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image8.jpg" ContentType="image/jpg"/>
  <Override PartName="/ppt/notesSlides/notesSlide5.xml" ContentType="application/vnd.openxmlformats-officedocument.presentationml.notesSlide+xml"/>
  <Override PartName="/ppt/media/image9.jpg" ContentType="image/jpg"/>
  <Override PartName="/ppt/media/image10.jpg" ContentType="image/jpg"/>
  <Override PartName="/ppt/notesSlides/notesSlide6.xml" ContentType="application/vnd.openxmlformats-officedocument.presentationml.notesSlide+xml"/>
  <Override PartName="/ppt/media/image11.jpg" ContentType="image/jpg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4"/>
  </p:notesMasterIdLst>
  <p:sldIdLst>
    <p:sldId id="257" r:id="rId2"/>
    <p:sldId id="256" r:id="rId3"/>
    <p:sldId id="397" r:id="rId4"/>
    <p:sldId id="259" r:id="rId5"/>
    <p:sldId id="260" r:id="rId6"/>
    <p:sldId id="261" r:id="rId7"/>
    <p:sldId id="262" r:id="rId8"/>
    <p:sldId id="336" r:id="rId9"/>
    <p:sldId id="264" r:id="rId10"/>
    <p:sldId id="265" r:id="rId11"/>
    <p:sldId id="391" r:id="rId12"/>
    <p:sldId id="337" r:id="rId13"/>
    <p:sldId id="339" r:id="rId14"/>
    <p:sldId id="340" r:id="rId15"/>
    <p:sldId id="346" r:id="rId16"/>
    <p:sldId id="375" r:id="rId17"/>
    <p:sldId id="376" r:id="rId18"/>
    <p:sldId id="374" r:id="rId19"/>
    <p:sldId id="373" r:id="rId20"/>
    <p:sldId id="377" r:id="rId21"/>
    <p:sldId id="378" r:id="rId22"/>
    <p:sldId id="392" r:id="rId23"/>
    <p:sldId id="334" r:id="rId24"/>
    <p:sldId id="270" r:id="rId25"/>
    <p:sldId id="386" r:id="rId26"/>
    <p:sldId id="380" r:id="rId27"/>
    <p:sldId id="385" r:id="rId28"/>
    <p:sldId id="395" r:id="rId29"/>
    <p:sldId id="393" r:id="rId30"/>
    <p:sldId id="394" r:id="rId31"/>
    <p:sldId id="387" r:id="rId32"/>
    <p:sldId id="379" r:id="rId33"/>
    <p:sldId id="271" r:id="rId34"/>
    <p:sldId id="384" r:id="rId35"/>
    <p:sldId id="381" r:id="rId36"/>
    <p:sldId id="382" r:id="rId37"/>
    <p:sldId id="383" r:id="rId38"/>
    <p:sldId id="347" r:id="rId39"/>
    <p:sldId id="348" r:id="rId40"/>
    <p:sldId id="349" r:id="rId41"/>
    <p:sldId id="350" r:id="rId42"/>
    <p:sldId id="351" r:id="rId43"/>
    <p:sldId id="352" r:id="rId44"/>
    <p:sldId id="353" r:id="rId45"/>
    <p:sldId id="354" r:id="rId46"/>
    <p:sldId id="355" r:id="rId47"/>
    <p:sldId id="356" r:id="rId48"/>
    <p:sldId id="357" r:id="rId49"/>
    <p:sldId id="358" r:id="rId50"/>
    <p:sldId id="360" r:id="rId51"/>
    <p:sldId id="396" r:id="rId52"/>
    <p:sldId id="309" r:id="rId53"/>
    <p:sldId id="303" r:id="rId54"/>
    <p:sldId id="305" r:id="rId55"/>
    <p:sldId id="306" r:id="rId56"/>
    <p:sldId id="362" r:id="rId57"/>
    <p:sldId id="304" r:id="rId58"/>
    <p:sldId id="307" r:id="rId59"/>
    <p:sldId id="308" r:id="rId60"/>
    <p:sldId id="363" r:id="rId61"/>
    <p:sldId id="364" r:id="rId62"/>
    <p:sldId id="365" r:id="rId63"/>
    <p:sldId id="366" r:id="rId64"/>
    <p:sldId id="367" r:id="rId65"/>
    <p:sldId id="368" r:id="rId66"/>
    <p:sldId id="369" r:id="rId67"/>
    <p:sldId id="341" r:id="rId68"/>
    <p:sldId id="342" r:id="rId69"/>
    <p:sldId id="370" r:id="rId70"/>
    <p:sldId id="398" r:id="rId71"/>
    <p:sldId id="371" r:id="rId72"/>
    <p:sldId id="399" r:id="rId7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D2E8"/>
    <a:srgbClr val="FFEFF7"/>
    <a:srgbClr val="DDD9C3"/>
    <a:srgbClr val="948A54"/>
    <a:srgbClr val="C4BD97"/>
    <a:srgbClr val="FEDDCE"/>
    <a:srgbClr val="FF5353"/>
    <a:srgbClr val="B0045A"/>
    <a:srgbClr val="FB3B9B"/>
    <a:srgbClr val="FEDA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55" autoAdjust="0"/>
    <p:restoredTop sz="94660"/>
  </p:normalViewPr>
  <p:slideViewPr>
    <p:cSldViewPr>
      <p:cViewPr varScale="1">
        <p:scale>
          <a:sx n="67" d="100"/>
          <a:sy n="67" d="100"/>
        </p:scale>
        <p:origin x="34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79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1048980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B83623-9C30-4A17-8DBB-292C31AA1B35}" type="datetimeFigureOut">
              <a:rPr lang="en-GB" smtClean="0"/>
              <a:t>29/10/2024</a:t>
            </a:fld>
            <a:endParaRPr lang="en-GB"/>
          </a:p>
        </p:txBody>
      </p:sp>
      <p:sp>
        <p:nvSpPr>
          <p:cNvPr id="1048981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1048982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48983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1048984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6F5C80-4C35-4600-AD9B-A002AF0758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9291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1048589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104859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F5C80-4C35-4600-AD9B-A002AF0758D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66351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19B66385-E1EA-DFE8-1210-2D6B807302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Slide Image Placeholder 1">
            <a:extLst>
              <a:ext uri="{FF2B5EF4-FFF2-40B4-BE49-F238E27FC236}">
                <a16:creationId xmlns="" xmlns:a16="http://schemas.microsoft.com/office/drawing/2014/main" id="{71BD768C-47E2-9CA5-6462-4CD3687E42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1048589" name="Notes Placeholder 2">
            <a:extLst>
              <a:ext uri="{FF2B5EF4-FFF2-40B4-BE49-F238E27FC236}">
                <a16:creationId xmlns="" xmlns:a16="http://schemas.microsoft.com/office/drawing/2014/main" id="{2C677D96-D9ED-53CD-0AF1-A075C918C1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1048590" name="Slide Number Placeholder 3">
            <a:extLst>
              <a:ext uri="{FF2B5EF4-FFF2-40B4-BE49-F238E27FC236}">
                <a16:creationId xmlns="" xmlns:a16="http://schemas.microsoft.com/office/drawing/2014/main" id="{B888ABBB-839B-444C-A08D-A041E3CD3A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F5C80-4C35-4600-AD9B-A002AF0758D6}" type="slidenum">
              <a:rPr lang="en-GB" smtClean="0"/>
              <a:t>72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4301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F5C80-4C35-4600-AD9B-A002AF0758D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90338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a-E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6F5C80-4C35-4600-AD9B-A002AF0758D6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33524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CF0B9DF1-E89F-CF52-C635-A213D4C6C9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="" xmlns:a16="http://schemas.microsoft.com/office/drawing/2014/main" id="{2CEA1059-2C83-ED4B-CE52-A9B04BA7A4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="" xmlns:a16="http://schemas.microsoft.com/office/drawing/2014/main" id="{692755E2-93D8-1C67-589F-BC3E5FBD69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a-E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75D20F4-75DD-3B31-E4E0-AACD032D91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6F5C80-4C35-4600-AD9B-A002AF0758D6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34657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B820C6F0-9573-C55B-CEF4-C131E8DD14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="" xmlns:a16="http://schemas.microsoft.com/office/drawing/2014/main" id="{68E12FD7-6DEB-CF04-6C21-69DEA8E2F2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="" xmlns:a16="http://schemas.microsoft.com/office/drawing/2014/main" id="{2AFD3E9A-DC90-74EC-7FFF-46DD0C61FE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a-E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D99166F-3072-12AF-84FB-F176BA13AB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6F5C80-4C35-4600-AD9B-A002AF0758D6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83961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25AD7CB9-A87C-DD48-C09F-1A7A16D6B5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="" xmlns:a16="http://schemas.microsoft.com/office/drawing/2014/main" id="{632637B1-862E-1007-7F32-C5967F8B84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="" xmlns:a16="http://schemas.microsoft.com/office/drawing/2014/main" id="{110D0DF4-29C2-8142-5715-1D7F324C8D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a-E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60056A8-8C01-91BF-EEAC-529A3F618C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6F5C80-4C35-4600-AD9B-A002AF0758D6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01371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429D47D1-2AC4-789F-22B8-839F3AA2BA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="" xmlns:a16="http://schemas.microsoft.com/office/drawing/2014/main" id="{A53127DA-AEE7-3BB6-81DD-AB75681656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="" xmlns:a16="http://schemas.microsoft.com/office/drawing/2014/main" id="{EDBDA412-925D-D046-BBD7-83DAF99F64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a-E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B2B4C43-1352-C6C3-2C14-6FC04B845D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6F5C80-4C35-4600-AD9B-A002AF0758D6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33574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104870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70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F5C80-4C35-4600-AD9B-A002AF0758D6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36706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6F5C80-4C35-4600-AD9B-A002AF0758D6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9025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86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57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431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71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003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894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89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104889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89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8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88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88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104888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88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5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59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104859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59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98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75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899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90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104890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90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0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904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25"/>
            </a:lvl1pPr>
            <a:lvl2pPr>
              <a:defRPr sz="2250"/>
            </a:lvl2pPr>
            <a:lvl3pPr>
              <a:defRPr sz="1875"/>
            </a:lvl3pPr>
            <a:lvl4pPr>
              <a:defRPr sz="1688"/>
            </a:lvl4pPr>
            <a:lvl5pPr>
              <a:defRPr sz="1688"/>
            </a:lvl5pPr>
            <a:lvl6pPr>
              <a:defRPr sz="1688"/>
            </a:lvl6pPr>
            <a:lvl7pPr>
              <a:defRPr sz="1688"/>
            </a:lvl7pPr>
            <a:lvl8pPr>
              <a:defRPr sz="1688"/>
            </a:lvl8pPr>
            <a:lvl9pPr>
              <a:defRPr sz="168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905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25"/>
            </a:lvl1pPr>
            <a:lvl2pPr>
              <a:defRPr sz="2250"/>
            </a:lvl2pPr>
            <a:lvl3pPr>
              <a:defRPr sz="1875"/>
            </a:lvl3pPr>
            <a:lvl4pPr>
              <a:defRPr sz="1688"/>
            </a:lvl4pPr>
            <a:lvl5pPr>
              <a:defRPr sz="1688"/>
            </a:lvl5pPr>
            <a:lvl6pPr>
              <a:defRPr sz="1688"/>
            </a:lvl6pPr>
            <a:lvl7pPr>
              <a:defRPr sz="1688"/>
            </a:lvl7pPr>
            <a:lvl8pPr>
              <a:defRPr sz="1688"/>
            </a:lvl8pPr>
            <a:lvl9pPr>
              <a:defRPr sz="168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90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104890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90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910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911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3951288"/>
          </a:xfrm>
        </p:spPr>
        <p:txBody>
          <a:bodyPr/>
          <a:lstStyle>
            <a:lvl1pPr>
              <a:defRPr sz="2250"/>
            </a:lvl1pPr>
            <a:lvl2pPr>
              <a:defRPr sz="1875"/>
            </a:lvl2pPr>
            <a:lvl3pPr>
              <a:defRPr sz="1688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91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913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6"/>
            <a:ext cx="4041775" cy="3951288"/>
          </a:xfrm>
        </p:spPr>
        <p:txBody>
          <a:bodyPr/>
          <a:lstStyle>
            <a:lvl1pPr>
              <a:defRPr sz="2250"/>
            </a:lvl1pPr>
            <a:lvl2pPr>
              <a:defRPr sz="1875"/>
            </a:lvl2pPr>
            <a:lvl3pPr>
              <a:defRPr sz="1688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91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104891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91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87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104888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88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1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104891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91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20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1"/>
          </a:xfrm>
        </p:spPr>
        <p:txBody>
          <a:bodyPr anchor="b"/>
          <a:lstStyle>
            <a:lvl1pPr algn="l">
              <a:defRPr sz="187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921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922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313"/>
            </a:lvl1pPr>
            <a:lvl2pPr marL="428625" indent="0">
              <a:buNone/>
              <a:defRPr sz="1125"/>
            </a:lvl2pPr>
            <a:lvl3pPr marL="857250" indent="0">
              <a:buNone/>
              <a:defRPr sz="938"/>
            </a:lvl3pPr>
            <a:lvl4pPr marL="1285875" indent="0">
              <a:buNone/>
              <a:defRPr sz="844"/>
            </a:lvl4pPr>
            <a:lvl5pPr marL="1714500" indent="0">
              <a:buNone/>
              <a:defRPr sz="844"/>
            </a:lvl5pPr>
            <a:lvl6pPr marL="2143125" indent="0">
              <a:buNone/>
              <a:defRPr sz="844"/>
            </a:lvl6pPr>
            <a:lvl7pPr marL="2571750" indent="0">
              <a:buNone/>
              <a:defRPr sz="844"/>
            </a:lvl7pPr>
            <a:lvl8pPr marL="3000375" indent="0">
              <a:buNone/>
              <a:defRPr sz="844"/>
            </a:lvl8pPr>
            <a:lvl9pPr marL="3429000" indent="0">
              <a:buNone/>
              <a:defRPr sz="84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92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104892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92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87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187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888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4"/>
            <a:ext cx="5486400" cy="4114800"/>
          </a:xfrm>
        </p:spPr>
        <p:txBody>
          <a:bodyPr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endParaRPr lang="en-US"/>
          </a:p>
        </p:txBody>
      </p:sp>
      <p:sp>
        <p:nvSpPr>
          <p:cNvPr id="1048889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313"/>
            </a:lvl1pPr>
            <a:lvl2pPr marL="428625" indent="0">
              <a:buNone/>
              <a:defRPr sz="1125"/>
            </a:lvl2pPr>
            <a:lvl3pPr marL="857250" indent="0">
              <a:buNone/>
              <a:defRPr sz="938"/>
            </a:lvl3pPr>
            <a:lvl4pPr marL="1285875" indent="0">
              <a:buNone/>
              <a:defRPr sz="844"/>
            </a:lvl4pPr>
            <a:lvl5pPr marL="1714500" indent="0">
              <a:buNone/>
              <a:defRPr sz="844"/>
            </a:lvl5pPr>
            <a:lvl6pPr marL="2143125" indent="0">
              <a:buNone/>
              <a:defRPr sz="844"/>
            </a:lvl6pPr>
            <a:lvl7pPr marL="2571750" indent="0">
              <a:buNone/>
              <a:defRPr sz="844"/>
            </a:lvl7pPr>
            <a:lvl8pPr marL="3000375" indent="0">
              <a:buNone/>
              <a:defRPr sz="844"/>
            </a:lvl8pPr>
            <a:lvl9pPr marL="3429000" indent="0">
              <a:buNone/>
              <a:defRPr sz="84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89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104889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89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defTabSz="857250" rtl="0" eaLnBrk="1" latinLnBrk="0" hangingPunct="1"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1469" indent="-321469" algn="l" defTabSz="85725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96516" indent="-267891" algn="l" defTabSz="857250" rtl="0" eaLnBrk="1" latinLnBrk="0" hangingPunct="1">
        <a:spcBef>
          <a:spcPct val="20000"/>
        </a:spcBef>
        <a:buFont typeface="Arial" pitchFamily="34" charset="0"/>
        <a:buChar char="–"/>
        <a:defRPr sz="2625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spcBef>
          <a:spcPct val="20000"/>
        </a:spcBef>
        <a:buFont typeface="Arial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spcBef>
          <a:spcPct val="20000"/>
        </a:spcBef>
        <a:buFont typeface="Arial" pitchFamily="34" charset="0"/>
        <a:buChar char="–"/>
        <a:defRPr sz="1875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spcBef>
          <a:spcPct val="20000"/>
        </a:spcBef>
        <a:buFont typeface="Arial" pitchFamily="34" charset="0"/>
        <a:buChar char="»"/>
        <a:defRPr sz="1875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spcBef>
          <a:spcPct val="20000"/>
        </a:spcBef>
        <a:buFont typeface="Arial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spcBef>
          <a:spcPct val="20000"/>
        </a:spcBef>
        <a:buFont typeface="Arial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spcBef>
          <a:spcPct val="20000"/>
        </a:spcBef>
        <a:buFont typeface="Arial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spcBef>
          <a:spcPct val="20000"/>
        </a:spcBef>
        <a:buFont typeface="Arial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9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Rectangle 3"/>
          <p:cNvSpPr/>
          <p:nvPr/>
        </p:nvSpPr>
        <p:spPr>
          <a:xfrm>
            <a:off x="36512" y="0"/>
            <a:ext cx="9144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88"/>
          </a:p>
        </p:txBody>
      </p:sp>
      <p:sp>
        <p:nvSpPr>
          <p:cNvPr id="1048587" name="Subtitle 2"/>
          <p:cNvSpPr>
            <a:spLocks noGrp="1"/>
          </p:cNvSpPr>
          <p:nvPr>
            <p:ph type="subTitle" idx="1"/>
          </p:nvPr>
        </p:nvSpPr>
        <p:spPr>
          <a:xfrm>
            <a:off x="4842030" y="1268760"/>
            <a:ext cx="3902901" cy="4050450"/>
          </a:xfrm>
        </p:spPr>
        <p:txBody>
          <a:bodyPr>
            <a:normAutofit fontScale="95000" lnSpcReduction="10000"/>
          </a:bodyPr>
          <a:lstStyle/>
          <a:p>
            <a:r>
              <a:rPr lang="en-US" b="1" dirty="0">
                <a:solidFill>
                  <a:schemeClr val="bg1"/>
                </a:solidFill>
                <a:latin typeface="Bahnschrift" pitchFamily="34" charset="0"/>
              </a:rPr>
              <a:t>Rawalian Burn &amp; Reconstructive Surgery Department  </a:t>
            </a:r>
          </a:p>
          <a:p>
            <a:r>
              <a:rPr lang="en-US" b="1" dirty="0">
                <a:solidFill>
                  <a:schemeClr val="bg1"/>
                </a:solidFill>
                <a:latin typeface="Bahnschrift" pitchFamily="34" charset="0"/>
              </a:rPr>
              <a:t>RB&amp;RSD</a:t>
            </a:r>
            <a:br>
              <a:rPr lang="en-US" b="1" dirty="0">
                <a:solidFill>
                  <a:schemeClr val="bg1"/>
                </a:solidFill>
                <a:latin typeface="Bahnschrift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Bahnschrift" pitchFamily="34" charset="0"/>
              </a:rPr>
              <a:t>Holy Family Hospital, Rawalpindi</a:t>
            </a:r>
          </a:p>
          <a:p>
            <a:endParaRPr lang="en-US" b="1" dirty="0">
              <a:solidFill>
                <a:schemeClr val="bg1"/>
              </a:solidFill>
              <a:latin typeface="Bahnschrift" pitchFamily="34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Bahnschrift" pitchFamily="34" charset="0"/>
              </a:rPr>
              <a:t>CPC</a:t>
            </a:r>
          </a:p>
          <a:p>
            <a:r>
              <a:rPr lang="en-US" b="1" dirty="0">
                <a:solidFill>
                  <a:schemeClr val="bg1"/>
                </a:solidFill>
                <a:latin typeface="Bahnschrift" pitchFamily="34" charset="0"/>
              </a:rPr>
              <a:t>2024</a:t>
            </a:r>
          </a:p>
        </p:txBody>
      </p:sp>
      <p:pic>
        <p:nvPicPr>
          <p:cNvPr id="2097152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53524" y="1268760"/>
            <a:ext cx="5592593" cy="39558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22A59058-186C-D6DC-62AB-66E3AC0BD081}"/>
              </a:ext>
            </a:extLst>
          </p:cNvPr>
          <p:cNvSpPr/>
          <p:nvPr/>
        </p:nvSpPr>
        <p:spPr>
          <a:xfrm>
            <a:off x="285750" y="1017985"/>
            <a:ext cx="8572500" cy="107491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88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1792"/>
            <a:ext cx="8229600" cy="1143000"/>
          </a:xfrm>
        </p:spPr>
        <p:txBody>
          <a:bodyPr/>
          <a:lstStyle/>
          <a:p>
            <a:pPr algn="l"/>
            <a:r>
              <a:rPr lang="en-US" dirty="0">
                <a:latin typeface="Bahnschrift" pitchFamily="34" charset="0"/>
              </a:rPr>
              <a:t>	Examination (Local)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72DEA87-2B9B-E504-7068-2AC94FE6FA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1132957"/>
            <a:ext cx="1357127" cy="959941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="" xmlns:a16="http://schemas.microsoft.com/office/drawing/2014/main" id="{3F68F46B-BAA2-9EF3-932E-4E0B5B5376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62" t="33062" r="35757" b="41011"/>
          <a:stretch/>
        </p:blipFill>
        <p:spPr>
          <a:xfrm>
            <a:off x="2276745" y="2156687"/>
            <a:ext cx="4590510" cy="415263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F39AC887-7958-BB90-11B5-43AF56FFDF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B66E3F05-CD12-CF62-9D25-4EDCA8B7F61A}"/>
              </a:ext>
            </a:extLst>
          </p:cNvPr>
          <p:cNvSpPr/>
          <p:nvPr/>
        </p:nvSpPr>
        <p:spPr>
          <a:xfrm>
            <a:off x="285750" y="1017985"/>
            <a:ext cx="8572500" cy="107491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88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D228F56C-9008-2A6A-395E-D1836A21D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04382"/>
            <a:ext cx="8229600" cy="1143000"/>
          </a:xfrm>
        </p:spPr>
        <p:txBody>
          <a:bodyPr/>
          <a:lstStyle/>
          <a:p>
            <a:pPr algn="l"/>
            <a:r>
              <a:rPr lang="en-US" dirty="0">
                <a:latin typeface="Bahnschrift" pitchFamily="34" charset="0"/>
              </a:rPr>
              <a:t>	Examination (Local)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D9A45D2-A174-C231-F990-D7C3CD4D72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1132957"/>
            <a:ext cx="1357127" cy="959941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="" xmlns:a16="http://schemas.microsoft.com/office/drawing/2014/main" id="{F1DBD118-0EE4-8DD9-66FB-7749BD42A8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23" t="31945" r="39122" b="41130"/>
          <a:stretch/>
        </p:blipFill>
        <p:spPr>
          <a:xfrm>
            <a:off x="5601408" y="2207867"/>
            <a:ext cx="2795354" cy="3430663"/>
          </a:xfr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D036C87F-909F-D833-42B8-66BB2A92D030}"/>
              </a:ext>
            </a:extLst>
          </p:cNvPr>
          <p:cNvSpPr txBox="1"/>
          <p:nvPr/>
        </p:nvSpPr>
        <p:spPr>
          <a:xfrm>
            <a:off x="589057" y="2213867"/>
            <a:ext cx="4658018" cy="3295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7891" indent="-267891">
              <a:buFont typeface="Arial" panose="020B0604020202020204" pitchFamily="34" charset="0"/>
              <a:buChar char="•"/>
            </a:pPr>
            <a:r>
              <a:rPr lang="en-GB" sz="2250" dirty="0">
                <a:latin typeface="Bahnschrift" panose="020B0502040204020203" pitchFamily="34" charset="0"/>
              </a:rPr>
              <a:t>Clitoral Hypertrophy</a:t>
            </a:r>
            <a:br>
              <a:rPr lang="en-GB" sz="2250" dirty="0">
                <a:latin typeface="Bahnschrift" panose="020B0502040204020203" pitchFamily="34" charset="0"/>
              </a:rPr>
            </a:br>
            <a:r>
              <a:rPr lang="en-GB" sz="1688" dirty="0">
                <a:latin typeface="Bahnschrift" panose="020B0502040204020203" pitchFamily="34" charset="0"/>
              </a:rPr>
              <a:t>Clitoris was split and scarred due to previous surgery</a:t>
            </a:r>
            <a:r>
              <a:rPr lang="en-GB" sz="2250" dirty="0">
                <a:latin typeface="Bahnschrift" panose="020B0502040204020203" pitchFamily="34" charset="0"/>
              </a:rPr>
              <a:t/>
            </a:r>
            <a:br>
              <a:rPr lang="en-GB" sz="2250" dirty="0">
                <a:latin typeface="Bahnschrift" panose="020B0502040204020203" pitchFamily="34" charset="0"/>
              </a:rPr>
            </a:br>
            <a:endParaRPr lang="en-GB" sz="2250" dirty="0">
              <a:latin typeface="Bahnschrift" panose="020B0502040204020203" pitchFamily="34" charset="0"/>
            </a:endParaRPr>
          </a:p>
          <a:p>
            <a:pPr marL="267891" indent="-267891">
              <a:buFont typeface="Arial" panose="020B0604020202020204" pitchFamily="34" charset="0"/>
              <a:buChar char="•"/>
            </a:pPr>
            <a:r>
              <a:rPr lang="en-GB" sz="2250" dirty="0">
                <a:latin typeface="Bahnschrift" panose="020B0502040204020203" pitchFamily="34" charset="0"/>
              </a:rPr>
              <a:t>Urethral opening below Clitoris</a:t>
            </a:r>
          </a:p>
          <a:p>
            <a:pPr marL="267891" indent="-267891">
              <a:buFont typeface="Arial" panose="020B0604020202020204" pitchFamily="34" charset="0"/>
              <a:buChar char="•"/>
            </a:pPr>
            <a:r>
              <a:rPr lang="en-GB" sz="2250" dirty="0">
                <a:latin typeface="Bahnschrift" panose="020B0502040204020203" pitchFamily="34" charset="0"/>
              </a:rPr>
              <a:t>No vaginal opening</a:t>
            </a:r>
          </a:p>
          <a:p>
            <a:pPr marL="267891" indent="-267891">
              <a:buFont typeface="Arial" panose="020B0604020202020204" pitchFamily="34" charset="0"/>
              <a:buChar char="•"/>
            </a:pPr>
            <a:endParaRPr lang="en-GB" sz="2250" dirty="0">
              <a:latin typeface="Bahnschrift" panose="020B0502040204020203" pitchFamily="34" charset="0"/>
            </a:endParaRPr>
          </a:p>
          <a:p>
            <a:pPr marL="267891" indent="-267891">
              <a:buFont typeface="Arial" panose="020B0604020202020204" pitchFamily="34" charset="0"/>
              <a:buChar char="•"/>
            </a:pPr>
            <a:r>
              <a:rPr lang="en-GB" sz="2250" dirty="0">
                <a:latin typeface="Bahnschrift" panose="020B0502040204020203" pitchFamily="34" charset="0"/>
              </a:rPr>
              <a:t>Scrotal skin present instead of Labia Majora</a:t>
            </a:r>
          </a:p>
          <a:p>
            <a:pPr lvl="1"/>
            <a:r>
              <a:rPr lang="en-GB" sz="1688" dirty="0">
                <a:latin typeface="Bahnschrift" panose="020B0502040204020203" pitchFamily="34" charset="0"/>
              </a:rPr>
              <a:t>Absent Testis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="" xmlns:a16="http://schemas.microsoft.com/office/drawing/2014/main" id="{7D746895-685A-AC51-E3E1-4660A9BFBEFE}"/>
              </a:ext>
            </a:extLst>
          </p:cNvPr>
          <p:cNvCxnSpPr>
            <a:cxnSpLocks/>
          </p:cNvCxnSpPr>
          <p:nvPr/>
        </p:nvCxnSpPr>
        <p:spPr>
          <a:xfrm>
            <a:off x="3845905" y="2397538"/>
            <a:ext cx="3153178" cy="896447"/>
          </a:xfrm>
          <a:prstGeom prst="straightConnector1">
            <a:avLst/>
          </a:prstGeom>
          <a:ln w="57150">
            <a:tailEnd type="triangle"/>
          </a:ln>
          <a:effectLst>
            <a:glow rad="101600">
              <a:schemeClr val="bg1">
                <a:lumMod val="95000"/>
                <a:alpha val="6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="" xmlns:a16="http://schemas.microsoft.com/office/drawing/2014/main" id="{178C84DC-664B-F411-A569-369AFD537274}"/>
              </a:ext>
            </a:extLst>
          </p:cNvPr>
          <p:cNvCxnSpPr>
            <a:cxnSpLocks/>
          </p:cNvCxnSpPr>
          <p:nvPr/>
        </p:nvCxnSpPr>
        <p:spPr>
          <a:xfrm>
            <a:off x="5028639" y="3683494"/>
            <a:ext cx="1838616" cy="35307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="" xmlns:a16="http://schemas.microsoft.com/office/drawing/2014/main" id="{BBBCE216-D195-992E-3694-E1AFE6F8C50D}"/>
              </a:ext>
            </a:extLst>
          </p:cNvPr>
          <p:cNvCxnSpPr>
            <a:cxnSpLocks/>
          </p:cNvCxnSpPr>
          <p:nvPr/>
        </p:nvCxnSpPr>
        <p:spPr>
          <a:xfrm flipV="1">
            <a:off x="4909538" y="4441612"/>
            <a:ext cx="1755195" cy="472553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9512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D0146561-F9DF-11DD-B34D-7CA3677AA5C8}"/>
              </a:ext>
            </a:extLst>
          </p:cNvPr>
          <p:cNvSpPr/>
          <p:nvPr/>
        </p:nvSpPr>
        <p:spPr>
          <a:xfrm>
            <a:off x="285750" y="1017985"/>
            <a:ext cx="8572500" cy="107491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88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9861" y="94989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750" dirty="0">
                <a:latin typeface="Bahnschrift" pitchFamily="34" charset="0"/>
              </a:rPr>
              <a:t>	Examination (Abdominopelvic)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375" y="2143126"/>
            <a:ext cx="7638045" cy="3182318"/>
          </a:xfrm>
        </p:spPr>
        <p:txBody>
          <a:bodyPr>
            <a:noAutofit/>
          </a:bodyPr>
          <a:lstStyle/>
          <a:p>
            <a:pPr marL="45006" indent="0">
              <a:lnSpc>
                <a:spcPct val="150000"/>
              </a:lnSpc>
              <a:buSzPct val="90000"/>
              <a:buNone/>
            </a:pPr>
            <a:r>
              <a:rPr lang="en-US" sz="1875" b="1" dirty="0">
                <a:solidFill>
                  <a:schemeClr val="tx1">
                    <a:lumMod val="95000"/>
                    <a:lumOff val="5000"/>
                  </a:schemeClr>
                </a:solidFill>
                <a:latin typeface="Bahnschrift" pitchFamily="34" charset="0"/>
              </a:rPr>
              <a:t>Inspection</a:t>
            </a:r>
          </a:p>
          <a:p>
            <a:pPr marL="394335" indent="-360045">
              <a:lnSpc>
                <a:spcPct val="150000"/>
              </a:lnSpc>
              <a:buSzPct val="80000"/>
            </a:pPr>
            <a:r>
              <a:rPr lang="en-US" sz="1875" dirty="0">
                <a:solidFill>
                  <a:schemeClr val="tx1">
                    <a:lumMod val="95000"/>
                    <a:lumOff val="5000"/>
                  </a:schemeClr>
                </a:solidFill>
                <a:latin typeface="Bahnschrift" pitchFamily="34" charset="0"/>
              </a:rPr>
              <a:t>Mildly distended abdomen</a:t>
            </a:r>
          </a:p>
          <a:p>
            <a:pPr marL="45006" indent="0">
              <a:lnSpc>
                <a:spcPct val="150000"/>
              </a:lnSpc>
              <a:buSzPct val="90000"/>
              <a:buNone/>
            </a:pPr>
            <a:r>
              <a:rPr lang="en-US" sz="1875" b="1" dirty="0">
                <a:solidFill>
                  <a:schemeClr val="tx1">
                    <a:lumMod val="95000"/>
                    <a:lumOff val="5000"/>
                  </a:schemeClr>
                </a:solidFill>
                <a:latin typeface="Bahnschrift" pitchFamily="34" charset="0"/>
              </a:rPr>
              <a:t>Palpation</a:t>
            </a:r>
          </a:p>
          <a:p>
            <a:pPr marL="366474">
              <a:lnSpc>
                <a:spcPct val="150000"/>
              </a:lnSpc>
              <a:buSzPct val="90000"/>
            </a:pPr>
            <a:r>
              <a:rPr lang="en-US" sz="1875" dirty="0">
                <a:solidFill>
                  <a:schemeClr val="tx1">
                    <a:lumMod val="95000"/>
                    <a:lumOff val="5000"/>
                  </a:schemeClr>
                </a:solidFill>
                <a:latin typeface="Bahnschrift" pitchFamily="34" charset="0"/>
              </a:rPr>
              <a:t>Soft smooth swelling from umbilicus to pubic bone</a:t>
            </a:r>
          </a:p>
          <a:p>
            <a:pPr marL="366474">
              <a:lnSpc>
                <a:spcPct val="150000"/>
              </a:lnSpc>
              <a:buSzPct val="90000"/>
            </a:pPr>
            <a:r>
              <a:rPr lang="en-US" sz="1875" dirty="0">
                <a:solidFill>
                  <a:schemeClr val="tx1">
                    <a:lumMod val="95000"/>
                    <a:lumOff val="5000"/>
                  </a:schemeClr>
                </a:solidFill>
                <a:latin typeface="Bahnschrift" pitchFamily="34" charset="0"/>
              </a:rPr>
              <a:t>Mildly tender</a:t>
            </a:r>
          </a:p>
          <a:p>
            <a:pPr marL="366474">
              <a:lnSpc>
                <a:spcPct val="150000"/>
              </a:lnSpc>
              <a:buSzPct val="90000"/>
            </a:pPr>
            <a:r>
              <a:rPr lang="en-US" sz="1875" dirty="0">
                <a:solidFill>
                  <a:schemeClr val="tx1">
                    <a:lumMod val="95000"/>
                    <a:lumOff val="5000"/>
                  </a:schemeClr>
                </a:solidFill>
                <a:latin typeface="Bahnschrift" pitchFamily="34" charset="0"/>
              </a:rPr>
              <a:t>No inguinal lymphadenopathy</a:t>
            </a:r>
          </a:p>
          <a:p>
            <a:pPr marL="394335" indent="-360045">
              <a:lnSpc>
                <a:spcPct val="150000"/>
              </a:lnSpc>
              <a:buSzPct val="80000"/>
            </a:pPr>
            <a:endParaRPr lang="en-US" sz="2063" dirty="0">
              <a:solidFill>
                <a:prstClr val="black">
                  <a:lumMod val="95000"/>
                  <a:lumOff val="5000"/>
                </a:prstClr>
              </a:solidFill>
              <a:latin typeface="Bahnschrift" pitchFamily="34" charset="0"/>
            </a:endParaRPr>
          </a:p>
          <a:p>
            <a:pPr marL="302181" indent="-257175">
              <a:lnSpc>
                <a:spcPct val="150000"/>
              </a:lnSpc>
              <a:buSzPct val="90000"/>
            </a:pPr>
            <a:endParaRPr lang="en-US" sz="2063" dirty="0">
              <a:solidFill>
                <a:schemeClr val="tx1">
                  <a:lumMod val="95000"/>
                  <a:lumOff val="5000"/>
                </a:schemeClr>
              </a:solidFill>
              <a:latin typeface="Bahnschrift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102C118-5E0C-410C-1EA5-5763A6DAAB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1132957"/>
            <a:ext cx="1357127" cy="959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53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DB7B8A01-7377-C86F-E33D-B1F8C0D472AA}"/>
              </a:ext>
            </a:extLst>
          </p:cNvPr>
          <p:cNvSpPr/>
          <p:nvPr/>
        </p:nvSpPr>
        <p:spPr>
          <a:xfrm>
            <a:off x="285750" y="1017985"/>
            <a:ext cx="8572500" cy="107491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88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49896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latin typeface="Bahnschrift" pitchFamily="34" charset="0"/>
              </a:rPr>
              <a:t>	Examination </a:t>
            </a:r>
            <a:br>
              <a:rPr lang="en-US" dirty="0">
                <a:latin typeface="Bahnschrift" pitchFamily="34" charset="0"/>
              </a:rPr>
            </a:br>
            <a:r>
              <a:rPr lang="en-US" dirty="0">
                <a:latin typeface="Bahnschrift" pitchFamily="34" charset="0"/>
              </a:rPr>
              <a:t>	(Secondary Sexual Characters)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9118" y="2143126"/>
            <a:ext cx="7155795" cy="3182318"/>
          </a:xfrm>
        </p:spPr>
        <p:txBody>
          <a:bodyPr>
            <a:noAutofit/>
          </a:bodyPr>
          <a:lstStyle/>
          <a:p>
            <a:pPr marL="312896" indent="-267891">
              <a:buSzPct val="90000"/>
            </a:pPr>
            <a:endParaRPr lang="en-US" sz="1688" dirty="0">
              <a:solidFill>
                <a:schemeClr val="tx1">
                  <a:lumMod val="95000"/>
                  <a:lumOff val="5000"/>
                </a:schemeClr>
              </a:solidFill>
              <a:latin typeface="Bahnschrift" pitchFamily="34" charset="0"/>
            </a:endParaRPr>
          </a:p>
          <a:p>
            <a:pPr marL="312896" indent="-267891">
              <a:buSzPct val="90000"/>
            </a:pPr>
            <a:endParaRPr lang="en-US" sz="1688" dirty="0">
              <a:solidFill>
                <a:schemeClr val="tx1">
                  <a:lumMod val="95000"/>
                  <a:lumOff val="5000"/>
                </a:schemeClr>
              </a:solidFill>
              <a:latin typeface="Bahnschrift" pitchFamily="34" charset="0"/>
            </a:endParaRPr>
          </a:p>
          <a:p>
            <a:pPr marL="312896" indent="-267891">
              <a:buSzPct val="90000"/>
            </a:pPr>
            <a:endParaRPr lang="en-US" sz="1688" dirty="0">
              <a:solidFill>
                <a:schemeClr val="tx1">
                  <a:lumMod val="95000"/>
                  <a:lumOff val="5000"/>
                </a:schemeClr>
              </a:solidFill>
              <a:latin typeface="Bahnschrift" pitchFamily="34" charset="0"/>
            </a:endParaRPr>
          </a:p>
          <a:p>
            <a:pPr marL="312896" indent="-267891">
              <a:buSzPct val="90000"/>
            </a:pPr>
            <a:r>
              <a:rPr lang="en-US" sz="2250" dirty="0">
                <a:solidFill>
                  <a:schemeClr val="tx1">
                    <a:lumMod val="95000"/>
                    <a:lumOff val="5000"/>
                  </a:schemeClr>
                </a:solidFill>
                <a:latin typeface="Bahnschrift" pitchFamily="34" charset="0"/>
              </a:rPr>
              <a:t>Tanner Stage III of puberty</a:t>
            </a:r>
          </a:p>
          <a:p>
            <a:pPr marL="312896" indent="-267891">
              <a:buSzPct val="90000"/>
            </a:pPr>
            <a:r>
              <a:rPr lang="en-US" sz="2250" dirty="0">
                <a:solidFill>
                  <a:schemeClr val="tx1">
                    <a:lumMod val="95000"/>
                    <a:lumOff val="5000"/>
                  </a:schemeClr>
                </a:solidFill>
                <a:latin typeface="Bahnschrift" pitchFamily="34" charset="0"/>
              </a:rPr>
              <a:t>Breast elevation</a:t>
            </a:r>
          </a:p>
          <a:p>
            <a:pPr marL="312896" indent="-267891">
              <a:buSzPct val="90000"/>
            </a:pPr>
            <a:r>
              <a:rPr lang="en-US" sz="2250" dirty="0">
                <a:solidFill>
                  <a:schemeClr val="tx1">
                    <a:lumMod val="95000"/>
                    <a:lumOff val="5000"/>
                  </a:schemeClr>
                </a:solidFill>
                <a:latin typeface="Bahnschrift" pitchFamily="34" charset="0"/>
              </a:rPr>
              <a:t>Sexual hair at pubic area</a:t>
            </a:r>
          </a:p>
          <a:p>
            <a:pPr marL="312896" indent="-267891">
              <a:buSzPct val="90000"/>
            </a:pPr>
            <a:endParaRPr lang="en-US" sz="1688" dirty="0">
              <a:solidFill>
                <a:schemeClr val="tx1">
                  <a:lumMod val="95000"/>
                  <a:lumOff val="5000"/>
                </a:schemeClr>
              </a:solidFill>
              <a:latin typeface="Bahnschrift" pitchFamily="34" charset="0"/>
            </a:endParaRPr>
          </a:p>
          <a:p>
            <a:pPr marL="312896" indent="-267891">
              <a:buSzPct val="90000"/>
            </a:pPr>
            <a:endParaRPr lang="en-US" sz="1688" dirty="0">
              <a:solidFill>
                <a:schemeClr val="tx1">
                  <a:lumMod val="95000"/>
                  <a:lumOff val="5000"/>
                </a:schemeClr>
              </a:solidFill>
              <a:latin typeface="Bahnschrift" pitchFamily="34" charset="0"/>
            </a:endParaRPr>
          </a:p>
          <a:p>
            <a:pPr marL="420053" lvl="1" indent="0">
              <a:buSzPct val="90000"/>
              <a:buNone/>
            </a:pP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Bahnschrift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F85F018-4D7E-57F6-0B13-5E2CA05059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1132957"/>
            <a:ext cx="1357127" cy="9599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ED117FDE-D82F-1598-D7A8-A3CAD56CCF8F}"/>
              </a:ext>
            </a:extLst>
          </p:cNvPr>
          <p:cNvSpPr/>
          <p:nvPr/>
        </p:nvSpPr>
        <p:spPr>
          <a:xfrm>
            <a:off x="285750" y="1017985"/>
            <a:ext cx="8572500" cy="107491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88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568" y="941363"/>
            <a:ext cx="8229600" cy="1143000"/>
          </a:xfrm>
        </p:spPr>
        <p:txBody>
          <a:bodyPr/>
          <a:lstStyle/>
          <a:p>
            <a:pPr algn="l"/>
            <a:r>
              <a:rPr lang="en-US" dirty="0">
                <a:latin typeface="Bahnschrift" pitchFamily="34" charset="0"/>
              </a:rPr>
              <a:t>	Examination (Systemic)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937" y="2143125"/>
            <a:ext cx="7358063" cy="3182318"/>
          </a:xfrm>
        </p:spPr>
        <p:txBody>
          <a:bodyPr>
            <a:noAutofit/>
          </a:bodyPr>
          <a:lstStyle/>
          <a:p>
            <a:r>
              <a:rPr lang="en-US" sz="1875" dirty="0">
                <a:latin typeface="Bahnschrift" pitchFamily="34" charset="0"/>
              </a:rPr>
              <a:t>Well oriented in time space and person, sitting comfortably in bed, with</a:t>
            </a:r>
          </a:p>
          <a:p>
            <a:pPr lvl="1"/>
            <a:endParaRPr lang="en-US" sz="1875" dirty="0">
              <a:latin typeface="Bahnschrift" pitchFamily="34" charset="0"/>
            </a:endParaRPr>
          </a:p>
          <a:p>
            <a:pPr lvl="1"/>
            <a:r>
              <a:rPr lang="en-US" sz="1875" dirty="0">
                <a:latin typeface="Bahnschrift" pitchFamily="34" charset="0"/>
              </a:rPr>
              <a:t>CNS – GCS 15/15</a:t>
            </a:r>
          </a:p>
          <a:p>
            <a:pPr lvl="1"/>
            <a:r>
              <a:rPr lang="en-US" sz="1875" dirty="0">
                <a:latin typeface="Bahnschrift" pitchFamily="34" charset="0"/>
              </a:rPr>
              <a:t>CVS – No added sound</a:t>
            </a:r>
          </a:p>
          <a:p>
            <a:pPr lvl="1"/>
            <a:r>
              <a:rPr lang="en-US" sz="1875" dirty="0" err="1">
                <a:latin typeface="Bahnschrift" pitchFamily="34" charset="0"/>
              </a:rPr>
              <a:t>Resp</a:t>
            </a:r>
            <a:r>
              <a:rPr lang="en-US" sz="1875" dirty="0">
                <a:latin typeface="Bahnschrift" pitchFamily="34" charset="0"/>
              </a:rPr>
              <a:t> – Normal vesicular breathing</a:t>
            </a:r>
          </a:p>
          <a:p>
            <a:pPr marL="302181" indent="-257175">
              <a:buSzPct val="90000"/>
            </a:pPr>
            <a:endParaRPr lang="en-US" sz="2063" dirty="0">
              <a:solidFill>
                <a:schemeClr val="tx1">
                  <a:lumMod val="95000"/>
                  <a:lumOff val="5000"/>
                </a:schemeClr>
              </a:solidFill>
              <a:latin typeface="Bahnschrift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72BCABF-6B04-1AFE-6ABA-F4645C213C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1132957"/>
            <a:ext cx="1357127" cy="9599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="" xmlns:a16="http://schemas.microsoft.com/office/drawing/2014/main" id="{D5520F2C-F0BB-2428-8EE1-0FC2CDC2B1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Rectangle 4">
            <a:extLst>
              <a:ext uri="{FF2B5EF4-FFF2-40B4-BE49-F238E27FC236}">
                <a16:creationId xmlns="" xmlns:a16="http://schemas.microsoft.com/office/drawing/2014/main" id="{6AF122CE-92A6-22C3-E8D7-B809CFCB7C96}"/>
              </a:ext>
            </a:extLst>
          </p:cNvPr>
          <p:cNvSpPr/>
          <p:nvPr/>
        </p:nvSpPr>
        <p:spPr>
          <a:xfrm>
            <a:off x="285750" y="1017984"/>
            <a:ext cx="8572500" cy="21409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88"/>
          </a:p>
        </p:txBody>
      </p:sp>
      <p:pic>
        <p:nvPicPr>
          <p:cNvPr id="2097154" name="Picture 7">
            <a:extLst>
              <a:ext uri="{FF2B5EF4-FFF2-40B4-BE49-F238E27FC236}">
                <a16:creationId xmlns="" xmlns:a16="http://schemas.microsoft.com/office/drawing/2014/main" id="{E43BB72B-0288-3E80-4FF7-9BE632EBFF8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6505" y="1061563"/>
            <a:ext cx="2903621" cy="2053828"/>
          </a:xfrm>
          <a:prstGeom prst="rect">
            <a:avLst/>
          </a:prstGeom>
        </p:spPr>
      </p:pic>
      <p:sp>
        <p:nvSpPr>
          <p:cNvPr id="1048600" name="Title 1">
            <a:extLst>
              <a:ext uri="{FF2B5EF4-FFF2-40B4-BE49-F238E27FC236}">
                <a16:creationId xmlns="" xmlns:a16="http://schemas.microsoft.com/office/drawing/2014/main" id="{73BD15B2-9C05-007C-DF5F-E7FB19C1D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1820" y="1017984"/>
            <a:ext cx="5906430" cy="2140986"/>
          </a:xfrm>
        </p:spPr>
        <p:txBody>
          <a:bodyPr>
            <a:normAutofit/>
          </a:bodyPr>
          <a:lstStyle/>
          <a:p>
            <a:r>
              <a:rPr lang="en-US" b="1" dirty="0">
                <a:latin typeface="Bahnschrift" pitchFamily="34" charset="0"/>
              </a:rPr>
              <a:t>Investigations</a:t>
            </a:r>
          </a:p>
        </p:txBody>
      </p:sp>
      <p:sp>
        <p:nvSpPr>
          <p:cNvPr id="1048601" name="Content Placeholder 2">
            <a:extLst>
              <a:ext uri="{FF2B5EF4-FFF2-40B4-BE49-F238E27FC236}">
                <a16:creationId xmlns="" xmlns:a16="http://schemas.microsoft.com/office/drawing/2014/main" id="{DA70C687-5141-0356-CD0B-FAAF57FD3D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4500" y="2928937"/>
            <a:ext cx="7715250" cy="3182318"/>
          </a:xfrm>
        </p:spPr>
        <p:txBody>
          <a:bodyPr>
            <a:normAutofit/>
          </a:bodyPr>
          <a:lstStyle/>
          <a:p>
            <a:endParaRPr lang="en-US" sz="2250" dirty="0">
              <a:latin typeface="Bahnschrift" pitchFamily="34" charset="0"/>
            </a:endParaRPr>
          </a:p>
          <a:p>
            <a:endParaRPr lang="en-US" sz="2250" dirty="0">
              <a:latin typeface="Bahnschrift" pitchFamily="34" charset="0"/>
            </a:endParaRPr>
          </a:p>
          <a:p>
            <a:pPr algn="ctr">
              <a:buNone/>
            </a:pPr>
            <a:r>
              <a:rPr lang="en-US" sz="2250" b="1" dirty="0">
                <a:latin typeface="Bahnschrift" pitchFamily="34" charset="0"/>
              </a:rPr>
              <a:t>Dr. </a:t>
            </a:r>
            <a:r>
              <a:rPr lang="en-GB" sz="2250" b="1" dirty="0">
                <a:latin typeface="Bahnschrift" pitchFamily="34" charset="0"/>
              </a:rPr>
              <a:t>Shamail Zara</a:t>
            </a:r>
            <a:r>
              <a:rPr lang="en-US" sz="2250" b="1" dirty="0">
                <a:latin typeface="Bahnschrift" pitchFamily="34" charset="0"/>
              </a:rPr>
              <a:t/>
            </a:r>
            <a:br>
              <a:rPr lang="en-US" sz="2250" b="1" dirty="0">
                <a:latin typeface="Bahnschrift" pitchFamily="34" charset="0"/>
              </a:rPr>
            </a:br>
            <a:r>
              <a:rPr lang="en-US" sz="2250" dirty="0">
                <a:latin typeface="Bahnschrift" pitchFamily="34" charset="0"/>
              </a:rPr>
              <a:t>PGT Plastic Surgery</a:t>
            </a:r>
          </a:p>
        </p:txBody>
      </p:sp>
    </p:spTree>
    <p:extLst>
      <p:ext uri="{BB962C8B-B14F-4D97-AF65-F5344CB8AC3E}">
        <p14:creationId xmlns:p14="http://schemas.microsoft.com/office/powerpoint/2010/main" val="20623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="" xmlns:a16="http://schemas.microsoft.com/office/drawing/2014/main" id="{5A9C9054-AB6B-DEAD-E97B-B88FD931DF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15F11047-7459-FB8A-2ACB-9CC81A03D4EF}"/>
              </a:ext>
            </a:extLst>
          </p:cNvPr>
          <p:cNvSpPr/>
          <p:nvPr/>
        </p:nvSpPr>
        <p:spPr>
          <a:xfrm>
            <a:off x="285750" y="1017985"/>
            <a:ext cx="8572500" cy="107491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88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8F1306ED-1DC1-E700-8DF0-4C8103F32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094" y="903013"/>
            <a:ext cx="8229600" cy="1143000"/>
          </a:xfrm>
        </p:spPr>
        <p:txBody>
          <a:bodyPr/>
          <a:lstStyle/>
          <a:p>
            <a:r>
              <a:rPr lang="en-US" dirty="0">
                <a:latin typeface="Bahnschrift" pitchFamily="34" charset="0"/>
              </a:rPr>
              <a:t>	Investigations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BE231F97-EE5C-9E1F-1FA8-1E82B143E9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811" y="220786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Required Investigations.</a:t>
            </a:r>
          </a:p>
          <a:p>
            <a:pPr marL="0" indent="0">
              <a:buNone/>
            </a:pPr>
            <a:r>
              <a:rPr lang="en-US" b="1" dirty="0"/>
              <a:t>Hematological</a:t>
            </a:r>
          </a:p>
          <a:p>
            <a:r>
              <a:rPr lang="en-US" dirty="0"/>
              <a:t>Serum Electrolytes.</a:t>
            </a:r>
          </a:p>
          <a:p>
            <a:r>
              <a:rPr lang="en-US" dirty="0"/>
              <a:t>Blood Sugar</a:t>
            </a:r>
          </a:p>
          <a:p>
            <a:r>
              <a:rPr lang="en-US" dirty="0"/>
              <a:t>Hormonal Studies</a:t>
            </a:r>
          </a:p>
          <a:p>
            <a:r>
              <a:rPr lang="en-US" dirty="0"/>
              <a:t>Karyotyping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aa-ET" dirty="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DA8A0AF-3953-CDB0-B5B5-DDB0802FD3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1132957"/>
            <a:ext cx="1357127" cy="959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94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="" xmlns:a16="http://schemas.microsoft.com/office/drawing/2014/main" id="{1C712ABC-2773-BDE3-D8A1-06ABBFD5D3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839C9794-8997-B4FA-EFEB-4E78639DB4D0}"/>
              </a:ext>
            </a:extLst>
          </p:cNvPr>
          <p:cNvSpPr/>
          <p:nvPr/>
        </p:nvSpPr>
        <p:spPr>
          <a:xfrm>
            <a:off x="285750" y="1017985"/>
            <a:ext cx="8572500" cy="107491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88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65132CEF-8038-BAA3-E226-BD1E177E9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37236"/>
            <a:ext cx="8229600" cy="1143000"/>
          </a:xfrm>
        </p:spPr>
        <p:txBody>
          <a:bodyPr/>
          <a:lstStyle/>
          <a:p>
            <a:r>
              <a:rPr lang="en-US" dirty="0">
                <a:latin typeface="Bahnschrift" pitchFamily="34" charset="0"/>
              </a:rPr>
              <a:t>	Investigations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1DD252E3-2722-D4E3-E380-7D0E193A10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037" y="215528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Required Investigations.</a:t>
            </a:r>
          </a:p>
          <a:p>
            <a:pPr marL="0" indent="0">
              <a:buNone/>
            </a:pPr>
            <a:r>
              <a:rPr lang="en-US" b="1" dirty="0"/>
              <a:t>Ultrasonography or MRI</a:t>
            </a:r>
          </a:p>
          <a:p>
            <a:r>
              <a:rPr lang="en-US" dirty="0"/>
              <a:t>To internal sexual organs</a:t>
            </a:r>
          </a:p>
          <a:p>
            <a:r>
              <a:rPr lang="en-US" dirty="0"/>
              <a:t>To visualize adrenal glands (CAH)</a:t>
            </a:r>
          </a:p>
          <a:p>
            <a:r>
              <a:rPr lang="en-US" dirty="0"/>
              <a:t>To see Associated malformations in kidneys, ureter, bladder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aa-ET" dirty="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46C1785-052A-826D-1A90-D81620ADEF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1132957"/>
            <a:ext cx="1357127" cy="959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52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="" xmlns:a16="http://schemas.microsoft.com/office/drawing/2014/main" id="{242BE05D-6935-C644-A136-07366DDD9D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332372C4-A390-AD14-51EA-7C051EB7E73E}"/>
              </a:ext>
            </a:extLst>
          </p:cNvPr>
          <p:cNvSpPr/>
          <p:nvPr/>
        </p:nvSpPr>
        <p:spPr>
          <a:xfrm>
            <a:off x="285750" y="1017985"/>
            <a:ext cx="8572500" cy="107491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88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730C24DA-165C-D3E4-8FB3-21F2BD97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17985"/>
            <a:ext cx="8229600" cy="1143000"/>
          </a:xfrm>
        </p:spPr>
        <p:txBody>
          <a:bodyPr/>
          <a:lstStyle/>
          <a:p>
            <a:r>
              <a:rPr lang="en-US" dirty="0">
                <a:latin typeface="Bahnschrift" pitchFamily="34" charset="0"/>
              </a:rPr>
              <a:t>	Investigations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B28AEF5F-26A4-3B7D-97BA-11E534312C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All BLI,s of the patient was within normal range Pre Op.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aa-ET" dirty="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2F2CC1D-41C2-CFD3-A43F-87F5671A30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1132957"/>
            <a:ext cx="1357127" cy="959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52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="" xmlns:a16="http://schemas.microsoft.com/office/drawing/2014/main" id="{B2917CD7-A45A-A7FC-6A41-F62B44E0F4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2E2FB35A-05F8-249A-92E0-7407C914E640}"/>
              </a:ext>
            </a:extLst>
          </p:cNvPr>
          <p:cNvSpPr/>
          <p:nvPr/>
        </p:nvSpPr>
        <p:spPr>
          <a:xfrm>
            <a:off x="285750" y="1017985"/>
            <a:ext cx="8572500" cy="107491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88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26419E38-181E-798F-FEF2-9449A8F49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68079"/>
            <a:ext cx="8229600" cy="1143000"/>
          </a:xfrm>
        </p:spPr>
        <p:txBody>
          <a:bodyPr/>
          <a:lstStyle/>
          <a:p>
            <a:r>
              <a:rPr lang="en-US" dirty="0">
                <a:latin typeface="Bahnschrift" pitchFamily="34" charset="0"/>
              </a:rPr>
              <a:t>	Investigations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95AAF21E-B086-7ACF-CB64-B72CE47E98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25" y="2227315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Karyotyping</a:t>
            </a:r>
          </a:p>
          <a:p>
            <a:endParaRPr lang="en-US" dirty="0"/>
          </a:p>
          <a:p>
            <a:r>
              <a:rPr lang="en-US" dirty="0"/>
              <a:t>Karyotyping showed 46XX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aa-ET" dirty="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1B8AE2E-4342-50AA-7BF1-5F881E93A9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1132957"/>
            <a:ext cx="1357127" cy="959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06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1A0C29F5-1237-787A-41C3-D151C9626125}"/>
              </a:ext>
            </a:extLst>
          </p:cNvPr>
          <p:cNvSpPr/>
          <p:nvPr/>
        </p:nvSpPr>
        <p:spPr>
          <a:xfrm>
            <a:off x="285750" y="1017984"/>
            <a:ext cx="8572500" cy="219670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88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4181" y="1643062"/>
            <a:ext cx="6000750" cy="1232297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Bahnschrift" pitchFamily="34" charset="0"/>
              </a:rPr>
              <a:t>Rawalian Burn &amp; Reconstructive Surgery Department</a:t>
            </a:r>
            <a:b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Bahnschrift" pitchFamily="34" charset="0"/>
              </a:rPr>
            </a:b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Bahnschrift" pitchFamily="34" charset="0"/>
              </a:rPr>
              <a:t>Holy Family Hospital, Rawalpindi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3071D24-B303-04B5-FC0E-D5C7F87C88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77" y="1160859"/>
            <a:ext cx="2903621" cy="20538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0177" y="3214688"/>
            <a:ext cx="8488073" cy="2625328"/>
          </a:xfrm>
        </p:spPr>
        <p:txBody>
          <a:bodyPr anchor="b">
            <a:normAutofit/>
          </a:bodyPr>
          <a:lstStyle/>
          <a:p>
            <a:r>
              <a:rPr lang="en-US" b="1" dirty="0"/>
              <a:t>A CASE OF AMBIGUOUS GENITALIA</a:t>
            </a:r>
          </a:p>
        </p:txBody>
      </p:sp>
      <p:pic>
        <p:nvPicPr>
          <p:cNvPr id="6" name="Content Placeholder 4" descr="A person with a baby&#10;&#10;Description automatically generated with medium confidence">
            <a:extLst>
              <a:ext uri="{FF2B5EF4-FFF2-40B4-BE49-F238E27FC236}">
                <a16:creationId xmlns="" xmlns:a16="http://schemas.microsoft.com/office/drawing/2014/main" id="{DDCDC42B-4697-4741-AAF8-B77D8071EA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000" b="57130" l="41354" r="69427">
                        <a14:foregroundMark x1="41979" y1="46296" x2="44427" y2="47685"/>
                        <a14:foregroundMark x1="62552" y1="20463" x2="69271" y2="25000"/>
                        <a14:foregroundMark x1="69271" y1="25000" x2="69583" y2="29815"/>
                        <a14:foregroundMark x1="69167" y1="20370" x2="62760" y2="20093"/>
                        <a14:foregroundMark x1="62760" y1="20093" x2="62760" y2="20000"/>
                        <a14:foregroundMark x1="41719" y1="53148" x2="41719" y2="53148"/>
                        <a14:foregroundMark x1="41354" y1="45741" x2="41354" y2="457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563" t="18218" r="28725" b="38382"/>
          <a:stretch/>
        </p:blipFill>
        <p:spPr>
          <a:xfrm>
            <a:off x="5245895" y="3304811"/>
            <a:ext cx="2470469" cy="1963707"/>
          </a:xfrm>
          <a:prstGeom prst="rect">
            <a:avLst/>
          </a:prstGeom>
        </p:spPr>
      </p:pic>
      <p:pic>
        <p:nvPicPr>
          <p:cNvPr id="7" name="Content Placeholder 4" descr="A person with a baby&#10;&#10;Description automatically generated with medium confidence">
            <a:extLst>
              <a:ext uri="{FF2B5EF4-FFF2-40B4-BE49-F238E27FC236}">
                <a16:creationId xmlns="" xmlns:a16="http://schemas.microsoft.com/office/drawing/2014/main" id="{B37B1061-BD99-9AAB-E0FD-5F280032157E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5556" b="93426" l="677" r="22448">
                        <a14:foregroundMark x1="3958" y1="69907" x2="4010" y2="91019"/>
                        <a14:foregroundMark x1="5417" y1="82685" x2="6406" y2="67037"/>
                        <a14:foregroundMark x1="10990" y1="70926" x2="17344" y2="66944"/>
                        <a14:foregroundMark x1="17344" y1="66944" x2="17917" y2="74167"/>
                        <a14:foregroundMark x1="18229" y1="67222" x2="16719" y2="65556"/>
                        <a14:foregroundMark x1="20156" y1="82500" x2="20781" y2="81667"/>
                        <a14:foregroundMark x1="15937" y1="92037" x2="16406" y2="91481"/>
                        <a14:foregroundMark x1="2448" y1="88426" x2="3021" y2="70093"/>
                        <a14:foregroundMark x1="3021" y1="70093" x2="7031" y2="68241"/>
                        <a14:foregroundMark x1="6719" y1="90185" x2="2396" y2="92222"/>
                        <a14:foregroundMark x1="2396" y1="92222" x2="833" y2="88056"/>
                        <a14:foregroundMark x1="4583" y1="92963" x2="4583" y2="92963"/>
                        <a14:foregroundMark x1="4583" y1="92963" x2="4583" y2="92963"/>
                        <a14:foregroundMark x1="4583" y1="90185" x2="3854" y2="93426"/>
                        <a14:foregroundMark x1="22448" y1="82685" x2="22448" y2="82685"/>
                        <a14:foregroundMark x1="21927" y1="82593" x2="22083" y2="8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3" t="64955" r="77180" b="7000"/>
          <a:stretch/>
        </p:blipFill>
        <p:spPr>
          <a:xfrm>
            <a:off x="1466655" y="3357562"/>
            <a:ext cx="2430270" cy="1727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="" xmlns:a16="http://schemas.microsoft.com/office/drawing/2014/main" id="{EAC9A8F7-0E45-5A36-3378-69A6BD3E76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DF60528-3B42-1BBB-61E3-3898CD3A90D4}"/>
              </a:ext>
            </a:extLst>
          </p:cNvPr>
          <p:cNvSpPr/>
          <p:nvPr/>
        </p:nvSpPr>
        <p:spPr>
          <a:xfrm>
            <a:off x="285750" y="1017985"/>
            <a:ext cx="8572500" cy="107491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88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282E0011-5FDC-E96E-5864-7430D093D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93818"/>
            <a:ext cx="8229600" cy="1143000"/>
          </a:xfrm>
        </p:spPr>
        <p:txBody>
          <a:bodyPr/>
          <a:lstStyle/>
          <a:p>
            <a:r>
              <a:rPr lang="en-US" dirty="0">
                <a:latin typeface="Bahnschrift" pitchFamily="34" charset="0"/>
              </a:rPr>
              <a:t>	Investigations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1731D4F3-132E-D885-5DA1-7F0469090D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0" y="2332037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Ultrasound (02-02-2024)</a:t>
            </a:r>
          </a:p>
          <a:p>
            <a:r>
              <a:rPr lang="en-US" dirty="0" err="1"/>
              <a:t>Heamatocolpos</a:t>
            </a:r>
            <a:endParaRPr lang="en-US" dirty="0"/>
          </a:p>
          <a:p>
            <a:r>
              <a:rPr lang="en-US" dirty="0"/>
              <a:t>Minimal Ascites</a:t>
            </a:r>
          </a:p>
          <a:p>
            <a:r>
              <a:rPr lang="en-US" dirty="0"/>
              <a:t>Rt. Renal Lithiasis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aa-ET" dirty="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ED29349-973D-8D19-E425-A9F0C8D75A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1132957"/>
            <a:ext cx="1357127" cy="959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61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="" xmlns:a16="http://schemas.microsoft.com/office/drawing/2014/main" id="{E79A3003-515E-17EB-00D3-EBDEA3E430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A62C6C71-43E4-67D1-0CF9-7A425A267A76}"/>
              </a:ext>
            </a:extLst>
          </p:cNvPr>
          <p:cNvSpPr/>
          <p:nvPr/>
        </p:nvSpPr>
        <p:spPr>
          <a:xfrm>
            <a:off x="285750" y="1017985"/>
            <a:ext cx="8572500" cy="107491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88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82B03636-76A4-8E7B-7C30-53A7C7795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934384"/>
            <a:ext cx="8229600" cy="1143000"/>
          </a:xfrm>
        </p:spPr>
        <p:txBody>
          <a:bodyPr/>
          <a:lstStyle/>
          <a:p>
            <a:r>
              <a:rPr lang="en-US" dirty="0">
                <a:latin typeface="Bahnschrift" pitchFamily="34" charset="0"/>
              </a:rPr>
              <a:t>	Investigations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709E9EEB-DFA0-3E1D-A65B-3D5D0C6A5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0" y="2160985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MRI (02-02-2024)</a:t>
            </a:r>
          </a:p>
          <a:p>
            <a:r>
              <a:rPr lang="en-US" dirty="0"/>
              <a:t>Visualization of female internal reproductive structures.</a:t>
            </a:r>
          </a:p>
          <a:p>
            <a:r>
              <a:rPr lang="en-US" dirty="0"/>
              <a:t>Grossly distended fluid filled endometrial cavity and endo-cervical canal extending into the lower abdominal cavity with </a:t>
            </a:r>
            <a:r>
              <a:rPr lang="en-US" dirty="0" err="1"/>
              <a:t>hydrometrocolpos</a:t>
            </a:r>
            <a:r>
              <a:rPr lang="en-US" dirty="0"/>
              <a:t>.</a:t>
            </a:r>
          </a:p>
          <a:p>
            <a:r>
              <a:rPr lang="en-US" dirty="0"/>
              <a:t>Inferior bulging of lower end of cervix with significantly foreshortened vagina.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aa-ET" dirty="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04C55822-E726-F642-CC13-918B49E59B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1132957"/>
            <a:ext cx="1357127" cy="959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1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="" xmlns:a16="http://schemas.microsoft.com/office/drawing/2014/main" id="{DAEA89A3-6816-F7D5-D8E2-71F3AEAC8B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B93282AE-0153-B0D4-31F1-BEACE431AD6D}"/>
              </a:ext>
            </a:extLst>
          </p:cNvPr>
          <p:cNvSpPr/>
          <p:nvPr/>
        </p:nvSpPr>
        <p:spPr>
          <a:xfrm>
            <a:off x="285750" y="1017985"/>
            <a:ext cx="8572500" cy="107491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88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6010EFA7-794A-573A-530B-304F18339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35398"/>
            <a:ext cx="8229600" cy="1143000"/>
          </a:xfrm>
        </p:spPr>
        <p:txBody>
          <a:bodyPr/>
          <a:lstStyle/>
          <a:p>
            <a:r>
              <a:rPr lang="en-US" dirty="0">
                <a:latin typeface="Bahnschrift" pitchFamily="34" charset="0"/>
              </a:rPr>
              <a:t>	Investigations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D61FB67C-8B4F-D22D-4CA8-A054066DAB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53233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Cystoscopy</a:t>
            </a:r>
          </a:p>
          <a:p>
            <a:r>
              <a:rPr lang="en-US" dirty="0"/>
              <a:t>Normal </a:t>
            </a:r>
            <a:r>
              <a:rPr lang="en-US" dirty="0" err="1"/>
              <a:t>uretheral</a:t>
            </a:r>
            <a:r>
              <a:rPr lang="en-US" dirty="0"/>
              <a:t> opening, normal </a:t>
            </a:r>
            <a:r>
              <a:rPr lang="en-US" dirty="0" err="1"/>
              <a:t>uretheral</a:t>
            </a:r>
            <a:r>
              <a:rPr lang="en-US" dirty="0"/>
              <a:t> tract.</a:t>
            </a:r>
          </a:p>
          <a:p>
            <a:r>
              <a:rPr lang="en-US" dirty="0"/>
              <a:t>No vaginal opening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aa-ET" dirty="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07388F57-96EA-95BF-34DC-3F0D48F069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1132957"/>
            <a:ext cx="1357127" cy="959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13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DF1C480A-F431-5822-185C-A0207D22E99C}"/>
              </a:ext>
            </a:extLst>
          </p:cNvPr>
          <p:cNvSpPr/>
          <p:nvPr/>
        </p:nvSpPr>
        <p:spPr>
          <a:xfrm>
            <a:off x="285750" y="1017985"/>
            <a:ext cx="8572500" cy="107491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88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27169"/>
            <a:ext cx="8229600" cy="1143000"/>
          </a:xfrm>
        </p:spPr>
        <p:txBody>
          <a:bodyPr/>
          <a:lstStyle/>
          <a:p>
            <a:r>
              <a:rPr lang="en-US" dirty="0">
                <a:latin typeface="Bahnschrift" pitchFamily="34" charset="0"/>
              </a:rPr>
              <a:t>Provisional Diagnosis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938" y="2143125"/>
            <a:ext cx="4131585" cy="3182318"/>
          </a:xfrm>
        </p:spPr>
        <p:txBody>
          <a:bodyPr>
            <a:noAutofit/>
          </a:bodyPr>
          <a:lstStyle/>
          <a:p>
            <a:pPr algn="ctr">
              <a:buNone/>
            </a:pPr>
            <a:endParaRPr lang="en-US" sz="3375" b="1" dirty="0">
              <a:latin typeface="Bahnschrift" pitchFamily="34" charset="0"/>
            </a:endParaRPr>
          </a:p>
          <a:p>
            <a:pPr algn="ctr">
              <a:buNone/>
            </a:pPr>
            <a:r>
              <a:rPr lang="en-US" sz="4125" b="1" dirty="0">
                <a:latin typeface="Bahnschrift" pitchFamily="34" charset="0"/>
              </a:rPr>
              <a:t>Congenital Adrenal Hyperplasia</a:t>
            </a:r>
            <a:endParaRPr lang="en-US" sz="3375" b="1" dirty="0">
              <a:latin typeface="Bahnschrift" pitchFamily="34" charset="0"/>
            </a:endParaRPr>
          </a:p>
          <a:p>
            <a:pPr marL="302181" indent="-257175">
              <a:buSzPct val="90000"/>
            </a:pPr>
            <a:endParaRPr lang="en-US" sz="2063" dirty="0">
              <a:solidFill>
                <a:schemeClr val="tx1">
                  <a:lumMod val="95000"/>
                  <a:lumOff val="5000"/>
                </a:schemeClr>
              </a:solidFill>
              <a:latin typeface="Bahnschrift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3AEDD0B-BD5D-8D24-D03F-EE95201BBA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1132957"/>
            <a:ext cx="1357127" cy="9599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4810FE66-FB4E-E471-031A-71E8B7F293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987" y="2238808"/>
            <a:ext cx="3624640" cy="362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29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Rectangle 4"/>
          <p:cNvSpPr/>
          <p:nvPr/>
        </p:nvSpPr>
        <p:spPr>
          <a:xfrm>
            <a:off x="285750" y="1017984"/>
            <a:ext cx="8572500" cy="21409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88"/>
          </a:p>
        </p:txBody>
      </p:sp>
      <p:pic>
        <p:nvPicPr>
          <p:cNvPr id="2097165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6505" y="1061563"/>
            <a:ext cx="2903621" cy="2053828"/>
          </a:xfrm>
          <a:prstGeom prst="rect">
            <a:avLst/>
          </a:prstGeom>
        </p:spPr>
      </p:pic>
      <p:sp>
        <p:nvSpPr>
          <p:cNvPr id="1048626" name="Title 1"/>
          <p:cNvSpPr>
            <a:spLocks noGrp="1"/>
          </p:cNvSpPr>
          <p:nvPr>
            <p:ph type="title"/>
          </p:nvPr>
        </p:nvSpPr>
        <p:spPr>
          <a:xfrm>
            <a:off x="2951820" y="1017984"/>
            <a:ext cx="5873153" cy="2140986"/>
          </a:xfrm>
        </p:spPr>
        <p:txBody>
          <a:bodyPr>
            <a:normAutofit/>
          </a:bodyPr>
          <a:lstStyle/>
          <a:p>
            <a:r>
              <a:rPr lang="en-US" b="1" dirty="0">
                <a:latin typeface="Bahnschrift" pitchFamily="34" charset="0"/>
              </a:rPr>
              <a:t>Ambiguous Genetalia</a:t>
            </a:r>
          </a:p>
        </p:txBody>
      </p:sp>
      <p:sp>
        <p:nvSpPr>
          <p:cNvPr id="1048627" name="Content Placeholder 2"/>
          <p:cNvSpPr>
            <a:spLocks noGrp="1"/>
          </p:cNvSpPr>
          <p:nvPr>
            <p:ph idx="1"/>
          </p:nvPr>
        </p:nvSpPr>
        <p:spPr>
          <a:xfrm>
            <a:off x="1714500" y="2928937"/>
            <a:ext cx="7715250" cy="3182318"/>
          </a:xfrm>
        </p:spPr>
        <p:txBody>
          <a:bodyPr>
            <a:normAutofit/>
          </a:bodyPr>
          <a:lstStyle/>
          <a:p>
            <a:endParaRPr lang="en-US" sz="2250" dirty="0">
              <a:latin typeface="Bahnschrift" pitchFamily="34" charset="0"/>
            </a:endParaRPr>
          </a:p>
          <a:p>
            <a:endParaRPr lang="en-US" sz="2250" dirty="0">
              <a:latin typeface="Bahnschrift" pitchFamily="34" charset="0"/>
            </a:endParaRPr>
          </a:p>
          <a:p>
            <a:pPr algn="ctr">
              <a:buNone/>
            </a:pPr>
            <a:r>
              <a:rPr lang="en-US" sz="2250" b="1" dirty="0">
                <a:latin typeface="Bahnschrift" pitchFamily="34" charset="0"/>
              </a:rPr>
              <a:t>Dr. </a:t>
            </a:r>
            <a:r>
              <a:rPr lang="en-GB" sz="2250" b="1" dirty="0">
                <a:latin typeface="Bahnschrift" pitchFamily="34" charset="0"/>
              </a:rPr>
              <a:t>Muhammad Ahmad</a:t>
            </a:r>
            <a:r>
              <a:rPr lang="en-US" sz="2250" b="1" dirty="0">
                <a:latin typeface="Bahnschrift" pitchFamily="34" charset="0"/>
              </a:rPr>
              <a:t/>
            </a:r>
            <a:br>
              <a:rPr lang="en-US" sz="2250" b="1" dirty="0">
                <a:latin typeface="Bahnschrift" pitchFamily="34" charset="0"/>
              </a:rPr>
            </a:br>
            <a:r>
              <a:rPr lang="en-US" sz="2250" dirty="0">
                <a:latin typeface="Bahnschrift" pitchFamily="34" charset="0"/>
              </a:rPr>
              <a:t>PGT Plastic Surgery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="" xmlns:a16="http://schemas.microsoft.com/office/drawing/2014/main" id="{14D98D83-E080-135F-BAE7-62B3046F08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8" name="Rectangle 4">
            <a:extLst>
              <a:ext uri="{FF2B5EF4-FFF2-40B4-BE49-F238E27FC236}">
                <a16:creationId xmlns="" xmlns:a16="http://schemas.microsoft.com/office/drawing/2014/main" id="{0883D9D8-BBD5-51E5-A298-0B1FFC8917B5}"/>
              </a:ext>
            </a:extLst>
          </p:cNvPr>
          <p:cNvSpPr/>
          <p:nvPr/>
        </p:nvSpPr>
        <p:spPr>
          <a:xfrm>
            <a:off x="285750" y="1038239"/>
            <a:ext cx="8572500" cy="107491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88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48629" name="Title 1">
            <a:extLst>
              <a:ext uri="{FF2B5EF4-FFF2-40B4-BE49-F238E27FC236}">
                <a16:creationId xmlns="" xmlns:a16="http://schemas.microsoft.com/office/drawing/2014/main" id="{7742EA02-85B2-2F14-2C15-8E5884575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162" y="1211090"/>
            <a:ext cx="7088288" cy="803672"/>
          </a:xfrm>
        </p:spPr>
        <p:txBody>
          <a:bodyPr>
            <a:normAutofit/>
          </a:bodyPr>
          <a:lstStyle/>
          <a:p>
            <a:r>
              <a:rPr lang="en-US" b="1" dirty="0">
                <a:latin typeface="Bahnschrift" pitchFamily="34" charset="0"/>
              </a:rPr>
              <a:t>Ambiguous Genetalia</a:t>
            </a:r>
            <a:endParaRPr lang="en-US" dirty="0">
              <a:latin typeface="Bahnschrift" pitchFamily="34" charset="0"/>
            </a:endParaRPr>
          </a:p>
        </p:txBody>
      </p:sp>
      <p:sp>
        <p:nvSpPr>
          <p:cNvPr id="1048630" name="Content Placeholder 2">
            <a:extLst>
              <a:ext uri="{FF2B5EF4-FFF2-40B4-BE49-F238E27FC236}">
                <a16:creationId xmlns="" xmlns:a16="http://schemas.microsoft.com/office/drawing/2014/main" id="{A9C66A30-0C57-FEDF-D238-30D63CD57D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586" y="2286003"/>
            <a:ext cx="7731834" cy="33531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25" b="1" dirty="0"/>
              <a:t>Disorders of sex development </a:t>
            </a:r>
          </a:p>
          <a:p>
            <a:pPr marL="0" indent="0">
              <a:buNone/>
            </a:pPr>
            <a:r>
              <a:rPr lang="en-US" sz="1875" dirty="0"/>
              <a:t>Also known as disorder of sexual determination </a:t>
            </a:r>
          </a:p>
          <a:p>
            <a:pPr marL="0" indent="0">
              <a:buNone/>
            </a:pPr>
            <a:r>
              <a:rPr lang="en-US" sz="1875" dirty="0"/>
              <a:t>Atypical development of genetic, gonadal and phenotypic sex</a:t>
            </a:r>
          </a:p>
          <a:p>
            <a:pPr marL="0" indent="0">
              <a:buNone/>
            </a:pPr>
            <a:endParaRPr lang="en-US" sz="1875" dirty="0"/>
          </a:p>
          <a:p>
            <a:pPr marL="0" indent="0">
              <a:buNone/>
            </a:pPr>
            <a:r>
              <a:rPr lang="en-US" sz="1875" dirty="0"/>
              <a:t>Includes disorders grouped under 4 major headings</a:t>
            </a:r>
          </a:p>
          <a:p>
            <a:r>
              <a:rPr lang="en-US" sz="1875" dirty="0"/>
              <a:t>46,XX virilized female</a:t>
            </a:r>
          </a:p>
          <a:p>
            <a:r>
              <a:rPr lang="en-US" sz="1875" dirty="0"/>
              <a:t>46,XY </a:t>
            </a:r>
            <a:r>
              <a:rPr lang="en-US" sz="1875" dirty="0" err="1"/>
              <a:t>undervirilized</a:t>
            </a:r>
            <a:r>
              <a:rPr lang="en-US" sz="1875" dirty="0"/>
              <a:t> male</a:t>
            </a:r>
          </a:p>
          <a:p>
            <a:r>
              <a:rPr lang="en-US" sz="1875" dirty="0"/>
              <a:t>Gonadal differentiation and chromosomal disorders</a:t>
            </a:r>
          </a:p>
          <a:p>
            <a:r>
              <a:rPr lang="en-US" sz="1875" dirty="0"/>
              <a:t>Syndromes associated with ambiguous genitalia</a:t>
            </a:r>
          </a:p>
        </p:txBody>
      </p:sp>
      <p:pic>
        <p:nvPicPr>
          <p:cNvPr id="2097166" name="Picture 3">
            <a:extLst>
              <a:ext uri="{FF2B5EF4-FFF2-40B4-BE49-F238E27FC236}">
                <a16:creationId xmlns="" xmlns:a16="http://schemas.microsoft.com/office/drawing/2014/main" id="{BBB8426B-3172-BE54-5316-4BF1FB3DE4D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50" y="1132957"/>
            <a:ext cx="1357127" cy="959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62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="" xmlns:a16="http://schemas.microsoft.com/office/drawing/2014/main" id="{AC320748-0A9E-9697-7A38-CF389574FC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8" name="Rectangle 4">
            <a:extLst>
              <a:ext uri="{FF2B5EF4-FFF2-40B4-BE49-F238E27FC236}">
                <a16:creationId xmlns="" xmlns:a16="http://schemas.microsoft.com/office/drawing/2014/main" id="{82264B3A-32E7-D6D7-FE7D-926831406A04}"/>
              </a:ext>
            </a:extLst>
          </p:cNvPr>
          <p:cNvSpPr/>
          <p:nvPr/>
        </p:nvSpPr>
        <p:spPr>
          <a:xfrm>
            <a:off x="285750" y="1038239"/>
            <a:ext cx="8572500" cy="107491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88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48629" name="Title 1">
            <a:extLst>
              <a:ext uri="{FF2B5EF4-FFF2-40B4-BE49-F238E27FC236}">
                <a16:creationId xmlns="" xmlns:a16="http://schemas.microsoft.com/office/drawing/2014/main" id="{13CAFF5F-A284-A0E2-69FD-1FC524D8D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162" y="1211090"/>
            <a:ext cx="7088288" cy="803672"/>
          </a:xfrm>
        </p:spPr>
        <p:txBody>
          <a:bodyPr>
            <a:normAutofit/>
          </a:bodyPr>
          <a:lstStyle/>
          <a:p>
            <a:r>
              <a:rPr lang="en-US" b="1" dirty="0">
                <a:latin typeface="Bahnschrift" pitchFamily="34" charset="0"/>
              </a:rPr>
              <a:t>Classification</a:t>
            </a:r>
            <a:endParaRPr lang="en-US" dirty="0">
              <a:latin typeface="Bahnschrift" pitchFamily="34" charset="0"/>
            </a:endParaRPr>
          </a:p>
        </p:txBody>
      </p:sp>
      <p:sp>
        <p:nvSpPr>
          <p:cNvPr id="1048630" name="Content Placeholder 2">
            <a:extLst>
              <a:ext uri="{FF2B5EF4-FFF2-40B4-BE49-F238E27FC236}">
                <a16:creationId xmlns="" xmlns:a16="http://schemas.microsoft.com/office/drawing/2014/main" id="{8DD6B250-31F3-6FC3-D5E5-99F1B497FE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586" y="2491376"/>
            <a:ext cx="7380414" cy="31477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25" b="1" dirty="0"/>
              <a:t> European Society for </a:t>
            </a:r>
            <a:r>
              <a:rPr lang="en-US" sz="2625" b="1" dirty="0" err="1"/>
              <a:t>Paediatric</a:t>
            </a:r>
            <a:r>
              <a:rPr lang="en-US" sz="2625" b="1" dirty="0"/>
              <a:t> Endocrinology</a:t>
            </a:r>
          </a:p>
        </p:txBody>
      </p:sp>
      <p:pic>
        <p:nvPicPr>
          <p:cNvPr id="2097166" name="Picture 3">
            <a:extLst>
              <a:ext uri="{FF2B5EF4-FFF2-40B4-BE49-F238E27FC236}">
                <a16:creationId xmlns="" xmlns:a16="http://schemas.microsoft.com/office/drawing/2014/main" id="{9423D7CF-BED5-C2E6-CE07-B05B831FD68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50" y="1132957"/>
            <a:ext cx="1357127" cy="95994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5C6949B0-ACA4-589B-C377-43FBE3DC700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3624" t="15000" r="36213" b="40201"/>
          <a:stretch/>
        </p:blipFill>
        <p:spPr>
          <a:xfrm>
            <a:off x="1979712" y="2917340"/>
            <a:ext cx="5112568" cy="3680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44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="" xmlns:a16="http://schemas.microsoft.com/office/drawing/2014/main" id="{18341267-9484-FDA9-F1F3-F77652DB76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8" name="Rectangle 4">
            <a:extLst>
              <a:ext uri="{FF2B5EF4-FFF2-40B4-BE49-F238E27FC236}">
                <a16:creationId xmlns="" xmlns:a16="http://schemas.microsoft.com/office/drawing/2014/main" id="{40825B1B-9FAC-564D-03C2-F52ABDD4F773}"/>
              </a:ext>
            </a:extLst>
          </p:cNvPr>
          <p:cNvSpPr/>
          <p:nvPr/>
        </p:nvSpPr>
        <p:spPr>
          <a:xfrm>
            <a:off x="285750" y="1038239"/>
            <a:ext cx="8572500" cy="107491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88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48629" name="Title 1">
            <a:extLst>
              <a:ext uri="{FF2B5EF4-FFF2-40B4-BE49-F238E27FC236}">
                <a16:creationId xmlns="" xmlns:a16="http://schemas.microsoft.com/office/drawing/2014/main" id="{455F98FD-CE01-E72F-0B97-B55A92E08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162" y="1211090"/>
            <a:ext cx="7088288" cy="803672"/>
          </a:xfrm>
        </p:spPr>
        <p:txBody>
          <a:bodyPr>
            <a:normAutofit/>
          </a:bodyPr>
          <a:lstStyle/>
          <a:p>
            <a:r>
              <a:rPr lang="en-US" b="1" dirty="0">
                <a:latin typeface="Bahnschrift" pitchFamily="34" charset="0"/>
              </a:rPr>
              <a:t>Ambiguous Genetalia</a:t>
            </a:r>
            <a:endParaRPr lang="en-US" dirty="0">
              <a:latin typeface="Bahnschrift" pitchFamily="34" charset="0"/>
            </a:endParaRPr>
          </a:p>
        </p:txBody>
      </p:sp>
      <p:sp>
        <p:nvSpPr>
          <p:cNvPr id="1048630" name="Content Placeholder 2">
            <a:extLst>
              <a:ext uri="{FF2B5EF4-FFF2-40B4-BE49-F238E27FC236}">
                <a16:creationId xmlns="" xmlns:a16="http://schemas.microsoft.com/office/drawing/2014/main" id="{64B62FDE-0044-FDA5-7370-2A3460F80B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586" y="2286003"/>
            <a:ext cx="7380414" cy="33531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25" b="1" dirty="0"/>
              <a:t>Pathophysiology</a:t>
            </a:r>
          </a:p>
          <a:p>
            <a:r>
              <a:rPr lang="en-US" sz="1875" dirty="0"/>
              <a:t>Chromosomal sex determines gonadal sex</a:t>
            </a:r>
          </a:p>
          <a:p>
            <a:r>
              <a:rPr lang="en-US" sz="1875" dirty="0"/>
              <a:t>Gonadal sex determines phenotypic sex. </a:t>
            </a:r>
          </a:p>
          <a:p>
            <a:r>
              <a:rPr lang="en-US" sz="1875" dirty="0"/>
              <a:t>Phenotype determines by </a:t>
            </a:r>
            <a:r>
              <a:rPr lang="en-US" sz="1875" dirty="0" err="1"/>
              <a:t>müllerian</a:t>
            </a:r>
            <a:r>
              <a:rPr lang="en-US" sz="1875" dirty="0"/>
              <a:t> and wolffian ducts</a:t>
            </a:r>
          </a:p>
        </p:txBody>
      </p:sp>
      <p:pic>
        <p:nvPicPr>
          <p:cNvPr id="2097166" name="Picture 3">
            <a:extLst>
              <a:ext uri="{FF2B5EF4-FFF2-40B4-BE49-F238E27FC236}">
                <a16:creationId xmlns="" xmlns:a16="http://schemas.microsoft.com/office/drawing/2014/main" id="{D6E9AB3F-85DF-F43C-B2BC-434B826B801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50" y="1132957"/>
            <a:ext cx="1357127" cy="959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20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="" xmlns:a16="http://schemas.microsoft.com/office/drawing/2014/main" id="{2404D6B6-D7F5-2CCA-83C7-257A1301FE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8" name="Rectangle 4">
            <a:extLst>
              <a:ext uri="{FF2B5EF4-FFF2-40B4-BE49-F238E27FC236}">
                <a16:creationId xmlns="" xmlns:a16="http://schemas.microsoft.com/office/drawing/2014/main" id="{2D7EB560-ED17-6958-0C12-5AF2BF48C29A}"/>
              </a:ext>
            </a:extLst>
          </p:cNvPr>
          <p:cNvSpPr/>
          <p:nvPr/>
        </p:nvSpPr>
        <p:spPr>
          <a:xfrm>
            <a:off x="285750" y="1038239"/>
            <a:ext cx="8572500" cy="107491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88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48629" name="Title 1">
            <a:extLst>
              <a:ext uri="{FF2B5EF4-FFF2-40B4-BE49-F238E27FC236}">
                <a16:creationId xmlns="" xmlns:a16="http://schemas.microsoft.com/office/drawing/2014/main" id="{338CB7FA-487C-74FA-A894-A32DC341C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162" y="1211090"/>
            <a:ext cx="7088288" cy="803672"/>
          </a:xfrm>
        </p:spPr>
        <p:txBody>
          <a:bodyPr>
            <a:normAutofit/>
          </a:bodyPr>
          <a:lstStyle/>
          <a:p>
            <a:r>
              <a:rPr lang="en-US" b="1" dirty="0">
                <a:latin typeface="Bahnschrift" pitchFamily="34" charset="0"/>
              </a:rPr>
              <a:t>Ambiguous Genetalia</a:t>
            </a:r>
            <a:endParaRPr lang="en-US" dirty="0">
              <a:latin typeface="Bahnschrift" pitchFamily="34" charset="0"/>
            </a:endParaRPr>
          </a:p>
        </p:txBody>
      </p:sp>
      <p:sp>
        <p:nvSpPr>
          <p:cNvPr id="1048630" name="Content Placeholder 2">
            <a:extLst>
              <a:ext uri="{FF2B5EF4-FFF2-40B4-BE49-F238E27FC236}">
                <a16:creationId xmlns="" xmlns:a16="http://schemas.microsoft.com/office/drawing/2014/main" id="{290832C2-DBAE-FC39-1B81-2683135BE1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586" y="2286003"/>
            <a:ext cx="3073817" cy="33531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25" b="1" dirty="0"/>
              <a:t>Gonadal Differentiation</a:t>
            </a:r>
          </a:p>
          <a:p>
            <a:r>
              <a:rPr lang="en-US" sz="1875" dirty="0"/>
              <a:t>During the second month of fetal life</a:t>
            </a:r>
          </a:p>
          <a:p>
            <a:r>
              <a:rPr lang="en-US" sz="1875" dirty="0"/>
              <a:t>Fetal ovaries develop by absence of TDF gene.</a:t>
            </a:r>
          </a:p>
        </p:txBody>
      </p:sp>
      <p:pic>
        <p:nvPicPr>
          <p:cNvPr id="2097166" name="Picture 3">
            <a:extLst>
              <a:ext uri="{FF2B5EF4-FFF2-40B4-BE49-F238E27FC236}">
                <a16:creationId xmlns="" xmlns:a16="http://schemas.microsoft.com/office/drawing/2014/main" id="{F50C9BA8-5F93-12A9-CB40-5B72446C900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50" y="1132957"/>
            <a:ext cx="1357127" cy="959941"/>
          </a:xfrm>
          <a:prstGeom prst="rect">
            <a:avLst/>
          </a:prstGeom>
        </p:spPr>
      </p:pic>
      <p:sp>
        <p:nvSpPr>
          <p:cNvPr id="4" name="object 3">
            <a:extLst>
              <a:ext uri="{FF2B5EF4-FFF2-40B4-BE49-F238E27FC236}">
                <a16:creationId xmlns="" xmlns:a16="http://schemas.microsoft.com/office/drawing/2014/main" id="{48EA51AB-04A8-1CE1-7983-E8F029CE7A97}"/>
              </a:ext>
            </a:extLst>
          </p:cNvPr>
          <p:cNvSpPr/>
          <p:nvPr/>
        </p:nvSpPr>
        <p:spPr>
          <a:xfrm>
            <a:off x="4099448" y="2286003"/>
            <a:ext cx="3342191" cy="346471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1688"/>
          </a:p>
        </p:txBody>
      </p:sp>
    </p:spTree>
    <p:extLst>
      <p:ext uri="{BB962C8B-B14F-4D97-AF65-F5344CB8AC3E}">
        <p14:creationId xmlns:p14="http://schemas.microsoft.com/office/powerpoint/2010/main" val="223380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="" xmlns:a16="http://schemas.microsoft.com/office/drawing/2014/main" id="{7821B205-A59B-A9B7-4D91-DF24A3A0CD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8" name="Rectangle 4">
            <a:extLst>
              <a:ext uri="{FF2B5EF4-FFF2-40B4-BE49-F238E27FC236}">
                <a16:creationId xmlns="" xmlns:a16="http://schemas.microsoft.com/office/drawing/2014/main" id="{43AC027A-5FC1-7EFB-E919-75C737AC78D6}"/>
              </a:ext>
            </a:extLst>
          </p:cNvPr>
          <p:cNvSpPr/>
          <p:nvPr/>
        </p:nvSpPr>
        <p:spPr>
          <a:xfrm>
            <a:off x="285750" y="1038239"/>
            <a:ext cx="8572500" cy="107491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88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48629" name="Title 1">
            <a:extLst>
              <a:ext uri="{FF2B5EF4-FFF2-40B4-BE49-F238E27FC236}">
                <a16:creationId xmlns="" xmlns:a16="http://schemas.microsoft.com/office/drawing/2014/main" id="{1210D4F2-61AE-3402-CD90-A6F10CA47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162" y="1211090"/>
            <a:ext cx="7088288" cy="803672"/>
          </a:xfrm>
        </p:spPr>
        <p:txBody>
          <a:bodyPr>
            <a:normAutofit/>
          </a:bodyPr>
          <a:lstStyle/>
          <a:p>
            <a:r>
              <a:rPr lang="en-US" b="1" dirty="0">
                <a:latin typeface="Bahnschrift" pitchFamily="34" charset="0"/>
              </a:rPr>
              <a:t>Ambiguous Genetalia</a:t>
            </a:r>
            <a:endParaRPr lang="en-US" dirty="0">
              <a:latin typeface="Bahnschrift" pitchFamily="34" charset="0"/>
            </a:endParaRPr>
          </a:p>
        </p:txBody>
      </p:sp>
      <p:sp>
        <p:nvSpPr>
          <p:cNvPr id="1048630" name="Content Placeholder 2">
            <a:extLst>
              <a:ext uri="{FF2B5EF4-FFF2-40B4-BE49-F238E27FC236}">
                <a16:creationId xmlns="" xmlns:a16="http://schemas.microsoft.com/office/drawing/2014/main" id="{8C64F349-AE34-613C-2EC6-870159AEEC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586" y="2286003"/>
            <a:ext cx="3073817" cy="33531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25" b="1" dirty="0"/>
              <a:t>Gonadal Differentiation</a:t>
            </a:r>
          </a:p>
          <a:p>
            <a:pPr marL="0" indent="0">
              <a:buNone/>
            </a:pPr>
            <a:r>
              <a:rPr lang="en-US" sz="1875" dirty="0"/>
              <a:t>Male (requires DHT):</a:t>
            </a:r>
          </a:p>
          <a:p>
            <a:pPr marL="0" indent="0">
              <a:buNone/>
            </a:pPr>
            <a:endParaRPr lang="en-US" sz="1875" dirty="0"/>
          </a:p>
          <a:p>
            <a:pPr marL="0" indent="0">
              <a:buNone/>
            </a:pPr>
            <a:r>
              <a:rPr lang="en-US" sz="1875" dirty="0"/>
              <a:t>Labioscrotal fold = Scrotum</a:t>
            </a:r>
          </a:p>
          <a:p>
            <a:pPr marL="0" indent="0">
              <a:buNone/>
            </a:pPr>
            <a:endParaRPr lang="en-US" sz="1875" dirty="0"/>
          </a:p>
          <a:p>
            <a:pPr marL="0" indent="0">
              <a:buNone/>
            </a:pPr>
            <a:r>
              <a:rPr lang="en-US" sz="1875" dirty="0"/>
              <a:t>Urethral Fold / Groove = Urethra &amp; Penile Shaft</a:t>
            </a:r>
          </a:p>
          <a:p>
            <a:pPr marL="0" indent="0">
              <a:buNone/>
            </a:pPr>
            <a:endParaRPr lang="en-US" sz="1875" dirty="0"/>
          </a:p>
          <a:p>
            <a:pPr marL="0" indent="0">
              <a:buNone/>
            </a:pPr>
            <a:r>
              <a:rPr lang="en-US" sz="1875" dirty="0"/>
              <a:t>Genital Tubercle = Glans Penis</a:t>
            </a:r>
          </a:p>
        </p:txBody>
      </p:sp>
      <p:pic>
        <p:nvPicPr>
          <p:cNvPr id="2097166" name="Picture 3">
            <a:extLst>
              <a:ext uri="{FF2B5EF4-FFF2-40B4-BE49-F238E27FC236}">
                <a16:creationId xmlns="" xmlns:a16="http://schemas.microsoft.com/office/drawing/2014/main" id="{91A571C4-B880-74E9-D373-907EC63F033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50" y="1132957"/>
            <a:ext cx="1357127" cy="959941"/>
          </a:xfrm>
          <a:prstGeom prst="rect">
            <a:avLst/>
          </a:prstGeom>
        </p:spPr>
      </p:pic>
      <p:sp>
        <p:nvSpPr>
          <p:cNvPr id="2" name="object 18">
            <a:extLst>
              <a:ext uri="{FF2B5EF4-FFF2-40B4-BE49-F238E27FC236}">
                <a16:creationId xmlns="" xmlns:a16="http://schemas.microsoft.com/office/drawing/2014/main" id="{8631A9D1-BFBF-E3FC-98F8-4063D7544929}"/>
              </a:ext>
            </a:extLst>
          </p:cNvPr>
          <p:cNvSpPr/>
          <p:nvPr/>
        </p:nvSpPr>
        <p:spPr>
          <a:xfrm>
            <a:off x="4023477" y="2292938"/>
            <a:ext cx="4425077" cy="137763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88"/>
          </a:p>
        </p:txBody>
      </p:sp>
      <p:sp>
        <p:nvSpPr>
          <p:cNvPr id="3" name="object 19">
            <a:extLst>
              <a:ext uri="{FF2B5EF4-FFF2-40B4-BE49-F238E27FC236}">
                <a16:creationId xmlns="" xmlns:a16="http://schemas.microsoft.com/office/drawing/2014/main" id="{A64AE825-B105-C912-2EC8-C99B7F5B2DDF}"/>
              </a:ext>
            </a:extLst>
          </p:cNvPr>
          <p:cNvSpPr/>
          <p:nvPr/>
        </p:nvSpPr>
        <p:spPr>
          <a:xfrm>
            <a:off x="3964479" y="3586347"/>
            <a:ext cx="4543079" cy="175335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88"/>
          </a:p>
        </p:txBody>
      </p:sp>
    </p:spTree>
    <p:extLst>
      <p:ext uri="{BB962C8B-B14F-4D97-AF65-F5344CB8AC3E}">
        <p14:creationId xmlns:p14="http://schemas.microsoft.com/office/powerpoint/2010/main" val="286958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="" xmlns:a16="http://schemas.microsoft.com/office/drawing/2014/main" id="{2A5D1E26-8CB9-B4AC-4FE1-A786C5A0C9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76771D5-5565-C008-1ABE-70C67E0B5849}"/>
              </a:ext>
            </a:extLst>
          </p:cNvPr>
          <p:cNvSpPr/>
          <p:nvPr/>
        </p:nvSpPr>
        <p:spPr>
          <a:xfrm>
            <a:off x="285750" y="1017985"/>
            <a:ext cx="8572500" cy="107491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88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7414C58D-4A87-ED9E-B47E-BA7A0F8F3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1670" y="1211090"/>
            <a:ext cx="6827955" cy="803672"/>
          </a:xfrm>
        </p:spPr>
        <p:txBody>
          <a:bodyPr/>
          <a:lstStyle/>
          <a:p>
            <a:pPr algn="l"/>
            <a:r>
              <a:rPr lang="en-US" dirty="0">
                <a:latin typeface="Bahnschrift" pitchFamily="34" charset="0"/>
              </a:rPr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4569D9D-1A24-DE51-43BA-D0CA95DC12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864" y="2092895"/>
            <a:ext cx="8229600" cy="4033269"/>
          </a:xfrm>
        </p:spPr>
        <p:txBody>
          <a:bodyPr>
            <a:normAutofit/>
          </a:bodyPr>
          <a:lstStyle/>
          <a:p>
            <a:r>
              <a:rPr lang="en-US" sz="2250" b="1" dirty="0">
                <a:latin typeface="Bahnschrift" pitchFamily="34" charset="0"/>
              </a:rPr>
              <a:t>What is Ambiguous Genetalia</a:t>
            </a:r>
          </a:p>
          <a:p>
            <a:pPr lvl="1"/>
            <a:r>
              <a:rPr lang="en-US" sz="1875" b="1" dirty="0">
                <a:latin typeface="Bahnschrift" pitchFamily="34" charset="0"/>
              </a:rPr>
              <a:t>Examination</a:t>
            </a:r>
          </a:p>
          <a:p>
            <a:pPr lvl="1"/>
            <a:r>
              <a:rPr lang="en-US" sz="1875" b="1" dirty="0">
                <a:latin typeface="Bahnschrift" pitchFamily="34" charset="0"/>
              </a:rPr>
              <a:t>Investigation</a:t>
            </a:r>
          </a:p>
          <a:p>
            <a:r>
              <a:rPr lang="en-US" sz="2250" b="1" dirty="0">
                <a:latin typeface="Bahnschrift" pitchFamily="34" charset="0"/>
              </a:rPr>
              <a:t>Management Plan</a:t>
            </a:r>
          </a:p>
          <a:p>
            <a:r>
              <a:rPr lang="en-US" sz="2250" b="1" dirty="0">
                <a:latin typeface="Bahnschrift" pitchFamily="34" charset="0"/>
              </a:rPr>
              <a:t>Surgical Procedure and Post Operative Care</a:t>
            </a:r>
          </a:p>
          <a:p>
            <a:endParaRPr lang="en-US" sz="2250" b="1" dirty="0">
              <a:latin typeface="Bahnschrift" pitchFamily="34" charset="0"/>
            </a:endParaRPr>
          </a:p>
          <a:p>
            <a:endParaRPr lang="en-US" sz="2250" dirty="0">
              <a:latin typeface="Bahnschrift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27C7762-F5AD-8761-D701-AD94B23EB7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1132957"/>
            <a:ext cx="1357127" cy="959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7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="" xmlns:a16="http://schemas.microsoft.com/office/drawing/2014/main" id="{20CBF484-E71B-D584-E0FB-9ABD37A4E8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8" name="Rectangle 4">
            <a:extLst>
              <a:ext uri="{FF2B5EF4-FFF2-40B4-BE49-F238E27FC236}">
                <a16:creationId xmlns="" xmlns:a16="http://schemas.microsoft.com/office/drawing/2014/main" id="{F01E92FD-9B4D-14B5-3B34-62E2211E47D8}"/>
              </a:ext>
            </a:extLst>
          </p:cNvPr>
          <p:cNvSpPr/>
          <p:nvPr/>
        </p:nvSpPr>
        <p:spPr>
          <a:xfrm>
            <a:off x="285750" y="1038239"/>
            <a:ext cx="8572500" cy="107491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88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48629" name="Title 1">
            <a:extLst>
              <a:ext uri="{FF2B5EF4-FFF2-40B4-BE49-F238E27FC236}">
                <a16:creationId xmlns="" xmlns:a16="http://schemas.microsoft.com/office/drawing/2014/main" id="{2DAB3201-B319-FF64-0ECD-80C86084A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162" y="1211090"/>
            <a:ext cx="7088288" cy="803672"/>
          </a:xfrm>
        </p:spPr>
        <p:txBody>
          <a:bodyPr>
            <a:normAutofit/>
          </a:bodyPr>
          <a:lstStyle/>
          <a:p>
            <a:r>
              <a:rPr lang="en-US" b="1" dirty="0">
                <a:latin typeface="Bahnschrift" pitchFamily="34" charset="0"/>
              </a:rPr>
              <a:t>Ambiguous Genetalia</a:t>
            </a:r>
            <a:endParaRPr lang="en-US" dirty="0">
              <a:latin typeface="Bahnschrift" pitchFamily="34" charset="0"/>
            </a:endParaRPr>
          </a:p>
        </p:txBody>
      </p:sp>
      <p:sp>
        <p:nvSpPr>
          <p:cNvPr id="1048630" name="Content Placeholder 2">
            <a:extLst>
              <a:ext uri="{FF2B5EF4-FFF2-40B4-BE49-F238E27FC236}">
                <a16:creationId xmlns="" xmlns:a16="http://schemas.microsoft.com/office/drawing/2014/main" id="{CFA208E4-0D42-C6AD-1FC7-871625E329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586" y="2286003"/>
            <a:ext cx="3478862" cy="33531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25" b="1" dirty="0"/>
              <a:t>Gonadal Differentiation</a:t>
            </a:r>
          </a:p>
          <a:p>
            <a:pPr marL="0" indent="0">
              <a:buNone/>
            </a:pPr>
            <a:r>
              <a:rPr lang="en-US" sz="1875" dirty="0"/>
              <a:t>Female (requires nil):</a:t>
            </a:r>
          </a:p>
          <a:p>
            <a:pPr marL="0" indent="0">
              <a:buNone/>
            </a:pPr>
            <a:endParaRPr lang="en-US" sz="1875" dirty="0"/>
          </a:p>
          <a:p>
            <a:pPr marL="0" indent="0">
              <a:buNone/>
            </a:pPr>
            <a:r>
              <a:rPr lang="en-US" sz="1875" dirty="0"/>
              <a:t>Labioscrotal Fold = Labia Majora</a:t>
            </a:r>
          </a:p>
          <a:p>
            <a:pPr marL="0" indent="0">
              <a:buNone/>
            </a:pPr>
            <a:endParaRPr lang="en-US" sz="1875" dirty="0"/>
          </a:p>
          <a:p>
            <a:pPr marL="0" indent="0">
              <a:buNone/>
            </a:pPr>
            <a:r>
              <a:rPr lang="en-US" sz="1875" dirty="0"/>
              <a:t>Urethral Fold = Labia Minora</a:t>
            </a:r>
          </a:p>
          <a:p>
            <a:pPr marL="0" indent="0">
              <a:buNone/>
            </a:pPr>
            <a:endParaRPr lang="en-US" sz="1875" dirty="0"/>
          </a:p>
          <a:p>
            <a:pPr marL="0" indent="0">
              <a:buNone/>
            </a:pPr>
            <a:r>
              <a:rPr lang="en-US" sz="1875" dirty="0"/>
              <a:t>Genital Tubercle = Glans Clitoris</a:t>
            </a:r>
          </a:p>
        </p:txBody>
      </p:sp>
      <p:pic>
        <p:nvPicPr>
          <p:cNvPr id="2097166" name="Picture 3">
            <a:extLst>
              <a:ext uri="{FF2B5EF4-FFF2-40B4-BE49-F238E27FC236}">
                <a16:creationId xmlns="" xmlns:a16="http://schemas.microsoft.com/office/drawing/2014/main" id="{6AD030CC-F5E8-7304-E1A4-655914045F6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50" y="1132957"/>
            <a:ext cx="1357127" cy="959941"/>
          </a:xfrm>
          <a:prstGeom prst="rect">
            <a:avLst/>
          </a:prstGeom>
        </p:spPr>
      </p:pic>
      <p:sp>
        <p:nvSpPr>
          <p:cNvPr id="2" name="object 18">
            <a:extLst>
              <a:ext uri="{FF2B5EF4-FFF2-40B4-BE49-F238E27FC236}">
                <a16:creationId xmlns="" xmlns:a16="http://schemas.microsoft.com/office/drawing/2014/main" id="{32EEC313-6CC0-3022-66F4-931970F1E851}"/>
              </a:ext>
            </a:extLst>
          </p:cNvPr>
          <p:cNvSpPr/>
          <p:nvPr/>
        </p:nvSpPr>
        <p:spPr>
          <a:xfrm>
            <a:off x="4023477" y="2292938"/>
            <a:ext cx="4425077" cy="137763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88"/>
          </a:p>
        </p:txBody>
      </p:sp>
      <p:sp>
        <p:nvSpPr>
          <p:cNvPr id="4" name="object 20">
            <a:extLst>
              <a:ext uri="{FF2B5EF4-FFF2-40B4-BE49-F238E27FC236}">
                <a16:creationId xmlns="" xmlns:a16="http://schemas.microsoft.com/office/drawing/2014/main" id="{E7428160-DD18-10AD-E599-F01031F669AE}"/>
              </a:ext>
            </a:extLst>
          </p:cNvPr>
          <p:cNvSpPr/>
          <p:nvPr/>
        </p:nvSpPr>
        <p:spPr>
          <a:xfrm>
            <a:off x="4034642" y="3670578"/>
            <a:ext cx="4488773" cy="162937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88"/>
          </a:p>
        </p:txBody>
      </p:sp>
    </p:spTree>
    <p:extLst>
      <p:ext uri="{BB962C8B-B14F-4D97-AF65-F5344CB8AC3E}">
        <p14:creationId xmlns:p14="http://schemas.microsoft.com/office/powerpoint/2010/main" val="357637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="" xmlns:a16="http://schemas.microsoft.com/office/drawing/2014/main" id="{83ED334A-EBF9-2E93-0A95-48E32581CD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8" name="Rectangle 4">
            <a:extLst>
              <a:ext uri="{FF2B5EF4-FFF2-40B4-BE49-F238E27FC236}">
                <a16:creationId xmlns="" xmlns:a16="http://schemas.microsoft.com/office/drawing/2014/main" id="{C28743F9-3564-3FBB-3C04-7EE86FECC294}"/>
              </a:ext>
            </a:extLst>
          </p:cNvPr>
          <p:cNvSpPr/>
          <p:nvPr/>
        </p:nvSpPr>
        <p:spPr>
          <a:xfrm>
            <a:off x="285750" y="1038239"/>
            <a:ext cx="8572500" cy="107491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88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48629" name="Title 1">
            <a:extLst>
              <a:ext uri="{FF2B5EF4-FFF2-40B4-BE49-F238E27FC236}">
                <a16:creationId xmlns="" xmlns:a16="http://schemas.microsoft.com/office/drawing/2014/main" id="{B9CB55B4-C6EE-1785-5788-03878FEE1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162" y="1211090"/>
            <a:ext cx="7088288" cy="803672"/>
          </a:xfrm>
        </p:spPr>
        <p:txBody>
          <a:bodyPr>
            <a:normAutofit/>
          </a:bodyPr>
          <a:lstStyle/>
          <a:p>
            <a:r>
              <a:rPr lang="en-US" b="1" dirty="0">
                <a:latin typeface="Bahnschrift" pitchFamily="34" charset="0"/>
              </a:rPr>
              <a:t>Ambiguous Genetalia</a:t>
            </a:r>
            <a:endParaRPr lang="en-US" dirty="0">
              <a:latin typeface="Bahnschrift" pitchFamily="34" charset="0"/>
            </a:endParaRPr>
          </a:p>
        </p:txBody>
      </p:sp>
      <p:sp>
        <p:nvSpPr>
          <p:cNvPr id="1048630" name="Content Placeholder 2">
            <a:extLst>
              <a:ext uri="{FF2B5EF4-FFF2-40B4-BE49-F238E27FC236}">
                <a16:creationId xmlns="" xmlns:a16="http://schemas.microsoft.com/office/drawing/2014/main" id="{251A2077-A3A2-5A41-36BF-D2B963FD00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586" y="2286003"/>
            <a:ext cx="7380414" cy="33531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25" b="1" dirty="0"/>
              <a:t>Clinical Manifestation in Adults</a:t>
            </a:r>
          </a:p>
          <a:p>
            <a:r>
              <a:rPr lang="en-US" sz="1875" dirty="0"/>
              <a:t>Psychosexual issues</a:t>
            </a:r>
          </a:p>
          <a:p>
            <a:r>
              <a:rPr lang="en-US" sz="1875" dirty="0"/>
              <a:t>Fertility in Females</a:t>
            </a:r>
          </a:p>
          <a:p>
            <a:r>
              <a:rPr lang="en-US" sz="1875" dirty="0"/>
              <a:t>Fertility in Males</a:t>
            </a:r>
          </a:p>
          <a:p>
            <a:r>
              <a:rPr lang="en-US" sz="1875" dirty="0"/>
              <a:t>Metabolic Abnormalities</a:t>
            </a:r>
          </a:p>
          <a:p>
            <a:r>
              <a:rPr lang="en-US" sz="1875" dirty="0"/>
              <a:t>Bone Mineral Density.</a:t>
            </a:r>
          </a:p>
        </p:txBody>
      </p:sp>
      <p:pic>
        <p:nvPicPr>
          <p:cNvPr id="2097166" name="Picture 3">
            <a:extLst>
              <a:ext uri="{FF2B5EF4-FFF2-40B4-BE49-F238E27FC236}">
                <a16:creationId xmlns="" xmlns:a16="http://schemas.microsoft.com/office/drawing/2014/main" id="{8DDE9011-9A4C-2D04-6055-DB1EE5F667B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50" y="1132957"/>
            <a:ext cx="1357127" cy="959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7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="" xmlns:a16="http://schemas.microsoft.com/office/drawing/2014/main" id="{51565A28-4CEF-5BAB-1B4F-F0E2EFEE51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8" name="Rectangle 4">
            <a:extLst>
              <a:ext uri="{FF2B5EF4-FFF2-40B4-BE49-F238E27FC236}">
                <a16:creationId xmlns="" xmlns:a16="http://schemas.microsoft.com/office/drawing/2014/main" id="{637EB88E-6D71-66A2-D7CB-3EB3FDC429A8}"/>
              </a:ext>
            </a:extLst>
          </p:cNvPr>
          <p:cNvSpPr/>
          <p:nvPr/>
        </p:nvSpPr>
        <p:spPr>
          <a:xfrm>
            <a:off x="285750" y="1038239"/>
            <a:ext cx="8572500" cy="107491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88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48629" name="Title 1">
            <a:extLst>
              <a:ext uri="{FF2B5EF4-FFF2-40B4-BE49-F238E27FC236}">
                <a16:creationId xmlns="" xmlns:a16="http://schemas.microsoft.com/office/drawing/2014/main" id="{ABB421D8-7AFA-1586-75BC-6813F59C6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162" y="1211090"/>
            <a:ext cx="7088288" cy="803672"/>
          </a:xfrm>
        </p:spPr>
        <p:txBody>
          <a:bodyPr>
            <a:normAutofit/>
          </a:bodyPr>
          <a:lstStyle/>
          <a:p>
            <a:r>
              <a:rPr lang="en-US" b="1" dirty="0">
                <a:latin typeface="Bahnschrift" pitchFamily="34" charset="0"/>
              </a:rPr>
              <a:t>Ambiguous Genetalia</a:t>
            </a:r>
            <a:endParaRPr lang="en-US" dirty="0">
              <a:latin typeface="Bahnschrift" pitchFamily="34" charset="0"/>
            </a:endParaRPr>
          </a:p>
        </p:txBody>
      </p:sp>
      <p:sp>
        <p:nvSpPr>
          <p:cNvPr id="1048630" name="Content Placeholder 2">
            <a:extLst>
              <a:ext uri="{FF2B5EF4-FFF2-40B4-BE49-F238E27FC236}">
                <a16:creationId xmlns="" xmlns:a16="http://schemas.microsoft.com/office/drawing/2014/main" id="{29B2EC81-6EC8-DE74-9808-6878EEB6C8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586" y="2491376"/>
            <a:ext cx="7380414" cy="31477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25" b="1" dirty="0"/>
              <a:t>Sex Determination</a:t>
            </a:r>
          </a:p>
          <a:p>
            <a:r>
              <a:rPr lang="en-US" sz="1875" dirty="0"/>
              <a:t>Infants born with ambiguous or abnormal genitalia may have indeterminate phenotypic sex</a:t>
            </a:r>
          </a:p>
          <a:p>
            <a:r>
              <a:rPr lang="en-US" sz="1875" dirty="0"/>
              <a:t>DSDs, formerly termed intersex conditions, are classified on the basis of genetics and the state of the gonads</a:t>
            </a:r>
          </a:p>
          <a:p>
            <a:r>
              <a:rPr lang="en-US" sz="1875" dirty="0"/>
              <a:t>DSDs may be caused by </a:t>
            </a:r>
          </a:p>
          <a:p>
            <a:r>
              <a:rPr lang="en-US" sz="1875" dirty="0"/>
              <a:t>virilization of a child with 46,XX </a:t>
            </a:r>
          </a:p>
          <a:p>
            <a:r>
              <a:rPr lang="en-US" sz="1875" dirty="0"/>
              <a:t>or under virilization of a child with 46,XY</a:t>
            </a:r>
          </a:p>
        </p:txBody>
      </p:sp>
      <p:pic>
        <p:nvPicPr>
          <p:cNvPr id="2097166" name="Picture 3">
            <a:extLst>
              <a:ext uri="{FF2B5EF4-FFF2-40B4-BE49-F238E27FC236}">
                <a16:creationId xmlns="" xmlns:a16="http://schemas.microsoft.com/office/drawing/2014/main" id="{8071CFE4-39EE-E811-23B4-975E1C35BF3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50" y="1132957"/>
            <a:ext cx="1357127" cy="959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05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8" name="Rectangle 4"/>
          <p:cNvSpPr/>
          <p:nvPr/>
        </p:nvSpPr>
        <p:spPr>
          <a:xfrm>
            <a:off x="285750" y="1038239"/>
            <a:ext cx="8572500" cy="107491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88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48629" name="Title 1"/>
          <p:cNvSpPr>
            <a:spLocks noGrp="1"/>
          </p:cNvSpPr>
          <p:nvPr>
            <p:ph type="title"/>
          </p:nvPr>
        </p:nvSpPr>
        <p:spPr>
          <a:xfrm>
            <a:off x="1534162" y="1211090"/>
            <a:ext cx="7088288" cy="803672"/>
          </a:xfrm>
        </p:spPr>
        <p:txBody>
          <a:bodyPr>
            <a:normAutofit/>
          </a:bodyPr>
          <a:lstStyle/>
          <a:p>
            <a:r>
              <a:rPr lang="en-US" b="1" dirty="0">
                <a:latin typeface="Bahnschrift" pitchFamily="34" charset="0"/>
              </a:rPr>
              <a:t>Ambiguous Genetalia</a:t>
            </a:r>
            <a:endParaRPr lang="en-US" dirty="0">
              <a:latin typeface="Bahnschrift" pitchFamily="34" charset="0"/>
            </a:endParaRPr>
          </a:p>
        </p:txBody>
      </p:sp>
      <p:sp>
        <p:nvSpPr>
          <p:cNvPr id="1048630" name="Content Placeholder 2"/>
          <p:cNvSpPr>
            <a:spLocks noGrp="1"/>
          </p:cNvSpPr>
          <p:nvPr>
            <p:ph idx="1"/>
          </p:nvPr>
        </p:nvSpPr>
        <p:spPr>
          <a:xfrm>
            <a:off x="620586" y="2491376"/>
            <a:ext cx="7380414" cy="31477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25" b="1" dirty="0"/>
              <a:t>Congenital Adrenal Hyperplasia</a:t>
            </a:r>
          </a:p>
          <a:p>
            <a:r>
              <a:rPr lang="en-US" sz="2625" dirty="0"/>
              <a:t>CAH is autosomal Recessive disorder</a:t>
            </a:r>
          </a:p>
          <a:p>
            <a:r>
              <a:rPr lang="en-US" sz="2625" dirty="0"/>
              <a:t>21-Hydroxylase deficiency</a:t>
            </a:r>
          </a:p>
          <a:p>
            <a:r>
              <a:rPr lang="en-US" sz="2625" dirty="0"/>
              <a:t>Required for cortisol synthesis</a:t>
            </a:r>
          </a:p>
          <a:p>
            <a:r>
              <a:rPr lang="en-US" sz="2625" dirty="0"/>
              <a:t>No Cortisol leads to ACTH </a:t>
            </a:r>
          </a:p>
          <a:p>
            <a:pPr marL="428625" indent="-428625">
              <a:buNone/>
            </a:pPr>
            <a:endParaRPr lang="en-US" sz="2625" b="1" dirty="0">
              <a:latin typeface="Bahnschrift" panose="020B0502040204020203" pitchFamily="34" charset="0"/>
              <a:cs typeface="Arial" panose="020B0604020202020204" pitchFamily="34" charset="0"/>
            </a:endParaRPr>
          </a:p>
          <a:p>
            <a:pPr marL="428625" indent="-428625"/>
            <a:endParaRPr lang="en-US" sz="2625" b="1" dirty="0">
              <a:latin typeface="Bahnschrift" panose="020B0502040204020203" pitchFamily="34" charset="0"/>
              <a:cs typeface="Arial" panose="020B0604020202020204" pitchFamily="34" charset="0"/>
            </a:endParaRPr>
          </a:p>
          <a:p>
            <a:pPr marL="428625" indent="-428625">
              <a:buNone/>
            </a:pPr>
            <a:endParaRPr lang="en-US" sz="2625" dirty="0">
              <a:latin typeface="Bahnschrift" panose="020B0502040204020203" pitchFamily="34" charset="0"/>
              <a:cs typeface="Arial" panose="020B0604020202020204" pitchFamily="34" charset="0"/>
            </a:endParaRPr>
          </a:p>
          <a:p>
            <a:pPr marL="302181" indent="-257175">
              <a:buSzPct val="90000"/>
            </a:pPr>
            <a:endParaRPr lang="en-US" sz="2063" dirty="0">
              <a:solidFill>
                <a:schemeClr val="tx1">
                  <a:lumMod val="95000"/>
                  <a:lumOff val="5000"/>
                </a:schemeClr>
              </a:solidFill>
              <a:latin typeface="Bahnschrift" pitchFamily="34" charset="0"/>
            </a:endParaRPr>
          </a:p>
        </p:txBody>
      </p:sp>
      <p:pic>
        <p:nvPicPr>
          <p:cNvPr id="2097166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50" y="1132957"/>
            <a:ext cx="1357127" cy="9599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="" xmlns:a16="http://schemas.microsoft.com/office/drawing/2014/main" id="{A704F35B-39F4-2C27-F975-1901477541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8" name="Rectangle 4">
            <a:extLst>
              <a:ext uri="{FF2B5EF4-FFF2-40B4-BE49-F238E27FC236}">
                <a16:creationId xmlns="" xmlns:a16="http://schemas.microsoft.com/office/drawing/2014/main" id="{62AA8A54-8A93-3F45-6914-58D35B25DB12}"/>
              </a:ext>
            </a:extLst>
          </p:cNvPr>
          <p:cNvSpPr/>
          <p:nvPr/>
        </p:nvSpPr>
        <p:spPr>
          <a:xfrm>
            <a:off x="285750" y="1038239"/>
            <a:ext cx="8572500" cy="107491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88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48629" name="Title 1">
            <a:extLst>
              <a:ext uri="{FF2B5EF4-FFF2-40B4-BE49-F238E27FC236}">
                <a16:creationId xmlns="" xmlns:a16="http://schemas.microsoft.com/office/drawing/2014/main" id="{4779FC7D-5480-1CFE-AA7D-D4EB0FB51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162" y="1211090"/>
            <a:ext cx="7088288" cy="803672"/>
          </a:xfrm>
        </p:spPr>
        <p:txBody>
          <a:bodyPr>
            <a:normAutofit/>
          </a:bodyPr>
          <a:lstStyle/>
          <a:p>
            <a:r>
              <a:rPr lang="en-US" b="1" dirty="0">
                <a:latin typeface="Bahnschrift" pitchFamily="34" charset="0"/>
              </a:rPr>
              <a:t>Ambiguous Genetalia</a:t>
            </a:r>
            <a:endParaRPr lang="en-US" dirty="0">
              <a:latin typeface="Bahnschrift" pitchFamily="34" charset="0"/>
            </a:endParaRPr>
          </a:p>
        </p:txBody>
      </p:sp>
      <p:sp>
        <p:nvSpPr>
          <p:cNvPr id="1048630" name="Content Placeholder 2">
            <a:extLst>
              <a:ext uri="{FF2B5EF4-FFF2-40B4-BE49-F238E27FC236}">
                <a16:creationId xmlns="" xmlns:a16="http://schemas.microsoft.com/office/drawing/2014/main" id="{60B165E9-1B46-BFA8-7186-1777D5B92D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586" y="2286003"/>
            <a:ext cx="7380414" cy="33531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25" b="1" dirty="0"/>
              <a:t>Clinical Manifestation in Children</a:t>
            </a:r>
          </a:p>
          <a:p>
            <a:r>
              <a:rPr lang="en-US" sz="2000" dirty="0"/>
              <a:t>Classic 21 hydroxylase deficiency detected in 1:16000 births</a:t>
            </a:r>
          </a:p>
          <a:p>
            <a:r>
              <a:rPr lang="en-US" sz="2000" dirty="0"/>
              <a:t>Salt wasting</a:t>
            </a:r>
          </a:p>
          <a:p>
            <a:r>
              <a:rPr lang="en-US" sz="2000" dirty="0"/>
              <a:t>Ambiguous genitalia</a:t>
            </a:r>
          </a:p>
          <a:p>
            <a:r>
              <a:rPr lang="en-US" sz="2000" dirty="0"/>
              <a:t>Postnatal virilization</a:t>
            </a:r>
          </a:p>
          <a:p>
            <a:r>
              <a:rPr lang="en-US" sz="2000" dirty="0"/>
              <a:t>Growth</a:t>
            </a:r>
          </a:p>
        </p:txBody>
      </p:sp>
      <p:pic>
        <p:nvPicPr>
          <p:cNvPr id="2097166" name="Picture 3">
            <a:extLst>
              <a:ext uri="{FF2B5EF4-FFF2-40B4-BE49-F238E27FC236}">
                <a16:creationId xmlns="" xmlns:a16="http://schemas.microsoft.com/office/drawing/2014/main" id="{5EAB165F-1B9F-6443-871A-DA107F8AFED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50" y="1132957"/>
            <a:ext cx="1357127" cy="959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33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="" xmlns:a16="http://schemas.microsoft.com/office/drawing/2014/main" id="{5F06B8EF-5A63-F888-1400-238CFFCE1F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8" name="Rectangle 4">
            <a:extLst>
              <a:ext uri="{FF2B5EF4-FFF2-40B4-BE49-F238E27FC236}">
                <a16:creationId xmlns="" xmlns:a16="http://schemas.microsoft.com/office/drawing/2014/main" id="{65F1DB56-7D35-8B3B-CFEE-3B71E2EBF40F}"/>
              </a:ext>
            </a:extLst>
          </p:cNvPr>
          <p:cNvSpPr/>
          <p:nvPr/>
        </p:nvSpPr>
        <p:spPr>
          <a:xfrm>
            <a:off x="285750" y="1038239"/>
            <a:ext cx="8572500" cy="107491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88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48629" name="Title 1">
            <a:extLst>
              <a:ext uri="{FF2B5EF4-FFF2-40B4-BE49-F238E27FC236}">
                <a16:creationId xmlns="" xmlns:a16="http://schemas.microsoft.com/office/drawing/2014/main" id="{8BD7F9E9-07FD-6076-37EA-16C9E48F4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162" y="1211090"/>
            <a:ext cx="7088288" cy="803672"/>
          </a:xfrm>
        </p:spPr>
        <p:txBody>
          <a:bodyPr>
            <a:normAutofit/>
          </a:bodyPr>
          <a:lstStyle/>
          <a:p>
            <a:r>
              <a:rPr lang="en-US" b="1" dirty="0">
                <a:latin typeface="Bahnschrift" pitchFamily="34" charset="0"/>
              </a:rPr>
              <a:t>Ambiguous Genetalia</a:t>
            </a:r>
            <a:endParaRPr lang="en-US" dirty="0">
              <a:latin typeface="Bahnschrift" pitchFamily="34" charset="0"/>
            </a:endParaRPr>
          </a:p>
        </p:txBody>
      </p:sp>
      <p:sp>
        <p:nvSpPr>
          <p:cNvPr id="1048630" name="Content Placeholder 2">
            <a:extLst>
              <a:ext uri="{FF2B5EF4-FFF2-40B4-BE49-F238E27FC236}">
                <a16:creationId xmlns="" xmlns:a16="http://schemas.microsoft.com/office/drawing/2014/main" id="{E537EFF0-76D0-7D5C-7C22-83384E6835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586" y="2286003"/>
            <a:ext cx="7380414" cy="33531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25" b="1" dirty="0"/>
              <a:t>Patient with congenital adrenal hyperplasia (CAH; 46,XX DSD).</a:t>
            </a:r>
          </a:p>
          <a:p>
            <a:r>
              <a:rPr lang="en-US" sz="1875" dirty="0"/>
              <a:t>Masculinized appearance of genitalia</a:t>
            </a:r>
          </a:p>
          <a:p>
            <a:r>
              <a:rPr lang="en-US" sz="1875" dirty="0"/>
              <a:t>Enlarged phallus</a:t>
            </a:r>
          </a:p>
          <a:p>
            <a:r>
              <a:rPr lang="en-US" sz="1875" dirty="0"/>
              <a:t>Scrotal appearance of labia</a:t>
            </a:r>
          </a:p>
        </p:txBody>
      </p:sp>
      <p:pic>
        <p:nvPicPr>
          <p:cNvPr id="2097166" name="Picture 3">
            <a:extLst>
              <a:ext uri="{FF2B5EF4-FFF2-40B4-BE49-F238E27FC236}">
                <a16:creationId xmlns="" xmlns:a16="http://schemas.microsoft.com/office/drawing/2014/main" id="{A39AD066-759F-5306-BE3D-AFCE1430CEA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50" y="1132957"/>
            <a:ext cx="1357127" cy="959941"/>
          </a:xfrm>
          <a:prstGeom prst="rect">
            <a:avLst/>
          </a:prstGeom>
        </p:spPr>
      </p:pic>
      <p:pic>
        <p:nvPicPr>
          <p:cNvPr id="2" name="Content Placeholder 4" descr="Close-up of a breast cancer&#10;&#10;Description automatically generated">
            <a:extLst>
              <a:ext uri="{FF2B5EF4-FFF2-40B4-BE49-F238E27FC236}">
                <a16:creationId xmlns="" xmlns:a16="http://schemas.microsoft.com/office/drawing/2014/main" id="{06AAD5B8-F42E-29AC-CFA4-122AF50A11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585" y="2755298"/>
            <a:ext cx="2964745" cy="3048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73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="" xmlns:a16="http://schemas.microsoft.com/office/drawing/2014/main" id="{804B59C8-10FE-7920-21D4-16019DC855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8" name="Rectangle 4">
            <a:extLst>
              <a:ext uri="{FF2B5EF4-FFF2-40B4-BE49-F238E27FC236}">
                <a16:creationId xmlns="" xmlns:a16="http://schemas.microsoft.com/office/drawing/2014/main" id="{F8A8C198-6934-3E6D-C3CE-37F002FBBC41}"/>
              </a:ext>
            </a:extLst>
          </p:cNvPr>
          <p:cNvSpPr/>
          <p:nvPr/>
        </p:nvSpPr>
        <p:spPr>
          <a:xfrm>
            <a:off x="285750" y="1038239"/>
            <a:ext cx="8572500" cy="107491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88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48629" name="Title 1">
            <a:extLst>
              <a:ext uri="{FF2B5EF4-FFF2-40B4-BE49-F238E27FC236}">
                <a16:creationId xmlns="" xmlns:a16="http://schemas.microsoft.com/office/drawing/2014/main" id="{AAEE418E-5C2C-8C4B-311C-7872B6D41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162" y="1211090"/>
            <a:ext cx="7088288" cy="803672"/>
          </a:xfrm>
        </p:spPr>
        <p:txBody>
          <a:bodyPr>
            <a:normAutofit/>
          </a:bodyPr>
          <a:lstStyle/>
          <a:p>
            <a:r>
              <a:rPr lang="en-US" b="1" dirty="0">
                <a:latin typeface="Bahnschrift" pitchFamily="34" charset="0"/>
              </a:rPr>
              <a:t>Ambiguous Genetalia</a:t>
            </a:r>
            <a:endParaRPr lang="en-US" dirty="0">
              <a:latin typeface="Bahnschrift" pitchFamily="34" charset="0"/>
            </a:endParaRPr>
          </a:p>
        </p:txBody>
      </p:sp>
      <p:sp>
        <p:nvSpPr>
          <p:cNvPr id="1048630" name="Content Placeholder 2">
            <a:extLst>
              <a:ext uri="{FF2B5EF4-FFF2-40B4-BE49-F238E27FC236}">
                <a16:creationId xmlns="" xmlns:a16="http://schemas.microsoft.com/office/drawing/2014/main" id="{ADFE26C7-C52E-D9F6-5A6D-EA381FCB37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586" y="2286003"/>
            <a:ext cx="7380414" cy="33531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25" b="1" dirty="0"/>
              <a:t>Patient with congenital adrenal hyperplasia (CAH; 46,XX DSD).</a:t>
            </a:r>
          </a:p>
          <a:p>
            <a:r>
              <a:rPr lang="en-US" sz="1875" dirty="0"/>
              <a:t>Note phallus like clitoris </a:t>
            </a:r>
          </a:p>
          <a:p>
            <a:r>
              <a:rPr lang="en-US" sz="1875" dirty="0"/>
              <a:t>empty scrotal appearance of labia majora</a:t>
            </a:r>
          </a:p>
        </p:txBody>
      </p:sp>
      <p:pic>
        <p:nvPicPr>
          <p:cNvPr id="2097166" name="Picture 3">
            <a:extLst>
              <a:ext uri="{FF2B5EF4-FFF2-40B4-BE49-F238E27FC236}">
                <a16:creationId xmlns="" xmlns:a16="http://schemas.microsoft.com/office/drawing/2014/main" id="{38CDA350-934A-DF53-B75B-66CBA7AD31C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50" y="1132957"/>
            <a:ext cx="1357127" cy="959941"/>
          </a:xfrm>
          <a:prstGeom prst="rect">
            <a:avLst/>
          </a:prstGeom>
        </p:spPr>
      </p:pic>
      <p:pic>
        <p:nvPicPr>
          <p:cNvPr id="3" name="Content Placeholder 4" descr="A close-up of a person's buttocks&#10;&#10;Description automatically generated">
            <a:extLst>
              <a:ext uri="{FF2B5EF4-FFF2-40B4-BE49-F238E27FC236}">
                <a16:creationId xmlns="" xmlns:a16="http://schemas.microsoft.com/office/drawing/2014/main" id="{C61EA6D6-83AE-BB8B-87B3-48B245D6C5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135" y="2764109"/>
            <a:ext cx="2427508" cy="2882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52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="" xmlns:a16="http://schemas.microsoft.com/office/drawing/2014/main" id="{8448916F-A01D-2A16-6EE8-F74CF02A51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8" name="Rectangle 4">
            <a:extLst>
              <a:ext uri="{FF2B5EF4-FFF2-40B4-BE49-F238E27FC236}">
                <a16:creationId xmlns="" xmlns:a16="http://schemas.microsoft.com/office/drawing/2014/main" id="{B3C6742F-DD68-E9DC-4DA6-75C0E8722681}"/>
              </a:ext>
            </a:extLst>
          </p:cNvPr>
          <p:cNvSpPr/>
          <p:nvPr/>
        </p:nvSpPr>
        <p:spPr>
          <a:xfrm>
            <a:off x="285750" y="1038239"/>
            <a:ext cx="8572500" cy="107491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88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48629" name="Title 1">
            <a:extLst>
              <a:ext uri="{FF2B5EF4-FFF2-40B4-BE49-F238E27FC236}">
                <a16:creationId xmlns="" xmlns:a16="http://schemas.microsoft.com/office/drawing/2014/main" id="{A61CDDDD-EF06-B38A-CB9B-C0F2163F2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162" y="1211090"/>
            <a:ext cx="7088288" cy="803672"/>
          </a:xfrm>
        </p:spPr>
        <p:txBody>
          <a:bodyPr>
            <a:normAutofit/>
          </a:bodyPr>
          <a:lstStyle/>
          <a:p>
            <a:r>
              <a:rPr lang="en-US" b="1" dirty="0">
                <a:latin typeface="Bahnschrift" pitchFamily="34" charset="0"/>
              </a:rPr>
              <a:t>Ambiguous Genetalia</a:t>
            </a:r>
            <a:endParaRPr lang="en-US" dirty="0">
              <a:latin typeface="Bahnschrift" pitchFamily="34" charset="0"/>
            </a:endParaRPr>
          </a:p>
        </p:txBody>
      </p:sp>
      <p:sp>
        <p:nvSpPr>
          <p:cNvPr id="1048630" name="Content Placeholder 2">
            <a:extLst>
              <a:ext uri="{FF2B5EF4-FFF2-40B4-BE49-F238E27FC236}">
                <a16:creationId xmlns="" xmlns:a16="http://schemas.microsoft.com/office/drawing/2014/main" id="{20BC1C06-EDEA-DC32-4B26-ACF69780BC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586" y="2286003"/>
            <a:ext cx="7380414" cy="33531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25" b="1" dirty="0"/>
              <a:t>Patient with congenital adrenal hyperplasia (CAH; 46,XX DSD).</a:t>
            </a:r>
          </a:p>
          <a:p>
            <a:r>
              <a:rPr lang="en-US" sz="1875" dirty="0"/>
              <a:t>After feminizing </a:t>
            </a:r>
            <a:r>
              <a:rPr lang="en-US" sz="1875" dirty="0" err="1"/>
              <a:t>genitoplasty</a:t>
            </a:r>
            <a:r>
              <a:rPr lang="en-US" sz="1875" dirty="0"/>
              <a:t> surgery.</a:t>
            </a:r>
          </a:p>
          <a:p>
            <a:r>
              <a:rPr lang="en-US" sz="1875" dirty="0"/>
              <a:t>Three components of surgery:</a:t>
            </a:r>
          </a:p>
          <a:p>
            <a:pPr lvl="1"/>
            <a:r>
              <a:rPr lang="en-US" sz="1500" dirty="0" err="1"/>
              <a:t>Clitoroplasty</a:t>
            </a:r>
            <a:r>
              <a:rPr lang="en-US" sz="1500" dirty="0"/>
              <a:t>,</a:t>
            </a:r>
          </a:p>
          <a:p>
            <a:pPr lvl="1"/>
            <a:r>
              <a:rPr lang="en-US" sz="1500" dirty="0"/>
              <a:t>Labiaplasty.      </a:t>
            </a:r>
          </a:p>
          <a:p>
            <a:pPr lvl="1"/>
            <a:r>
              <a:rPr lang="en-US" sz="1500" dirty="0"/>
              <a:t>Vaginoplasty. </a:t>
            </a:r>
          </a:p>
        </p:txBody>
      </p:sp>
      <p:pic>
        <p:nvPicPr>
          <p:cNvPr id="2097166" name="Picture 3">
            <a:extLst>
              <a:ext uri="{FF2B5EF4-FFF2-40B4-BE49-F238E27FC236}">
                <a16:creationId xmlns="" xmlns:a16="http://schemas.microsoft.com/office/drawing/2014/main" id="{B343D5BF-1122-C548-4DB8-2A45C7DED9F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50" y="1132957"/>
            <a:ext cx="1357127" cy="959941"/>
          </a:xfrm>
          <a:prstGeom prst="rect">
            <a:avLst/>
          </a:prstGeom>
        </p:spPr>
      </p:pic>
      <p:pic>
        <p:nvPicPr>
          <p:cNvPr id="2" name="Content Placeholder 4" descr="A close-up of a person's stomach&#10;&#10;Description automatically generated">
            <a:extLst>
              <a:ext uri="{FF2B5EF4-FFF2-40B4-BE49-F238E27FC236}">
                <a16:creationId xmlns="" xmlns:a16="http://schemas.microsoft.com/office/drawing/2014/main" id="{34311D7F-C1DB-8541-E935-CF7B8C43BD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075" y="2753928"/>
            <a:ext cx="3205305" cy="2971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89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9" name="Rectangle 9"/>
          <p:cNvSpPr/>
          <p:nvPr/>
        </p:nvSpPr>
        <p:spPr>
          <a:xfrm>
            <a:off x="285750" y="1017984"/>
            <a:ext cx="8572500" cy="21409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88"/>
          </a:p>
        </p:txBody>
      </p:sp>
      <p:sp>
        <p:nvSpPr>
          <p:cNvPr id="1048700" name="Content Placeholder 2"/>
          <p:cNvSpPr>
            <a:spLocks noGrp="1"/>
          </p:cNvSpPr>
          <p:nvPr>
            <p:ph idx="1"/>
          </p:nvPr>
        </p:nvSpPr>
        <p:spPr>
          <a:xfrm>
            <a:off x="714375" y="2143126"/>
            <a:ext cx="7908075" cy="3182318"/>
          </a:xfrm>
        </p:spPr>
        <p:txBody>
          <a:bodyPr>
            <a:normAutofit fontScale="95833"/>
          </a:bodyPr>
          <a:lstStyle/>
          <a:p>
            <a:endParaRPr lang="en-US" sz="2250" dirty="0">
              <a:latin typeface="Bahnschrift" pitchFamily="34" charset="0"/>
            </a:endParaRPr>
          </a:p>
          <a:p>
            <a:endParaRPr lang="en-US" sz="2250" dirty="0">
              <a:latin typeface="Bahnschrift" pitchFamily="34" charset="0"/>
            </a:endParaRPr>
          </a:p>
          <a:p>
            <a:endParaRPr lang="en-US" sz="2250" dirty="0">
              <a:latin typeface="Bahnschrift" pitchFamily="34" charset="0"/>
            </a:endParaRPr>
          </a:p>
          <a:p>
            <a:endParaRPr lang="en-US" sz="2250" dirty="0">
              <a:latin typeface="Bahnschrift" pitchFamily="34" charset="0"/>
            </a:endParaRPr>
          </a:p>
          <a:p>
            <a:pPr>
              <a:buNone/>
            </a:pPr>
            <a:r>
              <a:rPr lang="en-US" sz="2250" dirty="0">
                <a:latin typeface="Bahnschrift" pitchFamily="34" charset="0"/>
              </a:rPr>
              <a:t>					</a:t>
            </a:r>
          </a:p>
          <a:p>
            <a:pPr>
              <a:buNone/>
            </a:pPr>
            <a:r>
              <a:rPr lang="en-US" sz="2250" dirty="0">
                <a:latin typeface="Bahnschrift" pitchFamily="34" charset="0"/>
              </a:rPr>
              <a:t>					</a:t>
            </a:r>
            <a:r>
              <a:rPr lang="en-US" sz="2250" b="1" dirty="0">
                <a:latin typeface="Bahnschrift" pitchFamily="34" charset="0"/>
              </a:rPr>
              <a:t>DR. </a:t>
            </a:r>
            <a:r>
              <a:rPr lang="en-GB" sz="2250" b="1" dirty="0">
                <a:latin typeface="Bahnschrift" pitchFamily="34" charset="0"/>
              </a:rPr>
              <a:t>MUHAMMAD AUSAF SALEEM</a:t>
            </a:r>
            <a:endParaRPr lang="en-US" sz="2250" b="1" dirty="0">
              <a:latin typeface="Bahnschrift" pitchFamily="34" charset="0"/>
            </a:endParaRPr>
          </a:p>
          <a:p>
            <a:pPr>
              <a:buNone/>
            </a:pPr>
            <a:r>
              <a:rPr lang="en-US" sz="2250" dirty="0">
                <a:latin typeface="Bahnschrift" pitchFamily="34" charset="0"/>
              </a:rPr>
              <a:t>					PGT Plastic Surgery</a:t>
            </a:r>
          </a:p>
        </p:txBody>
      </p:sp>
      <p:pic>
        <p:nvPicPr>
          <p:cNvPr id="2097195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6505" y="1061563"/>
            <a:ext cx="2903621" cy="2053828"/>
          </a:xfrm>
          <a:prstGeom prst="rect">
            <a:avLst/>
          </a:prstGeom>
        </p:spPr>
      </p:pic>
      <p:sp>
        <p:nvSpPr>
          <p:cNvPr id="1048701" name="Title 1"/>
          <p:cNvSpPr>
            <a:spLocks noGrp="1"/>
          </p:cNvSpPr>
          <p:nvPr>
            <p:ph type="title"/>
          </p:nvPr>
        </p:nvSpPr>
        <p:spPr>
          <a:xfrm>
            <a:off x="2951820" y="1001285"/>
            <a:ext cx="5906430" cy="2208493"/>
          </a:xfrm>
        </p:spPr>
        <p:txBody>
          <a:bodyPr>
            <a:normAutofit/>
          </a:bodyPr>
          <a:lstStyle/>
          <a:p>
            <a:r>
              <a:rPr lang="en-US" b="1" dirty="0">
                <a:latin typeface="Bahnschrift" pitchFamily="34" charset="0"/>
              </a:rPr>
              <a:t>MANAGEMENT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="" xmlns:a16="http://schemas.microsoft.com/office/drawing/2014/main" id="{B5D89277-ED42-594D-CCBD-CF7ADA781B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5" name="Rectangle 4">
            <a:extLst>
              <a:ext uri="{FF2B5EF4-FFF2-40B4-BE49-F238E27FC236}">
                <a16:creationId xmlns="" xmlns:a16="http://schemas.microsoft.com/office/drawing/2014/main" id="{C5A202D4-BBA1-262C-1FB9-AF6AF9918ECC}"/>
              </a:ext>
            </a:extLst>
          </p:cNvPr>
          <p:cNvSpPr/>
          <p:nvPr/>
        </p:nvSpPr>
        <p:spPr>
          <a:xfrm>
            <a:off x="285750" y="1017985"/>
            <a:ext cx="8572500" cy="10749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88">
              <a:solidFill>
                <a:prstClr val="white"/>
              </a:solidFill>
            </a:endParaRPr>
          </a:p>
        </p:txBody>
      </p:sp>
      <p:sp>
        <p:nvSpPr>
          <p:cNvPr id="1048716" name="Title 1">
            <a:extLst>
              <a:ext uri="{FF2B5EF4-FFF2-40B4-BE49-F238E27FC236}">
                <a16:creationId xmlns="" xmlns:a16="http://schemas.microsoft.com/office/drawing/2014/main" id="{FBEE8CDA-6EA0-CD84-BBC4-A7D0A3337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163" y="1211090"/>
            <a:ext cx="7155795" cy="803672"/>
          </a:xfrm>
        </p:spPr>
        <p:txBody>
          <a:bodyPr/>
          <a:lstStyle/>
          <a:p>
            <a:r>
              <a:rPr lang="en-US" dirty="0">
                <a:latin typeface="Bahnschrift" pitchFamily="34" charset="0"/>
              </a:rPr>
              <a:t>MANAGEMENT</a:t>
            </a:r>
          </a:p>
        </p:txBody>
      </p:sp>
      <p:pic>
        <p:nvPicPr>
          <p:cNvPr id="2097196" name="Picture 3">
            <a:extLst>
              <a:ext uri="{FF2B5EF4-FFF2-40B4-BE49-F238E27FC236}">
                <a16:creationId xmlns="" xmlns:a16="http://schemas.microsoft.com/office/drawing/2014/main" id="{ACFB2824-A9BE-60F7-BE70-0B86DF822AA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50" y="1132957"/>
            <a:ext cx="1357127" cy="959941"/>
          </a:xfrm>
          <a:prstGeom prst="rect">
            <a:avLst/>
          </a:prstGeom>
        </p:spPr>
      </p:pic>
      <p:sp>
        <p:nvSpPr>
          <p:cNvPr id="1048717" name="Content Placeholder 6">
            <a:extLst>
              <a:ext uri="{FF2B5EF4-FFF2-40B4-BE49-F238E27FC236}">
                <a16:creationId xmlns="" xmlns:a16="http://schemas.microsoft.com/office/drawing/2014/main" id="{69F2EB96-856E-B4F7-26F4-730EB7EAA3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844" y="2171029"/>
            <a:ext cx="8229600" cy="4525963"/>
          </a:xfrm>
        </p:spPr>
        <p:txBody>
          <a:bodyPr>
            <a:normAutofit fontScale="90714" lnSpcReduction="20000"/>
          </a:bodyPr>
          <a:lstStyle/>
          <a:p>
            <a:pPr marL="0" indent="0">
              <a:buNone/>
            </a:pPr>
            <a:r>
              <a:rPr lang="en-US" b="1" dirty="0"/>
              <a:t>Muti Disciplinary Team Approach</a:t>
            </a:r>
          </a:p>
          <a:p>
            <a:r>
              <a:rPr lang="en-US" dirty="0"/>
              <a:t>Pediatrician</a:t>
            </a:r>
          </a:p>
          <a:p>
            <a:r>
              <a:rPr lang="en-US" dirty="0"/>
              <a:t>Medical Geneticist</a:t>
            </a:r>
          </a:p>
          <a:p>
            <a:r>
              <a:rPr lang="en-US" dirty="0"/>
              <a:t>Pediatric Urologist</a:t>
            </a:r>
          </a:p>
          <a:p>
            <a:r>
              <a:rPr lang="en-US" dirty="0"/>
              <a:t>Pediatric Endocrinologist</a:t>
            </a:r>
          </a:p>
          <a:p>
            <a:r>
              <a:rPr lang="en-US" dirty="0"/>
              <a:t>Plastic Surgeon</a:t>
            </a:r>
          </a:p>
          <a:p>
            <a:r>
              <a:rPr lang="en-US" dirty="0"/>
              <a:t>Gynecologist</a:t>
            </a:r>
          </a:p>
          <a:p>
            <a:r>
              <a:rPr lang="en-US" dirty="0"/>
              <a:t>Pediatric Psychologist</a:t>
            </a:r>
          </a:p>
          <a:p>
            <a:r>
              <a:rPr lang="en-US" dirty="0"/>
              <a:t>Cytogeneticist</a:t>
            </a:r>
          </a:p>
          <a:p>
            <a:r>
              <a:rPr lang="en-US" dirty="0"/>
              <a:t>Social Worker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34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Rectangle 4"/>
          <p:cNvSpPr/>
          <p:nvPr/>
        </p:nvSpPr>
        <p:spPr>
          <a:xfrm>
            <a:off x="285750" y="1017984"/>
            <a:ext cx="8572500" cy="214098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88"/>
          </a:p>
        </p:txBody>
      </p:sp>
      <p:pic>
        <p:nvPicPr>
          <p:cNvPr id="2097154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6505" y="1061563"/>
            <a:ext cx="2903621" cy="2053828"/>
          </a:xfrm>
          <a:prstGeom prst="rect">
            <a:avLst/>
          </a:prstGeom>
        </p:spPr>
      </p:pic>
      <p:sp>
        <p:nvSpPr>
          <p:cNvPr id="1048600" name="Title 1"/>
          <p:cNvSpPr>
            <a:spLocks noGrp="1"/>
          </p:cNvSpPr>
          <p:nvPr>
            <p:ph type="title"/>
          </p:nvPr>
        </p:nvSpPr>
        <p:spPr>
          <a:xfrm>
            <a:off x="2951820" y="1017984"/>
            <a:ext cx="5906430" cy="2140986"/>
          </a:xfrm>
        </p:spPr>
        <p:txBody>
          <a:bodyPr>
            <a:normAutofit/>
          </a:bodyPr>
          <a:lstStyle/>
          <a:p>
            <a:r>
              <a:rPr lang="en-US" b="1" dirty="0">
                <a:latin typeface="Bahnschrift" pitchFamily="34" charset="0"/>
              </a:rPr>
              <a:t>CASE SUMMARY</a:t>
            </a:r>
          </a:p>
        </p:txBody>
      </p:sp>
      <p:sp>
        <p:nvSpPr>
          <p:cNvPr id="1048601" name="Content Placeholder 2"/>
          <p:cNvSpPr>
            <a:spLocks noGrp="1"/>
          </p:cNvSpPr>
          <p:nvPr>
            <p:ph idx="1"/>
          </p:nvPr>
        </p:nvSpPr>
        <p:spPr>
          <a:xfrm>
            <a:off x="1714500" y="2928937"/>
            <a:ext cx="7715250" cy="3182318"/>
          </a:xfrm>
        </p:spPr>
        <p:txBody>
          <a:bodyPr>
            <a:normAutofit/>
          </a:bodyPr>
          <a:lstStyle/>
          <a:p>
            <a:endParaRPr lang="en-US" sz="2250" dirty="0">
              <a:latin typeface="Bahnschrift" pitchFamily="34" charset="0"/>
            </a:endParaRPr>
          </a:p>
          <a:p>
            <a:endParaRPr lang="en-US" sz="2250" dirty="0">
              <a:latin typeface="Bahnschrift" pitchFamily="34" charset="0"/>
            </a:endParaRPr>
          </a:p>
          <a:p>
            <a:pPr algn="ctr">
              <a:buNone/>
            </a:pPr>
            <a:r>
              <a:rPr lang="en-US" sz="2250" b="1" dirty="0">
                <a:latin typeface="Bahnschrift" pitchFamily="34" charset="0"/>
              </a:rPr>
              <a:t>Dr. </a:t>
            </a:r>
            <a:r>
              <a:rPr lang="en-GB" sz="2250" b="1" dirty="0">
                <a:latin typeface="Bahnschrift" pitchFamily="34" charset="0"/>
              </a:rPr>
              <a:t>Sania Khalid</a:t>
            </a:r>
            <a:r>
              <a:rPr lang="en-US" sz="2250" b="1" dirty="0">
                <a:latin typeface="Bahnschrift" pitchFamily="34" charset="0"/>
              </a:rPr>
              <a:t/>
            </a:r>
            <a:br>
              <a:rPr lang="en-US" sz="2250" b="1" dirty="0">
                <a:latin typeface="Bahnschrift" pitchFamily="34" charset="0"/>
              </a:rPr>
            </a:br>
            <a:r>
              <a:rPr lang="en-US" sz="2250" dirty="0">
                <a:latin typeface="Bahnschrift" pitchFamily="34" charset="0"/>
              </a:rPr>
              <a:t>PGT Plastic Surgery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5" name="Rectangle 4"/>
          <p:cNvSpPr/>
          <p:nvPr/>
        </p:nvSpPr>
        <p:spPr>
          <a:xfrm>
            <a:off x="285750" y="1017985"/>
            <a:ext cx="8572500" cy="10749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88">
              <a:solidFill>
                <a:prstClr val="white"/>
              </a:solidFill>
            </a:endParaRPr>
          </a:p>
        </p:txBody>
      </p:sp>
      <p:sp>
        <p:nvSpPr>
          <p:cNvPr id="1048716" name="Title 1"/>
          <p:cNvSpPr>
            <a:spLocks noGrp="1"/>
          </p:cNvSpPr>
          <p:nvPr>
            <p:ph type="title"/>
          </p:nvPr>
        </p:nvSpPr>
        <p:spPr>
          <a:xfrm>
            <a:off x="1534163" y="1211090"/>
            <a:ext cx="7155795" cy="803672"/>
          </a:xfrm>
        </p:spPr>
        <p:txBody>
          <a:bodyPr/>
          <a:lstStyle/>
          <a:p>
            <a:r>
              <a:rPr lang="en-US" dirty="0">
                <a:latin typeface="Bahnschrift" pitchFamily="34" charset="0"/>
              </a:rPr>
              <a:t>MANAGEMENT</a:t>
            </a:r>
          </a:p>
        </p:txBody>
      </p:sp>
      <p:pic>
        <p:nvPicPr>
          <p:cNvPr id="2097196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50" y="1132957"/>
            <a:ext cx="1357127" cy="959941"/>
          </a:xfrm>
          <a:prstGeom prst="rect">
            <a:avLst/>
          </a:prstGeom>
        </p:spPr>
      </p:pic>
      <p:sp>
        <p:nvSpPr>
          <p:cNvPr id="1048717" name="Content Placeholder 6"/>
          <p:cNvSpPr>
            <a:spLocks noGrp="1"/>
          </p:cNvSpPr>
          <p:nvPr>
            <p:ph idx="1"/>
          </p:nvPr>
        </p:nvSpPr>
        <p:spPr>
          <a:xfrm>
            <a:off x="285750" y="2171029"/>
            <a:ext cx="8229600" cy="4525963"/>
          </a:xfrm>
        </p:spPr>
        <p:txBody>
          <a:bodyPr>
            <a:normAutofit fontScale="98214"/>
          </a:bodyPr>
          <a:lstStyle/>
          <a:p>
            <a:pPr marL="0" indent="0">
              <a:buNone/>
            </a:pPr>
            <a:r>
              <a:rPr lang="en-US" b="1" dirty="0"/>
              <a:t>THREE MAIN DOMAINS; </a:t>
            </a:r>
          </a:p>
          <a:p>
            <a:r>
              <a:rPr lang="en-US" dirty="0"/>
              <a:t>Initial Stabilization, </a:t>
            </a:r>
          </a:p>
          <a:p>
            <a:r>
              <a:rPr lang="en-US" dirty="0"/>
              <a:t>Accurate Diagnosis, </a:t>
            </a:r>
          </a:p>
          <a:p>
            <a:r>
              <a:rPr lang="en-US" dirty="0"/>
              <a:t>Decisions on the gender of rearing and planning of surgical intervention and hormonal treatment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="" xmlns:a16="http://schemas.microsoft.com/office/drawing/2014/main" id="{9577BAF1-C655-E22C-A192-B809625412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5" name="Rectangle 4">
            <a:extLst>
              <a:ext uri="{FF2B5EF4-FFF2-40B4-BE49-F238E27FC236}">
                <a16:creationId xmlns="" xmlns:a16="http://schemas.microsoft.com/office/drawing/2014/main" id="{52D7C593-ACE9-9FF2-EEB5-A7979EA81DFB}"/>
              </a:ext>
            </a:extLst>
          </p:cNvPr>
          <p:cNvSpPr/>
          <p:nvPr/>
        </p:nvSpPr>
        <p:spPr>
          <a:xfrm>
            <a:off x="285750" y="1017985"/>
            <a:ext cx="8572500" cy="10749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88">
              <a:solidFill>
                <a:prstClr val="white"/>
              </a:solidFill>
            </a:endParaRPr>
          </a:p>
        </p:txBody>
      </p:sp>
      <p:sp>
        <p:nvSpPr>
          <p:cNvPr id="1048716" name="Title 1">
            <a:extLst>
              <a:ext uri="{FF2B5EF4-FFF2-40B4-BE49-F238E27FC236}">
                <a16:creationId xmlns="" xmlns:a16="http://schemas.microsoft.com/office/drawing/2014/main" id="{EB5886E8-4872-BCD4-161F-25E3AF7AD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163" y="1211090"/>
            <a:ext cx="7155795" cy="803672"/>
          </a:xfrm>
        </p:spPr>
        <p:txBody>
          <a:bodyPr/>
          <a:lstStyle/>
          <a:p>
            <a:r>
              <a:rPr lang="en-US" dirty="0">
                <a:latin typeface="Bahnschrift" pitchFamily="34" charset="0"/>
              </a:rPr>
              <a:t>MANAGEMENT</a:t>
            </a:r>
          </a:p>
        </p:txBody>
      </p:sp>
      <p:pic>
        <p:nvPicPr>
          <p:cNvPr id="2097196" name="Picture 3">
            <a:extLst>
              <a:ext uri="{FF2B5EF4-FFF2-40B4-BE49-F238E27FC236}">
                <a16:creationId xmlns="" xmlns:a16="http://schemas.microsoft.com/office/drawing/2014/main" id="{18FDD599-D150-5012-6AC6-3DBCC98F2D7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50" y="1132957"/>
            <a:ext cx="1357127" cy="959941"/>
          </a:xfrm>
          <a:prstGeom prst="rect">
            <a:avLst/>
          </a:prstGeom>
        </p:spPr>
      </p:pic>
      <p:sp>
        <p:nvSpPr>
          <p:cNvPr id="1048717" name="Content Placeholder 6">
            <a:extLst>
              <a:ext uri="{FF2B5EF4-FFF2-40B4-BE49-F238E27FC236}">
                <a16:creationId xmlns="" xmlns:a16="http://schemas.microsoft.com/office/drawing/2014/main" id="{CF70082E-6D8C-188C-68C2-13DDF2CAFF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381" y="2171029"/>
            <a:ext cx="8229600" cy="4525963"/>
          </a:xfrm>
        </p:spPr>
        <p:txBody>
          <a:bodyPr>
            <a:normAutofit fontScale="98214"/>
          </a:bodyPr>
          <a:lstStyle/>
          <a:p>
            <a:pPr marL="0" indent="0">
              <a:buNone/>
            </a:pPr>
            <a:r>
              <a:rPr lang="en-US" b="1" dirty="0"/>
              <a:t>Initial Stabilization</a:t>
            </a:r>
          </a:p>
          <a:p>
            <a:r>
              <a:rPr lang="en-US" dirty="0"/>
              <a:t>Congenital adrenal hyperplasia, can present as life-threatening salt-wasting crises. </a:t>
            </a:r>
          </a:p>
          <a:p>
            <a:r>
              <a:rPr lang="en-US" dirty="0"/>
              <a:t>Prompt diagnosis and treatment with glucocorticoids should be instituted</a:t>
            </a:r>
          </a:p>
        </p:txBody>
      </p:sp>
    </p:spTree>
    <p:extLst>
      <p:ext uri="{BB962C8B-B14F-4D97-AF65-F5344CB8AC3E}">
        <p14:creationId xmlns:p14="http://schemas.microsoft.com/office/powerpoint/2010/main" val="324023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="" xmlns:a16="http://schemas.microsoft.com/office/drawing/2014/main" id="{F8C5C0AE-03A1-E15A-8CC1-3B84F30D8F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5" name="Rectangle 4">
            <a:extLst>
              <a:ext uri="{FF2B5EF4-FFF2-40B4-BE49-F238E27FC236}">
                <a16:creationId xmlns="" xmlns:a16="http://schemas.microsoft.com/office/drawing/2014/main" id="{E7B5803D-0513-EA92-50E0-481287DB4A8A}"/>
              </a:ext>
            </a:extLst>
          </p:cNvPr>
          <p:cNvSpPr/>
          <p:nvPr/>
        </p:nvSpPr>
        <p:spPr>
          <a:xfrm>
            <a:off x="285750" y="1017985"/>
            <a:ext cx="8572500" cy="10749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88">
              <a:solidFill>
                <a:prstClr val="white"/>
              </a:solidFill>
            </a:endParaRPr>
          </a:p>
        </p:txBody>
      </p:sp>
      <p:sp>
        <p:nvSpPr>
          <p:cNvPr id="1048716" name="Title 1">
            <a:extLst>
              <a:ext uri="{FF2B5EF4-FFF2-40B4-BE49-F238E27FC236}">
                <a16:creationId xmlns="" xmlns:a16="http://schemas.microsoft.com/office/drawing/2014/main" id="{8889CA49-9B35-2286-F40F-2ED4D3400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163" y="1211090"/>
            <a:ext cx="7155795" cy="803672"/>
          </a:xfrm>
        </p:spPr>
        <p:txBody>
          <a:bodyPr/>
          <a:lstStyle/>
          <a:p>
            <a:r>
              <a:rPr lang="en-US" dirty="0">
                <a:latin typeface="Bahnschrift" pitchFamily="34" charset="0"/>
              </a:rPr>
              <a:t>MANAGEMENT</a:t>
            </a:r>
          </a:p>
        </p:txBody>
      </p:sp>
      <p:pic>
        <p:nvPicPr>
          <p:cNvPr id="2097196" name="Picture 3">
            <a:extLst>
              <a:ext uri="{FF2B5EF4-FFF2-40B4-BE49-F238E27FC236}">
                <a16:creationId xmlns="" xmlns:a16="http://schemas.microsoft.com/office/drawing/2014/main" id="{24E55047-4F82-17D8-92CA-3F8AD7F161D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50" y="1132957"/>
            <a:ext cx="1357127" cy="959941"/>
          </a:xfrm>
          <a:prstGeom prst="rect">
            <a:avLst/>
          </a:prstGeom>
        </p:spPr>
      </p:pic>
      <p:sp>
        <p:nvSpPr>
          <p:cNvPr id="1048717" name="Content Placeholder 6">
            <a:extLst>
              <a:ext uri="{FF2B5EF4-FFF2-40B4-BE49-F238E27FC236}">
                <a16:creationId xmlns="" xmlns:a16="http://schemas.microsoft.com/office/drawing/2014/main" id="{755890FA-AA40-F9F5-D239-D3E07873A6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269" y="2207867"/>
            <a:ext cx="8229600" cy="4525963"/>
          </a:xfrm>
        </p:spPr>
        <p:txBody>
          <a:bodyPr>
            <a:normAutofit fontScale="98214"/>
          </a:bodyPr>
          <a:lstStyle/>
          <a:p>
            <a:pPr marL="0" indent="0">
              <a:buNone/>
            </a:pPr>
            <a:r>
              <a:rPr lang="en-US" b="1" dirty="0"/>
              <a:t>Accurate Diagnosis</a:t>
            </a:r>
          </a:p>
          <a:p>
            <a:r>
              <a:rPr lang="en-US" dirty="0"/>
              <a:t>In some cases, diagnosis may be obvious;</a:t>
            </a:r>
          </a:p>
          <a:p>
            <a:r>
              <a:rPr lang="en-US" dirty="0"/>
              <a:t>Transfer cases to a center experienced in the management of Disorders of Sexual Differentiation.</a:t>
            </a:r>
          </a:p>
          <a:p>
            <a:r>
              <a:rPr lang="en-US" dirty="0"/>
              <a:t>Discussion with the parents regarding the delay of gender assignment.</a:t>
            </a:r>
          </a:p>
        </p:txBody>
      </p:sp>
    </p:spTree>
    <p:extLst>
      <p:ext uri="{BB962C8B-B14F-4D97-AF65-F5344CB8AC3E}">
        <p14:creationId xmlns:p14="http://schemas.microsoft.com/office/powerpoint/2010/main" val="310868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="" xmlns:a16="http://schemas.microsoft.com/office/drawing/2014/main" id="{C57C03F0-CE0F-7F40-E03B-0220B722F6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5" name="Rectangle 4">
            <a:extLst>
              <a:ext uri="{FF2B5EF4-FFF2-40B4-BE49-F238E27FC236}">
                <a16:creationId xmlns="" xmlns:a16="http://schemas.microsoft.com/office/drawing/2014/main" id="{75BECCA5-1E77-0412-DA0C-FCB69BD3E0C6}"/>
              </a:ext>
            </a:extLst>
          </p:cNvPr>
          <p:cNvSpPr/>
          <p:nvPr/>
        </p:nvSpPr>
        <p:spPr>
          <a:xfrm>
            <a:off x="285750" y="1017985"/>
            <a:ext cx="8572500" cy="10749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88">
              <a:solidFill>
                <a:prstClr val="white"/>
              </a:solidFill>
            </a:endParaRPr>
          </a:p>
        </p:txBody>
      </p:sp>
      <p:sp>
        <p:nvSpPr>
          <p:cNvPr id="1048716" name="Title 1">
            <a:extLst>
              <a:ext uri="{FF2B5EF4-FFF2-40B4-BE49-F238E27FC236}">
                <a16:creationId xmlns="" xmlns:a16="http://schemas.microsoft.com/office/drawing/2014/main" id="{D7AA328D-8C70-8D88-3298-0B9AC3BC9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163" y="1211090"/>
            <a:ext cx="7155795" cy="803672"/>
          </a:xfrm>
        </p:spPr>
        <p:txBody>
          <a:bodyPr/>
          <a:lstStyle/>
          <a:p>
            <a:r>
              <a:rPr lang="en-US" dirty="0">
                <a:latin typeface="Bahnschrift" pitchFamily="34" charset="0"/>
              </a:rPr>
              <a:t>MANAGEMENT</a:t>
            </a:r>
          </a:p>
        </p:txBody>
      </p:sp>
      <p:pic>
        <p:nvPicPr>
          <p:cNvPr id="2097196" name="Picture 3">
            <a:extLst>
              <a:ext uri="{FF2B5EF4-FFF2-40B4-BE49-F238E27FC236}">
                <a16:creationId xmlns="" xmlns:a16="http://schemas.microsoft.com/office/drawing/2014/main" id="{1B11EB72-FB7A-AC03-E46D-D0BD6FC333B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50" y="1132957"/>
            <a:ext cx="1357127" cy="959941"/>
          </a:xfrm>
          <a:prstGeom prst="rect">
            <a:avLst/>
          </a:prstGeom>
        </p:spPr>
      </p:pic>
      <p:sp>
        <p:nvSpPr>
          <p:cNvPr id="1048717" name="Content Placeholder 6">
            <a:extLst>
              <a:ext uri="{FF2B5EF4-FFF2-40B4-BE49-F238E27FC236}">
                <a16:creationId xmlns="" xmlns:a16="http://schemas.microsoft.com/office/drawing/2014/main" id="{14816DE2-F73B-D5BB-1E3D-FB74B791D1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094" y="2092895"/>
            <a:ext cx="8229600" cy="4525963"/>
          </a:xfrm>
        </p:spPr>
        <p:txBody>
          <a:bodyPr>
            <a:normAutofit fontScale="98214"/>
          </a:bodyPr>
          <a:lstStyle/>
          <a:p>
            <a:pPr marL="0" indent="0">
              <a:buNone/>
            </a:pPr>
            <a:r>
              <a:rPr lang="en-US" b="1" dirty="0"/>
              <a:t>Gender Assignment Considerations</a:t>
            </a:r>
          </a:p>
          <a:p>
            <a:r>
              <a:rPr lang="en-US" dirty="0"/>
              <a:t>Type of Disorder of Sexual Differentiation</a:t>
            </a:r>
          </a:p>
          <a:p>
            <a:r>
              <a:rPr lang="en-US" dirty="0"/>
              <a:t>Prenatal androgen exposure</a:t>
            </a:r>
          </a:p>
          <a:p>
            <a:r>
              <a:rPr lang="en-US" dirty="0"/>
              <a:t>Possibility of fertility and Sexual functionality</a:t>
            </a:r>
          </a:p>
          <a:p>
            <a:r>
              <a:rPr lang="en-US" dirty="0"/>
              <a:t>Psychosocial factors/Desires of Family</a:t>
            </a:r>
          </a:p>
        </p:txBody>
      </p:sp>
    </p:spTree>
    <p:extLst>
      <p:ext uri="{BB962C8B-B14F-4D97-AF65-F5344CB8AC3E}">
        <p14:creationId xmlns:p14="http://schemas.microsoft.com/office/powerpoint/2010/main" val="358402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="" xmlns:a16="http://schemas.microsoft.com/office/drawing/2014/main" id="{A8F3CC57-E77A-FB59-8D2E-D69A6B8342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5" name="Rectangle 4">
            <a:extLst>
              <a:ext uri="{FF2B5EF4-FFF2-40B4-BE49-F238E27FC236}">
                <a16:creationId xmlns="" xmlns:a16="http://schemas.microsoft.com/office/drawing/2014/main" id="{1DA58E87-46C7-D901-DFDD-68161FDB1250}"/>
              </a:ext>
            </a:extLst>
          </p:cNvPr>
          <p:cNvSpPr/>
          <p:nvPr/>
        </p:nvSpPr>
        <p:spPr>
          <a:xfrm>
            <a:off x="285750" y="1017985"/>
            <a:ext cx="8572500" cy="10749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88">
              <a:solidFill>
                <a:prstClr val="white"/>
              </a:solidFill>
            </a:endParaRPr>
          </a:p>
        </p:txBody>
      </p:sp>
      <p:sp>
        <p:nvSpPr>
          <p:cNvPr id="1048716" name="Title 1">
            <a:extLst>
              <a:ext uri="{FF2B5EF4-FFF2-40B4-BE49-F238E27FC236}">
                <a16:creationId xmlns="" xmlns:a16="http://schemas.microsoft.com/office/drawing/2014/main" id="{6CEB501E-E8D8-05A7-4EC7-9D93B2085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163" y="1211090"/>
            <a:ext cx="7155795" cy="803672"/>
          </a:xfrm>
        </p:spPr>
        <p:txBody>
          <a:bodyPr/>
          <a:lstStyle/>
          <a:p>
            <a:r>
              <a:rPr lang="en-US" dirty="0">
                <a:latin typeface="Bahnschrift" pitchFamily="34" charset="0"/>
              </a:rPr>
              <a:t>MANAGEMENT</a:t>
            </a:r>
          </a:p>
        </p:txBody>
      </p:sp>
      <p:pic>
        <p:nvPicPr>
          <p:cNvPr id="2097196" name="Picture 3">
            <a:extLst>
              <a:ext uri="{FF2B5EF4-FFF2-40B4-BE49-F238E27FC236}">
                <a16:creationId xmlns="" xmlns:a16="http://schemas.microsoft.com/office/drawing/2014/main" id="{2D800882-3163-1104-EE9E-CF654881251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50" y="1132957"/>
            <a:ext cx="1357127" cy="959941"/>
          </a:xfrm>
          <a:prstGeom prst="rect">
            <a:avLst/>
          </a:prstGeom>
        </p:spPr>
      </p:pic>
      <p:sp>
        <p:nvSpPr>
          <p:cNvPr id="1048717" name="Content Placeholder 6">
            <a:extLst>
              <a:ext uri="{FF2B5EF4-FFF2-40B4-BE49-F238E27FC236}">
                <a16:creationId xmlns="" xmlns:a16="http://schemas.microsoft.com/office/drawing/2014/main" id="{73E436AB-3422-F5D5-18AF-24BE35B0CE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375" y="2143127"/>
            <a:ext cx="7715250" cy="3783652"/>
          </a:xfrm>
        </p:spPr>
        <p:txBody>
          <a:bodyPr>
            <a:normAutofit fontScale="98214"/>
          </a:bodyPr>
          <a:lstStyle/>
          <a:p>
            <a:pPr marL="0" indent="0">
              <a:buNone/>
            </a:pPr>
            <a:r>
              <a:rPr lang="en-US" b="1" dirty="0"/>
              <a:t>Gender Assignment</a:t>
            </a:r>
          </a:p>
          <a:p>
            <a:pPr marL="0" indent="0">
              <a:buNone/>
            </a:pPr>
            <a:r>
              <a:rPr lang="en-US" dirty="0"/>
              <a:t>In cases which can not be fertile, gender  assignment will depend on:</a:t>
            </a:r>
          </a:p>
          <a:p>
            <a:r>
              <a:rPr lang="en-US" dirty="0"/>
              <a:t>The appearance of the external genitalia</a:t>
            </a:r>
          </a:p>
          <a:p>
            <a:r>
              <a:rPr lang="en-US" dirty="0"/>
              <a:t>The potential for unambiguous appearance</a:t>
            </a:r>
          </a:p>
          <a:p>
            <a:r>
              <a:rPr lang="en-US" dirty="0"/>
              <a:t>The potential for normal sexual functioning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44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="" xmlns:a16="http://schemas.microsoft.com/office/drawing/2014/main" id="{E05F39DA-BDE5-DD33-942A-8E2C132F50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5" name="Rectangle 4">
            <a:extLst>
              <a:ext uri="{FF2B5EF4-FFF2-40B4-BE49-F238E27FC236}">
                <a16:creationId xmlns="" xmlns:a16="http://schemas.microsoft.com/office/drawing/2014/main" id="{DEA0E4BA-6BF3-C9DE-4529-617345CFCA37}"/>
              </a:ext>
            </a:extLst>
          </p:cNvPr>
          <p:cNvSpPr/>
          <p:nvPr/>
        </p:nvSpPr>
        <p:spPr>
          <a:xfrm>
            <a:off x="285750" y="1017985"/>
            <a:ext cx="8572500" cy="10749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88">
              <a:solidFill>
                <a:prstClr val="white"/>
              </a:solidFill>
            </a:endParaRPr>
          </a:p>
        </p:txBody>
      </p:sp>
      <p:sp>
        <p:nvSpPr>
          <p:cNvPr id="1048716" name="Title 1">
            <a:extLst>
              <a:ext uri="{FF2B5EF4-FFF2-40B4-BE49-F238E27FC236}">
                <a16:creationId xmlns="" xmlns:a16="http://schemas.microsoft.com/office/drawing/2014/main" id="{BC10BCEA-C8FE-C072-6DD0-F175632CF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163" y="1211090"/>
            <a:ext cx="7155795" cy="803672"/>
          </a:xfrm>
        </p:spPr>
        <p:txBody>
          <a:bodyPr/>
          <a:lstStyle/>
          <a:p>
            <a:r>
              <a:rPr lang="en-US" dirty="0">
                <a:latin typeface="Bahnschrift" pitchFamily="34" charset="0"/>
              </a:rPr>
              <a:t>MANAGEMENT</a:t>
            </a:r>
          </a:p>
        </p:txBody>
      </p:sp>
      <p:pic>
        <p:nvPicPr>
          <p:cNvPr id="2097196" name="Picture 3">
            <a:extLst>
              <a:ext uri="{FF2B5EF4-FFF2-40B4-BE49-F238E27FC236}">
                <a16:creationId xmlns="" xmlns:a16="http://schemas.microsoft.com/office/drawing/2014/main" id="{4C30D259-97F3-0F99-278F-07A73677B0E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50" y="1132957"/>
            <a:ext cx="1357127" cy="959941"/>
          </a:xfrm>
          <a:prstGeom prst="rect">
            <a:avLst/>
          </a:prstGeom>
        </p:spPr>
      </p:pic>
      <p:sp>
        <p:nvSpPr>
          <p:cNvPr id="1048717" name="Content Placeholder 6">
            <a:extLst>
              <a:ext uri="{FF2B5EF4-FFF2-40B4-BE49-F238E27FC236}">
                <a16:creationId xmlns="" xmlns:a16="http://schemas.microsoft.com/office/drawing/2014/main" id="{6B597A4E-4283-2E39-1E13-A7D6F095AA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375" y="2143127"/>
            <a:ext cx="7715250" cy="3783652"/>
          </a:xfrm>
        </p:spPr>
        <p:txBody>
          <a:bodyPr>
            <a:normAutofit fontScale="90714" lnSpcReduction="20000"/>
          </a:bodyPr>
          <a:lstStyle/>
          <a:p>
            <a:pPr marL="0" indent="0">
              <a:buNone/>
            </a:pPr>
            <a:r>
              <a:rPr lang="en-US" b="1" dirty="0"/>
              <a:t>Gender Assignment</a:t>
            </a:r>
          </a:p>
          <a:p>
            <a:pPr marL="0" indent="0">
              <a:buNone/>
            </a:pPr>
            <a:r>
              <a:rPr lang="en-US" dirty="0"/>
              <a:t>Great care should be taken in declaring a  male sex considering:</a:t>
            </a:r>
          </a:p>
          <a:p>
            <a:r>
              <a:rPr lang="en-US" dirty="0"/>
              <a:t>Potential for reconstructive surgery</a:t>
            </a:r>
          </a:p>
          <a:p>
            <a:r>
              <a:rPr lang="en-US" dirty="0"/>
              <a:t>Probability for pubertal virilization</a:t>
            </a:r>
          </a:p>
          <a:p>
            <a:r>
              <a:rPr lang="en-US" dirty="0"/>
              <a:t>Response of the external genitalia to exogenous &amp;  endogenous Testosterone</a:t>
            </a:r>
          </a:p>
          <a:p>
            <a:r>
              <a:rPr lang="en-US" dirty="0"/>
              <a:t>Patients with small phallus &amp; poor response to androgens may be reared as Female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39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="" xmlns:a16="http://schemas.microsoft.com/office/drawing/2014/main" id="{414C9A99-8C8F-F5B3-1F9B-F1F1F7BCBF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5" name="Rectangle 4">
            <a:extLst>
              <a:ext uri="{FF2B5EF4-FFF2-40B4-BE49-F238E27FC236}">
                <a16:creationId xmlns="" xmlns:a16="http://schemas.microsoft.com/office/drawing/2014/main" id="{343C838B-D28A-CDD0-420F-2CBB7D7AD117}"/>
              </a:ext>
            </a:extLst>
          </p:cNvPr>
          <p:cNvSpPr/>
          <p:nvPr/>
        </p:nvSpPr>
        <p:spPr>
          <a:xfrm>
            <a:off x="285750" y="1017985"/>
            <a:ext cx="8572500" cy="10749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88">
              <a:solidFill>
                <a:prstClr val="white"/>
              </a:solidFill>
            </a:endParaRPr>
          </a:p>
        </p:txBody>
      </p:sp>
      <p:sp>
        <p:nvSpPr>
          <p:cNvPr id="1048716" name="Title 1">
            <a:extLst>
              <a:ext uri="{FF2B5EF4-FFF2-40B4-BE49-F238E27FC236}">
                <a16:creationId xmlns="" xmlns:a16="http://schemas.microsoft.com/office/drawing/2014/main" id="{DE43880A-9496-B5AC-83D1-BDD326DEE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163" y="1211090"/>
            <a:ext cx="7155795" cy="803672"/>
          </a:xfrm>
        </p:spPr>
        <p:txBody>
          <a:bodyPr/>
          <a:lstStyle/>
          <a:p>
            <a:r>
              <a:rPr lang="en-US" dirty="0">
                <a:latin typeface="Bahnschrift" pitchFamily="34" charset="0"/>
              </a:rPr>
              <a:t>MANAGEMENT</a:t>
            </a:r>
          </a:p>
        </p:txBody>
      </p:sp>
      <p:pic>
        <p:nvPicPr>
          <p:cNvPr id="2097196" name="Picture 3">
            <a:extLst>
              <a:ext uri="{FF2B5EF4-FFF2-40B4-BE49-F238E27FC236}">
                <a16:creationId xmlns="" xmlns:a16="http://schemas.microsoft.com/office/drawing/2014/main" id="{10432DED-B4DA-4C34-4E2B-D230006F009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50" y="1132957"/>
            <a:ext cx="1357127" cy="959941"/>
          </a:xfrm>
          <a:prstGeom prst="rect">
            <a:avLst/>
          </a:prstGeom>
        </p:spPr>
      </p:pic>
      <p:sp>
        <p:nvSpPr>
          <p:cNvPr id="1048717" name="Content Placeholder 6">
            <a:extLst>
              <a:ext uri="{FF2B5EF4-FFF2-40B4-BE49-F238E27FC236}">
                <a16:creationId xmlns="" xmlns:a16="http://schemas.microsoft.com/office/drawing/2014/main" id="{80BA8F42-981D-24E8-93B0-09F9B93153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0" y="2092895"/>
            <a:ext cx="8229600" cy="4525963"/>
          </a:xfrm>
        </p:spPr>
        <p:txBody>
          <a:bodyPr>
            <a:normAutofit fontScale="98214"/>
          </a:bodyPr>
          <a:lstStyle/>
          <a:p>
            <a:pPr marL="0" indent="0">
              <a:buNone/>
            </a:pPr>
            <a:r>
              <a:rPr lang="en-US" b="1" dirty="0"/>
              <a:t>Timing of Gender Assignment</a:t>
            </a:r>
          </a:p>
          <a:p>
            <a:r>
              <a:rPr lang="en-US" dirty="0"/>
              <a:t>Assign complete genital reconstruction after birth to avoid conflicts</a:t>
            </a:r>
          </a:p>
          <a:p>
            <a:r>
              <a:rPr lang="en-US" dirty="0"/>
              <a:t>Delay gender assignment until puberty, allowing individual participation</a:t>
            </a:r>
          </a:p>
        </p:txBody>
      </p:sp>
    </p:spTree>
    <p:extLst>
      <p:ext uri="{BB962C8B-B14F-4D97-AF65-F5344CB8AC3E}">
        <p14:creationId xmlns:p14="http://schemas.microsoft.com/office/powerpoint/2010/main" val="195892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="" xmlns:a16="http://schemas.microsoft.com/office/drawing/2014/main" id="{3DCD817B-5976-314E-8EFA-8830141A2A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5" name="Rectangle 4">
            <a:extLst>
              <a:ext uri="{FF2B5EF4-FFF2-40B4-BE49-F238E27FC236}">
                <a16:creationId xmlns="" xmlns:a16="http://schemas.microsoft.com/office/drawing/2014/main" id="{4103E18A-3A0A-B32B-4A82-FBBF27135C24}"/>
              </a:ext>
            </a:extLst>
          </p:cNvPr>
          <p:cNvSpPr/>
          <p:nvPr/>
        </p:nvSpPr>
        <p:spPr>
          <a:xfrm>
            <a:off x="285750" y="1017985"/>
            <a:ext cx="8572500" cy="10749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88">
              <a:solidFill>
                <a:prstClr val="white"/>
              </a:solidFill>
            </a:endParaRPr>
          </a:p>
        </p:txBody>
      </p:sp>
      <p:sp>
        <p:nvSpPr>
          <p:cNvPr id="1048716" name="Title 1">
            <a:extLst>
              <a:ext uri="{FF2B5EF4-FFF2-40B4-BE49-F238E27FC236}">
                <a16:creationId xmlns="" xmlns:a16="http://schemas.microsoft.com/office/drawing/2014/main" id="{3A5B501F-75D4-AB51-478E-35FBECAC7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163" y="1211090"/>
            <a:ext cx="7155795" cy="803672"/>
          </a:xfrm>
        </p:spPr>
        <p:txBody>
          <a:bodyPr/>
          <a:lstStyle/>
          <a:p>
            <a:r>
              <a:rPr lang="en-US" dirty="0">
                <a:latin typeface="Bahnschrift" pitchFamily="34" charset="0"/>
              </a:rPr>
              <a:t>MANAGEMENT</a:t>
            </a:r>
          </a:p>
        </p:txBody>
      </p:sp>
      <p:pic>
        <p:nvPicPr>
          <p:cNvPr id="2097196" name="Picture 3">
            <a:extLst>
              <a:ext uri="{FF2B5EF4-FFF2-40B4-BE49-F238E27FC236}">
                <a16:creationId xmlns="" xmlns:a16="http://schemas.microsoft.com/office/drawing/2014/main" id="{2B2D371A-CF53-CA84-F9F7-BF89B4F51DB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50" y="1132957"/>
            <a:ext cx="1357127" cy="959941"/>
          </a:xfrm>
          <a:prstGeom prst="rect">
            <a:avLst/>
          </a:prstGeom>
        </p:spPr>
      </p:pic>
      <p:sp>
        <p:nvSpPr>
          <p:cNvPr id="1048717" name="Content Placeholder 6">
            <a:extLst>
              <a:ext uri="{FF2B5EF4-FFF2-40B4-BE49-F238E27FC236}">
                <a16:creationId xmlns="" xmlns:a16="http://schemas.microsoft.com/office/drawing/2014/main" id="{DDD5E18E-2477-825A-CDE6-4298210B29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375" y="2143127"/>
            <a:ext cx="7715250" cy="3783652"/>
          </a:xfrm>
        </p:spPr>
        <p:txBody>
          <a:bodyPr>
            <a:normAutofit fontScale="98214"/>
          </a:bodyPr>
          <a:lstStyle/>
          <a:p>
            <a:pPr marL="0" indent="0">
              <a:buNone/>
            </a:pPr>
            <a:r>
              <a:rPr lang="en-US" b="1" dirty="0"/>
              <a:t>Treatment Options</a:t>
            </a:r>
          </a:p>
          <a:p>
            <a:r>
              <a:rPr lang="en-US" dirty="0"/>
              <a:t>Reconstructive Surgery</a:t>
            </a:r>
          </a:p>
          <a:p>
            <a:r>
              <a:rPr lang="en-US" dirty="0"/>
              <a:t>Hormone Therapy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93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="" xmlns:a16="http://schemas.microsoft.com/office/drawing/2014/main" id="{C38257F3-50C9-A4F5-E4E0-13ED641924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5" name="Rectangle 4">
            <a:extLst>
              <a:ext uri="{FF2B5EF4-FFF2-40B4-BE49-F238E27FC236}">
                <a16:creationId xmlns="" xmlns:a16="http://schemas.microsoft.com/office/drawing/2014/main" id="{920CDAFA-D5F3-9C4E-E5F5-1E38240E96F8}"/>
              </a:ext>
            </a:extLst>
          </p:cNvPr>
          <p:cNvSpPr/>
          <p:nvPr/>
        </p:nvSpPr>
        <p:spPr>
          <a:xfrm>
            <a:off x="285750" y="1017985"/>
            <a:ext cx="8572500" cy="10749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88">
              <a:solidFill>
                <a:prstClr val="white"/>
              </a:solidFill>
            </a:endParaRPr>
          </a:p>
        </p:txBody>
      </p:sp>
      <p:sp>
        <p:nvSpPr>
          <p:cNvPr id="1048716" name="Title 1">
            <a:extLst>
              <a:ext uri="{FF2B5EF4-FFF2-40B4-BE49-F238E27FC236}">
                <a16:creationId xmlns="" xmlns:a16="http://schemas.microsoft.com/office/drawing/2014/main" id="{0DE1A6DD-0B16-EBD7-2881-25FA4AC9E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163" y="1211090"/>
            <a:ext cx="7155795" cy="803672"/>
          </a:xfrm>
        </p:spPr>
        <p:txBody>
          <a:bodyPr/>
          <a:lstStyle/>
          <a:p>
            <a:r>
              <a:rPr lang="en-US" dirty="0">
                <a:latin typeface="Bahnschrift" pitchFamily="34" charset="0"/>
              </a:rPr>
              <a:t>MANAGEMENT</a:t>
            </a:r>
          </a:p>
        </p:txBody>
      </p:sp>
      <p:pic>
        <p:nvPicPr>
          <p:cNvPr id="2097196" name="Picture 3">
            <a:extLst>
              <a:ext uri="{FF2B5EF4-FFF2-40B4-BE49-F238E27FC236}">
                <a16:creationId xmlns="" xmlns:a16="http://schemas.microsoft.com/office/drawing/2014/main" id="{98C9B203-EC63-C436-E0EF-179C7E36D86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50" y="1132957"/>
            <a:ext cx="1357127" cy="959941"/>
          </a:xfrm>
          <a:prstGeom prst="rect">
            <a:avLst/>
          </a:prstGeom>
        </p:spPr>
      </p:pic>
      <p:sp>
        <p:nvSpPr>
          <p:cNvPr id="1048717" name="Content Placeholder 6">
            <a:extLst>
              <a:ext uri="{FF2B5EF4-FFF2-40B4-BE49-F238E27FC236}">
                <a16:creationId xmlns="" xmlns:a16="http://schemas.microsoft.com/office/drawing/2014/main" id="{2AC982B9-8344-BEF9-EFCE-47045758CF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375" y="2143127"/>
            <a:ext cx="7715250" cy="3783652"/>
          </a:xfrm>
        </p:spPr>
        <p:txBody>
          <a:bodyPr>
            <a:normAutofit fontScale="98214"/>
          </a:bodyPr>
          <a:lstStyle/>
          <a:p>
            <a:pPr marL="0" indent="0">
              <a:buNone/>
            </a:pPr>
            <a:r>
              <a:rPr lang="en-US" b="1" dirty="0"/>
              <a:t>For Female</a:t>
            </a:r>
          </a:p>
          <a:p>
            <a:r>
              <a:rPr lang="en-US" dirty="0"/>
              <a:t>Uncovering vagina hidden under skin</a:t>
            </a:r>
          </a:p>
          <a:p>
            <a:r>
              <a:rPr lang="en-US" dirty="0"/>
              <a:t>Removing excess masculine tissue around the  clitoris(clitoral reduction) – done once hormone replacement  therapy has begun</a:t>
            </a:r>
          </a:p>
          <a:p>
            <a:r>
              <a:rPr lang="en-US" dirty="0"/>
              <a:t>Testis should be removed soon after birth if female sex of  rearing is decided</a:t>
            </a:r>
          </a:p>
        </p:txBody>
      </p:sp>
    </p:spTree>
    <p:extLst>
      <p:ext uri="{BB962C8B-B14F-4D97-AF65-F5344CB8AC3E}">
        <p14:creationId xmlns:p14="http://schemas.microsoft.com/office/powerpoint/2010/main" val="174576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="" xmlns:a16="http://schemas.microsoft.com/office/drawing/2014/main" id="{A3314B23-B14F-7E8E-7342-77AC9D0E06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5" name="Rectangle 4">
            <a:extLst>
              <a:ext uri="{FF2B5EF4-FFF2-40B4-BE49-F238E27FC236}">
                <a16:creationId xmlns="" xmlns:a16="http://schemas.microsoft.com/office/drawing/2014/main" id="{AC069EDD-A8EF-BE63-8689-3C01F8587748}"/>
              </a:ext>
            </a:extLst>
          </p:cNvPr>
          <p:cNvSpPr/>
          <p:nvPr/>
        </p:nvSpPr>
        <p:spPr>
          <a:xfrm>
            <a:off x="285750" y="1017985"/>
            <a:ext cx="8572500" cy="10749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88">
              <a:solidFill>
                <a:prstClr val="white"/>
              </a:solidFill>
            </a:endParaRPr>
          </a:p>
        </p:txBody>
      </p:sp>
      <p:sp>
        <p:nvSpPr>
          <p:cNvPr id="1048716" name="Title 1">
            <a:extLst>
              <a:ext uri="{FF2B5EF4-FFF2-40B4-BE49-F238E27FC236}">
                <a16:creationId xmlns="" xmlns:a16="http://schemas.microsoft.com/office/drawing/2014/main" id="{D9AFC477-74F9-89DD-6843-A7B1AA744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163" y="1211090"/>
            <a:ext cx="7155795" cy="803672"/>
          </a:xfrm>
        </p:spPr>
        <p:txBody>
          <a:bodyPr/>
          <a:lstStyle/>
          <a:p>
            <a:r>
              <a:rPr lang="en-US" dirty="0">
                <a:latin typeface="Bahnschrift" pitchFamily="34" charset="0"/>
              </a:rPr>
              <a:t>MANAGEMENT</a:t>
            </a:r>
          </a:p>
        </p:txBody>
      </p:sp>
      <p:pic>
        <p:nvPicPr>
          <p:cNvPr id="2097196" name="Picture 3">
            <a:extLst>
              <a:ext uri="{FF2B5EF4-FFF2-40B4-BE49-F238E27FC236}">
                <a16:creationId xmlns="" xmlns:a16="http://schemas.microsoft.com/office/drawing/2014/main" id="{A1F8CFC1-3012-A969-17D2-7CE823F3B04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50" y="1132957"/>
            <a:ext cx="1357127" cy="959941"/>
          </a:xfrm>
          <a:prstGeom prst="rect">
            <a:avLst/>
          </a:prstGeom>
        </p:spPr>
      </p:pic>
      <p:sp>
        <p:nvSpPr>
          <p:cNvPr id="1048717" name="Content Placeholder 6">
            <a:extLst>
              <a:ext uri="{FF2B5EF4-FFF2-40B4-BE49-F238E27FC236}">
                <a16:creationId xmlns="" xmlns:a16="http://schemas.microsoft.com/office/drawing/2014/main" id="{7E8F5290-6379-2071-19A8-5C2BA583D9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269" y="2086619"/>
            <a:ext cx="8229600" cy="4525963"/>
          </a:xfrm>
        </p:spPr>
        <p:txBody>
          <a:bodyPr>
            <a:normAutofit fontScale="98214"/>
          </a:bodyPr>
          <a:lstStyle/>
          <a:p>
            <a:pPr marL="0" indent="0">
              <a:buNone/>
            </a:pPr>
            <a:r>
              <a:rPr lang="en-US" b="1" dirty="0"/>
              <a:t>Genital surgery for Female</a:t>
            </a:r>
          </a:p>
          <a:p>
            <a:pPr marL="0" indent="0">
              <a:buNone/>
            </a:pPr>
            <a:r>
              <a:rPr lang="en-US" dirty="0"/>
              <a:t>Three basic components to feminizing </a:t>
            </a:r>
            <a:r>
              <a:rPr lang="en-US" dirty="0" err="1"/>
              <a:t>genitoplasty</a:t>
            </a:r>
            <a:r>
              <a:rPr lang="en-US" dirty="0"/>
              <a:t>: </a:t>
            </a:r>
          </a:p>
          <a:p>
            <a:r>
              <a:rPr lang="en-US" dirty="0" err="1"/>
              <a:t>Clitoroplasty</a:t>
            </a:r>
            <a:r>
              <a:rPr lang="en-US" dirty="0"/>
              <a:t>,</a:t>
            </a:r>
          </a:p>
          <a:p>
            <a:r>
              <a:rPr lang="en-US" dirty="0"/>
              <a:t>Labioplasty,</a:t>
            </a:r>
          </a:p>
          <a:p>
            <a:r>
              <a:rPr lang="en-US" dirty="0"/>
              <a:t>Vaginoplasty.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F8CFFC6-D06B-C7D2-3FCD-6DC8998EDF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8375" y="3158972"/>
            <a:ext cx="1580775" cy="26167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990EFCB-9D71-71DE-B98A-BF0A684437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9658" y="3158972"/>
            <a:ext cx="2009460" cy="2625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60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66CFF770-653C-6FAF-E551-9A6F55220C0D}"/>
              </a:ext>
            </a:extLst>
          </p:cNvPr>
          <p:cNvSpPr/>
          <p:nvPr/>
        </p:nvSpPr>
        <p:spPr>
          <a:xfrm>
            <a:off x="285750" y="1017985"/>
            <a:ext cx="8572500" cy="107491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88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949896"/>
            <a:ext cx="8229600" cy="1143000"/>
          </a:xfrm>
        </p:spPr>
        <p:txBody>
          <a:bodyPr/>
          <a:lstStyle/>
          <a:p>
            <a:pPr algn="l"/>
            <a:r>
              <a:rPr lang="en-US" dirty="0">
                <a:latin typeface="Bahnschrift" pitchFamily="34" charset="0"/>
              </a:rPr>
              <a:t>	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60985"/>
            <a:ext cx="8229600" cy="4364359"/>
          </a:xfrm>
        </p:spPr>
        <p:txBody>
          <a:bodyPr>
            <a:normAutofit/>
          </a:bodyPr>
          <a:lstStyle/>
          <a:p>
            <a:r>
              <a:rPr lang="en-US" sz="2250" b="1" dirty="0">
                <a:latin typeface="Bahnschrift" pitchFamily="34" charset="0"/>
              </a:rPr>
              <a:t>Name: 		</a:t>
            </a:r>
            <a:r>
              <a:rPr lang="en-US" sz="2250" dirty="0">
                <a:latin typeface="Bahnschrift" pitchFamily="34" charset="0"/>
              </a:rPr>
              <a:t>X.Y.Z</a:t>
            </a:r>
          </a:p>
          <a:p>
            <a:r>
              <a:rPr lang="en-US" sz="2250" b="1" dirty="0">
                <a:latin typeface="Bahnschrift" pitchFamily="34" charset="0"/>
              </a:rPr>
              <a:t>Age/Gender: 	</a:t>
            </a:r>
            <a:r>
              <a:rPr lang="en-US" sz="2250" dirty="0">
                <a:latin typeface="Bahnschrift" pitchFamily="34" charset="0"/>
              </a:rPr>
              <a:t>13 yrs old Child</a:t>
            </a:r>
          </a:p>
          <a:p>
            <a:r>
              <a:rPr lang="en-US" sz="2250" b="1" dirty="0">
                <a:latin typeface="Bahnschrift" pitchFamily="34" charset="0"/>
              </a:rPr>
              <a:t>Residence: 	</a:t>
            </a:r>
            <a:r>
              <a:rPr lang="en-US" sz="2250" dirty="0">
                <a:latin typeface="Bahnschrift" pitchFamily="34" charset="0"/>
              </a:rPr>
              <a:t>Rawalpindi</a:t>
            </a:r>
          </a:p>
          <a:p>
            <a:r>
              <a:rPr lang="en-US" sz="2250" b="1" dirty="0">
                <a:latin typeface="Bahnschrift" pitchFamily="34" charset="0"/>
              </a:rPr>
              <a:t>Profession: 	</a:t>
            </a:r>
            <a:r>
              <a:rPr lang="en-US" sz="2250" dirty="0">
                <a:latin typeface="Bahnschrift" pitchFamily="34" charset="0"/>
              </a:rPr>
              <a:t>student of 5</a:t>
            </a:r>
            <a:r>
              <a:rPr lang="en-US" sz="2250" baseline="30000" dirty="0">
                <a:latin typeface="Bahnschrift" pitchFamily="34" charset="0"/>
              </a:rPr>
              <a:t>th</a:t>
            </a:r>
            <a:r>
              <a:rPr lang="en-US" sz="2250" dirty="0">
                <a:latin typeface="Bahnschrift" pitchFamily="34" charset="0"/>
              </a:rPr>
              <a:t> grade</a:t>
            </a:r>
          </a:p>
          <a:p>
            <a:r>
              <a:rPr lang="en-US" sz="2250" b="1" dirty="0">
                <a:latin typeface="Bahnschrift" pitchFamily="34" charset="0"/>
              </a:rPr>
              <a:t>Family:</a:t>
            </a:r>
            <a:r>
              <a:rPr lang="en-US" sz="2250" dirty="0">
                <a:latin typeface="Bahnschrift" pitchFamily="34" charset="0"/>
              </a:rPr>
              <a:t>		Sibling with CAH</a:t>
            </a:r>
          </a:p>
          <a:p>
            <a:r>
              <a:rPr lang="en-US" sz="2250" b="1" dirty="0">
                <a:latin typeface="Bahnschrift" pitchFamily="34" charset="0"/>
              </a:rPr>
              <a:t>Co-morbidities:	</a:t>
            </a:r>
            <a:r>
              <a:rPr lang="en-US" sz="2250" dirty="0">
                <a:latin typeface="Bahnschrift" pitchFamily="34" charset="0"/>
              </a:rPr>
              <a:t>Congenital Adrenal Hyperplasia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BE47812-540C-72E5-ECD6-75E59D9CD0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1132957"/>
            <a:ext cx="1357127" cy="9599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="" xmlns:a16="http://schemas.microsoft.com/office/drawing/2014/main" id="{EB7C173D-CAC4-C784-8267-530F01BFCF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5" name="Rectangle 4">
            <a:extLst>
              <a:ext uri="{FF2B5EF4-FFF2-40B4-BE49-F238E27FC236}">
                <a16:creationId xmlns="" xmlns:a16="http://schemas.microsoft.com/office/drawing/2014/main" id="{C340FFD7-B934-EA7D-7B1A-556AAD408A2C}"/>
              </a:ext>
            </a:extLst>
          </p:cNvPr>
          <p:cNvSpPr/>
          <p:nvPr/>
        </p:nvSpPr>
        <p:spPr>
          <a:xfrm>
            <a:off x="285750" y="1017985"/>
            <a:ext cx="8572500" cy="10749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88">
              <a:solidFill>
                <a:prstClr val="white"/>
              </a:solidFill>
            </a:endParaRPr>
          </a:p>
        </p:txBody>
      </p:sp>
      <p:sp>
        <p:nvSpPr>
          <p:cNvPr id="1048716" name="Title 1">
            <a:extLst>
              <a:ext uri="{FF2B5EF4-FFF2-40B4-BE49-F238E27FC236}">
                <a16:creationId xmlns="" xmlns:a16="http://schemas.microsoft.com/office/drawing/2014/main" id="{F5705163-A154-6276-AD6E-52765C24B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163" y="1211090"/>
            <a:ext cx="7155795" cy="803672"/>
          </a:xfrm>
        </p:spPr>
        <p:txBody>
          <a:bodyPr/>
          <a:lstStyle/>
          <a:p>
            <a:r>
              <a:rPr lang="en-US" dirty="0">
                <a:latin typeface="Bahnschrift" pitchFamily="34" charset="0"/>
              </a:rPr>
              <a:t>MANAGEMENT</a:t>
            </a:r>
          </a:p>
        </p:txBody>
      </p:sp>
      <p:pic>
        <p:nvPicPr>
          <p:cNvPr id="2097196" name="Picture 3">
            <a:extLst>
              <a:ext uri="{FF2B5EF4-FFF2-40B4-BE49-F238E27FC236}">
                <a16:creationId xmlns="" xmlns:a16="http://schemas.microsoft.com/office/drawing/2014/main" id="{BA09FB54-F45C-9931-141D-0DBD49276FC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50" y="1132957"/>
            <a:ext cx="1357127" cy="959941"/>
          </a:xfrm>
          <a:prstGeom prst="rect">
            <a:avLst/>
          </a:prstGeom>
        </p:spPr>
      </p:pic>
      <p:sp>
        <p:nvSpPr>
          <p:cNvPr id="1048717" name="Content Placeholder 6">
            <a:extLst>
              <a:ext uri="{FF2B5EF4-FFF2-40B4-BE49-F238E27FC236}">
                <a16:creationId xmlns="" xmlns:a16="http://schemas.microsoft.com/office/drawing/2014/main" id="{3D49BE51-6B4B-A091-F2E2-FB4E039070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094" y="2092895"/>
            <a:ext cx="8229600" cy="4525963"/>
          </a:xfrm>
        </p:spPr>
        <p:txBody>
          <a:bodyPr>
            <a:normAutofit fontScale="98214"/>
          </a:bodyPr>
          <a:lstStyle/>
          <a:p>
            <a:pPr marL="0" indent="0">
              <a:buNone/>
            </a:pPr>
            <a:r>
              <a:rPr lang="en-US" b="1" dirty="0"/>
              <a:t>Principles of Surgery</a:t>
            </a:r>
          </a:p>
          <a:p>
            <a:r>
              <a:rPr lang="en-US" dirty="0"/>
              <a:t>Ensure the best cosmetic results</a:t>
            </a:r>
          </a:p>
          <a:p>
            <a:r>
              <a:rPr lang="en-US" dirty="0"/>
              <a:t>Preserve sexual functioning</a:t>
            </a:r>
          </a:p>
          <a:p>
            <a:r>
              <a:rPr lang="en-US" dirty="0"/>
              <a:t>Preserve fertility if possible,</a:t>
            </a:r>
          </a:p>
          <a:p>
            <a:r>
              <a:rPr lang="en-US" dirty="0"/>
              <a:t>Decrease the risk of malignancy in the </a:t>
            </a:r>
            <a:r>
              <a:rPr lang="en-US" dirty="0" err="1"/>
              <a:t>dysgenetic</a:t>
            </a:r>
            <a:r>
              <a:rPr lang="en-US" dirty="0"/>
              <a:t> gonad</a:t>
            </a:r>
          </a:p>
        </p:txBody>
      </p:sp>
    </p:spTree>
    <p:extLst>
      <p:ext uri="{BB962C8B-B14F-4D97-AF65-F5344CB8AC3E}">
        <p14:creationId xmlns:p14="http://schemas.microsoft.com/office/powerpoint/2010/main" val="305056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="" xmlns:a16="http://schemas.microsoft.com/office/drawing/2014/main" id="{F55EE10E-1E86-75E1-1D9D-C2A48461F8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5" name="Rectangle 4">
            <a:extLst>
              <a:ext uri="{FF2B5EF4-FFF2-40B4-BE49-F238E27FC236}">
                <a16:creationId xmlns="" xmlns:a16="http://schemas.microsoft.com/office/drawing/2014/main" id="{0F279364-F873-C08B-A201-47EC2DD6AF34}"/>
              </a:ext>
            </a:extLst>
          </p:cNvPr>
          <p:cNvSpPr/>
          <p:nvPr/>
        </p:nvSpPr>
        <p:spPr>
          <a:xfrm>
            <a:off x="285750" y="1017985"/>
            <a:ext cx="8572500" cy="10749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88">
              <a:solidFill>
                <a:prstClr val="white"/>
              </a:solidFill>
            </a:endParaRPr>
          </a:p>
        </p:txBody>
      </p:sp>
      <p:sp>
        <p:nvSpPr>
          <p:cNvPr id="1048716" name="Title 1">
            <a:extLst>
              <a:ext uri="{FF2B5EF4-FFF2-40B4-BE49-F238E27FC236}">
                <a16:creationId xmlns="" xmlns:a16="http://schemas.microsoft.com/office/drawing/2014/main" id="{2942D987-2DF2-06AE-7366-4B72BB17E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163" y="1211090"/>
            <a:ext cx="7155795" cy="803672"/>
          </a:xfrm>
        </p:spPr>
        <p:txBody>
          <a:bodyPr/>
          <a:lstStyle/>
          <a:p>
            <a:r>
              <a:rPr lang="en-US" dirty="0">
                <a:latin typeface="Bahnschrift" pitchFamily="34" charset="0"/>
              </a:rPr>
              <a:t>MANAGEMENT</a:t>
            </a:r>
          </a:p>
        </p:txBody>
      </p:sp>
      <p:pic>
        <p:nvPicPr>
          <p:cNvPr id="2097196" name="Picture 3">
            <a:extLst>
              <a:ext uri="{FF2B5EF4-FFF2-40B4-BE49-F238E27FC236}">
                <a16:creationId xmlns="" xmlns:a16="http://schemas.microsoft.com/office/drawing/2014/main" id="{AA3D1E0C-FE91-6FC8-DA61-942452D7F73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50" y="1132957"/>
            <a:ext cx="1357127" cy="959941"/>
          </a:xfrm>
          <a:prstGeom prst="rect">
            <a:avLst/>
          </a:prstGeom>
        </p:spPr>
      </p:pic>
      <p:sp>
        <p:nvSpPr>
          <p:cNvPr id="1048717" name="Content Placeholder 6">
            <a:extLst>
              <a:ext uri="{FF2B5EF4-FFF2-40B4-BE49-F238E27FC236}">
                <a16:creationId xmlns="" xmlns:a16="http://schemas.microsoft.com/office/drawing/2014/main" id="{B33A4443-46D8-B5CC-A2A8-741187C950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375" y="2143126"/>
            <a:ext cx="7715250" cy="3581919"/>
          </a:xfrm>
        </p:spPr>
        <p:txBody>
          <a:bodyPr>
            <a:normAutofit fontScale="98214"/>
          </a:bodyPr>
          <a:lstStyle/>
          <a:p>
            <a:pPr marL="0" indent="0">
              <a:buNone/>
            </a:pPr>
            <a:r>
              <a:rPr lang="en-US" b="1" dirty="0"/>
              <a:t>Surgery is aimed to restore </a:t>
            </a:r>
          </a:p>
          <a:p>
            <a:r>
              <a:rPr lang="en-US" dirty="0"/>
              <a:t>Vaginal and urethral position </a:t>
            </a:r>
          </a:p>
          <a:p>
            <a:r>
              <a:rPr lang="en-US" dirty="0"/>
              <a:t>Correct the fistula between the vagina and urogenital sinus.</a:t>
            </a:r>
          </a:p>
          <a:p>
            <a:r>
              <a:rPr lang="en-US" dirty="0"/>
              <a:t>Preservation of clitoral function is another important consideration.</a:t>
            </a:r>
          </a:p>
        </p:txBody>
      </p:sp>
    </p:spTree>
    <p:extLst>
      <p:ext uri="{BB962C8B-B14F-4D97-AF65-F5344CB8AC3E}">
        <p14:creationId xmlns:p14="http://schemas.microsoft.com/office/powerpoint/2010/main" val="96104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0" name="Rectangle 3"/>
          <p:cNvSpPr/>
          <p:nvPr/>
        </p:nvSpPr>
        <p:spPr>
          <a:xfrm>
            <a:off x="285750" y="1017987"/>
            <a:ext cx="8572500" cy="219179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88"/>
          </a:p>
        </p:txBody>
      </p:sp>
      <p:sp>
        <p:nvSpPr>
          <p:cNvPr id="104876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250" dirty="0">
              <a:latin typeface="Bahnschrift" pitchFamily="34" charset="0"/>
            </a:endParaRPr>
          </a:p>
          <a:p>
            <a:endParaRPr lang="en-US" sz="2250" dirty="0">
              <a:latin typeface="Bahnschrift" pitchFamily="34" charset="0"/>
            </a:endParaRPr>
          </a:p>
          <a:p>
            <a:endParaRPr lang="en-US" sz="2250" dirty="0">
              <a:latin typeface="Bahnschrift" pitchFamily="34" charset="0"/>
            </a:endParaRPr>
          </a:p>
          <a:p>
            <a:endParaRPr lang="en-US" sz="2250" dirty="0">
              <a:latin typeface="Bahnschrift" pitchFamily="34" charset="0"/>
            </a:endParaRPr>
          </a:p>
          <a:p>
            <a:pPr>
              <a:buNone/>
            </a:pPr>
            <a:r>
              <a:rPr lang="en-US" sz="2250" dirty="0">
                <a:latin typeface="Bahnschrift" pitchFamily="34" charset="0"/>
              </a:rPr>
              <a:t>					</a:t>
            </a:r>
          </a:p>
          <a:p>
            <a:pPr>
              <a:buNone/>
            </a:pPr>
            <a:r>
              <a:rPr lang="en-US" sz="2250" dirty="0">
                <a:latin typeface="Bahnschrift" pitchFamily="34" charset="0"/>
              </a:rPr>
              <a:t>					</a:t>
            </a:r>
            <a:r>
              <a:rPr lang="en-US" sz="2250" b="1" dirty="0">
                <a:latin typeface="Bahnschrift" pitchFamily="34" charset="0"/>
              </a:rPr>
              <a:t>Dr. </a:t>
            </a:r>
            <a:r>
              <a:rPr lang="en-GB" sz="2250" b="1" dirty="0">
                <a:latin typeface="Bahnschrift" pitchFamily="34" charset="0"/>
              </a:rPr>
              <a:t>AYESHA BAHAR HASHMI</a:t>
            </a:r>
            <a:endParaRPr lang="en-US" sz="2250" b="1" dirty="0">
              <a:latin typeface="Bahnschrift" pitchFamily="34" charset="0"/>
            </a:endParaRPr>
          </a:p>
          <a:p>
            <a:pPr>
              <a:buNone/>
            </a:pPr>
            <a:r>
              <a:rPr lang="en-US" sz="2250" dirty="0">
                <a:latin typeface="Bahnschrift" pitchFamily="34" charset="0"/>
              </a:rPr>
              <a:t>					PGT Plastic Surgery</a:t>
            </a:r>
          </a:p>
        </p:txBody>
      </p:sp>
      <p:pic>
        <p:nvPicPr>
          <p:cNvPr id="2097209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6505" y="1061563"/>
            <a:ext cx="2903621" cy="2053828"/>
          </a:xfrm>
          <a:prstGeom prst="rect">
            <a:avLst/>
          </a:prstGeom>
        </p:spPr>
      </p:pic>
      <p:sp>
        <p:nvSpPr>
          <p:cNvPr id="1048762" name="Title 1"/>
          <p:cNvSpPr>
            <a:spLocks noGrp="1"/>
          </p:cNvSpPr>
          <p:nvPr>
            <p:ph type="title"/>
          </p:nvPr>
        </p:nvSpPr>
        <p:spPr>
          <a:xfrm>
            <a:off x="2951820" y="1001285"/>
            <a:ext cx="5906430" cy="2208493"/>
          </a:xfrm>
        </p:spPr>
        <p:txBody>
          <a:bodyPr>
            <a:normAutofit/>
          </a:bodyPr>
          <a:lstStyle/>
          <a:p>
            <a:r>
              <a:rPr lang="en-US" b="1" dirty="0">
                <a:latin typeface="Bahnschrift" pitchFamily="34" charset="0"/>
              </a:rPr>
              <a:t>SURGICAL PROCEDURE</a:t>
            </a:r>
            <a:br>
              <a:rPr lang="en-US" b="1" dirty="0">
                <a:latin typeface="Bahnschrift" pitchFamily="34" charset="0"/>
              </a:rPr>
            </a:br>
            <a:r>
              <a:rPr lang="en-US" b="1" dirty="0">
                <a:latin typeface="Bahnschrift" pitchFamily="34" charset="0"/>
              </a:rPr>
              <a:t>POST OPERATIVE CARE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FFA7DA5-3DB0-01DD-C29D-3BAE6158D8E2}"/>
              </a:ext>
            </a:extLst>
          </p:cNvPr>
          <p:cNvSpPr/>
          <p:nvPr/>
        </p:nvSpPr>
        <p:spPr>
          <a:xfrm>
            <a:off x="285750" y="1017985"/>
            <a:ext cx="8572500" cy="107491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88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848" y="94989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Bahnschrift" pitchFamily="34" charset="0"/>
              </a:rPr>
              <a:t>	Surgical Procedure</a:t>
            </a:r>
            <a:endParaRPr lang="en-US" sz="3750" dirty="0">
              <a:latin typeface="Bahnschrif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4073" y="2146357"/>
            <a:ext cx="7715250" cy="3182318"/>
          </a:xfrm>
        </p:spPr>
        <p:txBody>
          <a:bodyPr>
            <a:normAutofit/>
          </a:bodyPr>
          <a:lstStyle/>
          <a:p>
            <a:endParaRPr lang="en-US" sz="2250" dirty="0">
              <a:latin typeface="Bahnschrift" pitchFamily="34" charset="0"/>
            </a:endParaRPr>
          </a:p>
          <a:p>
            <a:pPr marL="0" indent="0">
              <a:buNone/>
            </a:pPr>
            <a:r>
              <a:rPr lang="en-US" sz="2250" dirty="0">
                <a:latin typeface="Bahnschrift" pitchFamily="34" charset="0"/>
              </a:rPr>
              <a:t>We opted for</a:t>
            </a:r>
          </a:p>
          <a:p>
            <a:r>
              <a:rPr lang="en-US" sz="2250" dirty="0" err="1">
                <a:latin typeface="Bahnschrift" pitchFamily="34" charset="0"/>
              </a:rPr>
              <a:t>Introitoplasty</a:t>
            </a:r>
            <a:endParaRPr lang="en-US" sz="2250" dirty="0">
              <a:latin typeface="Bahnschrift" pitchFamily="34" charset="0"/>
            </a:endParaRPr>
          </a:p>
          <a:p>
            <a:r>
              <a:rPr lang="en-US" sz="2250" dirty="0">
                <a:latin typeface="Bahnschrift" pitchFamily="34" charset="0"/>
              </a:rPr>
              <a:t>Labioplasty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6C61924-8759-D31F-4828-57A5DC2675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1132957"/>
            <a:ext cx="1357127" cy="9599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4B8FEC1-AB54-893C-42CC-C13CD3EAA2B5}"/>
              </a:ext>
            </a:extLst>
          </p:cNvPr>
          <p:cNvSpPr/>
          <p:nvPr/>
        </p:nvSpPr>
        <p:spPr>
          <a:xfrm>
            <a:off x="285750" y="1017985"/>
            <a:ext cx="8572500" cy="107491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88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48671"/>
            <a:ext cx="8229600" cy="1143000"/>
          </a:xfrm>
        </p:spPr>
        <p:txBody>
          <a:bodyPr/>
          <a:lstStyle/>
          <a:p>
            <a:pPr algn="l"/>
            <a:r>
              <a:rPr lang="en-US" dirty="0">
                <a:latin typeface="Bahnschrift" pitchFamily="34" charset="0"/>
              </a:rPr>
              <a:t>	Steps of Surgery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811" y="2160985"/>
            <a:ext cx="8229600" cy="4525963"/>
          </a:xfrm>
        </p:spPr>
        <p:txBody>
          <a:bodyPr>
            <a:normAutofit/>
          </a:bodyPr>
          <a:lstStyle/>
          <a:p>
            <a:pPr marL="482203" indent="-482203">
              <a:buFont typeface="+mj-lt"/>
              <a:buAutoNum type="arabicPeriod"/>
            </a:pPr>
            <a:r>
              <a:rPr lang="en-US" sz="2625" dirty="0">
                <a:latin typeface="Bahnschrift" pitchFamily="34" charset="0"/>
              </a:rPr>
              <a:t>Anesthesia</a:t>
            </a:r>
          </a:p>
          <a:p>
            <a:pPr marL="482203" indent="-482203">
              <a:buFont typeface="+mj-lt"/>
              <a:buAutoNum type="arabicPeriod"/>
            </a:pPr>
            <a:r>
              <a:rPr lang="en-US" sz="2625" dirty="0">
                <a:latin typeface="Bahnschrift" pitchFamily="34" charset="0"/>
              </a:rPr>
              <a:t>Position</a:t>
            </a:r>
          </a:p>
          <a:p>
            <a:pPr marL="482203" indent="-482203">
              <a:buFont typeface="+mj-lt"/>
              <a:buAutoNum type="arabicPeriod"/>
            </a:pPr>
            <a:r>
              <a:rPr lang="en-US" sz="2625" dirty="0">
                <a:latin typeface="Bahnschrift" pitchFamily="34" charset="0"/>
              </a:rPr>
              <a:t>Marking</a:t>
            </a:r>
          </a:p>
          <a:p>
            <a:pPr marL="482203" indent="-482203">
              <a:buFont typeface="+mj-lt"/>
              <a:buAutoNum type="arabicPeriod"/>
            </a:pPr>
            <a:r>
              <a:rPr lang="en-US" sz="2625" dirty="0">
                <a:latin typeface="Bahnschrift" pitchFamily="34" charset="0"/>
              </a:rPr>
              <a:t>Incision</a:t>
            </a:r>
          </a:p>
          <a:p>
            <a:pPr marL="482203" indent="-482203">
              <a:buFont typeface="+mj-lt"/>
              <a:buAutoNum type="arabicPeriod"/>
            </a:pPr>
            <a:r>
              <a:rPr lang="en-US" sz="2625" dirty="0">
                <a:latin typeface="Bahnschrift" pitchFamily="34" charset="0"/>
              </a:rPr>
              <a:t>Raising flaps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82021BF-AF33-7789-446B-F6E98B6ECA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1132957"/>
            <a:ext cx="1357127" cy="9599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00D8721B-0E6D-ECD2-B8E2-5B346F676FEC}"/>
              </a:ext>
            </a:extLst>
          </p:cNvPr>
          <p:cNvSpPr/>
          <p:nvPr/>
        </p:nvSpPr>
        <p:spPr>
          <a:xfrm>
            <a:off x="285750" y="1017985"/>
            <a:ext cx="8572500" cy="107491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88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3940"/>
            <a:ext cx="8229600" cy="1143000"/>
          </a:xfrm>
        </p:spPr>
        <p:txBody>
          <a:bodyPr/>
          <a:lstStyle/>
          <a:p>
            <a:pPr algn="l"/>
            <a:r>
              <a:rPr lang="en-US" dirty="0">
                <a:latin typeface="Bahnschrift" pitchFamily="34" charset="0"/>
              </a:rPr>
              <a:t>	Steps of Surgery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7868"/>
            <a:ext cx="8229600" cy="4525963"/>
          </a:xfrm>
        </p:spPr>
        <p:txBody>
          <a:bodyPr>
            <a:normAutofit/>
          </a:bodyPr>
          <a:lstStyle/>
          <a:p>
            <a:pPr marL="482203" indent="-482203">
              <a:buFont typeface="+mj-lt"/>
              <a:buAutoNum type="arabicPeriod" startAt="6"/>
            </a:pPr>
            <a:r>
              <a:rPr lang="en-US" sz="2625" dirty="0">
                <a:latin typeface="Bahnschrift" pitchFamily="34" charset="0"/>
              </a:rPr>
              <a:t>Per Op Findings</a:t>
            </a:r>
          </a:p>
          <a:p>
            <a:pPr marL="482203" indent="-482203">
              <a:buFont typeface="+mj-lt"/>
              <a:buAutoNum type="arabicPeriod" startAt="6"/>
            </a:pPr>
            <a:r>
              <a:rPr lang="en-US" sz="2625" dirty="0">
                <a:latin typeface="Bahnschrift" pitchFamily="34" charset="0"/>
              </a:rPr>
              <a:t>Repair of Urethrovaginal Fistula</a:t>
            </a:r>
          </a:p>
          <a:p>
            <a:pPr marL="482203" indent="-482203">
              <a:buFont typeface="+mj-lt"/>
              <a:buAutoNum type="arabicPeriod" startAt="6"/>
            </a:pPr>
            <a:r>
              <a:rPr lang="en-US" sz="2625" dirty="0">
                <a:latin typeface="Bahnschrift" pitchFamily="34" charset="0"/>
              </a:rPr>
              <a:t>Labioplasty</a:t>
            </a:r>
          </a:p>
          <a:p>
            <a:pPr marL="482203" indent="-482203">
              <a:buNone/>
            </a:pPr>
            <a:r>
              <a:rPr lang="en-US" sz="2625" dirty="0">
                <a:latin typeface="Bahnschrift" pitchFamily="34" charset="0"/>
              </a:rPr>
              <a:t>9.   </a:t>
            </a:r>
            <a:r>
              <a:rPr lang="en-US" sz="2625" dirty="0" err="1">
                <a:latin typeface="Bahnschrift" pitchFamily="34" charset="0"/>
              </a:rPr>
              <a:t>Introitoplasty</a:t>
            </a:r>
            <a:endParaRPr lang="en-US" sz="2625" dirty="0">
              <a:latin typeface="Bahnschrift" pitchFamily="34" charset="0"/>
            </a:endParaRPr>
          </a:p>
          <a:p>
            <a:pPr marL="482203" indent="-482203">
              <a:buNone/>
            </a:pPr>
            <a:r>
              <a:rPr lang="en-US" sz="2625" dirty="0">
                <a:latin typeface="Bahnschrift" pitchFamily="34" charset="0"/>
              </a:rPr>
              <a:t>10.	Skin closure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78B5BA8-D847-2043-B90F-31D0359273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1132957"/>
            <a:ext cx="1357127" cy="9599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10E15EA-B840-863E-8909-8512BC0E29A7}"/>
              </a:ext>
            </a:extLst>
          </p:cNvPr>
          <p:cNvSpPr/>
          <p:nvPr/>
        </p:nvSpPr>
        <p:spPr>
          <a:xfrm>
            <a:off x="285750" y="1017985"/>
            <a:ext cx="8572500" cy="107491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88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286" y="1041427"/>
            <a:ext cx="8229600" cy="1143000"/>
          </a:xfrm>
        </p:spPr>
        <p:txBody>
          <a:bodyPr/>
          <a:lstStyle/>
          <a:p>
            <a:pPr algn="l"/>
            <a:r>
              <a:rPr lang="en-US" dirty="0">
                <a:latin typeface="Bahnschrift" pitchFamily="34" charset="0"/>
              </a:rPr>
              <a:t>	Planning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22087E2-F4D7-A291-6D46-21D0801A59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1132957"/>
            <a:ext cx="1357127" cy="959941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14375" y="2143126"/>
            <a:ext cx="7715250" cy="3182318"/>
          </a:xfrm>
        </p:spPr>
        <p:txBody>
          <a:bodyPr>
            <a:normAutofit/>
          </a:bodyPr>
          <a:lstStyle/>
          <a:p>
            <a:r>
              <a:rPr lang="en-US" sz="2625" dirty="0">
                <a:latin typeface="Bahnschrift" pitchFamily="34" charset="0"/>
              </a:rPr>
              <a:t>General Anesthesia</a:t>
            </a:r>
          </a:p>
          <a:p>
            <a:r>
              <a:rPr lang="en-US" sz="2625" dirty="0">
                <a:latin typeface="Bahnschrift" pitchFamily="34" charset="0"/>
              </a:rPr>
              <a:t>Position: Lithotomy</a:t>
            </a:r>
          </a:p>
        </p:txBody>
      </p:sp>
    </p:spTree>
    <p:extLst>
      <p:ext uri="{BB962C8B-B14F-4D97-AF65-F5344CB8AC3E}">
        <p14:creationId xmlns:p14="http://schemas.microsoft.com/office/powerpoint/2010/main" val="293136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10E15EA-B840-863E-8909-8512BC0E29A7}"/>
              </a:ext>
            </a:extLst>
          </p:cNvPr>
          <p:cNvSpPr/>
          <p:nvPr/>
        </p:nvSpPr>
        <p:spPr>
          <a:xfrm>
            <a:off x="285750" y="1017985"/>
            <a:ext cx="8572500" cy="107491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88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619" y="949896"/>
            <a:ext cx="8229600" cy="1143000"/>
          </a:xfrm>
        </p:spPr>
        <p:txBody>
          <a:bodyPr/>
          <a:lstStyle/>
          <a:p>
            <a:pPr algn="l"/>
            <a:r>
              <a:rPr lang="en-US" dirty="0">
                <a:latin typeface="Bahnschrift" pitchFamily="34" charset="0"/>
              </a:rPr>
              <a:t>	</a:t>
            </a:r>
            <a:r>
              <a:rPr lang="en-US" dirty="0" err="1">
                <a:latin typeface="Bahnschrift" pitchFamily="34" charset="0"/>
              </a:rPr>
              <a:t>Preop</a:t>
            </a:r>
            <a:endParaRPr lang="en-US" dirty="0">
              <a:latin typeface="Bahnschrift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22087E2-F4D7-A291-6D46-21D0801A59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1132957"/>
            <a:ext cx="1357127" cy="9599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2" t="27724" r="27612" b="36455"/>
          <a:stretch/>
        </p:blipFill>
        <p:spPr>
          <a:xfrm>
            <a:off x="1888815" y="2092896"/>
            <a:ext cx="5366370" cy="37151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7B1A3021-71CD-5F9C-6853-C596C178E29B}"/>
              </a:ext>
            </a:extLst>
          </p:cNvPr>
          <p:cNvSpPr/>
          <p:nvPr/>
        </p:nvSpPr>
        <p:spPr>
          <a:xfrm>
            <a:off x="285750" y="1017985"/>
            <a:ext cx="8572500" cy="107491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88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598" y="887240"/>
            <a:ext cx="8229600" cy="1143000"/>
          </a:xfrm>
        </p:spPr>
        <p:txBody>
          <a:bodyPr/>
          <a:lstStyle/>
          <a:p>
            <a:pPr algn="l"/>
            <a:r>
              <a:rPr lang="en-US" dirty="0">
                <a:latin typeface="Bahnschrift" pitchFamily="34" charset="0"/>
              </a:rPr>
              <a:t>	Marking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801FE09-BB09-F7CD-BC39-9949531FF0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1132957"/>
            <a:ext cx="1357127" cy="959941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25" t="23752" r="20373" b="30463"/>
          <a:stretch/>
        </p:blipFill>
        <p:spPr>
          <a:xfrm>
            <a:off x="2344253" y="2087726"/>
            <a:ext cx="3915435" cy="37522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B2DEDEA4-828A-7FDA-5EC1-95835897F9F2}"/>
              </a:ext>
            </a:extLst>
          </p:cNvPr>
          <p:cNvSpPr/>
          <p:nvPr/>
        </p:nvSpPr>
        <p:spPr>
          <a:xfrm>
            <a:off x="285750" y="987369"/>
            <a:ext cx="8572500" cy="107491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88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935884"/>
            <a:ext cx="8229600" cy="1143000"/>
          </a:xfrm>
        </p:spPr>
        <p:txBody>
          <a:bodyPr/>
          <a:lstStyle/>
          <a:p>
            <a:pPr algn="l"/>
            <a:r>
              <a:rPr lang="en-US" dirty="0">
                <a:latin typeface="Bahnschrift" pitchFamily="34" charset="0"/>
              </a:rPr>
              <a:t>	Incision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28789D87-CF69-5D57-43E6-FB2420E50F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1132957"/>
            <a:ext cx="1357127" cy="959941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85" t="41825" r="28065" b="22207"/>
          <a:stretch/>
        </p:blipFill>
        <p:spPr>
          <a:xfrm>
            <a:off x="2209237" y="2078884"/>
            <a:ext cx="4387988" cy="37611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DE45D389-FD1B-A90B-A169-D63AFEC910C1}"/>
              </a:ext>
            </a:extLst>
          </p:cNvPr>
          <p:cNvSpPr/>
          <p:nvPr/>
        </p:nvSpPr>
        <p:spPr>
          <a:xfrm>
            <a:off x="285750" y="1017985"/>
            <a:ext cx="8572500" cy="107491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88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75" y="949896"/>
            <a:ext cx="8229600" cy="1143000"/>
          </a:xfrm>
        </p:spPr>
        <p:txBody>
          <a:bodyPr/>
          <a:lstStyle/>
          <a:p>
            <a:pPr algn="l"/>
            <a:r>
              <a:rPr lang="en-US" dirty="0">
                <a:latin typeface="Bahnschrift" pitchFamily="34" charset="0"/>
              </a:rPr>
              <a:t>	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9289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50" b="1" dirty="0">
                <a:latin typeface="Bahnschrift" pitchFamily="34" charset="0"/>
              </a:rPr>
              <a:t>PRESENTATION</a:t>
            </a:r>
          </a:p>
          <a:p>
            <a:pPr marL="0" indent="0">
              <a:buNone/>
            </a:pPr>
            <a:r>
              <a:rPr lang="en-US" sz="2250" dirty="0">
                <a:latin typeface="Bahnschrift" pitchFamily="34" charset="0"/>
              </a:rPr>
              <a:t>Presented to OPD in the dept of Pediatric Medicine HFH with history of:</a:t>
            </a:r>
          </a:p>
          <a:p>
            <a:r>
              <a:rPr lang="en-US" sz="2250" dirty="0">
                <a:latin typeface="Bahnschrift" pitchFamily="34" charset="0"/>
              </a:rPr>
              <a:t>Cyclical abdominal pain </a:t>
            </a:r>
          </a:p>
          <a:p>
            <a:r>
              <a:rPr lang="en-US" sz="2250" dirty="0">
                <a:latin typeface="Bahnschrift" pitchFamily="34" charset="0"/>
              </a:rPr>
              <a:t>Abdominal swelling for the last 1.5 years.</a:t>
            </a:r>
          </a:p>
          <a:p>
            <a:endParaRPr lang="en-US" sz="2250" dirty="0">
              <a:latin typeface="Bahnschrift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5669624-ADDB-AE2A-0A01-E947D4FFDD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1132957"/>
            <a:ext cx="1357127" cy="9599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746C80BC-7DC9-1BA3-8175-CCA4F46E621C}"/>
              </a:ext>
            </a:extLst>
          </p:cNvPr>
          <p:cNvSpPr/>
          <p:nvPr/>
        </p:nvSpPr>
        <p:spPr>
          <a:xfrm>
            <a:off x="285750" y="987369"/>
            <a:ext cx="8572500" cy="107491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88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4073" y="1342483"/>
            <a:ext cx="8715375" cy="574849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latin typeface="Bahnschrift" pitchFamily="34" charset="0"/>
              </a:rPr>
              <a:t>	</a:t>
            </a:r>
            <a:r>
              <a:rPr lang="en-US" sz="4594" dirty="0">
                <a:latin typeface="Bahnschrift" pitchFamily="34" charset="0"/>
              </a:rPr>
              <a:t>Raising Flap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83A6D4B-D8C8-B0DF-4A54-FB89162ABE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1132957"/>
            <a:ext cx="1357127" cy="959941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51" b="28472"/>
          <a:stretch/>
        </p:blipFill>
        <p:spPr>
          <a:xfrm>
            <a:off x="1534163" y="2062280"/>
            <a:ext cx="5940660" cy="378431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AAC719E9-6F7F-D488-099C-AFCCC7AC22FC}"/>
              </a:ext>
            </a:extLst>
          </p:cNvPr>
          <p:cNvSpPr/>
          <p:nvPr/>
        </p:nvSpPr>
        <p:spPr>
          <a:xfrm>
            <a:off x="285750" y="987369"/>
            <a:ext cx="8572500" cy="107491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88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598" y="85746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Bahnschrift" pitchFamily="34" charset="0"/>
              </a:rPr>
              <a:t>	Flap Dissection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783C769-84FF-15BB-7B0A-4470133FD7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1132957"/>
            <a:ext cx="1357127" cy="959941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37" b="26443"/>
          <a:stretch/>
        </p:blipFill>
        <p:spPr>
          <a:xfrm>
            <a:off x="1601670" y="2073260"/>
            <a:ext cx="5603123" cy="376675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0165C45B-40EB-6786-574D-13CC9F27E7F5}"/>
              </a:ext>
            </a:extLst>
          </p:cNvPr>
          <p:cNvSpPr/>
          <p:nvPr/>
        </p:nvSpPr>
        <p:spPr>
          <a:xfrm>
            <a:off x="285750" y="1017985"/>
            <a:ext cx="8572500" cy="107491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88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99671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Bahnschrift" pitchFamily="34" charset="0"/>
              </a:rPr>
              <a:t>	</a:t>
            </a:r>
            <a:r>
              <a:rPr lang="en-US" dirty="0" err="1">
                <a:latin typeface="Bahnschrift" pitchFamily="34" charset="0"/>
              </a:rPr>
              <a:t>Perop</a:t>
            </a:r>
            <a:r>
              <a:rPr lang="en-US" dirty="0">
                <a:latin typeface="Bahnschrift" pitchFamily="34" charset="0"/>
              </a:rPr>
              <a:t> Findings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817DB49-B765-18D8-CEFD-49333E6921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1132957"/>
            <a:ext cx="1357127" cy="959941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00" t="13503" r="11102" b="27443"/>
          <a:stretch/>
        </p:blipFill>
        <p:spPr>
          <a:xfrm>
            <a:off x="3049007" y="2119099"/>
            <a:ext cx="2400592" cy="3720917"/>
          </a:xfrm>
        </p:spPr>
      </p:pic>
      <p:sp>
        <p:nvSpPr>
          <p:cNvPr id="9" name="TextBox 8"/>
          <p:cNvSpPr txBox="1"/>
          <p:nvPr/>
        </p:nvSpPr>
        <p:spPr>
          <a:xfrm>
            <a:off x="285750" y="2564904"/>
            <a:ext cx="27632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7891" indent="-267891">
              <a:buFont typeface="Wingdings" panose="05000000000000000000" pitchFamily="2" charset="2"/>
              <a:buChar char="ü"/>
            </a:pPr>
            <a:r>
              <a:rPr lang="en-US" sz="2000" dirty="0"/>
              <a:t>Blind Vagina</a:t>
            </a:r>
          </a:p>
          <a:p>
            <a:pPr marL="267891" indent="-267891">
              <a:buFont typeface="Wingdings" panose="05000000000000000000" pitchFamily="2" charset="2"/>
              <a:buChar char="ü"/>
            </a:pPr>
            <a:r>
              <a:rPr lang="en-US" sz="2000" dirty="0" err="1"/>
              <a:t>Urethrovaginal</a:t>
            </a:r>
            <a:r>
              <a:rPr lang="en-US" sz="2000" dirty="0"/>
              <a:t> Fistula</a:t>
            </a:r>
          </a:p>
          <a:p>
            <a:pPr marL="267891" indent="-267891">
              <a:buFont typeface="Wingdings" panose="05000000000000000000" pitchFamily="2" charset="2"/>
              <a:buChar char="ü"/>
            </a:pPr>
            <a:r>
              <a:rPr lang="en-US" sz="2000" dirty="0"/>
              <a:t>300ml </a:t>
            </a:r>
            <a:r>
              <a:rPr lang="en-US" sz="2000" dirty="0" err="1"/>
              <a:t>haematocolpus</a:t>
            </a:r>
            <a:r>
              <a:rPr lang="en-US" sz="2000" dirty="0"/>
              <a:t> drained</a:t>
            </a:r>
          </a:p>
        </p:txBody>
      </p:sp>
      <p:pic>
        <p:nvPicPr>
          <p:cNvPr id="10" name="Content Placeholder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87" t="11599" r="11510" b="23634"/>
          <a:stretch/>
        </p:blipFill>
        <p:spPr>
          <a:xfrm>
            <a:off x="5787135" y="2149136"/>
            <a:ext cx="2295255" cy="36908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C785405-A59B-D284-F8E9-3154F076A268}"/>
              </a:ext>
            </a:extLst>
          </p:cNvPr>
          <p:cNvSpPr/>
          <p:nvPr/>
        </p:nvSpPr>
        <p:spPr>
          <a:xfrm>
            <a:off x="285750" y="1017985"/>
            <a:ext cx="8572500" cy="107491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88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92496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Bahnschrift" pitchFamily="34" charset="0"/>
              </a:rPr>
              <a:t>	Vaginal Reconstruction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CEEC10E-D05E-7A7D-3883-0EC7D42506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1132957"/>
            <a:ext cx="1357127" cy="959941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57" r="13610" b="16286"/>
          <a:stretch/>
        </p:blipFill>
        <p:spPr>
          <a:xfrm>
            <a:off x="1331640" y="2078624"/>
            <a:ext cx="3105345" cy="3761393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3" t="22289" r="6586" b="18174"/>
          <a:stretch/>
        </p:blipFill>
        <p:spPr>
          <a:xfrm>
            <a:off x="4707017" y="2095594"/>
            <a:ext cx="3375373" cy="37370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BA38CD65-5CED-60A1-0842-3EFA70754BF6}"/>
              </a:ext>
            </a:extLst>
          </p:cNvPr>
          <p:cNvSpPr/>
          <p:nvPr/>
        </p:nvSpPr>
        <p:spPr>
          <a:xfrm>
            <a:off x="285750" y="1017985"/>
            <a:ext cx="8572500" cy="107491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88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66999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Bahnschrift" pitchFamily="34" charset="0"/>
              </a:rPr>
              <a:t>	Skin Closure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CB5FD7C-436D-757A-4EEA-A641DAEBB2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1132957"/>
            <a:ext cx="1357127" cy="9599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77" t="30637" r="12821" b="21285"/>
          <a:stretch/>
        </p:blipFill>
        <p:spPr>
          <a:xfrm>
            <a:off x="2614282" y="2127101"/>
            <a:ext cx="3712913" cy="37129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7545" y="2292060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Insetting of flaps for Labioplasty</a:t>
            </a:r>
          </a:p>
        </p:txBody>
      </p:sp>
    </p:spTree>
    <p:extLst>
      <p:ext uri="{BB962C8B-B14F-4D97-AF65-F5344CB8AC3E}">
        <p14:creationId xmlns:p14="http://schemas.microsoft.com/office/powerpoint/2010/main" val="276656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BA38CD65-5CED-60A1-0842-3EFA70754BF6}"/>
              </a:ext>
            </a:extLst>
          </p:cNvPr>
          <p:cNvSpPr/>
          <p:nvPr/>
        </p:nvSpPr>
        <p:spPr>
          <a:xfrm>
            <a:off x="285750" y="1017985"/>
            <a:ext cx="8572500" cy="107491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88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8588" y="91688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Bahnschrift" pitchFamily="34" charset="0"/>
              </a:rPr>
              <a:t>	Skin Closure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CB5FD7C-436D-757A-4EEA-A641DAEBB2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1132957"/>
            <a:ext cx="1357127" cy="95994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9057" y="2292062"/>
            <a:ext cx="21827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Labia Majora Reconstruction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3" t="40058" r="26553" b="20053"/>
          <a:stretch/>
        </p:blipFill>
        <p:spPr>
          <a:xfrm>
            <a:off x="2951820" y="2159471"/>
            <a:ext cx="4185465" cy="36622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BA38CD65-5CED-60A1-0842-3EFA70754BF6}"/>
              </a:ext>
            </a:extLst>
          </p:cNvPr>
          <p:cNvSpPr/>
          <p:nvPr/>
        </p:nvSpPr>
        <p:spPr>
          <a:xfrm>
            <a:off x="285750" y="1017985"/>
            <a:ext cx="8572500" cy="107491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88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8911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Bahnschrift" pitchFamily="34" charset="0"/>
              </a:rPr>
              <a:t>	Immediate Postop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CB5FD7C-436D-757A-4EEA-A641DAEBB2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1132957"/>
            <a:ext cx="1357127" cy="9599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82" t="38004" r="30385" b="25219"/>
          <a:stretch/>
        </p:blipFill>
        <p:spPr>
          <a:xfrm>
            <a:off x="2816805" y="2089600"/>
            <a:ext cx="3375375" cy="375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18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2400E888-CF3B-3843-2805-A173E80ECB50}"/>
              </a:ext>
            </a:extLst>
          </p:cNvPr>
          <p:cNvSpPr/>
          <p:nvPr/>
        </p:nvSpPr>
        <p:spPr>
          <a:xfrm>
            <a:off x="285750" y="1017985"/>
            <a:ext cx="8572500" cy="107491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88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427"/>
            <a:ext cx="8229600" cy="1143000"/>
          </a:xfrm>
        </p:spPr>
        <p:txBody>
          <a:bodyPr/>
          <a:lstStyle/>
          <a:p>
            <a:pPr algn="l"/>
            <a:r>
              <a:rPr lang="en-US" dirty="0">
                <a:latin typeface="Bahnschrift" pitchFamily="34" charset="0"/>
              </a:rPr>
              <a:t>	Postop Care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12" y="2198740"/>
            <a:ext cx="8229600" cy="4525963"/>
          </a:xfrm>
        </p:spPr>
        <p:txBody>
          <a:bodyPr>
            <a:normAutofit/>
          </a:bodyPr>
          <a:lstStyle/>
          <a:p>
            <a:pPr marL="482203" indent="-482203"/>
            <a:r>
              <a:rPr lang="en-US" dirty="0">
                <a:latin typeface="Bahnschrift" pitchFamily="34" charset="0"/>
              </a:rPr>
              <a:t>IV antibiotics were started</a:t>
            </a:r>
          </a:p>
          <a:p>
            <a:pPr marL="482203" indent="-482203"/>
            <a:r>
              <a:rPr lang="en-US" dirty="0">
                <a:latin typeface="Bahnschrift" pitchFamily="34" charset="0"/>
              </a:rPr>
              <a:t>Drain output monitoring was done</a:t>
            </a:r>
          </a:p>
          <a:p>
            <a:pPr marL="482203" indent="-482203"/>
            <a:r>
              <a:rPr lang="en-US" dirty="0">
                <a:latin typeface="Bahnschrift" pitchFamily="34" charset="0"/>
              </a:rPr>
              <a:t>Patient was mobilized on first post operative day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12D3E82-C3E9-9CEB-D6F0-425E7400A9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1132957"/>
            <a:ext cx="1357127" cy="959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85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2400E888-CF3B-3843-2805-A173E80ECB50}"/>
              </a:ext>
            </a:extLst>
          </p:cNvPr>
          <p:cNvSpPr/>
          <p:nvPr/>
        </p:nvSpPr>
        <p:spPr>
          <a:xfrm>
            <a:off x="285750" y="1017985"/>
            <a:ext cx="8572500" cy="107491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88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512" y="1041427"/>
            <a:ext cx="8229600" cy="1143000"/>
          </a:xfrm>
        </p:spPr>
        <p:txBody>
          <a:bodyPr/>
          <a:lstStyle/>
          <a:p>
            <a:pPr algn="l"/>
            <a:r>
              <a:rPr lang="en-US" dirty="0">
                <a:latin typeface="Bahnschrift" pitchFamily="34" charset="0"/>
              </a:rPr>
              <a:t>	Postop Care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60985"/>
            <a:ext cx="8229600" cy="4525963"/>
          </a:xfrm>
        </p:spPr>
        <p:txBody>
          <a:bodyPr>
            <a:normAutofit/>
          </a:bodyPr>
          <a:lstStyle/>
          <a:p>
            <a:pPr marL="482203" indent="-482203"/>
            <a:r>
              <a:rPr lang="en-US" dirty="0">
                <a:latin typeface="Bahnschrift" pitchFamily="34" charset="0"/>
              </a:rPr>
              <a:t>Postop period was uneventful</a:t>
            </a:r>
          </a:p>
          <a:p>
            <a:pPr marL="482203" indent="-482203"/>
            <a:r>
              <a:rPr lang="en-US" dirty="0">
                <a:latin typeface="Bahnschrift" pitchFamily="34" charset="0"/>
              </a:rPr>
              <a:t>Drain was removed on third day</a:t>
            </a:r>
          </a:p>
          <a:p>
            <a:pPr marL="482203" indent="-482203"/>
            <a:r>
              <a:rPr lang="en-US" dirty="0">
                <a:latin typeface="Bahnschrift" pitchFamily="34" charset="0"/>
              </a:rPr>
              <a:t>Patient was advised daily wound wash for wound care.</a:t>
            </a:r>
          </a:p>
          <a:p>
            <a:pPr marL="482203" indent="-482203"/>
            <a:r>
              <a:rPr lang="en-US" dirty="0">
                <a:latin typeface="Bahnschrift" pitchFamily="34" charset="0"/>
              </a:rPr>
              <a:t>Foley’s removed on 14</a:t>
            </a:r>
            <a:r>
              <a:rPr lang="en-US" baseline="30000" dirty="0">
                <a:latin typeface="Bahnschrift" pitchFamily="34" charset="0"/>
              </a:rPr>
              <a:t>th</a:t>
            </a:r>
            <a:r>
              <a:rPr lang="en-US" dirty="0">
                <a:latin typeface="Bahnschrift" pitchFamily="34" charset="0"/>
              </a:rPr>
              <a:t> POD with urological consult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12D3E82-C3E9-9CEB-D6F0-425E7400A9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1132957"/>
            <a:ext cx="1357127" cy="959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08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BA38CD65-5CED-60A1-0842-3EFA70754BF6}"/>
              </a:ext>
            </a:extLst>
          </p:cNvPr>
          <p:cNvSpPr/>
          <p:nvPr/>
        </p:nvSpPr>
        <p:spPr>
          <a:xfrm>
            <a:off x="285750" y="1017985"/>
            <a:ext cx="8572500" cy="107491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88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962" y="92764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Bahnschrift" pitchFamily="34" charset="0"/>
              </a:rPr>
              <a:t>	5</a:t>
            </a:r>
            <a:r>
              <a:rPr lang="en-US" baseline="30000" dirty="0">
                <a:latin typeface="Bahnschrift" pitchFamily="34" charset="0"/>
              </a:rPr>
              <a:t>th</a:t>
            </a:r>
            <a:r>
              <a:rPr lang="en-US" dirty="0">
                <a:latin typeface="Bahnschrift" pitchFamily="34" charset="0"/>
              </a:rPr>
              <a:t> Postop Day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CB5FD7C-436D-757A-4EEA-A641DAEBB2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1132957"/>
            <a:ext cx="1357127" cy="9599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8" t="19556" r="5867" b="27118"/>
          <a:stretch/>
        </p:blipFill>
        <p:spPr>
          <a:xfrm>
            <a:off x="2276745" y="2142105"/>
            <a:ext cx="4590510" cy="3697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63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DC6AA4EC-9CC0-A4D3-93A0-2585DAAD046D}"/>
              </a:ext>
            </a:extLst>
          </p:cNvPr>
          <p:cNvSpPr/>
          <p:nvPr/>
        </p:nvSpPr>
        <p:spPr>
          <a:xfrm>
            <a:off x="285750" y="1017985"/>
            <a:ext cx="8572500" cy="107491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88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281" y="949896"/>
            <a:ext cx="8229600" cy="1143000"/>
          </a:xfrm>
        </p:spPr>
        <p:txBody>
          <a:bodyPr/>
          <a:lstStyle/>
          <a:p>
            <a:pPr algn="l"/>
            <a:r>
              <a:rPr lang="en-US" dirty="0">
                <a:latin typeface="Bahnschrift" pitchFamily="34" charset="0"/>
              </a:rPr>
              <a:t>	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0" y="2420888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250" b="1" dirty="0">
                <a:latin typeface="Bahnschrift" pitchFamily="34" charset="0"/>
              </a:rPr>
              <a:t>PRESENTATION</a:t>
            </a:r>
          </a:p>
          <a:p>
            <a:r>
              <a:rPr lang="en-US" sz="2250" dirty="0">
                <a:latin typeface="Bahnschrift" pitchFamily="34" charset="0"/>
              </a:rPr>
              <a:t>Previously, diagnosed as </a:t>
            </a:r>
          </a:p>
          <a:p>
            <a:r>
              <a:rPr lang="en-US" sz="2250" dirty="0">
                <a:latin typeface="Bahnschrift" pitchFamily="34" charset="0"/>
              </a:rPr>
              <a:t>Congenital Adrenal Hyperplasia at the age of 1.5 month </a:t>
            </a:r>
          </a:p>
          <a:p>
            <a:endParaRPr lang="en-US" sz="2250" dirty="0">
              <a:latin typeface="Bahnschrift" pitchFamily="34" charset="0"/>
            </a:endParaRPr>
          </a:p>
          <a:p>
            <a:endParaRPr lang="en-US" sz="2250" dirty="0">
              <a:latin typeface="Bahnschrift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FA2BB34-DAC7-36BB-1CAD-7A7F5DDDC9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1132957"/>
            <a:ext cx="1357127" cy="9599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="" xmlns:a16="http://schemas.microsoft.com/office/drawing/2014/main" id="{B23AD965-D45A-0C47-2FF3-7A1022FFD0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3163DF4B-1E7F-3219-37B2-222159295CEB}"/>
              </a:ext>
            </a:extLst>
          </p:cNvPr>
          <p:cNvSpPr/>
          <p:nvPr/>
        </p:nvSpPr>
        <p:spPr>
          <a:xfrm>
            <a:off x="285750" y="1017985"/>
            <a:ext cx="8572500" cy="107491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88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D2B44BFD-BDE5-F73C-4F1C-21BBE3A9C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162" y="1211090"/>
            <a:ext cx="6895463" cy="803672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Bahnschrift" pitchFamily="34" charset="0"/>
              </a:rPr>
              <a:t>Comparison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1BB4413-D911-E819-FD0B-D68EA70C19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1132957"/>
            <a:ext cx="1357127" cy="9599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1311748-7816-331E-F5BC-612A5C0C58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8" t="10361" r="20578" b="23440"/>
          <a:stretch/>
        </p:blipFill>
        <p:spPr>
          <a:xfrm>
            <a:off x="4987149" y="2092896"/>
            <a:ext cx="2430270" cy="3645405"/>
          </a:xfrm>
          <a:prstGeom prst="rect">
            <a:avLst/>
          </a:prstGeom>
        </p:spPr>
      </p:pic>
      <p:pic>
        <p:nvPicPr>
          <p:cNvPr id="6" name="Content Placeholder 8">
            <a:extLst>
              <a:ext uri="{FF2B5EF4-FFF2-40B4-BE49-F238E27FC236}">
                <a16:creationId xmlns="" xmlns:a16="http://schemas.microsoft.com/office/drawing/2014/main" id="{C03BF986-F18D-8DD9-055A-B82F6EE00A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17" t="33062" r="39023" b="41011"/>
          <a:stretch/>
        </p:blipFill>
        <p:spPr>
          <a:xfrm>
            <a:off x="984000" y="2117163"/>
            <a:ext cx="3172853" cy="3616765"/>
          </a:xfrm>
        </p:spPr>
      </p:pic>
    </p:spTree>
    <p:extLst>
      <p:ext uri="{BB962C8B-B14F-4D97-AF65-F5344CB8AC3E}">
        <p14:creationId xmlns:p14="http://schemas.microsoft.com/office/powerpoint/2010/main" val="416661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2400E888-CF3B-3843-2805-A173E80ECB50}"/>
              </a:ext>
            </a:extLst>
          </p:cNvPr>
          <p:cNvSpPr/>
          <p:nvPr/>
        </p:nvSpPr>
        <p:spPr>
          <a:xfrm>
            <a:off x="285750" y="1017985"/>
            <a:ext cx="8572500" cy="107491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88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49896"/>
            <a:ext cx="8229600" cy="1143000"/>
          </a:xfrm>
        </p:spPr>
        <p:txBody>
          <a:bodyPr/>
          <a:lstStyle/>
          <a:p>
            <a:pPr algn="l"/>
            <a:r>
              <a:rPr lang="en-US" dirty="0">
                <a:latin typeface="Bahnschrift" pitchFamily="34" charset="0"/>
              </a:rPr>
              <a:t>	Complications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037" y="2323479"/>
            <a:ext cx="8229600" cy="4525963"/>
          </a:xfrm>
        </p:spPr>
        <p:txBody>
          <a:bodyPr>
            <a:normAutofit/>
          </a:bodyPr>
          <a:lstStyle/>
          <a:p>
            <a:pPr marL="482203" indent="-482203"/>
            <a:r>
              <a:rPr lang="en-US" dirty="0">
                <a:latin typeface="Bahnschrift" pitchFamily="34" charset="0"/>
              </a:rPr>
              <a:t>No complications were reported in the post operative period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12D3E82-C3E9-9CEB-D6F0-425E7400A9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1132957"/>
            <a:ext cx="1357127" cy="9599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117986B9-7079-88E5-E2E6-A37EA4E306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Rectangle 3">
            <a:extLst>
              <a:ext uri="{FF2B5EF4-FFF2-40B4-BE49-F238E27FC236}">
                <a16:creationId xmlns="" xmlns:a16="http://schemas.microsoft.com/office/drawing/2014/main" id="{FF2DEC65-E904-06AA-645F-8A1E00C7C482}"/>
              </a:ext>
            </a:extLst>
          </p:cNvPr>
          <p:cNvSpPr/>
          <p:nvPr/>
        </p:nvSpPr>
        <p:spPr>
          <a:xfrm>
            <a:off x="107504" y="1"/>
            <a:ext cx="8856984" cy="674136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88"/>
          </a:p>
        </p:txBody>
      </p:sp>
      <p:sp>
        <p:nvSpPr>
          <p:cNvPr id="1048587" name="Subtitle 2">
            <a:extLst>
              <a:ext uri="{FF2B5EF4-FFF2-40B4-BE49-F238E27FC236}">
                <a16:creationId xmlns="" xmlns:a16="http://schemas.microsoft.com/office/drawing/2014/main" id="{A44C9537-8496-5930-572B-CD13EDD8CA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2030" y="1268760"/>
            <a:ext cx="3902901" cy="4050450"/>
          </a:xfrm>
        </p:spPr>
        <p:txBody>
          <a:bodyPr anchor="b">
            <a:normAutofit fontScale="95000"/>
          </a:bodyPr>
          <a:lstStyle/>
          <a:p>
            <a:r>
              <a:rPr lang="en-US" sz="6188" b="1" dirty="0">
                <a:solidFill>
                  <a:schemeClr val="bg1"/>
                </a:solidFill>
                <a:latin typeface="Bahnschrift" pitchFamily="34" charset="0"/>
              </a:rPr>
              <a:t>THANK YOU</a:t>
            </a:r>
          </a:p>
        </p:txBody>
      </p:sp>
      <p:pic>
        <p:nvPicPr>
          <p:cNvPr id="2097152" name="Picture 4">
            <a:extLst>
              <a:ext uri="{FF2B5EF4-FFF2-40B4-BE49-F238E27FC236}">
                <a16:creationId xmlns="" xmlns:a16="http://schemas.microsoft.com/office/drawing/2014/main" id="{E5405A43-3544-0A4C-816A-DDBAA6773E4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53524" y="1268760"/>
            <a:ext cx="5592593" cy="3955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55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53DED15-A999-F80D-3FCC-2349DAE62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1017987"/>
            <a:ext cx="8572500" cy="1125142"/>
          </a:xfr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/>
          <a:lstStyle/>
          <a:p>
            <a:pPr algn="l"/>
            <a:r>
              <a:rPr lang="en-US" dirty="0">
                <a:latin typeface="Bahnschrift" pitchFamily="34" charset="0"/>
              </a:rPr>
              <a:t>	   History</a:t>
            </a:r>
            <a:endParaRPr lang="aa-E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D56063B-CD86-E0F4-DA08-1B17AE1B21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0" y="2332037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250" b="1" dirty="0">
                <a:latin typeface="Bahnschrift" pitchFamily="34" charset="0"/>
              </a:rPr>
              <a:t>PRESENTATION</a:t>
            </a:r>
          </a:p>
          <a:p>
            <a:r>
              <a:rPr lang="en-GB" sz="2250" dirty="0">
                <a:latin typeface="Bahnschrift" panose="020B0502040204020203" pitchFamily="34" charset="0"/>
              </a:rPr>
              <a:t>Past Medical History: </a:t>
            </a:r>
            <a:br>
              <a:rPr lang="en-GB" sz="2250" dirty="0">
                <a:latin typeface="Bahnschrift" panose="020B0502040204020203" pitchFamily="34" charset="0"/>
              </a:rPr>
            </a:br>
            <a:r>
              <a:rPr lang="en-GB" sz="2250" dirty="0">
                <a:latin typeface="Bahnschrift" panose="020B0502040204020203" pitchFamily="34" charset="0"/>
              </a:rPr>
              <a:t>Taking </a:t>
            </a:r>
            <a:r>
              <a:rPr lang="en-US" sz="2250" dirty="0">
                <a:latin typeface="Bahnschrift" pitchFamily="34" charset="0"/>
              </a:rPr>
              <a:t>Hydrocortisone and Fludrocortisone</a:t>
            </a:r>
          </a:p>
          <a:p>
            <a:r>
              <a:rPr lang="en-US" sz="2250" dirty="0">
                <a:latin typeface="Bahnschrift" pitchFamily="34" charset="0"/>
              </a:rPr>
              <a:t>Past Surgical History: Clitoral Recession and creation of Labial folds in 2017 from PIMS hospital</a:t>
            </a:r>
          </a:p>
          <a:p>
            <a:endParaRPr lang="aa-ET" sz="2250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0ED4DEB-21D9-C002-6CE5-AC3387B5B1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48" y="1100587"/>
            <a:ext cx="1357127" cy="959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73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779DEF0A-C91E-F2C1-6DAC-76F2C484DCCB}"/>
              </a:ext>
            </a:extLst>
          </p:cNvPr>
          <p:cNvSpPr/>
          <p:nvPr/>
        </p:nvSpPr>
        <p:spPr>
          <a:xfrm>
            <a:off x="285750" y="1017985"/>
            <a:ext cx="8572500" cy="107491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88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93818"/>
            <a:ext cx="8229600" cy="1143000"/>
          </a:xfrm>
        </p:spPr>
        <p:txBody>
          <a:bodyPr/>
          <a:lstStyle/>
          <a:p>
            <a:pPr algn="l"/>
            <a:r>
              <a:rPr lang="en-US" dirty="0">
                <a:latin typeface="Bahnschrift" pitchFamily="34" charset="0"/>
              </a:rPr>
              <a:t>	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0" y="2332037"/>
            <a:ext cx="82296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250" b="1" dirty="0">
                <a:latin typeface="Bahnschrift" pitchFamily="34" charset="0"/>
              </a:rPr>
              <a:t>There was no history of</a:t>
            </a:r>
            <a:endParaRPr lang="en-US" sz="2250" dirty="0">
              <a:latin typeface="Bahnschrift" pitchFamily="34" charset="0"/>
            </a:endParaRPr>
          </a:p>
          <a:p>
            <a:r>
              <a:rPr lang="en-US" sz="2250" dirty="0">
                <a:latin typeface="Bahnschrift" pitchFamily="34" charset="0"/>
              </a:rPr>
              <a:t>Fever</a:t>
            </a:r>
          </a:p>
          <a:p>
            <a:r>
              <a:rPr lang="en-US" sz="2250" dirty="0">
                <a:latin typeface="Bahnschrift" pitchFamily="34" charset="0"/>
              </a:rPr>
              <a:t>No history of any allergies (Food, Drug or environmental)</a:t>
            </a:r>
          </a:p>
          <a:p>
            <a:r>
              <a:rPr lang="en-US" sz="2250" dirty="0">
                <a:latin typeface="Bahnschrift" pitchFamily="34" charset="0"/>
              </a:rPr>
              <a:t>Nonsmoker, non alcoholic</a:t>
            </a:r>
          </a:p>
          <a:p>
            <a:r>
              <a:rPr lang="en-US" sz="2250" dirty="0">
                <a:latin typeface="Bahnschrift" pitchFamily="34" charset="0"/>
              </a:rPr>
              <a:t>No family history of similar problems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0E6E75B-442C-4E02-92F0-A133CBC8B6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1132957"/>
            <a:ext cx="1357127" cy="9599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1102</Words>
  <Application>Microsoft Office PowerPoint</Application>
  <PresentationFormat>On-screen Show (4:3)</PresentationFormat>
  <Paragraphs>362</Paragraphs>
  <Slides>72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77" baseType="lpstr">
      <vt:lpstr>Arial</vt:lpstr>
      <vt:lpstr>Bahnschrift</vt:lpstr>
      <vt:lpstr>Calibri</vt:lpstr>
      <vt:lpstr>Wingdings</vt:lpstr>
      <vt:lpstr>Office Theme</vt:lpstr>
      <vt:lpstr>PowerPoint Presentation</vt:lpstr>
      <vt:lpstr>A CASE OF AMBIGUOUS GENITALIA</vt:lpstr>
      <vt:lpstr>Learning Objectives</vt:lpstr>
      <vt:lpstr>CASE SUMMARY</vt:lpstr>
      <vt:lpstr> History</vt:lpstr>
      <vt:lpstr> History</vt:lpstr>
      <vt:lpstr> History</vt:lpstr>
      <vt:lpstr>    History</vt:lpstr>
      <vt:lpstr> History</vt:lpstr>
      <vt:lpstr> Examination (Local)</vt:lpstr>
      <vt:lpstr> Examination (Local)</vt:lpstr>
      <vt:lpstr> Examination (Abdominopelvic)</vt:lpstr>
      <vt:lpstr> Examination   (Secondary Sexual Characters)</vt:lpstr>
      <vt:lpstr> Examination (Systemic)</vt:lpstr>
      <vt:lpstr>Investigations</vt:lpstr>
      <vt:lpstr> Investigations</vt:lpstr>
      <vt:lpstr> Investigations</vt:lpstr>
      <vt:lpstr> Investigations</vt:lpstr>
      <vt:lpstr> Investigations</vt:lpstr>
      <vt:lpstr> Investigations</vt:lpstr>
      <vt:lpstr> Investigations</vt:lpstr>
      <vt:lpstr> Investigations</vt:lpstr>
      <vt:lpstr>Provisional Diagnosis</vt:lpstr>
      <vt:lpstr>Ambiguous Genetalia</vt:lpstr>
      <vt:lpstr>Ambiguous Genetalia</vt:lpstr>
      <vt:lpstr>Classification</vt:lpstr>
      <vt:lpstr>Ambiguous Genetalia</vt:lpstr>
      <vt:lpstr>Ambiguous Genetalia</vt:lpstr>
      <vt:lpstr>Ambiguous Genetalia</vt:lpstr>
      <vt:lpstr>Ambiguous Genetalia</vt:lpstr>
      <vt:lpstr>Ambiguous Genetalia</vt:lpstr>
      <vt:lpstr>Ambiguous Genetalia</vt:lpstr>
      <vt:lpstr>Ambiguous Genetalia</vt:lpstr>
      <vt:lpstr>Ambiguous Genetalia</vt:lpstr>
      <vt:lpstr>Ambiguous Genetalia</vt:lpstr>
      <vt:lpstr>Ambiguous Genetalia</vt:lpstr>
      <vt:lpstr>Ambiguous Genetalia</vt:lpstr>
      <vt:lpstr>MANAGEMENT</vt:lpstr>
      <vt:lpstr>MANAGEMENT</vt:lpstr>
      <vt:lpstr>MANAGEMENT</vt:lpstr>
      <vt:lpstr>MANAGEMENT</vt:lpstr>
      <vt:lpstr>MANAGEMENT</vt:lpstr>
      <vt:lpstr>MANAGEMENT</vt:lpstr>
      <vt:lpstr>MANAGEMENT</vt:lpstr>
      <vt:lpstr>MANAGEMENT</vt:lpstr>
      <vt:lpstr>MANAGEMENT</vt:lpstr>
      <vt:lpstr>MANAGEMENT</vt:lpstr>
      <vt:lpstr>MANAGEMENT</vt:lpstr>
      <vt:lpstr>MANAGEMENT</vt:lpstr>
      <vt:lpstr>MANAGEMENT</vt:lpstr>
      <vt:lpstr>MANAGEMENT</vt:lpstr>
      <vt:lpstr>SURGICAL PROCEDURE POST OPERATIVE CARE</vt:lpstr>
      <vt:lpstr> Surgical Procedure</vt:lpstr>
      <vt:lpstr> Steps of Surgery</vt:lpstr>
      <vt:lpstr> Steps of Surgery</vt:lpstr>
      <vt:lpstr> Planning</vt:lpstr>
      <vt:lpstr> Preop</vt:lpstr>
      <vt:lpstr> Marking</vt:lpstr>
      <vt:lpstr> Incision</vt:lpstr>
      <vt:lpstr> Raising Flap</vt:lpstr>
      <vt:lpstr> Flap Dissection</vt:lpstr>
      <vt:lpstr> Perop Findings</vt:lpstr>
      <vt:lpstr> Vaginal Reconstruction</vt:lpstr>
      <vt:lpstr> Skin Closure</vt:lpstr>
      <vt:lpstr> Skin Closure</vt:lpstr>
      <vt:lpstr> Immediate Postop</vt:lpstr>
      <vt:lpstr> Postop Care</vt:lpstr>
      <vt:lpstr> Postop Care</vt:lpstr>
      <vt:lpstr> 5th Postop Day</vt:lpstr>
      <vt:lpstr>Comparison</vt:lpstr>
      <vt:lpstr> Complications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PLASTIC SURGERY.BURN</dc:creator>
  <cp:lastModifiedBy>CPC HALL</cp:lastModifiedBy>
  <cp:revision>20</cp:revision>
  <dcterms:created xsi:type="dcterms:W3CDTF">2006-08-15T14:00:00Z</dcterms:created>
  <dcterms:modified xsi:type="dcterms:W3CDTF">2024-10-29T07:41:00Z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2c3a8b91592d42428f885976f160dda7</vt:lpwstr>
  </property>
</Properties>
</file>