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7" r:id="rId5"/>
    <p:sldId id="280" r:id="rId6"/>
    <p:sldId id="288" r:id="rId7"/>
    <p:sldId id="281" r:id="rId8"/>
    <p:sldId id="282" r:id="rId9"/>
    <p:sldId id="259" r:id="rId10"/>
    <p:sldId id="283" r:id="rId11"/>
    <p:sldId id="284" r:id="rId12"/>
    <p:sldId id="292" r:id="rId13"/>
    <p:sldId id="293" r:id="rId14"/>
    <p:sldId id="285" r:id="rId15"/>
    <p:sldId id="291" r:id="rId16"/>
    <p:sldId id="290" r:id="rId17"/>
    <p:sldId id="286" r:id="rId18"/>
    <p:sldId id="294" r:id="rId19"/>
    <p:sldId id="289" r:id="rId20"/>
    <p:sldId id="261" r:id="rId21"/>
    <p:sldId id="262" r:id="rId22"/>
    <p:sldId id="263" r:id="rId23"/>
    <p:sldId id="264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65" r:id="rId34"/>
    <p:sldId id="277" r:id="rId35"/>
    <p:sldId id="267" r:id="rId36"/>
    <p:sldId id="295" r:id="rId37"/>
    <p:sldId id="278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Neurogenic Bladder – breaking new barriers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Department of Urology &amp; Kidney Transplant</a:t>
            </a:r>
          </a:p>
          <a:p>
            <a:r>
              <a:rPr lang="en-US"/>
              <a:t>Benazir Bhutto Hospital</a:t>
            </a:r>
          </a:p>
          <a:p>
            <a:r>
              <a:rPr lang="en-US"/>
              <a:t>Rawalpindi Medical University</a:t>
            </a:r>
            <a:endParaRPr lang="en-US" dirty="0"/>
          </a:p>
        </p:txBody>
      </p:sp>
      <p:pic>
        <p:nvPicPr>
          <p:cNvPr id="10242" name="Picture 2" descr="C:\Users\Qadri Sahib\Desktop\RMU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676400" cy="1665162"/>
          </a:xfrm>
          <a:prstGeom prst="rect">
            <a:avLst/>
          </a:prstGeom>
          <a:noFill/>
        </p:spPr>
      </p:pic>
      <p:pic>
        <p:nvPicPr>
          <p:cNvPr id="5" name="Picture 4" descr="C:\Users\Tame\Desktop\1st PCNL workshop\Logos\Department LOGO V_2 cop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799" y="228600"/>
            <a:ext cx="19812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Urine R/E –</a:t>
            </a:r>
          </a:p>
          <a:p>
            <a:pPr lvl="1"/>
            <a:r>
              <a:rPr lang="en-US" dirty="0"/>
              <a:t>Turbidity – 3+</a:t>
            </a:r>
          </a:p>
          <a:p>
            <a:pPr lvl="1"/>
            <a:r>
              <a:rPr lang="en-US" dirty="0"/>
              <a:t>Deposits – 3+</a:t>
            </a:r>
          </a:p>
          <a:p>
            <a:pPr lvl="1"/>
            <a:r>
              <a:rPr lang="en-US" dirty="0"/>
              <a:t>Pus Cells – 24-26</a:t>
            </a:r>
          </a:p>
          <a:p>
            <a:pPr lvl="1"/>
            <a:r>
              <a:rPr lang="en-US" dirty="0"/>
              <a:t>RBCs – 4-6</a:t>
            </a:r>
          </a:p>
          <a:p>
            <a:pPr lvl="1"/>
            <a:endParaRPr lang="en-US" dirty="0"/>
          </a:p>
          <a:p>
            <a:r>
              <a:rPr lang="en-US" dirty="0"/>
              <a:t>Urine C/S –</a:t>
            </a:r>
          </a:p>
          <a:p>
            <a:pPr lvl="1"/>
            <a:r>
              <a:rPr lang="en-US" dirty="0"/>
              <a:t>E. coli sensitive to </a:t>
            </a:r>
            <a:r>
              <a:rPr lang="en-US" dirty="0" err="1"/>
              <a:t>Sulbactam</a:t>
            </a:r>
            <a:r>
              <a:rPr lang="en-US" dirty="0"/>
              <a:t> + </a:t>
            </a:r>
            <a:r>
              <a:rPr lang="en-US" dirty="0" err="1"/>
              <a:t>Cefoperazone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Ultrasound </a:t>
            </a:r>
            <a:r>
              <a:rPr lang="en-US" dirty="0" err="1"/>
              <a:t>Abd</a:t>
            </a:r>
            <a:r>
              <a:rPr lang="en-US" dirty="0"/>
              <a:t>/Pelvis–</a:t>
            </a:r>
          </a:p>
          <a:p>
            <a:pPr lvl="1"/>
            <a:r>
              <a:rPr lang="en-US" dirty="0"/>
              <a:t>RT Kidney with moderate </a:t>
            </a:r>
            <a:r>
              <a:rPr lang="en-US" dirty="0" err="1"/>
              <a:t>hydronephrosis</a:t>
            </a:r>
            <a:r>
              <a:rPr lang="en-US" dirty="0"/>
              <a:t> and cortical cysts</a:t>
            </a:r>
          </a:p>
          <a:p>
            <a:pPr lvl="1"/>
            <a:r>
              <a:rPr lang="en-US" dirty="0"/>
              <a:t>Thick walled urinary bladder wall with floating echoes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KUB Plain –</a:t>
            </a:r>
          </a:p>
          <a:p>
            <a:pPr lvl="1"/>
            <a:r>
              <a:rPr lang="en-US" dirty="0"/>
              <a:t>Marked RT </a:t>
            </a:r>
            <a:r>
              <a:rPr lang="en-US" dirty="0" err="1"/>
              <a:t>Hydronephroureter</a:t>
            </a:r>
            <a:r>
              <a:rPr lang="en-US" dirty="0"/>
              <a:t> with paper thin cortex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Qadri Sahib\Desktop\Images\CT-KUB-showing-right-moderate-to-severe-hydronephrosis-red-arrow-and-perinephric-f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7"/>
            <a:ext cx="8229600" cy="6296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MCUG –</a:t>
            </a:r>
          </a:p>
          <a:p>
            <a:pPr lvl="1"/>
            <a:r>
              <a:rPr lang="en-US" dirty="0"/>
              <a:t>Urinary bladder shows irregular thickened walls and abnormal shape of bladder</a:t>
            </a:r>
          </a:p>
          <a:p>
            <a:pPr lvl="1"/>
            <a:r>
              <a:rPr lang="en-US" dirty="0"/>
              <a:t>Short capacity urinary bladder</a:t>
            </a:r>
          </a:p>
          <a:p>
            <a:pPr lvl="1"/>
            <a:r>
              <a:rPr lang="en-US" dirty="0"/>
              <a:t>RT grade 5 VUR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Qadri Sahib\Desktop\Images\22_big_galler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844"/>
            <a:ext cx="8229600" cy="6476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Renal Scan (DTPA)-</a:t>
            </a:r>
          </a:p>
          <a:p>
            <a:pPr lvl="1"/>
            <a:r>
              <a:rPr lang="en-US" dirty="0"/>
              <a:t>LT – 76.85ml/min</a:t>
            </a:r>
          </a:p>
          <a:p>
            <a:pPr lvl="1"/>
            <a:r>
              <a:rPr lang="en-US" dirty="0"/>
              <a:t>RT – 23.54ml/min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Urodynamics</a:t>
            </a:r>
            <a:r>
              <a:rPr lang="en-US" dirty="0"/>
              <a:t> –</a:t>
            </a:r>
          </a:p>
          <a:p>
            <a:pPr lvl="1"/>
            <a:r>
              <a:rPr lang="en-US" dirty="0"/>
              <a:t>Small capacity bladder </a:t>
            </a:r>
          </a:p>
          <a:p>
            <a:pPr lvl="1"/>
            <a:r>
              <a:rPr lang="en-US" dirty="0"/>
              <a:t>High </a:t>
            </a:r>
            <a:r>
              <a:rPr lang="en-US" dirty="0" err="1"/>
              <a:t>Detrusor</a:t>
            </a:r>
            <a:r>
              <a:rPr lang="en-US" dirty="0"/>
              <a:t> pressure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Qadri Sahib\Desktop\Images\0c1fbab7-2ca1-4d6d-a54f-723e4a2797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858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Cystoscopy</a:t>
            </a:r>
            <a:r>
              <a:rPr lang="en-US" dirty="0"/>
              <a:t>-</a:t>
            </a:r>
          </a:p>
          <a:p>
            <a:pPr lvl="1"/>
            <a:r>
              <a:rPr lang="en-US" dirty="0"/>
              <a:t>B/L </a:t>
            </a:r>
            <a:r>
              <a:rPr lang="en-US" dirty="0" err="1"/>
              <a:t>ureteric</a:t>
            </a:r>
            <a:r>
              <a:rPr lang="en-US" dirty="0"/>
              <a:t> orifices identified</a:t>
            </a:r>
          </a:p>
          <a:p>
            <a:pPr lvl="1"/>
            <a:r>
              <a:rPr lang="en-US" dirty="0"/>
              <a:t>Short capacity bladder</a:t>
            </a:r>
          </a:p>
          <a:p>
            <a:pPr lvl="1"/>
            <a:r>
              <a:rPr lang="en-US" dirty="0"/>
              <a:t>No other abnormality found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 : </a:t>
            </a:r>
            <a:r>
              <a:rPr lang="en-US" dirty="0" err="1"/>
              <a:t>Mehwish</a:t>
            </a:r>
            <a:endParaRPr lang="en-US" dirty="0"/>
          </a:p>
          <a:p>
            <a:r>
              <a:rPr lang="en-US" dirty="0"/>
              <a:t>AGE : 12yrs</a:t>
            </a:r>
          </a:p>
          <a:p>
            <a:r>
              <a:rPr lang="en-US" dirty="0"/>
              <a:t>SEX : F</a:t>
            </a:r>
          </a:p>
          <a:p>
            <a:r>
              <a:rPr lang="en-US" dirty="0"/>
              <a:t>ADDRESS : Village </a:t>
            </a:r>
            <a:r>
              <a:rPr lang="en-US" dirty="0" err="1"/>
              <a:t>Pindi</a:t>
            </a:r>
            <a:r>
              <a:rPr lang="en-US" dirty="0"/>
              <a:t> </a:t>
            </a:r>
            <a:r>
              <a:rPr lang="en-US" dirty="0" err="1"/>
              <a:t>Gheb</a:t>
            </a:r>
            <a:r>
              <a:rPr lang="en-US" dirty="0"/>
              <a:t>, </a:t>
            </a:r>
            <a:r>
              <a:rPr lang="en-US" dirty="0" err="1"/>
              <a:t>Attock</a:t>
            </a:r>
            <a:endParaRPr lang="en-US" dirty="0"/>
          </a:p>
          <a:p>
            <a:r>
              <a:rPr lang="en-US" dirty="0"/>
              <a:t>MOD : OPD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276600"/>
            <a:ext cx="5181600" cy="914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Neurogenic</a:t>
            </a:r>
            <a:r>
              <a:rPr lang="en-US" dirty="0"/>
              <a:t> Bladder (Spastic)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 managed with long term antibiotics</a:t>
            </a:r>
          </a:p>
          <a:p>
            <a:r>
              <a:rPr lang="en-US" dirty="0"/>
              <a:t>Once urine was sterile, patient was proceeded with Augmentation </a:t>
            </a:r>
            <a:r>
              <a:rPr lang="en-US" dirty="0" err="1"/>
              <a:t>Cystoplasty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/>
              <a:t>Literature Review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Neurogenic</a:t>
            </a:r>
            <a:r>
              <a:rPr lang="en-US" dirty="0"/>
              <a:t> Bladder</a:t>
            </a:r>
          </a:p>
          <a:p>
            <a:pPr lvl="1"/>
            <a:r>
              <a:rPr lang="en-US" dirty="0"/>
              <a:t>It refers to dysfunction of the urinary bladder due to disease of Central nervous system, or peripheral nerves involved in control of </a:t>
            </a:r>
            <a:r>
              <a:rPr lang="en-US" dirty="0" err="1"/>
              <a:t>micturition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76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Qadri Sahib\Desktop\20240129_140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1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Flaccid/</a:t>
            </a:r>
            <a:r>
              <a:rPr lang="en-US" dirty="0" err="1"/>
              <a:t>Atonic</a:t>
            </a:r>
            <a:r>
              <a:rPr lang="en-US" dirty="0"/>
              <a:t> Bladder</a:t>
            </a:r>
          </a:p>
          <a:p>
            <a:pPr marL="1371600" lvl="2" indent="-514350">
              <a:buFont typeface="Wingdings" pitchFamily="2" charset="2"/>
              <a:buChar char="Ø"/>
            </a:pPr>
            <a:r>
              <a:rPr lang="en-US" dirty="0"/>
              <a:t>A flaccid or hypotonic bladder ceases to contract fully causing urine to dribble out of bladder as a result of overflow incontinence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Spastic/Overactive Bladder</a:t>
            </a:r>
          </a:p>
          <a:p>
            <a:pPr marL="1371600" lvl="2" indent="-514350">
              <a:buFont typeface="Wingdings" pitchFamily="2" charset="2"/>
              <a:buChar char="Ø"/>
            </a:pPr>
            <a:r>
              <a:rPr lang="en-US" dirty="0"/>
              <a:t>A spastic bladder occurs when the volume of urine is normal or small but there are involuntary contractions of </a:t>
            </a:r>
            <a:r>
              <a:rPr lang="en-US" dirty="0" err="1"/>
              <a:t>detrusor</a:t>
            </a:r>
            <a:r>
              <a:rPr lang="en-US" dirty="0"/>
              <a:t> muscle causing involuntary leakage of urine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Supra </a:t>
            </a:r>
            <a:r>
              <a:rPr lang="en-US" dirty="0" err="1"/>
              <a:t>pontine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Pontine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Suprasacral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Infrasacral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Nervous System causes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Stroke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Brain tumors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Multiple sclerosis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Parkinson's disease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Multiple system atrophy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Peripheral causes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 Diabetes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Alcoholism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Vitamin B12 deficiency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Spinal cord injury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Pelvic surgeries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Transverse </a:t>
            </a:r>
            <a:r>
              <a:rPr lang="en-US" dirty="0" err="1"/>
              <a:t>Myelitis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&amp; Physical examination</a:t>
            </a:r>
          </a:p>
          <a:p>
            <a:r>
              <a:rPr lang="en-US" dirty="0"/>
              <a:t>Ultrasound</a:t>
            </a:r>
          </a:p>
          <a:p>
            <a:r>
              <a:rPr lang="en-US" dirty="0"/>
              <a:t>MCUG</a:t>
            </a:r>
          </a:p>
          <a:p>
            <a:r>
              <a:rPr lang="en-US" dirty="0" err="1"/>
              <a:t>Cystoscopy</a:t>
            </a:r>
            <a:endParaRPr lang="en-US" dirty="0"/>
          </a:p>
          <a:p>
            <a:r>
              <a:rPr lang="en-US" dirty="0" err="1"/>
              <a:t>Urodynamic</a:t>
            </a:r>
            <a:r>
              <a:rPr lang="en-US" dirty="0"/>
              <a:t> studies</a:t>
            </a:r>
          </a:p>
          <a:p>
            <a:r>
              <a:rPr lang="en-US" dirty="0"/>
              <a:t>Renal functions</a:t>
            </a:r>
          </a:p>
          <a:p>
            <a:r>
              <a:rPr lang="en-US" dirty="0"/>
              <a:t>Urine C/S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Presenting Complains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Urinary Incontinence – 5yrs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RT flank pain for 2 months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Flaccid </a:t>
            </a:r>
            <a:r>
              <a:rPr lang="en-US" dirty="0" err="1"/>
              <a:t>neurogenic</a:t>
            </a:r>
            <a:r>
              <a:rPr lang="en-US" dirty="0"/>
              <a:t> bladder</a:t>
            </a:r>
          </a:p>
          <a:p>
            <a:pPr lvl="1"/>
            <a:r>
              <a:rPr lang="en-US" dirty="0"/>
              <a:t>Main aim is to keep bladder empty either by CISC or via permanent indwelling catheter</a:t>
            </a:r>
          </a:p>
          <a:p>
            <a:pPr lvl="1"/>
            <a:r>
              <a:rPr lang="en-US" dirty="0"/>
              <a:t>Drugs – </a:t>
            </a:r>
            <a:r>
              <a:rPr lang="en-US" dirty="0" err="1"/>
              <a:t>Bethanechol</a:t>
            </a:r>
            <a:r>
              <a:rPr lang="en-US" dirty="0"/>
              <a:t> (</a:t>
            </a:r>
            <a:r>
              <a:rPr lang="en-US" dirty="0" err="1"/>
              <a:t>Muscarinic</a:t>
            </a:r>
            <a:r>
              <a:rPr lang="en-US" dirty="0"/>
              <a:t> Agonist)</a:t>
            </a:r>
          </a:p>
          <a:p>
            <a:pPr lvl="1"/>
            <a:r>
              <a:rPr lang="en-US" dirty="0" err="1"/>
              <a:t>Neuromodulation</a:t>
            </a:r>
            <a:r>
              <a:rPr lang="en-US" dirty="0"/>
              <a:t> &amp; sacral nerve stimulation – emerging techniques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Spastic </a:t>
            </a:r>
            <a:r>
              <a:rPr lang="en-US" dirty="0" err="1"/>
              <a:t>Neurogenic</a:t>
            </a:r>
            <a:r>
              <a:rPr lang="en-US" dirty="0"/>
              <a:t> Bladder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Non-surgical Management –</a:t>
            </a:r>
          </a:p>
          <a:p>
            <a:pPr lvl="1"/>
            <a:r>
              <a:rPr lang="en-US" dirty="0"/>
              <a:t>Fluid modification &amp; behavioral therapy</a:t>
            </a:r>
          </a:p>
          <a:p>
            <a:pPr lvl="1"/>
            <a:r>
              <a:rPr lang="en-US" dirty="0"/>
              <a:t>Drugs –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Antibiotics according to urine culture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err="1"/>
              <a:t>Antimuscarinics</a:t>
            </a:r>
            <a:r>
              <a:rPr lang="en-US" dirty="0"/>
              <a:t>, like </a:t>
            </a:r>
            <a:r>
              <a:rPr lang="en-US" dirty="0" err="1"/>
              <a:t>Oxybutinin</a:t>
            </a:r>
            <a:r>
              <a:rPr lang="en-US" dirty="0"/>
              <a:t>, </a:t>
            </a:r>
            <a:r>
              <a:rPr lang="en-US" dirty="0" err="1"/>
              <a:t>Solifenacin</a:t>
            </a:r>
            <a:r>
              <a:rPr lang="en-US" dirty="0"/>
              <a:t>, etc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Beta-3 Agonist like </a:t>
            </a:r>
            <a:r>
              <a:rPr lang="en-US" dirty="0" err="1"/>
              <a:t>Mirabegron</a:t>
            </a:r>
            <a:endParaRPr lang="en-US" dirty="0"/>
          </a:p>
          <a:p>
            <a:pPr marL="971550" lvl="1" indent="-457200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Surgical Management –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Intravesical</a:t>
            </a:r>
            <a:r>
              <a:rPr lang="en-US" dirty="0"/>
              <a:t> Botox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Augmentation </a:t>
            </a:r>
            <a:r>
              <a:rPr lang="en-US" dirty="0" err="1"/>
              <a:t>Cystoplasty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Augmentation </a:t>
            </a:r>
            <a:r>
              <a:rPr lang="en-US" dirty="0" err="1"/>
              <a:t>Cystoplasty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Segment of intestine is used to increase the capacity of the bladder</a:t>
            </a:r>
          </a:p>
          <a:p>
            <a:r>
              <a:rPr lang="en-US" dirty="0"/>
              <a:t>This surgery is indicated in patients who have low capacity, poorly compliant, and overactive bladder that is refractory to medical treatment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Ileocystoplasty</a:t>
            </a:r>
            <a:endParaRPr lang="en-US" dirty="0"/>
          </a:p>
          <a:p>
            <a:pPr lvl="1"/>
            <a:r>
              <a:rPr lang="en-US" dirty="0"/>
              <a:t>A segment of small intestine (ileum) is isolated and disconnected from the rest of the bowel</a:t>
            </a:r>
          </a:p>
          <a:p>
            <a:pPr lvl="1"/>
            <a:r>
              <a:rPr lang="en-US" dirty="0"/>
              <a:t>The rest of the bowel is reconnected</a:t>
            </a:r>
          </a:p>
          <a:p>
            <a:pPr lvl="1"/>
            <a:r>
              <a:rPr lang="en-US" dirty="0"/>
              <a:t>The removed segment is opened up and is attached to the bladder to increase bladder capacity</a:t>
            </a:r>
          </a:p>
          <a:p>
            <a:r>
              <a:rPr lang="en-US" dirty="0" err="1"/>
              <a:t>Detrusorectomy</a:t>
            </a:r>
            <a:endParaRPr lang="en-US" dirty="0"/>
          </a:p>
          <a:p>
            <a:pPr lvl="1"/>
            <a:r>
              <a:rPr lang="en-US" dirty="0"/>
              <a:t>part of the </a:t>
            </a:r>
            <a:r>
              <a:rPr lang="en-US" dirty="0" err="1"/>
              <a:t>detrusor</a:t>
            </a:r>
            <a:r>
              <a:rPr lang="en-US" dirty="0"/>
              <a:t> muscle of the bladder is stripped away from the bladder to increase capacity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Qadri Sahib\Desktop\Mesane-Augmentasyonu-Ileosistoplas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67" y="274638"/>
            <a:ext cx="8979066" cy="6430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Qadri Sahib\Desktop\Images\eac0c2cb-e5be-40ad-8094-27aa169053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0346"/>
            <a:ext cx="8534400" cy="6353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Qadri Sahib\Desktop\Images\c5bc58a1-c338-49ee-8e6e-32af85e4fe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6096000" cy="6160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Qadri Sahib\Desktop\Images\40e07141-ac7e-4699-9e4a-747f1d84ba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29600" cy="6308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Qadri Sahib\Desktop\Images\eed4e24b-1494-4e54-bace-ff38a0db46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29600" cy="611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Present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Frequency   +</a:t>
            </a:r>
            <a:r>
              <a:rPr lang="en-US" dirty="0" err="1"/>
              <a:t>ve</a:t>
            </a:r>
            <a:endParaRPr lang="en-US" dirty="0"/>
          </a:p>
          <a:p>
            <a:r>
              <a:rPr lang="en-US" dirty="0" err="1"/>
              <a:t>Nocturia</a:t>
            </a:r>
            <a:r>
              <a:rPr lang="en-US" dirty="0"/>
              <a:t>    +</a:t>
            </a:r>
            <a:r>
              <a:rPr lang="en-US" dirty="0" err="1"/>
              <a:t>ve</a:t>
            </a:r>
            <a:endParaRPr lang="en-US" dirty="0"/>
          </a:p>
          <a:p>
            <a:r>
              <a:rPr lang="en-US" dirty="0"/>
              <a:t>Urgency with urge incontinence    +</a:t>
            </a:r>
            <a:r>
              <a:rPr lang="en-US" dirty="0" err="1"/>
              <a:t>ve</a:t>
            </a:r>
            <a:endParaRPr lang="en-US" dirty="0"/>
          </a:p>
          <a:p>
            <a:r>
              <a:rPr lang="en-US" dirty="0" err="1"/>
              <a:t>Dysuria</a:t>
            </a:r>
            <a:r>
              <a:rPr lang="en-US" dirty="0"/>
              <a:t>    +</a:t>
            </a:r>
            <a:r>
              <a:rPr lang="en-US" dirty="0" err="1"/>
              <a:t>ve</a:t>
            </a:r>
            <a:endParaRPr lang="en-US" dirty="0"/>
          </a:p>
          <a:p>
            <a:r>
              <a:rPr lang="en-US" dirty="0"/>
              <a:t>RT flank pain    +</a:t>
            </a:r>
            <a:r>
              <a:rPr lang="en-US" dirty="0" err="1"/>
              <a:t>ve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Hematuria</a:t>
            </a:r>
            <a:r>
              <a:rPr lang="en-US" dirty="0"/>
              <a:t>    -</a:t>
            </a:r>
            <a:r>
              <a:rPr lang="en-US" dirty="0" err="1"/>
              <a:t>ve</a:t>
            </a:r>
            <a:endParaRPr lang="en-US" dirty="0"/>
          </a:p>
          <a:p>
            <a:r>
              <a:rPr lang="en-US" dirty="0"/>
              <a:t>Voiding LUTs    -</a:t>
            </a:r>
            <a:r>
              <a:rPr lang="en-US" dirty="0" err="1"/>
              <a:t>ve</a:t>
            </a:r>
            <a:endParaRPr lang="en-US" dirty="0"/>
          </a:p>
          <a:p>
            <a:r>
              <a:rPr lang="en-US" dirty="0"/>
              <a:t>No associated nausea, vomiting, weight loss or decreased </a:t>
            </a:r>
            <a:r>
              <a:rPr lang="en-US" dirty="0" err="1"/>
              <a:t>apetite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Qadri Sahib\Desktop\Images\3e87f883-22b3-49bf-b727-5a3fa8b64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Qadri Sahib\Desktop\Images\924de1ee-ef85-45fb-a7e3-1ac37af292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6264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thoroughly investigate a patient with recurrent UTIs</a:t>
            </a:r>
          </a:p>
          <a:p>
            <a:r>
              <a:rPr lang="en-US" dirty="0"/>
              <a:t>Rule-out the cause of incontinence before starting treatment, especially neurological causes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of </a:t>
            </a:r>
            <a:r>
              <a:rPr lang="en-US" dirty="0" err="1"/>
              <a:t>Ano</a:t>
            </a:r>
            <a:r>
              <a:rPr lang="en-US" dirty="0"/>
              <a:t>-Rectal Malformation with Recto-vaginal Fistula – Posterior </a:t>
            </a:r>
            <a:r>
              <a:rPr lang="en-US" dirty="0" err="1"/>
              <a:t>sagital</a:t>
            </a:r>
            <a:r>
              <a:rPr lang="en-US" dirty="0"/>
              <a:t> </a:t>
            </a:r>
            <a:r>
              <a:rPr lang="en-US" dirty="0" err="1"/>
              <a:t>anorectoplasty</a:t>
            </a:r>
            <a:r>
              <a:rPr lang="en-US" dirty="0"/>
              <a:t> – PIMS – 01-04-2013</a:t>
            </a:r>
          </a:p>
          <a:p>
            <a:endParaRPr lang="en-US" dirty="0"/>
          </a:p>
          <a:p>
            <a:r>
              <a:rPr lang="en-US" dirty="0"/>
              <a:t>Recurrent Urinary Tract Infections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Frequent catheterizations for incontinence</a:t>
            </a:r>
          </a:p>
          <a:p>
            <a:r>
              <a:rPr lang="en-US" dirty="0"/>
              <a:t>No history of spinal trauma or surgery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History - Unremarkable</a:t>
            </a:r>
          </a:p>
          <a:p>
            <a:endParaRPr lang="en-US" dirty="0"/>
          </a:p>
          <a:p>
            <a:r>
              <a:rPr lang="en-US" dirty="0"/>
              <a:t>Personal History – Unremarkable</a:t>
            </a:r>
          </a:p>
          <a:p>
            <a:endParaRPr lang="en-US" dirty="0"/>
          </a:p>
          <a:p>
            <a:r>
              <a:rPr lang="en-US" dirty="0"/>
              <a:t>Drug  History – No known drug allergy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PULSE 	: 	88bpm</a:t>
            </a:r>
          </a:p>
          <a:p>
            <a:r>
              <a:rPr lang="en-US" dirty="0"/>
              <a:t>BP        	: 	100/60 mmHg</a:t>
            </a:r>
          </a:p>
          <a:p>
            <a:r>
              <a:rPr lang="en-US" dirty="0"/>
              <a:t>TEMP  	: 	98.6 °F</a:t>
            </a:r>
          </a:p>
          <a:p>
            <a:r>
              <a:rPr lang="en-US" dirty="0"/>
              <a:t>R/R      	: 	20 / MIN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Jaundice</a:t>
            </a:r>
          </a:p>
          <a:p>
            <a:r>
              <a:rPr lang="en-US" dirty="0"/>
              <a:t>Anemia</a:t>
            </a:r>
          </a:p>
          <a:p>
            <a:r>
              <a:rPr lang="en-US" dirty="0"/>
              <a:t>Cyanosis</a:t>
            </a:r>
          </a:p>
          <a:p>
            <a:r>
              <a:rPr lang="en-US" dirty="0"/>
              <a:t>Clubbing</a:t>
            </a:r>
          </a:p>
          <a:p>
            <a:r>
              <a:rPr lang="en-US" dirty="0" err="1"/>
              <a:t>Koilonychia</a:t>
            </a:r>
            <a:endParaRPr lang="en-US" dirty="0"/>
          </a:p>
          <a:p>
            <a:r>
              <a:rPr lang="en-US" dirty="0"/>
              <a:t>Lymph Nodes</a:t>
            </a:r>
          </a:p>
          <a:p>
            <a:r>
              <a:rPr lang="en-US" dirty="0"/>
              <a:t>Edema</a:t>
            </a:r>
          </a:p>
          <a:p>
            <a:r>
              <a:rPr lang="en-US" dirty="0"/>
              <a:t>Thyroid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819400" y="3429000"/>
            <a:ext cx="3810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4419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NAD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Abdominal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Soft, non-tender, non-distended abdomen</a:t>
            </a:r>
          </a:p>
          <a:p>
            <a:r>
              <a:rPr lang="en-US" dirty="0"/>
              <a:t>RT Kidney palpable with bimanual examination</a:t>
            </a:r>
          </a:p>
          <a:p>
            <a:endParaRPr lang="en-US" dirty="0"/>
          </a:p>
          <a:p>
            <a:r>
              <a:rPr lang="en-US" dirty="0"/>
              <a:t>External Genitalia – </a:t>
            </a:r>
            <a:r>
              <a:rPr lang="en-US" dirty="0" err="1"/>
              <a:t>Perineal</a:t>
            </a:r>
            <a:r>
              <a:rPr lang="en-US" dirty="0"/>
              <a:t> scar seen</a:t>
            </a:r>
          </a:p>
          <a:p>
            <a:r>
              <a:rPr lang="en-US" dirty="0"/>
              <a:t>DRE –</a:t>
            </a:r>
          </a:p>
          <a:p>
            <a:pPr lvl="1"/>
            <a:r>
              <a:rPr lang="en-US" dirty="0"/>
              <a:t>Anal Tone – increased</a:t>
            </a:r>
          </a:p>
          <a:p>
            <a:pPr lvl="1"/>
            <a:r>
              <a:rPr lang="en-US" dirty="0"/>
              <a:t>Rest of examination was normal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Blood CP –</a:t>
            </a:r>
          </a:p>
          <a:p>
            <a:pPr lvl="1"/>
            <a:r>
              <a:rPr lang="en-US" dirty="0"/>
              <a:t>TLC – 8.6k</a:t>
            </a:r>
          </a:p>
          <a:p>
            <a:pPr lvl="1"/>
            <a:r>
              <a:rPr lang="en-US" dirty="0" err="1"/>
              <a:t>Hb</a:t>
            </a:r>
            <a:r>
              <a:rPr lang="en-US" dirty="0"/>
              <a:t>- 11.2</a:t>
            </a:r>
          </a:p>
          <a:p>
            <a:pPr lvl="1"/>
            <a:r>
              <a:rPr lang="en-US" dirty="0" err="1"/>
              <a:t>Hct</a:t>
            </a:r>
            <a:r>
              <a:rPr lang="en-US" dirty="0"/>
              <a:t> – 37.1</a:t>
            </a:r>
          </a:p>
          <a:p>
            <a:pPr lvl="1"/>
            <a:r>
              <a:rPr lang="en-US" dirty="0"/>
              <a:t>PLT – 296k</a:t>
            </a:r>
          </a:p>
          <a:p>
            <a:pPr lvl="1"/>
            <a:endParaRPr lang="en-US" dirty="0"/>
          </a:p>
          <a:p>
            <a:r>
              <a:rPr lang="en-US" dirty="0"/>
              <a:t>Renal Function Tests –</a:t>
            </a:r>
          </a:p>
          <a:p>
            <a:pPr lvl="1"/>
            <a:r>
              <a:rPr lang="en-US" dirty="0"/>
              <a:t>S. </a:t>
            </a:r>
            <a:r>
              <a:rPr lang="en-US" dirty="0" err="1"/>
              <a:t>Creat</a:t>
            </a:r>
            <a:r>
              <a:rPr lang="en-US" dirty="0"/>
              <a:t>. – 0.6</a:t>
            </a:r>
          </a:p>
          <a:p>
            <a:pPr lvl="1"/>
            <a:r>
              <a:rPr lang="en-US" dirty="0"/>
              <a:t>Urea - 24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7591088</TotalTime>
  <Words>717</Words>
  <Application>Microsoft Office PowerPoint</Application>
  <PresentationFormat>On-screen Show (4:3)</PresentationFormat>
  <Paragraphs>163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Office Theme</vt:lpstr>
      <vt:lpstr>Neurogenic Bladder – breaking new barriers</vt:lpstr>
      <vt:lpstr>Case Presentation</vt:lpstr>
      <vt:lpstr>Presenting Complains</vt:lpstr>
      <vt:lpstr>History of Present Illness</vt:lpstr>
      <vt:lpstr>Past History</vt:lpstr>
      <vt:lpstr>PowerPoint Presentation</vt:lpstr>
      <vt:lpstr>General Physical Examination</vt:lpstr>
      <vt:lpstr>Abdominal Examination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Management</vt:lpstr>
      <vt:lpstr>Literature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Management</vt:lpstr>
      <vt:lpstr>Spastic Neurogenic Bladder </vt:lpstr>
      <vt:lpstr>PowerPoint Presentation</vt:lpstr>
      <vt:lpstr>Augmentation Cystoplasty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Untreatable Urinary Tract Infection</dc:title>
  <dc:creator>Qadri Sahib</dc:creator>
  <cp:lastModifiedBy>Rameez Ahmed Mughal</cp:lastModifiedBy>
  <cp:revision>40</cp:revision>
  <dcterms:created xsi:type="dcterms:W3CDTF">2006-08-16T00:00:00Z</dcterms:created>
  <dcterms:modified xsi:type="dcterms:W3CDTF">2024-09-17T07:11:26Z</dcterms:modified>
</cp:coreProperties>
</file>