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0"/>
  </p:notesMasterIdLst>
  <p:sldIdLst>
    <p:sldId id="257" r:id="rId2"/>
    <p:sldId id="269" r:id="rId3"/>
    <p:sldId id="270" r:id="rId4"/>
    <p:sldId id="256" r:id="rId5"/>
    <p:sldId id="306" r:id="rId6"/>
    <p:sldId id="3971" r:id="rId7"/>
    <p:sldId id="258" r:id="rId8"/>
    <p:sldId id="259" r:id="rId9"/>
    <p:sldId id="3972" r:id="rId10"/>
    <p:sldId id="3973" r:id="rId11"/>
    <p:sldId id="262" r:id="rId12"/>
    <p:sldId id="3992" r:id="rId13"/>
    <p:sldId id="4033" r:id="rId14"/>
    <p:sldId id="282" r:id="rId15"/>
    <p:sldId id="260" r:id="rId16"/>
    <p:sldId id="279" r:id="rId17"/>
    <p:sldId id="3994" r:id="rId18"/>
    <p:sldId id="3995" r:id="rId19"/>
    <p:sldId id="4021" r:id="rId20"/>
    <p:sldId id="3996" r:id="rId21"/>
    <p:sldId id="4035" r:id="rId22"/>
    <p:sldId id="4036" r:id="rId23"/>
    <p:sldId id="275" r:id="rId24"/>
    <p:sldId id="277" r:id="rId25"/>
    <p:sldId id="4039" r:id="rId26"/>
    <p:sldId id="274" r:id="rId27"/>
    <p:sldId id="263" r:id="rId28"/>
    <p:sldId id="278" r:id="rId29"/>
    <p:sldId id="261" r:id="rId30"/>
    <p:sldId id="264" r:id="rId31"/>
    <p:sldId id="281" r:id="rId32"/>
    <p:sldId id="4025" r:id="rId33"/>
    <p:sldId id="4026" r:id="rId34"/>
    <p:sldId id="4027" r:id="rId35"/>
    <p:sldId id="4028" r:id="rId36"/>
    <p:sldId id="4029" r:id="rId37"/>
    <p:sldId id="4030" r:id="rId38"/>
    <p:sldId id="4031" r:id="rId39"/>
    <p:sldId id="4042" r:id="rId40"/>
    <p:sldId id="4032" r:id="rId41"/>
    <p:sldId id="3998" r:id="rId42"/>
    <p:sldId id="3999" r:id="rId43"/>
    <p:sldId id="4013" r:id="rId44"/>
    <p:sldId id="4000" r:id="rId45"/>
    <p:sldId id="292" r:id="rId46"/>
    <p:sldId id="271" r:id="rId47"/>
    <p:sldId id="4001" r:id="rId48"/>
    <p:sldId id="4002" r:id="rId49"/>
    <p:sldId id="4003" r:id="rId50"/>
    <p:sldId id="286" r:id="rId51"/>
    <p:sldId id="294" r:id="rId52"/>
    <p:sldId id="4004" r:id="rId53"/>
    <p:sldId id="272" r:id="rId54"/>
    <p:sldId id="4005" r:id="rId55"/>
    <p:sldId id="295" r:id="rId56"/>
    <p:sldId id="4006" r:id="rId57"/>
    <p:sldId id="4007" r:id="rId58"/>
    <p:sldId id="4041" r:id="rId59"/>
    <p:sldId id="4009" r:id="rId60"/>
    <p:sldId id="4010" r:id="rId61"/>
    <p:sldId id="296" r:id="rId62"/>
    <p:sldId id="4011" r:id="rId63"/>
    <p:sldId id="287" r:id="rId64"/>
    <p:sldId id="297" r:id="rId65"/>
    <p:sldId id="289" r:id="rId66"/>
    <p:sldId id="290" r:id="rId67"/>
    <p:sldId id="291" r:id="rId68"/>
    <p:sldId id="4034" r:id="rId69"/>
    <p:sldId id="4014" r:id="rId70"/>
    <p:sldId id="4016" r:id="rId71"/>
    <p:sldId id="4018" r:id="rId72"/>
    <p:sldId id="4022" r:id="rId73"/>
    <p:sldId id="4017" r:id="rId74"/>
    <p:sldId id="4023" r:id="rId75"/>
    <p:sldId id="4040" r:id="rId76"/>
    <p:sldId id="4012" r:id="rId77"/>
    <p:sldId id="4037" r:id="rId78"/>
    <p:sldId id="266"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CC66"/>
    <a:srgbClr val="FF9900"/>
    <a:srgbClr val="00FFFF"/>
    <a:srgbClr val="DAEBEE"/>
    <a:srgbClr val="D0EEF8"/>
    <a:srgbClr val="D4F0F4"/>
    <a:srgbClr val="D4F4F1"/>
    <a:srgbClr val="CC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451"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sorterViewPr>
    <p:cViewPr>
      <p:scale>
        <a:sx n="100" d="100"/>
        <a:sy n="100" d="100"/>
      </p:scale>
      <p:origin x="0" y="-480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image" Target="../media/image9.jpe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1" Type="http://schemas.openxmlformats.org/officeDocument/2006/relationships/image" Target="../media/image9.jpeg"/></Relationships>
</file>

<file path=ppt/diagrams/_rels/data6.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9DE36-CA93-4AE2-AF74-9E065ADDC833}"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5BB34269-59EC-4070-A52F-B4C5E2A0C47F}">
      <dgm:prSet phldrT="[Text]" custT="1"/>
      <dgm:spPr>
        <a:xfrm>
          <a:off x="0" y="0"/>
          <a:ext cx="10353675" cy="961261"/>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None/>
          </a:pPr>
          <a:r>
            <a:rPr lang="en-US" sz="2000" dirty="0">
              <a:solidFill>
                <a:srgbClr val="FFFFFF"/>
              </a:solidFill>
              <a:latin typeface="Arial Narrow"/>
              <a:ea typeface="+mn-ea"/>
              <a:cs typeface="+mn-cs"/>
            </a:rPr>
            <a:t>Name</a:t>
          </a:r>
        </a:p>
      </dgm:t>
    </dgm:pt>
    <dgm:pt modelId="{9B3401DE-F9BA-40D5-A204-204EA7186378}" type="parTrans" cxnId="{0AFC025E-14A6-46FD-836A-984EF590C4B4}">
      <dgm:prSet/>
      <dgm:spPr/>
      <dgm:t>
        <a:bodyPr/>
        <a:lstStyle/>
        <a:p>
          <a:endParaRPr lang="en-US"/>
        </a:p>
      </dgm:t>
    </dgm:pt>
    <dgm:pt modelId="{3DDC59E9-C945-4E6C-B50F-FDFF6EFDFECD}" type="sibTrans" cxnId="{0AFC025E-14A6-46FD-836A-984EF590C4B4}">
      <dgm:prSet/>
      <dgm:spPr/>
      <dgm:t>
        <a:bodyPr/>
        <a:lstStyle/>
        <a:p>
          <a:endParaRPr lang="en-US"/>
        </a:p>
      </dgm:t>
    </dgm:pt>
    <dgm:pt modelId="{86CAEADD-0835-44CA-B466-E0586815843B}">
      <dgm:prSet phldrT="[Text]" custT="1"/>
      <dgm:spPr>
        <a:xfrm>
          <a:off x="0" y="0"/>
          <a:ext cx="10353675" cy="961261"/>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Char char="•"/>
          </a:pPr>
          <a:r>
            <a:rPr lang="en-US" sz="2000" dirty="0">
              <a:solidFill>
                <a:srgbClr val="FFFFFF"/>
              </a:solidFill>
              <a:latin typeface="Arial Narrow"/>
              <a:ea typeface="+mn-ea"/>
              <a:cs typeface="+mn-cs"/>
            </a:rPr>
            <a:t>Miss  xyz</a:t>
          </a:r>
        </a:p>
      </dgm:t>
    </dgm:pt>
    <dgm:pt modelId="{DE1F32CA-0D60-4297-9E55-AF52C40E3B2D}" type="parTrans" cxnId="{FF03C1E7-6C2D-4152-9DB0-47D156650EEE}">
      <dgm:prSet/>
      <dgm:spPr/>
      <dgm:t>
        <a:bodyPr/>
        <a:lstStyle/>
        <a:p>
          <a:endParaRPr lang="en-US"/>
        </a:p>
      </dgm:t>
    </dgm:pt>
    <dgm:pt modelId="{4C7C6826-8680-4BB2-9596-86D6BF3AB8DD}" type="sibTrans" cxnId="{FF03C1E7-6C2D-4152-9DB0-47D156650EEE}">
      <dgm:prSet/>
      <dgm:spPr/>
      <dgm:t>
        <a:bodyPr/>
        <a:lstStyle/>
        <a:p>
          <a:endParaRPr lang="en-US"/>
        </a:p>
      </dgm:t>
    </dgm:pt>
    <dgm:pt modelId="{601F3427-EDD6-4321-A18F-CD3BF7FDC1F7}">
      <dgm:prSet phldrT="[Text]" custT="1"/>
      <dgm:spPr>
        <a:xfrm>
          <a:off x="0" y="2188130"/>
          <a:ext cx="10353675" cy="809699"/>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None/>
          </a:pPr>
          <a:r>
            <a:rPr lang="en-US" sz="2000" dirty="0">
              <a:solidFill>
                <a:srgbClr val="FFFFFF"/>
              </a:solidFill>
              <a:latin typeface="Arial Narrow"/>
              <a:ea typeface="+mn-ea"/>
              <a:cs typeface="+mn-cs"/>
            </a:rPr>
            <a:t>Marital Status</a:t>
          </a:r>
        </a:p>
      </dgm:t>
    </dgm:pt>
    <dgm:pt modelId="{86D4D616-C2B7-4ED0-9B2A-9C4E5C1B8614}" type="parTrans" cxnId="{E83AC1A2-77AC-44CB-8817-DD4040DBDCD7}">
      <dgm:prSet/>
      <dgm:spPr/>
      <dgm:t>
        <a:bodyPr/>
        <a:lstStyle/>
        <a:p>
          <a:endParaRPr lang="en-US"/>
        </a:p>
      </dgm:t>
    </dgm:pt>
    <dgm:pt modelId="{DC25D705-FC8D-4BC1-ADF3-C0ABBBAFD0EE}" type="sibTrans" cxnId="{E83AC1A2-77AC-44CB-8817-DD4040DBDCD7}">
      <dgm:prSet/>
      <dgm:spPr/>
      <dgm:t>
        <a:bodyPr/>
        <a:lstStyle/>
        <a:p>
          <a:endParaRPr lang="en-US"/>
        </a:p>
      </dgm:t>
    </dgm:pt>
    <dgm:pt modelId="{1BBB5E76-625B-4F1E-BF95-F6A30E5573BB}">
      <dgm:prSet phldrT="[Text]" custT="1"/>
      <dgm:spPr>
        <a:xfrm>
          <a:off x="0" y="2188130"/>
          <a:ext cx="10353675" cy="809699"/>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Char char="•"/>
          </a:pPr>
          <a:r>
            <a:rPr lang="en-US" sz="2000" dirty="0">
              <a:solidFill>
                <a:srgbClr val="FFFFFF"/>
              </a:solidFill>
              <a:latin typeface="Arial Narrow"/>
              <a:ea typeface="+mn-ea"/>
              <a:cs typeface="+mn-cs"/>
            </a:rPr>
            <a:t>unmarried</a:t>
          </a:r>
        </a:p>
      </dgm:t>
    </dgm:pt>
    <dgm:pt modelId="{F5D6CEDB-DA9A-489D-88E2-88B1CC21B31E}" type="parTrans" cxnId="{2E23A5E4-1AC9-4650-B512-DB4025A6B38F}">
      <dgm:prSet/>
      <dgm:spPr/>
      <dgm:t>
        <a:bodyPr/>
        <a:lstStyle/>
        <a:p>
          <a:endParaRPr lang="en-US"/>
        </a:p>
      </dgm:t>
    </dgm:pt>
    <dgm:pt modelId="{823AA5F6-D4C3-444A-B9AE-38B94FA4ADA8}" type="sibTrans" cxnId="{2E23A5E4-1AC9-4650-B512-DB4025A6B38F}">
      <dgm:prSet/>
      <dgm:spPr/>
      <dgm:t>
        <a:bodyPr/>
        <a:lstStyle/>
        <a:p>
          <a:endParaRPr lang="en-US"/>
        </a:p>
      </dgm:t>
    </dgm:pt>
    <dgm:pt modelId="{E7E657A8-41C6-492E-A952-5F5345ADA72A}">
      <dgm:prSet phldrT="[Text]" custT="1"/>
      <dgm:spPr>
        <a:xfrm>
          <a:off x="0" y="3064717"/>
          <a:ext cx="10353675" cy="872244"/>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None/>
          </a:pPr>
          <a:r>
            <a:rPr lang="en-US" sz="2000" dirty="0">
              <a:solidFill>
                <a:srgbClr val="FFFFFF"/>
              </a:solidFill>
              <a:latin typeface="Arial Narrow"/>
              <a:ea typeface="+mn-ea"/>
              <a:cs typeface="+mn-cs"/>
            </a:rPr>
            <a:t>Educational Status </a:t>
          </a:r>
        </a:p>
      </dgm:t>
    </dgm:pt>
    <dgm:pt modelId="{2210CDF2-31C3-4C23-8AD8-9434C28DE55E}" type="parTrans" cxnId="{BC5F1799-FEE2-4107-865B-52FE5538D9D1}">
      <dgm:prSet/>
      <dgm:spPr/>
      <dgm:t>
        <a:bodyPr/>
        <a:lstStyle/>
        <a:p>
          <a:endParaRPr lang="en-US"/>
        </a:p>
      </dgm:t>
    </dgm:pt>
    <dgm:pt modelId="{0A2998C8-8A56-4EA5-A64C-C33AB878DD00}" type="sibTrans" cxnId="{BC5F1799-FEE2-4107-865B-52FE5538D9D1}">
      <dgm:prSet/>
      <dgm:spPr/>
      <dgm:t>
        <a:bodyPr/>
        <a:lstStyle/>
        <a:p>
          <a:endParaRPr lang="en-US"/>
        </a:p>
      </dgm:t>
    </dgm:pt>
    <dgm:pt modelId="{2358A4A8-07A6-4044-9EA8-627AD7D54A4A}">
      <dgm:prSet phldrT="[Text]" custT="1"/>
      <dgm:spPr>
        <a:xfrm>
          <a:off x="0" y="3064717"/>
          <a:ext cx="10353675" cy="872244"/>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Char char="•"/>
          </a:pPr>
          <a:r>
            <a:rPr lang="en-US" sz="2000" dirty="0">
              <a:solidFill>
                <a:srgbClr val="FFFFFF"/>
              </a:solidFill>
              <a:latin typeface="Arial Narrow"/>
              <a:ea typeface="+mn-ea"/>
              <a:cs typeface="+mn-cs"/>
            </a:rPr>
            <a:t>Primary</a:t>
          </a:r>
        </a:p>
      </dgm:t>
    </dgm:pt>
    <dgm:pt modelId="{94561778-00AB-4311-9943-352B79F2BA67}" type="parTrans" cxnId="{811B4C07-02AA-43F7-AB9B-F34653855AB8}">
      <dgm:prSet/>
      <dgm:spPr/>
      <dgm:t>
        <a:bodyPr/>
        <a:lstStyle/>
        <a:p>
          <a:endParaRPr lang="en-US"/>
        </a:p>
      </dgm:t>
    </dgm:pt>
    <dgm:pt modelId="{2563D55E-546D-4F61-8C73-11F9AF4CE352}" type="sibTrans" cxnId="{811B4C07-02AA-43F7-AB9B-F34653855AB8}">
      <dgm:prSet/>
      <dgm:spPr/>
      <dgm:t>
        <a:bodyPr/>
        <a:lstStyle/>
        <a:p>
          <a:endParaRPr lang="en-US"/>
        </a:p>
      </dgm:t>
    </dgm:pt>
    <dgm:pt modelId="{652B5353-F5E8-4F42-815D-0235004D0010}">
      <dgm:prSet phldrT="[Text]" custT="1"/>
      <dgm:spPr>
        <a:xfrm>
          <a:off x="0" y="0"/>
          <a:ext cx="10353675" cy="961261"/>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Char char="•"/>
          </a:pPr>
          <a:r>
            <a:rPr lang="en-US" sz="2000" dirty="0">
              <a:solidFill>
                <a:srgbClr val="FFFFFF"/>
              </a:solidFill>
              <a:latin typeface="Arial Narrow"/>
              <a:ea typeface="+mn-ea"/>
              <a:cs typeface="+mn-cs"/>
            </a:rPr>
            <a:t>Female</a:t>
          </a:r>
        </a:p>
      </dgm:t>
    </dgm:pt>
    <dgm:pt modelId="{0B75EC4C-0BB1-488C-A5ED-A171E9E174DD}" type="parTrans" cxnId="{6CD673C2-A7BB-432F-9F16-7C69A30EDBAA}">
      <dgm:prSet/>
      <dgm:spPr/>
      <dgm:t>
        <a:bodyPr/>
        <a:lstStyle/>
        <a:p>
          <a:endParaRPr lang="en-US"/>
        </a:p>
      </dgm:t>
    </dgm:pt>
    <dgm:pt modelId="{6A63D7A0-CB46-442E-BBA0-1025E3E5B667}" type="sibTrans" cxnId="{6CD673C2-A7BB-432F-9F16-7C69A30EDBAA}">
      <dgm:prSet/>
      <dgm:spPr/>
      <dgm:t>
        <a:bodyPr/>
        <a:lstStyle/>
        <a:p>
          <a:endParaRPr lang="en-US"/>
        </a:p>
      </dgm:t>
    </dgm:pt>
    <dgm:pt modelId="{DDD3A61D-FB68-402A-9008-A023F648541C}">
      <dgm:prSet phldrT="[Text]" custT="1"/>
      <dgm:spPr>
        <a:xfrm>
          <a:off x="0" y="1002607"/>
          <a:ext cx="10353675" cy="961261"/>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None/>
          </a:pPr>
          <a:r>
            <a:rPr lang="en-US" sz="2000" dirty="0">
              <a:solidFill>
                <a:srgbClr val="FFFFFF"/>
              </a:solidFill>
              <a:latin typeface="Arial Narrow"/>
              <a:ea typeface="+mn-ea"/>
              <a:cs typeface="+mn-cs"/>
            </a:rPr>
            <a:t>Age</a:t>
          </a:r>
        </a:p>
      </dgm:t>
    </dgm:pt>
    <dgm:pt modelId="{460C5844-15BD-4648-AF50-3D7C14EECBDF}" type="parTrans" cxnId="{410E3361-675D-4319-9FB6-33C16BE82C5F}">
      <dgm:prSet/>
      <dgm:spPr/>
      <dgm:t>
        <a:bodyPr/>
        <a:lstStyle/>
        <a:p>
          <a:endParaRPr lang="en-US"/>
        </a:p>
      </dgm:t>
    </dgm:pt>
    <dgm:pt modelId="{B3BE7D10-E351-4277-9F8E-7CD539D918B4}" type="sibTrans" cxnId="{410E3361-675D-4319-9FB6-33C16BE82C5F}">
      <dgm:prSet/>
      <dgm:spPr/>
      <dgm:t>
        <a:bodyPr/>
        <a:lstStyle/>
        <a:p>
          <a:endParaRPr lang="en-US"/>
        </a:p>
      </dgm:t>
    </dgm:pt>
    <dgm:pt modelId="{DE3A42F6-9618-4BFC-96A8-164670FA4D8A}">
      <dgm:prSet phldrT="[Text]" custT="1"/>
      <dgm:spPr>
        <a:xfrm>
          <a:off x="0" y="1002607"/>
          <a:ext cx="10353675" cy="961261"/>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a:buChar char="•"/>
          </a:pPr>
          <a:r>
            <a:rPr lang="en-US" sz="2000" dirty="0">
              <a:solidFill>
                <a:srgbClr val="FFFFFF"/>
              </a:solidFill>
              <a:latin typeface="Arial Narrow"/>
              <a:ea typeface="+mn-ea"/>
              <a:cs typeface="+mn-cs"/>
            </a:rPr>
            <a:t>21 years</a:t>
          </a:r>
        </a:p>
      </dgm:t>
    </dgm:pt>
    <dgm:pt modelId="{D3C2B267-EFAC-4C44-A518-D747BE3265C3}" type="parTrans" cxnId="{A587A056-2BEA-41A8-B19F-99FCA4B98B71}">
      <dgm:prSet/>
      <dgm:spPr/>
      <dgm:t>
        <a:bodyPr/>
        <a:lstStyle/>
        <a:p>
          <a:endParaRPr lang="en-US"/>
        </a:p>
      </dgm:t>
    </dgm:pt>
    <dgm:pt modelId="{5B9F42A1-D4A9-45EE-BF7C-5E0C7D966858}" type="sibTrans" cxnId="{A587A056-2BEA-41A8-B19F-99FCA4B98B71}">
      <dgm:prSet/>
      <dgm:spPr/>
      <dgm:t>
        <a:bodyPr/>
        <a:lstStyle/>
        <a:p>
          <a:endParaRPr lang="en-US"/>
        </a:p>
      </dgm:t>
    </dgm:pt>
    <dgm:pt modelId="{93651CC2-84DD-4CA1-9007-5F9E7F5324E1}" type="pres">
      <dgm:prSet presAssocID="{D299DE36-CA93-4AE2-AF74-9E065ADDC833}" presName="linear" presStyleCnt="0">
        <dgm:presLayoutVars>
          <dgm:dir/>
          <dgm:resizeHandles val="exact"/>
        </dgm:presLayoutVars>
      </dgm:prSet>
      <dgm:spPr/>
    </dgm:pt>
    <dgm:pt modelId="{2C7F3391-FDB0-4D76-B0AB-39238FE51FF5}" type="pres">
      <dgm:prSet presAssocID="{5BB34269-59EC-4070-A52F-B4C5E2A0C47F}" presName="comp" presStyleCnt="0"/>
      <dgm:spPr/>
    </dgm:pt>
    <dgm:pt modelId="{404D76E5-E367-42AA-9874-CF9FE790E695}" type="pres">
      <dgm:prSet presAssocID="{5BB34269-59EC-4070-A52F-B4C5E2A0C47F}" presName="box" presStyleLbl="node1" presStyleIdx="0" presStyleCnt="4" custScaleX="100000" custScaleY="54613" custLinFactNeighborX="-795" custLinFactNeighborY="-28958"/>
      <dgm:spPr/>
    </dgm:pt>
    <dgm:pt modelId="{65E2B25D-E242-41ED-981F-EDAF35BF9DE6}" type="pres">
      <dgm:prSet presAssocID="{5BB34269-59EC-4070-A52F-B4C5E2A0C47F}" presName="img" presStyleLbl="fgImgPlace1" presStyleIdx="0" presStyleCnt="4" custScaleX="86220" custScaleY="60828" custLinFactNeighborX="-10905" custLinFactNeighborY="-912"/>
      <dgm:spPr>
        <a:xfrm>
          <a:off x="7876" y="61138"/>
          <a:ext cx="1836327" cy="783984"/>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gm:spPr>
    </dgm:pt>
    <dgm:pt modelId="{CBFD2DF0-6AF2-4686-B822-DF4DA73F73D9}" type="pres">
      <dgm:prSet presAssocID="{5BB34269-59EC-4070-A52F-B4C5E2A0C47F}" presName="text" presStyleLbl="node1" presStyleIdx="0" presStyleCnt="4">
        <dgm:presLayoutVars>
          <dgm:bulletEnabled val="1"/>
        </dgm:presLayoutVars>
      </dgm:prSet>
      <dgm:spPr/>
    </dgm:pt>
    <dgm:pt modelId="{C6C3EC6F-4C0D-4BFE-901D-5FDB9BAF9DAE}" type="pres">
      <dgm:prSet presAssocID="{3DDC59E9-C945-4E6C-B50F-FDFF6EFDFECD}" presName="spacer" presStyleCnt="0"/>
      <dgm:spPr/>
    </dgm:pt>
    <dgm:pt modelId="{2B1DCFF4-E8FF-4D0C-B056-8DDD5E00D587}" type="pres">
      <dgm:prSet presAssocID="{DDD3A61D-FB68-402A-9008-A023F648541C}" presName="comp" presStyleCnt="0"/>
      <dgm:spPr/>
    </dgm:pt>
    <dgm:pt modelId="{B96BA625-105D-40AD-BAB2-06A27816769A}" type="pres">
      <dgm:prSet presAssocID="{DDD3A61D-FB68-402A-9008-A023F648541C}" presName="box" presStyleLbl="node1" presStyleIdx="1" presStyleCnt="4" custScaleY="52846" custLinFactNeighborY="-1105"/>
      <dgm:spPr/>
    </dgm:pt>
    <dgm:pt modelId="{5BC08AA7-01D5-402B-A78A-8A0BBB9A0857}" type="pres">
      <dgm:prSet presAssocID="{DDD3A61D-FB68-402A-9008-A023F648541C}" presName="img" presStyleLbl="fgImgPlace1" presStyleIdx="1" presStyleCnt="4" custScaleX="84520" custScaleY="57705" custLinFactNeighborX="-13243" custLinFactNeighborY="-3898"/>
      <dgm:spPr>
        <a:xfrm>
          <a:off x="19099" y="1108060"/>
          <a:ext cx="1942308" cy="787182"/>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gm:spPr>
    </dgm:pt>
    <dgm:pt modelId="{6616F4C6-5291-4A44-B48E-D9F59E1C1348}" type="pres">
      <dgm:prSet presAssocID="{DDD3A61D-FB68-402A-9008-A023F648541C}" presName="text" presStyleLbl="node1" presStyleIdx="1" presStyleCnt="4">
        <dgm:presLayoutVars>
          <dgm:bulletEnabled val="1"/>
        </dgm:presLayoutVars>
      </dgm:prSet>
      <dgm:spPr/>
    </dgm:pt>
    <dgm:pt modelId="{500F9706-FF30-42B8-B2C3-EC03A75D028B}" type="pres">
      <dgm:prSet presAssocID="{B3BE7D10-E351-4277-9F8E-7CD539D918B4}" presName="spacer" presStyleCnt="0"/>
      <dgm:spPr/>
    </dgm:pt>
    <dgm:pt modelId="{BA247DA9-8C0A-469C-BEC1-B0144C88C8E2}" type="pres">
      <dgm:prSet presAssocID="{601F3427-EDD6-4321-A18F-CD3BF7FDC1F7}" presName="comp" presStyleCnt="0"/>
      <dgm:spPr/>
    </dgm:pt>
    <dgm:pt modelId="{9FD0FF0F-056B-4B8E-B23C-E2A8D8CDAA5C}" type="pres">
      <dgm:prSet presAssocID="{601F3427-EDD6-4321-A18F-CD3BF7FDC1F7}" presName="box" presStyleLbl="node1" presStyleIdx="2" presStyleCnt="4" custScaleY="51361" custLinFactNeighborX="-327" custLinFactNeighborY="-6427"/>
      <dgm:spPr/>
    </dgm:pt>
    <dgm:pt modelId="{C1F15E15-254D-4809-917C-5E5E4ADE2D27}" type="pres">
      <dgm:prSet presAssocID="{601F3427-EDD6-4321-A18F-CD3BF7FDC1F7}" presName="img" presStyleLbl="fgImgPlace1" presStyleIdx="2" presStyleCnt="4" custScaleX="82600" custScaleY="58765" custLinFactNeighborX="-12776" custLinFactNeighborY="-8633"/>
      <dgm:spPr>
        <a:xfrm>
          <a:off x="27403" y="2262072"/>
          <a:ext cx="1836327" cy="660668"/>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gm:spPr>
    </dgm:pt>
    <dgm:pt modelId="{15C71335-35CC-454F-A7D9-64E22D13D5FA}" type="pres">
      <dgm:prSet presAssocID="{601F3427-EDD6-4321-A18F-CD3BF7FDC1F7}" presName="text" presStyleLbl="node1" presStyleIdx="2" presStyleCnt="4">
        <dgm:presLayoutVars>
          <dgm:bulletEnabled val="1"/>
        </dgm:presLayoutVars>
      </dgm:prSet>
      <dgm:spPr/>
    </dgm:pt>
    <dgm:pt modelId="{9023F46D-07B1-488F-8DB8-5D1F6CE8B614}" type="pres">
      <dgm:prSet presAssocID="{DC25D705-FC8D-4BC1-ADF3-C0ABBBAFD0EE}" presName="spacer" presStyleCnt="0"/>
      <dgm:spPr/>
    </dgm:pt>
    <dgm:pt modelId="{9A2EBDC8-B26B-4CDB-825C-AFA10F14C731}" type="pres">
      <dgm:prSet presAssocID="{E7E657A8-41C6-492E-A952-5F5345ADA72A}" presName="comp" presStyleCnt="0"/>
      <dgm:spPr/>
    </dgm:pt>
    <dgm:pt modelId="{64B61B62-7EE6-417D-9DBB-B0B1B5FF4549}" type="pres">
      <dgm:prSet presAssocID="{E7E657A8-41C6-492E-A952-5F5345ADA72A}" presName="box" presStyleLbl="node1" presStyleIdx="3" presStyleCnt="4" custScaleY="48970" custLinFactNeighborX="1466" custLinFactNeighborY="-8391"/>
      <dgm:spPr/>
    </dgm:pt>
    <dgm:pt modelId="{91A1002A-515B-4AC2-8F37-7C32C372CBA2}" type="pres">
      <dgm:prSet presAssocID="{E7E657A8-41C6-492E-A952-5F5345ADA72A}" presName="img" presStyleLbl="fgImgPlace1" presStyleIdx="3" presStyleCnt="4" custScaleX="83093" custScaleY="52725" custLinFactNeighborX="-11345" custLinFactNeighborY="-8666"/>
      <dgm:spPr>
        <a:xfrm>
          <a:off x="19099" y="3142341"/>
          <a:ext cx="1942308" cy="757602"/>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gm:spPr>
    </dgm:pt>
    <dgm:pt modelId="{8F5F03ED-E3B9-47D2-BAC1-C63030F94A2D}" type="pres">
      <dgm:prSet presAssocID="{E7E657A8-41C6-492E-A952-5F5345ADA72A}" presName="text" presStyleLbl="node1" presStyleIdx="3" presStyleCnt="4">
        <dgm:presLayoutVars>
          <dgm:bulletEnabled val="1"/>
        </dgm:presLayoutVars>
      </dgm:prSet>
      <dgm:spPr/>
    </dgm:pt>
  </dgm:ptLst>
  <dgm:cxnLst>
    <dgm:cxn modelId="{96219103-27DA-4035-B009-8378D2EFFD3E}" type="presOf" srcId="{601F3427-EDD6-4321-A18F-CD3BF7FDC1F7}" destId="{9FD0FF0F-056B-4B8E-B23C-E2A8D8CDAA5C}" srcOrd="0" destOrd="0" presId="urn:microsoft.com/office/officeart/2005/8/layout/vList4"/>
    <dgm:cxn modelId="{811B4C07-02AA-43F7-AB9B-F34653855AB8}" srcId="{E7E657A8-41C6-492E-A952-5F5345ADA72A}" destId="{2358A4A8-07A6-4044-9EA8-627AD7D54A4A}" srcOrd="0" destOrd="0" parTransId="{94561778-00AB-4311-9943-352B79F2BA67}" sibTransId="{2563D55E-546D-4F61-8C73-11F9AF4CE352}"/>
    <dgm:cxn modelId="{8AA4FF0E-0D26-454E-AB98-F7F5CCEC45EC}" type="presOf" srcId="{D299DE36-CA93-4AE2-AF74-9E065ADDC833}" destId="{93651CC2-84DD-4CA1-9007-5F9E7F5324E1}" srcOrd="0" destOrd="0" presId="urn:microsoft.com/office/officeart/2005/8/layout/vList4"/>
    <dgm:cxn modelId="{E6675818-A0E8-4FF2-A628-79510F7629A5}" type="presOf" srcId="{86CAEADD-0835-44CA-B466-E0586815843B}" destId="{404D76E5-E367-42AA-9874-CF9FE790E695}" srcOrd="0" destOrd="1" presId="urn:microsoft.com/office/officeart/2005/8/layout/vList4"/>
    <dgm:cxn modelId="{A8A15225-CBE1-462B-8BF5-37CE884D15B7}" type="presOf" srcId="{2358A4A8-07A6-4044-9EA8-627AD7D54A4A}" destId="{8F5F03ED-E3B9-47D2-BAC1-C63030F94A2D}" srcOrd="1" destOrd="1" presId="urn:microsoft.com/office/officeart/2005/8/layout/vList4"/>
    <dgm:cxn modelId="{0AFC025E-14A6-46FD-836A-984EF590C4B4}" srcId="{D299DE36-CA93-4AE2-AF74-9E065ADDC833}" destId="{5BB34269-59EC-4070-A52F-B4C5E2A0C47F}" srcOrd="0" destOrd="0" parTransId="{9B3401DE-F9BA-40D5-A204-204EA7186378}" sibTransId="{3DDC59E9-C945-4E6C-B50F-FDFF6EFDFECD}"/>
    <dgm:cxn modelId="{410E3361-675D-4319-9FB6-33C16BE82C5F}" srcId="{D299DE36-CA93-4AE2-AF74-9E065ADDC833}" destId="{DDD3A61D-FB68-402A-9008-A023F648541C}" srcOrd="1" destOrd="0" parTransId="{460C5844-15BD-4648-AF50-3D7C14EECBDF}" sibTransId="{B3BE7D10-E351-4277-9F8E-7CD539D918B4}"/>
    <dgm:cxn modelId="{1A489167-7C3F-447C-A998-D7D9E8DBF74C}" type="presOf" srcId="{601F3427-EDD6-4321-A18F-CD3BF7FDC1F7}" destId="{15C71335-35CC-454F-A7D9-64E22D13D5FA}" srcOrd="1" destOrd="0" presId="urn:microsoft.com/office/officeart/2005/8/layout/vList4"/>
    <dgm:cxn modelId="{5015AE69-7A8A-4EC1-9443-8F13A870462D}" type="presOf" srcId="{DE3A42F6-9618-4BFC-96A8-164670FA4D8A}" destId="{B96BA625-105D-40AD-BAB2-06A27816769A}" srcOrd="0" destOrd="1" presId="urn:microsoft.com/office/officeart/2005/8/layout/vList4"/>
    <dgm:cxn modelId="{D6C21A72-E0B9-4773-90E3-16606DB07F04}" type="presOf" srcId="{5BB34269-59EC-4070-A52F-B4C5E2A0C47F}" destId="{CBFD2DF0-6AF2-4686-B822-DF4DA73F73D9}" srcOrd="1" destOrd="0" presId="urn:microsoft.com/office/officeart/2005/8/layout/vList4"/>
    <dgm:cxn modelId="{A587A056-2BEA-41A8-B19F-99FCA4B98B71}" srcId="{DDD3A61D-FB68-402A-9008-A023F648541C}" destId="{DE3A42F6-9618-4BFC-96A8-164670FA4D8A}" srcOrd="0" destOrd="0" parTransId="{D3C2B267-EFAC-4C44-A518-D747BE3265C3}" sibTransId="{5B9F42A1-D4A9-45EE-BF7C-5E0C7D966858}"/>
    <dgm:cxn modelId="{3961A776-C180-4F41-B494-4C7F95199CDE}" type="presOf" srcId="{5BB34269-59EC-4070-A52F-B4C5E2A0C47F}" destId="{404D76E5-E367-42AA-9874-CF9FE790E695}" srcOrd="0" destOrd="0" presId="urn:microsoft.com/office/officeart/2005/8/layout/vList4"/>
    <dgm:cxn modelId="{57798E79-3B74-436C-BB26-F9111B45BACE}" type="presOf" srcId="{E7E657A8-41C6-492E-A952-5F5345ADA72A}" destId="{8F5F03ED-E3B9-47D2-BAC1-C63030F94A2D}" srcOrd="1" destOrd="0" presId="urn:microsoft.com/office/officeart/2005/8/layout/vList4"/>
    <dgm:cxn modelId="{F2ACEF92-AC70-43AA-9735-329B06077A11}" type="presOf" srcId="{86CAEADD-0835-44CA-B466-E0586815843B}" destId="{CBFD2DF0-6AF2-4686-B822-DF4DA73F73D9}" srcOrd="1" destOrd="1" presId="urn:microsoft.com/office/officeart/2005/8/layout/vList4"/>
    <dgm:cxn modelId="{BC5F1799-FEE2-4107-865B-52FE5538D9D1}" srcId="{D299DE36-CA93-4AE2-AF74-9E065ADDC833}" destId="{E7E657A8-41C6-492E-A952-5F5345ADA72A}" srcOrd="3" destOrd="0" parTransId="{2210CDF2-31C3-4C23-8AD8-9434C28DE55E}" sibTransId="{0A2998C8-8A56-4EA5-A64C-C33AB878DD00}"/>
    <dgm:cxn modelId="{E83AC1A2-77AC-44CB-8817-DD4040DBDCD7}" srcId="{D299DE36-CA93-4AE2-AF74-9E065ADDC833}" destId="{601F3427-EDD6-4321-A18F-CD3BF7FDC1F7}" srcOrd="2" destOrd="0" parTransId="{86D4D616-C2B7-4ED0-9B2A-9C4E5C1B8614}" sibTransId="{DC25D705-FC8D-4BC1-ADF3-C0ABBBAFD0EE}"/>
    <dgm:cxn modelId="{479C92AF-FED4-44FA-A59F-50A3DFD28F3C}" type="presOf" srcId="{DDD3A61D-FB68-402A-9008-A023F648541C}" destId="{6616F4C6-5291-4A44-B48E-D9F59E1C1348}" srcOrd="1" destOrd="0" presId="urn:microsoft.com/office/officeart/2005/8/layout/vList4"/>
    <dgm:cxn modelId="{D9144CBF-28DE-4434-A31A-C6F6CED3DD80}" type="presOf" srcId="{E7E657A8-41C6-492E-A952-5F5345ADA72A}" destId="{64B61B62-7EE6-417D-9DBB-B0B1B5FF4549}" srcOrd="0" destOrd="0" presId="urn:microsoft.com/office/officeart/2005/8/layout/vList4"/>
    <dgm:cxn modelId="{6CD673C2-A7BB-432F-9F16-7C69A30EDBAA}" srcId="{5BB34269-59EC-4070-A52F-B4C5E2A0C47F}" destId="{652B5353-F5E8-4F42-815D-0235004D0010}" srcOrd="1" destOrd="0" parTransId="{0B75EC4C-0BB1-488C-A5ED-A171E9E174DD}" sibTransId="{6A63D7A0-CB46-442E-BBA0-1025E3E5B667}"/>
    <dgm:cxn modelId="{ECE83AC6-0D26-4FE2-868E-AB66967EBEC2}" type="presOf" srcId="{2358A4A8-07A6-4044-9EA8-627AD7D54A4A}" destId="{64B61B62-7EE6-417D-9DBB-B0B1B5FF4549}" srcOrd="0" destOrd="1" presId="urn:microsoft.com/office/officeart/2005/8/layout/vList4"/>
    <dgm:cxn modelId="{04A637C9-0D4E-458F-BA95-D2F37EF1348C}" type="presOf" srcId="{1BBB5E76-625B-4F1E-BF95-F6A30E5573BB}" destId="{9FD0FF0F-056B-4B8E-B23C-E2A8D8CDAA5C}" srcOrd="0" destOrd="1" presId="urn:microsoft.com/office/officeart/2005/8/layout/vList4"/>
    <dgm:cxn modelId="{F17FB2CE-8A95-4B55-847F-D33B873E627D}" type="presOf" srcId="{1BBB5E76-625B-4F1E-BF95-F6A30E5573BB}" destId="{15C71335-35CC-454F-A7D9-64E22D13D5FA}" srcOrd="1" destOrd="1" presId="urn:microsoft.com/office/officeart/2005/8/layout/vList4"/>
    <dgm:cxn modelId="{C94188DA-EEF9-455D-B27B-526FBDA96F4C}" type="presOf" srcId="{DDD3A61D-FB68-402A-9008-A023F648541C}" destId="{B96BA625-105D-40AD-BAB2-06A27816769A}" srcOrd="0" destOrd="0" presId="urn:microsoft.com/office/officeart/2005/8/layout/vList4"/>
    <dgm:cxn modelId="{9E8DD1DC-C856-40A8-892B-864B87D08D2B}" type="presOf" srcId="{652B5353-F5E8-4F42-815D-0235004D0010}" destId="{CBFD2DF0-6AF2-4686-B822-DF4DA73F73D9}" srcOrd="1" destOrd="2" presId="urn:microsoft.com/office/officeart/2005/8/layout/vList4"/>
    <dgm:cxn modelId="{2E23A5E4-1AC9-4650-B512-DB4025A6B38F}" srcId="{601F3427-EDD6-4321-A18F-CD3BF7FDC1F7}" destId="{1BBB5E76-625B-4F1E-BF95-F6A30E5573BB}" srcOrd="0" destOrd="0" parTransId="{F5D6CEDB-DA9A-489D-88E2-88B1CC21B31E}" sibTransId="{823AA5F6-D4C3-444A-B9AE-38B94FA4ADA8}"/>
    <dgm:cxn modelId="{DFA994E6-E512-4526-BB82-E82D9172EB37}" type="presOf" srcId="{DE3A42F6-9618-4BFC-96A8-164670FA4D8A}" destId="{6616F4C6-5291-4A44-B48E-D9F59E1C1348}" srcOrd="1" destOrd="1" presId="urn:microsoft.com/office/officeart/2005/8/layout/vList4"/>
    <dgm:cxn modelId="{FF03C1E7-6C2D-4152-9DB0-47D156650EEE}" srcId="{5BB34269-59EC-4070-A52F-B4C5E2A0C47F}" destId="{86CAEADD-0835-44CA-B466-E0586815843B}" srcOrd="0" destOrd="0" parTransId="{DE1F32CA-0D60-4297-9E55-AF52C40E3B2D}" sibTransId="{4C7C6826-8680-4BB2-9596-86D6BF3AB8DD}"/>
    <dgm:cxn modelId="{E034E5EF-9447-4B11-B1AF-907EDB8925FA}" type="presOf" srcId="{652B5353-F5E8-4F42-815D-0235004D0010}" destId="{404D76E5-E367-42AA-9874-CF9FE790E695}" srcOrd="0" destOrd="2" presId="urn:microsoft.com/office/officeart/2005/8/layout/vList4"/>
    <dgm:cxn modelId="{E6280215-8260-49C8-9DBA-A3E0A0B7BEAE}" type="presParOf" srcId="{93651CC2-84DD-4CA1-9007-5F9E7F5324E1}" destId="{2C7F3391-FDB0-4D76-B0AB-39238FE51FF5}" srcOrd="0" destOrd="0" presId="urn:microsoft.com/office/officeart/2005/8/layout/vList4"/>
    <dgm:cxn modelId="{9C28E01B-FF2C-4063-80A4-5AAECA8BC91E}" type="presParOf" srcId="{2C7F3391-FDB0-4D76-B0AB-39238FE51FF5}" destId="{404D76E5-E367-42AA-9874-CF9FE790E695}" srcOrd="0" destOrd="0" presId="urn:microsoft.com/office/officeart/2005/8/layout/vList4"/>
    <dgm:cxn modelId="{4F786A85-0376-47CE-A4B7-7BD6C53B4E08}" type="presParOf" srcId="{2C7F3391-FDB0-4D76-B0AB-39238FE51FF5}" destId="{65E2B25D-E242-41ED-981F-EDAF35BF9DE6}" srcOrd="1" destOrd="0" presId="urn:microsoft.com/office/officeart/2005/8/layout/vList4"/>
    <dgm:cxn modelId="{104F8810-CCE8-498C-9544-1EDC4A237A79}" type="presParOf" srcId="{2C7F3391-FDB0-4D76-B0AB-39238FE51FF5}" destId="{CBFD2DF0-6AF2-4686-B822-DF4DA73F73D9}" srcOrd="2" destOrd="0" presId="urn:microsoft.com/office/officeart/2005/8/layout/vList4"/>
    <dgm:cxn modelId="{4372C784-8991-4694-A39B-A7EB42429DB3}" type="presParOf" srcId="{93651CC2-84DD-4CA1-9007-5F9E7F5324E1}" destId="{C6C3EC6F-4C0D-4BFE-901D-5FDB9BAF9DAE}" srcOrd="1" destOrd="0" presId="urn:microsoft.com/office/officeart/2005/8/layout/vList4"/>
    <dgm:cxn modelId="{435F0B72-3DB8-4FC8-8F58-B2FAD1B90821}" type="presParOf" srcId="{93651CC2-84DD-4CA1-9007-5F9E7F5324E1}" destId="{2B1DCFF4-E8FF-4D0C-B056-8DDD5E00D587}" srcOrd="2" destOrd="0" presId="urn:microsoft.com/office/officeart/2005/8/layout/vList4"/>
    <dgm:cxn modelId="{82D626A0-B357-43F6-AA17-0AB3E6EF4AC6}" type="presParOf" srcId="{2B1DCFF4-E8FF-4D0C-B056-8DDD5E00D587}" destId="{B96BA625-105D-40AD-BAB2-06A27816769A}" srcOrd="0" destOrd="0" presId="urn:microsoft.com/office/officeart/2005/8/layout/vList4"/>
    <dgm:cxn modelId="{B217184C-A4D6-4557-9EC1-89C6C7BF0D86}" type="presParOf" srcId="{2B1DCFF4-E8FF-4D0C-B056-8DDD5E00D587}" destId="{5BC08AA7-01D5-402B-A78A-8A0BBB9A0857}" srcOrd="1" destOrd="0" presId="urn:microsoft.com/office/officeart/2005/8/layout/vList4"/>
    <dgm:cxn modelId="{9BA430A4-A59E-49E2-AB98-283CD3272F82}" type="presParOf" srcId="{2B1DCFF4-E8FF-4D0C-B056-8DDD5E00D587}" destId="{6616F4C6-5291-4A44-B48E-D9F59E1C1348}" srcOrd="2" destOrd="0" presId="urn:microsoft.com/office/officeart/2005/8/layout/vList4"/>
    <dgm:cxn modelId="{5149AE11-BFEF-4C20-A4DB-B92F41EFA817}" type="presParOf" srcId="{93651CC2-84DD-4CA1-9007-5F9E7F5324E1}" destId="{500F9706-FF30-42B8-B2C3-EC03A75D028B}" srcOrd="3" destOrd="0" presId="urn:microsoft.com/office/officeart/2005/8/layout/vList4"/>
    <dgm:cxn modelId="{2AAD28ED-CD13-4318-981E-4E678ADEF017}" type="presParOf" srcId="{93651CC2-84DD-4CA1-9007-5F9E7F5324E1}" destId="{BA247DA9-8C0A-469C-BEC1-B0144C88C8E2}" srcOrd="4" destOrd="0" presId="urn:microsoft.com/office/officeart/2005/8/layout/vList4"/>
    <dgm:cxn modelId="{CFEE4035-6BE0-48C9-AA40-7E79474778F5}" type="presParOf" srcId="{BA247DA9-8C0A-469C-BEC1-B0144C88C8E2}" destId="{9FD0FF0F-056B-4B8E-B23C-E2A8D8CDAA5C}" srcOrd="0" destOrd="0" presId="urn:microsoft.com/office/officeart/2005/8/layout/vList4"/>
    <dgm:cxn modelId="{726FBCC4-DFFC-4AE7-9637-0AE92509BB69}" type="presParOf" srcId="{BA247DA9-8C0A-469C-BEC1-B0144C88C8E2}" destId="{C1F15E15-254D-4809-917C-5E5E4ADE2D27}" srcOrd="1" destOrd="0" presId="urn:microsoft.com/office/officeart/2005/8/layout/vList4"/>
    <dgm:cxn modelId="{3DBAEE63-BA42-449D-A4BA-563B3E156F74}" type="presParOf" srcId="{BA247DA9-8C0A-469C-BEC1-B0144C88C8E2}" destId="{15C71335-35CC-454F-A7D9-64E22D13D5FA}" srcOrd="2" destOrd="0" presId="urn:microsoft.com/office/officeart/2005/8/layout/vList4"/>
    <dgm:cxn modelId="{A51B341F-95A8-42D3-B65F-5E5D88C326E2}" type="presParOf" srcId="{93651CC2-84DD-4CA1-9007-5F9E7F5324E1}" destId="{9023F46D-07B1-488F-8DB8-5D1F6CE8B614}" srcOrd="5" destOrd="0" presId="urn:microsoft.com/office/officeart/2005/8/layout/vList4"/>
    <dgm:cxn modelId="{4AEC3665-FC45-4284-942C-B0AFC71A9F15}" type="presParOf" srcId="{93651CC2-84DD-4CA1-9007-5F9E7F5324E1}" destId="{9A2EBDC8-B26B-4CDB-825C-AFA10F14C731}" srcOrd="6" destOrd="0" presId="urn:microsoft.com/office/officeart/2005/8/layout/vList4"/>
    <dgm:cxn modelId="{B3CF95E7-69E4-4DBC-BB6A-1637BA55A234}" type="presParOf" srcId="{9A2EBDC8-B26B-4CDB-825C-AFA10F14C731}" destId="{64B61B62-7EE6-417D-9DBB-B0B1B5FF4549}" srcOrd="0" destOrd="0" presId="urn:microsoft.com/office/officeart/2005/8/layout/vList4"/>
    <dgm:cxn modelId="{7FE8138E-DD97-42E3-A815-4CFC2E1A9810}" type="presParOf" srcId="{9A2EBDC8-B26B-4CDB-825C-AFA10F14C731}" destId="{91A1002A-515B-4AC2-8F37-7C32C372CBA2}" srcOrd="1" destOrd="0" presId="urn:microsoft.com/office/officeart/2005/8/layout/vList4"/>
    <dgm:cxn modelId="{84E4B241-842F-4FCD-8F82-7FFF3BEA8BC1}" type="presParOf" srcId="{9A2EBDC8-B26B-4CDB-825C-AFA10F14C731}" destId="{8F5F03ED-E3B9-47D2-BAC1-C63030F94A2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46968-B0AD-45BB-9092-87212825DA8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B8BDB7FF-3B7A-4EB4-BB90-96D806053538}">
      <dgm:prSet custT="1"/>
      <dgm:spPr>
        <a:xfrm>
          <a:off x="0" y="0"/>
          <a:ext cx="7788603" cy="131399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rtl="0" eaLnBrk="1" latinLnBrk="0" hangingPunct="1">
            <a:buNone/>
          </a:pPr>
          <a:r>
            <a:rPr lang="en-US" sz="2800" dirty="0">
              <a:solidFill>
                <a:srgbClr val="FFFFFF"/>
              </a:solidFill>
              <a:latin typeface="Arial Narrow"/>
              <a:ea typeface="+mn-ea"/>
              <a:cs typeface="+mn-cs"/>
            </a:rPr>
            <a:t>Surgery for bladder exstrophy at 4 years of age from CMH in 2010, Record not available</a:t>
          </a:r>
        </a:p>
      </dgm:t>
    </dgm:pt>
    <dgm:pt modelId="{9A83893E-CCE9-4A03-8944-5B8E3FAF0343}" type="parTrans" cxnId="{952A64DE-1BAA-4F21-BF76-A1E746919FF3}">
      <dgm:prSet/>
      <dgm:spPr/>
      <dgm:t>
        <a:bodyPr/>
        <a:lstStyle/>
        <a:p>
          <a:endParaRPr lang="en-US"/>
        </a:p>
      </dgm:t>
    </dgm:pt>
    <dgm:pt modelId="{362D5BB9-F2BA-4569-B0C2-12C87B1E1116}" type="sibTrans" cxnId="{952A64DE-1BAA-4F21-BF76-A1E746919FF3}">
      <dgm:prSet/>
      <dgm:spPr/>
      <dgm:t>
        <a:bodyPr/>
        <a:lstStyle/>
        <a:p>
          <a:endParaRPr lang="en-US"/>
        </a:p>
      </dgm:t>
    </dgm:pt>
    <dgm:pt modelId="{71DDCF24-12B8-41D2-ABCD-5397789F6138}" type="pres">
      <dgm:prSet presAssocID="{CED46968-B0AD-45BB-9092-87212825DA8C}" presName="linear" presStyleCnt="0">
        <dgm:presLayoutVars>
          <dgm:dir/>
          <dgm:resizeHandles val="exact"/>
        </dgm:presLayoutVars>
      </dgm:prSet>
      <dgm:spPr/>
    </dgm:pt>
    <dgm:pt modelId="{1A6DF834-0A46-4AB9-BC8C-C390D15A2DFE}" type="pres">
      <dgm:prSet presAssocID="{B8BDB7FF-3B7A-4EB4-BB90-96D806053538}" presName="comp" presStyleCnt="0"/>
      <dgm:spPr/>
    </dgm:pt>
    <dgm:pt modelId="{2CBF9BB9-E7F7-460E-B992-26500F8EB17A}" type="pres">
      <dgm:prSet presAssocID="{B8BDB7FF-3B7A-4EB4-BB90-96D806053538}" presName="box" presStyleLbl="node1" presStyleIdx="0" presStyleCnt="1" custScaleX="100000" custScaleY="61715" custLinFactNeighborX="-640" custLinFactNeighborY="15985"/>
      <dgm:spPr/>
    </dgm:pt>
    <dgm:pt modelId="{6E38A7D2-0FBC-4C82-A9F2-98594AFC5DCA}" type="pres">
      <dgm:prSet presAssocID="{B8BDB7FF-3B7A-4EB4-BB90-96D806053538}" presName="img" presStyleLbl="fgImgPlace1" presStyleIdx="0" presStyleCnt="1" custScaleX="72452" custScaleY="61430" custLinFactNeighborX="-4341" custLinFactNeighborY="18792"/>
      <dgm:spPr>
        <a:xfrm>
          <a:off x="131399" y="131399"/>
          <a:ext cx="1557720" cy="1051196"/>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gm:spPr>
    </dgm:pt>
    <dgm:pt modelId="{480A7734-4F66-412C-977C-3AB14843786D}" type="pres">
      <dgm:prSet presAssocID="{B8BDB7FF-3B7A-4EB4-BB90-96D806053538}" presName="text" presStyleLbl="node1" presStyleIdx="0" presStyleCnt="1">
        <dgm:presLayoutVars>
          <dgm:bulletEnabled val="1"/>
        </dgm:presLayoutVars>
      </dgm:prSet>
      <dgm:spPr/>
    </dgm:pt>
  </dgm:ptLst>
  <dgm:cxnLst>
    <dgm:cxn modelId="{C696D437-FC03-4E38-84CD-B599D881258E}" type="presOf" srcId="{CED46968-B0AD-45BB-9092-87212825DA8C}" destId="{71DDCF24-12B8-41D2-ABCD-5397789F6138}" srcOrd="0" destOrd="0" presId="urn:microsoft.com/office/officeart/2005/8/layout/vList4"/>
    <dgm:cxn modelId="{B6C7968D-F137-43DD-A31D-DD495E452A2A}" type="presOf" srcId="{B8BDB7FF-3B7A-4EB4-BB90-96D806053538}" destId="{2CBF9BB9-E7F7-460E-B992-26500F8EB17A}" srcOrd="0" destOrd="0" presId="urn:microsoft.com/office/officeart/2005/8/layout/vList4"/>
    <dgm:cxn modelId="{EAAE51B6-A110-4110-BD36-794AEEBFE4A6}" type="presOf" srcId="{B8BDB7FF-3B7A-4EB4-BB90-96D806053538}" destId="{480A7734-4F66-412C-977C-3AB14843786D}" srcOrd="1" destOrd="0" presId="urn:microsoft.com/office/officeart/2005/8/layout/vList4"/>
    <dgm:cxn modelId="{952A64DE-1BAA-4F21-BF76-A1E746919FF3}" srcId="{CED46968-B0AD-45BB-9092-87212825DA8C}" destId="{B8BDB7FF-3B7A-4EB4-BB90-96D806053538}" srcOrd="0" destOrd="0" parTransId="{9A83893E-CCE9-4A03-8944-5B8E3FAF0343}" sibTransId="{362D5BB9-F2BA-4569-B0C2-12C87B1E1116}"/>
    <dgm:cxn modelId="{FCAAE77F-FD53-44C8-A66D-8724FA1CEAA9}" type="presParOf" srcId="{71DDCF24-12B8-41D2-ABCD-5397789F6138}" destId="{1A6DF834-0A46-4AB9-BC8C-C390D15A2DFE}" srcOrd="0" destOrd="0" presId="urn:microsoft.com/office/officeart/2005/8/layout/vList4"/>
    <dgm:cxn modelId="{7B77B0C0-27F0-411A-AB9F-6F7664193EE0}" type="presParOf" srcId="{1A6DF834-0A46-4AB9-BC8C-C390D15A2DFE}" destId="{2CBF9BB9-E7F7-460E-B992-26500F8EB17A}" srcOrd="0" destOrd="0" presId="urn:microsoft.com/office/officeart/2005/8/layout/vList4"/>
    <dgm:cxn modelId="{C211476F-2227-4F14-8DA8-FD8A424161B7}" type="presParOf" srcId="{1A6DF834-0A46-4AB9-BC8C-C390D15A2DFE}" destId="{6E38A7D2-0FBC-4C82-A9F2-98594AFC5DCA}" srcOrd="1" destOrd="0" presId="urn:microsoft.com/office/officeart/2005/8/layout/vList4"/>
    <dgm:cxn modelId="{B596FAFD-70CB-4E9C-9878-661936D7692C}" type="presParOf" srcId="{1A6DF834-0A46-4AB9-BC8C-C390D15A2DFE}" destId="{480A7734-4F66-412C-977C-3AB14843786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D46968-B0AD-45BB-9092-87212825DA8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B8BDB7FF-3B7A-4EB4-BB90-96D806053538}">
      <dgm:prSet custT="1"/>
      <dgm:spPr>
        <a:xfrm>
          <a:off x="0" y="0"/>
          <a:ext cx="7788603" cy="131399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rtl="0" eaLnBrk="1" latinLnBrk="0" hangingPunct="1">
            <a:buNone/>
          </a:pPr>
          <a:r>
            <a:rPr lang="en-US" sz="2800" dirty="0">
              <a:solidFill>
                <a:srgbClr val="FFFFFF"/>
              </a:solidFill>
              <a:latin typeface="Arial Narrow"/>
              <a:ea typeface="+mn-ea"/>
              <a:cs typeface="+mn-cs"/>
            </a:rPr>
            <a:t>Presented for reconstruction of external genitalia to plastic surgery department  due to scarring from previous surgery for bladder exstrophy</a:t>
          </a:r>
        </a:p>
      </dgm:t>
    </dgm:pt>
    <dgm:pt modelId="{9A83893E-CCE9-4A03-8944-5B8E3FAF0343}" type="parTrans" cxnId="{952A64DE-1BAA-4F21-BF76-A1E746919FF3}">
      <dgm:prSet/>
      <dgm:spPr/>
      <dgm:t>
        <a:bodyPr/>
        <a:lstStyle/>
        <a:p>
          <a:endParaRPr lang="en-US"/>
        </a:p>
      </dgm:t>
    </dgm:pt>
    <dgm:pt modelId="{362D5BB9-F2BA-4569-B0C2-12C87B1E1116}" type="sibTrans" cxnId="{952A64DE-1BAA-4F21-BF76-A1E746919FF3}">
      <dgm:prSet/>
      <dgm:spPr/>
      <dgm:t>
        <a:bodyPr/>
        <a:lstStyle/>
        <a:p>
          <a:endParaRPr lang="en-US"/>
        </a:p>
      </dgm:t>
    </dgm:pt>
    <dgm:pt modelId="{AB2449FC-DA9F-4B32-BBA3-ACFF16748713}">
      <dgm:prSet custT="1"/>
      <dgm:spPr>
        <a:xfrm>
          <a:off x="0" y="1445395"/>
          <a:ext cx="7788603" cy="131399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rtl="0" eaLnBrk="1" latinLnBrk="0" hangingPunct="1">
            <a:buNone/>
          </a:pPr>
          <a:r>
            <a:rPr lang="en-US" sz="2800" dirty="0">
              <a:solidFill>
                <a:srgbClr val="FFFFFF"/>
              </a:solidFill>
              <a:latin typeface="Arial Narrow"/>
              <a:ea typeface="+mn-ea"/>
              <a:cs typeface="+mn-cs"/>
            </a:rPr>
            <a:t>No active gynecological issue. Normal menstrual cycle.</a:t>
          </a:r>
        </a:p>
      </dgm:t>
    </dgm:pt>
    <dgm:pt modelId="{B846E972-F821-497F-8E14-C3991E246D28}" type="parTrans" cxnId="{B14D68E1-69B9-41F1-AF06-C0DB6A33B81D}">
      <dgm:prSet/>
      <dgm:spPr/>
      <dgm:t>
        <a:bodyPr/>
        <a:lstStyle/>
        <a:p>
          <a:endParaRPr lang="en-US"/>
        </a:p>
      </dgm:t>
    </dgm:pt>
    <dgm:pt modelId="{985CD7CA-679A-4517-AE0B-0475AF1868AC}" type="sibTrans" cxnId="{B14D68E1-69B9-41F1-AF06-C0DB6A33B81D}">
      <dgm:prSet/>
      <dgm:spPr/>
      <dgm:t>
        <a:bodyPr/>
        <a:lstStyle/>
        <a:p>
          <a:endParaRPr lang="en-US"/>
        </a:p>
      </dgm:t>
    </dgm:pt>
    <dgm:pt modelId="{71DDCF24-12B8-41D2-ABCD-5397789F6138}" type="pres">
      <dgm:prSet presAssocID="{CED46968-B0AD-45BB-9092-87212825DA8C}" presName="linear" presStyleCnt="0">
        <dgm:presLayoutVars>
          <dgm:dir/>
          <dgm:resizeHandles val="exact"/>
        </dgm:presLayoutVars>
      </dgm:prSet>
      <dgm:spPr/>
    </dgm:pt>
    <dgm:pt modelId="{1A6DF834-0A46-4AB9-BC8C-C390D15A2DFE}" type="pres">
      <dgm:prSet presAssocID="{B8BDB7FF-3B7A-4EB4-BB90-96D806053538}" presName="comp" presStyleCnt="0"/>
      <dgm:spPr/>
    </dgm:pt>
    <dgm:pt modelId="{2CBF9BB9-E7F7-460E-B992-26500F8EB17A}" type="pres">
      <dgm:prSet presAssocID="{B8BDB7FF-3B7A-4EB4-BB90-96D806053538}" presName="box" presStyleLbl="node1" presStyleIdx="0" presStyleCnt="2" custLinFactNeighborX="124" custLinFactNeighborY="2982"/>
      <dgm:spPr/>
    </dgm:pt>
    <dgm:pt modelId="{6E38A7D2-0FBC-4C82-A9F2-98594AFC5DCA}" type="pres">
      <dgm:prSet presAssocID="{B8BDB7FF-3B7A-4EB4-BB90-96D806053538}" presName="img" presStyleLbl="fgImgPlace1" presStyleIdx="0" presStyleCnt="2"/>
      <dgm:spPr>
        <a:xfrm>
          <a:off x="131399" y="131399"/>
          <a:ext cx="1557720" cy="1051196"/>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gm:spPr>
    </dgm:pt>
    <dgm:pt modelId="{480A7734-4F66-412C-977C-3AB14843786D}" type="pres">
      <dgm:prSet presAssocID="{B8BDB7FF-3B7A-4EB4-BB90-96D806053538}" presName="text" presStyleLbl="node1" presStyleIdx="0" presStyleCnt="2">
        <dgm:presLayoutVars>
          <dgm:bulletEnabled val="1"/>
        </dgm:presLayoutVars>
      </dgm:prSet>
      <dgm:spPr/>
    </dgm:pt>
    <dgm:pt modelId="{1EB39B8A-3692-4625-8A42-6823602930CA}" type="pres">
      <dgm:prSet presAssocID="{362D5BB9-F2BA-4569-B0C2-12C87B1E1116}" presName="spacer" presStyleCnt="0"/>
      <dgm:spPr/>
    </dgm:pt>
    <dgm:pt modelId="{80AF3603-128E-457A-B64C-7E1424CB5FCC}" type="pres">
      <dgm:prSet presAssocID="{AB2449FC-DA9F-4B32-BBA3-ACFF16748713}" presName="comp" presStyleCnt="0"/>
      <dgm:spPr/>
    </dgm:pt>
    <dgm:pt modelId="{FF5955C2-273E-41C3-BFFE-A72CD71E1F5E}" type="pres">
      <dgm:prSet presAssocID="{AB2449FC-DA9F-4B32-BBA3-ACFF16748713}" presName="box" presStyleLbl="node1" presStyleIdx="1" presStyleCnt="2" custLinFactNeighborX="2096" custLinFactNeighborY="43908"/>
      <dgm:spPr/>
    </dgm:pt>
    <dgm:pt modelId="{BEEB748A-3EB0-4597-A33A-7C6E0F9C8241}" type="pres">
      <dgm:prSet presAssocID="{AB2449FC-DA9F-4B32-BBA3-ACFF16748713}" presName="img" presStyleLbl="fgImgPlace1" presStyleIdx="1" presStyleCnt="2"/>
      <dgm:spPr>
        <a:xfrm>
          <a:off x="131399" y="1576794"/>
          <a:ext cx="1557720" cy="1051196"/>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gm:spPr>
    </dgm:pt>
    <dgm:pt modelId="{1D5E1391-0BC7-4C3C-9BBA-B24476B55F18}" type="pres">
      <dgm:prSet presAssocID="{AB2449FC-DA9F-4B32-BBA3-ACFF16748713}" presName="text" presStyleLbl="node1" presStyleIdx="1" presStyleCnt="2">
        <dgm:presLayoutVars>
          <dgm:bulletEnabled val="1"/>
        </dgm:presLayoutVars>
      </dgm:prSet>
      <dgm:spPr/>
    </dgm:pt>
  </dgm:ptLst>
  <dgm:cxnLst>
    <dgm:cxn modelId="{C696D437-FC03-4E38-84CD-B599D881258E}" type="presOf" srcId="{CED46968-B0AD-45BB-9092-87212825DA8C}" destId="{71DDCF24-12B8-41D2-ABCD-5397789F6138}" srcOrd="0" destOrd="0" presId="urn:microsoft.com/office/officeart/2005/8/layout/vList4"/>
    <dgm:cxn modelId="{B6C7968D-F137-43DD-A31D-DD495E452A2A}" type="presOf" srcId="{B8BDB7FF-3B7A-4EB4-BB90-96D806053538}" destId="{2CBF9BB9-E7F7-460E-B992-26500F8EB17A}" srcOrd="0" destOrd="0" presId="urn:microsoft.com/office/officeart/2005/8/layout/vList4"/>
    <dgm:cxn modelId="{EAAE51B6-A110-4110-BD36-794AEEBFE4A6}" type="presOf" srcId="{B8BDB7FF-3B7A-4EB4-BB90-96D806053538}" destId="{480A7734-4F66-412C-977C-3AB14843786D}" srcOrd="1" destOrd="0" presId="urn:microsoft.com/office/officeart/2005/8/layout/vList4"/>
    <dgm:cxn modelId="{3E811CBC-04EB-4F27-A4FB-D1C5E5C42279}" type="presOf" srcId="{AB2449FC-DA9F-4B32-BBA3-ACFF16748713}" destId="{FF5955C2-273E-41C3-BFFE-A72CD71E1F5E}" srcOrd="0" destOrd="0" presId="urn:microsoft.com/office/officeart/2005/8/layout/vList4"/>
    <dgm:cxn modelId="{46CD59CF-1969-4821-9EB4-B82E35322BD7}" type="presOf" srcId="{AB2449FC-DA9F-4B32-BBA3-ACFF16748713}" destId="{1D5E1391-0BC7-4C3C-9BBA-B24476B55F18}" srcOrd="1" destOrd="0" presId="urn:microsoft.com/office/officeart/2005/8/layout/vList4"/>
    <dgm:cxn modelId="{952A64DE-1BAA-4F21-BF76-A1E746919FF3}" srcId="{CED46968-B0AD-45BB-9092-87212825DA8C}" destId="{B8BDB7FF-3B7A-4EB4-BB90-96D806053538}" srcOrd="0" destOrd="0" parTransId="{9A83893E-CCE9-4A03-8944-5B8E3FAF0343}" sibTransId="{362D5BB9-F2BA-4569-B0C2-12C87B1E1116}"/>
    <dgm:cxn modelId="{B14D68E1-69B9-41F1-AF06-C0DB6A33B81D}" srcId="{CED46968-B0AD-45BB-9092-87212825DA8C}" destId="{AB2449FC-DA9F-4B32-BBA3-ACFF16748713}" srcOrd="1" destOrd="0" parTransId="{B846E972-F821-497F-8E14-C3991E246D28}" sibTransId="{985CD7CA-679A-4517-AE0B-0475AF1868AC}"/>
    <dgm:cxn modelId="{FCAAE77F-FD53-44C8-A66D-8724FA1CEAA9}" type="presParOf" srcId="{71DDCF24-12B8-41D2-ABCD-5397789F6138}" destId="{1A6DF834-0A46-4AB9-BC8C-C390D15A2DFE}" srcOrd="0" destOrd="0" presId="urn:microsoft.com/office/officeart/2005/8/layout/vList4"/>
    <dgm:cxn modelId="{7B77B0C0-27F0-411A-AB9F-6F7664193EE0}" type="presParOf" srcId="{1A6DF834-0A46-4AB9-BC8C-C390D15A2DFE}" destId="{2CBF9BB9-E7F7-460E-B992-26500F8EB17A}" srcOrd="0" destOrd="0" presId="urn:microsoft.com/office/officeart/2005/8/layout/vList4"/>
    <dgm:cxn modelId="{C211476F-2227-4F14-8DA8-FD8A424161B7}" type="presParOf" srcId="{1A6DF834-0A46-4AB9-BC8C-C390D15A2DFE}" destId="{6E38A7D2-0FBC-4C82-A9F2-98594AFC5DCA}" srcOrd="1" destOrd="0" presId="urn:microsoft.com/office/officeart/2005/8/layout/vList4"/>
    <dgm:cxn modelId="{B596FAFD-70CB-4E9C-9878-661936D7692C}" type="presParOf" srcId="{1A6DF834-0A46-4AB9-BC8C-C390D15A2DFE}" destId="{480A7734-4F66-412C-977C-3AB14843786D}" srcOrd="2" destOrd="0" presId="urn:microsoft.com/office/officeart/2005/8/layout/vList4"/>
    <dgm:cxn modelId="{15AE1800-3EA2-439A-A4E8-61B9169C1D87}" type="presParOf" srcId="{71DDCF24-12B8-41D2-ABCD-5397789F6138}" destId="{1EB39B8A-3692-4625-8A42-6823602930CA}" srcOrd="1" destOrd="0" presId="urn:microsoft.com/office/officeart/2005/8/layout/vList4"/>
    <dgm:cxn modelId="{CE0BCFBE-2AE4-4AD4-9B2D-BBD1CFB1A8B3}" type="presParOf" srcId="{71DDCF24-12B8-41D2-ABCD-5397789F6138}" destId="{80AF3603-128E-457A-B64C-7E1424CB5FCC}" srcOrd="2" destOrd="0" presId="urn:microsoft.com/office/officeart/2005/8/layout/vList4"/>
    <dgm:cxn modelId="{4E3E72C3-ADF2-4EE3-BCCE-100FEE145DAD}" type="presParOf" srcId="{80AF3603-128E-457A-B64C-7E1424CB5FCC}" destId="{FF5955C2-273E-41C3-BFFE-A72CD71E1F5E}" srcOrd="0" destOrd="0" presId="urn:microsoft.com/office/officeart/2005/8/layout/vList4"/>
    <dgm:cxn modelId="{883019ED-3C1E-4056-91B6-D25850893E8B}" type="presParOf" srcId="{80AF3603-128E-457A-B64C-7E1424CB5FCC}" destId="{BEEB748A-3EB0-4597-A33A-7C6E0F9C8241}" srcOrd="1" destOrd="0" presId="urn:microsoft.com/office/officeart/2005/8/layout/vList4"/>
    <dgm:cxn modelId="{54F67AA7-E79C-410E-BC88-FFC9FF914D0C}" type="presParOf" srcId="{80AF3603-128E-457A-B64C-7E1424CB5FCC}" destId="{1D5E1391-0BC7-4C3C-9BBA-B24476B55F1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46968-B0AD-45BB-9092-87212825DA8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B8BDB7FF-3B7A-4EB4-BB90-96D806053538}">
      <dgm:prSet custT="1"/>
      <dgm:spPr>
        <a:xfrm>
          <a:off x="0" y="0"/>
          <a:ext cx="7788603" cy="131399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rtl="0" eaLnBrk="1" latinLnBrk="0" hangingPunct="1">
            <a:buNone/>
          </a:pPr>
          <a:r>
            <a:rPr lang="en-US" sz="2800" dirty="0">
              <a:solidFill>
                <a:srgbClr val="FFFFFF"/>
              </a:solidFill>
              <a:latin typeface="Arial Narrow"/>
              <a:ea typeface="+mn-ea"/>
              <a:cs typeface="+mn-cs"/>
            </a:rPr>
            <a:t>Scarring of external genitalia extending from pubis to clitoris</a:t>
          </a:r>
        </a:p>
      </dgm:t>
    </dgm:pt>
    <dgm:pt modelId="{362D5BB9-F2BA-4569-B0C2-12C87B1E1116}" type="sibTrans" cxnId="{952A64DE-1BAA-4F21-BF76-A1E746919FF3}">
      <dgm:prSet/>
      <dgm:spPr/>
      <dgm:t>
        <a:bodyPr/>
        <a:lstStyle/>
        <a:p>
          <a:endParaRPr lang="en-US"/>
        </a:p>
      </dgm:t>
    </dgm:pt>
    <dgm:pt modelId="{9A83893E-CCE9-4A03-8944-5B8E3FAF0343}" type="parTrans" cxnId="{952A64DE-1BAA-4F21-BF76-A1E746919FF3}">
      <dgm:prSet/>
      <dgm:spPr/>
      <dgm:t>
        <a:bodyPr/>
        <a:lstStyle/>
        <a:p>
          <a:endParaRPr lang="en-US"/>
        </a:p>
      </dgm:t>
    </dgm:pt>
    <dgm:pt modelId="{71DDCF24-12B8-41D2-ABCD-5397789F6138}" type="pres">
      <dgm:prSet presAssocID="{CED46968-B0AD-45BB-9092-87212825DA8C}" presName="linear" presStyleCnt="0">
        <dgm:presLayoutVars>
          <dgm:dir/>
          <dgm:resizeHandles val="exact"/>
        </dgm:presLayoutVars>
      </dgm:prSet>
      <dgm:spPr/>
    </dgm:pt>
    <dgm:pt modelId="{1A6DF834-0A46-4AB9-BC8C-C390D15A2DFE}" type="pres">
      <dgm:prSet presAssocID="{B8BDB7FF-3B7A-4EB4-BB90-96D806053538}" presName="comp" presStyleCnt="0"/>
      <dgm:spPr/>
    </dgm:pt>
    <dgm:pt modelId="{2CBF9BB9-E7F7-460E-B992-26500F8EB17A}" type="pres">
      <dgm:prSet presAssocID="{B8BDB7FF-3B7A-4EB4-BB90-96D806053538}" presName="box" presStyleLbl="node1" presStyleIdx="0" presStyleCnt="1" custLinFactNeighborX="-7" custLinFactNeighborY="-12285"/>
      <dgm:spPr/>
    </dgm:pt>
    <dgm:pt modelId="{6E38A7D2-0FBC-4C82-A9F2-98594AFC5DCA}" type="pres">
      <dgm:prSet presAssocID="{B8BDB7FF-3B7A-4EB4-BB90-96D806053538}" presName="img" presStyleLbl="fgImgPlace1" presStyleIdx="0" presStyleCnt="1"/>
      <dgm:spPr>
        <a:xfrm>
          <a:off x="131399" y="131399"/>
          <a:ext cx="1557720" cy="1051196"/>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gm:spPr>
    </dgm:pt>
    <dgm:pt modelId="{480A7734-4F66-412C-977C-3AB14843786D}" type="pres">
      <dgm:prSet presAssocID="{B8BDB7FF-3B7A-4EB4-BB90-96D806053538}" presName="text" presStyleLbl="node1" presStyleIdx="0" presStyleCnt="1">
        <dgm:presLayoutVars>
          <dgm:bulletEnabled val="1"/>
        </dgm:presLayoutVars>
      </dgm:prSet>
      <dgm:spPr/>
    </dgm:pt>
  </dgm:ptLst>
  <dgm:cxnLst>
    <dgm:cxn modelId="{C696D437-FC03-4E38-84CD-B599D881258E}" type="presOf" srcId="{CED46968-B0AD-45BB-9092-87212825DA8C}" destId="{71DDCF24-12B8-41D2-ABCD-5397789F6138}" srcOrd="0" destOrd="0" presId="urn:microsoft.com/office/officeart/2005/8/layout/vList4"/>
    <dgm:cxn modelId="{B6C7968D-F137-43DD-A31D-DD495E452A2A}" type="presOf" srcId="{B8BDB7FF-3B7A-4EB4-BB90-96D806053538}" destId="{2CBF9BB9-E7F7-460E-B992-26500F8EB17A}" srcOrd="0" destOrd="0" presId="urn:microsoft.com/office/officeart/2005/8/layout/vList4"/>
    <dgm:cxn modelId="{EAAE51B6-A110-4110-BD36-794AEEBFE4A6}" type="presOf" srcId="{B8BDB7FF-3B7A-4EB4-BB90-96D806053538}" destId="{480A7734-4F66-412C-977C-3AB14843786D}" srcOrd="1" destOrd="0" presId="urn:microsoft.com/office/officeart/2005/8/layout/vList4"/>
    <dgm:cxn modelId="{952A64DE-1BAA-4F21-BF76-A1E746919FF3}" srcId="{CED46968-B0AD-45BB-9092-87212825DA8C}" destId="{B8BDB7FF-3B7A-4EB4-BB90-96D806053538}" srcOrd="0" destOrd="0" parTransId="{9A83893E-CCE9-4A03-8944-5B8E3FAF0343}" sibTransId="{362D5BB9-F2BA-4569-B0C2-12C87B1E1116}"/>
    <dgm:cxn modelId="{FCAAE77F-FD53-44C8-A66D-8724FA1CEAA9}" type="presParOf" srcId="{71DDCF24-12B8-41D2-ABCD-5397789F6138}" destId="{1A6DF834-0A46-4AB9-BC8C-C390D15A2DFE}" srcOrd="0" destOrd="0" presId="urn:microsoft.com/office/officeart/2005/8/layout/vList4"/>
    <dgm:cxn modelId="{7B77B0C0-27F0-411A-AB9F-6F7664193EE0}" type="presParOf" srcId="{1A6DF834-0A46-4AB9-BC8C-C390D15A2DFE}" destId="{2CBF9BB9-E7F7-460E-B992-26500F8EB17A}" srcOrd="0" destOrd="0" presId="urn:microsoft.com/office/officeart/2005/8/layout/vList4"/>
    <dgm:cxn modelId="{C211476F-2227-4F14-8DA8-FD8A424161B7}" type="presParOf" srcId="{1A6DF834-0A46-4AB9-BC8C-C390D15A2DFE}" destId="{6E38A7D2-0FBC-4C82-A9F2-98594AFC5DCA}" srcOrd="1" destOrd="0" presId="urn:microsoft.com/office/officeart/2005/8/layout/vList4"/>
    <dgm:cxn modelId="{B596FAFD-70CB-4E9C-9878-661936D7692C}" type="presParOf" srcId="{1A6DF834-0A46-4AB9-BC8C-C390D15A2DFE}" destId="{480A7734-4F66-412C-977C-3AB14843786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D46968-B0AD-45BB-9092-87212825DA8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71DDCF24-12B8-41D2-ABCD-5397789F6138}" type="pres">
      <dgm:prSet presAssocID="{CED46968-B0AD-45BB-9092-87212825DA8C}" presName="linear" presStyleCnt="0">
        <dgm:presLayoutVars>
          <dgm:dir/>
          <dgm:resizeHandles val="exact"/>
        </dgm:presLayoutVars>
      </dgm:prSet>
      <dgm:spPr/>
    </dgm:pt>
  </dgm:ptLst>
  <dgm:cxnLst>
    <dgm:cxn modelId="{C696D437-FC03-4E38-84CD-B599D881258E}" type="presOf" srcId="{CED46968-B0AD-45BB-9092-87212825DA8C}" destId="{71DDCF24-12B8-41D2-ABCD-5397789F6138}" srcOrd="0"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D46968-B0AD-45BB-9092-87212825DA8C}"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B8BDB7FF-3B7A-4EB4-BB90-96D806053538}">
      <dgm:prSet custT="1"/>
      <dgm:spPr>
        <a:xfrm>
          <a:off x="0" y="0"/>
          <a:ext cx="7788603" cy="131399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gm:spPr>
      <dgm:t>
        <a:bodyPr/>
        <a:lstStyle/>
        <a:p>
          <a:pPr rtl="0" eaLnBrk="1" latinLnBrk="0" hangingPunct="1">
            <a:buNone/>
          </a:pPr>
          <a:r>
            <a:rPr lang="en-US" sz="2800" dirty="0">
              <a:solidFill>
                <a:srgbClr val="FFFFFF"/>
              </a:solidFill>
              <a:latin typeface="Arial Narrow"/>
              <a:ea typeface="+mn-ea"/>
              <a:cs typeface="+mn-cs"/>
            </a:rPr>
            <a:t>Not done as patient was unmarried</a:t>
          </a:r>
        </a:p>
      </dgm:t>
    </dgm:pt>
    <dgm:pt modelId="{362D5BB9-F2BA-4569-B0C2-12C87B1E1116}" type="sibTrans" cxnId="{952A64DE-1BAA-4F21-BF76-A1E746919FF3}">
      <dgm:prSet/>
      <dgm:spPr/>
      <dgm:t>
        <a:bodyPr/>
        <a:lstStyle/>
        <a:p>
          <a:endParaRPr lang="en-US"/>
        </a:p>
      </dgm:t>
    </dgm:pt>
    <dgm:pt modelId="{9A83893E-CCE9-4A03-8944-5B8E3FAF0343}" type="parTrans" cxnId="{952A64DE-1BAA-4F21-BF76-A1E746919FF3}">
      <dgm:prSet/>
      <dgm:spPr/>
      <dgm:t>
        <a:bodyPr/>
        <a:lstStyle/>
        <a:p>
          <a:endParaRPr lang="en-US"/>
        </a:p>
      </dgm:t>
    </dgm:pt>
    <dgm:pt modelId="{71DDCF24-12B8-41D2-ABCD-5397789F6138}" type="pres">
      <dgm:prSet presAssocID="{CED46968-B0AD-45BB-9092-87212825DA8C}" presName="linear" presStyleCnt="0">
        <dgm:presLayoutVars>
          <dgm:dir/>
          <dgm:resizeHandles val="exact"/>
        </dgm:presLayoutVars>
      </dgm:prSet>
      <dgm:spPr/>
    </dgm:pt>
    <dgm:pt modelId="{1A6DF834-0A46-4AB9-BC8C-C390D15A2DFE}" type="pres">
      <dgm:prSet presAssocID="{B8BDB7FF-3B7A-4EB4-BB90-96D806053538}" presName="comp" presStyleCnt="0"/>
      <dgm:spPr/>
    </dgm:pt>
    <dgm:pt modelId="{2CBF9BB9-E7F7-460E-B992-26500F8EB17A}" type="pres">
      <dgm:prSet presAssocID="{B8BDB7FF-3B7A-4EB4-BB90-96D806053538}" presName="box" presStyleLbl="node1" presStyleIdx="0" presStyleCnt="1" custLinFactNeighborX="-7" custLinFactNeighborY="-12285"/>
      <dgm:spPr/>
    </dgm:pt>
    <dgm:pt modelId="{6E38A7D2-0FBC-4C82-A9F2-98594AFC5DCA}" type="pres">
      <dgm:prSet presAssocID="{B8BDB7FF-3B7A-4EB4-BB90-96D806053538}" presName="img" presStyleLbl="fgImgPlace1" presStyleIdx="0" presStyleCnt="1"/>
      <dgm:spPr>
        <a:xfrm>
          <a:off x="131399" y="131399"/>
          <a:ext cx="1557720" cy="1051196"/>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gm:spPr>
    </dgm:pt>
    <dgm:pt modelId="{480A7734-4F66-412C-977C-3AB14843786D}" type="pres">
      <dgm:prSet presAssocID="{B8BDB7FF-3B7A-4EB4-BB90-96D806053538}" presName="text" presStyleLbl="node1" presStyleIdx="0" presStyleCnt="1">
        <dgm:presLayoutVars>
          <dgm:bulletEnabled val="1"/>
        </dgm:presLayoutVars>
      </dgm:prSet>
      <dgm:spPr/>
    </dgm:pt>
  </dgm:ptLst>
  <dgm:cxnLst>
    <dgm:cxn modelId="{C696D437-FC03-4E38-84CD-B599D881258E}" type="presOf" srcId="{CED46968-B0AD-45BB-9092-87212825DA8C}" destId="{71DDCF24-12B8-41D2-ABCD-5397789F6138}" srcOrd="0" destOrd="0" presId="urn:microsoft.com/office/officeart/2005/8/layout/vList4"/>
    <dgm:cxn modelId="{B6C7968D-F137-43DD-A31D-DD495E452A2A}" type="presOf" srcId="{B8BDB7FF-3B7A-4EB4-BB90-96D806053538}" destId="{2CBF9BB9-E7F7-460E-B992-26500F8EB17A}" srcOrd="0" destOrd="0" presId="urn:microsoft.com/office/officeart/2005/8/layout/vList4"/>
    <dgm:cxn modelId="{EAAE51B6-A110-4110-BD36-794AEEBFE4A6}" type="presOf" srcId="{B8BDB7FF-3B7A-4EB4-BB90-96D806053538}" destId="{480A7734-4F66-412C-977C-3AB14843786D}" srcOrd="1" destOrd="0" presId="urn:microsoft.com/office/officeart/2005/8/layout/vList4"/>
    <dgm:cxn modelId="{952A64DE-1BAA-4F21-BF76-A1E746919FF3}" srcId="{CED46968-B0AD-45BB-9092-87212825DA8C}" destId="{B8BDB7FF-3B7A-4EB4-BB90-96D806053538}" srcOrd="0" destOrd="0" parTransId="{9A83893E-CCE9-4A03-8944-5B8E3FAF0343}" sibTransId="{362D5BB9-F2BA-4569-B0C2-12C87B1E1116}"/>
    <dgm:cxn modelId="{FCAAE77F-FD53-44C8-A66D-8724FA1CEAA9}" type="presParOf" srcId="{71DDCF24-12B8-41D2-ABCD-5397789F6138}" destId="{1A6DF834-0A46-4AB9-BC8C-C390D15A2DFE}" srcOrd="0" destOrd="0" presId="urn:microsoft.com/office/officeart/2005/8/layout/vList4"/>
    <dgm:cxn modelId="{7B77B0C0-27F0-411A-AB9F-6F7664193EE0}" type="presParOf" srcId="{1A6DF834-0A46-4AB9-BC8C-C390D15A2DFE}" destId="{2CBF9BB9-E7F7-460E-B992-26500F8EB17A}" srcOrd="0" destOrd="0" presId="urn:microsoft.com/office/officeart/2005/8/layout/vList4"/>
    <dgm:cxn modelId="{C211476F-2227-4F14-8DA8-FD8A424161B7}" type="presParOf" srcId="{1A6DF834-0A46-4AB9-BC8C-C390D15A2DFE}" destId="{6E38A7D2-0FBC-4C82-A9F2-98594AFC5DCA}" srcOrd="1" destOrd="0" presId="urn:microsoft.com/office/officeart/2005/8/layout/vList4"/>
    <dgm:cxn modelId="{B596FAFD-70CB-4E9C-9878-661936D7692C}" type="presParOf" srcId="{1A6DF834-0A46-4AB9-BC8C-C390D15A2DFE}" destId="{480A7734-4F66-412C-977C-3AB14843786D}"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94FB59-07D7-4A46-908F-8D32E36244B4}"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926A3685-0953-475A-BD57-E6FF88BD95D4}">
      <dgm:prSet/>
      <dgm:spPr>
        <a:solidFill>
          <a:srgbClr val="FFCC99">
            <a:alpha val="90000"/>
          </a:srgbClr>
        </a:solidFill>
      </dgm:spPr>
      <dgm:t>
        <a:bodyPr/>
        <a:lstStyle/>
        <a:p>
          <a:r>
            <a:rPr lang="en-US" b="1" dirty="0"/>
            <a:t>High-Resolution Ultrasound (HRUS)</a:t>
          </a:r>
        </a:p>
      </dgm:t>
    </dgm:pt>
    <dgm:pt modelId="{B9259A79-A028-47BA-BDB1-4C0657833BC1}" type="parTrans" cxnId="{552E7282-0833-4223-A30A-15EE117DAB84}">
      <dgm:prSet/>
      <dgm:spPr/>
      <dgm:t>
        <a:bodyPr/>
        <a:lstStyle/>
        <a:p>
          <a:endParaRPr lang="en-US"/>
        </a:p>
      </dgm:t>
    </dgm:pt>
    <dgm:pt modelId="{E84CB44E-CB10-4CD8-AFC6-C2DEAEF83058}" type="sibTrans" cxnId="{552E7282-0833-4223-A30A-15EE117DAB84}">
      <dgm:prSet/>
      <dgm:spPr/>
      <dgm:t>
        <a:bodyPr/>
        <a:lstStyle/>
        <a:p>
          <a:endParaRPr lang="en-US"/>
        </a:p>
      </dgm:t>
    </dgm:pt>
    <dgm:pt modelId="{BDEA6C71-1B88-41A0-B395-498305D0CBD1}">
      <dgm:prSet/>
      <dgm:spPr>
        <a:solidFill>
          <a:srgbClr val="FFCC66">
            <a:alpha val="90000"/>
          </a:srgbClr>
        </a:solidFill>
      </dgm:spPr>
      <dgm:t>
        <a:bodyPr/>
        <a:lstStyle/>
        <a:p>
          <a:r>
            <a:rPr lang="en-US" b="1" dirty="0"/>
            <a:t>Advanced CT and Dual-Energy CT (DECT)</a:t>
          </a:r>
        </a:p>
      </dgm:t>
    </dgm:pt>
    <dgm:pt modelId="{503CAB94-F688-41B8-9260-AEB41D6B324F}" type="parTrans" cxnId="{797F69C4-B2A5-4C19-B161-D08E5AA8F31A}">
      <dgm:prSet/>
      <dgm:spPr/>
      <dgm:t>
        <a:bodyPr/>
        <a:lstStyle/>
        <a:p>
          <a:endParaRPr lang="en-US"/>
        </a:p>
      </dgm:t>
    </dgm:pt>
    <dgm:pt modelId="{5EBD3399-BC89-49ED-BF5F-71A0655A8083}" type="sibTrans" cxnId="{797F69C4-B2A5-4C19-B161-D08E5AA8F31A}">
      <dgm:prSet/>
      <dgm:spPr/>
      <dgm:t>
        <a:bodyPr/>
        <a:lstStyle/>
        <a:p>
          <a:endParaRPr lang="en-US"/>
        </a:p>
      </dgm:t>
    </dgm:pt>
    <dgm:pt modelId="{698052AA-07E0-44EC-B566-D44BA8FBF466}" type="pres">
      <dgm:prSet presAssocID="{D194FB59-07D7-4A46-908F-8D32E36244B4}" presName="hierChild1" presStyleCnt="0">
        <dgm:presLayoutVars>
          <dgm:chPref val="1"/>
          <dgm:dir/>
          <dgm:animOne val="branch"/>
          <dgm:animLvl val="lvl"/>
          <dgm:resizeHandles/>
        </dgm:presLayoutVars>
      </dgm:prSet>
      <dgm:spPr/>
    </dgm:pt>
    <dgm:pt modelId="{7ABC8BFC-2507-4196-B94F-0074D1B68498}" type="pres">
      <dgm:prSet presAssocID="{926A3685-0953-475A-BD57-E6FF88BD95D4}" presName="hierRoot1" presStyleCnt="0"/>
      <dgm:spPr/>
    </dgm:pt>
    <dgm:pt modelId="{421E2549-CA34-4066-8CAC-79446E3D0BFC}" type="pres">
      <dgm:prSet presAssocID="{926A3685-0953-475A-BD57-E6FF88BD95D4}" presName="composite" presStyleCnt="0"/>
      <dgm:spPr/>
    </dgm:pt>
    <dgm:pt modelId="{5D1DE01F-068B-40E9-952E-F6F0F280BF12}" type="pres">
      <dgm:prSet presAssocID="{926A3685-0953-475A-BD57-E6FF88BD95D4}" presName="background" presStyleLbl="node0" presStyleIdx="0" presStyleCnt="2"/>
      <dgm:spPr>
        <a:solidFill>
          <a:srgbClr val="FFCC99"/>
        </a:solidFill>
      </dgm:spPr>
    </dgm:pt>
    <dgm:pt modelId="{3D492CAD-80F2-4FDC-83AC-A3A7D2BD4272}" type="pres">
      <dgm:prSet presAssocID="{926A3685-0953-475A-BD57-E6FF88BD95D4}" presName="text" presStyleLbl="fgAcc0" presStyleIdx="0" presStyleCnt="2" custLinFactNeighborX="-10903" custLinFactNeighborY="704">
        <dgm:presLayoutVars>
          <dgm:chPref val="3"/>
        </dgm:presLayoutVars>
      </dgm:prSet>
      <dgm:spPr/>
    </dgm:pt>
    <dgm:pt modelId="{23467A18-6A0B-4820-BA85-B58204D7D429}" type="pres">
      <dgm:prSet presAssocID="{926A3685-0953-475A-BD57-E6FF88BD95D4}" presName="hierChild2" presStyleCnt="0"/>
      <dgm:spPr/>
    </dgm:pt>
    <dgm:pt modelId="{EB953429-2B38-4352-AE20-4C43596379F6}" type="pres">
      <dgm:prSet presAssocID="{BDEA6C71-1B88-41A0-B395-498305D0CBD1}" presName="hierRoot1" presStyleCnt="0"/>
      <dgm:spPr/>
    </dgm:pt>
    <dgm:pt modelId="{E5E82285-4CA6-4EBE-97F9-33113F5E690E}" type="pres">
      <dgm:prSet presAssocID="{BDEA6C71-1B88-41A0-B395-498305D0CBD1}" presName="composite" presStyleCnt="0"/>
      <dgm:spPr/>
    </dgm:pt>
    <dgm:pt modelId="{BDB8A84A-0ABE-4065-BEA0-594AF0098A34}" type="pres">
      <dgm:prSet presAssocID="{BDEA6C71-1B88-41A0-B395-498305D0CBD1}" presName="background" presStyleLbl="node0" presStyleIdx="1" presStyleCnt="2"/>
      <dgm:spPr>
        <a:solidFill>
          <a:srgbClr val="FFCC66"/>
        </a:solidFill>
      </dgm:spPr>
    </dgm:pt>
    <dgm:pt modelId="{1398D22D-52F5-4A4E-80A6-1413CC1D4CAA}" type="pres">
      <dgm:prSet presAssocID="{BDEA6C71-1B88-41A0-B395-498305D0CBD1}" presName="text" presStyleLbl="fgAcc0" presStyleIdx="1" presStyleCnt="2" custLinFactNeighborX="24296" custLinFactNeighborY="1962">
        <dgm:presLayoutVars>
          <dgm:chPref val="3"/>
        </dgm:presLayoutVars>
      </dgm:prSet>
      <dgm:spPr/>
    </dgm:pt>
    <dgm:pt modelId="{780E95B4-39A9-4BB5-9E9D-DB5B07712E93}" type="pres">
      <dgm:prSet presAssocID="{BDEA6C71-1B88-41A0-B395-498305D0CBD1}" presName="hierChild2" presStyleCnt="0"/>
      <dgm:spPr/>
    </dgm:pt>
  </dgm:ptLst>
  <dgm:cxnLst>
    <dgm:cxn modelId="{3FB1D87B-FA95-42A5-A4BF-C56252BAD5A7}" type="presOf" srcId="{BDEA6C71-1B88-41A0-B395-498305D0CBD1}" destId="{1398D22D-52F5-4A4E-80A6-1413CC1D4CAA}" srcOrd="0" destOrd="0" presId="urn:microsoft.com/office/officeart/2005/8/layout/hierarchy1"/>
    <dgm:cxn modelId="{552E7282-0833-4223-A30A-15EE117DAB84}" srcId="{D194FB59-07D7-4A46-908F-8D32E36244B4}" destId="{926A3685-0953-475A-BD57-E6FF88BD95D4}" srcOrd="0" destOrd="0" parTransId="{B9259A79-A028-47BA-BDB1-4C0657833BC1}" sibTransId="{E84CB44E-CB10-4CD8-AFC6-C2DEAEF83058}"/>
    <dgm:cxn modelId="{CCA3F2B0-CA86-407F-A713-CB1A4EC92DFE}" type="presOf" srcId="{D194FB59-07D7-4A46-908F-8D32E36244B4}" destId="{698052AA-07E0-44EC-B566-D44BA8FBF466}" srcOrd="0" destOrd="0" presId="urn:microsoft.com/office/officeart/2005/8/layout/hierarchy1"/>
    <dgm:cxn modelId="{797F69C4-B2A5-4C19-B161-D08E5AA8F31A}" srcId="{D194FB59-07D7-4A46-908F-8D32E36244B4}" destId="{BDEA6C71-1B88-41A0-B395-498305D0CBD1}" srcOrd="1" destOrd="0" parTransId="{503CAB94-F688-41B8-9260-AEB41D6B324F}" sibTransId="{5EBD3399-BC89-49ED-BF5F-71A0655A8083}"/>
    <dgm:cxn modelId="{309D8BE2-44F0-4E73-9E6F-B024568AA7CC}" type="presOf" srcId="{926A3685-0953-475A-BD57-E6FF88BD95D4}" destId="{3D492CAD-80F2-4FDC-83AC-A3A7D2BD4272}" srcOrd="0" destOrd="0" presId="urn:microsoft.com/office/officeart/2005/8/layout/hierarchy1"/>
    <dgm:cxn modelId="{DFDA2942-46DA-47D6-A9C3-E31E7C7215D0}" type="presParOf" srcId="{698052AA-07E0-44EC-B566-D44BA8FBF466}" destId="{7ABC8BFC-2507-4196-B94F-0074D1B68498}" srcOrd="0" destOrd="0" presId="urn:microsoft.com/office/officeart/2005/8/layout/hierarchy1"/>
    <dgm:cxn modelId="{1597E3B6-31C6-4053-90D1-79E233FB08CA}" type="presParOf" srcId="{7ABC8BFC-2507-4196-B94F-0074D1B68498}" destId="{421E2549-CA34-4066-8CAC-79446E3D0BFC}" srcOrd="0" destOrd="0" presId="urn:microsoft.com/office/officeart/2005/8/layout/hierarchy1"/>
    <dgm:cxn modelId="{8F2C01CC-8B6D-44F0-8173-0C5462984D21}" type="presParOf" srcId="{421E2549-CA34-4066-8CAC-79446E3D0BFC}" destId="{5D1DE01F-068B-40E9-952E-F6F0F280BF12}" srcOrd="0" destOrd="0" presId="urn:microsoft.com/office/officeart/2005/8/layout/hierarchy1"/>
    <dgm:cxn modelId="{227E7FA0-41C0-4B37-BAA4-923475EE3007}" type="presParOf" srcId="{421E2549-CA34-4066-8CAC-79446E3D0BFC}" destId="{3D492CAD-80F2-4FDC-83AC-A3A7D2BD4272}" srcOrd="1" destOrd="0" presId="urn:microsoft.com/office/officeart/2005/8/layout/hierarchy1"/>
    <dgm:cxn modelId="{567F0BBF-B3F7-42CE-99B5-20334A9402AE}" type="presParOf" srcId="{7ABC8BFC-2507-4196-B94F-0074D1B68498}" destId="{23467A18-6A0B-4820-BA85-B58204D7D429}" srcOrd="1" destOrd="0" presId="urn:microsoft.com/office/officeart/2005/8/layout/hierarchy1"/>
    <dgm:cxn modelId="{4BC1DCC8-06CE-4F65-87D2-B7C0496C3B7F}" type="presParOf" srcId="{698052AA-07E0-44EC-B566-D44BA8FBF466}" destId="{EB953429-2B38-4352-AE20-4C43596379F6}" srcOrd="1" destOrd="0" presId="urn:microsoft.com/office/officeart/2005/8/layout/hierarchy1"/>
    <dgm:cxn modelId="{AED34AD1-3DD9-49A4-B1E0-AD42179B91AC}" type="presParOf" srcId="{EB953429-2B38-4352-AE20-4C43596379F6}" destId="{E5E82285-4CA6-4EBE-97F9-33113F5E690E}" srcOrd="0" destOrd="0" presId="urn:microsoft.com/office/officeart/2005/8/layout/hierarchy1"/>
    <dgm:cxn modelId="{6B459C6B-0853-4BEC-90F0-A042C3FF3726}" type="presParOf" srcId="{E5E82285-4CA6-4EBE-97F9-33113F5E690E}" destId="{BDB8A84A-0ABE-4065-BEA0-594AF0098A34}" srcOrd="0" destOrd="0" presId="urn:microsoft.com/office/officeart/2005/8/layout/hierarchy1"/>
    <dgm:cxn modelId="{AE2A58F8-C23F-48B0-A6A7-45BAE3376D1B}" type="presParOf" srcId="{E5E82285-4CA6-4EBE-97F9-33113F5E690E}" destId="{1398D22D-52F5-4A4E-80A6-1413CC1D4CAA}" srcOrd="1" destOrd="0" presId="urn:microsoft.com/office/officeart/2005/8/layout/hierarchy1"/>
    <dgm:cxn modelId="{4A7ED5E8-E7E0-4AF2-81AD-B055170E3C09}" type="presParOf" srcId="{EB953429-2B38-4352-AE20-4C43596379F6}" destId="{780E95B4-39A9-4BB5-9E9D-DB5B07712E9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D7E872-66AD-4294-8129-C8D32CB163F5}"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A34EDC5-D5B0-43BF-A00A-992254DDBC7C}">
      <dgm:prSet/>
      <dgm:spPr>
        <a:solidFill>
          <a:srgbClr val="FFCC99">
            <a:alpha val="90000"/>
          </a:srgbClr>
        </a:solidFill>
      </dgm:spPr>
      <dgm:t>
        <a:bodyPr/>
        <a:lstStyle/>
        <a:p>
          <a:r>
            <a:rPr lang="en-US" b="1" dirty="0"/>
            <a:t>Vaginoliths, though rare, should not be overlooked in chronic gynecological complaints. </a:t>
          </a:r>
        </a:p>
      </dgm:t>
    </dgm:pt>
    <dgm:pt modelId="{46F86985-CA65-4792-ABD6-FBB4B4AAE6F0}" type="parTrans" cxnId="{EC30FC14-A9A4-4495-AC00-22341E12C4FB}">
      <dgm:prSet/>
      <dgm:spPr/>
      <dgm:t>
        <a:bodyPr/>
        <a:lstStyle/>
        <a:p>
          <a:endParaRPr lang="en-US"/>
        </a:p>
      </dgm:t>
    </dgm:pt>
    <dgm:pt modelId="{35755BF5-DEDF-46BE-9863-A9BB5C63E068}" type="sibTrans" cxnId="{EC30FC14-A9A4-4495-AC00-22341E12C4FB}">
      <dgm:prSet/>
      <dgm:spPr/>
      <dgm:t>
        <a:bodyPr/>
        <a:lstStyle/>
        <a:p>
          <a:endParaRPr lang="en-US"/>
        </a:p>
      </dgm:t>
    </dgm:pt>
    <dgm:pt modelId="{51F016C8-25C3-45A5-A61C-7F4546CC875D}">
      <dgm:prSet/>
      <dgm:spPr>
        <a:solidFill>
          <a:srgbClr val="FFCC66">
            <a:alpha val="90000"/>
          </a:srgbClr>
        </a:solidFill>
      </dgm:spPr>
      <dgm:t>
        <a:bodyPr/>
        <a:lstStyle/>
        <a:p>
          <a:r>
            <a:rPr lang="en-US" b="1" dirty="0"/>
            <a:t>Radiology plays a key role in diagnosis, and recent advances in imaging and minimally invasive techniques are improving patient outcomes.</a:t>
          </a:r>
        </a:p>
      </dgm:t>
    </dgm:pt>
    <dgm:pt modelId="{51D50FFE-D830-42FC-AF49-FFD70619127E}" type="parTrans" cxnId="{FE10141A-AD8B-4AE7-AF91-D60C68B48C77}">
      <dgm:prSet/>
      <dgm:spPr/>
      <dgm:t>
        <a:bodyPr/>
        <a:lstStyle/>
        <a:p>
          <a:endParaRPr lang="en-US"/>
        </a:p>
      </dgm:t>
    </dgm:pt>
    <dgm:pt modelId="{B2DD3935-23A2-4444-A650-2C74D477978F}" type="sibTrans" cxnId="{FE10141A-AD8B-4AE7-AF91-D60C68B48C77}">
      <dgm:prSet/>
      <dgm:spPr/>
      <dgm:t>
        <a:bodyPr/>
        <a:lstStyle/>
        <a:p>
          <a:endParaRPr lang="en-US"/>
        </a:p>
      </dgm:t>
    </dgm:pt>
    <dgm:pt modelId="{E3D00712-709D-4FEA-8FEC-C5FB9FF82DC0}">
      <dgm:prSet/>
      <dgm:spPr>
        <a:solidFill>
          <a:srgbClr val="FFC000">
            <a:alpha val="90000"/>
          </a:srgbClr>
        </a:solidFill>
      </dgm:spPr>
      <dgm:t>
        <a:bodyPr/>
        <a:lstStyle/>
        <a:p>
          <a:r>
            <a:rPr lang="en-US" b="1" dirty="0"/>
            <a:t>A “multidisciplinary approach” remains essential for effective management."</a:t>
          </a:r>
        </a:p>
      </dgm:t>
    </dgm:pt>
    <dgm:pt modelId="{B2C1A140-15D3-4C0E-A6CE-8399B3690F46}" type="parTrans" cxnId="{A34ED7B8-24F8-4E80-9F4D-435956AEC261}">
      <dgm:prSet/>
      <dgm:spPr/>
      <dgm:t>
        <a:bodyPr/>
        <a:lstStyle/>
        <a:p>
          <a:endParaRPr lang="en-US"/>
        </a:p>
      </dgm:t>
    </dgm:pt>
    <dgm:pt modelId="{4F3FD8F0-ED00-43FC-BBF7-AF234B59A367}" type="sibTrans" cxnId="{A34ED7B8-24F8-4E80-9F4D-435956AEC261}">
      <dgm:prSet/>
      <dgm:spPr/>
      <dgm:t>
        <a:bodyPr/>
        <a:lstStyle/>
        <a:p>
          <a:endParaRPr lang="en-US"/>
        </a:p>
      </dgm:t>
    </dgm:pt>
    <dgm:pt modelId="{013C562B-E572-4658-8183-67210D64891B}" type="pres">
      <dgm:prSet presAssocID="{E3D7E872-66AD-4294-8129-C8D32CB163F5}" presName="hierChild1" presStyleCnt="0">
        <dgm:presLayoutVars>
          <dgm:chPref val="1"/>
          <dgm:dir/>
          <dgm:animOne val="branch"/>
          <dgm:animLvl val="lvl"/>
          <dgm:resizeHandles/>
        </dgm:presLayoutVars>
      </dgm:prSet>
      <dgm:spPr/>
    </dgm:pt>
    <dgm:pt modelId="{8604350F-04B7-42AD-87B8-6B96A9A400F8}" type="pres">
      <dgm:prSet presAssocID="{4A34EDC5-D5B0-43BF-A00A-992254DDBC7C}" presName="hierRoot1" presStyleCnt="0"/>
      <dgm:spPr/>
    </dgm:pt>
    <dgm:pt modelId="{66F9909E-6F71-4EA6-9C8D-1A0BAD771C41}" type="pres">
      <dgm:prSet presAssocID="{4A34EDC5-D5B0-43BF-A00A-992254DDBC7C}" presName="composite" presStyleCnt="0"/>
      <dgm:spPr/>
    </dgm:pt>
    <dgm:pt modelId="{24B1D584-4C63-4E9A-896F-1117789F396F}" type="pres">
      <dgm:prSet presAssocID="{4A34EDC5-D5B0-43BF-A00A-992254DDBC7C}" presName="background" presStyleLbl="node0" presStyleIdx="0" presStyleCnt="3"/>
      <dgm:spPr>
        <a:solidFill>
          <a:srgbClr val="FFCC99"/>
        </a:solidFill>
      </dgm:spPr>
    </dgm:pt>
    <dgm:pt modelId="{6F71D320-909C-4704-A02D-B5EEC0A16E34}" type="pres">
      <dgm:prSet presAssocID="{4A34EDC5-D5B0-43BF-A00A-992254DDBC7C}" presName="text" presStyleLbl="fgAcc0" presStyleIdx="0" presStyleCnt="3">
        <dgm:presLayoutVars>
          <dgm:chPref val="3"/>
        </dgm:presLayoutVars>
      </dgm:prSet>
      <dgm:spPr/>
    </dgm:pt>
    <dgm:pt modelId="{ACE04068-9741-4A86-8938-6B004A97DFD9}" type="pres">
      <dgm:prSet presAssocID="{4A34EDC5-D5B0-43BF-A00A-992254DDBC7C}" presName="hierChild2" presStyleCnt="0"/>
      <dgm:spPr/>
    </dgm:pt>
    <dgm:pt modelId="{1FB5ACB3-FED6-4946-B475-42FD4BCABDE5}" type="pres">
      <dgm:prSet presAssocID="{51F016C8-25C3-45A5-A61C-7F4546CC875D}" presName="hierRoot1" presStyleCnt="0"/>
      <dgm:spPr/>
    </dgm:pt>
    <dgm:pt modelId="{66A42729-3D72-4B73-8243-BA31256AF3A6}" type="pres">
      <dgm:prSet presAssocID="{51F016C8-25C3-45A5-A61C-7F4546CC875D}" presName="composite" presStyleCnt="0"/>
      <dgm:spPr/>
    </dgm:pt>
    <dgm:pt modelId="{6E8A9096-FEDF-4DB4-9304-9AA6B387C793}" type="pres">
      <dgm:prSet presAssocID="{51F016C8-25C3-45A5-A61C-7F4546CC875D}" presName="background" presStyleLbl="node0" presStyleIdx="1" presStyleCnt="3"/>
      <dgm:spPr>
        <a:solidFill>
          <a:srgbClr val="FFCC66"/>
        </a:solidFill>
      </dgm:spPr>
    </dgm:pt>
    <dgm:pt modelId="{A7B44DA9-B381-4853-B5C6-A2C380B28967}" type="pres">
      <dgm:prSet presAssocID="{51F016C8-25C3-45A5-A61C-7F4546CC875D}" presName="text" presStyleLbl="fgAcc0" presStyleIdx="1" presStyleCnt="3">
        <dgm:presLayoutVars>
          <dgm:chPref val="3"/>
        </dgm:presLayoutVars>
      </dgm:prSet>
      <dgm:spPr/>
    </dgm:pt>
    <dgm:pt modelId="{5DCE9114-7830-4415-AD7B-135CEC030513}" type="pres">
      <dgm:prSet presAssocID="{51F016C8-25C3-45A5-A61C-7F4546CC875D}" presName="hierChild2" presStyleCnt="0"/>
      <dgm:spPr/>
    </dgm:pt>
    <dgm:pt modelId="{939986E0-01C9-4720-9A3A-D488AE3D9C95}" type="pres">
      <dgm:prSet presAssocID="{E3D00712-709D-4FEA-8FEC-C5FB9FF82DC0}" presName="hierRoot1" presStyleCnt="0"/>
      <dgm:spPr/>
    </dgm:pt>
    <dgm:pt modelId="{FF0F4A9E-F42F-4ABF-885D-B275F7F5AA28}" type="pres">
      <dgm:prSet presAssocID="{E3D00712-709D-4FEA-8FEC-C5FB9FF82DC0}" presName="composite" presStyleCnt="0"/>
      <dgm:spPr/>
    </dgm:pt>
    <dgm:pt modelId="{B1BEA509-CC68-410F-895C-0F3E8E5DBF7D}" type="pres">
      <dgm:prSet presAssocID="{E3D00712-709D-4FEA-8FEC-C5FB9FF82DC0}" presName="background" presStyleLbl="node0" presStyleIdx="2" presStyleCnt="3"/>
      <dgm:spPr>
        <a:solidFill>
          <a:srgbClr val="FFC000"/>
        </a:solidFill>
      </dgm:spPr>
    </dgm:pt>
    <dgm:pt modelId="{906168F5-032B-48AF-B54C-A296F1E4E245}" type="pres">
      <dgm:prSet presAssocID="{E3D00712-709D-4FEA-8FEC-C5FB9FF82DC0}" presName="text" presStyleLbl="fgAcc0" presStyleIdx="2" presStyleCnt="3">
        <dgm:presLayoutVars>
          <dgm:chPref val="3"/>
        </dgm:presLayoutVars>
      </dgm:prSet>
      <dgm:spPr/>
    </dgm:pt>
    <dgm:pt modelId="{9173971F-9AEA-45F5-808E-79C8B4D5FE4D}" type="pres">
      <dgm:prSet presAssocID="{E3D00712-709D-4FEA-8FEC-C5FB9FF82DC0}" presName="hierChild2" presStyleCnt="0"/>
      <dgm:spPr/>
    </dgm:pt>
  </dgm:ptLst>
  <dgm:cxnLst>
    <dgm:cxn modelId="{EC30FC14-A9A4-4495-AC00-22341E12C4FB}" srcId="{E3D7E872-66AD-4294-8129-C8D32CB163F5}" destId="{4A34EDC5-D5B0-43BF-A00A-992254DDBC7C}" srcOrd="0" destOrd="0" parTransId="{46F86985-CA65-4792-ABD6-FBB4B4AAE6F0}" sibTransId="{35755BF5-DEDF-46BE-9863-A9BB5C63E068}"/>
    <dgm:cxn modelId="{FE10141A-AD8B-4AE7-AF91-D60C68B48C77}" srcId="{E3D7E872-66AD-4294-8129-C8D32CB163F5}" destId="{51F016C8-25C3-45A5-A61C-7F4546CC875D}" srcOrd="1" destOrd="0" parTransId="{51D50FFE-D830-42FC-AF49-FFD70619127E}" sibTransId="{B2DD3935-23A2-4444-A650-2C74D477978F}"/>
    <dgm:cxn modelId="{3B2F1D2F-47BF-4B5D-A5B3-D6863A30692E}" type="presOf" srcId="{51F016C8-25C3-45A5-A61C-7F4546CC875D}" destId="{A7B44DA9-B381-4853-B5C6-A2C380B28967}" srcOrd="0" destOrd="0" presId="urn:microsoft.com/office/officeart/2005/8/layout/hierarchy1"/>
    <dgm:cxn modelId="{06F3448D-D811-4F48-ADDB-00AB1A8B1003}" type="presOf" srcId="{E3D00712-709D-4FEA-8FEC-C5FB9FF82DC0}" destId="{906168F5-032B-48AF-B54C-A296F1E4E245}" srcOrd="0" destOrd="0" presId="urn:microsoft.com/office/officeart/2005/8/layout/hierarchy1"/>
    <dgm:cxn modelId="{68C7A39E-4C14-41B4-9207-1562FA62B7A8}" type="presOf" srcId="{4A34EDC5-D5B0-43BF-A00A-992254DDBC7C}" destId="{6F71D320-909C-4704-A02D-B5EEC0A16E34}" srcOrd="0" destOrd="0" presId="urn:microsoft.com/office/officeart/2005/8/layout/hierarchy1"/>
    <dgm:cxn modelId="{A34ED7B8-24F8-4E80-9F4D-435956AEC261}" srcId="{E3D7E872-66AD-4294-8129-C8D32CB163F5}" destId="{E3D00712-709D-4FEA-8FEC-C5FB9FF82DC0}" srcOrd="2" destOrd="0" parTransId="{B2C1A140-15D3-4C0E-A6CE-8399B3690F46}" sibTransId="{4F3FD8F0-ED00-43FC-BBF7-AF234B59A367}"/>
    <dgm:cxn modelId="{548F15CF-7C1F-40BF-85A9-ACF5BD025CFF}" type="presOf" srcId="{E3D7E872-66AD-4294-8129-C8D32CB163F5}" destId="{013C562B-E572-4658-8183-67210D64891B}" srcOrd="0" destOrd="0" presId="urn:microsoft.com/office/officeart/2005/8/layout/hierarchy1"/>
    <dgm:cxn modelId="{259B6C0F-FB29-4DF3-8CB4-C202C744E74C}" type="presParOf" srcId="{013C562B-E572-4658-8183-67210D64891B}" destId="{8604350F-04B7-42AD-87B8-6B96A9A400F8}" srcOrd="0" destOrd="0" presId="urn:microsoft.com/office/officeart/2005/8/layout/hierarchy1"/>
    <dgm:cxn modelId="{CAEC038A-7AAC-4ED7-9EB7-C6AB0716531A}" type="presParOf" srcId="{8604350F-04B7-42AD-87B8-6B96A9A400F8}" destId="{66F9909E-6F71-4EA6-9C8D-1A0BAD771C41}" srcOrd="0" destOrd="0" presId="urn:microsoft.com/office/officeart/2005/8/layout/hierarchy1"/>
    <dgm:cxn modelId="{0F7B93F1-8D96-43F2-A1DF-66BBA2782600}" type="presParOf" srcId="{66F9909E-6F71-4EA6-9C8D-1A0BAD771C41}" destId="{24B1D584-4C63-4E9A-896F-1117789F396F}" srcOrd="0" destOrd="0" presId="urn:microsoft.com/office/officeart/2005/8/layout/hierarchy1"/>
    <dgm:cxn modelId="{BDA1CC4A-1A5D-4C96-91DE-B88AF82EFE33}" type="presParOf" srcId="{66F9909E-6F71-4EA6-9C8D-1A0BAD771C41}" destId="{6F71D320-909C-4704-A02D-B5EEC0A16E34}" srcOrd="1" destOrd="0" presId="urn:microsoft.com/office/officeart/2005/8/layout/hierarchy1"/>
    <dgm:cxn modelId="{8BADFC45-15F8-4696-B201-97ADD89CB8FF}" type="presParOf" srcId="{8604350F-04B7-42AD-87B8-6B96A9A400F8}" destId="{ACE04068-9741-4A86-8938-6B004A97DFD9}" srcOrd="1" destOrd="0" presId="urn:microsoft.com/office/officeart/2005/8/layout/hierarchy1"/>
    <dgm:cxn modelId="{9C294DAD-2FF1-4358-B614-8AC42E041A7D}" type="presParOf" srcId="{013C562B-E572-4658-8183-67210D64891B}" destId="{1FB5ACB3-FED6-4946-B475-42FD4BCABDE5}" srcOrd="1" destOrd="0" presId="urn:microsoft.com/office/officeart/2005/8/layout/hierarchy1"/>
    <dgm:cxn modelId="{7363B4D6-51B0-4BEF-9B70-5E70C9FDDA47}" type="presParOf" srcId="{1FB5ACB3-FED6-4946-B475-42FD4BCABDE5}" destId="{66A42729-3D72-4B73-8243-BA31256AF3A6}" srcOrd="0" destOrd="0" presId="urn:microsoft.com/office/officeart/2005/8/layout/hierarchy1"/>
    <dgm:cxn modelId="{41339028-FE09-48AF-99D1-D90EB5439664}" type="presParOf" srcId="{66A42729-3D72-4B73-8243-BA31256AF3A6}" destId="{6E8A9096-FEDF-4DB4-9304-9AA6B387C793}" srcOrd="0" destOrd="0" presId="urn:microsoft.com/office/officeart/2005/8/layout/hierarchy1"/>
    <dgm:cxn modelId="{CF788A4C-68D4-42E9-A924-4A818DFB3D55}" type="presParOf" srcId="{66A42729-3D72-4B73-8243-BA31256AF3A6}" destId="{A7B44DA9-B381-4853-B5C6-A2C380B28967}" srcOrd="1" destOrd="0" presId="urn:microsoft.com/office/officeart/2005/8/layout/hierarchy1"/>
    <dgm:cxn modelId="{6954A75B-9CA1-4480-A217-E6C0998A5866}" type="presParOf" srcId="{1FB5ACB3-FED6-4946-B475-42FD4BCABDE5}" destId="{5DCE9114-7830-4415-AD7B-135CEC030513}" srcOrd="1" destOrd="0" presId="urn:microsoft.com/office/officeart/2005/8/layout/hierarchy1"/>
    <dgm:cxn modelId="{C2DC2364-559E-4C2E-9D98-9C5DD34601A9}" type="presParOf" srcId="{013C562B-E572-4658-8183-67210D64891B}" destId="{939986E0-01C9-4720-9A3A-D488AE3D9C95}" srcOrd="2" destOrd="0" presId="urn:microsoft.com/office/officeart/2005/8/layout/hierarchy1"/>
    <dgm:cxn modelId="{D1D8D1EF-F174-4C30-820F-90A91250E3D0}" type="presParOf" srcId="{939986E0-01C9-4720-9A3A-D488AE3D9C95}" destId="{FF0F4A9E-F42F-4ABF-885D-B275F7F5AA28}" srcOrd="0" destOrd="0" presId="urn:microsoft.com/office/officeart/2005/8/layout/hierarchy1"/>
    <dgm:cxn modelId="{6200D0B6-C188-4FAB-8C92-9C8A9147C010}" type="presParOf" srcId="{FF0F4A9E-F42F-4ABF-885D-B275F7F5AA28}" destId="{B1BEA509-CC68-410F-895C-0F3E8E5DBF7D}" srcOrd="0" destOrd="0" presId="urn:microsoft.com/office/officeart/2005/8/layout/hierarchy1"/>
    <dgm:cxn modelId="{3A38D106-754B-4541-B122-81121BA4CD33}" type="presParOf" srcId="{FF0F4A9E-F42F-4ABF-885D-B275F7F5AA28}" destId="{906168F5-032B-48AF-B54C-A296F1E4E245}" srcOrd="1" destOrd="0" presId="urn:microsoft.com/office/officeart/2005/8/layout/hierarchy1"/>
    <dgm:cxn modelId="{BAD39916-13DB-4829-B294-0E77A7E827A3}" type="presParOf" srcId="{939986E0-01C9-4720-9A3A-D488AE3D9C95}" destId="{9173971F-9AEA-45F5-808E-79C8B4D5FE4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D76E5-E367-42AA-9874-CF9FE790E695}">
      <dsp:nvSpPr>
        <dsp:cNvPr id="0" name=""/>
        <dsp:cNvSpPr/>
      </dsp:nvSpPr>
      <dsp:spPr>
        <a:xfrm>
          <a:off x="0" y="0"/>
          <a:ext cx="7950550" cy="989522"/>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Arial Narrow"/>
              <a:ea typeface="+mn-ea"/>
              <a:cs typeface="+mn-cs"/>
            </a:rPr>
            <a:t>Name</a:t>
          </a:r>
        </a:p>
        <a:p>
          <a:pPr marL="228600" lvl="1" indent="-228600" algn="l" defTabSz="889000">
            <a:lnSpc>
              <a:spcPct val="90000"/>
            </a:lnSpc>
            <a:spcBef>
              <a:spcPct val="0"/>
            </a:spcBef>
            <a:spcAft>
              <a:spcPct val="15000"/>
            </a:spcAft>
            <a:buChar char="•"/>
          </a:pPr>
          <a:r>
            <a:rPr lang="en-US" sz="2000" kern="1200" dirty="0">
              <a:solidFill>
                <a:srgbClr val="FFFFFF"/>
              </a:solidFill>
              <a:latin typeface="Arial Narrow"/>
              <a:ea typeface="+mn-ea"/>
              <a:cs typeface="+mn-cs"/>
            </a:rPr>
            <a:t>Miss  xyz</a:t>
          </a:r>
        </a:p>
        <a:p>
          <a:pPr marL="228600" lvl="1" indent="-228600" algn="l" defTabSz="889000">
            <a:lnSpc>
              <a:spcPct val="90000"/>
            </a:lnSpc>
            <a:spcBef>
              <a:spcPct val="0"/>
            </a:spcBef>
            <a:spcAft>
              <a:spcPct val="15000"/>
            </a:spcAft>
            <a:buChar char="•"/>
          </a:pPr>
          <a:r>
            <a:rPr lang="en-US" sz="2000" kern="1200" dirty="0">
              <a:solidFill>
                <a:srgbClr val="FFFFFF"/>
              </a:solidFill>
              <a:latin typeface="Arial Narrow"/>
              <a:ea typeface="+mn-ea"/>
              <a:cs typeface="+mn-cs"/>
            </a:rPr>
            <a:t>Female</a:t>
          </a:r>
        </a:p>
      </dsp:txBody>
      <dsp:txXfrm>
        <a:off x="1800280" y="28982"/>
        <a:ext cx="6121287" cy="931558"/>
      </dsp:txXfrm>
    </dsp:sp>
    <dsp:sp modelId="{65E2B25D-E242-41ED-981F-EDAF35BF9DE6}">
      <dsp:nvSpPr>
        <dsp:cNvPr id="0" name=""/>
        <dsp:cNvSpPr/>
      </dsp:nvSpPr>
      <dsp:spPr>
        <a:xfrm>
          <a:off x="117345" y="40689"/>
          <a:ext cx="1370992" cy="881704"/>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96BA625-105D-40AD-BAB2-06A27816769A}">
      <dsp:nvSpPr>
        <dsp:cNvPr id="0" name=""/>
        <dsp:cNvSpPr/>
      </dsp:nvSpPr>
      <dsp:spPr>
        <a:xfrm>
          <a:off x="0" y="1150689"/>
          <a:ext cx="7950550" cy="957506"/>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Arial Narrow"/>
              <a:ea typeface="+mn-ea"/>
              <a:cs typeface="+mn-cs"/>
            </a:rPr>
            <a:t>Age</a:t>
          </a:r>
        </a:p>
        <a:p>
          <a:pPr marL="228600" lvl="1" indent="-228600" algn="l" defTabSz="889000">
            <a:lnSpc>
              <a:spcPct val="90000"/>
            </a:lnSpc>
            <a:spcBef>
              <a:spcPct val="0"/>
            </a:spcBef>
            <a:spcAft>
              <a:spcPct val="15000"/>
            </a:spcAft>
            <a:buChar char="•"/>
          </a:pPr>
          <a:r>
            <a:rPr lang="en-US" sz="2000" kern="1200" dirty="0">
              <a:solidFill>
                <a:srgbClr val="FFFFFF"/>
              </a:solidFill>
              <a:latin typeface="Arial Narrow"/>
              <a:ea typeface="+mn-ea"/>
              <a:cs typeface="+mn-cs"/>
            </a:rPr>
            <a:t>21 years</a:t>
          </a:r>
        </a:p>
      </dsp:txBody>
      <dsp:txXfrm>
        <a:off x="1799342" y="1178733"/>
        <a:ext cx="6123163" cy="901418"/>
      </dsp:txXfrm>
    </dsp:sp>
    <dsp:sp modelId="{5BC08AA7-01D5-402B-A78A-8A0BBB9A0857}">
      <dsp:nvSpPr>
        <dsp:cNvPr id="0" name=""/>
        <dsp:cNvSpPr/>
      </dsp:nvSpPr>
      <dsp:spPr>
        <a:xfrm>
          <a:off x="93684" y="1174743"/>
          <a:ext cx="1343960" cy="836436"/>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9FD0FF0F-056B-4B8E-B23C-E2A8D8CDAA5C}">
      <dsp:nvSpPr>
        <dsp:cNvPr id="0" name=""/>
        <dsp:cNvSpPr/>
      </dsp:nvSpPr>
      <dsp:spPr>
        <a:xfrm>
          <a:off x="0" y="2192955"/>
          <a:ext cx="7950550" cy="930600"/>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Arial Narrow"/>
              <a:ea typeface="+mn-ea"/>
              <a:cs typeface="+mn-cs"/>
            </a:rPr>
            <a:t>Marital Status</a:t>
          </a:r>
        </a:p>
        <a:p>
          <a:pPr marL="228600" lvl="1" indent="-228600" algn="l" defTabSz="889000">
            <a:lnSpc>
              <a:spcPct val="90000"/>
            </a:lnSpc>
            <a:spcBef>
              <a:spcPct val="0"/>
            </a:spcBef>
            <a:spcAft>
              <a:spcPct val="15000"/>
            </a:spcAft>
            <a:buChar char="•"/>
          </a:pPr>
          <a:r>
            <a:rPr lang="en-US" sz="2000" kern="1200" dirty="0">
              <a:solidFill>
                <a:srgbClr val="FFFFFF"/>
              </a:solidFill>
              <a:latin typeface="Arial Narrow"/>
              <a:ea typeface="+mn-ea"/>
              <a:cs typeface="+mn-cs"/>
            </a:rPr>
            <a:t>unmarried</a:t>
          </a:r>
        </a:p>
      </dsp:txBody>
      <dsp:txXfrm>
        <a:off x="1798554" y="2220211"/>
        <a:ext cx="6124739" cy="876088"/>
      </dsp:txXfrm>
    </dsp:sp>
    <dsp:sp modelId="{C1F15E15-254D-4809-917C-5E5E4ADE2D27}">
      <dsp:nvSpPr>
        <dsp:cNvPr id="0" name=""/>
        <dsp:cNvSpPr/>
      </dsp:nvSpPr>
      <dsp:spPr>
        <a:xfrm>
          <a:off x="116375" y="2223668"/>
          <a:ext cx="1313430" cy="851801"/>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64B61B62-7EE6-417D-9DBB-B0B1B5FF4549}">
      <dsp:nvSpPr>
        <dsp:cNvPr id="0" name=""/>
        <dsp:cNvSpPr/>
      </dsp:nvSpPr>
      <dsp:spPr>
        <a:xfrm>
          <a:off x="0" y="3269158"/>
          <a:ext cx="7950550" cy="887278"/>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FFFFFF"/>
              </a:solidFill>
              <a:latin typeface="Arial Narrow"/>
              <a:ea typeface="+mn-ea"/>
              <a:cs typeface="+mn-cs"/>
            </a:rPr>
            <a:t>Educational Status </a:t>
          </a:r>
        </a:p>
        <a:p>
          <a:pPr marL="228600" lvl="1" indent="-228600" algn="l" defTabSz="889000">
            <a:lnSpc>
              <a:spcPct val="90000"/>
            </a:lnSpc>
            <a:spcBef>
              <a:spcPct val="0"/>
            </a:spcBef>
            <a:spcAft>
              <a:spcPct val="15000"/>
            </a:spcAft>
            <a:buChar char="•"/>
          </a:pPr>
          <a:r>
            <a:rPr lang="en-US" sz="2000" kern="1200" dirty="0">
              <a:solidFill>
                <a:srgbClr val="FFFFFF"/>
              </a:solidFill>
              <a:latin typeface="Arial Narrow"/>
              <a:ea typeface="+mn-ea"/>
              <a:cs typeface="+mn-cs"/>
            </a:rPr>
            <a:t>Primary</a:t>
          </a:r>
        </a:p>
      </dsp:txBody>
      <dsp:txXfrm>
        <a:off x="1797285" y="3295145"/>
        <a:ext cx="6127277" cy="835304"/>
      </dsp:txXfrm>
    </dsp:sp>
    <dsp:sp modelId="{91A1002A-515B-4AC2-8F37-7C32C372CBA2}">
      <dsp:nvSpPr>
        <dsp:cNvPr id="0" name=""/>
        <dsp:cNvSpPr/>
      </dsp:nvSpPr>
      <dsp:spPr>
        <a:xfrm>
          <a:off x="135210" y="3357092"/>
          <a:ext cx="1321270" cy="764251"/>
        </a:xfrm>
        <a:prstGeom prst="roundRect">
          <a:avLst>
            <a:gd name="adj" fmla="val 10000"/>
          </a:avLst>
        </a:prstGeom>
        <a:blipFill rotWithShape="0">
          <a:blip xmlns:r="http://schemas.openxmlformats.org/officeDocument/2006/relationships" r:embed="rId1">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9BB9-E7F7-460E-B992-26500F8EB17A}">
      <dsp:nvSpPr>
        <dsp:cNvPr id="0" name=""/>
        <dsp:cNvSpPr/>
      </dsp:nvSpPr>
      <dsp:spPr>
        <a:xfrm>
          <a:off x="0" y="522505"/>
          <a:ext cx="10232207" cy="2017294"/>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eaLnBrk="1" latinLnBrk="0" hangingPunct="1">
            <a:lnSpc>
              <a:spcPct val="90000"/>
            </a:lnSpc>
            <a:spcBef>
              <a:spcPct val="0"/>
            </a:spcBef>
            <a:spcAft>
              <a:spcPct val="35000"/>
            </a:spcAft>
            <a:buNone/>
          </a:pPr>
          <a:r>
            <a:rPr lang="en-US" sz="2800" kern="1200" dirty="0">
              <a:solidFill>
                <a:srgbClr val="FFFFFF"/>
              </a:solidFill>
              <a:latin typeface="Arial Narrow"/>
              <a:ea typeface="+mn-ea"/>
              <a:cs typeface="+mn-cs"/>
            </a:rPr>
            <a:t>Surgery for bladder exstrophy at 4 years of age from CMH in 2010, Record not available</a:t>
          </a:r>
        </a:p>
      </dsp:txBody>
      <dsp:txXfrm>
        <a:off x="2432399" y="581590"/>
        <a:ext cx="7740722" cy="1899124"/>
      </dsp:txXfrm>
    </dsp:sp>
    <dsp:sp modelId="{6E38A7D2-0FBC-4C82-A9F2-98594AFC5DCA}">
      <dsp:nvSpPr>
        <dsp:cNvPr id="0" name=""/>
        <dsp:cNvSpPr/>
      </dsp:nvSpPr>
      <dsp:spPr>
        <a:xfrm>
          <a:off x="519913" y="696862"/>
          <a:ext cx="1482687" cy="1606382"/>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9BB9-E7F7-460E-B992-26500F8EB17A}">
      <dsp:nvSpPr>
        <dsp:cNvPr id="0" name=""/>
        <dsp:cNvSpPr/>
      </dsp:nvSpPr>
      <dsp:spPr>
        <a:xfrm>
          <a:off x="0" y="49126"/>
          <a:ext cx="9393106" cy="1647426"/>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eaLnBrk="1" latinLnBrk="0" hangingPunct="1">
            <a:lnSpc>
              <a:spcPct val="90000"/>
            </a:lnSpc>
            <a:spcBef>
              <a:spcPct val="0"/>
            </a:spcBef>
            <a:spcAft>
              <a:spcPct val="35000"/>
            </a:spcAft>
            <a:buNone/>
          </a:pPr>
          <a:r>
            <a:rPr lang="en-US" sz="2800" kern="1200" dirty="0">
              <a:solidFill>
                <a:srgbClr val="FFFFFF"/>
              </a:solidFill>
              <a:latin typeface="Arial Narrow"/>
              <a:ea typeface="+mn-ea"/>
              <a:cs typeface="+mn-cs"/>
            </a:rPr>
            <a:t>Presented for reconstruction of external genitalia to plastic surgery department  due to scarring from previous surgery for bladder exstrophy</a:t>
          </a:r>
        </a:p>
      </dsp:txBody>
      <dsp:txXfrm>
        <a:off x="2091614" y="97377"/>
        <a:ext cx="7253240" cy="1550924"/>
      </dsp:txXfrm>
    </dsp:sp>
    <dsp:sp modelId="{6E38A7D2-0FBC-4C82-A9F2-98594AFC5DCA}">
      <dsp:nvSpPr>
        <dsp:cNvPr id="0" name=""/>
        <dsp:cNvSpPr/>
      </dsp:nvSpPr>
      <dsp:spPr>
        <a:xfrm>
          <a:off x="164742" y="164742"/>
          <a:ext cx="1878621" cy="1317941"/>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FF5955C2-273E-41C3-BFFE-A72CD71E1F5E}">
      <dsp:nvSpPr>
        <dsp:cNvPr id="0" name=""/>
        <dsp:cNvSpPr/>
      </dsp:nvSpPr>
      <dsp:spPr>
        <a:xfrm>
          <a:off x="0" y="1813014"/>
          <a:ext cx="9393106" cy="1647426"/>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eaLnBrk="1" latinLnBrk="0" hangingPunct="1">
            <a:lnSpc>
              <a:spcPct val="90000"/>
            </a:lnSpc>
            <a:spcBef>
              <a:spcPct val="0"/>
            </a:spcBef>
            <a:spcAft>
              <a:spcPct val="35000"/>
            </a:spcAft>
            <a:buNone/>
          </a:pPr>
          <a:r>
            <a:rPr lang="en-US" sz="2800" kern="1200" dirty="0">
              <a:solidFill>
                <a:srgbClr val="FFFFFF"/>
              </a:solidFill>
              <a:latin typeface="Arial Narrow"/>
              <a:ea typeface="+mn-ea"/>
              <a:cs typeface="+mn-cs"/>
            </a:rPr>
            <a:t>No active gynecological issue. Normal menstrual cycle.</a:t>
          </a:r>
        </a:p>
      </dsp:txBody>
      <dsp:txXfrm>
        <a:off x="2091614" y="1861265"/>
        <a:ext cx="7253240" cy="1550924"/>
      </dsp:txXfrm>
    </dsp:sp>
    <dsp:sp modelId="{BEEB748A-3EB0-4597-A33A-7C6E0F9C8241}">
      <dsp:nvSpPr>
        <dsp:cNvPr id="0" name=""/>
        <dsp:cNvSpPr/>
      </dsp:nvSpPr>
      <dsp:spPr>
        <a:xfrm>
          <a:off x="164742" y="1976912"/>
          <a:ext cx="1878621" cy="1317941"/>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9BB9-E7F7-460E-B992-26500F8EB17A}">
      <dsp:nvSpPr>
        <dsp:cNvPr id="0" name=""/>
        <dsp:cNvSpPr/>
      </dsp:nvSpPr>
      <dsp:spPr>
        <a:xfrm>
          <a:off x="0" y="0"/>
          <a:ext cx="9187543" cy="152286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eaLnBrk="1" latinLnBrk="0" hangingPunct="1">
            <a:lnSpc>
              <a:spcPct val="90000"/>
            </a:lnSpc>
            <a:spcBef>
              <a:spcPct val="0"/>
            </a:spcBef>
            <a:spcAft>
              <a:spcPct val="35000"/>
            </a:spcAft>
            <a:buNone/>
          </a:pPr>
          <a:r>
            <a:rPr lang="en-US" sz="2800" kern="1200" dirty="0">
              <a:solidFill>
                <a:srgbClr val="FFFFFF"/>
              </a:solidFill>
              <a:latin typeface="Arial Narrow"/>
              <a:ea typeface="+mn-ea"/>
              <a:cs typeface="+mn-cs"/>
            </a:rPr>
            <a:t>Scarring of external genitalia extending from pubis to clitoris</a:t>
          </a:r>
        </a:p>
      </dsp:txBody>
      <dsp:txXfrm>
        <a:off x="2034398" y="44603"/>
        <a:ext cx="7108541" cy="1433659"/>
      </dsp:txXfrm>
    </dsp:sp>
    <dsp:sp modelId="{6E38A7D2-0FBC-4C82-A9F2-98594AFC5DCA}">
      <dsp:nvSpPr>
        <dsp:cNvPr id="0" name=""/>
        <dsp:cNvSpPr/>
      </dsp:nvSpPr>
      <dsp:spPr>
        <a:xfrm>
          <a:off x="152286" y="152286"/>
          <a:ext cx="1837508" cy="1218291"/>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9BB9-E7F7-460E-B992-26500F8EB17A}">
      <dsp:nvSpPr>
        <dsp:cNvPr id="0" name=""/>
        <dsp:cNvSpPr/>
      </dsp:nvSpPr>
      <dsp:spPr>
        <a:xfrm>
          <a:off x="0" y="0"/>
          <a:ext cx="9079051" cy="1522865"/>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eaLnBrk="1" latinLnBrk="0" hangingPunct="1">
            <a:lnSpc>
              <a:spcPct val="90000"/>
            </a:lnSpc>
            <a:spcBef>
              <a:spcPct val="0"/>
            </a:spcBef>
            <a:spcAft>
              <a:spcPct val="35000"/>
            </a:spcAft>
            <a:buNone/>
          </a:pPr>
          <a:r>
            <a:rPr lang="en-US" sz="2800" kern="1200" dirty="0">
              <a:solidFill>
                <a:srgbClr val="FFFFFF"/>
              </a:solidFill>
              <a:latin typeface="Arial Narrow"/>
              <a:ea typeface="+mn-ea"/>
              <a:cs typeface="+mn-cs"/>
            </a:rPr>
            <a:t>Not done as patient was unmarried</a:t>
          </a:r>
        </a:p>
      </dsp:txBody>
      <dsp:txXfrm>
        <a:off x="2012699" y="44603"/>
        <a:ext cx="7021748" cy="1433659"/>
      </dsp:txXfrm>
    </dsp:sp>
    <dsp:sp modelId="{6E38A7D2-0FBC-4C82-A9F2-98594AFC5DCA}">
      <dsp:nvSpPr>
        <dsp:cNvPr id="0" name=""/>
        <dsp:cNvSpPr/>
      </dsp:nvSpPr>
      <dsp:spPr>
        <a:xfrm>
          <a:off x="152286" y="152286"/>
          <a:ext cx="1815810" cy="1218291"/>
        </a:xfrm>
        <a:prstGeom prst="roundRect">
          <a:avLst>
            <a:gd name="adj" fmla="val 10000"/>
          </a:avLst>
        </a:prstGeom>
        <a:blipFill rotWithShape="1">
          <a:blip xmlns:r="http://schemas.openxmlformats.org/officeDocument/2006/relationships" r:embed="rId1">
            <a:duotone>
              <a:prstClr val="black"/>
              <a:srgbClr val="7E97AD">
                <a:tint val="45000"/>
                <a:satMod val="400000"/>
              </a:srgbClr>
            </a:duotone>
          </a:blip>
          <a:srcRect/>
          <a:stretch>
            <a:fillRect t="-6000" b="-6000"/>
          </a:stretch>
        </a:blipFill>
        <a:ln w="10795" cap="flat" cmpd="sng" algn="ctr">
          <a:solidFill>
            <a:srgbClr val="DC9E1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DE01F-068B-40E9-952E-F6F0F280BF12}">
      <dsp:nvSpPr>
        <dsp:cNvPr id="0" name=""/>
        <dsp:cNvSpPr/>
      </dsp:nvSpPr>
      <dsp:spPr>
        <a:xfrm>
          <a:off x="341660" y="2536"/>
          <a:ext cx="3413442" cy="2167535"/>
        </a:xfrm>
        <a:prstGeom prst="roundRect">
          <a:avLst>
            <a:gd name="adj" fmla="val 10000"/>
          </a:avLst>
        </a:prstGeom>
        <a:solidFill>
          <a:srgbClr val="FFCC99"/>
        </a:soli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D492CAD-80F2-4FDC-83AC-A3A7D2BD4272}">
      <dsp:nvSpPr>
        <dsp:cNvPr id="0" name=""/>
        <dsp:cNvSpPr/>
      </dsp:nvSpPr>
      <dsp:spPr>
        <a:xfrm>
          <a:off x="720931" y="362844"/>
          <a:ext cx="3413442" cy="2167535"/>
        </a:xfrm>
        <a:prstGeom prst="roundRect">
          <a:avLst>
            <a:gd name="adj" fmla="val 10000"/>
          </a:avLst>
        </a:prstGeom>
        <a:solidFill>
          <a:srgbClr val="FFCC99">
            <a:alpha val="90000"/>
          </a:srgb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High-Resolution Ultrasound (HRUS)</a:t>
          </a:r>
        </a:p>
      </dsp:txBody>
      <dsp:txXfrm>
        <a:off x="784416" y="426329"/>
        <a:ext cx="3286472" cy="2040565"/>
      </dsp:txXfrm>
    </dsp:sp>
    <dsp:sp modelId="{BDB8A84A-0ABE-4065-BEA0-594AF0098A34}">
      <dsp:nvSpPr>
        <dsp:cNvPr id="0" name=""/>
        <dsp:cNvSpPr/>
      </dsp:nvSpPr>
      <dsp:spPr>
        <a:xfrm>
          <a:off x="5599641" y="2536"/>
          <a:ext cx="3413442" cy="2167535"/>
        </a:xfrm>
        <a:prstGeom prst="roundRect">
          <a:avLst>
            <a:gd name="adj" fmla="val 10000"/>
          </a:avLst>
        </a:prstGeom>
        <a:solidFill>
          <a:srgbClr val="FFCC66"/>
        </a:soli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398D22D-52F5-4A4E-80A6-1413CC1D4CAA}">
      <dsp:nvSpPr>
        <dsp:cNvPr id="0" name=""/>
        <dsp:cNvSpPr/>
      </dsp:nvSpPr>
      <dsp:spPr>
        <a:xfrm>
          <a:off x="5978912" y="362844"/>
          <a:ext cx="3413442" cy="2167535"/>
        </a:xfrm>
        <a:prstGeom prst="roundRect">
          <a:avLst>
            <a:gd name="adj" fmla="val 10000"/>
          </a:avLst>
        </a:prstGeom>
        <a:solidFill>
          <a:srgbClr val="FFCC66">
            <a:alpha val="90000"/>
          </a:srgb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dirty="0"/>
            <a:t>Advanced CT and Dual-Energy CT (DECT)</a:t>
          </a:r>
        </a:p>
      </dsp:txBody>
      <dsp:txXfrm>
        <a:off x="6042397" y="426329"/>
        <a:ext cx="3286472" cy="20405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1D584-4C63-4E9A-896F-1117789F396F}">
      <dsp:nvSpPr>
        <dsp:cNvPr id="0" name=""/>
        <dsp:cNvSpPr/>
      </dsp:nvSpPr>
      <dsp:spPr>
        <a:xfrm>
          <a:off x="0" y="1192075"/>
          <a:ext cx="3244499" cy="2060257"/>
        </a:xfrm>
        <a:prstGeom prst="roundRect">
          <a:avLst>
            <a:gd name="adj" fmla="val 10000"/>
          </a:avLst>
        </a:prstGeom>
        <a:solidFill>
          <a:srgbClr val="FFCC99"/>
        </a:soli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F71D320-909C-4704-A02D-B5EEC0A16E34}">
      <dsp:nvSpPr>
        <dsp:cNvPr id="0" name=""/>
        <dsp:cNvSpPr/>
      </dsp:nvSpPr>
      <dsp:spPr>
        <a:xfrm>
          <a:off x="360499" y="1534550"/>
          <a:ext cx="3244499" cy="2060257"/>
        </a:xfrm>
        <a:prstGeom prst="roundRect">
          <a:avLst>
            <a:gd name="adj" fmla="val 10000"/>
          </a:avLst>
        </a:prstGeom>
        <a:solidFill>
          <a:srgbClr val="FFCC99">
            <a:alpha val="90000"/>
          </a:srgb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Vaginoliths, though rare, should not be overlooked in chronic gynecological complaints. </a:t>
          </a:r>
        </a:p>
      </dsp:txBody>
      <dsp:txXfrm>
        <a:off x="420842" y="1594893"/>
        <a:ext cx="3123813" cy="1939571"/>
      </dsp:txXfrm>
    </dsp:sp>
    <dsp:sp modelId="{6E8A9096-FEDF-4DB4-9304-9AA6B387C793}">
      <dsp:nvSpPr>
        <dsp:cNvPr id="0" name=""/>
        <dsp:cNvSpPr/>
      </dsp:nvSpPr>
      <dsp:spPr>
        <a:xfrm>
          <a:off x="3965499" y="1192075"/>
          <a:ext cx="3244499" cy="2060257"/>
        </a:xfrm>
        <a:prstGeom prst="roundRect">
          <a:avLst>
            <a:gd name="adj" fmla="val 10000"/>
          </a:avLst>
        </a:prstGeom>
        <a:solidFill>
          <a:srgbClr val="FFCC66"/>
        </a:soli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7B44DA9-B381-4853-B5C6-A2C380B28967}">
      <dsp:nvSpPr>
        <dsp:cNvPr id="0" name=""/>
        <dsp:cNvSpPr/>
      </dsp:nvSpPr>
      <dsp:spPr>
        <a:xfrm>
          <a:off x="4325999" y="1534550"/>
          <a:ext cx="3244499" cy="2060257"/>
        </a:xfrm>
        <a:prstGeom prst="roundRect">
          <a:avLst>
            <a:gd name="adj" fmla="val 10000"/>
          </a:avLst>
        </a:prstGeom>
        <a:solidFill>
          <a:srgbClr val="FFCC66">
            <a:alpha val="90000"/>
          </a:srgb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Radiology plays a key role in diagnosis, and recent advances in imaging and minimally invasive techniques are improving patient outcomes.</a:t>
          </a:r>
        </a:p>
      </dsp:txBody>
      <dsp:txXfrm>
        <a:off x="4386342" y="1594893"/>
        <a:ext cx="3123813" cy="1939571"/>
      </dsp:txXfrm>
    </dsp:sp>
    <dsp:sp modelId="{B1BEA509-CC68-410F-895C-0F3E8E5DBF7D}">
      <dsp:nvSpPr>
        <dsp:cNvPr id="0" name=""/>
        <dsp:cNvSpPr/>
      </dsp:nvSpPr>
      <dsp:spPr>
        <a:xfrm>
          <a:off x="7930999" y="1192075"/>
          <a:ext cx="3244499" cy="2060257"/>
        </a:xfrm>
        <a:prstGeom prst="roundRect">
          <a:avLst>
            <a:gd name="adj" fmla="val 10000"/>
          </a:avLst>
        </a:prstGeom>
        <a:solidFill>
          <a:srgbClr val="FFC000"/>
        </a:soli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06168F5-032B-48AF-B54C-A296F1E4E245}">
      <dsp:nvSpPr>
        <dsp:cNvPr id="0" name=""/>
        <dsp:cNvSpPr/>
      </dsp:nvSpPr>
      <dsp:spPr>
        <a:xfrm>
          <a:off x="8291499" y="1534550"/>
          <a:ext cx="3244499" cy="2060257"/>
        </a:xfrm>
        <a:prstGeom prst="roundRect">
          <a:avLst>
            <a:gd name="adj" fmla="val 10000"/>
          </a:avLst>
        </a:prstGeom>
        <a:solidFill>
          <a:srgbClr val="FFC000">
            <a:alpha val="90000"/>
          </a:srgb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 “multidisciplinary approach” remains essential for effective management."</a:t>
          </a:r>
        </a:p>
      </dsp:txBody>
      <dsp:txXfrm>
        <a:off x="8351842" y="1594893"/>
        <a:ext cx="3123813" cy="193957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74BF3-FC96-477D-8564-CFDF45D7E6D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E76F8-33FA-4165-AD71-995316612FF7}" type="slidenum">
              <a:rPr lang="en-US" smtClean="0"/>
              <a:t>‹#›</a:t>
            </a:fld>
            <a:endParaRPr lang="en-US"/>
          </a:p>
        </p:txBody>
      </p:sp>
    </p:spTree>
    <p:extLst>
      <p:ext uri="{BB962C8B-B14F-4D97-AF65-F5344CB8AC3E}">
        <p14:creationId xmlns:p14="http://schemas.microsoft.com/office/powerpoint/2010/main" val="119136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a:t>
            </a:fld>
            <a:endParaRPr lang="en-US"/>
          </a:p>
        </p:txBody>
      </p:sp>
    </p:spTree>
    <p:extLst>
      <p:ext uri="{BB962C8B-B14F-4D97-AF65-F5344CB8AC3E}">
        <p14:creationId xmlns:p14="http://schemas.microsoft.com/office/powerpoint/2010/main" val="67734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sagittal T2 weighted </a:t>
            </a:r>
            <a:r>
              <a:rPr lang="en-US" dirty="0" err="1"/>
              <a:t>mr</a:t>
            </a:r>
            <a:r>
              <a:rPr lang="en-US" dirty="0"/>
              <a:t> sequences of the patient with the insertion of </a:t>
            </a:r>
            <a:r>
              <a:rPr lang="en-US" dirty="0" err="1"/>
              <a:t>sonogel</a:t>
            </a:r>
            <a:r>
              <a:rPr lang="en-US" dirty="0"/>
              <a:t> which is seen as hyperintense fluid filling the vaginal canal and outlining this calculus confirming its presence inside the vaginal canal. Moreover we can appreciate that the vagina is well formed excluding possibility of vaginal stenosis/ dysgenesis.</a:t>
            </a:r>
          </a:p>
          <a:p>
            <a:r>
              <a:rPr lang="en-US" b="0" i="0" dirty="0">
                <a:solidFill>
                  <a:srgbClr val="333333"/>
                </a:solidFill>
                <a:effectLst/>
                <a:latin typeface="Georgia" panose="02040502050405020303" pitchFamily="18" charset="0"/>
              </a:rPr>
              <a:t>Another reason of performing these MR sequences with insertion of </a:t>
            </a:r>
            <a:r>
              <a:rPr lang="en-US" b="0" i="0" dirty="0" err="1">
                <a:solidFill>
                  <a:srgbClr val="333333"/>
                </a:solidFill>
                <a:effectLst/>
                <a:latin typeface="Georgia" panose="02040502050405020303" pitchFamily="18" charset="0"/>
              </a:rPr>
              <a:t>sonogel</a:t>
            </a:r>
            <a:r>
              <a:rPr lang="en-US" b="0" i="0" dirty="0">
                <a:solidFill>
                  <a:srgbClr val="333333"/>
                </a:solidFill>
                <a:effectLst/>
                <a:latin typeface="Georgia" panose="02040502050405020303" pitchFamily="18" charset="0"/>
              </a:rPr>
              <a:t> was to look for any vesicovaginal or urethrovaginal fistula which is the commonest cause of primary vaginal </a:t>
            </a:r>
            <a:r>
              <a:rPr lang="en-US" b="0" i="0" dirty="0" err="1">
                <a:solidFill>
                  <a:srgbClr val="333333"/>
                </a:solidFill>
                <a:effectLst/>
                <a:latin typeface="Georgia" panose="02040502050405020303" pitchFamily="18" charset="0"/>
              </a:rPr>
              <a:t>calculiforming</a:t>
            </a:r>
            <a:r>
              <a:rPr lang="en-US" b="0" i="0" dirty="0">
                <a:solidFill>
                  <a:srgbClr val="333333"/>
                </a:solidFill>
                <a:effectLst/>
                <a:latin typeface="Georgia" panose="02040502050405020303" pitchFamily="18" charset="0"/>
              </a:rPr>
              <a:t> due to pooling and stasis of urine within the vagina. We were unable to find any fistulous tract in our study</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27</a:t>
            </a:fld>
            <a:endParaRPr lang="en-US"/>
          </a:p>
        </p:txBody>
      </p:sp>
    </p:spTree>
    <p:extLst>
      <p:ext uri="{BB962C8B-B14F-4D97-AF65-F5344CB8AC3E}">
        <p14:creationId xmlns:p14="http://schemas.microsoft.com/office/powerpoint/2010/main" val="1765738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However what we identified in our study was a High and posteriorly positioned urethral opening lying in very close proximity to vaginal opening  → Constant urine reflux into the vagina → stone formation</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28</a:t>
            </a:fld>
            <a:endParaRPr lang="en-US"/>
          </a:p>
        </p:txBody>
      </p:sp>
    </p:spTree>
    <p:extLst>
      <p:ext uri="{BB962C8B-B14F-4D97-AF65-F5344CB8AC3E}">
        <p14:creationId xmlns:p14="http://schemas.microsoft.com/office/powerpoint/2010/main" val="87925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30</a:t>
            </a:fld>
            <a:endParaRPr lang="en-US"/>
          </a:p>
        </p:txBody>
      </p:sp>
    </p:spTree>
    <p:extLst>
      <p:ext uri="{BB962C8B-B14F-4D97-AF65-F5344CB8AC3E}">
        <p14:creationId xmlns:p14="http://schemas.microsoft.com/office/powerpoint/2010/main" val="2555812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0E76F8-33FA-4165-AD71-995316612FF7}"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25 case s reported so far since 2000. 14 were associated with </a:t>
            </a:r>
            <a:r>
              <a:rPr lang="en-US" dirty="0" err="1"/>
              <a:t>urogental</a:t>
            </a:r>
            <a:r>
              <a:rPr lang="en-US" dirty="0"/>
              <a:t> tract anatomical defects, 14 were </a:t>
            </a:r>
            <a:r>
              <a:rPr lang="en-US" dirty="0" err="1"/>
              <a:t>struvite</a:t>
            </a:r>
            <a:r>
              <a:rPr lang="en-US" dirty="0"/>
              <a:t>. 3 were extracted </a:t>
            </a:r>
            <a:r>
              <a:rPr lang="en-US" dirty="0" err="1"/>
              <a:t>transperitonealy</a:t>
            </a:r>
            <a:r>
              <a:rPr lang="en-US" dirty="0"/>
              <a:t>,</a:t>
            </a:r>
            <a:r>
              <a:rPr lang="en-US" baseline="0" dirty="0"/>
              <a:t> </a:t>
            </a:r>
            <a:r>
              <a:rPr lang="en-US" dirty="0"/>
              <a:t>One case ended in hysterectomy.</a:t>
            </a:r>
          </a:p>
        </p:txBody>
      </p:sp>
      <p:sp>
        <p:nvSpPr>
          <p:cNvPr id="4" name="Slide Number Placeholder 3"/>
          <p:cNvSpPr>
            <a:spLocks noGrp="1"/>
          </p:cNvSpPr>
          <p:nvPr>
            <p:ph type="sldNum" sz="quarter" idx="10"/>
          </p:nvPr>
        </p:nvSpPr>
        <p:spPr/>
        <p:txBody>
          <a:bodyPr/>
          <a:lstStyle/>
          <a:p>
            <a:fld id="{A70E76F8-33FA-4165-AD71-995316612FF7}" type="slidenum">
              <a:rPr lang="en-US" smtClean="0"/>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45</a:t>
            </a:fld>
            <a:endParaRPr lang="en-US"/>
          </a:p>
        </p:txBody>
      </p:sp>
    </p:spTree>
    <p:extLst>
      <p:ext uri="{BB962C8B-B14F-4D97-AF65-F5344CB8AC3E}">
        <p14:creationId xmlns:p14="http://schemas.microsoft.com/office/powerpoint/2010/main" val="413917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50</a:t>
            </a:fld>
            <a:endParaRPr lang="en-US"/>
          </a:p>
        </p:txBody>
      </p:sp>
    </p:spTree>
    <p:extLst>
      <p:ext uri="{BB962C8B-B14F-4D97-AF65-F5344CB8AC3E}">
        <p14:creationId xmlns:p14="http://schemas.microsoft.com/office/powerpoint/2010/main" val="284420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B3FF31-A6DC-492D-82B7-7CFB0CB888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615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Her pelvic ultrasound was done on a partially filled bladder that showed an echogenic area in pelvis with dense posterior acoustic shadowing.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Xray pelvis confirmed it to be a  huge calculus</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53</a:t>
            </a:fld>
            <a:endParaRPr lang="en-US"/>
          </a:p>
        </p:txBody>
      </p:sp>
    </p:spTree>
    <p:extLst>
      <p:ext uri="{BB962C8B-B14F-4D97-AF65-F5344CB8AC3E}">
        <p14:creationId xmlns:p14="http://schemas.microsoft.com/office/powerpoint/2010/main" val="238636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j-lt"/>
              </a:rPr>
              <a:t>CT revealed a giant dumbbell-shaped calculus with smaller vesical component and larger vaginal component connected by a waist through </a:t>
            </a:r>
            <a:r>
              <a:rPr lang="en-US" sz="1200" dirty="0" err="1">
                <a:solidFill>
                  <a:schemeClr val="tx1"/>
                </a:solidFill>
                <a:effectLst/>
                <a:latin typeface="+mj-lt"/>
              </a:rPr>
              <a:t>vesico</a:t>
            </a:r>
            <a:r>
              <a:rPr lang="en-US" sz="1200" dirty="0">
                <a:solidFill>
                  <a:schemeClr val="tx1"/>
                </a:solidFill>
                <a:effectLst/>
                <a:latin typeface="+mj-lt"/>
              </a:rPr>
              <a:t>-vaginal fistula.</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54</a:t>
            </a:fld>
            <a:endParaRPr lang="en-US"/>
          </a:p>
        </p:txBody>
      </p:sp>
    </p:spTree>
    <p:extLst>
      <p:ext uri="{BB962C8B-B14F-4D97-AF65-F5344CB8AC3E}">
        <p14:creationId xmlns:p14="http://schemas.microsoft.com/office/powerpoint/2010/main" val="131846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performed an MRI on a patient suspected of having vaginal stenosis,</a:t>
            </a:r>
            <a:r>
              <a:rPr lang="en-US" b="0" i="0" dirty="0">
                <a:solidFill>
                  <a:srgbClr val="262626"/>
                </a:solidFill>
                <a:effectLst/>
                <a:latin typeface="Inter Var"/>
              </a:rPr>
              <a:t> shows a mildly lobulated urinary bladder (arrow), from previous bladder reconstructive surgery, </a:t>
            </a:r>
            <a:r>
              <a:rPr lang="en-US" dirty="0"/>
              <a:t> we identified a large oval shaped T1- and T2-hypointense structure in the anatomical location of the vagina. However, we were unable to determine whether it was situated within the vaginal canal or outside it, as we could not accurately assess the extent of vaginal stenosis or dysgenesis.</a:t>
            </a:r>
            <a:r>
              <a:rPr lang="en-US" b="0" i="0" dirty="0">
                <a:solidFill>
                  <a:srgbClr val="262626"/>
                </a:solidFill>
                <a:effectLst/>
                <a:latin typeface="Inter Var"/>
              </a:rPr>
              <a:t> </a:t>
            </a:r>
            <a:endParaRPr lang="en-US" dirty="0"/>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14</a:t>
            </a:fld>
            <a:endParaRPr lang="en-US"/>
          </a:p>
        </p:txBody>
      </p:sp>
    </p:spTree>
    <p:extLst>
      <p:ext uri="{BB962C8B-B14F-4D97-AF65-F5344CB8AC3E}">
        <p14:creationId xmlns:p14="http://schemas.microsoft.com/office/powerpoint/2010/main" val="2561593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The core of the vaginal component appeared hypodense, having soft tissue density with presence of few air foci within. The possibility of retained surgical gauze acting as nidus for the stone formation was suggested.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In addition to that CT also revealed presence of urethral calculi.</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55</a:t>
            </a:fld>
            <a:endParaRPr lang="en-US"/>
          </a:p>
        </p:txBody>
      </p:sp>
    </p:spTree>
    <p:extLst>
      <p:ext uri="{BB962C8B-B14F-4D97-AF65-F5344CB8AC3E}">
        <p14:creationId xmlns:p14="http://schemas.microsoft.com/office/powerpoint/2010/main" val="2751263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58</a:t>
            </a:fld>
            <a:endParaRPr lang="en-US"/>
          </a:p>
        </p:txBody>
      </p:sp>
    </p:spTree>
    <p:extLst>
      <p:ext uri="{BB962C8B-B14F-4D97-AF65-F5344CB8AC3E}">
        <p14:creationId xmlns:p14="http://schemas.microsoft.com/office/powerpoint/2010/main" val="3889125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This was followed by MRI which showed a fibrosed bladder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A fistulous tract communication was seen with bladder neck and proximal urethra to vaginal orifice.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sto MT" panose="02040603050505030304"/>
                <a:ea typeface="+mn-ea"/>
                <a:cs typeface="+mn-cs"/>
              </a:rPr>
              <a:t>Separate distal urethral opening was not appreciated.</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59</a:t>
            </a:fld>
            <a:endParaRPr lang="en-US"/>
          </a:p>
        </p:txBody>
      </p:sp>
    </p:spTree>
    <p:extLst>
      <p:ext uri="{BB962C8B-B14F-4D97-AF65-F5344CB8AC3E}">
        <p14:creationId xmlns:p14="http://schemas.microsoft.com/office/powerpoint/2010/main" val="338908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initial investigations she was referred for CECT which showed a large mass compressing the rectum between the bladder and colon suspected to in vagina.; therefore, it Surgical findings revealed that this calculus was adherent enough that it could not be removed through vaginal approach hence hysterectomy was done later for complete evacuation.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B3FF31-A6DC-492D-82B7-7CFB0CB888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746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USG was performed showed an echogenic focus within the lumen of the partially distended urinary bladder.</a:t>
            </a:r>
          </a:p>
          <a:p>
            <a:r>
              <a:rPr lang="en-US" sz="1200" dirty="0"/>
              <a:t>Another echogenic shadow was seen between the urinary bladder and the rectum, raising suspicion of a vaginal foreign body .When enquired, the patient and her parents denied the insertion of any foreign body into the vagina.</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65</a:t>
            </a:fld>
            <a:endParaRPr lang="en-US"/>
          </a:p>
        </p:txBody>
      </p:sp>
    </p:spTree>
    <p:extLst>
      <p:ext uri="{BB962C8B-B14F-4D97-AF65-F5344CB8AC3E}">
        <p14:creationId xmlns:p14="http://schemas.microsoft.com/office/powerpoint/2010/main" val="1333460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Urgent non-contrast CT scan of the pelvis was performed which revealed a vesical and vaginal calculus. </a:t>
            </a:r>
          </a:p>
          <a:p>
            <a:r>
              <a:rPr lang="en-US" sz="1200" dirty="0"/>
              <a:t>Additionally well-defined rectangular hypodense central area was also noted within </a:t>
            </a:r>
            <a:r>
              <a:rPr lang="en-US" sz="1200" dirty="0" err="1"/>
              <a:t>vaginolith</a:t>
            </a:r>
            <a:r>
              <a:rPr lang="en-US" sz="1200" dirty="0"/>
              <a:t>. The patient was again asked about the vaginal foreign body and she admitted to inserting the plastic cap of a nail </a:t>
            </a:r>
            <a:r>
              <a:rPr lang="en-US" sz="1200" dirty="0" err="1"/>
              <a:t>colour</a:t>
            </a:r>
            <a:r>
              <a:rPr lang="en-US" sz="1200" dirty="0"/>
              <a:t> into her vagina about a year back.</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66</a:t>
            </a:fld>
            <a:endParaRPr lang="en-US"/>
          </a:p>
        </p:txBody>
      </p:sp>
    </p:spTree>
    <p:extLst>
      <p:ext uri="{BB962C8B-B14F-4D97-AF65-F5344CB8AC3E}">
        <p14:creationId xmlns:p14="http://schemas.microsoft.com/office/powerpoint/2010/main" val="4126537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 was then referred for MRI which further revealed a defect in the posterior wall of the urinary bladder, with free passage of urine into the vagina .</a:t>
            </a:r>
          </a:p>
          <a:p>
            <a:r>
              <a:rPr lang="en-US" dirty="0"/>
              <a:t> Based on the radiological findings and history, a diagnosis of vaginal foreign body with secondary </a:t>
            </a:r>
            <a:r>
              <a:rPr lang="en-US" dirty="0" err="1"/>
              <a:t>vaginolith</a:t>
            </a:r>
            <a:r>
              <a:rPr lang="en-US" dirty="0"/>
              <a:t> with vesical calculus with VVF was made. </a:t>
            </a:r>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67</a:t>
            </a:fld>
            <a:endParaRPr lang="en-US"/>
          </a:p>
        </p:txBody>
      </p:sp>
    </p:spTree>
    <p:extLst>
      <p:ext uri="{BB962C8B-B14F-4D97-AF65-F5344CB8AC3E}">
        <p14:creationId xmlns:p14="http://schemas.microsoft.com/office/powerpoint/2010/main" val="3229068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Lato" panose="020F0502020204030204" pitchFamily="34" charset="0"/>
              </a:rPr>
              <a:t>CC ІІB stage. A) MRI scan: tumor invasion outside the cervix into the uterus left wall; B) right and back contours of the cervix was preserved. On elastography There was a clear border line between dark-blue tumor and green-colored unchanged stroma; C) typical image of preserved green stroma and red paracervical tissue was absent at the left side - tumor invades outside the organ.</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71</a:t>
            </a:fld>
            <a:endParaRPr lang="en-US"/>
          </a:p>
        </p:txBody>
      </p:sp>
    </p:spTree>
    <p:extLst>
      <p:ext uri="{BB962C8B-B14F-4D97-AF65-F5344CB8AC3E}">
        <p14:creationId xmlns:p14="http://schemas.microsoft.com/office/powerpoint/2010/main" val="367122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2E2E2E"/>
                </a:solidFill>
                <a:effectLst/>
                <a:latin typeface="helvetica" panose="020B0604020202020204" pitchFamily="34" charset="0"/>
              </a:rPr>
              <a:t>Trans</a:t>
            </a:r>
            <a:r>
              <a:rPr lang="en-US" b="1" i="0" dirty="0">
                <a:solidFill>
                  <a:srgbClr val="2E2E2E"/>
                </a:solidFill>
                <a:effectLst/>
                <a:latin typeface="helvetica" panose="020B0604020202020204" pitchFamily="34" charset="0"/>
              </a:rPr>
              <a:t>-intrauterine contrast-enhanced ultrasound (CEUS). </a:t>
            </a:r>
            <a:r>
              <a:rPr lang="en-US" b="1" i="0" dirty="0" err="1">
                <a:solidFill>
                  <a:srgbClr val="2E2E2E"/>
                </a:solidFill>
                <a:effectLst/>
                <a:latin typeface="helvetica" panose="020B0604020202020204" pitchFamily="34" charset="0"/>
              </a:rPr>
              <a:t>SonoVue</a:t>
            </a:r>
            <a:r>
              <a:rPr lang="en-US" b="1" i="0" dirty="0">
                <a:solidFill>
                  <a:srgbClr val="2E2E2E"/>
                </a:solidFill>
                <a:effectLst/>
                <a:latin typeface="helvetica" panose="020B0604020202020204" pitchFamily="34" charset="0"/>
              </a:rPr>
              <a:t> in the uterine cavity was sprayed into the bladder cavity, clearly showing the hyperechoic fistula tract delineated by </a:t>
            </a:r>
            <a:r>
              <a:rPr lang="en-US" b="1" i="0" dirty="0" err="1">
                <a:solidFill>
                  <a:srgbClr val="2E2E2E"/>
                </a:solidFill>
                <a:effectLst/>
                <a:latin typeface="helvetica" panose="020B0604020202020204" pitchFamily="34" charset="0"/>
              </a:rPr>
              <a:t>SonoVue</a:t>
            </a:r>
            <a:r>
              <a:rPr lang="en-US" b="1" i="0" dirty="0">
                <a:solidFill>
                  <a:srgbClr val="2E2E2E"/>
                </a:solidFill>
                <a:effectLst/>
                <a:latin typeface="helvetica" panose="020B0604020202020204" pitchFamily="34" charset="0"/>
              </a:rPr>
              <a:t> between the lower anterior uterine wall and the posterior bladder wall (arrow)</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72</a:t>
            </a:fld>
            <a:endParaRPr lang="en-US"/>
          </a:p>
        </p:txBody>
      </p:sp>
    </p:spTree>
    <p:extLst>
      <p:ext uri="{BB962C8B-B14F-4D97-AF65-F5344CB8AC3E}">
        <p14:creationId xmlns:p14="http://schemas.microsoft.com/office/powerpoint/2010/main" val="179053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C4C4C"/>
                </a:solidFill>
                <a:effectLst/>
                <a:latin typeface="brieflands-regular"/>
              </a:rPr>
              <a:t>The color-coded dual-source dual-energy computed tomography (DSDECT) image showing an example of mixed renal hydroxyapatite (HA)-calcium oxalate (</a:t>
            </a:r>
            <a:r>
              <a:rPr lang="en-US" b="0" i="0" dirty="0" err="1">
                <a:solidFill>
                  <a:srgbClr val="4C4C4C"/>
                </a:solidFill>
                <a:effectLst/>
                <a:latin typeface="brieflands-regular"/>
              </a:rPr>
              <a:t>CaOx</a:t>
            </a:r>
            <a:r>
              <a:rPr lang="en-US" b="0" i="0" dirty="0">
                <a:solidFill>
                  <a:srgbClr val="4C4C4C"/>
                </a:solidFill>
                <a:effectLst/>
                <a:latin typeface="brieflands-regular"/>
              </a:rPr>
              <a:t>) stone. A, The HA part is color-coded in blue (white arrow), and the </a:t>
            </a:r>
            <a:r>
              <a:rPr lang="en-US" b="0" i="0" dirty="0" err="1">
                <a:solidFill>
                  <a:srgbClr val="4C4C4C"/>
                </a:solidFill>
                <a:effectLst/>
                <a:latin typeface="brieflands-regular"/>
              </a:rPr>
              <a:t>CaOx</a:t>
            </a:r>
            <a:r>
              <a:rPr lang="en-US" b="0" i="0" dirty="0">
                <a:solidFill>
                  <a:srgbClr val="4C4C4C"/>
                </a:solidFill>
                <a:effectLst/>
                <a:latin typeface="brieflands-regular"/>
              </a:rPr>
              <a:t> part is color-coded in red (red arrow) in the axial image of mixed stone; B, Sagittal image of the mixed stone;</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74</a:t>
            </a:fld>
            <a:endParaRPr lang="en-US"/>
          </a:p>
        </p:txBody>
      </p:sp>
    </p:spTree>
    <p:extLst>
      <p:ext uri="{BB962C8B-B14F-4D97-AF65-F5344CB8AC3E}">
        <p14:creationId xmlns:p14="http://schemas.microsoft.com/office/powerpoint/2010/main" val="2948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Fibrous or Scar Tissue</a:t>
            </a:r>
            <a:r>
              <a:rPr lang="en-US" dirty="0"/>
              <a:t> </a:t>
            </a:r>
          </a:p>
          <a:p>
            <a:r>
              <a:rPr lang="en-US" b="1" dirty="0"/>
              <a:t>Calcifications</a:t>
            </a:r>
            <a:r>
              <a:rPr lang="en-US" dirty="0"/>
              <a:t> </a:t>
            </a:r>
          </a:p>
          <a:p>
            <a:r>
              <a:rPr lang="en-US" b="1" dirty="0"/>
              <a:t>Air or Gas</a:t>
            </a:r>
            <a:r>
              <a:rPr lang="en-US" dirty="0"/>
              <a:t>  </a:t>
            </a:r>
          </a:p>
          <a:p>
            <a:r>
              <a:rPr lang="en-US" b="1" dirty="0"/>
              <a:t>Blood Products (Chronic Hemorrhage)</a:t>
            </a:r>
            <a:r>
              <a:rPr lang="en-US" dirty="0"/>
              <a:t> </a:t>
            </a:r>
          </a:p>
          <a:p>
            <a:r>
              <a:rPr lang="en-US" b="1" dirty="0"/>
              <a:t>Certain Masses or Foreign Bodies</a:t>
            </a:r>
            <a:r>
              <a:rPr lang="en-US" dirty="0"/>
              <a:t> –</a:t>
            </a:r>
          </a:p>
        </p:txBody>
      </p:sp>
      <p:sp>
        <p:nvSpPr>
          <p:cNvPr id="4" name="Slide Number Placeholder 3"/>
          <p:cNvSpPr>
            <a:spLocks noGrp="1"/>
          </p:cNvSpPr>
          <p:nvPr>
            <p:ph type="sldNum" sz="quarter" idx="5"/>
          </p:nvPr>
        </p:nvSpPr>
        <p:spPr/>
        <p:txBody>
          <a:bodyPr/>
          <a:lstStyle/>
          <a:p>
            <a:fld id="{A70E76F8-33FA-4165-AD71-995316612FF7}" type="slidenum">
              <a:rPr lang="en-US" smtClean="0"/>
              <a:t>15</a:t>
            </a:fld>
            <a:endParaRPr lang="en-US"/>
          </a:p>
        </p:txBody>
      </p:sp>
    </p:spTree>
    <p:extLst>
      <p:ext uri="{BB962C8B-B14F-4D97-AF65-F5344CB8AC3E}">
        <p14:creationId xmlns:p14="http://schemas.microsoft.com/office/powerpoint/2010/main" val="66615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3D CT reconstruction showing a large calculus in vaginal cavity enhancing anatomical visualization for surgical planning.</a:t>
            </a:r>
          </a:p>
          <a:p>
            <a:endParaRPr lang="en-US" dirty="0"/>
          </a:p>
          <a:p>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75</a:t>
            </a:fld>
            <a:endParaRPr lang="en-US"/>
          </a:p>
        </p:txBody>
      </p:sp>
    </p:spTree>
    <p:extLst>
      <p:ext uri="{BB962C8B-B14F-4D97-AF65-F5344CB8AC3E}">
        <p14:creationId xmlns:p14="http://schemas.microsoft.com/office/powerpoint/2010/main" val="426142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present the imaging appearances of pathologies from our differential list, emphasizing their overlapping features on MRI.</a:t>
            </a:r>
          </a:p>
        </p:txBody>
      </p:sp>
      <p:sp>
        <p:nvSpPr>
          <p:cNvPr id="4" name="Slide Number Placeholder 3"/>
          <p:cNvSpPr>
            <a:spLocks noGrp="1"/>
          </p:cNvSpPr>
          <p:nvPr>
            <p:ph type="sldNum" sz="quarter" idx="5"/>
          </p:nvPr>
        </p:nvSpPr>
        <p:spPr/>
        <p:txBody>
          <a:bodyPr/>
          <a:lstStyle/>
          <a:p>
            <a:fld id="{A70E76F8-33FA-4165-AD71-995316612FF7}" type="slidenum">
              <a:rPr lang="en-US" smtClean="0"/>
              <a:t>16</a:t>
            </a:fld>
            <a:endParaRPr lang="en-US"/>
          </a:p>
        </p:txBody>
      </p:sp>
    </p:spTree>
    <p:extLst>
      <p:ext uri="{BB962C8B-B14F-4D97-AF65-F5344CB8AC3E}">
        <p14:creationId xmlns:p14="http://schemas.microsoft.com/office/powerpoint/2010/main" val="114975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Sagittal T2WI of patient with complete vaginal agenesis of lower one third of vagina resulting in vaginal outlet obstruction with a large chronic hematoma seen in superior vagina</a:t>
            </a:r>
          </a:p>
        </p:txBody>
      </p:sp>
      <p:sp>
        <p:nvSpPr>
          <p:cNvPr id="4" name="Slide Number Placeholder 3"/>
          <p:cNvSpPr>
            <a:spLocks noGrp="1"/>
          </p:cNvSpPr>
          <p:nvPr>
            <p:ph type="sldNum" sz="quarter" idx="5"/>
          </p:nvPr>
        </p:nvSpPr>
        <p:spPr/>
        <p:txBody>
          <a:bodyPr/>
          <a:lstStyle/>
          <a:p>
            <a:fld id="{A70E76F8-33FA-4165-AD71-995316612FF7}" type="slidenum">
              <a:rPr lang="en-US" smtClean="0"/>
              <a:t>17</a:t>
            </a:fld>
            <a:endParaRPr lang="en-US"/>
          </a:p>
        </p:txBody>
      </p:sp>
    </p:spTree>
    <p:extLst>
      <p:ext uri="{BB962C8B-B14F-4D97-AF65-F5344CB8AC3E}">
        <p14:creationId xmlns:p14="http://schemas.microsoft.com/office/powerpoint/2010/main" val="310789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latin typeface="Inter Var"/>
              </a:rPr>
              <a:t>Foreign body in a 5-year-old girl who presented with orange vaginal discharge. Sagittal T1-W MR image shows a well-delineated, hypointense, cylindrical structure within the vagina. An orange crayon was found on vaginoscopy. </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18</a:t>
            </a:fld>
            <a:endParaRPr lang="en-US"/>
          </a:p>
        </p:txBody>
      </p:sp>
    </p:spTree>
    <p:extLst>
      <p:ext uri="{BB962C8B-B14F-4D97-AF65-F5344CB8AC3E}">
        <p14:creationId xmlns:p14="http://schemas.microsoft.com/office/powerpoint/2010/main" val="28980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T2 sagittal and axial T1 MRI showing a hypointense round to oval structure in vagina which was actually a </a:t>
            </a:r>
            <a:r>
              <a:rPr lang="en-US" dirty="0" err="1"/>
              <a:t>vaginolith</a:t>
            </a:r>
            <a:endParaRPr lang="en-US" dirty="0"/>
          </a:p>
        </p:txBody>
      </p:sp>
      <p:sp>
        <p:nvSpPr>
          <p:cNvPr id="4" name="Slide Number Placeholder 3"/>
          <p:cNvSpPr>
            <a:spLocks noGrp="1"/>
          </p:cNvSpPr>
          <p:nvPr>
            <p:ph type="sldNum" sz="quarter" idx="5"/>
          </p:nvPr>
        </p:nvSpPr>
        <p:spPr/>
        <p:txBody>
          <a:bodyPr/>
          <a:lstStyle/>
          <a:p>
            <a:fld id="{A70E76F8-33FA-4165-AD71-995316612FF7}" type="slidenum">
              <a:rPr lang="en-US" smtClean="0"/>
              <a:t>20</a:t>
            </a:fld>
            <a:endParaRPr lang="en-US"/>
          </a:p>
        </p:txBody>
      </p:sp>
    </p:spTree>
    <p:extLst>
      <p:ext uri="{BB962C8B-B14F-4D97-AF65-F5344CB8AC3E}">
        <p14:creationId xmlns:p14="http://schemas.microsoft.com/office/powerpoint/2010/main" val="49656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scan confirmed that the structure is a large calculus.</a:t>
            </a:r>
          </a:p>
        </p:txBody>
      </p:sp>
      <p:sp>
        <p:nvSpPr>
          <p:cNvPr id="4" name="Slide Number Placeholder 3"/>
          <p:cNvSpPr>
            <a:spLocks noGrp="1"/>
          </p:cNvSpPr>
          <p:nvPr>
            <p:ph type="sldNum" sz="quarter" idx="5"/>
          </p:nvPr>
        </p:nvSpPr>
        <p:spPr/>
        <p:txBody>
          <a:bodyPr/>
          <a:lstStyle/>
          <a:p>
            <a:fld id="{A70E76F8-33FA-4165-AD71-995316612FF7}" type="slidenum">
              <a:rPr lang="en-US" smtClean="0"/>
              <a:t>23</a:t>
            </a:fld>
            <a:endParaRPr lang="en-US"/>
          </a:p>
        </p:txBody>
      </p:sp>
    </p:spTree>
    <p:extLst>
      <p:ext uri="{BB962C8B-B14F-4D97-AF65-F5344CB8AC3E}">
        <p14:creationId xmlns:p14="http://schemas.microsoft.com/office/powerpoint/2010/main" val="2858694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volume rendered image of CT pelvis showing a large calculus in the pelvis. We can appreciate pubic diastasis as well which is an associated finding of bladder exstrophy</a:t>
            </a:r>
          </a:p>
        </p:txBody>
      </p:sp>
      <p:sp>
        <p:nvSpPr>
          <p:cNvPr id="4" name="Slide Number Placeholder 3"/>
          <p:cNvSpPr>
            <a:spLocks noGrp="1"/>
          </p:cNvSpPr>
          <p:nvPr>
            <p:ph type="sldNum" sz="quarter" idx="5"/>
          </p:nvPr>
        </p:nvSpPr>
        <p:spPr/>
        <p:txBody>
          <a:bodyPr/>
          <a:lstStyle/>
          <a:p>
            <a:fld id="{A70E76F8-33FA-4165-AD71-995316612FF7}" type="slidenum">
              <a:rPr lang="en-US" smtClean="0"/>
              <a:t>26</a:t>
            </a:fld>
            <a:endParaRPr lang="en-US"/>
          </a:p>
        </p:txBody>
      </p:sp>
    </p:spTree>
    <p:extLst>
      <p:ext uri="{BB962C8B-B14F-4D97-AF65-F5344CB8AC3E}">
        <p14:creationId xmlns:p14="http://schemas.microsoft.com/office/powerpoint/2010/main" val="308873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911730-62E7-4A72-8727-E44564840782}"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8552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245958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164225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4243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2806149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3911730-62E7-4A72-8727-E44564840782}"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80240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3911730-62E7-4A72-8727-E44564840782}"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105680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11730-62E7-4A72-8727-E44564840782}"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1497593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11730-62E7-4A72-8727-E44564840782}"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111625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12800" y="274638"/>
            <a:ext cx="105664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154FC66-73F8-47FF-BDB3-6612E226E499}" type="datetimeFigureOut">
              <a:rPr lang="en-GB" smtClean="0"/>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3B8D1F-38E7-483C-B453-9FA7DCECE467}" type="slidenum">
              <a:rPr lang="en-GB" smtClean="0"/>
              <a:t>‹#›</a:t>
            </a:fld>
            <a:endParaRPr lang="en-GB"/>
          </a:p>
        </p:txBody>
      </p:sp>
    </p:spTree>
    <p:extLst>
      <p:ext uri="{BB962C8B-B14F-4D97-AF65-F5344CB8AC3E}">
        <p14:creationId xmlns:p14="http://schemas.microsoft.com/office/powerpoint/2010/main" val="1926619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154FC66-73F8-47FF-BDB3-6612E226E499}"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3B8D1F-38E7-483C-B453-9FA7DCECE467}" type="slidenum">
              <a:rPr lang="en-GB" smtClean="0"/>
              <a:t>‹#›</a:t>
            </a:fld>
            <a:endParaRPr lang="en-GB"/>
          </a:p>
        </p:txBody>
      </p:sp>
      <p:sp>
        <p:nvSpPr>
          <p:cNvPr id="8" name="Content Placeholder 7"/>
          <p:cNvSpPr>
            <a:spLocks noGrp="1"/>
          </p:cNvSpPr>
          <p:nvPr>
            <p:ph sz="quarter" idx="13"/>
          </p:nvPr>
        </p:nvSpPr>
        <p:spPr>
          <a:xfrm>
            <a:off x="812800" y="1600200"/>
            <a:ext cx="1056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430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911730-62E7-4A72-8727-E44564840782}"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248344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911730-62E7-4A72-8727-E44564840782}"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710075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98957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911730-62E7-4A72-8727-E44564840782}"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63001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911730-62E7-4A72-8727-E44564840782}"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39849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911730-62E7-4A72-8727-E44564840782}"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293495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40216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911730-62E7-4A72-8727-E44564840782}"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B87F1-8809-4742-9CB8-1BE10976928A}" type="slidenum">
              <a:rPr lang="en-US" smtClean="0"/>
              <a:t>‹#›</a:t>
            </a:fld>
            <a:endParaRPr lang="en-US"/>
          </a:p>
        </p:txBody>
      </p:sp>
    </p:spTree>
    <p:extLst>
      <p:ext uri="{BB962C8B-B14F-4D97-AF65-F5344CB8AC3E}">
        <p14:creationId xmlns:p14="http://schemas.microsoft.com/office/powerpoint/2010/main" val="66617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3911730-62E7-4A72-8727-E44564840782}" type="datetimeFigureOut">
              <a:rPr lang="en-US" smtClean="0"/>
              <a:t>3/17/2025</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23B87F1-8809-4742-9CB8-1BE10976928A}" type="slidenum">
              <a:rPr lang="en-US" smtClean="0"/>
              <a:t>‹#›</a:t>
            </a:fld>
            <a:endParaRPr lang="en-US"/>
          </a:p>
        </p:txBody>
      </p:sp>
    </p:spTree>
    <p:extLst>
      <p:ext uri="{BB962C8B-B14F-4D97-AF65-F5344CB8AC3E}">
        <p14:creationId xmlns:p14="http://schemas.microsoft.com/office/powerpoint/2010/main" val="214687609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png"/><Relationship Id="rId7" Type="http://schemas.openxmlformats.org/officeDocument/2006/relationships/diagramColors" Target="../diagrams/colors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0,188 Bismillah Calligraphy Royalty-Free Images, Stock Photos &amp; Pictures |  Shutterstock">
            <a:extLst>
              <a:ext uri="{FF2B5EF4-FFF2-40B4-BE49-F238E27FC236}">
                <a16:creationId xmlns:a16="http://schemas.microsoft.com/office/drawing/2014/main" id="{F70D23A9-F0A9-45BB-AAD9-0EE1040A97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7400" b="33620"/>
          <a:stretch/>
        </p:blipFill>
        <p:spPr bwMode="auto">
          <a:xfrm>
            <a:off x="287746" y="1655457"/>
            <a:ext cx="11616507" cy="336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81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13FB-7361-297E-3AD3-E4B325ACBC12}"/>
              </a:ext>
            </a:extLst>
          </p:cNvPr>
          <p:cNvSpPr>
            <a:spLocks noGrp="1"/>
          </p:cNvSpPr>
          <p:nvPr>
            <p:ph type="title"/>
          </p:nvPr>
        </p:nvSpPr>
        <p:spPr>
          <a:xfrm>
            <a:off x="729342" y="361244"/>
            <a:ext cx="6292347" cy="1173642"/>
          </a:xfrm>
        </p:spPr>
        <p:txBody>
          <a:bodyPr>
            <a:noAutofit/>
          </a:bodyPr>
          <a:lstStyle/>
          <a:p>
            <a:pPr marL="0" marR="0" lvl="0" indent="0" defTabSz="914400" rtl="0" eaLnBrk="1" fontAlgn="auto" latinLnBrk="0" hangingPunct="1">
              <a:lnSpc>
                <a:spcPct val="100000"/>
              </a:lnSpc>
              <a:spcBef>
                <a:spcPct val="0"/>
              </a:spcBef>
              <a:spcAft>
                <a:spcPts val="0"/>
              </a:spcAft>
              <a:tabLst/>
              <a:defRPr/>
            </a:pPr>
            <a:r>
              <a:rPr lang="en-US" sz="4400" b="1"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latin typeface="Calibri" panose="020F0502020204030204" pitchFamily="34" charset="0"/>
                <a:ea typeface="Calibri" panose="020F0502020204030204" pitchFamily="34" charset="0"/>
                <a:cs typeface="Calibri" panose="020F0502020204030204" pitchFamily="34" charset="0"/>
              </a:rPr>
              <a:t>EXAMINATION FINDINGS:</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ontent Placeholder 5">
            <a:extLst>
              <a:ext uri="{FF2B5EF4-FFF2-40B4-BE49-F238E27FC236}">
                <a16:creationId xmlns:a16="http://schemas.microsoft.com/office/drawing/2014/main" id="{9E1C0908-9C44-0142-CF2E-183C709C3F27}"/>
              </a:ext>
            </a:extLst>
          </p:cNvPr>
          <p:cNvGraphicFramePr>
            <a:graphicFrameLocks noGrp="1"/>
          </p:cNvGraphicFramePr>
          <p:nvPr>
            <p:ph idx="1"/>
          </p:nvPr>
        </p:nvGraphicFramePr>
        <p:xfrm>
          <a:off x="914400" y="1731964"/>
          <a:ext cx="9187543" cy="1522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73F68C7B-5918-6FC0-5D59-510A896D79CE}"/>
              </a:ext>
            </a:extLst>
          </p:cNvPr>
          <p:cNvSpPr txBox="1">
            <a:spLocks/>
          </p:cNvSpPr>
          <p:nvPr/>
        </p:nvSpPr>
        <p:spPr>
          <a:xfrm>
            <a:off x="498112" y="3551845"/>
            <a:ext cx="2912111" cy="970450"/>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defRPr/>
            </a:pPr>
            <a:r>
              <a:rPr lang="en-US" sz="3300" b="1"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latin typeface="Calibri" panose="020F0502020204030204" pitchFamily="34" charset="0"/>
                <a:ea typeface="Calibri" panose="020F0502020204030204" pitchFamily="34" charset="0"/>
                <a:cs typeface="Calibri" panose="020F0502020204030204" pitchFamily="34" charset="0"/>
              </a:rPr>
              <a:t>Per Vaginal:</a:t>
            </a:r>
            <a:br>
              <a:rPr lang="en-US" sz="3000" cap="all" spc="5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Content Placeholder 5">
            <a:extLst>
              <a:ext uri="{FF2B5EF4-FFF2-40B4-BE49-F238E27FC236}">
                <a16:creationId xmlns:a16="http://schemas.microsoft.com/office/drawing/2014/main" id="{93FF93E3-F3E9-4FF4-BB32-E299F72F243C}"/>
              </a:ext>
            </a:extLst>
          </p:cNvPr>
          <p:cNvGraphicFramePr>
            <a:graphicFrameLocks/>
          </p:cNvGraphicFramePr>
          <p:nvPr/>
        </p:nvGraphicFramePr>
        <p:xfrm>
          <a:off x="1050289" y="4522295"/>
          <a:ext cx="9187543" cy="15228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Content Placeholder 5">
            <a:extLst>
              <a:ext uri="{FF2B5EF4-FFF2-40B4-BE49-F238E27FC236}">
                <a16:creationId xmlns:a16="http://schemas.microsoft.com/office/drawing/2014/main" id="{6944DB18-8D8C-44BA-5FE3-6508C11C5591}"/>
              </a:ext>
            </a:extLst>
          </p:cNvPr>
          <p:cNvGraphicFramePr>
            <a:graphicFrameLocks/>
          </p:cNvGraphicFramePr>
          <p:nvPr>
            <p:extLst>
              <p:ext uri="{D42A27DB-BD31-4B8C-83A1-F6EECF244321}">
                <p14:modId xmlns:p14="http://schemas.microsoft.com/office/powerpoint/2010/main" val="2313323103"/>
              </p:ext>
            </p:extLst>
          </p:nvPr>
        </p:nvGraphicFramePr>
        <p:xfrm>
          <a:off x="1022892" y="4225279"/>
          <a:ext cx="9079051" cy="15228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92771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D418-805E-DD4D-37D5-41E75DD99167}"/>
              </a:ext>
            </a:extLst>
          </p:cNvPr>
          <p:cNvSpPr>
            <a:spLocks noGrp="1"/>
          </p:cNvSpPr>
          <p:nvPr>
            <p:ph type="title"/>
          </p:nvPr>
        </p:nvSpPr>
        <p:spPr>
          <a:xfrm>
            <a:off x="913795" y="609600"/>
            <a:ext cx="2563183" cy="1146096"/>
          </a:xfrm>
        </p:spPr>
        <p:txBody>
          <a:bodyPr>
            <a:normAutofit/>
          </a:bodyPr>
          <a:lstStyle/>
          <a:p>
            <a:r>
              <a:rPr lang="en-US" sz="4400" b="1"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latin typeface="Calibri" panose="020F0502020204030204" pitchFamily="34" charset="0"/>
                <a:ea typeface="Calibri" panose="020F0502020204030204" pitchFamily="34" charset="0"/>
                <a:cs typeface="Calibri" panose="020F0502020204030204" pitchFamily="34" charset="0"/>
              </a:rPr>
              <a:t>VITALS:</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ontent Placeholder 6">
            <a:extLst>
              <a:ext uri="{FF2B5EF4-FFF2-40B4-BE49-F238E27FC236}">
                <a16:creationId xmlns:a16="http://schemas.microsoft.com/office/drawing/2014/main" id="{5FAE2E46-5244-2192-E538-56924A796614}"/>
              </a:ext>
            </a:extLst>
          </p:cNvPr>
          <p:cNvGraphicFramePr>
            <a:graphicFrameLocks/>
          </p:cNvGraphicFramePr>
          <p:nvPr/>
        </p:nvGraphicFramePr>
        <p:xfrm>
          <a:off x="2787824" y="1755696"/>
          <a:ext cx="6120680" cy="4035504"/>
        </p:xfrm>
        <a:graphic>
          <a:graphicData uri="http://schemas.openxmlformats.org/drawingml/2006/table">
            <a:tbl>
              <a:tblPr firstRow="1" bandRow="1"/>
              <a:tblGrid>
                <a:gridCol w="316835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966798">
                <a:tc>
                  <a:txBody>
                    <a:bodyPr/>
                    <a:lstStyle>
                      <a:lvl1pPr marL="0" algn="l" defTabSz="457200" rtl="0" eaLnBrk="1" latinLnBrk="0" hangingPunct="1">
                        <a:defRPr sz="1800" b="1" kern="1200">
                          <a:solidFill>
                            <a:schemeClr val="lt1"/>
                          </a:solidFill>
                          <a:latin typeface="Arial Narrow"/>
                        </a:defRPr>
                      </a:lvl1pPr>
                      <a:lvl2pPr marL="457200" algn="l" defTabSz="457200" rtl="0" eaLnBrk="1" latinLnBrk="0" hangingPunct="1">
                        <a:defRPr sz="1800" b="1" kern="1200">
                          <a:solidFill>
                            <a:schemeClr val="lt1"/>
                          </a:solidFill>
                          <a:latin typeface="Arial Narrow"/>
                        </a:defRPr>
                      </a:lvl2pPr>
                      <a:lvl3pPr marL="914400" algn="l" defTabSz="457200" rtl="0" eaLnBrk="1" latinLnBrk="0" hangingPunct="1">
                        <a:defRPr sz="1800" b="1" kern="1200">
                          <a:solidFill>
                            <a:schemeClr val="lt1"/>
                          </a:solidFill>
                          <a:latin typeface="Arial Narrow"/>
                        </a:defRPr>
                      </a:lvl3pPr>
                      <a:lvl4pPr marL="1371600" algn="l" defTabSz="457200" rtl="0" eaLnBrk="1" latinLnBrk="0" hangingPunct="1">
                        <a:defRPr sz="1800" b="1" kern="1200">
                          <a:solidFill>
                            <a:schemeClr val="lt1"/>
                          </a:solidFill>
                          <a:latin typeface="Arial Narrow"/>
                        </a:defRPr>
                      </a:lvl4pPr>
                      <a:lvl5pPr marL="1828800" algn="l" defTabSz="457200" rtl="0" eaLnBrk="1" latinLnBrk="0" hangingPunct="1">
                        <a:defRPr sz="1800" b="1" kern="1200">
                          <a:solidFill>
                            <a:schemeClr val="lt1"/>
                          </a:solidFill>
                          <a:latin typeface="Arial Narrow"/>
                        </a:defRPr>
                      </a:lvl5pPr>
                      <a:lvl6pPr marL="2286000" algn="l" defTabSz="457200" rtl="0" eaLnBrk="1" latinLnBrk="0" hangingPunct="1">
                        <a:defRPr sz="1800" b="1" kern="1200">
                          <a:solidFill>
                            <a:schemeClr val="lt1"/>
                          </a:solidFill>
                          <a:latin typeface="Arial Narrow"/>
                        </a:defRPr>
                      </a:lvl6pPr>
                      <a:lvl7pPr marL="2743200" algn="l" defTabSz="457200" rtl="0" eaLnBrk="1" latinLnBrk="0" hangingPunct="1">
                        <a:defRPr sz="1800" b="1" kern="1200">
                          <a:solidFill>
                            <a:schemeClr val="lt1"/>
                          </a:solidFill>
                          <a:latin typeface="Arial Narrow"/>
                        </a:defRPr>
                      </a:lvl7pPr>
                      <a:lvl8pPr marL="3200400" algn="l" defTabSz="457200" rtl="0" eaLnBrk="1" latinLnBrk="0" hangingPunct="1">
                        <a:defRPr sz="1800" b="1" kern="1200">
                          <a:solidFill>
                            <a:schemeClr val="lt1"/>
                          </a:solidFill>
                          <a:latin typeface="Arial Narrow"/>
                        </a:defRPr>
                      </a:lvl8pPr>
                      <a:lvl9pPr marL="3657600" algn="l" defTabSz="457200" rtl="0" eaLnBrk="1" latinLnBrk="0" hangingPunct="1">
                        <a:defRPr sz="1800" b="1" kern="1200">
                          <a:solidFill>
                            <a:schemeClr val="lt1"/>
                          </a:solidFill>
                          <a:latin typeface="Arial Narrow"/>
                        </a:defRPr>
                      </a:lvl9pPr>
                    </a:lstStyle>
                    <a:p>
                      <a:pPr algn="ctr"/>
                      <a:r>
                        <a:rPr lang="en-IN" sz="3200" dirty="0"/>
                        <a:t> Investigations    </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D936F"/>
                    </a:solidFill>
                  </a:tcPr>
                </a:tc>
                <a:tc>
                  <a:txBody>
                    <a:bodyPr/>
                    <a:lstStyle>
                      <a:lvl1pPr marL="0" algn="l" defTabSz="457200" rtl="0" eaLnBrk="1" latinLnBrk="0" hangingPunct="1">
                        <a:defRPr sz="1800" b="1" kern="1200">
                          <a:solidFill>
                            <a:schemeClr val="lt1"/>
                          </a:solidFill>
                          <a:latin typeface="Arial Narrow"/>
                        </a:defRPr>
                      </a:lvl1pPr>
                      <a:lvl2pPr marL="457200" algn="l" defTabSz="457200" rtl="0" eaLnBrk="1" latinLnBrk="0" hangingPunct="1">
                        <a:defRPr sz="1800" b="1" kern="1200">
                          <a:solidFill>
                            <a:schemeClr val="lt1"/>
                          </a:solidFill>
                          <a:latin typeface="Arial Narrow"/>
                        </a:defRPr>
                      </a:lvl2pPr>
                      <a:lvl3pPr marL="914400" algn="l" defTabSz="457200" rtl="0" eaLnBrk="1" latinLnBrk="0" hangingPunct="1">
                        <a:defRPr sz="1800" b="1" kern="1200">
                          <a:solidFill>
                            <a:schemeClr val="lt1"/>
                          </a:solidFill>
                          <a:latin typeface="Arial Narrow"/>
                        </a:defRPr>
                      </a:lvl3pPr>
                      <a:lvl4pPr marL="1371600" algn="l" defTabSz="457200" rtl="0" eaLnBrk="1" latinLnBrk="0" hangingPunct="1">
                        <a:defRPr sz="1800" b="1" kern="1200">
                          <a:solidFill>
                            <a:schemeClr val="lt1"/>
                          </a:solidFill>
                          <a:latin typeface="Arial Narrow"/>
                        </a:defRPr>
                      </a:lvl4pPr>
                      <a:lvl5pPr marL="1828800" algn="l" defTabSz="457200" rtl="0" eaLnBrk="1" latinLnBrk="0" hangingPunct="1">
                        <a:defRPr sz="1800" b="1" kern="1200">
                          <a:solidFill>
                            <a:schemeClr val="lt1"/>
                          </a:solidFill>
                          <a:latin typeface="Arial Narrow"/>
                        </a:defRPr>
                      </a:lvl5pPr>
                      <a:lvl6pPr marL="2286000" algn="l" defTabSz="457200" rtl="0" eaLnBrk="1" latinLnBrk="0" hangingPunct="1">
                        <a:defRPr sz="1800" b="1" kern="1200">
                          <a:solidFill>
                            <a:schemeClr val="lt1"/>
                          </a:solidFill>
                          <a:latin typeface="Arial Narrow"/>
                        </a:defRPr>
                      </a:lvl6pPr>
                      <a:lvl7pPr marL="2743200" algn="l" defTabSz="457200" rtl="0" eaLnBrk="1" latinLnBrk="0" hangingPunct="1">
                        <a:defRPr sz="1800" b="1" kern="1200">
                          <a:solidFill>
                            <a:schemeClr val="lt1"/>
                          </a:solidFill>
                          <a:latin typeface="Arial Narrow"/>
                        </a:defRPr>
                      </a:lvl7pPr>
                      <a:lvl8pPr marL="3200400" algn="l" defTabSz="457200" rtl="0" eaLnBrk="1" latinLnBrk="0" hangingPunct="1">
                        <a:defRPr sz="1800" b="1" kern="1200">
                          <a:solidFill>
                            <a:schemeClr val="lt1"/>
                          </a:solidFill>
                          <a:latin typeface="Arial Narrow"/>
                        </a:defRPr>
                      </a:lvl8pPr>
                      <a:lvl9pPr marL="3657600" algn="l" defTabSz="457200" rtl="0" eaLnBrk="1" latinLnBrk="0" hangingPunct="1">
                        <a:defRPr sz="1800" b="1" kern="1200">
                          <a:solidFill>
                            <a:schemeClr val="lt1"/>
                          </a:solidFill>
                          <a:latin typeface="Arial Narrow"/>
                        </a:defRPr>
                      </a:lvl9pPr>
                    </a:lstStyle>
                    <a:p>
                      <a:pPr algn="ctr"/>
                      <a:r>
                        <a:rPr lang="en-IN" sz="3200" b="1" kern="1200" dirty="0">
                          <a:solidFill>
                            <a:schemeClr val="lt1"/>
                          </a:solidFill>
                        </a:rPr>
                        <a:t> Results</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D936F"/>
                    </a:solidFill>
                  </a:tcPr>
                </a:tc>
                <a:extLst>
                  <a:ext uri="{0D108BD9-81ED-4DB2-BD59-A6C34878D82A}">
                    <a16:rowId xmlns:a16="http://schemas.microsoft.com/office/drawing/2014/main" val="10000"/>
                  </a:ext>
                </a:extLst>
              </a:tr>
              <a:tr h="561984">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Arial Narrow" panose="020B0606020202030204" pitchFamily="34" charset="0"/>
                        </a:rPr>
                        <a:t>Heart Rate</a:t>
                      </a:r>
                      <a:endParaRPr lang="en-US" sz="3200" dirty="0">
                        <a:latin typeface="Arial Narrow" panose="020B0606020202030204" pitchFamily="34"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mj-lt"/>
                        </a:rPr>
                        <a:t>86pulse/min</a:t>
                      </a:r>
                      <a:endParaRPr lang="en-US" sz="3200" dirty="0">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extLst>
                  <a:ext uri="{0D108BD9-81ED-4DB2-BD59-A6C34878D82A}">
                    <a16:rowId xmlns:a16="http://schemas.microsoft.com/office/drawing/2014/main" val="10001"/>
                  </a:ext>
                </a:extLst>
              </a:tr>
              <a:tr h="561984">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baseline="0" dirty="0"/>
                        <a:t> Blood Pressure</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20000"/>
                      </a:srgbClr>
                    </a:solidFill>
                  </a:tcPr>
                </a:tc>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mj-lt"/>
                        </a:rPr>
                        <a:t>120/80mmhg</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20000"/>
                      </a:srgbClr>
                    </a:solidFill>
                  </a:tcPr>
                </a:tc>
                <a:extLst>
                  <a:ext uri="{0D108BD9-81ED-4DB2-BD59-A6C34878D82A}">
                    <a16:rowId xmlns:a16="http://schemas.microsoft.com/office/drawing/2014/main" val="10003"/>
                  </a:ext>
                </a:extLst>
              </a:tr>
              <a:tr h="683274">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Arial Narrow" panose="020B0606020202030204" pitchFamily="34" charset="0"/>
                        </a:rPr>
                        <a:t>Respiratory Rate </a:t>
                      </a:r>
                      <a:endParaRPr lang="en-US" sz="3200" dirty="0">
                        <a:latin typeface="Arial Narrow" panose="020B0606020202030204" pitchFamily="34"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mj-lt"/>
                        </a:rPr>
                        <a:t>23/min</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extLst>
                  <a:ext uri="{0D108BD9-81ED-4DB2-BD59-A6C34878D82A}">
                    <a16:rowId xmlns:a16="http://schemas.microsoft.com/office/drawing/2014/main" val="10007"/>
                  </a:ext>
                </a:extLst>
              </a:tr>
              <a:tr h="648072">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Arial Narrow" panose="020B0606020202030204" pitchFamily="34" charset="0"/>
                          <a:ea typeface="+mn-ea"/>
                          <a:cs typeface="+mn-cs"/>
                        </a:rPr>
                        <a:t>Temperature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20000"/>
                      </a:srgbClr>
                    </a:solidFill>
                  </a:tcPr>
                </a:tc>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US" sz="3200" dirty="0">
                          <a:latin typeface="+mj-lt"/>
                        </a:rPr>
                        <a:t>98.6 F</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20000"/>
                      </a:srgbClr>
                    </a:solidFill>
                  </a:tcPr>
                </a:tc>
                <a:extLst>
                  <a:ext uri="{0D108BD9-81ED-4DB2-BD59-A6C34878D82A}">
                    <a16:rowId xmlns:a16="http://schemas.microsoft.com/office/drawing/2014/main" val="1165364575"/>
                  </a:ext>
                </a:extLst>
              </a:tr>
              <a:tr h="561984">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mj-lt"/>
                        </a:rPr>
                        <a:t>SpO2</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tc>
                  <a:txBody>
                    <a:bodyPr/>
                    <a:lstStyle>
                      <a:lvl1pPr marL="0" algn="l" defTabSz="457200" rtl="0" eaLnBrk="1" latinLnBrk="0" hangingPunct="1">
                        <a:defRPr sz="1800" kern="1200">
                          <a:solidFill>
                            <a:schemeClr val="dk1"/>
                          </a:solidFill>
                          <a:latin typeface="Arial Narrow"/>
                        </a:defRPr>
                      </a:lvl1pPr>
                      <a:lvl2pPr marL="457200" algn="l" defTabSz="457200" rtl="0" eaLnBrk="1" latinLnBrk="0" hangingPunct="1">
                        <a:defRPr sz="1800" kern="1200">
                          <a:solidFill>
                            <a:schemeClr val="dk1"/>
                          </a:solidFill>
                          <a:latin typeface="Arial Narrow"/>
                        </a:defRPr>
                      </a:lvl2pPr>
                      <a:lvl3pPr marL="914400" algn="l" defTabSz="457200" rtl="0" eaLnBrk="1" latinLnBrk="0" hangingPunct="1">
                        <a:defRPr sz="1800" kern="1200">
                          <a:solidFill>
                            <a:schemeClr val="dk1"/>
                          </a:solidFill>
                          <a:latin typeface="Arial Narrow"/>
                        </a:defRPr>
                      </a:lvl3pPr>
                      <a:lvl4pPr marL="1371600" algn="l" defTabSz="457200" rtl="0" eaLnBrk="1" latinLnBrk="0" hangingPunct="1">
                        <a:defRPr sz="1800" kern="1200">
                          <a:solidFill>
                            <a:schemeClr val="dk1"/>
                          </a:solidFill>
                          <a:latin typeface="Arial Narrow"/>
                        </a:defRPr>
                      </a:lvl4pPr>
                      <a:lvl5pPr marL="1828800" algn="l" defTabSz="457200" rtl="0" eaLnBrk="1" latinLnBrk="0" hangingPunct="1">
                        <a:defRPr sz="1800" kern="1200">
                          <a:solidFill>
                            <a:schemeClr val="dk1"/>
                          </a:solidFill>
                          <a:latin typeface="Arial Narrow"/>
                        </a:defRPr>
                      </a:lvl5pPr>
                      <a:lvl6pPr marL="2286000" algn="l" defTabSz="457200" rtl="0" eaLnBrk="1" latinLnBrk="0" hangingPunct="1">
                        <a:defRPr sz="1800" kern="1200">
                          <a:solidFill>
                            <a:schemeClr val="dk1"/>
                          </a:solidFill>
                          <a:latin typeface="Arial Narrow"/>
                        </a:defRPr>
                      </a:lvl6pPr>
                      <a:lvl7pPr marL="2743200" algn="l" defTabSz="457200" rtl="0" eaLnBrk="1" latinLnBrk="0" hangingPunct="1">
                        <a:defRPr sz="1800" kern="1200">
                          <a:solidFill>
                            <a:schemeClr val="dk1"/>
                          </a:solidFill>
                          <a:latin typeface="Arial Narrow"/>
                        </a:defRPr>
                      </a:lvl7pPr>
                      <a:lvl8pPr marL="3200400" algn="l" defTabSz="457200" rtl="0" eaLnBrk="1" latinLnBrk="0" hangingPunct="1">
                        <a:defRPr sz="1800" kern="1200">
                          <a:solidFill>
                            <a:schemeClr val="dk1"/>
                          </a:solidFill>
                          <a:latin typeface="Arial Narrow"/>
                        </a:defRPr>
                      </a:lvl8pPr>
                      <a:lvl9pPr marL="3657600" algn="l" defTabSz="457200" rtl="0" eaLnBrk="1" latinLnBrk="0" hangingPunct="1">
                        <a:defRPr sz="1800" kern="1200">
                          <a:solidFill>
                            <a:schemeClr val="dk1"/>
                          </a:solidFill>
                          <a:latin typeface="Arial Narrow"/>
                        </a:defRPr>
                      </a:lvl9pPr>
                    </a:lstStyle>
                    <a:p>
                      <a:pPr algn="ctr"/>
                      <a:r>
                        <a:rPr lang="en-IN" sz="3200" dirty="0">
                          <a:latin typeface="+mj-lt"/>
                        </a:rPr>
                        <a:t>94%</a:t>
                      </a:r>
                      <a:endParaRPr lang="en-US" sz="3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D936F">
                        <a:tint val="40000"/>
                      </a:srgb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5215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06E3-6CD0-5E02-E853-9B7265F6D649}"/>
              </a:ext>
            </a:extLst>
          </p:cNvPr>
          <p:cNvSpPr>
            <a:spLocks noGrp="1"/>
          </p:cNvSpPr>
          <p:nvPr>
            <p:ph type="title"/>
          </p:nvPr>
        </p:nvSpPr>
        <p:spPr/>
        <p:txBody>
          <a:bodyPr>
            <a:normAutofit/>
          </a:bodyPr>
          <a:lstStyle/>
          <a:p>
            <a:r>
              <a:rPr lang="en-US" sz="4400" b="1" cap="none" spc="0" dirty="0">
                <a:ln w="12700" cmpd="sng">
                  <a:solidFill>
                    <a:schemeClr val="accent4"/>
                  </a:solidFill>
                  <a:prstDash val="solid"/>
                </a:ln>
                <a:solidFill>
                  <a:srgbClr val="FFCC99"/>
                </a:solidFill>
                <a:latin typeface="Calibri" panose="020F0502020204030204" pitchFamily="34" charset="0"/>
                <a:ea typeface="Calibri" panose="020F0502020204030204" pitchFamily="34" charset="0"/>
                <a:cs typeface="Calibri" panose="020F0502020204030204" pitchFamily="34" charset="0"/>
              </a:rPr>
              <a:t>LAB INVESTIGATIONS</a:t>
            </a:r>
            <a:endParaRPr lang="en-US" sz="4400" dirty="0">
              <a:solidFill>
                <a:srgbClr val="FFCC99"/>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ontent Placeholder 6">
            <a:extLst>
              <a:ext uri="{FF2B5EF4-FFF2-40B4-BE49-F238E27FC236}">
                <a16:creationId xmlns:a16="http://schemas.microsoft.com/office/drawing/2014/main" id="{AF13BD3A-6B66-5FFD-5434-5D60229524FB}"/>
              </a:ext>
            </a:extLst>
          </p:cNvPr>
          <p:cNvGraphicFramePr>
            <a:graphicFrameLocks/>
          </p:cNvGraphicFramePr>
          <p:nvPr>
            <p:extLst>
              <p:ext uri="{D42A27DB-BD31-4B8C-83A1-F6EECF244321}">
                <p14:modId xmlns:p14="http://schemas.microsoft.com/office/powerpoint/2010/main" val="3867639920"/>
              </p:ext>
            </p:extLst>
          </p:nvPr>
        </p:nvGraphicFramePr>
        <p:xfrm>
          <a:off x="2835802" y="1417638"/>
          <a:ext cx="6120680" cy="4837758"/>
        </p:xfrm>
        <a:graphic>
          <a:graphicData uri="http://schemas.openxmlformats.org/drawingml/2006/table">
            <a:tbl>
              <a:tblPr firstRow="1" bandRow="1">
                <a:tableStyleId>{93296810-A885-4BE3-A3E7-6D5BEEA58F35}</a:tableStyleId>
              </a:tblPr>
              <a:tblGrid>
                <a:gridCol w="3168352">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tblGrid>
              <a:tr h="966798">
                <a:tc>
                  <a:txBody>
                    <a:bodyPr/>
                    <a:lstStyle/>
                    <a:p>
                      <a:pPr algn="ctr"/>
                      <a:r>
                        <a:rPr lang="en-IN" sz="3200" dirty="0"/>
                        <a:t> Investigations    </a:t>
                      </a:r>
                      <a:endParaRPr lang="en-US" sz="3200" dirty="0">
                        <a:latin typeface="+mj-lt"/>
                      </a:endParaRPr>
                    </a:p>
                  </a:txBody>
                  <a:tcPr/>
                </a:tc>
                <a:tc>
                  <a:txBody>
                    <a:bodyPr/>
                    <a:lstStyle/>
                    <a:p>
                      <a:pPr algn="ctr"/>
                      <a:r>
                        <a:rPr lang="en-IN" sz="3200" b="1" kern="1200" dirty="0">
                          <a:solidFill>
                            <a:schemeClr val="lt1"/>
                          </a:solidFill>
                        </a:rPr>
                        <a:t> Results</a:t>
                      </a:r>
                      <a:endParaRPr lang="en-US" sz="3200" dirty="0">
                        <a:latin typeface="+mj-lt"/>
                      </a:endParaRPr>
                    </a:p>
                  </a:txBody>
                  <a:tcPr/>
                </a:tc>
                <a:extLst>
                  <a:ext uri="{0D108BD9-81ED-4DB2-BD59-A6C34878D82A}">
                    <a16:rowId xmlns:a16="http://schemas.microsoft.com/office/drawing/2014/main" val="10000"/>
                  </a:ext>
                </a:extLst>
              </a:tr>
              <a:tr h="561984">
                <a:tc>
                  <a:txBody>
                    <a:bodyPr/>
                    <a:lstStyle/>
                    <a:p>
                      <a:pPr algn="ctr"/>
                      <a:r>
                        <a:rPr lang="en-IN" sz="3200" dirty="0"/>
                        <a:t>Blood group</a:t>
                      </a:r>
                      <a:endParaRPr lang="en-US" sz="3200" dirty="0">
                        <a:latin typeface="+mj-lt"/>
                      </a:endParaRPr>
                    </a:p>
                  </a:txBody>
                  <a:tcPr/>
                </a:tc>
                <a:tc>
                  <a:txBody>
                    <a:bodyPr/>
                    <a:lstStyle/>
                    <a:p>
                      <a:pPr algn="ctr"/>
                      <a:r>
                        <a:rPr lang="en-IN" sz="3200" dirty="0"/>
                        <a:t>O+</a:t>
                      </a:r>
                      <a:endParaRPr lang="en-US" sz="3200" dirty="0">
                        <a:latin typeface="+mj-lt"/>
                      </a:endParaRPr>
                    </a:p>
                  </a:txBody>
                  <a:tcPr/>
                </a:tc>
                <a:extLst>
                  <a:ext uri="{0D108BD9-81ED-4DB2-BD59-A6C34878D82A}">
                    <a16:rowId xmlns:a16="http://schemas.microsoft.com/office/drawing/2014/main" val="10001"/>
                  </a:ext>
                </a:extLst>
              </a:tr>
              <a:tr h="561984">
                <a:tc>
                  <a:txBody>
                    <a:bodyPr/>
                    <a:lstStyle/>
                    <a:p>
                      <a:pPr algn="ctr"/>
                      <a:r>
                        <a:rPr lang="en-IN" sz="3200" dirty="0"/>
                        <a:t>Haemoglobin</a:t>
                      </a:r>
                      <a:r>
                        <a:rPr lang="en-IN" sz="3200" baseline="0" dirty="0"/>
                        <a:t> </a:t>
                      </a:r>
                      <a:endParaRPr lang="en-US" sz="3200" dirty="0">
                        <a:latin typeface="+mj-lt"/>
                      </a:endParaRPr>
                    </a:p>
                  </a:txBody>
                  <a:tcPr/>
                </a:tc>
                <a:tc>
                  <a:txBody>
                    <a:bodyPr/>
                    <a:lstStyle/>
                    <a:p>
                      <a:pPr algn="ctr"/>
                      <a:r>
                        <a:rPr lang="en-IN" sz="3200" dirty="0"/>
                        <a:t>11.5 g/dl</a:t>
                      </a:r>
                      <a:endParaRPr lang="en-US" sz="3200" dirty="0">
                        <a:latin typeface="+mj-lt"/>
                      </a:endParaRPr>
                    </a:p>
                  </a:txBody>
                  <a:tcPr/>
                </a:tc>
                <a:extLst>
                  <a:ext uri="{0D108BD9-81ED-4DB2-BD59-A6C34878D82A}">
                    <a16:rowId xmlns:a16="http://schemas.microsoft.com/office/drawing/2014/main" val="10003"/>
                  </a:ext>
                </a:extLst>
              </a:tr>
              <a:tr h="683274">
                <a:tc>
                  <a:txBody>
                    <a:bodyPr/>
                    <a:lstStyle/>
                    <a:p>
                      <a:pPr algn="ctr"/>
                      <a:r>
                        <a:rPr lang="en-IN" sz="3200" dirty="0"/>
                        <a:t>Liver function tests</a:t>
                      </a:r>
                      <a:endParaRPr lang="en-US" sz="3200" dirty="0">
                        <a:latin typeface="+mj-lt"/>
                      </a:endParaRPr>
                    </a:p>
                  </a:txBody>
                  <a:tcPr/>
                </a:tc>
                <a:tc>
                  <a:txBody>
                    <a:bodyPr/>
                    <a:lstStyle/>
                    <a:p>
                      <a:pPr algn="ctr"/>
                      <a:r>
                        <a:rPr lang="en-IN" sz="3200" dirty="0"/>
                        <a:t>Normal </a:t>
                      </a:r>
                      <a:endParaRPr lang="en-US" sz="3200" dirty="0">
                        <a:latin typeface="+mj-lt"/>
                      </a:endParaRPr>
                    </a:p>
                  </a:txBody>
                  <a:tcPr/>
                </a:tc>
                <a:extLst>
                  <a:ext uri="{0D108BD9-81ED-4DB2-BD59-A6C34878D82A}">
                    <a16:rowId xmlns:a16="http://schemas.microsoft.com/office/drawing/2014/main" val="10007"/>
                  </a:ext>
                </a:extLst>
              </a:tr>
              <a:tr h="64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3200" kern="1200" dirty="0">
                          <a:solidFill>
                            <a:schemeClr val="dk1"/>
                          </a:solidFill>
                        </a:rPr>
                        <a:t>Renal function test</a:t>
                      </a:r>
                      <a:endParaRPr lang="en-US" sz="3200" kern="1200" dirty="0">
                        <a:solidFill>
                          <a:schemeClr val="dk1"/>
                        </a:solidFill>
                        <a:latin typeface="+mj-lt"/>
                        <a:ea typeface="+mn-ea"/>
                        <a:cs typeface="+mn-cs"/>
                      </a:endParaRPr>
                    </a:p>
                  </a:txBody>
                  <a:tcPr/>
                </a:tc>
                <a:tc>
                  <a:txBody>
                    <a:bodyPr/>
                    <a:lstStyle/>
                    <a:p>
                      <a:pPr algn="ctr"/>
                      <a:r>
                        <a:rPr lang="en-US" sz="3200" dirty="0">
                          <a:latin typeface="+mj-lt"/>
                        </a:rPr>
                        <a:t>Normal</a:t>
                      </a:r>
                    </a:p>
                  </a:txBody>
                  <a:tcPr/>
                </a:tc>
                <a:extLst>
                  <a:ext uri="{0D108BD9-81ED-4DB2-BD59-A6C34878D82A}">
                    <a16:rowId xmlns:a16="http://schemas.microsoft.com/office/drawing/2014/main" val="1165364575"/>
                  </a:ext>
                </a:extLst>
              </a:tr>
              <a:tr h="561984">
                <a:tc>
                  <a:txBody>
                    <a:bodyPr/>
                    <a:lstStyle/>
                    <a:p>
                      <a:pPr algn="ctr"/>
                      <a:r>
                        <a:rPr lang="en-IN" sz="3200" dirty="0"/>
                        <a:t>Hepatitis profile </a:t>
                      </a:r>
                      <a:endParaRPr lang="en-US" sz="3200" dirty="0">
                        <a:latin typeface="+mj-lt"/>
                      </a:endParaRPr>
                    </a:p>
                  </a:txBody>
                  <a:tcPr/>
                </a:tc>
                <a:tc>
                  <a:txBody>
                    <a:bodyPr/>
                    <a:lstStyle/>
                    <a:p>
                      <a:pPr algn="ctr"/>
                      <a:r>
                        <a:rPr lang="en-IN" sz="3200" dirty="0"/>
                        <a:t>Non-reactive </a:t>
                      </a:r>
                      <a:endParaRPr lang="en-US" sz="3200" dirty="0">
                        <a:latin typeface="+mj-lt"/>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41456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3EC18-36F3-C4BB-5901-C5A086E0E4B0}"/>
              </a:ext>
            </a:extLst>
          </p:cNvPr>
          <p:cNvSpPr>
            <a:spLocks noGrp="1"/>
          </p:cNvSpPr>
          <p:nvPr>
            <p:ph type="title"/>
          </p:nvPr>
        </p:nvSpPr>
        <p:spPr>
          <a:xfrm>
            <a:off x="457200" y="1943948"/>
            <a:ext cx="11387470" cy="1299035"/>
          </a:xfrm>
        </p:spPr>
        <p:txBody>
          <a:bodyPr>
            <a:normAutofit fontScale="90000"/>
          </a:bodyPr>
          <a:lstStyle/>
          <a:p>
            <a:r>
              <a:rPr lang="en-US" sz="4400" b="1" dirty="0">
                <a:latin typeface="Calibri" panose="020F0502020204030204" pitchFamily="34" charset="0"/>
                <a:ea typeface="Calibri" panose="020F0502020204030204" pitchFamily="34" charset="0"/>
                <a:cs typeface="Calibri" panose="020F0502020204030204" pitchFamily="34" charset="0"/>
              </a:rPr>
              <a:t>IMAGING FINDINGS AND RADIOLOGICAL DIAGNOSIS</a:t>
            </a:r>
          </a:p>
        </p:txBody>
      </p:sp>
      <p:sp>
        <p:nvSpPr>
          <p:cNvPr id="4" name="TextBox 3">
            <a:extLst>
              <a:ext uri="{FF2B5EF4-FFF2-40B4-BE49-F238E27FC236}">
                <a16:creationId xmlns:a16="http://schemas.microsoft.com/office/drawing/2014/main" id="{5CD3F1FF-4AB4-CC83-71FF-23C15F79DFF6}"/>
              </a:ext>
            </a:extLst>
          </p:cNvPr>
          <p:cNvSpPr txBox="1"/>
          <p:nvPr/>
        </p:nvSpPr>
        <p:spPr>
          <a:xfrm>
            <a:off x="3613323" y="3242984"/>
            <a:ext cx="5231218"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By</a:t>
            </a:r>
          </a:p>
          <a:p>
            <a:pPr algn="ctr"/>
            <a:endParaRPr lang="en-US" sz="2400" dirty="0">
              <a:latin typeface="Calibri" panose="020F0502020204030204" pitchFamily="34" charset="0"/>
              <a:ea typeface="Calibri" panose="020F0502020204030204" pitchFamily="34" charset="0"/>
              <a:cs typeface="Calibri" panose="020F0502020204030204" pitchFamily="34" charset="0"/>
            </a:endParaRPr>
          </a:p>
          <a:p>
            <a:pPr algn="ctr"/>
            <a:r>
              <a:rPr lang="en-US" sz="2400" dirty="0">
                <a:latin typeface="Calibri" panose="020F0502020204030204" pitchFamily="34" charset="0"/>
                <a:ea typeface="Calibri" panose="020F0502020204030204" pitchFamily="34" charset="0"/>
                <a:cs typeface="Calibri" panose="020F0502020204030204" pitchFamily="34" charset="0"/>
              </a:rPr>
              <a:t>DR RIFFAT RAJA</a:t>
            </a:r>
          </a:p>
          <a:p>
            <a:pPr algn="ctr"/>
            <a:r>
              <a:rPr lang="en-US" sz="2400" dirty="0">
                <a:latin typeface="Calibri" panose="020F0502020204030204" pitchFamily="34" charset="0"/>
                <a:ea typeface="Calibri" panose="020F0502020204030204" pitchFamily="34" charset="0"/>
                <a:cs typeface="Calibri" panose="020F0502020204030204" pitchFamily="34" charset="0"/>
              </a:rPr>
              <a:t>ASSISTANT PROFESSOR </a:t>
            </a:r>
          </a:p>
          <a:p>
            <a:pPr algn="ctr"/>
            <a:r>
              <a:rPr lang="en-US" sz="2400" dirty="0">
                <a:latin typeface="Calibri" panose="020F0502020204030204" pitchFamily="34" charset="0"/>
                <a:ea typeface="Calibri" panose="020F0502020204030204" pitchFamily="34" charset="0"/>
                <a:cs typeface="Calibri" panose="020F0502020204030204" pitchFamily="34" charset="0"/>
              </a:rPr>
              <a:t>RADIOLOGY</a:t>
            </a:r>
          </a:p>
        </p:txBody>
      </p:sp>
    </p:spTree>
    <p:extLst>
      <p:ext uri="{BB962C8B-B14F-4D97-AF65-F5344CB8AC3E}">
        <p14:creationId xmlns:p14="http://schemas.microsoft.com/office/powerpoint/2010/main" val="2013677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B58FBC0-E7D1-5EE5-A090-18C1D6F3810D}"/>
              </a:ext>
            </a:extLst>
          </p:cNvPr>
          <p:cNvPicPr>
            <a:picLocks noGrp="1" noChangeAspect="1"/>
          </p:cNvPicPr>
          <p:nvPr>
            <p:ph idx="1"/>
          </p:nvPr>
        </p:nvPicPr>
        <p:blipFill>
          <a:blip r:embed="rId3"/>
          <a:stretch>
            <a:fillRect/>
          </a:stretch>
        </p:blipFill>
        <p:spPr>
          <a:xfrm>
            <a:off x="390907" y="0"/>
            <a:ext cx="11410185" cy="6756400"/>
          </a:xfrm>
        </p:spPr>
      </p:pic>
    </p:spTree>
    <p:extLst>
      <p:ext uri="{BB962C8B-B14F-4D97-AF65-F5344CB8AC3E}">
        <p14:creationId xmlns:p14="http://schemas.microsoft.com/office/powerpoint/2010/main" val="2470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close-up of a x-ray">
            <a:extLst>
              <a:ext uri="{FF2B5EF4-FFF2-40B4-BE49-F238E27FC236}">
                <a16:creationId xmlns:a16="http://schemas.microsoft.com/office/drawing/2014/main" id="{921E8764-54A4-DDB6-8313-5ECC6E4663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508" b="16317"/>
          <a:stretch/>
        </p:blipFill>
        <p:spPr>
          <a:xfrm>
            <a:off x="2531304" y="742476"/>
            <a:ext cx="6591485" cy="5284698"/>
          </a:xfrm>
        </p:spPr>
      </p:pic>
      <p:pic>
        <p:nvPicPr>
          <p:cNvPr id="19" name="Picture 18" descr="A close-up of an x-ray&#10;&#10;AI-generated content may be incorrect.">
            <a:extLst>
              <a:ext uri="{FF2B5EF4-FFF2-40B4-BE49-F238E27FC236}">
                <a16:creationId xmlns:a16="http://schemas.microsoft.com/office/drawing/2014/main" id="{97AA6108-E1E4-19EB-E0CE-CD427FC1CD5B}"/>
              </a:ext>
            </a:extLst>
          </p:cNvPr>
          <p:cNvPicPr>
            <a:picLocks noChangeAspect="1"/>
          </p:cNvPicPr>
          <p:nvPr/>
        </p:nvPicPr>
        <p:blipFill>
          <a:blip r:embed="rId4">
            <a:extLst>
              <a:ext uri="{28A0092B-C50C-407E-A947-70E740481C1C}">
                <a14:useLocalDpi xmlns:a14="http://schemas.microsoft.com/office/drawing/2010/main" val="0"/>
              </a:ext>
            </a:extLst>
          </a:blip>
          <a:srcRect t="4275" b="18851"/>
          <a:stretch/>
        </p:blipFill>
        <p:spPr>
          <a:xfrm>
            <a:off x="2568280" y="742475"/>
            <a:ext cx="6567456" cy="5284698"/>
          </a:xfrm>
          <a:prstGeom prst="rect">
            <a:avLst/>
          </a:prstGeom>
        </p:spPr>
      </p:pic>
      <p:pic>
        <p:nvPicPr>
          <p:cNvPr id="21" name="Picture 20" descr="A close-up of a x-ray&#10;&#10;AI-generated content may be incorrect.">
            <a:extLst>
              <a:ext uri="{FF2B5EF4-FFF2-40B4-BE49-F238E27FC236}">
                <a16:creationId xmlns:a16="http://schemas.microsoft.com/office/drawing/2014/main" id="{55D803E9-1AC4-BA86-51A2-7A6BD2815F57}"/>
              </a:ext>
            </a:extLst>
          </p:cNvPr>
          <p:cNvPicPr>
            <a:picLocks noChangeAspect="1"/>
          </p:cNvPicPr>
          <p:nvPr/>
        </p:nvPicPr>
        <p:blipFill>
          <a:blip r:embed="rId5">
            <a:extLst>
              <a:ext uri="{28A0092B-C50C-407E-A947-70E740481C1C}">
                <a14:useLocalDpi xmlns:a14="http://schemas.microsoft.com/office/drawing/2010/main" val="0"/>
              </a:ext>
            </a:extLst>
          </a:blip>
          <a:srcRect t="4393" b="18733"/>
          <a:stretch/>
        </p:blipFill>
        <p:spPr>
          <a:xfrm>
            <a:off x="2568280" y="742473"/>
            <a:ext cx="6631408" cy="5284698"/>
          </a:xfrm>
          <a:prstGeom prst="rect">
            <a:avLst/>
          </a:prstGeom>
        </p:spPr>
      </p:pic>
      <p:pic>
        <p:nvPicPr>
          <p:cNvPr id="23" name="Picture 22" descr="A close-up of a x-ray of a person's pelvis&#10;&#10;AI-generated content may be incorrect.">
            <a:extLst>
              <a:ext uri="{FF2B5EF4-FFF2-40B4-BE49-F238E27FC236}">
                <a16:creationId xmlns:a16="http://schemas.microsoft.com/office/drawing/2014/main" id="{010D3593-B838-1D3D-DCBB-FE8AF43E303A}"/>
              </a:ext>
            </a:extLst>
          </p:cNvPr>
          <p:cNvPicPr>
            <a:picLocks noChangeAspect="1"/>
          </p:cNvPicPr>
          <p:nvPr/>
        </p:nvPicPr>
        <p:blipFill>
          <a:blip r:embed="rId6">
            <a:extLst>
              <a:ext uri="{28A0092B-C50C-407E-A947-70E740481C1C}">
                <a14:useLocalDpi xmlns:a14="http://schemas.microsoft.com/office/drawing/2010/main" val="0"/>
              </a:ext>
            </a:extLst>
          </a:blip>
          <a:srcRect t="4234" b="16935"/>
          <a:stretch/>
        </p:blipFill>
        <p:spPr>
          <a:xfrm>
            <a:off x="2556239" y="742471"/>
            <a:ext cx="6703862" cy="5284698"/>
          </a:xfrm>
          <a:prstGeom prst="rect">
            <a:avLst/>
          </a:prstGeom>
        </p:spPr>
      </p:pic>
      <p:pic>
        <p:nvPicPr>
          <p:cNvPr id="25" name="Picture 24" descr="A close-up of an x-ray">
            <a:extLst>
              <a:ext uri="{FF2B5EF4-FFF2-40B4-BE49-F238E27FC236}">
                <a16:creationId xmlns:a16="http://schemas.microsoft.com/office/drawing/2014/main" id="{905BA080-F8C9-8DFB-B985-56DFD7DBA95A}"/>
              </a:ext>
            </a:extLst>
          </p:cNvPr>
          <p:cNvPicPr>
            <a:picLocks noChangeAspect="1"/>
          </p:cNvPicPr>
          <p:nvPr/>
        </p:nvPicPr>
        <p:blipFill>
          <a:blip r:embed="rId7">
            <a:extLst>
              <a:ext uri="{28A0092B-C50C-407E-A947-70E740481C1C}">
                <a14:useLocalDpi xmlns:a14="http://schemas.microsoft.com/office/drawing/2010/main" val="0"/>
              </a:ext>
            </a:extLst>
          </a:blip>
          <a:srcRect t="3891" b="19235"/>
          <a:stretch/>
        </p:blipFill>
        <p:spPr>
          <a:xfrm>
            <a:off x="2556238" y="742466"/>
            <a:ext cx="6703863" cy="5284698"/>
          </a:xfrm>
          <a:prstGeom prst="rect">
            <a:avLst/>
          </a:prstGeom>
        </p:spPr>
      </p:pic>
      <p:pic>
        <p:nvPicPr>
          <p:cNvPr id="27" name="Picture 26" descr="A close-up of an x-ray&#10;&#10;AI-generated content may be incorrect.">
            <a:extLst>
              <a:ext uri="{FF2B5EF4-FFF2-40B4-BE49-F238E27FC236}">
                <a16:creationId xmlns:a16="http://schemas.microsoft.com/office/drawing/2014/main" id="{1875D55B-0DE8-B349-2295-88B2B7F2C79F}"/>
              </a:ext>
            </a:extLst>
          </p:cNvPr>
          <p:cNvPicPr>
            <a:picLocks noChangeAspect="1"/>
          </p:cNvPicPr>
          <p:nvPr/>
        </p:nvPicPr>
        <p:blipFill>
          <a:blip r:embed="rId8">
            <a:extLst>
              <a:ext uri="{28A0092B-C50C-407E-A947-70E740481C1C}">
                <a14:useLocalDpi xmlns:a14="http://schemas.microsoft.com/office/drawing/2010/main" val="0"/>
              </a:ext>
            </a:extLst>
          </a:blip>
          <a:srcRect t="4486" b="17087"/>
          <a:stretch/>
        </p:blipFill>
        <p:spPr>
          <a:xfrm>
            <a:off x="2556237" y="742466"/>
            <a:ext cx="6703862" cy="5284698"/>
          </a:xfrm>
          <a:prstGeom prst="rect">
            <a:avLst/>
          </a:prstGeom>
        </p:spPr>
      </p:pic>
    </p:spTree>
    <p:extLst>
      <p:ext uri="{BB962C8B-B14F-4D97-AF65-F5344CB8AC3E}">
        <p14:creationId xmlns:p14="http://schemas.microsoft.com/office/powerpoint/2010/main" val="266087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0DBD-F6F8-3C30-0AC1-417E59142A41}"/>
              </a:ext>
            </a:extLst>
          </p:cNvPr>
          <p:cNvSpPr>
            <a:spLocks noGrp="1"/>
          </p:cNvSpPr>
          <p:nvPr>
            <p:ph type="title"/>
          </p:nvPr>
        </p:nvSpPr>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DIFFERENTIAL DIAGNOSIS</a:t>
            </a:r>
          </a:p>
        </p:txBody>
      </p:sp>
      <p:sp>
        <p:nvSpPr>
          <p:cNvPr id="3" name="Content Placeholder 2">
            <a:extLst>
              <a:ext uri="{FF2B5EF4-FFF2-40B4-BE49-F238E27FC236}">
                <a16:creationId xmlns:a16="http://schemas.microsoft.com/office/drawing/2014/main" id="{7DE14921-5AD8-7A0C-4494-381BD946091F}"/>
              </a:ext>
            </a:extLst>
          </p:cNvPr>
          <p:cNvSpPr>
            <a:spLocks noGrp="1"/>
          </p:cNvSpPr>
          <p:nvPr>
            <p:ph idx="1"/>
          </p:nvPr>
        </p:nvSpPr>
        <p:spPr>
          <a:xfrm>
            <a:off x="643484" y="1755422"/>
            <a:ext cx="10894383" cy="4492977"/>
          </a:xfrm>
        </p:spPr>
        <p:txBody>
          <a:bodyPr>
            <a:normAutofit/>
          </a:bodyPr>
          <a:lstStyle/>
          <a:p>
            <a:pPr marL="36900" indent="0">
              <a:buNone/>
            </a:pPr>
            <a:r>
              <a:rPr lang="en-US" sz="3200" dirty="0">
                <a:latin typeface="Calibri" panose="020F0502020204030204" pitchFamily="34" charset="0"/>
                <a:ea typeface="Calibri" panose="020F0502020204030204" pitchFamily="34" charset="0"/>
                <a:cs typeface="Calibri" panose="020F0502020204030204" pitchFamily="34" charset="0"/>
              </a:rPr>
              <a:t>Based on imaging appearance and signal characteristics, our key differentials were:</a:t>
            </a:r>
          </a:p>
          <a:p>
            <a:pPr lvl="1"/>
            <a:r>
              <a:rPr lang="en-US" sz="2800" dirty="0">
                <a:latin typeface="Calibri" panose="020F0502020204030204" pitchFamily="34" charset="0"/>
                <a:ea typeface="Calibri" panose="020F0502020204030204" pitchFamily="34" charset="0"/>
                <a:cs typeface="Calibri" panose="020F0502020204030204" pitchFamily="34" charset="0"/>
              </a:rPr>
              <a:t>Calculus/ calcification</a:t>
            </a:r>
          </a:p>
          <a:p>
            <a:pPr lvl="1"/>
            <a:r>
              <a:rPr lang="en-US" sz="2800" dirty="0">
                <a:latin typeface="Calibri" panose="020F0502020204030204" pitchFamily="34" charset="0"/>
                <a:ea typeface="Calibri" panose="020F0502020204030204" pitchFamily="34" charset="0"/>
                <a:cs typeface="Calibri" panose="020F0502020204030204" pitchFamily="34" charset="0"/>
              </a:rPr>
              <a:t>Chronic hematoma</a:t>
            </a:r>
          </a:p>
          <a:p>
            <a:pPr lvl="1"/>
            <a:r>
              <a:rPr lang="en-US" sz="2800" dirty="0">
                <a:latin typeface="Calibri" panose="020F0502020204030204" pitchFamily="34" charset="0"/>
                <a:ea typeface="Calibri" panose="020F0502020204030204" pitchFamily="34" charset="0"/>
                <a:cs typeface="Calibri" panose="020F0502020204030204" pitchFamily="34" charset="0"/>
              </a:rPr>
              <a:t>Foreign body (considering the patient's history of previous surgery)</a:t>
            </a:r>
          </a:p>
          <a:p>
            <a:pPr lvl="1"/>
            <a:r>
              <a:rPr lang="en-US" sz="2800" dirty="0">
                <a:latin typeface="Calibri" panose="020F0502020204030204" pitchFamily="34" charset="0"/>
                <a:ea typeface="Calibri" panose="020F0502020204030204" pitchFamily="34" charset="0"/>
                <a:cs typeface="Calibri" panose="020F0502020204030204" pitchFamily="34" charset="0"/>
              </a:rPr>
              <a:t>Prolapsing cervical fibroid</a:t>
            </a:r>
          </a:p>
          <a:p>
            <a:pPr marL="36900" indent="0">
              <a:buNone/>
            </a:pP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913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782234-A354-453F-9BAA-E5A48E36F4C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83821" y="439871"/>
            <a:ext cx="5067525" cy="5125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A696F6-E7E9-86DC-0A22-BE3CB0B6B4D4}"/>
              </a:ext>
            </a:extLst>
          </p:cNvPr>
          <p:cNvSpPr txBox="1"/>
          <p:nvPr/>
        </p:nvSpPr>
        <p:spPr>
          <a:xfrm>
            <a:off x="1294076" y="5802489"/>
            <a:ext cx="9603848" cy="461665"/>
          </a:xfrm>
          <a:prstGeom prst="rect">
            <a:avLst/>
          </a:prstGeom>
          <a:noFill/>
        </p:spPr>
        <p:txBody>
          <a:bodyPr wrap="none" rtlCol="0">
            <a:spAutoFit/>
          </a:bodyPr>
          <a:lstStyle/>
          <a:p>
            <a:r>
              <a:rPr lang="en-US" sz="2400" b="1" dirty="0"/>
              <a:t>CHRONIC HEMATOMA IN VAGINAL OUTLET OBSTRUCTION</a:t>
            </a:r>
          </a:p>
        </p:txBody>
      </p:sp>
      <p:sp>
        <p:nvSpPr>
          <p:cNvPr id="5" name="Arrow: Left 4">
            <a:extLst>
              <a:ext uri="{FF2B5EF4-FFF2-40B4-BE49-F238E27FC236}">
                <a16:creationId xmlns:a16="http://schemas.microsoft.com/office/drawing/2014/main" id="{68C8B727-978E-2360-5744-1CA8534F3B7E}"/>
              </a:ext>
            </a:extLst>
          </p:cNvPr>
          <p:cNvSpPr/>
          <p:nvPr/>
        </p:nvSpPr>
        <p:spPr>
          <a:xfrm>
            <a:off x="6592711" y="2743200"/>
            <a:ext cx="2065867" cy="293511"/>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9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E6E4716-5CD7-DBA0-B178-E81456E56E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45522" y="0"/>
            <a:ext cx="5017943" cy="59005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AFDBDE-B7D2-B408-EB2C-7A4E1D379903}"/>
              </a:ext>
            </a:extLst>
          </p:cNvPr>
          <p:cNvSpPr txBox="1"/>
          <p:nvPr/>
        </p:nvSpPr>
        <p:spPr>
          <a:xfrm>
            <a:off x="3392278" y="5908356"/>
            <a:ext cx="4486806" cy="461665"/>
          </a:xfrm>
          <a:prstGeom prst="rect">
            <a:avLst/>
          </a:prstGeom>
          <a:noFill/>
        </p:spPr>
        <p:txBody>
          <a:bodyPr wrap="none" rtlCol="0">
            <a:spAutoFit/>
          </a:bodyPr>
          <a:lstStyle/>
          <a:p>
            <a:r>
              <a:rPr lang="en-US" sz="2400" b="1" dirty="0"/>
              <a:t>FOREIGN BODY IN VAGINA</a:t>
            </a:r>
          </a:p>
        </p:txBody>
      </p:sp>
    </p:spTree>
    <p:extLst>
      <p:ext uri="{BB962C8B-B14F-4D97-AF65-F5344CB8AC3E}">
        <p14:creationId xmlns:p14="http://schemas.microsoft.com/office/powerpoint/2010/main" val="2676560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A72664-868A-1F63-E3C3-C3D6F0E6E5CE}"/>
              </a:ext>
            </a:extLst>
          </p:cNvPr>
          <p:cNvPicPr>
            <a:picLocks noGrp="1" noChangeAspect="1"/>
          </p:cNvPicPr>
          <p:nvPr>
            <p:ph idx="1"/>
          </p:nvPr>
        </p:nvPicPr>
        <p:blipFill>
          <a:blip r:embed="rId2"/>
          <a:srcRect t="4771"/>
          <a:stretch/>
        </p:blipFill>
        <p:spPr>
          <a:xfrm>
            <a:off x="3688491" y="270933"/>
            <a:ext cx="4258887" cy="5407584"/>
          </a:xfrm>
          <a:prstGeom prst="rect">
            <a:avLst/>
          </a:prstGeom>
        </p:spPr>
      </p:pic>
      <p:sp>
        <p:nvSpPr>
          <p:cNvPr id="5" name="TextBox 4">
            <a:extLst>
              <a:ext uri="{FF2B5EF4-FFF2-40B4-BE49-F238E27FC236}">
                <a16:creationId xmlns:a16="http://schemas.microsoft.com/office/drawing/2014/main" id="{407F3241-2D24-007D-9309-9E3E2ECB7451}"/>
              </a:ext>
            </a:extLst>
          </p:cNvPr>
          <p:cNvSpPr txBox="1"/>
          <p:nvPr/>
        </p:nvSpPr>
        <p:spPr>
          <a:xfrm>
            <a:off x="2998698" y="5949245"/>
            <a:ext cx="5437066" cy="461665"/>
          </a:xfrm>
          <a:prstGeom prst="rect">
            <a:avLst/>
          </a:prstGeom>
          <a:noFill/>
        </p:spPr>
        <p:txBody>
          <a:bodyPr wrap="none" rtlCol="0">
            <a:spAutoFit/>
          </a:bodyPr>
          <a:lstStyle/>
          <a:p>
            <a:r>
              <a:rPr lang="en-US" sz="2400" b="1" dirty="0"/>
              <a:t>PROLAPSING CERVICAL FIBROID</a:t>
            </a:r>
          </a:p>
        </p:txBody>
      </p:sp>
      <p:sp>
        <p:nvSpPr>
          <p:cNvPr id="6" name="Arrow: Left 5">
            <a:extLst>
              <a:ext uri="{FF2B5EF4-FFF2-40B4-BE49-F238E27FC236}">
                <a16:creationId xmlns:a16="http://schemas.microsoft.com/office/drawing/2014/main" id="{5F34F52B-353E-FC97-40CB-9AE332A82120}"/>
              </a:ext>
            </a:extLst>
          </p:cNvPr>
          <p:cNvSpPr/>
          <p:nvPr/>
        </p:nvSpPr>
        <p:spPr>
          <a:xfrm>
            <a:off x="6231467" y="3429000"/>
            <a:ext cx="2204297" cy="352778"/>
          </a:xfrm>
          <a:prstGeom prst="leftArrow">
            <a:avLst/>
          </a:prstGeom>
          <a:solidFill>
            <a:srgbClr val="FFC00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8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rtues of Surah Asr Benefits (Chapter 103) - Sarkar Healings">
            <a:extLst>
              <a:ext uri="{FF2B5EF4-FFF2-40B4-BE49-F238E27FC236}">
                <a16:creationId xmlns:a16="http://schemas.microsoft.com/office/drawing/2014/main" id="{330A16A2-6A28-7870-BB3D-41089606AC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813" y="178471"/>
            <a:ext cx="11312721" cy="636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3FD8BF0-AFEA-7DA8-4E30-5B191290A5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51001"/>
            <a:ext cx="7857067" cy="4018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688750-33F5-9272-DDDF-B3D805CCB993}"/>
              </a:ext>
            </a:extLst>
          </p:cNvPr>
          <p:cNvSpPr txBox="1"/>
          <p:nvPr/>
        </p:nvSpPr>
        <p:spPr>
          <a:xfrm>
            <a:off x="4567854" y="5712178"/>
            <a:ext cx="2266454" cy="461665"/>
          </a:xfrm>
          <a:prstGeom prst="rect">
            <a:avLst/>
          </a:prstGeom>
          <a:noFill/>
        </p:spPr>
        <p:txBody>
          <a:bodyPr wrap="none" rtlCol="0">
            <a:spAutoFit/>
          </a:bodyPr>
          <a:lstStyle/>
          <a:p>
            <a:r>
              <a:rPr lang="en-US" sz="2400" b="1"/>
              <a:t>VAGINOLITH</a:t>
            </a:r>
            <a:endParaRPr lang="en-US" sz="2400" b="1" dirty="0"/>
          </a:p>
        </p:txBody>
      </p:sp>
      <p:pic>
        <p:nvPicPr>
          <p:cNvPr id="3076" name="Picture 4">
            <a:extLst>
              <a:ext uri="{FF2B5EF4-FFF2-40B4-BE49-F238E27FC236}">
                <a16:creationId xmlns:a16="http://schemas.microsoft.com/office/drawing/2014/main" id="{7068982B-64FD-EF44-1EE1-90216EB68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096"/>
          <a:stretch/>
        </p:blipFill>
        <p:spPr bwMode="auto">
          <a:xfrm>
            <a:off x="7857068" y="1625600"/>
            <a:ext cx="4291432" cy="305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4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17191D-6671-6641-E24B-2F7AB27593CE}"/>
              </a:ext>
            </a:extLst>
          </p:cNvPr>
          <p:cNvPicPr>
            <a:picLocks noGrp="1" noChangeAspect="1"/>
          </p:cNvPicPr>
          <p:nvPr>
            <p:ph idx="1"/>
          </p:nvPr>
        </p:nvPicPr>
        <p:blipFill>
          <a:blip r:embed="rId2"/>
          <a:stretch>
            <a:fillRect/>
          </a:stretch>
        </p:blipFill>
        <p:spPr>
          <a:xfrm>
            <a:off x="1027538" y="1462536"/>
            <a:ext cx="8705843" cy="1079086"/>
          </a:xfrm>
        </p:spPr>
      </p:pic>
      <p:grpSp>
        <p:nvGrpSpPr>
          <p:cNvPr id="6" name="Group 5">
            <a:extLst>
              <a:ext uri="{FF2B5EF4-FFF2-40B4-BE49-F238E27FC236}">
                <a16:creationId xmlns:a16="http://schemas.microsoft.com/office/drawing/2014/main" id="{4ED13C2B-7C84-A6E9-A331-709A9F4382F7}"/>
              </a:ext>
            </a:extLst>
          </p:cNvPr>
          <p:cNvGrpSpPr/>
          <p:nvPr/>
        </p:nvGrpSpPr>
        <p:grpSpPr>
          <a:xfrm>
            <a:off x="8760711" y="2081906"/>
            <a:ext cx="700635" cy="700635"/>
            <a:chOff x="8000813" y="825573"/>
            <a:chExt cx="700635" cy="700635"/>
          </a:xfrm>
        </p:grpSpPr>
        <p:sp>
          <p:nvSpPr>
            <p:cNvPr id="7" name="Arrow: Down 6">
              <a:extLst>
                <a:ext uri="{FF2B5EF4-FFF2-40B4-BE49-F238E27FC236}">
                  <a16:creationId xmlns:a16="http://schemas.microsoft.com/office/drawing/2014/main" id="{3E9DF6C6-6A41-86E3-9C57-F5199FAE19F4}"/>
                </a:ext>
              </a:extLst>
            </p:cNvPr>
            <p:cNvSpPr/>
            <p:nvPr/>
          </p:nvSpPr>
          <p:spPr>
            <a:xfrm>
              <a:off x="8000813" y="825573"/>
              <a:ext cx="700635" cy="700635"/>
            </a:xfrm>
            <a:prstGeom prst="downArrow">
              <a:avLst>
                <a:gd name="adj1" fmla="val 55000"/>
                <a:gd name="adj2" fmla="val 45000"/>
              </a:avLst>
            </a:prstGeom>
            <a:solidFill>
              <a:srgbClr val="00B0F0">
                <a:alpha val="89804"/>
              </a:srgb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Arrow: Down 4">
              <a:extLst>
                <a:ext uri="{FF2B5EF4-FFF2-40B4-BE49-F238E27FC236}">
                  <a16:creationId xmlns:a16="http://schemas.microsoft.com/office/drawing/2014/main" id="{BFBC9204-DB44-14AD-10E2-AB9963516230}"/>
                </a:ext>
              </a:extLst>
            </p:cNvPr>
            <p:cNvSpPr txBox="1"/>
            <p:nvPr/>
          </p:nvSpPr>
          <p:spPr>
            <a:xfrm>
              <a:off x="8158456" y="825573"/>
              <a:ext cx="385349" cy="5272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grpSp>
      <p:grpSp>
        <p:nvGrpSpPr>
          <p:cNvPr id="12" name="Group 11">
            <a:extLst>
              <a:ext uri="{FF2B5EF4-FFF2-40B4-BE49-F238E27FC236}">
                <a16:creationId xmlns:a16="http://schemas.microsoft.com/office/drawing/2014/main" id="{2EA1912B-81B2-A8FB-761D-D10A0F6DC9F0}"/>
              </a:ext>
            </a:extLst>
          </p:cNvPr>
          <p:cNvGrpSpPr/>
          <p:nvPr/>
        </p:nvGrpSpPr>
        <p:grpSpPr>
          <a:xfrm>
            <a:off x="1574991" y="2814375"/>
            <a:ext cx="8701448" cy="1077900"/>
            <a:chOff x="728746" y="1273882"/>
            <a:chExt cx="8701448" cy="1077900"/>
          </a:xfrm>
        </p:grpSpPr>
        <p:sp>
          <p:nvSpPr>
            <p:cNvPr id="13" name="Rectangle: Rounded Corners 12">
              <a:extLst>
                <a:ext uri="{FF2B5EF4-FFF2-40B4-BE49-F238E27FC236}">
                  <a16:creationId xmlns:a16="http://schemas.microsoft.com/office/drawing/2014/main" id="{2AA3B850-B999-AD1A-7313-E9512D8095D6}"/>
                </a:ext>
              </a:extLst>
            </p:cNvPr>
            <p:cNvSpPr/>
            <p:nvPr/>
          </p:nvSpPr>
          <p:spPr>
            <a:xfrm>
              <a:off x="728746" y="1273882"/>
              <a:ext cx="8701448" cy="1077900"/>
            </a:xfrm>
            <a:prstGeom prst="roundRect">
              <a:avLst>
                <a:gd name="adj" fmla="val 10000"/>
              </a:avLst>
            </a:prstGeom>
            <a:solidFill>
              <a:srgbClr val="FFCC66"/>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7F4B7441-3980-DD6F-FE5C-F667641A0EE7}"/>
                </a:ext>
              </a:extLst>
            </p:cNvPr>
            <p:cNvSpPr txBox="1"/>
            <p:nvPr/>
          </p:nvSpPr>
          <p:spPr>
            <a:xfrm>
              <a:off x="760317" y="1305453"/>
              <a:ext cx="7208925" cy="1014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latin typeface="Calibri" panose="020F0502020204030204" pitchFamily="34" charset="0"/>
                  <a:ea typeface="Calibri" panose="020F0502020204030204" pitchFamily="34" charset="0"/>
                  <a:cs typeface="Calibri" panose="020F0502020204030204" pitchFamily="34" charset="0"/>
                </a:rPr>
                <a:t>❓Could it represent calcification, a chronic hematoma, a foreign body or cervical fibroid?</a:t>
              </a:r>
            </a:p>
          </p:txBody>
        </p:sp>
      </p:grpSp>
      <p:grpSp>
        <p:nvGrpSpPr>
          <p:cNvPr id="15" name="Group 14">
            <a:extLst>
              <a:ext uri="{FF2B5EF4-FFF2-40B4-BE49-F238E27FC236}">
                <a16:creationId xmlns:a16="http://schemas.microsoft.com/office/drawing/2014/main" id="{B15B3B06-056A-F8E1-6D2F-47182A78F4D0}"/>
              </a:ext>
            </a:extLst>
          </p:cNvPr>
          <p:cNvGrpSpPr/>
          <p:nvPr/>
        </p:nvGrpSpPr>
        <p:grpSpPr>
          <a:xfrm>
            <a:off x="9111028" y="3476952"/>
            <a:ext cx="700635" cy="700635"/>
            <a:chOff x="8000813" y="825573"/>
            <a:chExt cx="700635" cy="700635"/>
          </a:xfrm>
        </p:grpSpPr>
        <p:sp>
          <p:nvSpPr>
            <p:cNvPr id="16" name="Arrow: Down 15">
              <a:extLst>
                <a:ext uri="{FF2B5EF4-FFF2-40B4-BE49-F238E27FC236}">
                  <a16:creationId xmlns:a16="http://schemas.microsoft.com/office/drawing/2014/main" id="{F06A7235-D0B2-BA3B-27B1-E91BA3B2B993}"/>
                </a:ext>
              </a:extLst>
            </p:cNvPr>
            <p:cNvSpPr/>
            <p:nvPr/>
          </p:nvSpPr>
          <p:spPr>
            <a:xfrm>
              <a:off x="8000813" y="825573"/>
              <a:ext cx="700635" cy="700635"/>
            </a:xfrm>
            <a:prstGeom prst="downArrow">
              <a:avLst>
                <a:gd name="adj1" fmla="val 55000"/>
                <a:gd name="adj2" fmla="val 45000"/>
              </a:avLst>
            </a:prstGeom>
            <a:solidFill>
              <a:srgbClr val="00B0F0">
                <a:alpha val="89804"/>
              </a:srgb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Arrow: Down 4">
              <a:extLst>
                <a:ext uri="{FF2B5EF4-FFF2-40B4-BE49-F238E27FC236}">
                  <a16:creationId xmlns:a16="http://schemas.microsoft.com/office/drawing/2014/main" id="{CEAD28F7-AA9C-AEE3-8084-578CE13CE083}"/>
                </a:ext>
              </a:extLst>
            </p:cNvPr>
            <p:cNvSpPr txBox="1"/>
            <p:nvPr/>
          </p:nvSpPr>
          <p:spPr>
            <a:xfrm>
              <a:off x="8158456" y="825573"/>
              <a:ext cx="385349" cy="5272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grpSp>
      <p:grpSp>
        <p:nvGrpSpPr>
          <p:cNvPr id="18" name="Group 17">
            <a:extLst>
              <a:ext uri="{FF2B5EF4-FFF2-40B4-BE49-F238E27FC236}">
                <a16:creationId xmlns:a16="http://schemas.microsoft.com/office/drawing/2014/main" id="{2A92F249-6868-C4F3-7CA4-D578C86D2D00}"/>
              </a:ext>
            </a:extLst>
          </p:cNvPr>
          <p:cNvGrpSpPr/>
          <p:nvPr/>
        </p:nvGrpSpPr>
        <p:grpSpPr>
          <a:xfrm>
            <a:off x="2234373" y="4208588"/>
            <a:ext cx="8701448" cy="1077900"/>
            <a:chOff x="1446615" y="2547764"/>
            <a:chExt cx="8701448" cy="1077900"/>
          </a:xfrm>
        </p:grpSpPr>
        <p:sp>
          <p:nvSpPr>
            <p:cNvPr id="19" name="Rectangle: Rounded Corners 18">
              <a:extLst>
                <a:ext uri="{FF2B5EF4-FFF2-40B4-BE49-F238E27FC236}">
                  <a16:creationId xmlns:a16="http://schemas.microsoft.com/office/drawing/2014/main" id="{16216651-8EA4-13DF-F0A6-2CACBDA2BBCB}"/>
                </a:ext>
              </a:extLst>
            </p:cNvPr>
            <p:cNvSpPr/>
            <p:nvPr/>
          </p:nvSpPr>
          <p:spPr>
            <a:xfrm>
              <a:off x="1446615" y="2547764"/>
              <a:ext cx="8701448" cy="1077900"/>
            </a:xfrm>
            <a:prstGeom prst="roundRect">
              <a:avLst>
                <a:gd name="adj" fmla="val 10000"/>
              </a:avLst>
            </a:prstGeom>
            <a:solidFill>
              <a:srgbClr val="FFCC99"/>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20" name="Rectangle: Rounded Corners 4">
              <a:extLst>
                <a:ext uri="{FF2B5EF4-FFF2-40B4-BE49-F238E27FC236}">
                  <a16:creationId xmlns:a16="http://schemas.microsoft.com/office/drawing/2014/main" id="{91CA838B-1882-EDCC-2ABC-7654A16C75FF}"/>
                </a:ext>
              </a:extLst>
            </p:cNvPr>
            <p:cNvSpPr txBox="1"/>
            <p:nvPr/>
          </p:nvSpPr>
          <p:spPr>
            <a:xfrm>
              <a:off x="1478186" y="2579335"/>
              <a:ext cx="7219802" cy="1014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latin typeface="Calibri" panose="020F0502020204030204" pitchFamily="34" charset="0"/>
                  <a:ea typeface="Calibri" panose="020F0502020204030204" pitchFamily="34" charset="0"/>
                  <a:cs typeface="Calibri" panose="020F0502020204030204" pitchFamily="34" charset="0"/>
                </a:rPr>
                <a:t>❓Is the structure actually lying within the vaginal canal?</a:t>
              </a:r>
            </a:p>
          </p:txBody>
        </p:sp>
      </p:grpSp>
      <p:grpSp>
        <p:nvGrpSpPr>
          <p:cNvPr id="21" name="Group 20">
            <a:extLst>
              <a:ext uri="{FF2B5EF4-FFF2-40B4-BE49-F238E27FC236}">
                <a16:creationId xmlns:a16="http://schemas.microsoft.com/office/drawing/2014/main" id="{7919DEE6-29D7-4557-8699-27FE0691EEE7}"/>
              </a:ext>
            </a:extLst>
          </p:cNvPr>
          <p:cNvGrpSpPr/>
          <p:nvPr/>
        </p:nvGrpSpPr>
        <p:grpSpPr>
          <a:xfrm>
            <a:off x="9575738" y="4904599"/>
            <a:ext cx="700635" cy="700635"/>
            <a:chOff x="8000813" y="825573"/>
            <a:chExt cx="700635" cy="700635"/>
          </a:xfrm>
        </p:grpSpPr>
        <p:sp>
          <p:nvSpPr>
            <p:cNvPr id="22" name="Arrow: Down 21">
              <a:extLst>
                <a:ext uri="{FF2B5EF4-FFF2-40B4-BE49-F238E27FC236}">
                  <a16:creationId xmlns:a16="http://schemas.microsoft.com/office/drawing/2014/main" id="{611A1BC8-70D2-B213-4BB2-062A92C476B8}"/>
                </a:ext>
              </a:extLst>
            </p:cNvPr>
            <p:cNvSpPr/>
            <p:nvPr/>
          </p:nvSpPr>
          <p:spPr>
            <a:xfrm>
              <a:off x="8000813" y="825573"/>
              <a:ext cx="700635" cy="700635"/>
            </a:xfrm>
            <a:prstGeom prst="downArrow">
              <a:avLst>
                <a:gd name="adj1" fmla="val 55000"/>
                <a:gd name="adj2" fmla="val 45000"/>
              </a:avLst>
            </a:prstGeom>
            <a:solidFill>
              <a:srgbClr val="00B0F0">
                <a:alpha val="89804"/>
              </a:srgbClr>
            </a:solidFill>
          </p:spPr>
          <p:style>
            <a:lnRef idx="1">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Arrow: Down 4">
              <a:extLst>
                <a:ext uri="{FF2B5EF4-FFF2-40B4-BE49-F238E27FC236}">
                  <a16:creationId xmlns:a16="http://schemas.microsoft.com/office/drawing/2014/main" id="{8B656CDA-5C20-B824-8115-7D47DF690250}"/>
                </a:ext>
              </a:extLst>
            </p:cNvPr>
            <p:cNvSpPr txBox="1"/>
            <p:nvPr/>
          </p:nvSpPr>
          <p:spPr>
            <a:xfrm>
              <a:off x="8158456" y="825573"/>
              <a:ext cx="385349" cy="5272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p:txBody>
        </p:sp>
      </p:grpSp>
      <p:grpSp>
        <p:nvGrpSpPr>
          <p:cNvPr id="24" name="Group 23">
            <a:extLst>
              <a:ext uri="{FF2B5EF4-FFF2-40B4-BE49-F238E27FC236}">
                <a16:creationId xmlns:a16="http://schemas.microsoft.com/office/drawing/2014/main" id="{7E3BB48E-CFB8-6B72-AF32-E85E8FA16992}"/>
              </a:ext>
            </a:extLst>
          </p:cNvPr>
          <p:cNvGrpSpPr/>
          <p:nvPr/>
        </p:nvGrpSpPr>
        <p:grpSpPr>
          <a:xfrm>
            <a:off x="3116877" y="5651111"/>
            <a:ext cx="8701448" cy="1058434"/>
            <a:chOff x="2175362" y="3821646"/>
            <a:chExt cx="8701448" cy="1077900"/>
          </a:xfrm>
        </p:grpSpPr>
        <p:sp>
          <p:nvSpPr>
            <p:cNvPr id="25" name="Rectangle: Rounded Corners 24">
              <a:extLst>
                <a:ext uri="{FF2B5EF4-FFF2-40B4-BE49-F238E27FC236}">
                  <a16:creationId xmlns:a16="http://schemas.microsoft.com/office/drawing/2014/main" id="{0379A4D4-5576-2BB0-44FC-9FE8C12EE237}"/>
                </a:ext>
              </a:extLst>
            </p:cNvPr>
            <p:cNvSpPr/>
            <p:nvPr/>
          </p:nvSpPr>
          <p:spPr>
            <a:xfrm>
              <a:off x="2175362" y="3821646"/>
              <a:ext cx="8701448" cy="1077900"/>
            </a:xfrm>
            <a:prstGeom prst="roundRect">
              <a:avLst>
                <a:gd name="adj" fmla="val 10000"/>
              </a:avLst>
            </a:prstGeom>
            <a:solidFill>
              <a:srgbClr val="FFCC66"/>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endParaRPr lang="en-US"/>
            </a:p>
          </p:txBody>
        </p:sp>
        <p:sp>
          <p:nvSpPr>
            <p:cNvPr id="26" name="Rectangle: Rounded Corners 4">
              <a:extLst>
                <a:ext uri="{FF2B5EF4-FFF2-40B4-BE49-F238E27FC236}">
                  <a16:creationId xmlns:a16="http://schemas.microsoft.com/office/drawing/2014/main" id="{059BC510-8140-6303-F13B-D3154F223428}"/>
                </a:ext>
              </a:extLst>
            </p:cNvPr>
            <p:cNvSpPr txBox="1"/>
            <p:nvPr/>
          </p:nvSpPr>
          <p:spPr>
            <a:xfrm>
              <a:off x="2206933" y="3853217"/>
              <a:ext cx="7208925" cy="1014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latin typeface="Calibri" panose="020F0502020204030204" pitchFamily="34" charset="0"/>
                  <a:ea typeface="Calibri" panose="020F0502020204030204" pitchFamily="34" charset="0"/>
                  <a:cs typeface="Calibri" panose="020F0502020204030204" pitchFamily="34" charset="0"/>
                </a:rPr>
                <a:t>❓Is there an element of associated vaginal dysgenesis / stenosis?</a:t>
              </a:r>
            </a:p>
          </p:txBody>
        </p:sp>
      </p:grpSp>
      <p:sp>
        <p:nvSpPr>
          <p:cNvPr id="27" name="Title 1">
            <a:extLst>
              <a:ext uri="{FF2B5EF4-FFF2-40B4-BE49-F238E27FC236}">
                <a16:creationId xmlns:a16="http://schemas.microsoft.com/office/drawing/2014/main" id="{88F91A1E-9FB5-F4DD-F53C-DAB61137D9DE}"/>
              </a:ext>
            </a:extLst>
          </p:cNvPr>
          <p:cNvSpPr txBox="1">
            <a:spLocks/>
          </p:cNvSpPr>
          <p:nvPr/>
        </p:nvSpPr>
        <p:spPr>
          <a:xfrm>
            <a:off x="551608" y="461113"/>
            <a:ext cx="10384213" cy="637986"/>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rgbClr val="FFCC99"/>
                </a:solidFill>
                <a:latin typeface="Calibri" panose="020F0502020204030204" pitchFamily="34" charset="0"/>
                <a:ea typeface="Calibri" panose="020F0502020204030204" pitchFamily="34" charset="0"/>
                <a:cs typeface="Calibri" panose="020F0502020204030204" pitchFamily="34" charset="0"/>
              </a:rPr>
              <a:t>Key Imaging Questions &amp; Further Evaluation</a:t>
            </a:r>
            <a:endParaRPr lang="en-US" b="1" dirty="0">
              <a:solidFill>
                <a:srgbClr val="FFCC9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7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7A02BB-6394-86AB-F015-37651212838B}"/>
              </a:ext>
            </a:extLst>
          </p:cNvPr>
          <p:cNvGrpSpPr/>
          <p:nvPr/>
        </p:nvGrpSpPr>
        <p:grpSpPr>
          <a:xfrm>
            <a:off x="502354" y="540651"/>
            <a:ext cx="11187289" cy="1919980"/>
            <a:chOff x="0" y="893"/>
            <a:chExt cx="11187289" cy="1919980"/>
          </a:xfrm>
        </p:grpSpPr>
        <p:sp>
          <p:nvSpPr>
            <p:cNvPr id="5" name="Callout: Up Arrow 4">
              <a:extLst>
                <a:ext uri="{FF2B5EF4-FFF2-40B4-BE49-F238E27FC236}">
                  <a16:creationId xmlns:a16="http://schemas.microsoft.com/office/drawing/2014/main" id="{082B27D6-46D4-7828-A99B-D228A0973E08}"/>
                </a:ext>
              </a:extLst>
            </p:cNvPr>
            <p:cNvSpPr/>
            <p:nvPr/>
          </p:nvSpPr>
          <p:spPr>
            <a:xfrm rot="10800000">
              <a:off x="0" y="893"/>
              <a:ext cx="11187289" cy="1919980"/>
            </a:xfrm>
            <a:prstGeom prst="upArrowCallout">
              <a:avLst/>
            </a:prstGeom>
            <a:solidFill>
              <a:srgbClr val="FFCC99"/>
            </a:solidFill>
          </p:spPr>
          <p:style>
            <a:lnRef idx="0">
              <a:schemeClr val="lt1">
                <a:hueOff val="0"/>
                <a:satOff val="0"/>
                <a:lumOff val="0"/>
                <a:alphaOff val="0"/>
              </a:schemeClr>
            </a:lnRef>
            <a:fillRef idx="3">
              <a:scrgbClr r="0" g="0" b="0"/>
            </a:fillRef>
            <a:effectRef idx="2">
              <a:schemeClr val="accent5">
                <a:hueOff val="0"/>
                <a:satOff val="0"/>
                <a:lumOff val="-7061"/>
                <a:alphaOff val="0"/>
              </a:schemeClr>
            </a:effectRef>
            <a:fontRef idx="minor">
              <a:schemeClr val="lt1"/>
            </a:fontRef>
          </p:style>
          <p:txBody>
            <a:bodyPr/>
            <a:lstStyle/>
            <a:p>
              <a:endParaRPr lang="en-US"/>
            </a:p>
          </p:txBody>
        </p:sp>
        <p:sp>
          <p:nvSpPr>
            <p:cNvPr id="6" name="Callout: Up Arrow 4">
              <a:extLst>
                <a:ext uri="{FF2B5EF4-FFF2-40B4-BE49-F238E27FC236}">
                  <a16:creationId xmlns:a16="http://schemas.microsoft.com/office/drawing/2014/main" id="{EFB3A142-8C4E-50FE-FDF7-6EFC1A4E4797}"/>
                </a:ext>
              </a:extLst>
            </p:cNvPr>
            <p:cNvSpPr txBox="1"/>
            <p:nvPr/>
          </p:nvSpPr>
          <p:spPr>
            <a:xfrm rot="21600000">
              <a:off x="0" y="893"/>
              <a:ext cx="11187289" cy="12475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 To address these concerns, we performed:</a:t>
              </a:r>
            </a:p>
          </p:txBody>
        </p:sp>
      </p:grpSp>
      <p:grpSp>
        <p:nvGrpSpPr>
          <p:cNvPr id="7" name="Group 6">
            <a:extLst>
              <a:ext uri="{FF2B5EF4-FFF2-40B4-BE49-F238E27FC236}">
                <a16:creationId xmlns:a16="http://schemas.microsoft.com/office/drawing/2014/main" id="{AABC994C-5DAC-B5DB-03C7-B2D7C1CA574C}"/>
              </a:ext>
            </a:extLst>
          </p:cNvPr>
          <p:cNvGrpSpPr/>
          <p:nvPr/>
        </p:nvGrpSpPr>
        <p:grpSpPr>
          <a:xfrm>
            <a:off x="502355" y="2469010"/>
            <a:ext cx="11187289" cy="1919980"/>
            <a:chOff x="0" y="1902148"/>
            <a:chExt cx="11187289" cy="1919980"/>
          </a:xfrm>
        </p:grpSpPr>
        <p:sp>
          <p:nvSpPr>
            <p:cNvPr id="8" name="Callout: Up Arrow 7">
              <a:extLst>
                <a:ext uri="{FF2B5EF4-FFF2-40B4-BE49-F238E27FC236}">
                  <a16:creationId xmlns:a16="http://schemas.microsoft.com/office/drawing/2014/main" id="{3600603A-E6AA-1F1B-754B-BE7EE6D22C75}"/>
                </a:ext>
              </a:extLst>
            </p:cNvPr>
            <p:cNvSpPr/>
            <p:nvPr/>
          </p:nvSpPr>
          <p:spPr>
            <a:xfrm rot="10800000">
              <a:off x="0" y="1902148"/>
              <a:ext cx="11187289" cy="1919980"/>
            </a:xfrm>
            <a:prstGeom prst="upArrowCallout">
              <a:avLst/>
            </a:prstGeom>
            <a:solidFill>
              <a:srgbClr val="FFCC66"/>
            </a:solidFill>
          </p:spPr>
          <p:style>
            <a:lnRef idx="0">
              <a:schemeClr val="lt1">
                <a:hueOff val="0"/>
                <a:satOff val="0"/>
                <a:lumOff val="0"/>
                <a:alphaOff val="0"/>
              </a:schemeClr>
            </a:lnRef>
            <a:fillRef idx="3">
              <a:scrgbClr r="0" g="0" b="0"/>
            </a:fillRef>
            <a:effectRef idx="2">
              <a:schemeClr val="accent5">
                <a:hueOff val="0"/>
                <a:satOff val="0"/>
                <a:lumOff val="-3530"/>
                <a:alphaOff val="0"/>
              </a:schemeClr>
            </a:effectRef>
            <a:fontRef idx="minor">
              <a:schemeClr val="lt1"/>
            </a:fontRef>
          </p:style>
          <p:txBody>
            <a:bodyPr/>
            <a:lstStyle/>
            <a:p>
              <a:endParaRPr lang="en-US"/>
            </a:p>
          </p:txBody>
        </p:sp>
        <p:sp>
          <p:nvSpPr>
            <p:cNvPr id="9" name="Callout: Up Arrow 4">
              <a:extLst>
                <a:ext uri="{FF2B5EF4-FFF2-40B4-BE49-F238E27FC236}">
                  <a16:creationId xmlns:a16="http://schemas.microsoft.com/office/drawing/2014/main" id="{BFD2CCE5-1A1C-888E-46C7-C33E1F72F71D}"/>
                </a:ext>
              </a:extLst>
            </p:cNvPr>
            <p:cNvSpPr txBox="1"/>
            <p:nvPr/>
          </p:nvSpPr>
          <p:spPr>
            <a:xfrm rot="21600000">
              <a:off x="0" y="1902148"/>
              <a:ext cx="11187289" cy="12475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 Complimentary plain CT scan</a:t>
              </a:r>
            </a:p>
          </p:txBody>
        </p:sp>
      </p:grpSp>
      <p:grpSp>
        <p:nvGrpSpPr>
          <p:cNvPr id="10" name="Group 9">
            <a:extLst>
              <a:ext uri="{FF2B5EF4-FFF2-40B4-BE49-F238E27FC236}">
                <a16:creationId xmlns:a16="http://schemas.microsoft.com/office/drawing/2014/main" id="{CAD5B250-9C7F-A8B8-206B-510046A8B585}"/>
              </a:ext>
            </a:extLst>
          </p:cNvPr>
          <p:cNvGrpSpPr/>
          <p:nvPr/>
        </p:nvGrpSpPr>
        <p:grpSpPr>
          <a:xfrm>
            <a:off x="502354" y="4397369"/>
            <a:ext cx="11187289" cy="1248362"/>
            <a:chOff x="0" y="3803403"/>
            <a:chExt cx="11187289" cy="1248362"/>
          </a:xfrm>
        </p:grpSpPr>
        <p:sp>
          <p:nvSpPr>
            <p:cNvPr id="11" name="Rectangle 10">
              <a:extLst>
                <a:ext uri="{FF2B5EF4-FFF2-40B4-BE49-F238E27FC236}">
                  <a16:creationId xmlns:a16="http://schemas.microsoft.com/office/drawing/2014/main" id="{F0774EE5-8A01-C659-C09D-6694AC0A7BBE}"/>
                </a:ext>
              </a:extLst>
            </p:cNvPr>
            <p:cNvSpPr/>
            <p:nvPr/>
          </p:nvSpPr>
          <p:spPr>
            <a:xfrm>
              <a:off x="0" y="3803403"/>
              <a:ext cx="11187289" cy="1248362"/>
            </a:xfrm>
            <a:prstGeom prst="rect">
              <a:avLst/>
            </a:prstGeom>
            <a:solidFill>
              <a:srgbClr val="CC990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396CD183-1DD7-9FBF-79B0-02680127995A}"/>
                </a:ext>
              </a:extLst>
            </p:cNvPr>
            <p:cNvSpPr txBox="1"/>
            <p:nvPr/>
          </p:nvSpPr>
          <p:spPr>
            <a:xfrm>
              <a:off x="0" y="3803403"/>
              <a:ext cx="11187289" cy="12483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 T2-weighted sagittal and axial MRI sequences with insertion of </a:t>
              </a:r>
              <a:r>
                <a:rPr lang="en-US" sz="2800" kern="1200" dirty="0" err="1">
                  <a:solidFill>
                    <a:schemeClr val="bg1"/>
                  </a:solidFill>
                  <a:latin typeface="Calibri" panose="020F0502020204030204" pitchFamily="34" charset="0"/>
                  <a:ea typeface="Calibri" panose="020F0502020204030204" pitchFamily="34" charset="0"/>
                  <a:cs typeface="Calibri" panose="020F0502020204030204" pitchFamily="34" charset="0"/>
                </a:rPr>
                <a:t>sonogel</a:t>
              </a:r>
              <a:r>
                <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 into the vaginal canal to enhance delineation of anatomical structures</a:t>
              </a:r>
            </a:p>
          </p:txBody>
        </p:sp>
      </p:grpSp>
    </p:spTree>
    <p:extLst>
      <p:ext uri="{BB962C8B-B14F-4D97-AF65-F5344CB8AC3E}">
        <p14:creationId xmlns:p14="http://schemas.microsoft.com/office/powerpoint/2010/main" val="240864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x-ray of a person's body">
            <a:extLst>
              <a:ext uri="{FF2B5EF4-FFF2-40B4-BE49-F238E27FC236}">
                <a16:creationId xmlns:a16="http://schemas.microsoft.com/office/drawing/2014/main" id="{2859050F-15F1-3D5B-88FA-80CE416B90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7502" y="539929"/>
            <a:ext cx="7951466" cy="5513223"/>
          </a:xfrm>
        </p:spPr>
      </p:pic>
      <p:pic>
        <p:nvPicPr>
          <p:cNvPr id="7" name="Picture 6" descr="An x-ray of a stomach">
            <a:extLst>
              <a:ext uri="{FF2B5EF4-FFF2-40B4-BE49-F238E27FC236}">
                <a16:creationId xmlns:a16="http://schemas.microsoft.com/office/drawing/2014/main" id="{311927D0-781F-4C79-00C6-1FF84A664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02" y="612389"/>
            <a:ext cx="7951466" cy="5357922"/>
          </a:xfrm>
          <a:prstGeom prst="rect">
            <a:avLst/>
          </a:prstGeom>
        </p:spPr>
      </p:pic>
      <p:pic>
        <p:nvPicPr>
          <p:cNvPr id="9" name="Picture 8" descr="An x-ray of a pelvis&#10;&#10;AI-generated content may be incorrect.">
            <a:extLst>
              <a:ext uri="{FF2B5EF4-FFF2-40B4-BE49-F238E27FC236}">
                <a16:creationId xmlns:a16="http://schemas.microsoft.com/office/drawing/2014/main" id="{561899A3-315A-63BB-AE8B-00FA35B80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152" y="637873"/>
            <a:ext cx="7951466" cy="5420042"/>
          </a:xfrm>
          <a:prstGeom prst="rect">
            <a:avLst/>
          </a:prstGeom>
        </p:spPr>
      </p:pic>
      <p:pic>
        <p:nvPicPr>
          <p:cNvPr id="11" name="Picture 10" descr="An x-ray of a pelvis">
            <a:extLst>
              <a:ext uri="{FF2B5EF4-FFF2-40B4-BE49-F238E27FC236}">
                <a16:creationId xmlns:a16="http://schemas.microsoft.com/office/drawing/2014/main" id="{B9354C79-FDEF-0668-E538-278588DEB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802" y="534738"/>
            <a:ext cx="7951466" cy="5435572"/>
          </a:xfrm>
          <a:prstGeom prst="rect">
            <a:avLst/>
          </a:prstGeom>
        </p:spPr>
      </p:pic>
      <p:pic>
        <p:nvPicPr>
          <p:cNvPr id="13" name="Picture 12" descr="An x-ray of a stomach&#10;&#10;AI-generated content may be incorrect.">
            <a:extLst>
              <a:ext uri="{FF2B5EF4-FFF2-40B4-BE49-F238E27FC236}">
                <a16:creationId xmlns:a16="http://schemas.microsoft.com/office/drawing/2014/main" id="{3E2CE94E-E112-2850-4E66-1AE76FCCE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852" y="569955"/>
            <a:ext cx="7951466" cy="5435572"/>
          </a:xfrm>
          <a:prstGeom prst="rect">
            <a:avLst/>
          </a:prstGeom>
        </p:spPr>
      </p:pic>
      <p:pic>
        <p:nvPicPr>
          <p:cNvPr id="15" name="Picture 14" descr="An x-ray of a stomach">
            <a:extLst>
              <a:ext uri="{FF2B5EF4-FFF2-40B4-BE49-F238E27FC236}">
                <a16:creationId xmlns:a16="http://schemas.microsoft.com/office/drawing/2014/main" id="{6E88ACEE-0004-AA3D-E7FA-13E3A5BCBE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0752" y="508290"/>
            <a:ext cx="7951466" cy="5451102"/>
          </a:xfrm>
          <a:prstGeom prst="rect">
            <a:avLst/>
          </a:prstGeom>
        </p:spPr>
      </p:pic>
      <p:pic>
        <p:nvPicPr>
          <p:cNvPr id="17" name="Picture 16" descr="A close-up of an x-ray&#10;&#10;AI-generated content may be incorrect.">
            <a:extLst>
              <a:ext uri="{FF2B5EF4-FFF2-40B4-BE49-F238E27FC236}">
                <a16:creationId xmlns:a16="http://schemas.microsoft.com/office/drawing/2014/main" id="{760B60A4-D656-B668-1F6A-0948D0155B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6852" y="537544"/>
            <a:ext cx="7951466" cy="5435572"/>
          </a:xfrm>
          <a:prstGeom prst="rect">
            <a:avLst/>
          </a:prstGeom>
        </p:spPr>
      </p:pic>
      <p:pic>
        <p:nvPicPr>
          <p:cNvPr id="19" name="Picture 18" descr="A close-up of an x-ray">
            <a:extLst>
              <a:ext uri="{FF2B5EF4-FFF2-40B4-BE49-F238E27FC236}">
                <a16:creationId xmlns:a16="http://schemas.microsoft.com/office/drawing/2014/main" id="{77C87243-1E4A-EB74-9C98-4BCA86AF46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0267" y="596301"/>
            <a:ext cx="7951466" cy="5404511"/>
          </a:xfrm>
          <a:prstGeom prst="rect">
            <a:avLst/>
          </a:prstGeom>
        </p:spPr>
      </p:pic>
    </p:spTree>
    <p:extLst>
      <p:ext uri="{BB962C8B-B14F-4D97-AF65-F5344CB8AC3E}">
        <p14:creationId xmlns:p14="http://schemas.microsoft.com/office/powerpoint/2010/main" val="17503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50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26" descr="A close-up of an x-ray">
            <a:extLst>
              <a:ext uri="{FF2B5EF4-FFF2-40B4-BE49-F238E27FC236}">
                <a16:creationId xmlns:a16="http://schemas.microsoft.com/office/drawing/2014/main" id="{8F539EEF-12CB-BF40-FA96-CACEF1010A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3566" y="1063082"/>
            <a:ext cx="7653155" cy="4176068"/>
          </a:xfrm>
        </p:spPr>
      </p:pic>
      <p:pic>
        <p:nvPicPr>
          <p:cNvPr id="29" name="Picture 28" descr="A close-up of a mri&#10;&#10;AI-generated content may be incorrect.">
            <a:extLst>
              <a:ext uri="{FF2B5EF4-FFF2-40B4-BE49-F238E27FC236}">
                <a16:creationId xmlns:a16="http://schemas.microsoft.com/office/drawing/2014/main" id="{BFCE2B30-A198-8A6B-D6B2-67D0BA1AD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66" y="1086140"/>
            <a:ext cx="7653155" cy="4197055"/>
          </a:xfrm>
          <a:prstGeom prst="rect">
            <a:avLst/>
          </a:prstGeom>
        </p:spPr>
      </p:pic>
      <p:pic>
        <p:nvPicPr>
          <p:cNvPr id="31" name="Picture 30" descr="A close-up of an x-ray&#10;&#10;AI-generated content may be incorrect.">
            <a:extLst>
              <a:ext uri="{FF2B5EF4-FFF2-40B4-BE49-F238E27FC236}">
                <a16:creationId xmlns:a16="http://schemas.microsoft.com/office/drawing/2014/main" id="{02BAEE6E-8FE7-EC64-A9AB-B7857287A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566" y="1052053"/>
            <a:ext cx="7653155" cy="4218039"/>
          </a:xfrm>
          <a:prstGeom prst="rect">
            <a:avLst/>
          </a:prstGeom>
        </p:spPr>
      </p:pic>
      <p:pic>
        <p:nvPicPr>
          <p:cNvPr id="33" name="Picture 32" descr="A close-up of an x-ray&#10;&#10;AI-generated content may be incorrect.">
            <a:extLst>
              <a:ext uri="{FF2B5EF4-FFF2-40B4-BE49-F238E27FC236}">
                <a16:creationId xmlns:a16="http://schemas.microsoft.com/office/drawing/2014/main" id="{C33EADF6-E712-CD75-E440-F4D39371D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3566" y="1010947"/>
            <a:ext cx="7653155" cy="4301982"/>
          </a:xfrm>
          <a:prstGeom prst="rect">
            <a:avLst/>
          </a:prstGeom>
        </p:spPr>
      </p:pic>
      <p:pic>
        <p:nvPicPr>
          <p:cNvPr id="35" name="Picture 34" descr="A close-up of an x-ray of a person's body&#10;&#10;AI-generated content may be incorrect.">
            <a:extLst>
              <a:ext uri="{FF2B5EF4-FFF2-40B4-BE49-F238E27FC236}">
                <a16:creationId xmlns:a16="http://schemas.microsoft.com/office/drawing/2014/main" id="{D51782B8-AB0B-4BDF-DE7D-721D30A9C4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566" y="1061578"/>
            <a:ext cx="7653155" cy="4218039"/>
          </a:xfrm>
          <a:prstGeom prst="rect">
            <a:avLst/>
          </a:prstGeom>
        </p:spPr>
      </p:pic>
      <p:pic>
        <p:nvPicPr>
          <p:cNvPr id="37" name="Picture 36" descr="A close-up of an x-ray">
            <a:extLst>
              <a:ext uri="{FF2B5EF4-FFF2-40B4-BE49-F238E27FC236}">
                <a16:creationId xmlns:a16="http://schemas.microsoft.com/office/drawing/2014/main" id="{A1D50F79-AE1E-B3DD-32A5-FF02E4F66E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3566" y="1010947"/>
            <a:ext cx="7653155" cy="4301981"/>
          </a:xfrm>
          <a:prstGeom prst="rect">
            <a:avLst/>
          </a:prstGeom>
        </p:spPr>
      </p:pic>
    </p:spTree>
    <p:extLst>
      <p:ext uri="{BB962C8B-B14F-4D97-AF65-F5344CB8AC3E}">
        <p14:creationId xmlns:p14="http://schemas.microsoft.com/office/powerpoint/2010/main" val="33962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16052-0F9C-A63C-9395-AB7A9E0C1FF1}"/>
              </a:ext>
            </a:extLst>
          </p:cNvPr>
          <p:cNvPicPr>
            <a:picLocks noGrp="1" noChangeAspect="1"/>
          </p:cNvPicPr>
          <p:nvPr>
            <p:ph idx="1"/>
          </p:nvPr>
        </p:nvPicPr>
        <p:blipFill>
          <a:blip r:embed="rId2"/>
          <a:srcRect l="7566" t="7625" b="17723"/>
          <a:stretch/>
        </p:blipFill>
        <p:spPr>
          <a:xfrm>
            <a:off x="5784113" y="3288338"/>
            <a:ext cx="6198780" cy="3261318"/>
          </a:xfrm>
        </p:spPr>
      </p:pic>
      <p:pic>
        <p:nvPicPr>
          <p:cNvPr id="7" name="Picture 6">
            <a:extLst>
              <a:ext uri="{FF2B5EF4-FFF2-40B4-BE49-F238E27FC236}">
                <a16:creationId xmlns:a16="http://schemas.microsoft.com/office/drawing/2014/main" id="{70B6D25A-2795-EDB1-5E91-A209B7773086}"/>
              </a:ext>
            </a:extLst>
          </p:cNvPr>
          <p:cNvPicPr>
            <a:picLocks noChangeAspect="1"/>
          </p:cNvPicPr>
          <p:nvPr/>
        </p:nvPicPr>
        <p:blipFill>
          <a:blip r:embed="rId3"/>
          <a:srcRect l="23570" t="6253" r="17099" b="15266"/>
          <a:stretch/>
        </p:blipFill>
        <p:spPr>
          <a:xfrm>
            <a:off x="626886" y="74428"/>
            <a:ext cx="4977193" cy="4928523"/>
          </a:xfrm>
          <a:prstGeom prst="rect">
            <a:avLst/>
          </a:prstGeom>
        </p:spPr>
      </p:pic>
      <p:cxnSp>
        <p:nvCxnSpPr>
          <p:cNvPr id="9" name="Straight Arrow Connector 8">
            <a:extLst>
              <a:ext uri="{FF2B5EF4-FFF2-40B4-BE49-F238E27FC236}">
                <a16:creationId xmlns:a16="http://schemas.microsoft.com/office/drawing/2014/main" id="{0B0C6D7F-C1E6-414B-C464-7F3F051064D6}"/>
              </a:ext>
            </a:extLst>
          </p:cNvPr>
          <p:cNvCxnSpPr>
            <a:cxnSpLocks/>
          </p:cNvCxnSpPr>
          <p:nvPr/>
        </p:nvCxnSpPr>
        <p:spPr>
          <a:xfrm>
            <a:off x="1329070" y="1871330"/>
            <a:ext cx="1073888"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F13DAFAF-206F-3AD6-7BF3-0490878CBA82}"/>
              </a:ext>
            </a:extLst>
          </p:cNvPr>
          <p:cNvSpPr txBox="1"/>
          <p:nvPr/>
        </p:nvSpPr>
        <p:spPr>
          <a:xfrm>
            <a:off x="0" y="1548164"/>
            <a:ext cx="1403497" cy="646331"/>
          </a:xfrm>
          <a:prstGeom prst="rect">
            <a:avLst/>
          </a:prstGeom>
          <a:noFill/>
        </p:spPr>
        <p:txBody>
          <a:bodyPr wrap="square" rtlCol="0">
            <a:spAutoFit/>
          </a:bodyPr>
          <a:lstStyle/>
          <a:p>
            <a:r>
              <a:rPr lang="en-US" b="1" dirty="0"/>
              <a:t>URINARY BLADDER</a:t>
            </a:r>
          </a:p>
        </p:txBody>
      </p:sp>
      <p:sp>
        <p:nvSpPr>
          <p:cNvPr id="12" name="Arrow: Right 11">
            <a:extLst>
              <a:ext uri="{FF2B5EF4-FFF2-40B4-BE49-F238E27FC236}">
                <a16:creationId xmlns:a16="http://schemas.microsoft.com/office/drawing/2014/main" id="{AFB092CE-2682-B101-B584-AF25A2DCAF1A}"/>
              </a:ext>
            </a:extLst>
          </p:cNvPr>
          <p:cNvSpPr/>
          <p:nvPr/>
        </p:nvSpPr>
        <p:spPr>
          <a:xfrm>
            <a:off x="1903228" y="2747109"/>
            <a:ext cx="999460" cy="404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CF59791-EFC4-F80E-7744-16AA4CAB5B6E}"/>
              </a:ext>
            </a:extLst>
          </p:cNvPr>
          <p:cNvSpPr/>
          <p:nvPr/>
        </p:nvSpPr>
        <p:spPr>
          <a:xfrm>
            <a:off x="7233684" y="4596810"/>
            <a:ext cx="999460" cy="40403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B248AEF-8053-CBCE-32A9-A8AA483DD316}"/>
              </a:ext>
            </a:extLst>
          </p:cNvPr>
          <p:cNvSpPr txBox="1"/>
          <p:nvPr/>
        </p:nvSpPr>
        <p:spPr>
          <a:xfrm>
            <a:off x="345124" y="2749918"/>
            <a:ext cx="1502014" cy="369332"/>
          </a:xfrm>
          <a:prstGeom prst="rect">
            <a:avLst/>
          </a:prstGeom>
          <a:noFill/>
        </p:spPr>
        <p:txBody>
          <a:bodyPr wrap="none" rtlCol="0">
            <a:spAutoFit/>
          </a:bodyPr>
          <a:lstStyle/>
          <a:p>
            <a:r>
              <a:rPr lang="en-US" b="1" dirty="0"/>
              <a:t>CALCULUS</a:t>
            </a:r>
          </a:p>
        </p:txBody>
      </p:sp>
      <p:sp>
        <p:nvSpPr>
          <p:cNvPr id="15" name="TextBox 14">
            <a:extLst>
              <a:ext uri="{FF2B5EF4-FFF2-40B4-BE49-F238E27FC236}">
                <a16:creationId xmlns:a16="http://schemas.microsoft.com/office/drawing/2014/main" id="{DA418734-3D95-6C6A-95A2-30B49B71B2D8}"/>
              </a:ext>
            </a:extLst>
          </p:cNvPr>
          <p:cNvSpPr txBox="1"/>
          <p:nvPr/>
        </p:nvSpPr>
        <p:spPr>
          <a:xfrm>
            <a:off x="5604079" y="4631515"/>
            <a:ext cx="1502014" cy="369332"/>
          </a:xfrm>
          <a:prstGeom prst="rect">
            <a:avLst/>
          </a:prstGeom>
          <a:noFill/>
        </p:spPr>
        <p:txBody>
          <a:bodyPr wrap="none" rtlCol="0">
            <a:spAutoFit/>
          </a:bodyPr>
          <a:lstStyle/>
          <a:p>
            <a:r>
              <a:rPr lang="en-US" b="1" dirty="0"/>
              <a:t>CALCULUS</a:t>
            </a:r>
          </a:p>
        </p:txBody>
      </p:sp>
      <p:cxnSp>
        <p:nvCxnSpPr>
          <p:cNvPr id="17" name="Straight Arrow Connector 16">
            <a:extLst>
              <a:ext uri="{FF2B5EF4-FFF2-40B4-BE49-F238E27FC236}">
                <a16:creationId xmlns:a16="http://schemas.microsoft.com/office/drawing/2014/main" id="{F0F0BE0F-F574-87CD-0C50-90A1CD1C76F2}"/>
              </a:ext>
            </a:extLst>
          </p:cNvPr>
          <p:cNvCxnSpPr>
            <a:cxnSpLocks/>
            <a:stCxn id="18" idx="1"/>
          </p:cNvCxnSpPr>
          <p:nvPr/>
        </p:nvCxnSpPr>
        <p:spPr>
          <a:xfrm flipH="1">
            <a:off x="3572540" y="1350335"/>
            <a:ext cx="2106403" cy="329609"/>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7003E349-C0D8-7772-DC9F-3A13601ED7C2}"/>
              </a:ext>
            </a:extLst>
          </p:cNvPr>
          <p:cNvSpPr txBox="1"/>
          <p:nvPr/>
        </p:nvSpPr>
        <p:spPr>
          <a:xfrm>
            <a:off x="5678943" y="1165669"/>
            <a:ext cx="1136530" cy="369332"/>
          </a:xfrm>
          <a:prstGeom prst="rect">
            <a:avLst/>
          </a:prstGeom>
          <a:noFill/>
        </p:spPr>
        <p:txBody>
          <a:bodyPr wrap="none" rtlCol="0">
            <a:spAutoFit/>
          </a:bodyPr>
          <a:lstStyle/>
          <a:p>
            <a:r>
              <a:rPr lang="en-US" b="1" dirty="0"/>
              <a:t>UTERUS</a:t>
            </a:r>
          </a:p>
        </p:txBody>
      </p:sp>
      <p:sp>
        <p:nvSpPr>
          <p:cNvPr id="21" name="TextBox 20">
            <a:extLst>
              <a:ext uri="{FF2B5EF4-FFF2-40B4-BE49-F238E27FC236}">
                <a16:creationId xmlns:a16="http://schemas.microsoft.com/office/drawing/2014/main" id="{6097EB05-C79C-16BC-3037-DFC56D0FEE2B}"/>
              </a:ext>
            </a:extLst>
          </p:cNvPr>
          <p:cNvSpPr txBox="1"/>
          <p:nvPr/>
        </p:nvSpPr>
        <p:spPr>
          <a:xfrm>
            <a:off x="8325293" y="4082902"/>
            <a:ext cx="333746" cy="369332"/>
          </a:xfrm>
          <a:prstGeom prst="rect">
            <a:avLst/>
          </a:prstGeom>
          <a:noFill/>
        </p:spPr>
        <p:txBody>
          <a:bodyPr wrap="none" rtlCol="0">
            <a:spAutoFit/>
          </a:bodyPr>
          <a:lstStyle/>
          <a:p>
            <a:r>
              <a:rPr lang="en-US" b="1" dirty="0"/>
              <a:t>B</a:t>
            </a:r>
          </a:p>
        </p:txBody>
      </p:sp>
      <p:sp>
        <p:nvSpPr>
          <p:cNvPr id="22" name="TextBox 21">
            <a:extLst>
              <a:ext uri="{FF2B5EF4-FFF2-40B4-BE49-F238E27FC236}">
                <a16:creationId xmlns:a16="http://schemas.microsoft.com/office/drawing/2014/main" id="{257DDDDD-6B29-7607-BDEA-28A660788968}"/>
              </a:ext>
            </a:extLst>
          </p:cNvPr>
          <p:cNvSpPr txBox="1"/>
          <p:nvPr/>
        </p:nvSpPr>
        <p:spPr>
          <a:xfrm>
            <a:off x="8532125" y="5246798"/>
            <a:ext cx="351378" cy="369332"/>
          </a:xfrm>
          <a:prstGeom prst="rect">
            <a:avLst/>
          </a:prstGeom>
          <a:noFill/>
        </p:spPr>
        <p:txBody>
          <a:bodyPr wrap="none" rtlCol="0">
            <a:spAutoFit/>
          </a:bodyPr>
          <a:lstStyle/>
          <a:p>
            <a:r>
              <a:rPr lang="en-US" b="1" dirty="0"/>
              <a:t>R</a:t>
            </a:r>
          </a:p>
        </p:txBody>
      </p:sp>
    </p:spTree>
    <p:extLst>
      <p:ext uri="{BB962C8B-B14F-4D97-AF65-F5344CB8AC3E}">
        <p14:creationId xmlns:p14="http://schemas.microsoft.com/office/powerpoint/2010/main" val="29048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BD446-C48D-700C-E77A-C11FBA2FEDDD}"/>
              </a:ext>
            </a:extLst>
          </p:cNvPr>
          <p:cNvPicPr>
            <a:picLocks noChangeAspect="1"/>
          </p:cNvPicPr>
          <p:nvPr/>
        </p:nvPicPr>
        <p:blipFill>
          <a:blip r:embed="rId3"/>
          <a:srcRect l="20378" r="23982" b="20272"/>
          <a:stretch/>
        </p:blipFill>
        <p:spPr>
          <a:xfrm>
            <a:off x="1775636" y="-1"/>
            <a:ext cx="8472016" cy="6528391"/>
          </a:xfrm>
          <a:prstGeom prst="rect">
            <a:avLst/>
          </a:prstGeom>
        </p:spPr>
      </p:pic>
    </p:spTree>
    <p:extLst>
      <p:ext uri="{BB962C8B-B14F-4D97-AF65-F5344CB8AC3E}">
        <p14:creationId xmlns:p14="http://schemas.microsoft.com/office/powerpoint/2010/main" val="260944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5E5B3D-2F64-8A9A-3C4E-BED3064AC2CB}"/>
              </a:ext>
            </a:extLst>
          </p:cNvPr>
          <p:cNvPicPr>
            <a:picLocks noGrp="1" noChangeAspect="1"/>
          </p:cNvPicPr>
          <p:nvPr>
            <p:ph idx="1"/>
          </p:nvPr>
        </p:nvPicPr>
        <p:blipFill>
          <a:blip r:embed="rId3"/>
          <a:stretch>
            <a:fillRect/>
          </a:stretch>
        </p:blipFill>
        <p:spPr>
          <a:xfrm>
            <a:off x="77488" y="788067"/>
            <a:ext cx="12037024" cy="5012966"/>
          </a:xfrm>
        </p:spPr>
      </p:pic>
    </p:spTree>
    <p:extLst>
      <p:ext uri="{BB962C8B-B14F-4D97-AF65-F5344CB8AC3E}">
        <p14:creationId xmlns:p14="http://schemas.microsoft.com/office/powerpoint/2010/main" val="1417035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7EC5-F3D5-23CA-D712-157239D3EF5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11FAA65-EC07-0035-0D39-ADCA77C374A6}"/>
              </a:ext>
            </a:extLst>
          </p:cNvPr>
          <p:cNvPicPr>
            <a:picLocks noGrp="1" noChangeAspect="1"/>
          </p:cNvPicPr>
          <p:nvPr>
            <p:ph idx="1"/>
          </p:nvPr>
        </p:nvPicPr>
        <p:blipFill>
          <a:blip r:embed="rId3"/>
          <a:srcRect t="4861" b="18153"/>
          <a:stretch/>
        </p:blipFill>
        <p:spPr>
          <a:xfrm>
            <a:off x="123930" y="350017"/>
            <a:ext cx="12068070" cy="5719187"/>
          </a:xfrm>
        </p:spPr>
      </p:pic>
      <p:sp>
        <p:nvSpPr>
          <p:cNvPr id="6" name="Arrow: Right 5">
            <a:extLst>
              <a:ext uri="{FF2B5EF4-FFF2-40B4-BE49-F238E27FC236}">
                <a16:creationId xmlns:a16="http://schemas.microsoft.com/office/drawing/2014/main" id="{8154B9E2-44A7-E648-FB18-FE70E8616F58}"/>
              </a:ext>
            </a:extLst>
          </p:cNvPr>
          <p:cNvSpPr/>
          <p:nvPr/>
        </p:nvSpPr>
        <p:spPr>
          <a:xfrm rot="20296468">
            <a:off x="3537194" y="4947374"/>
            <a:ext cx="1631415" cy="3482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3" name="Arrow: Curved Up 2">
            <a:extLst>
              <a:ext uri="{FF2B5EF4-FFF2-40B4-BE49-F238E27FC236}">
                <a16:creationId xmlns:a16="http://schemas.microsoft.com/office/drawing/2014/main" id="{452FD1D8-1D49-25C5-1113-8F31471E51DD}"/>
              </a:ext>
            </a:extLst>
          </p:cNvPr>
          <p:cNvSpPr/>
          <p:nvPr/>
        </p:nvSpPr>
        <p:spPr>
          <a:xfrm>
            <a:off x="5210842" y="4730375"/>
            <a:ext cx="616688" cy="731520"/>
          </a:xfrm>
          <a:prstGeom prst="curvedUp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15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13FB-7361-297E-3AD3-E4B325ACBC1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4E4C6F6-5E39-0375-90CD-2A0008E22BCE}"/>
              </a:ext>
            </a:extLst>
          </p:cNvPr>
          <p:cNvSpPr>
            <a:spLocks noGrp="1"/>
          </p:cNvSpPr>
          <p:nvPr>
            <p:ph idx="1"/>
          </p:nvPr>
        </p:nvSpPr>
        <p:spPr/>
        <p:txBody>
          <a:bodyPr/>
          <a:lstStyle/>
          <a:p>
            <a:endParaRPr lang="en-US"/>
          </a:p>
        </p:txBody>
      </p:sp>
      <p:pic>
        <p:nvPicPr>
          <p:cNvPr id="5" name="Video 4">
            <a:hlinkClick r:id="" action="ppaction://media"/>
            <a:extLst>
              <a:ext uri="{FF2B5EF4-FFF2-40B4-BE49-F238E27FC236}">
                <a16:creationId xmlns:a16="http://schemas.microsoft.com/office/drawing/2014/main" id="{3F13F7C7-64B4-FD5C-3247-940DB619081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687" t="3516" r="16698"/>
          <a:stretch/>
        </p:blipFill>
        <p:spPr>
          <a:xfrm>
            <a:off x="1154883" y="605669"/>
            <a:ext cx="9631105" cy="6662610"/>
          </a:xfrm>
          <a:prstGeom prst="rect">
            <a:avLst/>
          </a:prstGeom>
        </p:spPr>
      </p:pic>
    </p:spTree>
    <p:extLst>
      <p:ext uri="{BB962C8B-B14F-4D97-AF65-F5344CB8AC3E}">
        <p14:creationId xmlns:p14="http://schemas.microsoft.com/office/powerpoint/2010/main" val="29379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260A28-0C48-030C-05B9-DE0528F63EB8}"/>
              </a:ext>
            </a:extLst>
          </p:cNvPr>
          <p:cNvPicPr>
            <a:picLocks noGrp="1" noChangeAspect="1"/>
          </p:cNvPicPr>
          <p:nvPr>
            <p:ph idx="1"/>
          </p:nvPr>
        </p:nvPicPr>
        <p:blipFill>
          <a:blip r:embed="rId2"/>
          <a:srcRect l="2064" t="21694" r="2135" b="14935"/>
          <a:stretch/>
        </p:blipFill>
        <p:spPr>
          <a:xfrm>
            <a:off x="702465" y="799681"/>
            <a:ext cx="10599441" cy="5258637"/>
          </a:xfrm>
          <a:prstGeom prst="rect">
            <a:avLst/>
          </a:prstGeom>
        </p:spPr>
      </p:pic>
    </p:spTree>
    <p:extLst>
      <p:ext uri="{BB962C8B-B14F-4D97-AF65-F5344CB8AC3E}">
        <p14:creationId xmlns:p14="http://schemas.microsoft.com/office/powerpoint/2010/main" val="3076230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8DB2-1F9A-0313-F15F-34509A3C1A94}"/>
              </a:ext>
            </a:extLst>
          </p:cNvPr>
          <p:cNvSpPr>
            <a:spLocks noGrp="1"/>
          </p:cNvSpPr>
          <p:nvPr>
            <p:ph type="title"/>
          </p:nvPr>
        </p:nvSpPr>
        <p:spPr/>
        <p:txBody>
          <a:bodyPr>
            <a:normAutofit/>
          </a:bodyPr>
          <a:lstStyle/>
          <a:p>
            <a:r>
              <a:rPr lang="en-US" sz="4800" b="1" dirty="0">
                <a:solidFill>
                  <a:srgbClr val="FFCC99"/>
                </a:solidFill>
                <a:latin typeface="Calibri" panose="020F0502020204030204" pitchFamily="34" charset="0"/>
                <a:ea typeface="Calibri" panose="020F0502020204030204" pitchFamily="34" charset="0"/>
                <a:cs typeface="Calibri" panose="020F0502020204030204" pitchFamily="34" charset="0"/>
              </a:rPr>
              <a:t>FINAL DIAGNOSIS</a:t>
            </a:r>
          </a:p>
        </p:txBody>
      </p:sp>
      <p:sp>
        <p:nvSpPr>
          <p:cNvPr id="3" name="Content Placeholder 2">
            <a:extLst>
              <a:ext uri="{FF2B5EF4-FFF2-40B4-BE49-F238E27FC236}">
                <a16:creationId xmlns:a16="http://schemas.microsoft.com/office/drawing/2014/main" id="{9706FF6F-98FE-7124-18C6-E48CEA017AF1}"/>
              </a:ext>
            </a:extLst>
          </p:cNvPr>
          <p:cNvSpPr>
            <a:spLocks noGrp="1"/>
          </p:cNvSpPr>
          <p:nvPr>
            <p:ph idx="1"/>
          </p:nvPr>
        </p:nvSpPr>
        <p:spPr>
          <a:xfrm>
            <a:off x="812195" y="1664715"/>
            <a:ext cx="10837938" cy="4369195"/>
          </a:xfrm>
        </p:spPr>
        <p:txBody>
          <a:bodyPr>
            <a:normAutofit lnSpcReduction="10000"/>
          </a:bodyPr>
          <a:lstStyle/>
          <a:p>
            <a:pPr marL="36900" indent="0">
              <a:buNone/>
            </a:pPr>
            <a:r>
              <a:rPr lang="en-US" sz="2400" dirty="0"/>
              <a:t>				</a:t>
            </a:r>
          </a:p>
          <a:p>
            <a:pPr marL="36900" indent="0">
              <a:buNone/>
            </a:pPr>
            <a:r>
              <a:rPr lang="en-US" sz="2400" dirty="0"/>
              <a:t>	</a:t>
            </a:r>
            <a:r>
              <a:rPr lang="en-US" sz="2800" b="1" dirty="0">
                <a:solidFill>
                  <a:srgbClr val="FFC000"/>
                </a:solidFill>
              </a:rPr>
              <a:t>   </a:t>
            </a:r>
            <a:r>
              <a:rPr lang="en-US" sz="2800" b="1" dirty="0">
                <a:solidFill>
                  <a:srgbClr val="FFCC99"/>
                </a:solidFill>
              </a:rPr>
              <a:t>PRIMARY VAGINAL CALCULUS (VAGINOLITH) </a:t>
            </a:r>
            <a:endParaRPr lang="en-US" sz="2400" b="1" dirty="0">
              <a:solidFill>
                <a:srgbClr val="FFCC99"/>
              </a:solidFill>
            </a:endParaRPr>
          </a:p>
          <a:p>
            <a:pPr marL="36900" indent="0">
              <a:buNone/>
            </a:pPr>
            <a:endParaRPr lang="en-US" sz="2400" dirty="0"/>
          </a:p>
          <a:p>
            <a:r>
              <a:rPr lang="en-US" sz="2400" dirty="0"/>
              <a:t>CT scan revealing a large calcified structure in the vaginal canal</a:t>
            </a:r>
          </a:p>
          <a:p>
            <a:r>
              <a:rPr lang="en-US" sz="2400" dirty="0"/>
              <a:t>MRI (T1 &amp; T2): Hypointense structure, confirming calcification</a:t>
            </a:r>
          </a:p>
          <a:p>
            <a:endParaRPr lang="en-US" sz="2400" dirty="0"/>
          </a:p>
          <a:p>
            <a:pPr marL="36900" indent="0">
              <a:buNone/>
            </a:pPr>
            <a:r>
              <a:rPr lang="en-US" sz="2400" dirty="0">
                <a:solidFill>
                  <a:srgbClr val="FFC000"/>
                </a:solidFill>
              </a:rPr>
              <a:t> </a:t>
            </a:r>
            <a:r>
              <a:rPr lang="en-US" sz="2400" dirty="0">
                <a:solidFill>
                  <a:srgbClr val="FFCC99"/>
                </a:solidFill>
              </a:rPr>
              <a:t>Underlying Cause in This Case: </a:t>
            </a:r>
          </a:p>
          <a:p>
            <a:pPr marL="36900" indent="0">
              <a:buNone/>
            </a:pPr>
            <a:r>
              <a:rPr lang="en-US" sz="2400" dirty="0"/>
              <a:t>High and posteriorly positioned urethral opening → Constant urine reflux into the vagina → Chronic mineral deposition → Stone formation </a:t>
            </a:r>
          </a:p>
        </p:txBody>
      </p:sp>
      <p:pic>
        <p:nvPicPr>
          <p:cNvPr id="1028" name="Picture 4" descr="Stones clipart cartoon style vector ...">
            <a:extLst>
              <a:ext uri="{FF2B5EF4-FFF2-40B4-BE49-F238E27FC236}">
                <a16:creationId xmlns:a16="http://schemas.microsoft.com/office/drawing/2014/main" id="{8E58DF83-B83D-2192-BAC2-33FE38BF0B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184065" y="1824072"/>
            <a:ext cx="1195740" cy="119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67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DED6-6012-92C3-1249-EF2E82484950}"/>
              </a:ext>
            </a:extLst>
          </p:cNvPr>
          <p:cNvSpPr>
            <a:spLocks noGrp="1"/>
          </p:cNvSpPr>
          <p:nvPr>
            <p:ph type="title"/>
          </p:nvPr>
        </p:nvSpPr>
        <p:spPr>
          <a:xfrm>
            <a:off x="2154916" y="2299388"/>
            <a:ext cx="8148032" cy="1027289"/>
          </a:xfrm>
        </p:spPr>
        <p:txBody>
          <a:bodyPr>
            <a:norm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GYNECOLOGICAL MANAGEMENT</a:t>
            </a:r>
          </a:p>
        </p:txBody>
      </p:sp>
      <p:sp>
        <p:nvSpPr>
          <p:cNvPr id="4" name="TextBox 3">
            <a:extLst>
              <a:ext uri="{FF2B5EF4-FFF2-40B4-BE49-F238E27FC236}">
                <a16:creationId xmlns:a16="http://schemas.microsoft.com/office/drawing/2014/main" id="{890A876D-FA0C-9F76-A939-0DCE5D75DA55}"/>
              </a:ext>
            </a:extLst>
          </p:cNvPr>
          <p:cNvSpPr txBox="1"/>
          <p:nvPr/>
        </p:nvSpPr>
        <p:spPr>
          <a:xfrm>
            <a:off x="3613323" y="3242984"/>
            <a:ext cx="5231218"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By</a:t>
            </a:r>
          </a:p>
          <a:p>
            <a:pPr algn="ctr"/>
            <a:endParaRPr lang="en-US" sz="2400" dirty="0">
              <a:latin typeface="Calibri" panose="020F0502020204030204" pitchFamily="34" charset="0"/>
              <a:ea typeface="Calibri" panose="020F0502020204030204" pitchFamily="34" charset="0"/>
              <a:cs typeface="Calibri" panose="020F0502020204030204" pitchFamily="34" charset="0"/>
            </a:endParaRPr>
          </a:p>
          <a:p>
            <a:pPr algn="ctr"/>
            <a:r>
              <a:rPr lang="en-US" sz="2400" dirty="0">
                <a:latin typeface="Calibri" panose="020F0502020204030204" pitchFamily="34" charset="0"/>
                <a:ea typeface="Calibri" panose="020F0502020204030204" pitchFamily="34" charset="0"/>
                <a:cs typeface="Calibri" panose="020F0502020204030204" pitchFamily="34" charset="0"/>
              </a:rPr>
              <a:t>DR SOBIA NAWAZ</a:t>
            </a:r>
          </a:p>
          <a:p>
            <a:pPr algn="ctr"/>
            <a:r>
              <a:rPr lang="en-US" sz="2400" dirty="0">
                <a:latin typeface="Calibri" panose="020F0502020204030204" pitchFamily="34" charset="0"/>
                <a:ea typeface="Calibri" panose="020F0502020204030204" pitchFamily="34" charset="0"/>
                <a:cs typeface="Calibri" panose="020F0502020204030204" pitchFamily="34" charset="0"/>
              </a:rPr>
              <a:t>ASSOCIATE  PROFESSOR </a:t>
            </a:r>
          </a:p>
          <a:p>
            <a:pPr algn="ctr"/>
            <a:r>
              <a:rPr lang="en-US" sz="2400" dirty="0">
                <a:latin typeface="Calibri" panose="020F0502020204030204" pitchFamily="34" charset="0"/>
                <a:ea typeface="Calibri" panose="020F0502020204030204" pitchFamily="34" charset="0"/>
                <a:cs typeface="Calibri" panose="020F0502020204030204" pitchFamily="34" charset="0"/>
              </a:rPr>
              <a:t>GYNAE UNIT 1, HFH</a:t>
            </a:r>
          </a:p>
        </p:txBody>
      </p:sp>
    </p:spTree>
    <p:extLst>
      <p:ext uri="{BB962C8B-B14F-4D97-AF65-F5344CB8AC3E}">
        <p14:creationId xmlns:p14="http://schemas.microsoft.com/office/powerpoint/2010/main" val="4130319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5951-45A2-EEEF-61AF-CDB5592EA820}"/>
              </a:ext>
            </a:extLst>
          </p:cNvPr>
          <p:cNvSpPr>
            <a:spLocks noGrp="1"/>
          </p:cNvSpPr>
          <p:nvPr>
            <p:ph type="title"/>
          </p:nvPr>
        </p:nvSpPr>
        <p:spPr/>
        <p:txBody>
          <a:bodyPr/>
          <a:lstStyle/>
          <a:p>
            <a:r>
              <a:rPr lang="en-US" b="1" dirty="0">
                <a:solidFill>
                  <a:srgbClr val="FFCC99"/>
                </a:solidFill>
                <a:latin typeface="Calibri" panose="020F0502020204030204" pitchFamily="34" charset="0"/>
                <a:ea typeface="Calibri" panose="020F0502020204030204" pitchFamily="34" charset="0"/>
                <a:cs typeface="Calibri" panose="020F0502020204030204" pitchFamily="34" charset="0"/>
              </a:rPr>
              <a:t>EXAMINATION</a:t>
            </a:r>
          </a:p>
        </p:txBody>
      </p:sp>
      <p:sp>
        <p:nvSpPr>
          <p:cNvPr id="3" name="Content Placeholder 2">
            <a:extLst>
              <a:ext uri="{FF2B5EF4-FFF2-40B4-BE49-F238E27FC236}">
                <a16:creationId xmlns:a16="http://schemas.microsoft.com/office/drawing/2014/main" id="{24F371D9-0D2F-2348-797E-C9B08D953C9B}"/>
              </a:ext>
            </a:extLst>
          </p:cNvPr>
          <p:cNvSpPr>
            <a:spLocks noGrp="1"/>
          </p:cNvSpPr>
          <p:nvPr>
            <p:ph idx="1"/>
          </p:nvPr>
        </p:nvSpPr>
        <p:spPr>
          <a:xfrm>
            <a:off x="913795" y="1265274"/>
            <a:ext cx="10353762" cy="5199321"/>
          </a:xfrm>
        </p:spPr>
        <p:txBody>
          <a:bodyPr>
            <a:normAutofit lnSpcReduction="10000"/>
          </a:bodyPr>
          <a:lstStyle/>
          <a:p>
            <a:pPr>
              <a:lnSpc>
                <a:spcPct val="150000"/>
              </a:lnSpc>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2600" dirty="0">
                <a:latin typeface="Calibri" panose="020F0502020204030204" pitchFamily="34" charset="0"/>
                <a:ea typeface="Calibri" panose="020F0502020204030204" pitchFamily="34" charset="0"/>
                <a:cs typeface="Calibri" panose="020F0502020204030204" pitchFamily="34" charset="0"/>
              </a:rPr>
              <a:t>Her external genitalia; normal, and  hymen was absent</a:t>
            </a:r>
          </a:p>
          <a:p>
            <a:pPr>
              <a:lnSpc>
                <a:spcPct val="150000"/>
              </a:lnSpc>
            </a:pPr>
            <a:r>
              <a:rPr lang="en-US" sz="2600" dirty="0">
                <a:latin typeface="Calibri" panose="020F0502020204030204" pitchFamily="34" charset="0"/>
                <a:ea typeface="Calibri" panose="020F0502020204030204" pitchFamily="34" charset="0"/>
                <a:cs typeface="Calibri" panose="020F0502020204030204" pitchFamily="34" charset="0"/>
              </a:rPr>
              <a:t>A stony hard  mass was found within the vagina. </a:t>
            </a:r>
          </a:p>
          <a:p>
            <a:pPr>
              <a:lnSpc>
                <a:spcPct val="150000"/>
              </a:lnSpc>
            </a:pPr>
            <a:r>
              <a:rPr lang="en-US" sz="2600" dirty="0">
                <a:latin typeface="Calibri" panose="020F0502020204030204" pitchFamily="34" charset="0"/>
                <a:ea typeface="Calibri" panose="020F0502020204030204" pitchFamily="34" charset="0"/>
                <a:cs typeface="Calibri" panose="020F0502020204030204" pitchFamily="34" charset="0"/>
              </a:rPr>
              <a:t>There was a 8 cm × 8 cm × 6 cm mass compressing the rectum and the bladder and adherent to posterior vaginal wall; therefore, we suspected that the stone was inside the vagina </a:t>
            </a:r>
          </a:p>
          <a:p>
            <a:pPr>
              <a:lnSpc>
                <a:spcPct val="150000"/>
              </a:lnSpc>
            </a:pPr>
            <a:r>
              <a:rPr lang="en-US" sz="2600" dirty="0">
                <a:latin typeface="Calibri" panose="020F0502020204030204" pitchFamily="34" charset="0"/>
                <a:ea typeface="Calibri" panose="020F0502020204030204" pitchFamily="34" charset="0"/>
                <a:cs typeface="Calibri" panose="020F0502020204030204" pitchFamily="34" charset="0"/>
              </a:rPr>
              <a:t>Vaginal discharge was </a:t>
            </a:r>
            <a:r>
              <a:rPr lang="en-US" sz="2600" dirty="0" err="1">
                <a:latin typeface="Calibri" panose="020F0502020204030204" pitchFamily="34" charset="0"/>
                <a:ea typeface="Calibri" panose="020F0502020204030204" pitchFamily="34" charset="0"/>
                <a:cs typeface="Calibri" panose="020F0502020204030204" pitchFamily="34" charset="0"/>
              </a:rPr>
              <a:t>mucoid</a:t>
            </a:r>
            <a:r>
              <a:rPr lang="en-US" sz="2600" dirty="0">
                <a:latin typeface="Calibri" panose="020F0502020204030204" pitchFamily="34" charset="0"/>
                <a:ea typeface="Calibri" panose="020F0502020204030204" pitchFamily="34" charset="0"/>
                <a:cs typeface="Calibri" panose="020F0502020204030204" pitchFamily="34" charset="0"/>
              </a:rPr>
              <a:t>, yellowish-gray, and had an unpleasant odor.</a:t>
            </a:r>
          </a:p>
          <a:p>
            <a:pPr>
              <a:lnSpc>
                <a:spcPct val="150000"/>
              </a:lnSpc>
            </a:pPr>
            <a:endParaRPr lang="en-US"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7227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C99"/>
                </a:solidFill>
                <a:latin typeface="Calibri" panose="020F0502020204030204" pitchFamily="34" charset="0"/>
                <a:ea typeface="Calibri" panose="020F0502020204030204" pitchFamily="34" charset="0"/>
                <a:cs typeface="Calibri" panose="020F0502020204030204" pitchFamily="34" charset="0"/>
              </a:rPr>
              <a:t>DIFFERENTIAL DIAGNOSIS</a:t>
            </a:r>
          </a:p>
        </p:txBody>
      </p:sp>
      <p:sp>
        <p:nvSpPr>
          <p:cNvPr id="3" name="Content Placeholder 2"/>
          <p:cNvSpPr>
            <a:spLocks noGrp="1"/>
          </p:cNvSpPr>
          <p:nvPr>
            <p:ph idx="1"/>
          </p:nvPr>
        </p:nvSpPr>
        <p:spPr>
          <a:xfrm>
            <a:off x="552289" y="1711184"/>
            <a:ext cx="5752818" cy="4317476"/>
          </a:xfrm>
        </p:spPr>
        <p:txBody>
          <a:bodyPr>
            <a:noAutofit/>
          </a:bodyPr>
          <a:lstStyle/>
          <a:p>
            <a:pPr algn="just">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Primary vaginal stone:  result from urine stasis in the vagina</a:t>
            </a:r>
          </a:p>
          <a:p>
            <a:pPr marL="36900" indent="0" algn="just">
              <a:lnSpc>
                <a:spcPct val="150000"/>
              </a:lnSpc>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2800" dirty="0">
                <a:latin typeface="Calibri" panose="020F0502020204030204" pitchFamily="34" charset="0"/>
                <a:ea typeface="Calibri" panose="020F0502020204030204" pitchFamily="34" charset="0"/>
                <a:cs typeface="Calibri" panose="020F0502020204030204" pitchFamily="34" charset="0"/>
              </a:rPr>
              <a:t>Secondary vaginal stones form as urine crystallizes around foreign bodies in the vagina </a:t>
            </a:r>
          </a:p>
        </p:txBody>
      </p:sp>
      <p:pic>
        <p:nvPicPr>
          <p:cNvPr id="1026" name="Picture 2" descr="C:\Users\Dr. Sobia Nawaz\Downloads\2a3f2de0-9627-44ba-813b-3d555a7acdc0.jpg"/>
          <p:cNvPicPr>
            <a:picLocks noChangeAspect="1" noChangeArrowheads="1"/>
          </p:cNvPicPr>
          <p:nvPr/>
        </p:nvPicPr>
        <p:blipFill>
          <a:blip r:embed="rId2"/>
          <a:srcRect/>
          <a:stretch>
            <a:fillRect/>
          </a:stretch>
        </p:blipFill>
        <p:spPr bwMode="auto">
          <a:xfrm>
            <a:off x="6921796" y="1607215"/>
            <a:ext cx="4872960" cy="504825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5-03-12 at 10.57.35 AM.jpeg"/>
          <p:cNvPicPr>
            <a:picLocks noChangeAspect="1"/>
          </p:cNvPicPr>
          <p:nvPr/>
        </p:nvPicPr>
        <p:blipFill>
          <a:blip r:embed="rId2"/>
          <a:stretch>
            <a:fillRect/>
          </a:stretch>
        </p:blipFill>
        <p:spPr>
          <a:xfrm>
            <a:off x="510362" y="292276"/>
            <a:ext cx="11259879" cy="62148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978195"/>
            <a:ext cx="10353762" cy="4997303"/>
          </a:xfrm>
        </p:spPr>
        <p:txBody>
          <a:bodyPr>
            <a:noAutofit/>
          </a:bodyPr>
          <a:lstStyle/>
          <a:p>
            <a:pPr algn="just"/>
            <a:r>
              <a:rPr lang="en-US" sz="2400" dirty="0" err="1">
                <a:latin typeface="Calibri" panose="020F0502020204030204" pitchFamily="34" charset="0"/>
                <a:ea typeface="Calibri" panose="020F0502020204030204" pitchFamily="34" charset="0"/>
                <a:cs typeface="Calibri" panose="020F0502020204030204" pitchFamily="34" charset="0"/>
              </a:rPr>
              <a:t>Struvite</a:t>
            </a:r>
            <a:r>
              <a:rPr lang="en-US" sz="2400" dirty="0">
                <a:latin typeface="Calibri" panose="020F0502020204030204" pitchFamily="34" charset="0"/>
                <a:ea typeface="Calibri" panose="020F0502020204030204" pitchFamily="34" charset="0"/>
                <a:cs typeface="Calibri" panose="020F0502020204030204" pitchFamily="34" charset="0"/>
              </a:rPr>
              <a:t> ; magnesium ammonium phosphate. It is formed by two factors: decreased urine volume and infection with bacterial species such as </a:t>
            </a:r>
            <a:r>
              <a:rPr lang="en-US" sz="2400" i="1" dirty="0">
                <a:latin typeface="Calibri" panose="020F0502020204030204" pitchFamily="34" charset="0"/>
                <a:ea typeface="Calibri" panose="020F0502020204030204" pitchFamily="34" charset="0"/>
                <a:cs typeface="Calibri" panose="020F0502020204030204" pitchFamily="34" charset="0"/>
              </a:rPr>
              <a:t>Proteus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i="1" dirty="0">
                <a:latin typeface="Calibri" panose="020F0502020204030204" pitchFamily="34" charset="0"/>
                <a:ea typeface="Calibri" panose="020F0502020204030204" pitchFamily="34" charset="0"/>
                <a:cs typeface="Calibri" panose="020F0502020204030204" pitchFamily="34" charset="0"/>
              </a:rPr>
              <a:t>Staphylococcus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i="1" dirty="0">
                <a:latin typeface="Calibri" panose="020F0502020204030204" pitchFamily="34" charset="0"/>
                <a:ea typeface="Calibri" panose="020F0502020204030204" pitchFamily="34" charset="0"/>
                <a:cs typeface="Calibri" panose="020F0502020204030204" pitchFamily="34" charset="0"/>
              </a:rPr>
              <a:t>Pseudomonas</a:t>
            </a:r>
            <a:r>
              <a:rPr lang="en-US" sz="2400" dirty="0">
                <a:latin typeface="Calibri" panose="020F0502020204030204" pitchFamily="34" charset="0"/>
                <a:ea typeface="Calibri" panose="020F0502020204030204" pitchFamily="34" charset="0"/>
                <a:cs typeface="Calibri" panose="020F0502020204030204" pitchFamily="34" charset="0"/>
              </a:rPr>
              <a:t>, and </a:t>
            </a:r>
            <a:r>
              <a:rPr lang="en-US" sz="2400" i="1" dirty="0" err="1">
                <a:latin typeface="Calibri" panose="020F0502020204030204" pitchFamily="34" charset="0"/>
                <a:ea typeface="Calibri" panose="020F0502020204030204" pitchFamily="34" charset="0"/>
                <a:cs typeface="Calibri" panose="020F0502020204030204" pitchFamily="34" charset="0"/>
              </a:rPr>
              <a:t>Klebsiella</a:t>
            </a:r>
            <a:r>
              <a:rPr lang="en-US" sz="2400" dirty="0">
                <a:latin typeface="Calibri" panose="020F0502020204030204" pitchFamily="34" charset="0"/>
                <a:ea typeface="Calibri" panose="020F0502020204030204" pitchFamily="34" charset="0"/>
                <a:cs typeface="Calibri" panose="020F0502020204030204" pitchFamily="34" charset="0"/>
              </a:rPr>
              <a:t>, which increase the urine pH by producing </a:t>
            </a:r>
            <a:r>
              <a:rPr lang="en-US" sz="2400" dirty="0" err="1">
                <a:latin typeface="Calibri" panose="020F0502020204030204" pitchFamily="34" charset="0"/>
                <a:ea typeface="Calibri" panose="020F0502020204030204" pitchFamily="34" charset="0"/>
                <a:cs typeface="Calibri" panose="020F0502020204030204" pitchFamily="34" charset="0"/>
              </a:rPr>
              <a:t>urease</a:t>
            </a:r>
            <a:endParaRPr lang="en-US" sz="2400" dirty="0">
              <a:latin typeface="Calibri" panose="020F0502020204030204" pitchFamily="34" charset="0"/>
              <a:ea typeface="Calibri" panose="020F0502020204030204" pitchFamily="34" charset="0"/>
              <a:cs typeface="Calibri" panose="020F0502020204030204" pitchFamily="34" charset="0"/>
            </a:endParaRPr>
          </a:p>
          <a:p>
            <a:pPr algn="just"/>
            <a:r>
              <a:rPr lang="en-US" sz="2400" dirty="0" err="1">
                <a:latin typeface="Calibri" panose="020F0502020204030204" pitchFamily="34" charset="0"/>
                <a:ea typeface="Calibri" panose="020F0502020204030204" pitchFamily="34" charset="0"/>
                <a:cs typeface="Calibri" panose="020F0502020204030204" pitchFamily="34" charset="0"/>
              </a:rPr>
              <a:t>Ureolysis</a:t>
            </a:r>
            <a:r>
              <a:rPr lang="en-US" sz="2400" dirty="0">
                <a:latin typeface="Calibri" panose="020F0502020204030204" pitchFamily="34" charset="0"/>
                <a:ea typeface="Calibri" panose="020F0502020204030204" pitchFamily="34" charset="0"/>
                <a:cs typeface="Calibri" panose="020F0502020204030204" pitchFamily="34" charset="0"/>
              </a:rPr>
              <a:t> caused by urease increases ammonia and bicarbonate, thus a supersaturated state and resulting in struvite crystal formation </a:t>
            </a:r>
          </a:p>
          <a:p>
            <a:pPr algn="just"/>
            <a:r>
              <a:rPr lang="en-US" sz="2400" dirty="0">
                <a:latin typeface="Calibri" panose="020F0502020204030204" pitchFamily="34" charset="0"/>
                <a:ea typeface="Calibri" panose="020F0502020204030204" pitchFamily="34" charset="0"/>
                <a:cs typeface="Calibri" panose="020F0502020204030204" pitchFamily="34" charset="0"/>
              </a:rPr>
              <a:t>Reduced bladder capacity; dissonance between contraction of the bladder detrusor muscle and the urethral sphincter and leads to urine leakage. </a:t>
            </a:r>
          </a:p>
          <a:p>
            <a:pPr algn="just"/>
            <a:r>
              <a:rPr lang="en-US" sz="2400" dirty="0">
                <a:latin typeface="Calibri" panose="020F0502020204030204" pitchFamily="34" charset="0"/>
                <a:ea typeface="Calibri" panose="020F0502020204030204" pitchFamily="34" charset="0"/>
                <a:cs typeface="Calibri" panose="020F0502020204030204" pitchFamily="34" charset="0"/>
              </a:rPr>
              <a:t>Leaked urine passes through the vaginal wall and stagnates in the vaginal cavity, thus leading to bacterial colonization in the stagnant urine.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6" y="893136"/>
            <a:ext cx="4668298" cy="5433236"/>
          </a:xfrm>
        </p:spPr>
        <p:txBody>
          <a:bodyPr>
            <a:noAutofit/>
          </a:bodyPr>
          <a:lstStyle/>
          <a:p>
            <a:pPr marL="494100" indent="-457200" algn="just">
              <a:buFont typeface="Wingdings" pitchFamily="2" charset="2"/>
              <a:buChar char="q"/>
            </a:pPr>
            <a:r>
              <a:rPr lang="en-US" sz="2400" dirty="0">
                <a:latin typeface="Calibri" panose="020F0502020204030204" pitchFamily="34" charset="0"/>
                <a:ea typeface="Calibri" panose="020F0502020204030204" pitchFamily="34" charset="0"/>
                <a:cs typeface="Calibri" panose="020F0502020204030204" pitchFamily="34" charset="0"/>
              </a:rPr>
              <a:t>Urologist consultation</a:t>
            </a:r>
          </a:p>
          <a:p>
            <a:pPr marL="494100" indent="-457200" algn="just">
              <a:buFont typeface="Wingdings" pitchFamily="2" charset="2"/>
              <a:buChar char="q"/>
            </a:pPr>
            <a:r>
              <a:rPr lang="en-US" sz="2400" dirty="0">
                <a:latin typeface="Calibri" panose="020F0502020204030204" pitchFamily="34" charset="0"/>
                <a:ea typeface="Calibri" panose="020F0502020204030204" pitchFamily="34" charset="0"/>
                <a:cs typeface="Calibri" panose="020F0502020204030204" pitchFamily="34" charset="0"/>
              </a:rPr>
              <a:t>Surgical consultation</a:t>
            </a:r>
          </a:p>
          <a:p>
            <a:pPr marL="494100" indent="-457200" algn="just">
              <a:buFont typeface="Wingdings" pitchFamily="2" charset="2"/>
              <a:buChar char="q"/>
            </a:pPr>
            <a:r>
              <a:rPr lang="en-US" sz="2400" dirty="0">
                <a:latin typeface="Calibri" panose="020F0502020204030204" pitchFamily="34" charset="0"/>
                <a:ea typeface="Calibri" panose="020F0502020204030204" pitchFamily="34" charset="0"/>
                <a:cs typeface="Calibri" panose="020F0502020204030204" pitchFamily="34" charset="0"/>
              </a:rPr>
              <a:t>Examination under anesthesia and proceed</a:t>
            </a:r>
          </a:p>
          <a:p>
            <a:pPr marL="494100" indent="-457200" algn="just">
              <a:buFont typeface="Wingdings" pitchFamily="2" charset="2"/>
              <a:buChar char="q"/>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494100" indent="-457200" algn="just">
              <a:buFont typeface="Wingdings" pitchFamily="2" charset="2"/>
              <a:buChar char="q"/>
            </a:pPr>
            <a:r>
              <a:rPr lang="en-US" sz="2400" dirty="0">
                <a:latin typeface="Calibri" panose="020F0502020204030204" pitchFamily="34" charset="0"/>
                <a:ea typeface="Calibri" panose="020F0502020204030204" pitchFamily="34" charset="0"/>
                <a:cs typeface="Calibri" panose="020F0502020204030204" pitchFamily="34" charset="0"/>
              </a:rPr>
              <a:t>Margins of the calculus identified; blunt dissection done to mobilize the calculus</a:t>
            </a:r>
          </a:p>
          <a:p>
            <a:pPr marL="494100" indent="-457200" algn="just">
              <a:buFont typeface="Wingdings" pitchFamily="2" charset="2"/>
              <a:buChar char="q"/>
            </a:pPr>
            <a:r>
              <a:rPr lang="en-US" sz="2400" dirty="0">
                <a:latin typeface="Calibri" panose="020F0502020204030204" pitchFamily="34" charset="0"/>
                <a:ea typeface="Calibri" panose="020F0502020204030204" pitchFamily="34" charset="0"/>
                <a:cs typeface="Calibri" panose="020F0502020204030204" pitchFamily="34" charset="0"/>
              </a:rPr>
              <a:t>Half of stone was removed in pieces</a:t>
            </a:r>
          </a:p>
          <a:p>
            <a:pPr algn="just"/>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p:cNvSpPr>
            <a:spLocks noGrp="1"/>
          </p:cNvSpPr>
          <p:nvPr>
            <p:ph sz="half" idx="2"/>
          </p:nvPr>
        </p:nvSpPr>
        <p:spPr>
          <a:xfrm>
            <a:off x="6202892" y="1063257"/>
            <a:ext cx="4716745" cy="5114260"/>
          </a:xfrm>
        </p:spPr>
        <p:txBody>
          <a:bodyPr>
            <a:normAutofit/>
          </a:bodyPr>
          <a:lstStyle/>
          <a:p>
            <a:pPr algn="just">
              <a:buFont typeface="Wingdings" pitchFamily="2" charset="2"/>
              <a:buChar char="ü"/>
            </a:pPr>
            <a:r>
              <a:rPr lang="en-US" sz="2400" dirty="0">
                <a:latin typeface="Calibri" panose="020F0502020204030204" pitchFamily="34" charset="0"/>
                <a:ea typeface="Calibri" panose="020F0502020204030204" pitchFamily="34" charset="0"/>
                <a:cs typeface="Calibri" panose="020F0502020204030204" pitchFamily="34" charset="0"/>
              </a:rPr>
              <a:t>Introitus was narrow, right </a:t>
            </a:r>
            <a:r>
              <a:rPr lang="en-US" sz="2400" dirty="0" err="1">
                <a:latin typeface="Calibri" panose="020F0502020204030204" pitchFamily="34" charset="0"/>
                <a:ea typeface="Calibri" panose="020F0502020204030204" pitchFamily="34" charset="0"/>
                <a:cs typeface="Calibri" panose="020F0502020204030204" pitchFamily="34" charset="0"/>
              </a:rPr>
              <a:t>medio</a:t>
            </a:r>
            <a:r>
              <a:rPr lang="en-US" sz="2400" dirty="0">
                <a:latin typeface="Calibri" panose="020F0502020204030204" pitchFamily="34" charset="0"/>
                <a:ea typeface="Calibri" panose="020F0502020204030204" pitchFamily="34" charset="0"/>
                <a:cs typeface="Calibri" panose="020F0502020204030204" pitchFamily="34" charset="0"/>
              </a:rPr>
              <a:t>-lateral episiotomy incision was given to facilitate removal of calculus, rest of calculus removed with the help of vaginal retractors</a:t>
            </a:r>
          </a:p>
          <a:p>
            <a:pPr algn="just">
              <a:buFont typeface="Wingdings" pitchFamily="2" charset="2"/>
              <a:buChar char="ü"/>
            </a:pPr>
            <a:endParaRPr lang="en-US" sz="2400" dirty="0">
              <a:latin typeface="Calibri" panose="020F0502020204030204" pitchFamily="34" charset="0"/>
              <a:ea typeface="Calibri" panose="020F0502020204030204" pitchFamily="34" charset="0"/>
              <a:cs typeface="Calibri" panose="020F0502020204030204" pitchFamily="34" charset="0"/>
            </a:endParaRPr>
          </a:p>
          <a:p>
            <a:pPr algn="just">
              <a:buFont typeface="Wingdings" pitchFamily="2" charset="2"/>
              <a:buChar char="ü"/>
            </a:pPr>
            <a:r>
              <a:rPr lang="en-US" sz="2400" dirty="0">
                <a:latin typeface="Calibri" panose="020F0502020204030204" pitchFamily="34" charset="0"/>
                <a:ea typeface="Calibri" panose="020F0502020204030204" pitchFamily="34" charset="0"/>
                <a:cs typeface="Calibri" panose="020F0502020204030204" pitchFamily="34" charset="0"/>
              </a:rPr>
              <a:t>Digital rectal examination was done, integrity of bladder was ensured</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731963"/>
            <a:ext cx="5059363" cy="4059237"/>
          </a:xfrm>
        </p:spPr>
        <p:txBody>
          <a:bodyPr/>
          <a:lstStyle/>
          <a:p>
            <a:endParaRPr lang="en-US" dirty="0"/>
          </a:p>
          <a:p>
            <a:endParaRPr lang="en-US" dirty="0"/>
          </a:p>
          <a:p>
            <a:endParaRPr lang="en-US" dirty="0"/>
          </a:p>
        </p:txBody>
      </p:sp>
      <p:pic>
        <p:nvPicPr>
          <p:cNvPr id="5" name="Content Placeholder 4" descr="WhatsApp Image 2025-03-12 at 10.24.40 AM.jpeg"/>
          <p:cNvPicPr>
            <a:picLocks noGrp="1" noChangeAspect="1"/>
          </p:cNvPicPr>
          <p:nvPr>
            <p:ph sz="half" idx="4294967295"/>
          </p:nvPr>
        </p:nvPicPr>
        <p:blipFill>
          <a:blip r:embed="rId3"/>
          <a:stretch>
            <a:fillRect/>
          </a:stretch>
        </p:blipFill>
        <p:spPr>
          <a:xfrm>
            <a:off x="148854" y="158565"/>
            <a:ext cx="3476847" cy="3881807"/>
          </a:xfrm>
        </p:spPr>
      </p:pic>
      <p:pic>
        <p:nvPicPr>
          <p:cNvPr id="6" name="Picture 5" descr="WhatsApp Image 2025-03-12 at 10.28.42 AM.jpeg"/>
          <p:cNvPicPr>
            <a:picLocks noChangeAspect="1"/>
          </p:cNvPicPr>
          <p:nvPr/>
        </p:nvPicPr>
        <p:blipFill>
          <a:blip r:embed="rId4"/>
          <a:stretch>
            <a:fillRect/>
          </a:stretch>
        </p:blipFill>
        <p:spPr>
          <a:xfrm>
            <a:off x="3361069" y="1339701"/>
            <a:ext cx="4017926" cy="5183372"/>
          </a:xfrm>
          <a:prstGeom prst="rect">
            <a:avLst/>
          </a:prstGeom>
        </p:spPr>
      </p:pic>
      <p:sp>
        <p:nvSpPr>
          <p:cNvPr id="7" name="Left Arrow 6"/>
          <p:cNvSpPr/>
          <p:nvPr/>
        </p:nvSpPr>
        <p:spPr>
          <a:xfrm>
            <a:off x="6411432" y="2828260"/>
            <a:ext cx="1127051" cy="75491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WhatsApp Image 2025-03-12 at 10.35.57 AM.jpeg"/>
          <p:cNvPicPr>
            <a:picLocks noChangeAspect="1"/>
          </p:cNvPicPr>
          <p:nvPr/>
        </p:nvPicPr>
        <p:blipFill>
          <a:blip r:embed="rId5"/>
          <a:stretch>
            <a:fillRect/>
          </a:stretch>
        </p:blipFill>
        <p:spPr>
          <a:xfrm>
            <a:off x="7391400" y="218780"/>
            <a:ext cx="4800600" cy="6292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0" fill="hold"/>
                                        <p:tgtEl>
                                          <p:spTgt spid="6"/>
                                        </p:tgtEl>
                                        <p:attrNameLst>
                                          <p:attrName>ppt_x</p:attrName>
                                        </p:attrNameLst>
                                      </p:cBhvr>
                                      <p:tavLst>
                                        <p:tav tm="0">
                                          <p:val>
                                            <p:strVal val="#ppt_x"/>
                                          </p:val>
                                        </p:tav>
                                        <p:tav tm="100000">
                                          <p:val>
                                            <p:strVal val="#ppt_x"/>
                                          </p:val>
                                        </p:tav>
                                      </p:tavLst>
                                    </p:anim>
                                    <p:anim calcmode="lin" valueType="num">
                                      <p:cBhvr additive="base">
                                        <p:cTn id="12"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3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5-03-12 at 10.33.11 AM.jpeg"/>
          <p:cNvPicPr>
            <a:picLocks noChangeAspect="1"/>
          </p:cNvPicPr>
          <p:nvPr/>
        </p:nvPicPr>
        <p:blipFill>
          <a:blip r:embed="rId2"/>
          <a:stretch>
            <a:fillRect/>
          </a:stretch>
        </p:blipFill>
        <p:spPr>
          <a:xfrm>
            <a:off x="1892595" y="276373"/>
            <a:ext cx="8102009" cy="63690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0A5D6-F2DE-0839-1896-1976C92A7B7B}"/>
              </a:ext>
            </a:extLst>
          </p:cNvPr>
          <p:cNvPicPr>
            <a:picLocks noChangeAspect="1"/>
          </p:cNvPicPr>
          <p:nvPr/>
        </p:nvPicPr>
        <p:blipFill>
          <a:blip r:embed="rId2"/>
          <a:srcRect b="12332"/>
          <a:stretch/>
        </p:blipFill>
        <p:spPr>
          <a:xfrm>
            <a:off x="2742405" y="1392865"/>
            <a:ext cx="6826898" cy="5121348"/>
          </a:xfrm>
          <a:prstGeom prst="rect">
            <a:avLst/>
          </a:prstGeom>
        </p:spPr>
      </p:pic>
      <p:sp>
        <p:nvSpPr>
          <p:cNvPr id="5" name="Title 4">
            <a:extLst>
              <a:ext uri="{FF2B5EF4-FFF2-40B4-BE49-F238E27FC236}">
                <a16:creationId xmlns:a16="http://schemas.microsoft.com/office/drawing/2014/main" id="{C3A1C2F3-C25F-1F58-907F-01F1D41291E0}"/>
              </a:ext>
            </a:extLst>
          </p:cNvPr>
          <p:cNvSpPr>
            <a:spLocks noGrp="1"/>
          </p:cNvSpPr>
          <p:nvPr>
            <p:ph type="title"/>
          </p:nvPr>
        </p:nvSpPr>
        <p:spPr>
          <a:xfrm>
            <a:off x="3167897" y="343787"/>
            <a:ext cx="5667759" cy="815162"/>
          </a:xfrm>
        </p:spPr>
        <p:txBody>
          <a:bodyPr/>
          <a:lstStyle/>
          <a:p>
            <a:r>
              <a:rPr lang="en-US" b="1" dirty="0">
                <a:solidFill>
                  <a:srgbClr val="FFCC99"/>
                </a:solidFill>
                <a:latin typeface="Calibri" panose="020F0502020204030204" pitchFamily="34" charset="0"/>
                <a:ea typeface="Calibri" panose="020F0502020204030204" pitchFamily="34" charset="0"/>
                <a:cs typeface="Calibri" panose="020F0502020204030204" pitchFamily="34" charset="0"/>
              </a:rPr>
              <a:t>STONE ANALYSIS</a:t>
            </a:r>
          </a:p>
        </p:txBody>
      </p:sp>
    </p:spTree>
    <p:extLst>
      <p:ext uri="{BB962C8B-B14F-4D97-AF65-F5344CB8AC3E}">
        <p14:creationId xmlns:p14="http://schemas.microsoft.com/office/powerpoint/2010/main" val="271511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DA96-A1C8-BFA7-518B-64F3FB46D549}"/>
              </a:ext>
            </a:extLst>
          </p:cNvPr>
          <p:cNvSpPr>
            <a:spLocks noGrp="1"/>
          </p:cNvSpPr>
          <p:nvPr>
            <p:ph type="ctrTitle"/>
          </p:nvPr>
        </p:nvSpPr>
        <p:spPr>
          <a:xfrm>
            <a:off x="422787" y="1091381"/>
            <a:ext cx="11346425" cy="4316361"/>
          </a:xfrm>
        </p:spPr>
        <p:txBody>
          <a:bodyPr>
            <a:normAutofit/>
          </a:bodyPr>
          <a:lstStyle/>
          <a:p>
            <a:r>
              <a:rPr lang="en-US" sz="4000" dirty="0"/>
              <a:t>"Radiological Insights into a Rare Gynecological Complication In Post Bladder Exstrophy Repair”</a:t>
            </a:r>
            <a:br>
              <a:rPr lang="en-US" sz="4000" dirty="0"/>
            </a:br>
            <a:r>
              <a:rPr lang="en-US" sz="2700" b="1" dirty="0">
                <a:solidFill>
                  <a:srgbClr val="FFCC99"/>
                </a:solidFill>
              </a:rPr>
              <a:t>By </a:t>
            </a:r>
            <a:br>
              <a:rPr lang="en-US" sz="2700" b="1" dirty="0">
                <a:solidFill>
                  <a:srgbClr val="FFCC99"/>
                </a:solidFill>
              </a:rPr>
            </a:br>
            <a:br>
              <a:rPr lang="en-US" sz="2700" b="1" dirty="0">
                <a:solidFill>
                  <a:srgbClr val="FFCC99"/>
                </a:solidFill>
              </a:rPr>
            </a:br>
            <a:r>
              <a:rPr lang="en-US" sz="2700" b="1" dirty="0">
                <a:solidFill>
                  <a:srgbClr val="FFCC99"/>
                </a:solidFill>
              </a:rPr>
              <a:t>RADIOLOGY DEPARTMENT </a:t>
            </a:r>
            <a:br>
              <a:rPr lang="en-US" sz="2700" b="1" dirty="0">
                <a:solidFill>
                  <a:srgbClr val="FFCC99"/>
                </a:solidFill>
              </a:rPr>
            </a:br>
            <a:r>
              <a:rPr lang="en-US" sz="2700" b="1" dirty="0">
                <a:solidFill>
                  <a:srgbClr val="FFCC99"/>
                </a:solidFill>
              </a:rPr>
              <a:t>HOLY FAMILY HOSPITAL </a:t>
            </a:r>
            <a:br>
              <a:rPr lang="en-US" sz="4000" dirty="0"/>
            </a:br>
            <a:endParaRPr lang="en-US" sz="4000" dirty="0"/>
          </a:p>
        </p:txBody>
      </p:sp>
    </p:spTree>
    <p:extLst>
      <p:ext uri="{BB962C8B-B14F-4D97-AF65-F5344CB8AC3E}">
        <p14:creationId xmlns:p14="http://schemas.microsoft.com/office/powerpoint/2010/main" val="4196667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3A7B-3734-86D3-793A-04B2C68F5564}"/>
              </a:ext>
            </a:extLst>
          </p:cNvPr>
          <p:cNvSpPr>
            <a:spLocks noGrp="1"/>
          </p:cNvSpPr>
          <p:nvPr>
            <p:ph type="title"/>
          </p:nvPr>
        </p:nvSpPr>
        <p:spPr>
          <a:xfrm>
            <a:off x="2572784" y="2235266"/>
            <a:ext cx="7046431" cy="970450"/>
          </a:xfrm>
        </p:spPr>
        <p:txBody>
          <a:bodyPr>
            <a:normAutofit/>
          </a:bodyPr>
          <a:lstStyle/>
          <a:p>
            <a:r>
              <a:rPr lang="en-US" sz="4400" b="1" dirty="0">
                <a:latin typeface="Calibri" panose="020F0502020204030204" pitchFamily="34" charset="0"/>
                <a:ea typeface="Calibri" panose="020F0502020204030204" pitchFamily="34" charset="0"/>
                <a:cs typeface="Calibri" panose="020F0502020204030204" pitchFamily="34" charset="0"/>
              </a:rPr>
              <a:t>LITERATURE REVIEW</a:t>
            </a:r>
          </a:p>
        </p:txBody>
      </p:sp>
      <p:sp>
        <p:nvSpPr>
          <p:cNvPr id="3" name="TextBox 2">
            <a:extLst>
              <a:ext uri="{FF2B5EF4-FFF2-40B4-BE49-F238E27FC236}">
                <a16:creationId xmlns:a16="http://schemas.microsoft.com/office/drawing/2014/main" id="{234A99C0-5B8A-0D7D-B827-257986825D6D}"/>
              </a:ext>
            </a:extLst>
          </p:cNvPr>
          <p:cNvSpPr txBox="1"/>
          <p:nvPr/>
        </p:nvSpPr>
        <p:spPr>
          <a:xfrm>
            <a:off x="3368774" y="3429000"/>
            <a:ext cx="5231218"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By</a:t>
            </a:r>
          </a:p>
          <a:p>
            <a:pPr algn="ctr"/>
            <a:endParaRPr lang="en-US" sz="2400" dirty="0">
              <a:latin typeface="Calibri" panose="020F0502020204030204" pitchFamily="34" charset="0"/>
              <a:ea typeface="Calibri" panose="020F0502020204030204" pitchFamily="34" charset="0"/>
              <a:cs typeface="Calibri" panose="020F0502020204030204" pitchFamily="34" charset="0"/>
            </a:endParaRPr>
          </a:p>
          <a:p>
            <a:pPr algn="ctr"/>
            <a:r>
              <a:rPr lang="en-US" sz="2400" dirty="0">
                <a:latin typeface="Calibri" panose="020F0502020204030204" pitchFamily="34" charset="0"/>
                <a:ea typeface="Calibri" panose="020F0502020204030204" pitchFamily="34" charset="0"/>
                <a:cs typeface="Calibri" panose="020F0502020204030204" pitchFamily="34" charset="0"/>
              </a:rPr>
              <a:t>DR BEENISH NADEEM</a:t>
            </a:r>
          </a:p>
          <a:p>
            <a:pPr algn="ctr"/>
            <a:r>
              <a:rPr lang="en-US" sz="2400" dirty="0">
                <a:latin typeface="Calibri" panose="020F0502020204030204" pitchFamily="34" charset="0"/>
                <a:ea typeface="Calibri" panose="020F0502020204030204" pitchFamily="34" charset="0"/>
                <a:cs typeface="Calibri" panose="020F0502020204030204" pitchFamily="34" charset="0"/>
              </a:rPr>
              <a:t>ASSISTANT PROFESSOR </a:t>
            </a:r>
          </a:p>
          <a:p>
            <a:pPr algn="ctr"/>
            <a:r>
              <a:rPr lang="en-US" sz="2400" dirty="0">
                <a:latin typeface="Calibri" panose="020F0502020204030204" pitchFamily="34" charset="0"/>
                <a:ea typeface="Calibri" panose="020F0502020204030204" pitchFamily="34" charset="0"/>
                <a:cs typeface="Calibri" panose="020F0502020204030204" pitchFamily="34" charset="0"/>
              </a:rPr>
              <a:t>RADIOLOGY</a:t>
            </a:r>
          </a:p>
        </p:txBody>
      </p:sp>
    </p:spTree>
    <p:extLst>
      <p:ext uri="{BB962C8B-B14F-4D97-AF65-F5344CB8AC3E}">
        <p14:creationId xmlns:p14="http://schemas.microsoft.com/office/powerpoint/2010/main" val="127278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ECB1-9EEA-1D78-5AB8-B714B37BFB46}"/>
              </a:ext>
            </a:extLst>
          </p:cNvPr>
          <p:cNvSpPr>
            <a:spLocks noGrp="1"/>
          </p:cNvSpPr>
          <p:nvPr>
            <p:ph type="title"/>
          </p:nvPr>
        </p:nvSpPr>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INTRODUCTION</a:t>
            </a:r>
          </a:p>
        </p:txBody>
      </p:sp>
      <p:sp>
        <p:nvSpPr>
          <p:cNvPr id="4" name="Rectangle 1"/>
          <p:cNvSpPr>
            <a:spLocks noGrp="1" noChangeArrowheads="1"/>
          </p:cNvSpPr>
          <p:nvPr>
            <p:ph idx="1"/>
          </p:nvPr>
        </p:nvSpPr>
        <p:spPr bwMode="auto">
          <a:xfrm>
            <a:off x="1144129" y="2466406"/>
            <a:ext cx="103537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FFCC66"/>
                </a:solidFill>
                <a:effectLst/>
                <a:latin typeface="+mj-lt"/>
              </a:rPr>
              <a:t>Definition:</a:t>
            </a:r>
            <a:r>
              <a:rPr kumimoji="0" lang="en-US" altLang="en-US" sz="2400" b="0" i="0" u="none" strike="noStrike" cap="none" normalizeH="0" baseline="0" dirty="0">
                <a:ln>
                  <a:noFill/>
                </a:ln>
                <a:solidFill>
                  <a:srgbClr val="FFCC66"/>
                </a:solidFill>
                <a:effectLst/>
                <a:latin typeface="+mj-lt"/>
              </a:rPr>
              <a:t> </a:t>
            </a:r>
            <a:r>
              <a:rPr kumimoji="0" lang="en-US" altLang="en-US" sz="2400" b="0" i="0" u="none" strike="noStrike" cap="none" normalizeH="0" baseline="0" dirty="0">
                <a:ln>
                  <a:noFill/>
                </a:ln>
                <a:solidFill>
                  <a:schemeClr val="tx1"/>
                </a:solidFill>
                <a:effectLst/>
                <a:latin typeface="+mj-lt"/>
              </a:rPr>
              <a:t>A </a:t>
            </a:r>
            <a:r>
              <a:rPr kumimoji="0" lang="en-US" altLang="en-US" sz="2400" b="0" i="0" u="none" strike="noStrike" cap="none" normalizeH="0" baseline="0" dirty="0" err="1">
                <a:ln>
                  <a:noFill/>
                </a:ln>
                <a:solidFill>
                  <a:schemeClr val="tx1"/>
                </a:solidFill>
                <a:effectLst/>
                <a:latin typeface="+mj-lt"/>
              </a:rPr>
              <a:t>vaginolith</a:t>
            </a:r>
            <a:r>
              <a:rPr kumimoji="0" lang="en-US" altLang="en-US" sz="2400" b="0" i="0" u="none" strike="noStrike" cap="none" normalizeH="0" baseline="0" dirty="0">
                <a:ln>
                  <a:noFill/>
                </a:ln>
                <a:solidFill>
                  <a:schemeClr val="tx1"/>
                </a:solidFill>
                <a:effectLst/>
                <a:latin typeface="+mj-lt"/>
              </a:rPr>
              <a:t> is a rare calcified mass found within the vaginal canal. It may form due to calcification of foreign bodies, retained material, or dystrophic changes in infected or necrotic tissue.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rgbClr val="FFCC66"/>
                </a:solidFill>
                <a:effectLst/>
                <a:latin typeface="+mj-lt"/>
              </a:rPr>
              <a:t>Importance in Radiology:</a:t>
            </a:r>
            <a:r>
              <a:rPr kumimoji="0" lang="en-US" altLang="en-US" sz="2400" b="0" i="0" u="none" strike="noStrike" cap="none" normalizeH="0" baseline="0" dirty="0">
                <a:ln>
                  <a:noFill/>
                </a:ln>
                <a:solidFill>
                  <a:srgbClr val="FFCC66"/>
                </a:solidFill>
                <a:effectLst/>
                <a:latin typeface="+mj-lt"/>
              </a:rPr>
              <a:t> </a:t>
            </a:r>
            <a:r>
              <a:rPr kumimoji="0" lang="en-US" altLang="en-US" sz="2400" b="0" i="0" u="none" strike="noStrike" cap="none" normalizeH="0" baseline="0" dirty="0">
                <a:ln>
                  <a:noFill/>
                </a:ln>
                <a:solidFill>
                  <a:schemeClr val="tx1"/>
                </a:solidFill>
                <a:effectLst/>
                <a:latin typeface="+mj-lt"/>
              </a:rPr>
              <a:t>Often an incidental finding</a:t>
            </a:r>
            <a:r>
              <a:rPr kumimoji="0" lang="en-US" altLang="en-US" sz="2400" b="0" i="0" u="none" strike="noStrike" cap="none" normalizeH="0" dirty="0">
                <a:ln>
                  <a:noFill/>
                </a:ln>
                <a:solidFill>
                  <a:schemeClr val="tx1"/>
                </a:solidFill>
                <a:effectLst/>
                <a:latin typeface="+mj-lt"/>
              </a:rPr>
              <a:t> and </a:t>
            </a:r>
            <a:r>
              <a:rPr kumimoji="0" lang="en-US" altLang="en-US" sz="2400" b="0" i="0" u="none" strike="noStrike" cap="none" normalizeH="0" baseline="0" dirty="0">
                <a:ln>
                  <a:noFill/>
                </a:ln>
                <a:solidFill>
                  <a:schemeClr val="tx1"/>
                </a:solidFill>
                <a:effectLst/>
                <a:latin typeface="+mj-lt"/>
              </a:rPr>
              <a:t>can mimic other pelvic pathologies like bladder stones, ureteric calculi, or even pelvic tumors.</a:t>
            </a:r>
          </a:p>
        </p:txBody>
      </p:sp>
    </p:spTree>
    <p:extLst>
      <p:ext uri="{BB962C8B-B14F-4D97-AF65-F5344CB8AC3E}">
        <p14:creationId xmlns:p14="http://schemas.microsoft.com/office/powerpoint/2010/main" val="2807833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808E-6725-CFCE-CB0F-48B352545259}"/>
              </a:ext>
            </a:extLst>
          </p:cNvPr>
          <p:cNvSpPr>
            <a:spLocks noGrp="1"/>
          </p:cNvSpPr>
          <p:nvPr>
            <p:ph type="title"/>
          </p:nvPr>
        </p:nvSpPr>
        <p:spPr>
          <a:xfrm>
            <a:off x="2494844" y="882200"/>
            <a:ext cx="5999068" cy="970450"/>
          </a:xfrm>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INCIDENCE </a:t>
            </a:r>
          </a:p>
        </p:txBody>
      </p:sp>
      <p:sp>
        <p:nvSpPr>
          <p:cNvPr id="4" name="Rectangle 1"/>
          <p:cNvSpPr>
            <a:spLocks noGrp="1" noChangeArrowheads="1"/>
          </p:cNvSpPr>
          <p:nvPr>
            <p:ph idx="1"/>
          </p:nvPr>
        </p:nvSpPr>
        <p:spPr bwMode="auto">
          <a:xfrm>
            <a:off x="725306" y="2212750"/>
            <a:ext cx="1085709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342900" defTabSz="914400" eaLnBrk="0" fontAlgn="base" hangingPunct="0">
              <a:lnSpc>
                <a:spcPct val="150000"/>
              </a:lnSpc>
              <a:spcBef>
                <a:spcPct val="0"/>
              </a:spcBef>
              <a:spcAft>
                <a:spcPct val="0"/>
              </a:spcAft>
              <a:buClrTx/>
              <a:buSzTx/>
            </a:pPr>
            <a:r>
              <a:rPr lang="en-US" sz="2400" dirty="0">
                <a:latin typeface="+mj-lt"/>
                <a:ea typeface="Calibri" panose="020F0502020204030204" pitchFamily="34" charset="0"/>
                <a:cs typeface="Calibri" panose="020F0502020204030204" pitchFamily="34" charset="0"/>
              </a:rPr>
              <a:t>rare pathology with a few cases reported in literature.</a:t>
            </a:r>
          </a:p>
          <a:p>
            <a:pPr indent="-342900" defTabSz="914400" eaLnBrk="0" fontAlgn="base" hangingPunct="0">
              <a:lnSpc>
                <a:spcPct val="150000"/>
              </a:lnSpc>
              <a:spcBef>
                <a:spcPct val="0"/>
              </a:spcBef>
              <a:spcAft>
                <a:spcPct val="0"/>
              </a:spcAft>
              <a:buClrTx/>
              <a:buSzTx/>
            </a:pPr>
            <a:r>
              <a:rPr lang="en-US" sz="2400" dirty="0">
                <a:latin typeface="+mj-lt"/>
                <a:ea typeface="Calibri" panose="020F0502020204030204" pitchFamily="34" charset="0"/>
                <a:cs typeface="Calibri" panose="020F0502020204030204" pitchFamily="34" charset="0"/>
              </a:rPr>
              <a:t>originates after urinary stasis in the vagina and concomitant infection</a:t>
            </a:r>
          </a:p>
          <a:p>
            <a:pPr indent="-342900" defTabSz="914400" eaLnBrk="0" fontAlgn="base" hangingPunct="0">
              <a:lnSpc>
                <a:spcPct val="150000"/>
              </a:lnSpc>
              <a:spcBef>
                <a:spcPct val="0"/>
              </a:spcBef>
              <a:spcAft>
                <a:spcPct val="0"/>
              </a:spcAft>
              <a:buClrTx/>
              <a:buSzTx/>
            </a:pPr>
            <a:r>
              <a:rPr lang="en-US" sz="2400" dirty="0">
                <a:latin typeface="+mj-lt"/>
                <a:ea typeface="Calibri" panose="020F0502020204030204" pitchFamily="34" charset="0"/>
                <a:cs typeface="Calibri" panose="020F0502020204030204" pitchFamily="34" charset="0"/>
              </a:rPr>
              <a:t>1st case of vaginal calculus was reported by </a:t>
            </a:r>
            <a:r>
              <a:rPr lang="en-US" sz="2400" dirty="0" err="1">
                <a:solidFill>
                  <a:srgbClr val="FFCC66"/>
                </a:solidFill>
                <a:latin typeface="+mj-lt"/>
                <a:ea typeface="Calibri" panose="020F0502020204030204" pitchFamily="34" charset="0"/>
                <a:cs typeface="Calibri" panose="020F0502020204030204" pitchFamily="34" charset="0"/>
              </a:rPr>
              <a:t>Halban</a:t>
            </a:r>
            <a:r>
              <a:rPr lang="en-US" sz="2400" dirty="0">
                <a:solidFill>
                  <a:srgbClr val="FFCC66"/>
                </a:solidFill>
                <a:latin typeface="+mj-lt"/>
                <a:ea typeface="Calibri" panose="020F0502020204030204" pitchFamily="34" charset="0"/>
                <a:cs typeface="Calibri" panose="020F0502020204030204" pitchFamily="34" charset="0"/>
              </a:rPr>
              <a:t> in 1900 </a:t>
            </a:r>
            <a:r>
              <a:rPr lang="en-US" sz="2400" dirty="0">
                <a:latin typeface="+mj-lt"/>
                <a:ea typeface="Calibri" panose="020F0502020204030204" pitchFamily="34" charset="0"/>
                <a:cs typeface="Calibri" panose="020F0502020204030204" pitchFamily="34" charset="0"/>
              </a:rPr>
              <a:t>in patient with vaginal cystocele.</a:t>
            </a:r>
          </a:p>
          <a:p>
            <a:pPr marL="0" lvl="0" indent="0" defTabSz="914400" eaLnBrk="0" fontAlgn="base" hangingPunct="0">
              <a:lnSpc>
                <a:spcPct val="150000"/>
              </a:lnSpc>
              <a:spcBef>
                <a:spcPct val="0"/>
              </a:spcBef>
              <a:spcAft>
                <a:spcPct val="0"/>
              </a:spcAft>
              <a:buClrTx/>
              <a:buSzTx/>
              <a:buNone/>
            </a:pPr>
            <a:endParaRPr lang="en-US" sz="2400" dirty="0">
              <a:latin typeface="+mj-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529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77CE-9707-98CB-C102-F3BB78C51FBB}"/>
              </a:ext>
            </a:extLst>
          </p:cNvPr>
          <p:cNvSpPr>
            <a:spLocks noGrp="1"/>
          </p:cNvSpPr>
          <p:nvPr>
            <p:ph type="title"/>
          </p:nvPr>
        </p:nvSpPr>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EPIDEMIOLOGY</a:t>
            </a:r>
            <a:endParaRPr lang="en-US" sz="4400" dirty="0"/>
          </a:p>
        </p:txBody>
      </p:sp>
      <p:sp>
        <p:nvSpPr>
          <p:cNvPr id="3" name="Content Placeholder 2">
            <a:extLst>
              <a:ext uri="{FF2B5EF4-FFF2-40B4-BE49-F238E27FC236}">
                <a16:creationId xmlns:a16="http://schemas.microsoft.com/office/drawing/2014/main" id="{128C4BAF-A13F-9E99-0EFD-A6DF89C0CC23}"/>
              </a:ext>
            </a:extLst>
          </p:cNvPr>
          <p:cNvSpPr>
            <a:spLocks noGrp="1"/>
          </p:cNvSpPr>
          <p:nvPr>
            <p:ph idx="1"/>
          </p:nvPr>
        </p:nvSpPr>
        <p:spPr>
          <a:xfrm>
            <a:off x="451555" y="2229161"/>
            <a:ext cx="11559822" cy="2749240"/>
          </a:xfrm>
        </p:spPr>
        <p:txBody>
          <a:bodyPr>
            <a:norm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most commonly associated with;</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1"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Foreign body retention</a:t>
            </a:r>
            <a:r>
              <a:rPr kumimoji="0" lang="en-US" altLang="en-US" sz="2800" b="0"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 </a:t>
            </a: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(tampons, contraceptive devices, surgical sutures).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1"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Congenital vaginal obstruction</a:t>
            </a:r>
            <a:r>
              <a:rPr kumimoji="0" lang="en-US" altLang="en-US" sz="2800" b="0"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 </a:t>
            </a: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(imperforate hymen, vaginal septa).</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2800" b="1"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Chronic infections</a:t>
            </a:r>
            <a:r>
              <a:rPr kumimoji="0" lang="en-US" altLang="en-US" sz="2800" b="0" i="0" u="none" strike="noStrike" cap="none" normalizeH="0" baseline="0" dirty="0">
                <a:ln>
                  <a:noFill/>
                </a:ln>
                <a:solidFill>
                  <a:srgbClr val="FFCC66"/>
                </a:solidFill>
                <a:effectLst/>
                <a:latin typeface="+mj-lt"/>
                <a:ea typeface="Calibri" panose="020F0502020204030204" pitchFamily="34" charset="0"/>
                <a:cs typeface="Calibri" panose="020F0502020204030204" pitchFamily="34" charset="0"/>
              </a:rPr>
              <a:t> </a:t>
            </a: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Calibri" panose="020F0502020204030204" pitchFamily="34" charset="0"/>
              </a:rPr>
              <a:t>(e.g., tuberculosis, schistosomiasis).</a:t>
            </a:r>
          </a:p>
          <a:p>
            <a:endParaRPr lang="en-US" sz="2800" dirty="0"/>
          </a:p>
        </p:txBody>
      </p:sp>
    </p:spTree>
    <p:extLst>
      <p:ext uri="{BB962C8B-B14F-4D97-AF65-F5344CB8AC3E}">
        <p14:creationId xmlns:p14="http://schemas.microsoft.com/office/powerpoint/2010/main" val="3252837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2CC7-6E26-DEBC-D853-845546D8272A}"/>
              </a:ext>
            </a:extLst>
          </p:cNvPr>
          <p:cNvSpPr>
            <a:spLocks noGrp="1"/>
          </p:cNvSpPr>
          <p:nvPr>
            <p:ph type="title"/>
          </p:nvPr>
        </p:nvSpPr>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 SYMPTOMS &amp; CLINICAL PRESENTATION</a:t>
            </a:r>
          </a:p>
        </p:txBody>
      </p:sp>
      <p:sp>
        <p:nvSpPr>
          <p:cNvPr id="3" name="Content Placeholder 2">
            <a:extLst>
              <a:ext uri="{FF2B5EF4-FFF2-40B4-BE49-F238E27FC236}">
                <a16:creationId xmlns:a16="http://schemas.microsoft.com/office/drawing/2014/main" id="{7CF0F3A6-B3AF-5064-D533-733E71E0812E}"/>
              </a:ext>
            </a:extLst>
          </p:cNvPr>
          <p:cNvSpPr>
            <a:spLocks noGrp="1"/>
          </p:cNvSpPr>
          <p:nvPr>
            <p:ph idx="1"/>
          </p:nvPr>
        </p:nvSpPr>
        <p:spPr>
          <a:xfrm>
            <a:off x="786795" y="1732449"/>
            <a:ext cx="10353762" cy="4058751"/>
          </a:xfrm>
        </p:spPr>
        <p:txBody>
          <a:bodyPr>
            <a:normAutofit lnSpcReduction="10000"/>
          </a:bodyPr>
          <a:lstStyle/>
          <a:p>
            <a:pPr>
              <a:lnSpc>
                <a:spcPct val="150000"/>
              </a:lnSpc>
            </a:pPr>
            <a:r>
              <a:rPr lang="en-US" sz="2400" b="1" dirty="0"/>
              <a:t>Asymptomatic</a:t>
            </a:r>
            <a:r>
              <a:rPr lang="en-US" sz="2400" dirty="0"/>
              <a:t> (incidental finding).</a:t>
            </a:r>
          </a:p>
          <a:p>
            <a:pPr>
              <a:lnSpc>
                <a:spcPct val="150000"/>
              </a:lnSpc>
            </a:pPr>
            <a:r>
              <a:rPr lang="en-US" sz="2400" b="1" dirty="0"/>
              <a:t>Symptomatic cases may present with:</a:t>
            </a:r>
            <a:endParaRPr lang="en-US" sz="2400" dirty="0"/>
          </a:p>
          <a:p>
            <a:pPr lvl="1">
              <a:lnSpc>
                <a:spcPct val="150000"/>
              </a:lnSpc>
            </a:pPr>
            <a:r>
              <a:rPr lang="en-US" sz="2400" dirty="0"/>
              <a:t>Chronic vaginal discharge.</a:t>
            </a:r>
          </a:p>
          <a:p>
            <a:pPr lvl="1">
              <a:lnSpc>
                <a:spcPct val="150000"/>
              </a:lnSpc>
            </a:pPr>
            <a:r>
              <a:rPr lang="en-US" sz="2400" dirty="0"/>
              <a:t>Pelvic pain or discomfort.</a:t>
            </a:r>
          </a:p>
          <a:p>
            <a:pPr lvl="1">
              <a:lnSpc>
                <a:spcPct val="150000"/>
              </a:lnSpc>
            </a:pPr>
            <a:r>
              <a:rPr lang="en-US" sz="2400" dirty="0"/>
              <a:t>Dysuria or dyspareunia.</a:t>
            </a:r>
          </a:p>
          <a:p>
            <a:pPr lvl="1">
              <a:lnSpc>
                <a:spcPct val="150000"/>
              </a:lnSpc>
            </a:pPr>
            <a:r>
              <a:rPr lang="en-US" sz="2400" dirty="0"/>
              <a:t>Sensation of a mass in the vaginal canal.</a:t>
            </a:r>
          </a:p>
        </p:txBody>
      </p:sp>
    </p:spTree>
    <p:extLst>
      <p:ext uri="{BB962C8B-B14F-4D97-AF65-F5344CB8AC3E}">
        <p14:creationId xmlns:p14="http://schemas.microsoft.com/office/powerpoint/2010/main" val="3411498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4594" y="295157"/>
            <a:ext cx="10353762" cy="970450"/>
          </a:xfrm>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CLASSIFICATION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70423045"/>
              </p:ext>
            </p:extLst>
          </p:nvPr>
        </p:nvGraphicFramePr>
        <p:xfrm>
          <a:off x="863618" y="1265607"/>
          <a:ext cx="10634738" cy="4990963"/>
        </p:xfrm>
        <a:graphic>
          <a:graphicData uri="http://schemas.openxmlformats.org/drawingml/2006/table">
            <a:tbl>
              <a:tblPr firstRow="1" bandRow="1">
                <a:tableStyleId>{5C22544A-7EE6-4342-B048-85BDC9FD1C3A}</a:tableStyleId>
              </a:tblPr>
              <a:tblGrid>
                <a:gridCol w="5317369">
                  <a:extLst>
                    <a:ext uri="{9D8B030D-6E8A-4147-A177-3AD203B41FA5}">
                      <a16:colId xmlns:a16="http://schemas.microsoft.com/office/drawing/2014/main" val="1989130043"/>
                    </a:ext>
                  </a:extLst>
                </a:gridCol>
                <a:gridCol w="5317369">
                  <a:extLst>
                    <a:ext uri="{9D8B030D-6E8A-4147-A177-3AD203B41FA5}">
                      <a16:colId xmlns:a16="http://schemas.microsoft.com/office/drawing/2014/main" val="3895062794"/>
                    </a:ext>
                  </a:extLst>
                </a:gridCol>
              </a:tblGrid>
              <a:tr h="682986">
                <a:tc>
                  <a:txBody>
                    <a:bodyPr/>
                    <a:lstStyle/>
                    <a:p>
                      <a:pPr algn="ctr"/>
                      <a:r>
                        <a:rPr lang="en-US" sz="2400" b="1" u="sng" dirty="0">
                          <a:solidFill>
                            <a:schemeClr val="bg1"/>
                          </a:solidFill>
                          <a:latin typeface="Calibri" panose="020F0502020204030204" pitchFamily="34" charset="0"/>
                          <a:ea typeface="Calibri" panose="020F0502020204030204" pitchFamily="34" charset="0"/>
                          <a:cs typeface="Calibri" panose="020F0502020204030204" pitchFamily="34" charset="0"/>
                        </a:rPr>
                        <a:t>Primary Vaginal Calculus</a:t>
                      </a:r>
                    </a:p>
                  </a:txBody>
                  <a:tcPr anchor="ctr"/>
                </a:tc>
                <a:tc>
                  <a:txBody>
                    <a:bodyPr/>
                    <a:lstStyle/>
                    <a:p>
                      <a:pPr algn="ctr"/>
                      <a:r>
                        <a:rPr lang="en-US" sz="2400" u="sng" dirty="0">
                          <a:solidFill>
                            <a:schemeClr val="bg1"/>
                          </a:solidFill>
                          <a:latin typeface="Calibri" panose="020F0502020204030204" pitchFamily="34" charset="0"/>
                          <a:ea typeface="Calibri" panose="020F0502020204030204" pitchFamily="34" charset="0"/>
                          <a:cs typeface="Calibri" panose="020F0502020204030204" pitchFamily="34" charset="0"/>
                        </a:rPr>
                        <a:t>Secondary Vaginal Calculus</a:t>
                      </a:r>
                    </a:p>
                  </a:txBody>
                  <a:tcPr anchor="ctr"/>
                </a:tc>
                <a:extLst>
                  <a:ext uri="{0D108BD9-81ED-4DB2-BD59-A6C34878D82A}">
                    <a16:rowId xmlns:a16="http://schemas.microsoft.com/office/drawing/2014/main" val="216789546"/>
                  </a:ext>
                </a:extLst>
              </a:tr>
              <a:tr h="739042">
                <a:tc>
                  <a:txBody>
                    <a:bodyPr/>
                    <a:lstStyle/>
                    <a:p>
                      <a:pPr marL="342900" indent="-342900">
                        <a:buFont typeface="Arial" panose="020B0604020202020204" pitchFamily="34" charset="0"/>
                        <a:buChar char="•"/>
                      </a:pP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More frequent</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Less Frequent</a:t>
                      </a:r>
                    </a:p>
                  </a:txBody>
                  <a:tcPr/>
                </a:tc>
                <a:extLst>
                  <a:ext uri="{0D108BD9-81ED-4DB2-BD59-A6C34878D82A}">
                    <a16:rowId xmlns:a16="http://schemas.microsoft.com/office/drawing/2014/main" val="3386979173"/>
                  </a:ext>
                </a:extLst>
              </a:tr>
              <a:tr h="1300419">
                <a:tc>
                  <a:txBody>
                    <a:bodyPr/>
                    <a:lstStyle/>
                    <a:p>
                      <a:pPr marL="342900" indent="-342900">
                        <a:buFont typeface="Arial" panose="020B0604020202020204" pitchFamily="34" charset="0"/>
                        <a:buChar char="•"/>
                      </a:pP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are formed due to stasis of urine in the vagina secondary to constant urinary leakage</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342900" indent="-342900">
                        <a:buFont typeface="Arial" panose="020B0604020202020204" pitchFamily="34" charset="0"/>
                        <a:buChar char="•"/>
                      </a:pP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formed by crystallization of urinary salts around a foreign body</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76428123"/>
                  </a:ext>
                </a:extLst>
              </a:tr>
              <a:tr h="2268516">
                <a:tc>
                  <a:txBody>
                    <a:bodyPr/>
                    <a:lstStyle/>
                    <a:p>
                      <a:pPr marL="342900" indent="-342900">
                        <a:buFont typeface="Arial" panose="020B0604020202020204" pitchFamily="34" charset="0"/>
                        <a:buChar char="•"/>
                      </a:pPr>
                      <a:r>
                        <a:rPr lang="en-US" sz="2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Vesicovaginal</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fistula is the commonest underlying cause, while </a:t>
                      </a:r>
                      <a:r>
                        <a:rPr lang="en-US" sz="2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urethrovaginal</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fistula and ectopic ureteric insertion being rare ones </a:t>
                      </a: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342900" indent="-342900">
                        <a:buFont typeface="Arial" panose="020B0604020202020204" pitchFamily="34" charset="0"/>
                        <a:buChar char="•"/>
                      </a:pP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r>
                        <a:rPr lang="en-US" sz="2400"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retained surgical suture or gauze or</a:t>
                      </a:r>
                      <a:r>
                        <a:rPr lang="en-US" sz="2400" baseline="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l</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ess commonly migration of vesical calculus through perforation of </a:t>
                      </a:r>
                      <a:r>
                        <a:rPr lang="en-US" sz="2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vesicovaginal</a:t>
                      </a:r>
                      <a: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septum </a:t>
                      </a:r>
                      <a:br>
                        <a:rPr lang="en-U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endPar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19833619"/>
                  </a:ext>
                </a:extLst>
              </a:tr>
            </a:tbl>
          </a:graphicData>
        </a:graphic>
      </p:graphicFrame>
    </p:spTree>
    <p:extLst>
      <p:ext uri="{BB962C8B-B14F-4D97-AF65-F5344CB8AC3E}">
        <p14:creationId xmlns:p14="http://schemas.microsoft.com/office/powerpoint/2010/main" val="3520982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0868" y="322520"/>
            <a:ext cx="7725188" cy="1219201"/>
          </a:xfrm>
        </p:spPr>
        <p:txBody>
          <a:bodyPr>
            <a:normAutofit/>
          </a:bodyPr>
          <a:lstStyle/>
          <a:p>
            <a:pPr>
              <a:lnSpc>
                <a:spcPct val="90000"/>
              </a:lnSpc>
            </a:pPr>
            <a:r>
              <a:rPr lang="en-US" sz="3600" b="1" dirty="0">
                <a:solidFill>
                  <a:srgbClr val="FFCC99"/>
                </a:solidFill>
                <a:latin typeface="Calibri" panose="020F0502020204030204" pitchFamily="34" charset="0"/>
                <a:ea typeface="Calibri" panose="020F0502020204030204" pitchFamily="34" charset="0"/>
                <a:cs typeface="Calibri" panose="020F0502020204030204" pitchFamily="34" charset="0"/>
              </a:rPr>
              <a:t>RADIOLOGICAL APPROACH &amp; INVESTIGATION</a:t>
            </a:r>
          </a:p>
        </p:txBody>
      </p:sp>
      <p:pic>
        <p:nvPicPr>
          <p:cNvPr id="4105" name="Picture 4104">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4100" name="Picture 4" descr="Physical Examination PNG Transparent ...">
            <a:extLst>
              <a:ext uri="{FF2B5EF4-FFF2-40B4-BE49-F238E27FC236}">
                <a16:creationId xmlns:a16="http://schemas.microsoft.com/office/drawing/2014/main" id="{CBAF96EF-680B-AB5A-A9E0-78A62B1980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3792"/>
          <a:stretch/>
        </p:blipFill>
        <p:spPr bwMode="auto">
          <a:xfrm>
            <a:off x="919786" y="1042185"/>
            <a:ext cx="3132027" cy="23868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elvis PNG, Vector, PSD, and Clipart ...">
            <a:extLst>
              <a:ext uri="{FF2B5EF4-FFF2-40B4-BE49-F238E27FC236}">
                <a16:creationId xmlns:a16="http://schemas.microsoft.com/office/drawing/2014/main" id="{7234BF17-BB82-72EA-8831-53A1621C9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650" r="-2" b="14142"/>
          <a:stretch/>
        </p:blipFill>
        <p:spPr bwMode="auto">
          <a:xfrm>
            <a:off x="919786" y="3511127"/>
            <a:ext cx="3132027" cy="23046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46159" y="1828800"/>
            <a:ext cx="6402501" cy="4263655"/>
          </a:xfrm>
        </p:spPr>
        <p:txBody>
          <a:bodyPr anchor="ctr">
            <a:normAutofit lnSpcReduction="10000"/>
          </a:bodyPr>
          <a:lstStyle/>
          <a:p>
            <a:pPr marL="36900" indent="0">
              <a:lnSpc>
                <a:spcPct val="90000"/>
              </a:lnSpc>
              <a:buClr>
                <a:srgbClr val="51B0C0"/>
              </a:buClr>
              <a:buNone/>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Step 1: Clinical History &amp; Physical Exam</a:t>
            </a:r>
          </a:p>
          <a:p>
            <a:pPr>
              <a:lnSpc>
                <a:spcPct val="90000"/>
              </a:lnSpc>
              <a:buClr>
                <a:srgbClr val="51B0C0"/>
              </a:buClr>
            </a:pPr>
            <a:r>
              <a:rPr lang="en-US" sz="2400" dirty="0">
                <a:latin typeface="Calibri" panose="020F0502020204030204" pitchFamily="34" charset="0"/>
                <a:ea typeface="Calibri" panose="020F0502020204030204" pitchFamily="34" charset="0"/>
                <a:cs typeface="Calibri" panose="020F0502020204030204" pitchFamily="34" charset="0"/>
              </a:rPr>
              <a:t>Ask about </a:t>
            </a:r>
            <a:r>
              <a:rPr lang="en-US" sz="2400" b="1" dirty="0">
                <a:latin typeface="Calibri" panose="020F0502020204030204" pitchFamily="34" charset="0"/>
                <a:ea typeface="Calibri" panose="020F0502020204030204" pitchFamily="34" charset="0"/>
                <a:cs typeface="Calibri" panose="020F0502020204030204" pitchFamily="34" charset="0"/>
              </a:rPr>
              <a:t>foreign body insertion, infections, surgeries, or congenital anomalies</a:t>
            </a:r>
            <a:r>
              <a:rPr lang="en-US" sz="2400" dirty="0">
                <a:latin typeface="Calibri" panose="020F0502020204030204" pitchFamily="34" charset="0"/>
                <a:ea typeface="Calibri" panose="020F0502020204030204" pitchFamily="34" charset="0"/>
                <a:cs typeface="Calibri" panose="020F0502020204030204" pitchFamily="34" charset="0"/>
              </a:rPr>
              <a:t>.</a:t>
            </a:r>
          </a:p>
          <a:p>
            <a:pPr marL="36900" indent="0">
              <a:lnSpc>
                <a:spcPct val="90000"/>
              </a:lnSpc>
              <a:buClr>
                <a:srgbClr val="51B0C0"/>
              </a:buClr>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Clr>
                <a:srgbClr val="51B0C0"/>
              </a:buClr>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Step 2: Imaging Modalities</a:t>
            </a:r>
          </a:p>
          <a:p>
            <a:pPr marL="36900" indent="0">
              <a:lnSpc>
                <a:spcPct val="90000"/>
              </a:lnSpc>
              <a:buClr>
                <a:srgbClr val="51B0C0"/>
              </a:buClr>
              <a:buNone/>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1) X-ray (Pelvis &amp; Abdomen)</a:t>
            </a:r>
          </a:p>
          <a:p>
            <a:pPr>
              <a:lnSpc>
                <a:spcPct val="90000"/>
              </a:lnSpc>
              <a:buClr>
                <a:srgbClr val="51B0C0"/>
              </a:buClr>
            </a:pPr>
            <a:r>
              <a:rPr lang="en-US" sz="2400" dirty="0">
                <a:latin typeface="Calibri" panose="020F0502020204030204" pitchFamily="34" charset="0"/>
                <a:ea typeface="Calibri" panose="020F0502020204030204" pitchFamily="34" charset="0"/>
                <a:cs typeface="Calibri" panose="020F0502020204030204" pitchFamily="34" charset="0"/>
              </a:rPr>
              <a:t>✅ Quick and cost-effective.</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Shows a </a:t>
            </a:r>
            <a:r>
              <a:rPr lang="en-US" sz="2400" b="1" dirty="0">
                <a:latin typeface="Calibri" panose="020F0502020204030204" pitchFamily="34" charset="0"/>
                <a:ea typeface="Calibri" panose="020F0502020204030204" pitchFamily="34" charset="0"/>
                <a:cs typeface="Calibri" panose="020F0502020204030204" pitchFamily="34" charset="0"/>
              </a:rPr>
              <a:t>radio-opaque</a:t>
            </a:r>
            <a:r>
              <a:rPr lang="en-US" sz="2400" dirty="0">
                <a:latin typeface="Calibri" panose="020F0502020204030204" pitchFamily="34" charset="0"/>
                <a:ea typeface="Calibri" panose="020F0502020204030204" pitchFamily="34" charset="0"/>
                <a:cs typeface="Calibri" panose="020F0502020204030204" pitchFamily="34" charset="0"/>
              </a:rPr>
              <a:t> calcified mass in pelvis</a:t>
            </a:r>
            <a:br>
              <a:rPr lang="en-US" sz="2400" dirty="0">
                <a:latin typeface="Calibri" panose="020F0502020204030204" pitchFamily="34" charset="0"/>
                <a:ea typeface="Calibri" panose="020F0502020204030204" pitchFamily="34" charset="0"/>
                <a:cs typeface="Calibri" panose="020F0502020204030204" pitchFamily="34" charset="0"/>
              </a:rPr>
            </a:br>
            <a:r>
              <a:rPr lang="en-US" sz="2400" dirty="0">
                <a:latin typeface="Calibri" panose="020F0502020204030204" pitchFamily="34" charset="0"/>
                <a:ea typeface="Calibri" panose="020F0502020204030204" pitchFamily="34" charset="0"/>
                <a:cs typeface="Calibri" panose="020F0502020204030204" pitchFamily="34" charset="0"/>
              </a:rPr>
              <a:t>❌ Cannot exactly determine the exact location of calculus.</a:t>
            </a:r>
          </a:p>
        </p:txBody>
      </p:sp>
    </p:spTree>
    <p:extLst>
      <p:ext uri="{BB962C8B-B14F-4D97-AF65-F5344CB8AC3E}">
        <p14:creationId xmlns:p14="http://schemas.microsoft.com/office/powerpoint/2010/main" val="2471319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3079" name="Picture 3078">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3074" name="Picture 2" descr="Free healthcare and medical icons">
            <a:extLst>
              <a:ext uri="{FF2B5EF4-FFF2-40B4-BE49-F238E27FC236}">
                <a16:creationId xmlns:a16="http://schemas.microsoft.com/office/drawing/2014/main" id="{31A02E59-A476-EB1C-66C1-CDF3C32EA8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36853" y="1682652"/>
            <a:ext cx="3250855" cy="325085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79473" y="882503"/>
            <a:ext cx="6384444" cy="4610328"/>
          </a:xfrm>
        </p:spPr>
        <p:txBody>
          <a:bodyPr anchor="ctr">
            <a:normAutofit/>
          </a:bodyPr>
          <a:lstStyle/>
          <a:p>
            <a:pPr marL="36900" indent="0">
              <a:lnSpc>
                <a:spcPct val="90000"/>
              </a:lnSpc>
              <a:buNone/>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2) Ultrasound (Transabdominal/Transvaginal)</a:t>
            </a:r>
          </a:p>
          <a:p>
            <a:pPr>
              <a:lnSpc>
                <a:spcPct val="90000"/>
              </a:lnSpc>
            </a:pPr>
            <a:r>
              <a:rPr lang="en-US" sz="2400" dirty="0">
                <a:latin typeface="Calibri" panose="020F0502020204030204" pitchFamily="34" charset="0"/>
                <a:ea typeface="Calibri" panose="020F0502020204030204" pitchFamily="34" charset="0"/>
                <a:cs typeface="Calibri" panose="020F0502020204030204" pitchFamily="34" charset="0"/>
              </a:rPr>
              <a:t>Identifies the </a:t>
            </a:r>
            <a:r>
              <a:rPr lang="en-US" sz="2400" b="1" dirty="0">
                <a:latin typeface="Calibri" panose="020F0502020204030204" pitchFamily="34" charset="0"/>
                <a:ea typeface="Calibri" panose="020F0502020204030204" pitchFamily="34" charset="0"/>
                <a:cs typeface="Calibri" panose="020F0502020204030204" pitchFamily="34" charset="0"/>
              </a:rPr>
              <a:t>location, size, and composition</a:t>
            </a:r>
            <a:r>
              <a:rPr lang="en-US" sz="2400" dirty="0">
                <a:latin typeface="Calibri" panose="020F0502020204030204" pitchFamily="34" charset="0"/>
                <a:ea typeface="Calibri" panose="020F0502020204030204" pitchFamily="34" charset="0"/>
                <a:cs typeface="Calibri" panose="020F0502020204030204" pitchFamily="34" charset="0"/>
              </a:rPr>
              <a:t> of the lesion.</a:t>
            </a:r>
          </a:p>
          <a:p>
            <a:pPr>
              <a:lnSpc>
                <a:spcPct val="90000"/>
              </a:lnSpc>
            </a:pPr>
            <a:r>
              <a:rPr lang="en-US" sz="2400" dirty="0">
                <a:latin typeface="Calibri" panose="020F0502020204030204" pitchFamily="34" charset="0"/>
                <a:ea typeface="Calibri" panose="020F0502020204030204" pitchFamily="34" charset="0"/>
                <a:cs typeface="Calibri" panose="020F0502020204030204" pitchFamily="34" charset="0"/>
              </a:rPr>
              <a:t>Helps rule out adjacent pathologies (ovarian, bladder, or rectal masses).</a:t>
            </a:r>
            <a:r>
              <a:rPr lang="en-US" sz="2400" dirty="0">
                <a:effectLst/>
                <a:latin typeface="Calibri" panose="020F0502020204030204" pitchFamily="34" charset="0"/>
                <a:ea typeface="Calibri" panose="020F0502020204030204" pitchFamily="34" charset="0"/>
                <a:cs typeface="Calibri" panose="020F0502020204030204" pitchFamily="34" charset="0"/>
              </a:rPr>
              <a:t> </a:t>
            </a:r>
          </a:p>
          <a:p>
            <a:pPr marL="36900" indent="0">
              <a:lnSpc>
                <a:spcPct val="90000"/>
              </a:lnSpc>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6900" indent="0">
              <a:lnSpc>
                <a:spcPct val="90000"/>
              </a:lnSpc>
              <a:buNone/>
            </a:pPr>
            <a:r>
              <a:rPr lang="en-US" sz="2400" dirty="0">
                <a:effectLst/>
                <a:latin typeface="Calibri" panose="020F0502020204030204" pitchFamily="34" charset="0"/>
                <a:ea typeface="Calibri" panose="020F0502020204030204" pitchFamily="34" charset="0"/>
                <a:cs typeface="Calibri" panose="020F0502020204030204" pitchFamily="34" charset="0"/>
              </a:rPr>
              <a:t>Limitations </a:t>
            </a:r>
          </a:p>
          <a:p>
            <a:pPr>
              <a:lnSpc>
                <a:spcPct val="90000"/>
              </a:lnSpc>
            </a:pPr>
            <a:r>
              <a:rPr lang="en-US" sz="2400" dirty="0">
                <a:effectLst/>
                <a:latin typeface="Calibri" panose="020F0502020204030204" pitchFamily="34" charset="0"/>
                <a:ea typeface="Calibri" panose="020F0502020204030204" pitchFamily="34" charset="0"/>
                <a:cs typeface="Calibri" panose="020F0502020204030204" pitchFamily="34" charset="0"/>
              </a:rPr>
              <a:t>false diagnosis of bladder calculi.</a:t>
            </a:r>
          </a:p>
          <a:p>
            <a:pPr>
              <a:lnSpc>
                <a:spcPct val="90000"/>
              </a:lnSpc>
            </a:pPr>
            <a:r>
              <a:rPr lang="en-US" sz="2400" dirty="0">
                <a:effectLst/>
                <a:latin typeface="Calibri" panose="020F0502020204030204" pitchFamily="34" charset="0"/>
                <a:ea typeface="Calibri" panose="020F0502020204030204" pitchFamily="34" charset="0"/>
                <a:cs typeface="Calibri" panose="020F0502020204030204" pitchFamily="34" charset="0"/>
              </a:rPr>
              <a:t>dense posterior shadowing make it difficult to evaluate the vaginal details.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278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061" name="Picture 2060">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2050" name="Picture 2" descr="CT scan emoji | AI Emoji Generator">
            <a:extLst>
              <a:ext uri="{FF2B5EF4-FFF2-40B4-BE49-F238E27FC236}">
                <a16:creationId xmlns:a16="http://schemas.microsoft.com/office/drawing/2014/main" id="{117AC9E0-771A-3E21-F70D-C0FB02E65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19" r="-2" b="7273"/>
          <a:stretch/>
        </p:blipFill>
        <p:spPr bwMode="auto">
          <a:xfrm>
            <a:off x="1026111" y="973073"/>
            <a:ext cx="2923079" cy="22275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ri Emoji Images - Free Download on Freepik">
            <a:extLst>
              <a:ext uri="{FF2B5EF4-FFF2-40B4-BE49-F238E27FC236}">
                <a16:creationId xmlns:a16="http://schemas.microsoft.com/office/drawing/2014/main" id="{3123EDBB-B1E5-EA07-F684-9B3AC0A05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12" r="-2" b="16017"/>
          <a:stretch/>
        </p:blipFill>
        <p:spPr bwMode="auto">
          <a:xfrm>
            <a:off x="1026111" y="3511127"/>
            <a:ext cx="2923081" cy="22275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E4C6F6-5E39-0375-90CD-2A0008E22BCE}"/>
              </a:ext>
            </a:extLst>
          </p:cNvPr>
          <p:cNvSpPr>
            <a:spLocks noGrp="1"/>
          </p:cNvSpPr>
          <p:nvPr>
            <p:ph idx="1"/>
          </p:nvPr>
        </p:nvSpPr>
        <p:spPr>
          <a:xfrm>
            <a:off x="4679883" y="736402"/>
            <a:ext cx="6953691" cy="5385196"/>
          </a:xfrm>
        </p:spPr>
        <p:txBody>
          <a:bodyPr anchor="ctr">
            <a:normAutofit/>
          </a:bodyPr>
          <a:lstStyle/>
          <a:p>
            <a:pPr marL="36900" indent="0">
              <a:lnSpc>
                <a:spcPct val="90000"/>
              </a:lnSpc>
              <a:buClr>
                <a:srgbClr val="4CDAED"/>
              </a:buClr>
              <a:buNone/>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3) CT Scan (Preferred Investigation for Diagnosis)</a:t>
            </a:r>
          </a:p>
          <a:p>
            <a:pPr>
              <a:lnSpc>
                <a:spcPct val="90000"/>
              </a:lnSpc>
              <a:buClr>
                <a:srgbClr val="4CDAED"/>
              </a:buClr>
            </a:pPr>
            <a:r>
              <a:rPr lang="en-US" sz="2400" dirty="0">
                <a:latin typeface="Calibri" panose="020F0502020204030204" pitchFamily="34" charset="0"/>
                <a:ea typeface="Calibri" panose="020F0502020204030204" pitchFamily="34" charset="0"/>
                <a:cs typeface="Calibri" panose="020F0502020204030204" pitchFamily="34" charset="0"/>
              </a:rPr>
              <a:t>Provides </a:t>
            </a:r>
            <a:r>
              <a:rPr lang="en-US" sz="2400" b="1" dirty="0">
                <a:latin typeface="Calibri" panose="020F0502020204030204" pitchFamily="34" charset="0"/>
                <a:ea typeface="Calibri" panose="020F0502020204030204" pitchFamily="34" charset="0"/>
                <a:cs typeface="Calibri" panose="020F0502020204030204" pitchFamily="34" charset="0"/>
              </a:rPr>
              <a:t>detailed anatomical location</a:t>
            </a:r>
            <a:r>
              <a:rPr lang="en-US" sz="2400" dirty="0">
                <a:latin typeface="Calibri" panose="020F0502020204030204" pitchFamily="34" charset="0"/>
                <a:ea typeface="Calibri" panose="020F0502020204030204" pitchFamily="34" charset="0"/>
                <a:cs typeface="Calibri" panose="020F0502020204030204" pitchFamily="34" charset="0"/>
              </a:rPr>
              <a:t> and relationship with adjacent structures.</a:t>
            </a:r>
          </a:p>
          <a:p>
            <a:pPr>
              <a:lnSpc>
                <a:spcPct val="90000"/>
              </a:lnSpc>
              <a:buClr>
                <a:srgbClr val="4CDAED"/>
              </a:buClr>
            </a:pPr>
            <a:r>
              <a:rPr lang="en-US" sz="2400" dirty="0">
                <a:latin typeface="Calibri" panose="020F0502020204030204" pitchFamily="34" charset="0"/>
                <a:ea typeface="Calibri" panose="020F0502020204030204" pitchFamily="34" charset="0"/>
                <a:cs typeface="Calibri" panose="020F0502020204030204" pitchFamily="34" charset="0"/>
              </a:rPr>
              <a:t>Helps differentiating </a:t>
            </a:r>
            <a:r>
              <a:rPr lang="en-US" sz="2400" dirty="0" err="1">
                <a:latin typeface="Calibri" panose="020F0502020204030204" pitchFamily="34" charset="0"/>
                <a:ea typeface="Calibri" panose="020F0502020204030204" pitchFamily="34" charset="0"/>
                <a:cs typeface="Calibri" panose="020F0502020204030204" pitchFamily="34" charset="0"/>
              </a:rPr>
              <a:t>vaginolith</a:t>
            </a:r>
            <a:r>
              <a:rPr lang="en-US" sz="2400" dirty="0">
                <a:latin typeface="Calibri" panose="020F0502020204030204" pitchFamily="34" charset="0"/>
                <a:ea typeface="Calibri" panose="020F0502020204030204" pitchFamily="34" charset="0"/>
                <a:cs typeface="Calibri" panose="020F0502020204030204" pitchFamily="34" charset="0"/>
              </a:rPr>
              <a:t> from </a:t>
            </a:r>
            <a:r>
              <a:rPr lang="en-US" sz="2400" b="1" dirty="0">
                <a:latin typeface="Calibri" panose="020F0502020204030204" pitchFamily="34" charset="0"/>
                <a:ea typeface="Calibri" panose="020F0502020204030204" pitchFamily="34" charset="0"/>
                <a:cs typeface="Calibri" panose="020F0502020204030204" pitchFamily="34" charset="0"/>
              </a:rPr>
              <a:t>bladder calculi, foreign bodies, or pelvic tumors</a:t>
            </a:r>
            <a:r>
              <a:rPr lang="en-US" sz="2400" dirty="0">
                <a:latin typeface="Calibri" panose="020F0502020204030204" pitchFamily="34" charset="0"/>
                <a:ea typeface="Calibri" panose="020F0502020204030204" pitchFamily="34" charset="0"/>
                <a:cs typeface="Calibri" panose="020F0502020204030204" pitchFamily="34" charset="0"/>
              </a:rPr>
              <a:t>.</a:t>
            </a:r>
          </a:p>
          <a:p>
            <a:pPr marL="36900" indent="0">
              <a:lnSpc>
                <a:spcPct val="90000"/>
              </a:lnSpc>
              <a:buClr>
                <a:srgbClr val="4CDAED"/>
              </a:buClr>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6900" indent="0">
              <a:lnSpc>
                <a:spcPct val="90000"/>
              </a:lnSpc>
              <a:buClr>
                <a:srgbClr val="4CDAED"/>
              </a:buClr>
              <a:buNone/>
            </a:pPr>
            <a:r>
              <a:rPr lang="en-US" sz="2400" b="1" dirty="0">
                <a:solidFill>
                  <a:srgbClr val="FFCC99"/>
                </a:solidFill>
                <a:latin typeface="Calibri" panose="020F0502020204030204" pitchFamily="34" charset="0"/>
                <a:ea typeface="Calibri" panose="020F0502020204030204" pitchFamily="34" charset="0"/>
                <a:cs typeface="Calibri" panose="020F0502020204030204" pitchFamily="34" charset="0"/>
              </a:rPr>
              <a:t>4) MRI (For Complex Cases)</a:t>
            </a:r>
          </a:p>
          <a:p>
            <a:pPr>
              <a:lnSpc>
                <a:spcPct val="90000"/>
              </a:lnSpc>
              <a:buClr>
                <a:srgbClr val="4CDAED"/>
              </a:buClr>
            </a:pPr>
            <a:r>
              <a:rPr lang="en-US" sz="2400" dirty="0">
                <a:latin typeface="Calibri" panose="020F0502020204030204" pitchFamily="34" charset="0"/>
                <a:ea typeface="Calibri" panose="020F0502020204030204" pitchFamily="34" charset="0"/>
                <a:cs typeface="Calibri" panose="020F0502020204030204" pitchFamily="34" charset="0"/>
              </a:rPr>
              <a:t>Useful in </a:t>
            </a:r>
            <a:r>
              <a:rPr lang="en-US" sz="2400" b="1" dirty="0">
                <a:latin typeface="Calibri" panose="020F0502020204030204" pitchFamily="34" charset="0"/>
                <a:ea typeface="Calibri" panose="020F0502020204030204" pitchFamily="34" charset="0"/>
                <a:cs typeface="Calibri" panose="020F0502020204030204" pitchFamily="34" charset="0"/>
              </a:rPr>
              <a:t>pediatric patients, congenital anomalies, or suspected malignancies</a:t>
            </a:r>
            <a:r>
              <a:rPr lang="en-US" sz="2400" dirty="0">
                <a:latin typeface="Calibri" panose="020F0502020204030204" pitchFamily="34" charset="0"/>
                <a:ea typeface="Calibri" panose="020F0502020204030204" pitchFamily="34" charset="0"/>
                <a:cs typeface="Calibri" panose="020F0502020204030204" pitchFamily="34" charset="0"/>
              </a:rPr>
              <a:t>.</a:t>
            </a:r>
          </a:p>
          <a:p>
            <a:pPr>
              <a:lnSpc>
                <a:spcPct val="90000"/>
              </a:lnSpc>
              <a:buClr>
                <a:srgbClr val="4CDAED"/>
              </a:buClr>
            </a:pPr>
            <a:r>
              <a:rPr lang="en-US" sz="2400" dirty="0">
                <a:latin typeface="Calibri" panose="020F0502020204030204" pitchFamily="34" charset="0"/>
                <a:ea typeface="Calibri" panose="020F0502020204030204" pitchFamily="34" charset="0"/>
                <a:cs typeface="Calibri" panose="020F0502020204030204" pitchFamily="34" charset="0"/>
              </a:rPr>
              <a:t>Shows </a:t>
            </a:r>
            <a:r>
              <a:rPr lang="en-US" sz="2400" b="1" dirty="0">
                <a:latin typeface="Calibri" panose="020F0502020204030204" pitchFamily="34" charset="0"/>
                <a:ea typeface="Calibri" panose="020F0502020204030204" pitchFamily="34" charset="0"/>
                <a:cs typeface="Calibri" panose="020F0502020204030204" pitchFamily="34" charset="0"/>
              </a:rPr>
              <a:t>soft tissue details</a:t>
            </a:r>
            <a:endParaRPr lang="en-US" sz="2400" dirty="0">
              <a:latin typeface="Calibri" panose="020F0502020204030204" pitchFamily="34" charset="0"/>
              <a:ea typeface="Calibri" panose="020F0502020204030204" pitchFamily="34" charset="0"/>
              <a:cs typeface="Calibri" panose="020F0502020204030204" pitchFamily="34" charset="0"/>
            </a:endParaRPr>
          </a:p>
          <a:p>
            <a:pPr>
              <a:lnSpc>
                <a:spcPct val="90000"/>
              </a:lnSpc>
              <a:buClr>
                <a:srgbClr val="4CDAED"/>
              </a:buCl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915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79472" y="609600"/>
            <a:ext cx="5844759" cy="970450"/>
          </a:xfrm>
        </p:spPr>
        <p:txBody>
          <a:bodyPr>
            <a:normAutofit/>
          </a:bodyPr>
          <a:lstStyle/>
          <a:p>
            <a:r>
              <a:rPr lang="en-US" b="1" dirty="0">
                <a:solidFill>
                  <a:srgbClr val="FFCC99"/>
                </a:solidFill>
                <a:latin typeface="Calibri" panose="020F0502020204030204" pitchFamily="34" charset="0"/>
                <a:ea typeface="Calibri" panose="020F0502020204030204" pitchFamily="34" charset="0"/>
                <a:cs typeface="Calibri" panose="020F0502020204030204" pitchFamily="34" charset="0"/>
              </a:rPr>
              <a:t>LITERATURE REVIEW</a:t>
            </a:r>
          </a:p>
        </p:txBody>
      </p:sp>
      <p:pic>
        <p:nvPicPr>
          <p:cNvPr id="9" name="Picture 8">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3" name="Content Placeholder 2"/>
          <p:cNvSpPr>
            <a:spLocks noGrp="1"/>
          </p:cNvSpPr>
          <p:nvPr>
            <p:ph idx="1"/>
          </p:nvPr>
        </p:nvSpPr>
        <p:spPr>
          <a:xfrm>
            <a:off x="5279472" y="1828801"/>
            <a:ext cx="5844760" cy="3866048"/>
          </a:xfrm>
        </p:spPr>
        <p:txBody>
          <a:bodyPr anchor="ctr">
            <a:normAutofit/>
          </a:bodyPr>
          <a:lstStyle/>
          <a:p>
            <a:pPr marL="36900"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Search Engines: PubMed and EMBASE. </a:t>
            </a:r>
          </a:p>
          <a:p>
            <a:pPr marL="36900"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The search was limited to articles published from January 2000 to July 2022 </a:t>
            </a:r>
          </a:p>
          <a:p>
            <a:pPr marL="36900"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We primarily focused on primary vaginal stones and the ages of the patients ranged between 4 to 69 years.</a:t>
            </a:r>
          </a:p>
        </p:txBody>
      </p:sp>
      <p:graphicFrame>
        <p:nvGraphicFramePr>
          <p:cNvPr id="4" name="Table 3"/>
          <p:cNvGraphicFramePr>
            <a:graphicFrameLocks noGrp="1"/>
          </p:cNvGraphicFramePr>
          <p:nvPr>
            <p:extLst>
              <p:ext uri="{D42A27DB-BD31-4B8C-83A1-F6EECF244321}">
                <p14:modId xmlns:p14="http://schemas.microsoft.com/office/powerpoint/2010/main" val="301755841"/>
              </p:ext>
            </p:extLst>
          </p:nvPr>
        </p:nvGraphicFramePr>
        <p:xfrm>
          <a:off x="149369" y="1094825"/>
          <a:ext cx="4646657" cy="5568864"/>
        </p:xfrm>
        <a:graphic>
          <a:graphicData uri="http://schemas.openxmlformats.org/drawingml/2006/table">
            <a:tbl>
              <a:tblPr firstRow="1" bandRow="1">
                <a:tableStyleId>{5C22544A-7EE6-4342-B048-85BDC9FD1C3A}</a:tableStyleId>
              </a:tblPr>
              <a:tblGrid>
                <a:gridCol w="742870">
                  <a:extLst>
                    <a:ext uri="{9D8B030D-6E8A-4147-A177-3AD203B41FA5}">
                      <a16:colId xmlns:a16="http://schemas.microsoft.com/office/drawing/2014/main" val="3056161449"/>
                    </a:ext>
                  </a:extLst>
                </a:gridCol>
                <a:gridCol w="3903787">
                  <a:extLst>
                    <a:ext uri="{9D8B030D-6E8A-4147-A177-3AD203B41FA5}">
                      <a16:colId xmlns:a16="http://schemas.microsoft.com/office/drawing/2014/main" val="4050107055"/>
                    </a:ext>
                  </a:extLst>
                </a:gridCol>
              </a:tblGrid>
              <a:tr h="749266">
                <a:tc>
                  <a:txBody>
                    <a:bodyPr/>
                    <a:lstStyle/>
                    <a:p>
                      <a:r>
                        <a:rPr lang="en-US" sz="1600" b="0">
                          <a:solidFill>
                            <a:schemeClr val="bg1"/>
                          </a:solidFill>
                        </a:rPr>
                        <a:t>14/24</a:t>
                      </a:r>
                    </a:p>
                  </a:txBody>
                  <a:tcPr marL="66017" marR="66017" marT="33008" marB="33008"/>
                </a:tc>
                <a:tc>
                  <a:txBody>
                    <a:bodyPr/>
                    <a:lstStyle/>
                    <a:p>
                      <a:r>
                        <a:rPr lang="en-US" sz="1600" b="0">
                          <a:solidFill>
                            <a:schemeClr val="bg1"/>
                          </a:solidFill>
                          <a:effectLst/>
                        </a:rPr>
                        <a:t>vesicovaginal fistula, urethrovaginal fistula, and vaginal outlet obstruction</a:t>
                      </a:r>
                      <a:endParaRPr lang="en-US" sz="1600" b="0">
                        <a:solidFill>
                          <a:schemeClr val="bg1"/>
                        </a:solidFill>
                      </a:endParaRPr>
                    </a:p>
                  </a:txBody>
                  <a:tcPr marL="66017" marR="66017" marT="33008" marB="33008"/>
                </a:tc>
                <a:extLst>
                  <a:ext uri="{0D108BD9-81ED-4DB2-BD59-A6C34878D82A}">
                    <a16:rowId xmlns:a16="http://schemas.microsoft.com/office/drawing/2014/main" val="877692945"/>
                  </a:ext>
                </a:extLst>
              </a:tr>
              <a:tr h="749266">
                <a:tc>
                  <a:txBody>
                    <a:bodyPr/>
                    <a:lstStyle/>
                    <a:p>
                      <a:r>
                        <a:rPr lang="en-US" sz="1600" b="0">
                          <a:solidFill>
                            <a:schemeClr val="bg1"/>
                          </a:solidFill>
                        </a:rPr>
                        <a:t>10/24</a:t>
                      </a:r>
                    </a:p>
                  </a:txBody>
                  <a:tcPr marL="66017" marR="66017" marT="33008" marB="33008"/>
                </a:tc>
                <a:tc>
                  <a:txBody>
                    <a:bodyPr/>
                    <a:lstStyle/>
                    <a:p>
                      <a:r>
                        <a:rPr lang="en-US" sz="1600" b="0">
                          <a:solidFill>
                            <a:schemeClr val="bg1"/>
                          </a:solidFill>
                          <a:effectLst/>
                        </a:rPr>
                        <a:t>patients were bedridden with paraplegia or tetraplegia</a:t>
                      </a:r>
                      <a:endParaRPr lang="en-US" sz="1600" b="0">
                        <a:solidFill>
                          <a:schemeClr val="bg1"/>
                        </a:solidFill>
                      </a:endParaRPr>
                    </a:p>
                  </a:txBody>
                  <a:tcPr marL="66017" marR="66017" marT="33008" marB="33008"/>
                </a:tc>
                <a:extLst>
                  <a:ext uri="{0D108BD9-81ED-4DB2-BD59-A6C34878D82A}">
                    <a16:rowId xmlns:a16="http://schemas.microsoft.com/office/drawing/2014/main" val="1069896611"/>
                  </a:ext>
                </a:extLst>
              </a:tr>
              <a:tr h="749266">
                <a:tc>
                  <a:txBody>
                    <a:bodyPr/>
                    <a:lstStyle/>
                    <a:p>
                      <a:r>
                        <a:rPr lang="en-US" sz="1600" b="0">
                          <a:solidFill>
                            <a:schemeClr val="bg1"/>
                          </a:solidFill>
                        </a:rPr>
                        <a:t>22/24</a:t>
                      </a:r>
                    </a:p>
                  </a:txBody>
                  <a:tcPr marL="66017" marR="66017" marT="33008" marB="33008"/>
                </a:tc>
                <a:tc>
                  <a:txBody>
                    <a:bodyPr/>
                    <a:lstStyle/>
                    <a:p>
                      <a:r>
                        <a:rPr lang="en-US" sz="1600" b="0">
                          <a:solidFill>
                            <a:schemeClr val="bg1"/>
                          </a:solidFill>
                          <a:effectLst/>
                        </a:rPr>
                        <a:t>urine stagnation was the main cause of vaginal stone</a:t>
                      </a:r>
                      <a:endParaRPr lang="en-US" sz="1600" b="0">
                        <a:solidFill>
                          <a:schemeClr val="bg1"/>
                        </a:solidFill>
                      </a:endParaRPr>
                    </a:p>
                  </a:txBody>
                  <a:tcPr marL="66017" marR="66017" marT="33008" marB="33008"/>
                </a:tc>
                <a:extLst>
                  <a:ext uri="{0D108BD9-81ED-4DB2-BD59-A6C34878D82A}">
                    <a16:rowId xmlns:a16="http://schemas.microsoft.com/office/drawing/2014/main" val="2425235975"/>
                  </a:ext>
                </a:extLst>
              </a:tr>
              <a:tr h="1660533">
                <a:tc>
                  <a:txBody>
                    <a:bodyPr/>
                    <a:lstStyle/>
                    <a:p>
                      <a:r>
                        <a:rPr lang="en-US" sz="1600" b="0">
                          <a:solidFill>
                            <a:schemeClr val="bg1"/>
                          </a:solidFill>
                        </a:rPr>
                        <a:t>14/24</a:t>
                      </a:r>
                    </a:p>
                  </a:txBody>
                  <a:tcPr marL="66017" marR="66017" marT="33008" marB="33008"/>
                </a:tc>
                <a:tc>
                  <a:txBody>
                    <a:bodyPr/>
                    <a:lstStyle/>
                    <a:p>
                      <a:r>
                        <a:rPr lang="en-US" sz="1600" b="0" dirty="0">
                          <a:solidFill>
                            <a:schemeClr val="bg1"/>
                          </a:solidFill>
                          <a:effectLst/>
                        </a:rPr>
                        <a:t>composition of the vaginal stones was reported as</a:t>
                      </a:r>
                      <a:r>
                        <a:rPr lang="en-US" sz="1600" b="0" baseline="0" dirty="0">
                          <a:solidFill>
                            <a:schemeClr val="bg1"/>
                          </a:solidFill>
                          <a:effectLst/>
                        </a:rPr>
                        <a:t> </a:t>
                      </a:r>
                      <a:r>
                        <a:rPr lang="en-US" sz="1600" b="0" dirty="0" err="1">
                          <a:solidFill>
                            <a:schemeClr val="bg1"/>
                          </a:solidFill>
                          <a:effectLst/>
                        </a:rPr>
                        <a:t>struvite</a:t>
                      </a:r>
                      <a:r>
                        <a:rPr lang="en-US" sz="1600" b="0" dirty="0">
                          <a:solidFill>
                            <a:schemeClr val="bg1"/>
                          </a:solidFill>
                          <a:effectLst/>
                        </a:rPr>
                        <a:t>. Other reported components of the stones were carbonate, apatite, calcium phosphate, oxalate, and hemosiderin.</a:t>
                      </a:r>
                      <a:endParaRPr lang="en-US" sz="1600" b="0" dirty="0">
                        <a:solidFill>
                          <a:schemeClr val="bg1"/>
                        </a:solidFill>
                      </a:endParaRPr>
                    </a:p>
                  </a:txBody>
                  <a:tcPr marL="66017" marR="66017" marT="33008" marB="33008"/>
                </a:tc>
                <a:extLst>
                  <a:ext uri="{0D108BD9-81ED-4DB2-BD59-A6C34878D82A}">
                    <a16:rowId xmlns:a16="http://schemas.microsoft.com/office/drawing/2014/main" val="144615056"/>
                  </a:ext>
                </a:extLst>
              </a:tr>
              <a:tr h="1660533">
                <a:tc>
                  <a:txBody>
                    <a:bodyPr/>
                    <a:lstStyle/>
                    <a:p>
                      <a:r>
                        <a:rPr lang="en-US" sz="1600" b="0">
                          <a:solidFill>
                            <a:schemeClr val="bg1"/>
                          </a:solidFill>
                        </a:rPr>
                        <a:t>3/24</a:t>
                      </a:r>
                    </a:p>
                  </a:txBody>
                  <a:tcPr marL="66017" marR="66017" marT="33008" marB="3300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solidFill>
                            <a:schemeClr val="bg1"/>
                          </a:solidFill>
                          <a:effectLst/>
                        </a:rPr>
                        <a:t>vaginal stones were removed </a:t>
                      </a:r>
                      <a:r>
                        <a:rPr lang="en-US" sz="1600" b="0" dirty="0" err="1">
                          <a:solidFill>
                            <a:schemeClr val="bg1"/>
                          </a:solidFill>
                          <a:effectLst/>
                        </a:rPr>
                        <a:t>transperitoneally</a:t>
                      </a:r>
                      <a:r>
                        <a:rPr lang="en-US" sz="1600" b="0" dirty="0">
                          <a:solidFill>
                            <a:schemeClr val="bg1"/>
                          </a:solidFill>
                          <a:effectLst/>
                        </a:rPr>
                        <a:t>; in the remaining 21 case reports, episiotomy or hymenectomy was performed to remove the stones vaginally.</a:t>
                      </a:r>
                      <a:endParaRPr lang="en-US" sz="1600" b="0" dirty="0">
                        <a:solidFill>
                          <a:schemeClr val="bg1"/>
                        </a:solidFill>
                      </a:endParaRPr>
                    </a:p>
                    <a:p>
                      <a:endParaRPr lang="en-US" sz="1600" b="0" dirty="0">
                        <a:solidFill>
                          <a:schemeClr val="bg1"/>
                        </a:solidFill>
                      </a:endParaRPr>
                    </a:p>
                  </a:txBody>
                  <a:tcPr marL="66017" marR="66017" marT="33008" marB="33008"/>
                </a:tc>
                <a:extLst>
                  <a:ext uri="{0D108BD9-81ED-4DB2-BD59-A6C34878D82A}">
                    <a16:rowId xmlns:a16="http://schemas.microsoft.com/office/drawing/2014/main" val="1919115999"/>
                  </a:ext>
                </a:extLst>
              </a:tr>
            </a:tbl>
          </a:graphicData>
        </a:graphic>
      </p:graphicFrame>
    </p:spTree>
    <p:extLst>
      <p:ext uri="{BB962C8B-B14F-4D97-AF65-F5344CB8AC3E}">
        <p14:creationId xmlns:p14="http://schemas.microsoft.com/office/powerpoint/2010/main" val="280096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5550195" y="1495223"/>
            <a:ext cx="6377627" cy="4288889"/>
          </a:xfrm>
        </p:spPr>
        <p:txBody>
          <a:bodyPr>
            <a:noAutofit/>
          </a:bodyPr>
          <a:lstStyle/>
          <a:p>
            <a:r>
              <a:rPr lang="en-US" sz="2600" dirty="0">
                <a:latin typeface="Calibri" panose="020F0502020204030204" pitchFamily="34" charset="0"/>
                <a:ea typeface="Calibri" panose="020F0502020204030204" pitchFamily="34" charset="0"/>
                <a:cs typeface="Calibri" panose="020F0502020204030204" pitchFamily="34" charset="0"/>
              </a:rPr>
              <a:t>Dr Muntazir (PGT Radiology)</a:t>
            </a:r>
          </a:p>
          <a:p>
            <a:r>
              <a:rPr lang="en-US" sz="2600" dirty="0">
                <a:latin typeface="Calibri" panose="020F0502020204030204" pitchFamily="34" charset="0"/>
                <a:ea typeface="Calibri" panose="020F0502020204030204" pitchFamily="34" charset="0"/>
                <a:cs typeface="Calibri" panose="020F0502020204030204" pitchFamily="34" charset="0"/>
              </a:rPr>
              <a:t>Dr Muqadas Munir (PGT Radiology)</a:t>
            </a:r>
          </a:p>
          <a:p>
            <a:r>
              <a:rPr lang="en-US" sz="2600" dirty="0">
                <a:latin typeface="Calibri" panose="020F0502020204030204" pitchFamily="34" charset="0"/>
                <a:ea typeface="Calibri" panose="020F0502020204030204" pitchFamily="34" charset="0"/>
                <a:cs typeface="Calibri" panose="020F0502020204030204" pitchFamily="34" charset="0"/>
              </a:rPr>
              <a:t>Dr Riffat Raja (AP Radiology)</a:t>
            </a:r>
          </a:p>
          <a:p>
            <a:endParaRPr lang="en-US" sz="2600" dirty="0">
              <a:latin typeface="Calibri" panose="020F0502020204030204" pitchFamily="34" charset="0"/>
              <a:ea typeface="Calibri" panose="020F0502020204030204" pitchFamily="34" charset="0"/>
              <a:cs typeface="Calibri" panose="020F0502020204030204" pitchFamily="34" charset="0"/>
            </a:endParaRPr>
          </a:p>
          <a:p>
            <a:r>
              <a:rPr lang="en-US" sz="2600" dirty="0">
                <a:latin typeface="Calibri" panose="020F0502020204030204" pitchFamily="34" charset="0"/>
                <a:ea typeface="Calibri" panose="020F0502020204030204" pitchFamily="34" charset="0"/>
                <a:cs typeface="Calibri" panose="020F0502020204030204" pitchFamily="34" charset="0"/>
              </a:rPr>
              <a:t>Dr Sobia Nawaz (Associate Professor, GU 1)</a:t>
            </a:r>
          </a:p>
          <a:p>
            <a:r>
              <a:rPr lang="en-US" sz="2600" dirty="0">
                <a:latin typeface="Calibri" panose="020F0502020204030204" pitchFamily="34" charset="0"/>
                <a:ea typeface="Calibri" panose="020F0502020204030204" pitchFamily="34" charset="0"/>
                <a:cs typeface="Calibri" panose="020F0502020204030204" pitchFamily="34" charset="0"/>
              </a:rPr>
              <a:t>Dr </a:t>
            </a:r>
            <a:r>
              <a:rPr lang="en-US" sz="2600" dirty="0" err="1">
                <a:latin typeface="Calibri" panose="020F0502020204030204" pitchFamily="34" charset="0"/>
                <a:ea typeface="Calibri" panose="020F0502020204030204" pitchFamily="34" charset="0"/>
                <a:cs typeface="Calibri" panose="020F0502020204030204" pitchFamily="34" charset="0"/>
              </a:rPr>
              <a:t>Beenish</a:t>
            </a:r>
            <a:r>
              <a:rPr lang="en-US" sz="2600" dirty="0">
                <a:latin typeface="Calibri" panose="020F0502020204030204" pitchFamily="34" charset="0"/>
                <a:ea typeface="Calibri" panose="020F0502020204030204" pitchFamily="34" charset="0"/>
                <a:cs typeface="Calibri" panose="020F0502020204030204" pitchFamily="34" charset="0"/>
              </a:rPr>
              <a:t> Nadeem(AP Radiology)</a:t>
            </a:r>
          </a:p>
          <a:p>
            <a:r>
              <a:rPr lang="en-US" sz="2600" dirty="0">
                <a:latin typeface="Calibri" panose="020F0502020204030204" pitchFamily="34" charset="0"/>
                <a:ea typeface="Calibri" panose="020F0502020204030204" pitchFamily="34" charset="0"/>
                <a:cs typeface="Calibri" panose="020F0502020204030204" pitchFamily="34" charset="0"/>
              </a:rPr>
              <a:t>Prof Dr Nasir Khan (Dean Diagnostics, RMU)</a:t>
            </a:r>
          </a:p>
        </p:txBody>
      </p:sp>
      <p:sp>
        <p:nvSpPr>
          <p:cNvPr id="3" name="Content Placeholder 2"/>
          <p:cNvSpPr>
            <a:spLocks noGrp="1"/>
          </p:cNvSpPr>
          <p:nvPr>
            <p:ph sz="quarter" idx="13"/>
          </p:nvPr>
        </p:nvSpPr>
        <p:spPr>
          <a:xfrm>
            <a:off x="264178" y="1546023"/>
            <a:ext cx="5284513" cy="4099865"/>
          </a:xfrm>
        </p:spPr>
        <p:txBody>
          <a:bodyPr>
            <a:noAutofit/>
          </a:bodyPr>
          <a:lstStyle/>
          <a:p>
            <a:r>
              <a:rPr lang="en-US" sz="2600" dirty="0">
                <a:latin typeface="Calibri" panose="020F0502020204030204" pitchFamily="34" charset="0"/>
                <a:ea typeface="Calibri" panose="020F0502020204030204" pitchFamily="34" charset="0"/>
                <a:cs typeface="Calibri" panose="020F0502020204030204" pitchFamily="34" charset="0"/>
              </a:rPr>
              <a:t>Recitation of Holy Quran</a:t>
            </a:r>
          </a:p>
          <a:p>
            <a:r>
              <a:rPr lang="en-US" sz="2600" dirty="0">
                <a:latin typeface="Calibri" panose="020F0502020204030204" pitchFamily="34" charset="0"/>
                <a:ea typeface="Calibri" panose="020F0502020204030204" pitchFamily="34" charset="0"/>
                <a:cs typeface="Calibri" panose="020F0502020204030204" pitchFamily="34" charset="0"/>
              </a:rPr>
              <a:t>Case presentation</a:t>
            </a:r>
          </a:p>
          <a:p>
            <a:r>
              <a:rPr lang="en-US" sz="2600" dirty="0">
                <a:latin typeface="Calibri" panose="020F0502020204030204" pitchFamily="34" charset="0"/>
                <a:ea typeface="Calibri" panose="020F0502020204030204" pitchFamily="34" charset="0"/>
                <a:cs typeface="Calibri" panose="020F0502020204030204" pitchFamily="34" charset="0"/>
              </a:rPr>
              <a:t>Imaging Findings and Radiological Diagnosis</a:t>
            </a:r>
          </a:p>
          <a:p>
            <a:r>
              <a:rPr lang="en-US" sz="2600" dirty="0">
                <a:latin typeface="Calibri" panose="020F0502020204030204" pitchFamily="34" charset="0"/>
                <a:ea typeface="Calibri" panose="020F0502020204030204" pitchFamily="34" charset="0"/>
                <a:cs typeface="Calibri" panose="020F0502020204030204" pitchFamily="34" charset="0"/>
              </a:rPr>
              <a:t>Gynecological Management</a:t>
            </a:r>
          </a:p>
          <a:p>
            <a:r>
              <a:rPr lang="en-US" sz="2600" dirty="0">
                <a:latin typeface="Calibri" panose="020F0502020204030204" pitchFamily="34" charset="0"/>
                <a:ea typeface="Calibri" panose="020F0502020204030204" pitchFamily="34" charset="0"/>
                <a:cs typeface="Calibri" panose="020F0502020204030204" pitchFamily="34" charset="0"/>
              </a:rPr>
              <a:t>Literature Review of Case</a:t>
            </a:r>
          </a:p>
          <a:p>
            <a:r>
              <a:rPr lang="en-US" sz="2600" dirty="0">
                <a:latin typeface="Calibri" panose="020F0502020204030204" pitchFamily="34" charset="0"/>
                <a:ea typeface="Calibri" panose="020F0502020204030204" pitchFamily="34" charset="0"/>
                <a:cs typeface="Calibri" panose="020F0502020204030204" pitchFamily="34" charset="0"/>
              </a:rPr>
              <a:t>Advance Imaging techniques</a:t>
            </a:r>
          </a:p>
        </p:txBody>
      </p:sp>
      <p:sp>
        <p:nvSpPr>
          <p:cNvPr id="4" name="Title 3"/>
          <p:cNvSpPr>
            <a:spLocks noGrp="1"/>
          </p:cNvSpPr>
          <p:nvPr>
            <p:ph type="title"/>
          </p:nvPr>
        </p:nvSpPr>
        <p:spPr>
          <a:xfrm>
            <a:off x="2057400" y="872544"/>
            <a:ext cx="7924800" cy="571500"/>
          </a:xfrm>
          <a:noFill/>
          <a:ln w="0" cmpd="sng">
            <a:noFill/>
          </a:ln>
          <a:effectLst>
            <a:outerShdw blurRad="50800" dist="50800" dir="5400000" sx="66000" sy="66000" algn="ctr" rotWithShape="0">
              <a:schemeClr val="accent1"/>
            </a:outerShdw>
          </a:effectLst>
        </p:spPr>
        <p:txBody>
          <a:bodyPr>
            <a:noAutofit/>
          </a:bodyPr>
          <a:lstStyle/>
          <a:p>
            <a:r>
              <a:rPr lang="en-US" b="1" cap="none" spc="0" dirty="0">
                <a:ln w="12700" cmpd="sng">
                  <a:solidFill>
                    <a:schemeClr val="accent4"/>
                  </a:solidFill>
                  <a:prstDash val="solid"/>
                </a:ln>
                <a:solidFill>
                  <a:schemeClr val="tx1"/>
                </a:solidFill>
              </a:rPr>
              <a:t>Components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24653E-B5EF-5178-5B63-8EFA30A74C56}"/>
              </a:ext>
            </a:extLst>
          </p:cNvPr>
          <p:cNvSpPr>
            <a:spLocks noGrp="1"/>
          </p:cNvSpPr>
          <p:nvPr>
            <p:ph idx="1"/>
          </p:nvPr>
        </p:nvSpPr>
        <p:spPr>
          <a:xfrm>
            <a:off x="417690" y="2494845"/>
            <a:ext cx="6321778" cy="1286933"/>
          </a:xfrm>
        </p:spPr>
        <p:txBody>
          <a:bodyPr>
            <a:normAutofit/>
          </a:bodyPr>
          <a:lstStyle/>
          <a:p>
            <a:pPr marL="36900" indent="0" algn="ctr">
              <a:buNone/>
            </a:pPr>
            <a:r>
              <a:rPr lang="en-US" sz="3600" b="1" dirty="0">
                <a:solidFill>
                  <a:srgbClr val="FFCC99"/>
                </a:solidFill>
                <a:latin typeface="Calibri" panose="020F0502020204030204" pitchFamily="34" charset="0"/>
                <a:ea typeface="Calibri" panose="020F0502020204030204" pitchFamily="34" charset="0"/>
                <a:cs typeface="Calibri" panose="020F0502020204030204" pitchFamily="34" charset="0"/>
              </a:rPr>
              <a:t>"Let’s Analyze: Interesting Case Reports in Literature"</a:t>
            </a:r>
            <a:endParaRPr lang="en-US" sz="3600" b="1" i="1" dirty="0">
              <a:solidFill>
                <a:srgbClr val="FFCC99"/>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6870700" y="0"/>
            <a:ext cx="5321300" cy="6858000"/>
          </a:xfrm>
          <a:prstGeom prst="rect">
            <a:avLst/>
          </a:prstGeom>
        </p:spPr>
      </p:pic>
    </p:spTree>
    <p:extLst>
      <p:ext uri="{BB962C8B-B14F-4D97-AF65-F5344CB8AC3E}">
        <p14:creationId xmlns:p14="http://schemas.microsoft.com/office/powerpoint/2010/main" val="2111418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Report 1</a:t>
            </a:r>
          </a:p>
        </p:txBody>
      </p:sp>
      <p:sp>
        <p:nvSpPr>
          <p:cNvPr id="3" name="Content Placeholder 2"/>
          <p:cNvSpPr>
            <a:spLocks noGrp="1"/>
          </p:cNvSpPr>
          <p:nvPr>
            <p:ph idx="1"/>
          </p:nvPr>
        </p:nvSpPr>
        <p:spPr/>
        <p:txBody>
          <a:bodyPr/>
          <a:lstStyle/>
          <a:p>
            <a:endParaRPr lang="en-US" sz="3200" i="1" dirty="0"/>
          </a:p>
          <a:p>
            <a:r>
              <a:rPr lang="en-US" sz="2800" i="1" dirty="0">
                <a:solidFill>
                  <a:srgbClr val="FFCC66"/>
                </a:solidFill>
              </a:rPr>
              <a:t>A giant dumb-bell </a:t>
            </a:r>
            <a:r>
              <a:rPr lang="en-US" sz="2800" i="1" dirty="0" err="1">
                <a:solidFill>
                  <a:srgbClr val="FFCC66"/>
                </a:solidFill>
              </a:rPr>
              <a:t>vaginolith</a:t>
            </a:r>
            <a:r>
              <a:rPr lang="en-US" sz="2800" i="1" dirty="0">
                <a:solidFill>
                  <a:srgbClr val="FFCC66"/>
                </a:solidFill>
              </a:rPr>
              <a:t>: Is only radiograph or ultrasound good enough? - A case report</a:t>
            </a:r>
          </a:p>
          <a:p>
            <a:pPr marL="36900" indent="0">
              <a:buNone/>
            </a:pPr>
            <a:r>
              <a:rPr lang="en-US" sz="2800" i="1" dirty="0"/>
              <a:t>     </a:t>
            </a:r>
            <a:r>
              <a:rPr lang="en-US" sz="2400" i="1" dirty="0" err="1"/>
              <a:t>Dr</a:t>
            </a:r>
            <a:r>
              <a:rPr lang="en-US" sz="2400" i="1" dirty="0"/>
              <a:t> </a:t>
            </a:r>
            <a:r>
              <a:rPr lang="en-US" sz="2400" i="1" dirty="0" err="1"/>
              <a:t>Vipula</a:t>
            </a:r>
            <a:r>
              <a:rPr lang="en-US" sz="2400" i="1" dirty="0"/>
              <a:t> Goswami</a:t>
            </a:r>
            <a:r>
              <a:rPr lang="en-US" sz="2400" i="1" baseline="30000" dirty="0"/>
              <a:t>1</a:t>
            </a:r>
            <a:r>
              <a:rPr lang="en-US" sz="2400" i="1" dirty="0"/>
              <a:t>, </a:t>
            </a:r>
            <a:r>
              <a:rPr lang="en-US" sz="2400" i="1" dirty="0" err="1"/>
              <a:t>Dr</a:t>
            </a:r>
            <a:r>
              <a:rPr lang="en-US" sz="2400" i="1" dirty="0"/>
              <a:t> Anil </a:t>
            </a:r>
            <a:r>
              <a:rPr lang="en-US" sz="2400" i="1" dirty="0" err="1"/>
              <a:t>Vasoya</a:t>
            </a:r>
            <a:r>
              <a:rPr lang="en-US" sz="2400" i="1" dirty="0"/>
              <a:t> </a:t>
            </a:r>
            <a:r>
              <a:rPr lang="en-US" sz="2400" i="1" baseline="30000" dirty="0"/>
              <a:t>2</a:t>
            </a:r>
            <a:r>
              <a:rPr lang="en-US" sz="2400" i="1" dirty="0"/>
              <a:t>, </a:t>
            </a:r>
            <a:r>
              <a:rPr lang="en-US" sz="2400" i="1" dirty="0" err="1"/>
              <a:t>Dr</a:t>
            </a:r>
            <a:r>
              <a:rPr lang="en-US" sz="2400" i="1" dirty="0"/>
              <a:t> </a:t>
            </a:r>
            <a:r>
              <a:rPr lang="en-US" sz="2400" i="1" dirty="0" err="1"/>
              <a:t>Zalak</a:t>
            </a:r>
            <a:r>
              <a:rPr lang="en-US" sz="2400" i="1" dirty="0"/>
              <a:t> J Panchal</a:t>
            </a:r>
            <a:r>
              <a:rPr lang="en-US" sz="2400" i="1" baseline="30000" dirty="0"/>
              <a:t>3 </a:t>
            </a:r>
            <a:endParaRPr lang="en-US" sz="2800" i="1" baseline="30000" dirty="0"/>
          </a:p>
          <a:p>
            <a:pPr marL="36900" indent="0">
              <a:buNone/>
            </a:pPr>
            <a:r>
              <a:rPr lang="en-US" sz="3200" i="1" baseline="30000" dirty="0"/>
              <a:t>      </a:t>
            </a:r>
            <a:r>
              <a:rPr lang="en-US" sz="3200" i="1" baseline="30000" dirty="0" err="1"/>
              <a:t>EuroRad</a:t>
            </a:r>
            <a:r>
              <a:rPr lang="en-US" sz="3200" i="1" baseline="30000" dirty="0"/>
              <a:t> in July 2017</a:t>
            </a:r>
            <a:endParaRPr lang="en-US" sz="3200" i="1" dirty="0"/>
          </a:p>
        </p:txBody>
      </p:sp>
    </p:spTree>
    <p:extLst>
      <p:ext uri="{BB962C8B-B14F-4D97-AF65-F5344CB8AC3E}">
        <p14:creationId xmlns:p14="http://schemas.microsoft.com/office/powerpoint/2010/main" val="3527049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3A7798-BE7F-4FDD-935B-036DC752DF87}"/>
              </a:ext>
            </a:extLst>
          </p:cNvPr>
          <p:cNvSpPr>
            <a:spLocks noGrp="1"/>
          </p:cNvSpPr>
          <p:nvPr>
            <p:ph idx="1"/>
          </p:nvPr>
        </p:nvSpPr>
        <p:spPr>
          <a:xfrm>
            <a:off x="919119" y="1176340"/>
            <a:ext cx="10353762" cy="4058751"/>
          </a:xfrm>
        </p:spPr>
        <p:txBody>
          <a:bodyPr>
            <a:normAutofit fontScale="25000" lnSpcReduction="20000"/>
          </a:bodyPr>
          <a:lstStyle/>
          <a:p>
            <a:pPr fontAlgn="base"/>
            <a:endParaRPr lang="en-US" sz="9600" dirty="0">
              <a:solidFill>
                <a:schemeClr val="tx1"/>
              </a:solidFill>
              <a:effectLst/>
              <a:latin typeface="+mj-lt"/>
            </a:endParaRPr>
          </a:p>
          <a:p>
            <a:pPr marL="36900" indent="0" fontAlgn="base">
              <a:buNone/>
            </a:pPr>
            <a:r>
              <a:rPr lang="en-US" sz="9600" dirty="0">
                <a:solidFill>
                  <a:schemeClr val="tx1"/>
                </a:solidFill>
                <a:effectLst/>
                <a:latin typeface="+mj-lt"/>
              </a:rPr>
              <a:t>A 35-year-old female patient presented with chief complaints of urinary incontinence and perineal discomfort for two years .She had H/O an obstructed labor  followed by uterine perforation and surgery in a private nursing home.</a:t>
            </a:r>
          </a:p>
          <a:p>
            <a:pPr marL="0" lvl="0" indent="0">
              <a:spcBef>
                <a:spcPts val="0"/>
              </a:spcBef>
              <a:spcAft>
                <a:spcPts val="0"/>
              </a:spcAft>
              <a:buClrTx/>
              <a:buSzTx/>
              <a:buNone/>
              <a:defRPr/>
            </a:pPr>
            <a:endParaRPr lang="en-US" sz="9600" dirty="0">
              <a:ln>
                <a:noFill/>
              </a:ln>
              <a:solidFill>
                <a:prstClr val="white"/>
              </a:solidFill>
              <a:effectLst/>
            </a:endParaRPr>
          </a:p>
          <a:p>
            <a:pPr marL="0" lvl="0" indent="0">
              <a:spcBef>
                <a:spcPts val="0"/>
              </a:spcBef>
              <a:spcAft>
                <a:spcPts val="0"/>
              </a:spcAft>
              <a:buClrTx/>
              <a:buSzTx/>
              <a:buNone/>
              <a:defRPr/>
            </a:pPr>
            <a:endParaRPr lang="en-US" sz="9600" dirty="0">
              <a:ln>
                <a:noFill/>
              </a:ln>
              <a:solidFill>
                <a:prstClr val="white"/>
              </a:solidFill>
              <a:effectLst/>
            </a:endParaRPr>
          </a:p>
          <a:p>
            <a:pPr marL="0" lvl="0" indent="0">
              <a:spcBef>
                <a:spcPts val="0"/>
              </a:spcBef>
              <a:spcAft>
                <a:spcPts val="0"/>
              </a:spcAft>
              <a:buClrTx/>
              <a:buSzTx/>
              <a:buNone/>
              <a:defRPr/>
            </a:pPr>
            <a:endParaRPr lang="en-US" sz="9600" dirty="0">
              <a:ln>
                <a:noFill/>
              </a:ln>
              <a:solidFill>
                <a:prstClr val="white"/>
              </a:solidFill>
              <a:effectLst/>
            </a:endParaRPr>
          </a:p>
          <a:p>
            <a:pPr marL="0" lvl="0" indent="0">
              <a:spcBef>
                <a:spcPts val="0"/>
              </a:spcBef>
              <a:spcAft>
                <a:spcPts val="0"/>
              </a:spcAft>
              <a:buClrTx/>
              <a:buSzTx/>
              <a:buNone/>
              <a:defRPr/>
            </a:pPr>
            <a:r>
              <a:rPr lang="en-US" sz="9600" dirty="0">
                <a:ln>
                  <a:noFill/>
                </a:ln>
                <a:solidFill>
                  <a:prstClr val="white"/>
                </a:solidFill>
                <a:effectLst/>
              </a:rPr>
              <a:t>Her pelvic ultrasound was done on a partially filled bladder that showed an echogenic area in pelvis with dense posterior acoustic shadowing. Next, She was referred for X ray pelvis.</a:t>
            </a:r>
          </a:p>
          <a:p>
            <a:pPr marL="36900" indent="0" fontAlgn="base">
              <a:buNone/>
            </a:pPr>
            <a:endParaRPr lang="en-US" sz="2800" dirty="0">
              <a:solidFill>
                <a:schemeClr val="tx1"/>
              </a:solidFill>
              <a:effectLst/>
              <a:latin typeface="+mj-lt"/>
            </a:endParaRPr>
          </a:p>
          <a:p>
            <a:pPr marL="36900" indent="0" fontAlgn="base">
              <a:buNone/>
            </a:pPr>
            <a:endParaRPr lang="en-US" sz="2800" dirty="0">
              <a:solidFill>
                <a:schemeClr val="tx1"/>
              </a:solidFill>
              <a:effectLst/>
              <a:latin typeface="+mj-lt"/>
            </a:endParaRPr>
          </a:p>
          <a:p>
            <a:pPr fontAlgn="base"/>
            <a:endParaRPr lang="en-US" sz="2800" dirty="0">
              <a:solidFill>
                <a:schemeClr val="tx1"/>
              </a:solidFill>
              <a:effectLst/>
              <a:latin typeface="+mj-lt"/>
            </a:endParaRPr>
          </a:p>
          <a:p>
            <a:pPr marL="36900" indent="0" fontAlgn="base">
              <a:buNone/>
            </a:pPr>
            <a:br>
              <a:rPr lang="en-US" sz="2800" dirty="0">
                <a:solidFill>
                  <a:schemeClr val="tx1"/>
                </a:solidFill>
                <a:effectLst/>
                <a:latin typeface="-apple-system"/>
              </a:rPr>
            </a:br>
            <a:endParaRPr lang="en-US" sz="2800" dirty="0">
              <a:solidFill>
                <a:schemeClr val="tx1"/>
              </a:solidFill>
              <a:effectLst/>
              <a:latin typeface="-apple-system"/>
            </a:endParaRPr>
          </a:p>
        </p:txBody>
      </p:sp>
    </p:spTree>
    <p:extLst>
      <p:ext uri="{BB962C8B-B14F-4D97-AF65-F5344CB8AC3E}">
        <p14:creationId xmlns:p14="http://schemas.microsoft.com/office/powerpoint/2010/main" val="764613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635270" y="213783"/>
            <a:ext cx="6937708" cy="5971953"/>
          </a:xfrm>
          <a:prstGeom prst="rect">
            <a:avLst/>
          </a:prstGeom>
        </p:spPr>
      </p:pic>
    </p:spTree>
    <p:extLst>
      <p:ext uri="{BB962C8B-B14F-4D97-AF65-F5344CB8AC3E}">
        <p14:creationId xmlns:p14="http://schemas.microsoft.com/office/powerpoint/2010/main" val="902522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H="1" flipV="1">
            <a:off x="2283806" y="4006334"/>
            <a:ext cx="444500"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479800" y="4216400"/>
            <a:ext cx="457200" cy="520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08400" y="4107418"/>
            <a:ext cx="10868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a:ea typeface="+mn-ea"/>
                <a:cs typeface="+mn-cs"/>
              </a:rPr>
              <a:t>Vaginal</a:t>
            </a:r>
          </a:p>
        </p:txBody>
      </p:sp>
      <p:pic>
        <p:nvPicPr>
          <p:cNvPr id="3" name="Picture 2">
            <a:extLst>
              <a:ext uri="{FF2B5EF4-FFF2-40B4-BE49-F238E27FC236}">
                <a16:creationId xmlns:a16="http://schemas.microsoft.com/office/drawing/2014/main" id="{37CCCBF5-649E-A87F-702A-36C7A9510473}"/>
              </a:ext>
            </a:extLst>
          </p:cNvPr>
          <p:cNvPicPr>
            <a:picLocks noChangeAspect="1"/>
          </p:cNvPicPr>
          <p:nvPr/>
        </p:nvPicPr>
        <p:blipFill>
          <a:blip r:embed="rId3"/>
          <a:stretch>
            <a:fillRect/>
          </a:stretch>
        </p:blipFill>
        <p:spPr>
          <a:xfrm>
            <a:off x="798146" y="820865"/>
            <a:ext cx="10595708" cy="4825023"/>
          </a:xfrm>
          <a:prstGeom prst="rect">
            <a:avLst/>
          </a:prstGeom>
        </p:spPr>
      </p:pic>
    </p:spTree>
    <p:extLst>
      <p:ext uri="{BB962C8B-B14F-4D97-AF65-F5344CB8AC3E}">
        <p14:creationId xmlns:p14="http://schemas.microsoft.com/office/powerpoint/2010/main" val="2929781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42220" y="3061457"/>
            <a:ext cx="120315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a:ea typeface="+mn-ea"/>
                <a:cs typeface="+mn-cs"/>
              </a:rPr>
              <a:t>Nidus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sto MT" panose="02040603050505030304"/>
                <a:ea typeface="+mn-ea"/>
                <a:cs typeface="+mn-cs"/>
              </a:rPr>
              <a:t>(Gauze?)</a:t>
            </a:r>
          </a:p>
        </p:txBody>
      </p:sp>
      <p:pic>
        <p:nvPicPr>
          <p:cNvPr id="5" name="Picture 4">
            <a:extLst>
              <a:ext uri="{FF2B5EF4-FFF2-40B4-BE49-F238E27FC236}">
                <a16:creationId xmlns:a16="http://schemas.microsoft.com/office/drawing/2014/main" id="{D623EA20-5F3B-FEDA-0D93-10740EBB45FC}"/>
              </a:ext>
            </a:extLst>
          </p:cNvPr>
          <p:cNvPicPr>
            <a:picLocks noChangeAspect="1"/>
          </p:cNvPicPr>
          <p:nvPr/>
        </p:nvPicPr>
        <p:blipFill>
          <a:blip r:embed="rId3"/>
          <a:stretch>
            <a:fillRect/>
          </a:stretch>
        </p:blipFill>
        <p:spPr>
          <a:xfrm>
            <a:off x="3120120" y="140697"/>
            <a:ext cx="5951759" cy="6281368"/>
          </a:xfrm>
          <a:prstGeom prst="rect">
            <a:avLst/>
          </a:prstGeom>
        </p:spPr>
      </p:pic>
    </p:spTree>
    <p:extLst>
      <p:ext uri="{BB962C8B-B14F-4D97-AF65-F5344CB8AC3E}">
        <p14:creationId xmlns:p14="http://schemas.microsoft.com/office/powerpoint/2010/main" val="2399535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5951-45A2-EEEF-61AF-CDB5592EA820}"/>
              </a:ext>
            </a:extLst>
          </p:cNvPr>
          <p:cNvSpPr>
            <a:spLocks noGrp="1"/>
          </p:cNvSpPr>
          <p:nvPr>
            <p:ph type="title"/>
          </p:nvPr>
        </p:nvSpPr>
        <p:spPr/>
        <p:txBody>
          <a:bodyPr/>
          <a:lstStyle/>
          <a:p>
            <a:r>
              <a:rPr lang="en-US" dirty="0"/>
              <a:t>Case Report 2</a:t>
            </a:r>
          </a:p>
        </p:txBody>
      </p:sp>
      <p:sp>
        <p:nvSpPr>
          <p:cNvPr id="3" name="Content Placeholder 2">
            <a:extLst>
              <a:ext uri="{FF2B5EF4-FFF2-40B4-BE49-F238E27FC236}">
                <a16:creationId xmlns:a16="http://schemas.microsoft.com/office/drawing/2014/main" id="{24F371D9-0D2F-2348-797E-C9B08D953C9B}"/>
              </a:ext>
            </a:extLst>
          </p:cNvPr>
          <p:cNvSpPr>
            <a:spLocks noGrp="1"/>
          </p:cNvSpPr>
          <p:nvPr>
            <p:ph idx="1"/>
          </p:nvPr>
        </p:nvSpPr>
        <p:spPr/>
        <p:txBody>
          <a:bodyPr/>
          <a:lstStyle/>
          <a:p>
            <a:endParaRPr lang="en-US" sz="2400" dirty="0"/>
          </a:p>
          <a:p>
            <a:r>
              <a:rPr lang="en-US" sz="3200" i="1" dirty="0">
                <a:solidFill>
                  <a:srgbClr val="FFCC66"/>
                </a:solidFill>
              </a:rPr>
              <a:t>A rare case of </a:t>
            </a:r>
            <a:r>
              <a:rPr lang="en-US" sz="3200" i="1" dirty="0" err="1">
                <a:solidFill>
                  <a:srgbClr val="FFCC66"/>
                </a:solidFill>
              </a:rPr>
              <a:t>vaginolith</a:t>
            </a:r>
            <a:r>
              <a:rPr lang="en-US" sz="3200" i="1" dirty="0">
                <a:solidFill>
                  <a:srgbClr val="FFCC66"/>
                </a:solidFill>
              </a:rPr>
              <a:t> &amp; vesical calculus with </a:t>
            </a:r>
            <a:r>
              <a:rPr lang="en-US" sz="3200" i="1" dirty="0" err="1">
                <a:solidFill>
                  <a:srgbClr val="FFCC66"/>
                </a:solidFill>
              </a:rPr>
              <a:t>vesicovaginal</a:t>
            </a:r>
            <a:r>
              <a:rPr lang="en-US" sz="3200" i="1" dirty="0">
                <a:solidFill>
                  <a:srgbClr val="FFCC66"/>
                </a:solidFill>
              </a:rPr>
              <a:t> fistula in adolescent female</a:t>
            </a:r>
          </a:p>
          <a:p>
            <a:r>
              <a:rPr lang="en-US" sz="2400" i="1" dirty="0"/>
              <a:t>Poonam Raikwar1, </a:t>
            </a:r>
            <a:r>
              <a:rPr lang="en-US" sz="2400" i="1" dirty="0" err="1"/>
              <a:t>Ramsharan</a:t>
            </a:r>
            <a:r>
              <a:rPr lang="en-US" sz="2400" i="1" dirty="0"/>
              <a:t> Raikwar2, </a:t>
            </a:r>
            <a:r>
              <a:rPr lang="en-US" sz="2400" i="1" dirty="0" err="1"/>
              <a:t>Brijesh</a:t>
            </a:r>
            <a:r>
              <a:rPr lang="en-US" sz="2400" i="1" dirty="0"/>
              <a:t> Tiwari2* </a:t>
            </a:r>
          </a:p>
          <a:p>
            <a:r>
              <a:rPr lang="en-US" sz="2400" i="1" dirty="0"/>
              <a:t>International Surgery Journal in 2016</a:t>
            </a:r>
          </a:p>
        </p:txBody>
      </p:sp>
    </p:spTree>
    <p:extLst>
      <p:ext uri="{BB962C8B-B14F-4D97-AF65-F5344CB8AC3E}">
        <p14:creationId xmlns:p14="http://schemas.microsoft.com/office/powerpoint/2010/main" val="2109148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42B46A-7835-6176-FDD0-65FA494C9E2F}"/>
              </a:ext>
            </a:extLst>
          </p:cNvPr>
          <p:cNvSpPr>
            <a:spLocks noGrp="1"/>
          </p:cNvSpPr>
          <p:nvPr>
            <p:ph idx="1"/>
          </p:nvPr>
        </p:nvSpPr>
        <p:spPr>
          <a:xfrm>
            <a:off x="919119" y="1145427"/>
            <a:ext cx="10353762" cy="4058751"/>
          </a:xfrm>
        </p:spPr>
        <p:txBody>
          <a:bodyPr>
            <a:normAutofit lnSpcReduction="10000"/>
          </a:bodyPr>
          <a:lstStyle/>
          <a:p>
            <a:r>
              <a:rPr lang="en-US" sz="2800" dirty="0"/>
              <a:t>A 15-year-old female presented to the surgery outpatient department with complaints of lower abdomen pain and continuous dribbling of urine for the past 1 year. She had attained menarche at age of 12 years.</a:t>
            </a:r>
          </a:p>
          <a:p>
            <a:pPr marL="36900" indent="0">
              <a:buNone/>
            </a:pPr>
            <a:endParaRPr lang="en-US" sz="2800" dirty="0"/>
          </a:p>
          <a:p>
            <a:r>
              <a:rPr lang="en-US" sz="2800" dirty="0"/>
              <a:t>Based on the history and clinical examination, a provisional clinical diagnosis of vesical calculus was made and the patient was referred to the radiology department for ultrasound and CT KUB.</a:t>
            </a:r>
          </a:p>
        </p:txBody>
      </p:sp>
    </p:spTree>
    <p:extLst>
      <p:ext uri="{BB962C8B-B14F-4D97-AF65-F5344CB8AC3E}">
        <p14:creationId xmlns:p14="http://schemas.microsoft.com/office/powerpoint/2010/main" val="819988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sicovaginal fistula with bladder and vaginal stone - ScienceDirect">
            <a:extLst>
              <a:ext uri="{FF2B5EF4-FFF2-40B4-BE49-F238E27FC236}">
                <a16:creationId xmlns:a16="http://schemas.microsoft.com/office/drawing/2014/main" id="{9F0057AD-B3C6-16F6-185D-92759CB39FB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5581" b="42901"/>
          <a:stretch/>
        </p:blipFill>
        <p:spPr bwMode="auto">
          <a:xfrm>
            <a:off x="437221" y="796299"/>
            <a:ext cx="7496649" cy="4881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sicovaginal fistula with bladder and vaginal stone - ScienceDirect">
            <a:extLst>
              <a:ext uri="{FF2B5EF4-FFF2-40B4-BE49-F238E27FC236}">
                <a16:creationId xmlns:a16="http://schemas.microsoft.com/office/drawing/2014/main" id="{2E802EAA-C86A-294D-5650-5F8E23EAA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0" t="62483" r="51679"/>
          <a:stretch/>
        </p:blipFill>
        <p:spPr bwMode="auto">
          <a:xfrm>
            <a:off x="7933870" y="1441218"/>
            <a:ext cx="4258130" cy="334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008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777740" y="2811780"/>
            <a:ext cx="971550" cy="582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a:stretch>
            <a:fillRect/>
          </a:stretch>
        </p:blipFill>
        <p:spPr>
          <a:xfrm>
            <a:off x="2583181" y="491490"/>
            <a:ext cx="7338060" cy="5875019"/>
          </a:xfrm>
          <a:prstGeom prst="rect">
            <a:avLst/>
          </a:prstGeom>
        </p:spPr>
      </p:pic>
      <p:sp>
        <p:nvSpPr>
          <p:cNvPr id="3" name="Arrow: Right 2">
            <a:extLst>
              <a:ext uri="{FF2B5EF4-FFF2-40B4-BE49-F238E27FC236}">
                <a16:creationId xmlns:a16="http://schemas.microsoft.com/office/drawing/2014/main" id="{DB3032DA-5BFF-ED0B-EF21-E8069B9517DB}"/>
              </a:ext>
            </a:extLst>
          </p:cNvPr>
          <p:cNvSpPr/>
          <p:nvPr/>
        </p:nvSpPr>
        <p:spPr>
          <a:xfrm>
            <a:off x="3689498" y="1658679"/>
            <a:ext cx="531628" cy="34024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CCAB1CB4-6C15-F6E9-03F7-F6CCFD06CEF9}"/>
              </a:ext>
            </a:extLst>
          </p:cNvPr>
          <p:cNvSpPr/>
          <p:nvPr/>
        </p:nvSpPr>
        <p:spPr>
          <a:xfrm>
            <a:off x="7336465" y="1451344"/>
            <a:ext cx="669851" cy="329609"/>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86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6907" y="3766457"/>
            <a:ext cx="7053501" cy="1677077"/>
          </a:xfrm>
        </p:spPr>
        <p:txBody>
          <a:bodyPr>
            <a:normAutofit/>
            <a:scene3d>
              <a:camera prst="orthographicFront"/>
              <a:lightRig rig="soft" dir="t">
                <a:rot lat="0" lon="0" rev="15600000"/>
              </a:lightRig>
            </a:scene3d>
            <a:sp3d extrusionH="57150" prstMaterial="softEdge">
              <a:bevelT w="25400" h="38100"/>
            </a:sp3d>
          </a:bodyPr>
          <a:lstStyle/>
          <a:p>
            <a:r>
              <a:rPr lang="en-US" sz="2800" spc="0" dirty="0">
                <a:ln/>
                <a:latin typeface="Calibri" panose="020F0502020204030204" pitchFamily="34" charset="0"/>
                <a:ea typeface="Calibri" panose="020F0502020204030204" pitchFamily="34" charset="0"/>
                <a:cs typeface="Calibri" panose="020F0502020204030204" pitchFamily="34" charset="0"/>
              </a:rPr>
              <a:t>DR MUQADAS MUNIR</a:t>
            </a:r>
          </a:p>
          <a:p>
            <a:r>
              <a:rPr lang="en-US" sz="2800" spc="0" dirty="0">
                <a:ln/>
                <a:latin typeface="Calibri" panose="020F0502020204030204" pitchFamily="34" charset="0"/>
                <a:ea typeface="Calibri" panose="020F0502020204030204" pitchFamily="34" charset="0"/>
                <a:cs typeface="Calibri" panose="020F0502020204030204" pitchFamily="34" charset="0"/>
              </a:rPr>
              <a:t>PGT RADIOLOGY</a:t>
            </a:r>
          </a:p>
        </p:txBody>
      </p:sp>
      <p:sp>
        <p:nvSpPr>
          <p:cNvPr id="2" name="Title 1"/>
          <p:cNvSpPr>
            <a:spLocks noGrp="1"/>
          </p:cNvSpPr>
          <p:nvPr>
            <p:ph type="ctrTitle"/>
          </p:nvPr>
        </p:nvSpPr>
        <p:spPr>
          <a:xfrm>
            <a:off x="2837258" y="2488018"/>
            <a:ext cx="6872797" cy="818013"/>
          </a:xfrm>
        </p:spPr>
        <p:txBody>
          <a:bodyPr>
            <a:normAutofit/>
          </a:bodyPr>
          <a:lstStyle/>
          <a:p>
            <a:r>
              <a:rPr lang="en-US" sz="4000" b="1" cap="none" spc="0" dirty="0">
                <a:ln w="12700" cmpd="sng">
                  <a:solidFill>
                    <a:schemeClr val="accent4"/>
                  </a:solidFill>
                  <a:prstDash val="solid"/>
                </a:ln>
                <a:solidFill>
                  <a:schemeClr val="tx1"/>
                </a:solidFill>
                <a:latin typeface="Calibri" panose="020F0502020204030204" pitchFamily="34" charset="0"/>
                <a:ea typeface="Calibri" panose="020F0502020204030204" pitchFamily="34" charset="0"/>
                <a:cs typeface="Calibri" panose="020F0502020204030204" pitchFamily="34" charset="0"/>
              </a:rPr>
              <a:t>CASE PRESENTATION</a:t>
            </a: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3057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Report 3</a:t>
            </a:r>
          </a:p>
        </p:txBody>
      </p:sp>
      <p:sp>
        <p:nvSpPr>
          <p:cNvPr id="3" name="Content Placeholder 2"/>
          <p:cNvSpPr>
            <a:spLocks noGrp="1"/>
          </p:cNvSpPr>
          <p:nvPr>
            <p:ph idx="1"/>
          </p:nvPr>
        </p:nvSpPr>
        <p:spPr/>
        <p:txBody>
          <a:bodyPr>
            <a:normAutofit/>
          </a:bodyPr>
          <a:lstStyle/>
          <a:p>
            <a:endParaRPr lang="en-US" sz="2800" b="1" i="1" dirty="0">
              <a:effectLst/>
            </a:endParaRPr>
          </a:p>
          <a:p>
            <a:r>
              <a:rPr lang="en-US" sz="3200" b="1" i="1" dirty="0">
                <a:solidFill>
                  <a:srgbClr val="FFCC66"/>
                </a:solidFill>
                <a:effectLst/>
              </a:rPr>
              <a:t>Huge vaginal stone: Case report and review of the literature</a:t>
            </a:r>
          </a:p>
          <a:p>
            <a:pPr marL="36900" indent="0">
              <a:buNone/>
            </a:pPr>
            <a:r>
              <a:rPr lang="en-US" sz="2800" i="1" dirty="0">
                <a:effectLst/>
              </a:rPr>
              <a:t>    </a:t>
            </a:r>
            <a:r>
              <a:rPr lang="en-US" sz="2400" i="1" dirty="0">
                <a:effectLst/>
              </a:rPr>
              <a:t>Jae Yoon et al</a:t>
            </a:r>
          </a:p>
          <a:p>
            <a:pPr marL="36900" indent="0">
              <a:buNone/>
            </a:pPr>
            <a:r>
              <a:rPr lang="en-US" sz="2400" i="1" dirty="0">
                <a:effectLst/>
              </a:rPr>
              <a:t>    Frontiers 2022</a:t>
            </a:r>
          </a:p>
        </p:txBody>
      </p:sp>
    </p:spTree>
    <p:extLst>
      <p:ext uri="{BB962C8B-B14F-4D97-AF65-F5344CB8AC3E}">
        <p14:creationId xmlns:p14="http://schemas.microsoft.com/office/powerpoint/2010/main" val="1970870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719" y="1992094"/>
            <a:ext cx="10346570" cy="2444439"/>
          </a:xfrm>
        </p:spPr>
        <p:txBody>
          <a:bodyPr>
            <a:normAutofit fontScale="92500"/>
          </a:bodyPr>
          <a:lstStyle/>
          <a:p>
            <a:pPr algn="just"/>
            <a:r>
              <a:rPr lang="en-US" sz="2800" dirty="0">
                <a:effectLst/>
              </a:rPr>
              <a:t> 28-year-old woman with spastic quadriplegia who had been bedridden for most of her life presented to the emergency department with abdominal distension and fever. She had chronic constipation, recurrent urinary tract infections (UTIs) and vaginal discharge.</a:t>
            </a:r>
          </a:p>
          <a:p>
            <a:pPr algn="just"/>
            <a:r>
              <a:rPr lang="en-US" sz="2800" dirty="0"/>
              <a:t>After initial baseline investigations she was referred for CECT.</a:t>
            </a:r>
            <a:endParaRPr lang="en-US" sz="2800" dirty="0">
              <a:effectLst/>
            </a:endParaRPr>
          </a:p>
          <a:p>
            <a:pPr algn="just"/>
            <a:endParaRPr lang="en-US" sz="2800" dirty="0">
              <a:effectLst/>
            </a:endParaRPr>
          </a:p>
          <a:p>
            <a:pPr algn="just"/>
            <a:endParaRPr lang="en-US" sz="2800" dirty="0">
              <a:effectLst/>
            </a:endParaRPr>
          </a:p>
        </p:txBody>
      </p:sp>
    </p:spTree>
    <p:extLst>
      <p:ext uri="{BB962C8B-B14F-4D97-AF65-F5344CB8AC3E}">
        <p14:creationId xmlns:p14="http://schemas.microsoft.com/office/powerpoint/2010/main" val="1104650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13839" y="1997064"/>
            <a:ext cx="1222408" cy="3753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sto MT" panose="02040603050505030304"/>
                <a:ea typeface="+mn-ea"/>
                <a:cs typeface="+mn-cs"/>
              </a:rPr>
              <a:t>Bladder</a:t>
            </a:r>
          </a:p>
        </p:txBody>
      </p:sp>
      <p:pic>
        <p:nvPicPr>
          <p:cNvPr id="2" name="Picture 1"/>
          <p:cNvPicPr>
            <a:picLocks noChangeAspect="1"/>
          </p:cNvPicPr>
          <p:nvPr/>
        </p:nvPicPr>
        <p:blipFill rotWithShape="1">
          <a:blip r:embed="rId3"/>
          <a:srcRect l="1132" t="2410" r="52618" b="-2410"/>
          <a:stretch/>
        </p:blipFill>
        <p:spPr>
          <a:xfrm>
            <a:off x="1351888" y="857250"/>
            <a:ext cx="4671722" cy="4743450"/>
          </a:xfrm>
          <a:prstGeom prst="rect">
            <a:avLst/>
          </a:prstGeom>
        </p:spPr>
      </p:pic>
      <p:pic>
        <p:nvPicPr>
          <p:cNvPr id="3" name="Picture 2"/>
          <p:cNvPicPr>
            <a:picLocks noChangeAspect="1"/>
          </p:cNvPicPr>
          <p:nvPr/>
        </p:nvPicPr>
        <p:blipFill rotWithShape="1">
          <a:blip r:embed="rId4"/>
          <a:srcRect l="47812" t="2527" r="1838" b="5177"/>
          <a:stretch/>
        </p:blipFill>
        <p:spPr>
          <a:xfrm>
            <a:off x="6023610" y="857250"/>
            <a:ext cx="5577840" cy="4743450"/>
          </a:xfrm>
          <a:prstGeom prst="rect">
            <a:avLst/>
          </a:prstGeom>
        </p:spPr>
      </p:pic>
    </p:spTree>
    <p:extLst>
      <p:ext uri="{BB962C8B-B14F-4D97-AF65-F5344CB8AC3E}">
        <p14:creationId xmlns:p14="http://schemas.microsoft.com/office/powerpoint/2010/main" val="3545447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Report 4</a:t>
            </a:r>
          </a:p>
        </p:txBody>
      </p:sp>
      <p:sp>
        <p:nvSpPr>
          <p:cNvPr id="3" name="Content Placeholder 2"/>
          <p:cNvSpPr>
            <a:spLocks noGrp="1"/>
          </p:cNvSpPr>
          <p:nvPr>
            <p:ph idx="1"/>
          </p:nvPr>
        </p:nvSpPr>
        <p:spPr>
          <a:xfrm>
            <a:off x="913795" y="1732449"/>
            <a:ext cx="10533138" cy="3121773"/>
          </a:xfrm>
        </p:spPr>
        <p:txBody>
          <a:bodyPr>
            <a:noAutofit/>
          </a:bodyPr>
          <a:lstStyle/>
          <a:p>
            <a:r>
              <a:rPr lang="en-US" sz="3200" i="1" dirty="0">
                <a:solidFill>
                  <a:srgbClr val="FFCC66"/>
                </a:solidFill>
              </a:rPr>
              <a:t>Neglected vaginal foreign body leading to </a:t>
            </a:r>
            <a:r>
              <a:rPr lang="en-US" sz="3200" i="1" dirty="0" err="1">
                <a:solidFill>
                  <a:srgbClr val="FFCC66"/>
                </a:solidFill>
              </a:rPr>
              <a:t>vaginolith</a:t>
            </a:r>
            <a:r>
              <a:rPr lang="en-US" sz="3200" i="1" dirty="0">
                <a:solidFill>
                  <a:srgbClr val="FFCC66"/>
                </a:solidFill>
              </a:rPr>
              <a:t>, </a:t>
            </a:r>
            <a:r>
              <a:rPr lang="en-US" sz="3200" i="1" dirty="0" err="1">
                <a:solidFill>
                  <a:srgbClr val="FFCC66"/>
                </a:solidFill>
              </a:rPr>
              <a:t>vesicovaginal</a:t>
            </a:r>
            <a:r>
              <a:rPr lang="en-US" sz="3200" i="1" dirty="0">
                <a:solidFill>
                  <a:srgbClr val="FFCC66"/>
                </a:solidFill>
              </a:rPr>
              <a:t> fistula and vesical calculus formation in an adolescent girl .</a:t>
            </a:r>
          </a:p>
          <a:p>
            <a:pPr marL="36900" indent="0">
              <a:buNone/>
            </a:pPr>
            <a:r>
              <a:rPr lang="en-US" i="1" dirty="0"/>
              <a:t>        </a:t>
            </a:r>
            <a:r>
              <a:rPr lang="en-US" sz="2400" i="1" dirty="0" err="1"/>
              <a:t>Mukesh</a:t>
            </a:r>
            <a:r>
              <a:rPr lang="en-US" sz="2400" i="1" dirty="0"/>
              <a:t> et al</a:t>
            </a:r>
          </a:p>
          <a:p>
            <a:pPr marL="36900" indent="0">
              <a:buNone/>
            </a:pPr>
            <a:r>
              <a:rPr lang="en-US" sz="2400" i="1" dirty="0"/>
              <a:t>      British Institute of Radiology in 2016</a:t>
            </a:r>
          </a:p>
        </p:txBody>
      </p:sp>
    </p:spTree>
    <p:extLst>
      <p:ext uri="{BB962C8B-B14F-4D97-AF65-F5344CB8AC3E}">
        <p14:creationId xmlns:p14="http://schemas.microsoft.com/office/powerpoint/2010/main" val="2610189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382" y="1140079"/>
            <a:ext cx="11193236" cy="4577842"/>
          </a:xfrm>
        </p:spPr>
        <p:txBody>
          <a:bodyPr>
            <a:noAutofit/>
          </a:bodyPr>
          <a:lstStyle/>
          <a:p>
            <a:r>
              <a:rPr lang="en-US" sz="2800" dirty="0"/>
              <a:t>A 12-year-old female child presented with complaints of continuous dribbling of urine for the past 6 months. She had not attained menarche and had a history of fall and pelvic injury 3 years back. On local examination ,there was marked excoriation of the vulval skin. Foul smelling urine was observed coming out of the vaginal opening. </a:t>
            </a:r>
          </a:p>
          <a:p>
            <a:pPr marL="36900" indent="0">
              <a:buNone/>
            </a:pPr>
            <a:endParaRPr lang="en-US" sz="2800" dirty="0"/>
          </a:p>
          <a:p>
            <a:r>
              <a:rPr lang="en-US" sz="2800" dirty="0"/>
              <a:t>Based on the history and clinical examination, a provisional clinical diagnosis of post-traumatic vesicovaginal fistula (VVF) was made.</a:t>
            </a:r>
          </a:p>
        </p:txBody>
      </p:sp>
    </p:spTree>
    <p:extLst>
      <p:ext uri="{BB962C8B-B14F-4D97-AF65-F5344CB8AC3E}">
        <p14:creationId xmlns:p14="http://schemas.microsoft.com/office/powerpoint/2010/main" val="3843625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7355" t="30519" r="14783" b="1"/>
          <a:stretch/>
        </p:blipFill>
        <p:spPr>
          <a:xfrm>
            <a:off x="1995222" y="1183502"/>
            <a:ext cx="8040600" cy="4561612"/>
          </a:xfrm>
          <a:prstGeom prst="rect">
            <a:avLst/>
          </a:prstGeom>
        </p:spPr>
      </p:pic>
      <p:sp>
        <p:nvSpPr>
          <p:cNvPr id="5" name="TextBox 4"/>
          <p:cNvSpPr txBox="1"/>
          <p:nvPr/>
        </p:nvSpPr>
        <p:spPr>
          <a:xfrm>
            <a:off x="6096000" y="3135276"/>
            <a:ext cx="102990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sto MT" panose="02040603050505030304"/>
                <a:ea typeface="+mn-ea"/>
                <a:cs typeface="+mn-cs"/>
              </a:rPr>
              <a:t>Vagina</a:t>
            </a:r>
          </a:p>
        </p:txBody>
      </p:sp>
      <p:sp>
        <p:nvSpPr>
          <p:cNvPr id="6" name="TextBox 5"/>
          <p:cNvSpPr txBox="1"/>
          <p:nvPr/>
        </p:nvSpPr>
        <p:spPr>
          <a:xfrm>
            <a:off x="5265019" y="2067056"/>
            <a:ext cx="102990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sto MT" panose="02040603050505030304"/>
                <a:ea typeface="+mn-ea"/>
                <a:cs typeface="+mn-cs"/>
              </a:rPr>
              <a:t>Bladder</a:t>
            </a:r>
          </a:p>
        </p:txBody>
      </p:sp>
    </p:spTree>
    <p:extLst>
      <p:ext uri="{BB962C8B-B14F-4D97-AF65-F5344CB8AC3E}">
        <p14:creationId xmlns:p14="http://schemas.microsoft.com/office/powerpoint/2010/main" val="190365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52020" y="1166497"/>
            <a:ext cx="8487960" cy="4525006"/>
          </a:xfrm>
          <a:prstGeom prst="rect">
            <a:avLst/>
          </a:prstGeom>
        </p:spPr>
      </p:pic>
    </p:spTree>
    <p:extLst>
      <p:ext uri="{BB962C8B-B14F-4D97-AF65-F5344CB8AC3E}">
        <p14:creationId xmlns:p14="http://schemas.microsoft.com/office/powerpoint/2010/main" val="871923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413809" y="1256997"/>
            <a:ext cx="9364382" cy="4344006"/>
          </a:xfrm>
          <a:prstGeom prst="rect">
            <a:avLst/>
          </a:prstGeom>
        </p:spPr>
      </p:pic>
    </p:spTree>
    <p:extLst>
      <p:ext uri="{BB962C8B-B14F-4D97-AF65-F5344CB8AC3E}">
        <p14:creationId xmlns:p14="http://schemas.microsoft.com/office/powerpoint/2010/main" val="31568940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9965-C910-FA84-D031-2CCC304A2D1D}"/>
              </a:ext>
            </a:extLst>
          </p:cNvPr>
          <p:cNvSpPr>
            <a:spLocks noGrp="1"/>
          </p:cNvSpPr>
          <p:nvPr>
            <p:ph type="title"/>
          </p:nvPr>
        </p:nvSpPr>
        <p:spPr>
          <a:xfrm>
            <a:off x="1052051" y="2055628"/>
            <a:ext cx="10353762" cy="970450"/>
          </a:xfrm>
        </p:spPr>
        <p:txBody>
          <a:bodyPr>
            <a:normAutofit fontScale="90000"/>
          </a:bodyPr>
          <a:lstStyle/>
          <a:p>
            <a:r>
              <a:rPr lang="en-US" b="1" dirty="0"/>
              <a:t>ADVANCE IMAGING TECHNIQUES AND ROLE OF ARTIFICIAL INTELLIGENCE</a:t>
            </a:r>
          </a:p>
        </p:txBody>
      </p:sp>
      <p:sp>
        <p:nvSpPr>
          <p:cNvPr id="3" name="TextBox 2">
            <a:extLst>
              <a:ext uri="{FF2B5EF4-FFF2-40B4-BE49-F238E27FC236}">
                <a16:creationId xmlns:a16="http://schemas.microsoft.com/office/drawing/2014/main" id="{C711261D-FD84-E5F9-BDAF-AE6DB2DB11A4}"/>
              </a:ext>
            </a:extLst>
          </p:cNvPr>
          <p:cNvSpPr txBox="1"/>
          <p:nvPr/>
        </p:nvSpPr>
        <p:spPr>
          <a:xfrm>
            <a:off x="3613323" y="3242984"/>
            <a:ext cx="5231218"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By</a:t>
            </a:r>
          </a:p>
          <a:p>
            <a:pPr algn="ctr"/>
            <a:endParaRPr lang="en-US" sz="2400" dirty="0">
              <a:latin typeface="Calibri" panose="020F0502020204030204" pitchFamily="34" charset="0"/>
              <a:ea typeface="Calibri" panose="020F0502020204030204" pitchFamily="34" charset="0"/>
              <a:cs typeface="Calibri" panose="020F0502020204030204" pitchFamily="34" charset="0"/>
            </a:endParaRPr>
          </a:p>
          <a:p>
            <a:pPr algn="ctr"/>
            <a:r>
              <a:rPr lang="en-US" sz="2400" dirty="0">
                <a:latin typeface="Calibri" panose="020F0502020204030204" pitchFamily="34" charset="0"/>
                <a:ea typeface="Calibri" panose="020F0502020204030204" pitchFamily="34" charset="0"/>
                <a:cs typeface="Calibri" panose="020F0502020204030204" pitchFamily="34" charset="0"/>
              </a:rPr>
              <a:t>DR NASIR KHAN</a:t>
            </a:r>
          </a:p>
          <a:p>
            <a:pPr algn="ctr"/>
            <a:r>
              <a:rPr lang="en-US" sz="2400" dirty="0">
                <a:latin typeface="Calibri" panose="020F0502020204030204" pitchFamily="34" charset="0"/>
                <a:ea typeface="Calibri" panose="020F0502020204030204" pitchFamily="34" charset="0"/>
                <a:cs typeface="Calibri" panose="020F0502020204030204" pitchFamily="34" charset="0"/>
              </a:rPr>
              <a:t>DEAN DIAGNOSTICS</a:t>
            </a:r>
          </a:p>
          <a:p>
            <a:pPr algn="ctr"/>
            <a:r>
              <a:rPr lang="en-US" sz="2400" dirty="0">
                <a:latin typeface="Calibri" panose="020F0502020204030204" pitchFamily="34" charset="0"/>
                <a:ea typeface="Calibri" panose="020F0502020204030204" pitchFamily="34" charset="0"/>
                <a:cs typeface="Calibri" panose="020F0502020204030204" pitchFamily="34" charset="0"/>
              </a:rPr>
              <a:t>RMU AND ALLIED HOSPITALS</a:t>
            </a:r>
          </a:p>
        </p:txBody>
      </p:sp>
    </p:spTree>
    <p:extLst>
      <p:ext uri="{BB962C8B-B14F-4D97-AF65-F5344CB8AC3E}">
        <p14:creationId xmlns:p14="http://schemas.microsoft.com/office/powerpoint/2010/main" val="1468941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97C3-1EE4-C05F-05C6-BFF9335393C9}"/>
              </a:ext>
            </a:extLst>
          </p:cNvPr>
          <p:cNvSpPr>
            <a:spLocks noGrp="1"/>
          </p:cNvSpPr>
          <p:nvPr>
            <p:ph type="title"/>
          </p:nvPr>
        </p:nvSpPr>
        <p:spPr>
          <a:xfrm>
            <a:off x="835377" y="1044222"/>
            <a:ext cx="10353762" cy="970450"/>
          </a:xfrm>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ADVANCE IMAGING TECHNIQUES</a:t>
            </a:r>
          </a:p>
        </p:txBody>
      </p:sp>
      <p:graphicFrame>
        <p:nvGraphicFramePr>
          <p:cNvPr id="5" name="Content Placeholder 2">
            <a:extLst>
              <a:ext uri="{FF2B5EF4-FFF2-40B4-BE49-F238E27FC236}">
                <a16:creationId xmlns:a16="http://schemas.microsoft.com/office/drawing/2014/main" id="{1BD98D00-937F-1EDF-2D58-4BDBE8AB112A}"/>
              </a:ext>
            </a:extLst>
          </p:cNvPr>
          <p:cNvGraphicFramePr>
            <a:graphicFrameLocks noGrp="1"/>
          </p:cNvGraphicFramePr>
          <p:nvPr>
            <p:ph idx="1"/>
            <p:extLst>
              <p:ext uri="{D42A27DB-BD31-4B8C-83A1-F6EECF244321}">
                <p14:modId xmlns:p14="http://schemas.microsoft.com/office/powerpoint/2010/main" val="3161196649"/>
              </p:ext>
            </p:extLst>
          </p:nvPr>
        </p:nvGraphicFramePr>
        <p:xfrm>
          <a:off x="1187040" y="2435026"/>
          <a:ext cx="9392355" cy="2530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207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ECB1-9EEA-1D78-5AB8-B714B37BFB46}"/>
              </a:ext>
            </a:extLst>
          </p:cNvPr>
          <p:cNvSpPr>
            <a:spLocks noGrp="1"/>
          </p:cNvSpPr>
          <p:nvPr>
            <p:ph type="title"/>
          </p:nvPr>
        </p:nvSpPr>
        <p:spPr>
          <a:xfrm>
            <a:off x="536422" y="336314"/>
            <a:ext cx="5728911" cy="1070431"/>
          </a:xfrm>
        </p:spPr>
        <p:txBody>
          <a:bodyPr>
            <a:normAutofit/>
          </a:bodyPr>
          <a:lstStyle/>
          <a:p>
            <a:r>
              <a:rPr kumimoji="0" lang="en-US" sz="4400" b="1" i="0" u="none" strike="noStrike" kern="1200" cap="none" spc="0" normalizeH="0" baseline="0" noProof="0"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rPr>
              <a:t>CASE DEMOGRAPHICS</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Content Placeholder 3">
            <a:extLst>
              <a:ext uri="{FF2B5EF4-FFF2-40B4-BE49-F238E27FC236}">
                <a16:creationId xmlns:a16="http://schemas.microsoft.com/office/drawing/2014/main" id="{D3322C76-EF73-03BB-7903-2960027D2586}"/>
              </a:ext>
            </a:extLst>
          </p:cNvPr>
          <p:cNvGraphicFramePr>
            <a:graphicFrameLocks noGrp="1"/>
          </p:cNvGraphicFramePr>
          <p:nvPr>
            <p:ph idx="1"/>
            <p:extLst>
              <p:ext uri="{D42A27DB-BD31-4B8C-83A1-F6EECF244321}">
                <p14:modId xmlns:p14="http://schemas.microsoft.com/office/powerpoint/2010/main" val="3440724893"/>
              </p:ext>
            </p:extLst>
          </p:nvPr>
        </p:nvGraphicFramePr>
        <p:xfrm>
          <a:off x="1832005" y="1349406"/>
          <a:ext cx="7950550" cy="4309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584A538D-3021-5EF2-3A5C-CF46C700A6CF}"/>
              </a:ext>
            </a:extLst>
          </p:cNvPr>
          <p:cNvGrpSpPr/>
          <p:nvPr/>
        </p:nvGrpSpPr>
        <p:grpSpPr>
          <a:xfrm>
            <a:off x="1832004" y="5583642"/>
            <a:ext cx="7950551" cy="1039079"/>
            <a:chOff x="0" y="0"/>
            <a:chExt cx="10353675" cy="1154483"/>
          </a:xfrm>
        </p:grpSpPr>
        <p:sp>
          <p:nvSpPr>
            <p:cNvPr id="9" name="Rectangle: Rounded Corners 8">
              <a:extLst>
                <a:ext uri="{FF2B5EF4-FFF2-40B4-BE49-F238E27FC236}">
                  <a16:creationId xmlns:a16="http://schemas.microsoft.com/office/drawing/2014/main" id="{910A515E-B69E-B641-2E25-5541DE947143}"/>
                </a:ext>
              </a:extLst>
            </p:cNvPr>
            <p:cNvSpPr/>
            <p:nvPr/>
          </p:nvSpPr>
          <p:spPr>
            <a:xfrm>
              <a:off x="0" y="0"/>
              <a:ext cx="10353675" cy="1154483"/>
            </a:xfrm>
            <a:prstGeom prst="roundRect">
              <a:avLst>
                <a:gd name="adj" fmla="val 10000"/>
              </a:avLst>
            </a:prstGeom>
            <a:solidFill>
              <a:srgbClr val="1F2123">
                <a:hueOff val="0"/>
                <a:satOff val="0"/>
                <a:lumOff val="0"/>
                <a:alphaOff val="0"/>
              </a:srgbClr>
            </a:solidFill>
            <a:ln w="10795" cap="flat" cmpd="sng" algn="ctr">
              <a:solidFill>
                <a:srgbClr val="DC9E1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Rectangle: Rounded Corners 4">
              <a:extLst>
                <a:ext uri="{FF2B5EF4-FFF2-40B4-BE49-F238E27FC236}">
                  <a16:creationId xmlns:a16="http://schemas.microsoft.com/office/drawing/2014/main" id="{D5475538-86F7-0157-184E-CA4220D5FC33}"/>
                </a:ext>
              </a:extLst>
            </p:cNvPr>
            <p:cNvSpPr txBox="1"/>
            <p:nvPr/>
          </p:nvSpPr>
          <p:spPr>
            <a:xfrm>
              <a:off x="2284987" y="33814"/>
              <a:ext cx="8034873" cy="1086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dirty="0">
                  <a:solidFill>
                    <a:srgbClr val="FFFFFF"/>
                  </a:solidFill>
                  <a:latin typeface="Arial Narrow"/>
                </a:rPr>
                <a:t>Residential Status</a:t>
              </a:r>
              <a:endParaRPr lang="en-US" sz="2000" kern="1200" dirty="0">
                <a:solidFill>
                  <a:srgbClr val="FFFFFF"/>
                </a:solidFill>
                <a:latin typeface="Arial Narrow"/>
                <a:ea typeface="+mn-ea"/>
                <a:cs typeface="+mn-cs"/>
              </a:endParaRPr>
            </a:p>
            <a:p>
              <a:pPr marL="228600" lvl="1" indent="-228600" algn="l" defTabSz="889000">
                <a:lnSpc>
                  <a:spcPct val="90000"/>
                </a:lnSpc>
                <a:spcBef>
                  <a:spcPct val="0"/>
                </a:spcBef>
                <a:spcAft>
                  <a:spcPct val="15000"/>
                </a:spcAft>
                <a:buChar char="•"/>
              </a:pPr>
              <a:r>
                <a:rPr lang="en-US" sz="2000" dirty="0">
                  <a:solidFill>
                    <a:srgbClr val="FFFFFF"/>
                  </a:solidFill>
                  <a:latin typeface="Arial Narrow"/>
                </a:rPr>
                <a:t>Kashmir</a:t>
              </a:r>
              <a:endParaRPr lang="en-US" sz="2000" kern="1200" dirty="0">
                <a:solidFill>
                  <a:srgbClr val="FFFFFF"/>
                </a:solidFill>
                <a:latin typeface="Arial Narrow"/>
                <a:ea typeface="+mn-ea"/>
                <a:cs typeface="+mn-cs"/>
              </a:endParaRPr>
            </a:p>
          </p:txBody>
        </p:sp>
      </p:grpSp>
      <p:sp>
        <p:nvSpPr>
          <p:cNvPr id="11" name="Rectangle: Rounded Corners 10">
            <a:extLst>
              <a:ext uri="{FF2B5EF4-FFF2-40B4-BE49-F238E27FC236}">
                <a16:creationId xmlns:a16="http://schemas.microsoft.com/office/drawing/2014/main" id="{6718602F-19A9-F44B-CFEB-66EE950FE94D}"/>
              </a:ext>
            </a:extLst>
          </p:cNvPr>
          <p:cNvSpPr/>
          <p:nvPr/>
        </p:nvSpPr>
        <p:spPr>
          <a:xfrm>
            <a:off x="1946182" y="5659199"/>
            <a:ext cx="1372752" cy="862487"/>
          </a:xfrm>
          <a:prstGeom prst="roundRect">
            <a:avLst>
              <a:gd name="adj" fmla="val 10000"/>
            </a:avLst>
          </a:prstGeom>
          <a:blipFill rotWithShape="0">
            <a:blip r:embed="rId7">
              <a:duotone>
                <a:prstClr val="black"/>
                <a:srgbClr val="7E97AD">
                  <a:tint val="45000"/>
                  <a:satMod val="400000"/>
                </a:srgbClr>
              </a:duotone>
            </a:blip>
            <a:stretch>
              <a:fillRect/>
            </a:stretch>
          </a:blipFill>
          <a:ln w="10795" cap="flat" cmpd="sng" algn="ctr">
            <a:solidFill>
              <a:srgbClr val="DC9E1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2">
              <a:hueOff val="0"/>
              <a:satOff val="0"/>
              <a:lumOff val="0"/>
              <a:alphaOff val="0"/>
            </a:schemeClr>
          </a:fontRef>
        </p:style>
        <p:txBody>
          <a:bodyPr/>
          <a:lstStyle/>
          <a:p>
            <a:endParaRPr lang="en-US"/>
          </a:p>
        </p:txBody>
      </p:sp>
    </p:spTree>
    <p:extLst>
      <p:ext uri="{BB962C8B-B14F-4D97-AF65-F5344CB8AC3E}">
        <p14:creationId xmlns:p14="http://schemas.microsoft.com/office/powerpoint/2010/main" val="2322920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A832-17FF-3FD4-E264-44C4B9C3CD30}"/>
              </a:ext>
            </a:extLst>
          </p:cNvPr>
          <p:cNvSpPr>
            <a:spLocks noGrp="1"/>
          </p:cNvSpPr>
          <p:nvPr>
            <p:ph type="title"/>
          </p:nvPr>
        </p:nvSpPr>
        <p:spPr/>
        <p:txBody>
          <a:bodyPr>
            <a:no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High-Resolution Ultrasound (HRUS)</a:t>
            </a:r>
          </a:p>
        </p:txBody>
      </p:sp>
      <p:sp>
        <p:nvSpPr>
          <p:cNvPr id="3" name="Content Placeholder 2">
            <a:extLst>
              <a:ext uri="{FF2B5EF4-FFF2-40B4-BE49-F238E27FC236}">
                <a16:creationId xmlns:a16="http://schemas.microsoft.com/office/drawing/2014/main" id="{7AF2CDCD-91B6-C0DD-55FB-5142642F68D9}"/>
              </a:ext>
            </a:extLst>
          </p:cNvPr>
          <p:cNvSpPr>
            <a:spLocks noGrp="1"/>
          </p:cNvSpPr>
          <p:nvPr>
            <p:ph idx="1"/>
          </p:nvPr>
        </p:nvSpPr>
        <p:spPr>
          <a:xfrm>
            <a:off x="1015395" y="2251739"/>
            <a:ext cx="10353762" cy="3336262"/>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Modern high-frequency transvaginal ultrasound (TVUS) provides superior soft-tissue resolution.</a:t>
            </a:r>
          </a:p>
          <a:p>
            <a:r>
              <a:rPr lang="en-US" sz="2800" dirty="0">
                <a:latin typeface="Calibri" panose="020F0502020204030204" pitchFamily="34" charset="0"/>
                <a:ea typeface="Calibri" panose="020F0502020204030204" pitchFamily="34" charset="0"/>
                <a:cs typeface="Calibri" panose="020F0502020204030204" pitchFamily="34" charset="0"/>
              </a:rPr>
              <a:t>Elastography can differentiate calcified lesions (</a:t>
            </a:r>
            <a:r>
              <a:rPr lang="en-US" sz="2800" dirty="0" err="1">
                <a:latin typeface="Calibri" panose="020F0502020204030204" pitchFamily="34" charset="0"/>
                <a:ea typeface="Calibri" panose="020F0502020204030204" pitchFamily="34" charset="0"/>
                <a:cs typeface="Calibri" panose="020F0502020204030204" pitchFamily="34" charset="0"/>
              </a:rPr>
              <a:t>vaginoliths</a:t>
            </a:r>
            <a:r>
              <a:rPr lang="en-US" sz="2800" dirty="0">
                <a:latin typeface="Calibri" panose="020F0502020204030204" pitchFamily="34" charset="0"/>
                <a:ea typeface="Calibri" panose="020F0502020204030204" pitchFamily="34" charset="0"/>
                <a:cs typeface="Calibri" panose="020F0502020204030204" pitchFamily="34" charset="0"/>
              </a:rPr>
              <a:t>) from soft tissue masses.</a:t>
            </a:r>
          </a:p>
          <a:p>
            <a:r>
              <a:rPr lang="en-US" sz="2800" dirty="0">
                <a:latin typeface="Calibri" panose="020F0502020204030204" pitchFamily="34" charset="0"/>
                <a:ea typeface="Calibri" panose="020F0502020204030204" pitchFamily="34" charset="0"/>
                <a:cs typeface="Calibri" panose="020F0502020204030204" pitchFamily="34" charset="0"/>
              </a:rPr>
              <a:t>Contrast enhanced ultrasound helps detect abscesses, fistulas, or inflammatory enhancement.</a:t>
            </a:r>
          </a:p>
        </p:txBody>
      </p:sp>
    </p:spTree>
    <p:extLst>
      <p:ext uri="{BB962C8B-B14F-4D97-AF65-F5344CB8AC3E}">
        <p14:creationId xmlns:p14="http://schemas.microsoft.com/office/powerpoint/2010/main" val="5794337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663168C-1D5F-E57D-FA6B-DDC940A55197}"/>
              </a:ext>
            </a:extLst>
          </p:cNvPr>
          <p:cNvPicPr>
            <a:picLocks noGrp="1" noChangeAspect="1"/>
          </p:cNvPicPr>
          <p:nvPr>
            <p:ph idx="1"/>
          </p:nvPr>
        </p:nvPicPr>
        <p:blipFill>
          <a:blip r:embed="rId3"/>
          <a:stretch>
            <a:fillRect/>
          </a:stretch>
        </p:blipFill>
        <p:spPr>
          <a:xfrm>
            <a:off x="1388534" y="587838"/>
            <a:ext cx="8895644" cy="5682324"/>
          </a:xfrm>
          <a:prstGeom prst="rect">
            <a:avLst/>
          </a:prstGeom>
        </p:spPr>
      </p:pic>
    </p:spTree>
    <p:extLst>
      <p:ext uri="{BB962C8B-B14F-4D97-AF65-F5344CB8AC3E}">
        <p14:creationId xmlns:p14="http://schemas.microsoft.com/office/powerpoint/2010/main" val="2199500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2">
            <a:extLst>
              <a:ext uri="{FF2B5EF4-FFF2-40B4-BE49-F238E27FC236}">
                <a16:creationId xmlns:a16="http://schemas.microsoft.com/office/drawing/2014/main" id="{B790E67A-2D71-6D0D-51B6-B400A6743B7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122081" y="556438"/>
            <a:ext cx="7581900" cy="523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631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44CD-390C-A330-A4F1-5ED4D381137D}"/>
              </a:ext>
            </a:extLst>
          </p:cNvPr>
          <p:cNvSpPr>
            <a:spLocks noGrp="1"/>
          </p:cNvSpPr>
          <p:nvPr>
            <p:ph type="title"/>
          </p:nvPr>
        </p:nvSpPr>
        <p:spPr>
          <a:xfrm>
            <a:off x="919119" y="756356"/>
            <a:ext cx="10353762" cy="970450"/>
          </a:xfrm>
        </p:spPr>
        <p:txBody>
          <a:bodyPr>
            <a:no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Advanced CT and Dual-Energy CT (DECT)</a:t>
            </a:r>
          </a:p>
        </p:txBody>
      </p:sp>
      <p:sp>
        <p:nvSpPr>
          <p:cNvPr id="3" name="Content Placeholder 2">
            <a:extLst>
              <a:ext uri="{FF2B5EF4-FFF2-40B4-BE49-F238E27FC236}">
                <a16:creationId xmlns:a16="http://schemas.microsoft.com/office/drawing/2014/main" id="{99A7ACE5-821C-6E30-003F-176F9D3B34CF}"/>
              </a:ext>
            </a:extLst>
          </p:cNvPr>
          <p:cNvSpPr>
            <a:spLocks noGrp="1"/>
          </p:cNvSpPr>
          <p:nvPr>
            <p:ph idx="1"/>
          </p:nvPr>
        </p:nvSpPr>
        <p:spPr>
          <a:xfrm>
            <a:off x="1015395" y="2201135"/>
            <a:ext cx="10353762" cy="2455729"/>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Dual-Energy CT differentiates between different types of calcifications, helping confirm a diagnosis.</a:t>
            </a:r>
          </a:p>
          <a:p>
            <a:r>
              <a:rPr lang="en-US" sz="2800" dirty="0">
                <a:latin typeface="Calibri" panose="020F0502020204030204" pitchFamily="34" charset="0"/>
                <a:ea typeface="Calibri" panose="020F0502020204030204" pitchFamily="34" charset="0"/>
                <a:cs typeface="Calibri" panose="020F0502020204030204" pitchFamily="34" charset="0"/>
              </a:rPr>
              <a:t>3D CT reconstruction enhances anatomical visualization for surgical planning.</a:t>
            </a:r>
          </a:p>
        </p:txBody>
      </p:sp>
    </p:spTree>
    <p:extLst>
      <p:ext uri="{BB962C8B-B14F-4D97-AF65-F5344CB8AC3E}">
        <p14:creationId xmlns:p14="http://schemas.microsoft.com/office/powerpoint/2010/main" val="3818466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color-coded dual-source dual-energy computed tomography (DSDECT) image showing an example of mixed renal hydroxyapatite (HA)-calcium oxalate (CaOx) stone. A, The HA part is color-coded in blue (white arrow), and the CaOx part is color-coded in red (red arrow) in the axial image of mixed stone; B, Sagittal image of the mixed stone; C, The setting dialog of DSDECT with a ratio value of 1.55.">
            <a:extLst>
              <a:ext uri="{FF2B5EF4-FFF2-40B4-BE49-F238E27FC236}">
                <a16:creationId xmlns:a16="http://schemas.microsoft.com/office/drawing/2014/main" id="{2673CF60-7BCE-FF5F-DA75-83CF4933B3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4596"/>
          <a:stretch/>
        </p:blipFill>
        <p:spPr bwMode="auto">
          <a:xfrm>
            <a:off x="605341" y="500348"/>
            <a:ext cx="10943609" cy="554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86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508789-BC75-F276-5824-F42C9B72C3D5}"/>
              </a:ext>
            </a:extLst>
          </p:cNvPr>
          <p:cNvPicPr>
            <a:picLocks noChangeAspect="1"/>
          </p:cNvPicPr>
          <p:nvPr/>
        </p:nvPicPr>
        <p:blipFill>
          <a:blip r:embed="rId3"/>
          <a:srcRect l="20378" r="23982" b="20272"/>
          <a:stretch/>
        </p:blipFill>
        <p:spPr>
          <a:xfrm>
            <a:off x="1584250" y="244548"/>
            <a:ext cx="8472016" cy="6528391"/>
          </a:xfrm>
          <a:prstGeom prst="rect">
            <a:avLst/>
          </a:prstGeom>
        </p:spPr>
      </p:pic>
    </p:spTree>
    <p:extLst>
      <p:ext uri="{BB962C8B-B14F-4D97-AF65-F5344CB8AC3E}">
        <p14:creationId xmlns:p14="http://schemas.microsoft.com/office/powerpoint/2010/main" val="956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608766-B2F0-7D81-CD2A-B45B76E5C891}"/>
              </a:ext>
            </a:extLst>
          </p:cNvPr>
          <p:cNvSpPr>
            <a:spLocks noGrp="1"/>
          </p:cNvSpPr>
          <p:nvPr>
            <p:ph type="title"/>
          </p:nvPr>
        </p:nvSpPr>
        <p:spPr>
          <a:xfrm>
            <a:off x="913795" y="609600"/>
            <a:ext cx="10353762" cy="970450"/>
          </a:xfrm>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TAKE HOME MESSAGE</a:t>
            </a:r>
          </a:p>
        </p:txBody>
      </p:sp>
      <p:pic>
        <p:nvPicPr>
          <p:cNvPr id="10" name="Picture 9">
            <a:extLst>
              <a:ext uri="{FF2B5EF4-FFF2-40B4-BE49-F238E27FC236}">
                <a16:creationId xmlns:a16="http://schemas.microsoft.com/office/drawing/2014/main" id="{A8D526D7-C782-4F65-A21F-A6B40D869B47}"/>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1731964"/>
            <a:ext cx="12192001" cy="5126036"/>
          </a:xfrm>
          <a:prstGeom prst="rect">
            <a:avLst/>
          </a:prstGeom>
          <a:effectLst>
            <a:innerShdw blurRad="63500" dist="50800" dir="16200000">
              <a:prstClr val="black">
                <a:alpha val="50000"/>
              </a:prstClr>
            </a:innerShdw>
          </a:effectLst>
        </p:spPr>
      </p:pic>
      <p:graphicFrame>
        <p:nvGraphicFramePr>
          <p:cNvPr id="6" name="Content Placeholder 2">
            <a:extLst>
              <a:ext uri="{FF2B5EF4-FFF2-40B4-BE49-F238E27FC236}">
                <a16:creationId xmlns:a16="http://schemas.microsoft.com/office/drawing/2014/main" id="{BABDC30A-81B4-DC5D-87E9-D673FC8B7602}"/>
              </a:ext>
            </a:extLst>
          </p:cNvPr>
          <p:cNvGraphicFramePr>
            <a:graphicFrameLocks noGrp="1"/>
          </p:cNvGraphicFramePr>
          <p:nvPr>
            <p:ph idx="1"/>
            <p:extLst>
              <p:ext uri="{D42A27DB-BD31-4B8C-83A1-F6EECF244321}">
                <p14:modId xmlns:p14="http://schemas.microsoft.com/office/powerpoint/2010/main" val="2930690091"/>
              </p:ext>
            </p:extLst>
          </p:nvPr>
        </p:nvGraphicFramePr>
        <p:xfrm>
          <a:off x="260890" y="1580049"/>
          <a:ext cx="11535999" cy="4786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41097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 mark, powerpoint animation ...">
            <a:extLst>
              <a:ext uri="{FF2B5EF4-FFF2-40B4-BE49-F238E27FC236}">
                <a16:creationId xmlns:a16="http://schemas.microsoft.com/office/drawing/2014/main" id="{883A877D-FEA0-C1CE-5E9E-425C439159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3933" y="485721"/>
            <a:ext cx="3747202" cy="5459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2112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5B61-A7EB-538A-61B5-B09C992D06DD}"/>
              </a:ext>
            </a:extLst>
          </p:cNvPr>
          <p:cNvSpPr>
            <a:spLocks noGrp="1"/>
          </p:cNvSpPr>
          <p:nvPr>
            <p:ph type="title"/>
          </p:nvPr>
        </p:nvSpPr>
        <p:spPr>
          <a:xfrm>
            <a:off x="3872089" y="2596444"/>
            <a:ext cx="4697424" cy="970450"/>
          </a:xfrm>
        </p:spPr>
        <p:txBody>
          <a:bodyPr>
            <a:normAutofit/>
          </a:bodyPr>
          <a:lstStyle/>
          <a:p>
            <a:r>
              <a:rPr lang="en-US" sz="4400" b="1" dirty="0">
                <a:solidFill>
                  <a:srgbClr val="FFCC99"/>
                </a:solidFill>
                <a:latin typeface="Calibri" panose="020F0502020204030204" pitchFamily="34" charset="0"/>
                <a:ea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159537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808E-6725-CFCE-CB0F-48B352545259}"/>
              </a:ext>
            </a:extLst>
          </p:cNvPr>
          <p:cNvSpPr>
            <a:spLocks noGrp="1"/>
          </p:cNvSpPr>
          <p:nvPr>
            <p:ph type="title"/>
          </p:nvPr>
        </p:nvSpPr>
        <p:spPr>
          <a:xfrm>
            <a:off x="706967" y="761999"/>
            <a:ext cx="6032500" cy="1281290"/>
          </a:xfrm>
        </p:spPr>
        <p:txBody>
          <a:bodyPr>
            <a:normAutofit/>
          </a:bodyPr>
          <a:lstStyle/>
          <a:p>
            <a:r>
              <a:rPr kumimoji="0" lang="en-US" sz="4400" b="1" i="0" u="none" strike="noStrike" kern="1200" cap="none" spc="0" normalizeH="0" baseline="0" noProof="0"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rPr>
              <a:t>PAST SURGICAL HISTORY</a:t>
            </a:r>
            <a:endParaRPr lang="en-US" sz="60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ontent Placeholder 5">
            <a:extLst>
              <a:ext uri="{FF2B5EF4-FFF2-40B4-BE49-F238E27FC236}">
                <a16:creationId xmlns:a16="http://schemas.microsoft.com/office/drawing/2014/main" id="{7609FD48-F07F-79E9-BE32-087639DCD95F}"/>
              </a:ext>
            </a:extLst>
          </p:cNvPr>
          <p:cNvGraphicFramePr>
            <a:graphicFrameLocks/>
          </p:cNvGraphicFramePr>
          <p:nvPr>
            <p:extLst>
              <p:ext uri="{D42A27DB-BD31-4B8C-83A1-F6EECF244321}">
                <p14:modId xmlns:p14="http://schemas.microsoft.com/office/powerpoint/2010/main" val="4025612660"/>
              </p:ext>
            </p:extLst>
          </p:nvPr>
        </p:nvGraphicFramePr>
        <p:xfrm>
          <a:off x="1045392" y="1794637"/>
          <a:ext cx="10232207" cy="3268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7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DA6DCB-1B9D-2445-6E48-A87BE190B902}"/>
              </a:ext>
            </a:extLst>
          </p:cNvPr>
          <p:cNvSpPr txBox="1">
            <a:spLocks/>
          </p:cNvSpPr>
          <p:nvPr/>
        </p:nvSpPr>
        <p:spPr>
          <a:xfrm>
            <a:off x="924442" y="553155"/>
            <a:ext cx="6672980" cy="90311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2700" cmpd="sng">
                  <a:solidFill>
                    <a:srgbClr val="B4936D"/>
                  </a:solidFill>
                  <a:prstDash val="solid"/>
                </a:ln>
                <a:gradFill>
                  <a:gsLst>
                    <a:gs pos="0">
                      <a:srgbClr val="B4936D"/>
                    </a:gs>
                    <a:gs pos="4000">
                      <a:srgbClr val="B4936D">
                        <a:lumMod val="60000"/>
                        <a:lumOff val="40000"/>
                      </a:srgbClr>
                    </a:gs>
                    <a:gs pos="87000">
                      <a:srgbClr val="B4936D">
                        <a:lumMod val="20000"/>
                        <a:lumOff val="80000"/>
                      </a:srgbClr>
                    </a:gs>
                  </a:gsLst>
                  <a:lin ang="5400000"/>
                </a:gradFill>
                <a:effectLst/>
                <a:uLnTx/>
                <a:uFillTx/>
                <a:latin typeface="Calibri" panose="020F0502020204030204" pitchFamily="34" charset="0"/>
                <a:ea typeface="Calibri" panose="020F0502020204030204" pitchFamily="34" charset="0"/>
                <a:cs typeface="Calibri" panose="020F0502020204030204" pitchFamily="34" charset="0"/>
              </a:rPr>
              <a:t>PRESENTING COMPLAINTS:</a:t>
            </a:r>
            <a:endParaRPr kumimoji="0" lang="en-US" sz="4400" b="0" i="0" u="none" strike="noStrike" kern="1200" cap="all" spc="5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Content Placeholder 5">
            <a:extLst>
              <a:ext uri="{FF2B5EF4-FFF2-40B4-BE49-F238E27FC236}">
                <a16:creationId xmlns:a16="http://schemas.microsoft.com/office/drawing/2014/main" id="{492E29D3-212E-6EA3-13EE-C1DB346EFA54}"/>
              </a:ext>
            </a:extLst>
          </p:cNvPr>
          <p:cNvGraphicFramePr>
            <a:graphicFrameLocks/>
          </p:cNvGraphicFramePr>
          <p:nvPr>
            <p:extLst>
              <p:ext uri="{D42A27DB-BD31-4B8C-83A1-F6EECF244321}">
                <p14:modId xmlns:p14="http://schemas.microsoft.com/office/powerpoint/2010/main" val="2043895342"/>
              </p:ext>
            </p:extLst>
          </p:nvPr>
        </p:nvGraphicFramePr>
        <p:xfrm>
          <a:off x="1387784" y="1732448"/>
          <a:ext cx="9393106" cy="3460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44498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Slate</Template>
  <TotalTime>4607</TotalTime>
  <Words>2891</Words>
  <Application>Microsoft Office PowerPoint</Application>
  <PresentationFormat>Widescreen</PresentationFormat>
  <Paragraphs>334</Paragraphs>
  <Slides>78</Slides>
  <Notes>30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-apple-system</vt:lpstr>
      <vt:lpstr>Aptos</vt:lpstr>
      <vt:lpstr>Arial</vt:lpstr>
      <vt:lpstr>Arial Narrow</vt:lpstr>
      <vt:lpstr>brieflands-regular</vt:lpstr>
      <vt:lpstr>Calibri</vt:lpstr>
      <vt:lpstr>Calisto MT</vt:lpstr>
      <vt:lpstr>Georgia</vt:lpstr>
      <vt:lpstr>helvetica</vt:lpstr>
      <vt:lpstr>Inter Var</vt:lpstr>
      <vt:lpstr>Lato</vt:lpstr>
      <vt:lpstr>Wingdings</vt:lpstr>
      <vt:lpstr>Wingdings 2</vt:lpstr>
      <vt:lpstr>Slate</vt:lpstr>
      <vt:lpstr>PowerPoint Presentation</vt:lpstr>
      <vt:lpstr>PowerPoint Presentation</vt:lpstr>
      <vt:lpstr>PowerPoint Presentation</vt:lpstr>
      <vt:lpstr>"Radiological Insights into a Rare Gynecological Complication In Post Bladder Exstrophy Repair” By   RADIOLOGY DEPARTMENT  HOLY FAMILY HOSPITAL  </vt:lpstr>
      <vt:lpstr>Components</vt:lpstr>
      <vt:lpstr>CASE PRESENTATION</vt:lpstr>
      <vt:lpstr>CASE DEMOGRAPHICS</vt:lpstr>
      <vt:lpstr>PAST SURGICAL HISTORY</vt:lpstr>
      <vt:lpstr>PowerPoint Presentation</vt:lpstr>
      <vt:lpstr>EXAMINATION FINDINGS:</vt:lpstr>
      <vt:lpstr>VITALS:</vt:lpstr>
      <vt:lpstr>LAB INVESTIGATIONS</vt:lpstr>
      <vt:lpstr>IMAGING FINDINGS AND RADIOLOGICAL DIAGNOSIS</vt:lpstr>
      <vt:lpstr>PowerPoint Presentation</vt:lpstr>
      <vt:lpstr>PowerPoint Presentation</vt:lpstr>
      <vt:lpstr>DIFFERENTIAL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DIAGNOSIS</vt:lpstr>
      <vt:lpstr>GYNECOLOGICAL MANAGEMENT</vt:lpstr>
      <vt:lpstr>EXAMINATION</vt:lpstr>
      <vt:lpstr>DIFFERENTIAL DIAGNOSIS</vt:lpstr>
      <vt:lpstr>PowerPoint Presentation</vt:lpstr>
      <vt:lpstr>PowerPoint Presentation</vt:lpstr>
      <vt:lpstr>PowerPoint Presentation</vt:lpstr>
      <vt:lpstr>PowerPoint Presentation</vt:lpstr>
      <vt:lpstr>PowerPoint Presentation</vt:lpstr>
      <vt:lpstr>STONE ANALYSIS</vt:lpstr>
      <vt:lpstr>LITERATURE REVIEW</vt:lpstr>
      <vt:lpstr>INTRODUCTION</vt:lpstr>
      <vt:lpstr>INCIDENCE </vt:lpstr>
      <vt:lpstr>EPIDEMIOLOGY</vt:lpstr>
      <vt:lpstr> SYMPTOMS &amp; CLINICAL PRESENTATION</vt:lpstr>
      <vt:lpstr>CLASSIFICATION</vt:lpstr>
      <vt:lpstr>RADIOLOGICAL APPROACH &amp; INVESTIGATION</vt:lpstr>
      <vt:lpstr>PowerPoint Presentation</vt:lpstr>
      <vt:lpstr>PowerPoint Presentation</vt:lpstr>
      <vt:lpstr>LITERATURE REVIEW</vt:lpstr>
      <vt:lpstr>PowerPoint Presentation</vt:lpstr>
      <vt:lpstr>Case Report 1</vt:lpstr>
      <vt:lpstr>PowerPoint Presentation</vt:lpstr>
      <vt:lpstr>PowerPoint Presentation</vt:lpstr>
      <vt:lpstr>PowerPoint Presentation</vt:lpstr>
      <vt:lpstr>PowerPoint Presentation</vt:lpstr>
      <vt:lpstr>Case Report 2</vt:lpstr>
      <vt:lpstr>PowerPoint Presentation</vt:lpstr>
      <vt:lpstr>PowerPoint Presentation</vt:lpstr>
      <vt:lpstr>PowerPoint Presentation</vt:lpstr>
      <vt:lpstr>Case Report 3</vt:lpstr>
      <vt:lpstr>PowerPoint Presentation</vt:lpstr>
      <vt:lpstr>PowerPoint Presentation</vt:lpstr>
      <vt:lpstr>Case Report 4</vt:lpstr>
      <vt:lpstr>PowerPoint Presentation</vt:lpstr>
      <vt:lpstr>PowerPoint Presentation</vt:lpstr>
      <vt:lpstr>PowerPoint Presentation</vt:lpstr>
      <vt:lpstr>PowerPoint Presentation</vt:lpstr>
      <vt:lpstr>ADVANCE IMAGING TECHNIQUES AND ROLE OF ARTIFICIAL INTELLIGENCE</vt:lpstr>
      <vt:lpstr>ADVANCE IMAGING TECHNIQUES</vt:lpstr>
      <vt:lpstr>High-Resolution Ultrasound (HRUS)</vt:lpstr>
      <vt:lpstr>PowerPoint Presentation</vt:lpstr>
      <vt:lpstr>PowerPoint Presentation</vt:lpstr>
      <vt:lpstr>Advanced CT and Dual-Energy CT (DECT)</vt:lpstr>
      <vt:lpstr>PowerPoint Presentation</vt:lpstr>
      <vt:lpstr>PowerPoint Presentation</vt:lpstr>
      <vt:lpstr>TAKE HOME MESSAGE</vt:lpstr>
      <vt:lpstr>PowerPoint Presentation</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riffat hassan</dc:creator>
  <cp:lastModifiedBy>riffat hassan</cp:lastModifiedBy>
  <cp:revision>97</cp:revision>
  <dcterms:created xsi:type="dcterms:W3CDTF">2025-02-24T05:41:02Z</dcterms:created>
  <dcterms:modified xsi:type="dcterms:W3CDTF">2025-03-17T06:42:49Z</dcterms:modified>
</cp:coreProperties>
</file>