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60"/>
  </p:notesMasterIdLst>
  <p:sldIdLst>
    <p:sldId id="275" r:id="rId2"/>
    <p:sldId id="451" r:id="rId3"/>
    <p:sldId id="456" r:id="rId4"/>
    <p:sldId id="690" r:id="rId5"/>
    <p:sldId id="691" r:id="rId6"/>
    <p:sldId id="332" r:id="rId7"/>
    <p:sldId id="333" r:id="rId8"/>
    <p:sldId id="499" r:id="rId9"/>
    <p:sldId id="399" r:id="rId10"/>
    <p:sldId id="527" r:id="rId11"/>
    <p:sldId id="344" r:id="rId12"/>
    <p:sldId id="347" r:id="rId13"/>
    <p:sldId id="371" r:id="rId14"/>
    <p:sldId id="689" r:id="rId15"/>
    <p:sldId id="510" r:id="rId16"/>
    <p:sldId id="507" r:id="rId17"/>
    <p:sldId id="441" r:id="rId18"/>
    <p:sldId id="512" r:id="rId19"/>
    <p:sldId id="524" r:id="rId20"/>
    <p:sldId id="519" r:id="rId21"/>
    <p:sldId id="854" r:id="rId22"/>
    <p:sldId id="334" r:id="rId23"/>
    <p:sldId id="495" r:id="rId24"/>
    <p:sldId id="369" r:id="rId25"/>
    <p:sldId id="268" r:id="rId26"/>
    <p:sldId id="270" r:id="rId27"/>
    <p:sldId id="534" r:id="rId28"/>
    <p:sldId id="272" r:id="rId29"/>
    <p:sldId id="273" r:id="rId30"/>
    <p:sldId id="697" r:id="rId31"/>
    <p:sldId id="698" r:id="rId32"/>
    <p:sldId id="530" r:id="rId33"/>
    <p:sldId id="863" r:id="rId34"/>
    <p:sldId id="865" r:id="rId35"/>
    <p:sldId id="864" r:id="rId36"/>
    <p:sldId id="866" r:id="rId37"/>
    <p:sldId id="256" r:id="rId38"/>
    <p:sldId id="692" r:id="rId39"/>
    <p:sldId id="693" r:id="rId40"/>
    <p:sldId id="267" r:id="rId41"/>
    <p:sldId id="694" r:id="rId42"/>
    <p:sldId id="695" r:id="rId43"/>
    <p:sldId id="696" r:id="rId44"/>
    <p:sldId id="529" r:id="rId45"/>
    <p:sldId id="702" r:id="rId46"/>
    <p:sldId id="703" r:id="rId47"/>
    <p:sldId id="852" r:id="rId48"/>
    <p:sldId id="850" r:id="rId49"/>
    <p:sldId id="855" r:id="rId50"/>
    <p:sldId id="851" r:id="rId51"/>
    <p:sldId id="686" r:id="rId52"/>
    <p:sldId id="700" r:id="rId53"/>
    <p:sldId id="859" r:id="rId54"/>
    <p:sldId id="528" r:id="rId55"/>
    <p:sldId id="843" r:id="rId56"/>
    <p:sldId id="860" r:id="rId57"/>
    <p:sldId id="862" r:id="rId58"/>
    <p:sldId id="68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fzal" initials="s" lastIdx="1" clrIdx="0">
    <p:extLst>
      <p:ext uri="{19B8F6BF-5375-455C-9EA6-DF929625EA0E}">
        <p15:presenceInfo xmlns:p15="http://schemas.microsoft.com/office/powerpoint/2012/main" userId="safz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44" autoAdjust="0"/>
    <p:restoredTop sz="94844" autoAdjust="0"/>
  </p:normalViewPr>
  <p:slideViewPr>
    <p:cSldViewPr>
      <p:cViewPr varScale="1">
        <p:scale>
          <a:sx n="121" d="100"/>
          <a:sy n="121" d="100"/>
        </p:scale>
        <p:origin x="1176" y="17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Column3</c:v>
                </c:pt>
              </c:strCache>
            </c:strRef>
          </c:tx>
          <c:spPr>
            <a:solidFill>
              <a:schemeClr val="accent1"/>
            </a:solidFill>
            <a:ln w="25400" cap="flat" cmpd="sng" algn="ctr">
              <a:solidFill>
                <a:schemeClr val="accent1"/>
              </a:solidFill>
              <a:miter lim="800000"/>
            </a:ln>
            <a:effectLst/>
          </c:spPr>
          <c:invertIfNegative val="0"/>
          <c:cat>
            <c:strRef>
              <c:f>Sheet1!$A$2:$A$5</c:f>
              <c:strCache>
                <c:ptCount val="4"/>
                <c:pt idx="0">
                  <c:v>Blues</c:v>
                </c:pt>
                <c:pt idx="1">
                  <c:v>Depression</c:v>
                </c:pt>
                <c:pt idx="2">
                  <c:v>Psychosis</c:v>
                </c:pt>
                <c:pt idx="3">
                  <c:v>Anxiety</c:v>
                </c:pt>
              </c:strCache>
            </c:strRef>
          </c:cat>
          <c:val>
            <c:numRef>
              <c:f>Sheet1!$B$2:$B$5</c:f>
              <c:numCache>
                <c:formatCode>General</c:formatCode>
                <c:ptCount val="4"/>
                <c:pt idx="0">
                  <c:v>58</c:v>
                </c:pt>
                <c:pt idx="1">
                  <c:v>14</c:v>
                </c:pt>
                <c:pt idx="2">
                  <c:v>0.15</c:v>
                </c:pt>
                <c:pt idx="3">
                  <c:v>9</c:v>
                </c:pt>
              </c:numCache>
            </c:numRef>
          </c:val>
          <c:extLst>
            <c:ext xmlns:c16="http://schemas.microsoft.com/office/drawing/2014/chart" uri="{C3380CC4-5D6E-409C-BE32-E72D297353CC}">
              <c16:uniqueId val="{00000000-A6A4-7A4E-95E8-901FE4D92B8A}"/>
            </c:ext>
          </c:extLst>
        </c:ser>
        <c:ser>
          <c:idx val="1"/>
          <c:order val="1"/>
          <c:tx>
            <c:strRef>
              <c:f>Sheet1!$C$1</c:f>
              <c:strCache>
                <c:ptCount val="1"/>
                <c:pt idx="0">
                  <c:v>Column2</c:v>
                </c:pt>
              </c:strCache>
            </c:strRef>
          </c:tx>
          <c:spPr>
            <a:noFill/>
            <a:ln w="25400" cap="flat" cmpd="sng" algn="ctr">
              <a:solidFill>
                <a:schemeClr val="accent2"/>
              </a:solidFill>
              <a:miter lim="800000"/>
            </a:ln>
            <a:effectLst/>
          </c:spPr>
          <c:invertIfNegative val="0"/>
          <c:cat>
            <c:strRef>
              <c:f>Sheet1!$A$2:$A$5</c:f>
              <c:strCache>
                <c:ptCount val="4"/>
                <c:pt idx="0">
                  <c:v>Blues</c:v>
                </c:pt>
                <c:pt idx="1">
                  <c:v>Depression</c:v>
                </c:pt>
                <c:pt idx="2">
                  <c:v>Psychosis</c:v>
                </c:pt>
                <c:pt idx="3">
                  <c:v>Anxiety</c:v>
                </c:pt>
              </c:strCache>
            </c:strRef>
          </c:cat>
          <c:val>
            <c:numRef>
              <c:f>Sheet1!$C$2:$C$5</c:f>
              <c:numCache>
                <c:formatCode>General</c:formatCode>
                <c:ptCount val="4"/>
              </c:numCache>
            </c:numRef>
          </c:val>
          <c:extLst>
            <c:ext xmlns:c16="http://schemas.microsoft.com/office/drawing/2014/chart" uri="{C3380CC4-5D6E-409C-BE32-E72D297353CC}">
              <c16:uniqueId val="{00000001-A6A4-7A4E-95E8-901FE4D92B8A}"/>
            </c:ext>
          </c:extLst>
        </c:ser>
        <c:ser>
          <c:idx val="2"/>
          <c:order val="2"/>
          <c:tx>
            <c:strRef>
              <c:f>Sheet1!$D$1</c:f>
              <c:strCache>
                <c:ptCount val="1"/>
                <c:pt idx="0">
                  <c:v>Column1</c:v>
                </c:pt>
              </c:strCache>
            </c:strRef>
          </c:tx>
          <c:spPr>
            <a:noFill/>
            <a:ln w="25400" cap="flat" cmpd="sng" algn="ctr">
              <a:solidFill>
                <a:schemeClr val="accent3"/>
              </a:solidFill>
              <a:miter lim="800000"/>
            </a:ln>
            <a:effectLst/>
          </c:spPr>
          <c:invertIfNegative val="0"/>
          <c:cat>
            <c:strRef>
              <c:f>Sheet1!$A$2:$A$5</c:f>
              <c:strCache>
                <c:ptCount val="4"/>
                <c:pt idx="0">
                  <c:v>Blues</c:v>
                </c:pt>
                <c:pt idx="1">
                  <c:v>Depression</c:v>
                </c:pt>
                <c:pt idx="2">
                  <c:v>Psychosis</c:v>
                </c:pt>
                <c:pt idx="3">
                  <c:v>Anxiety</c:v>
                </c:pt>
              </c:strCache>
            </c:strRef>
          </c:cat>
          <c:val>
            <c:numRef>
              <c:f>Sheet1!$D$2:$D$5</c:f>
              <c:numCache>
                <c:formatCode>General</c:formatCode>
                <c:ptCount val="4"/>
              </c:numCache>
            </c:numRef>
          </c:val>
          <c:extLst>
            <c:ext xmlns:c16="http://schemas.microsoft.com/office/drawing/2014/chart" uri="{C3380CC4-5D6E-409C-BE32-E72D297353CC}">
              <c16:uniqueId val="{00000002-A6A4-7A4E-95E8-901FE4D92B8A}"/>
            </c:ext>
          </c:extLst>
        </c:ser>
        <c:dLbls>
          <c:showLegendKey val="0"/>
          <c:showVal val="0"/>
          <c:showCatName val="0"/>
          <c:showSerName val="0"/>
          <c:showPercent val="0"/>
          <c:showBubbleSize val="0"/>
        </c:dLbls>
        <c:gapWidth val="164"/>
        <c:overlap val="100"/>
        <c:axId val="556818128"/>
        <c:axId val="556811056"/>
      </c:barChart>
      <c:catAx>
        <c:axId val="5568181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Arial" panose="020B0604020202020204" pitchFamily="34" charset="0"/>
                <a:ea typeface="+mn-ea"/>
                <a:cs typeface="Arial" panose="020B0604020202020204" pitchFamily="34" charset="0"/>
              </a:defRPr>
            </a:pPr>
            <a:endParaRPr lang="en-PK"/>
          </a:p>
        </c:txPr>
        <c:crossAx val="556811056"/>
        <c:crosses val="autoZero"/>
        <c:auto val="1"/>
        <c:lblAlgn val="ctr"/>
        <c:lblOffset val="100"/>
        <c:noMultiLvlLbl val="0"/>
      </c:catAx>
      <c:valAx>
        <c:axId val="5568110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PK"/>
          </a:p>
        </c:txPr>
        <c:crossAx val="556818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P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8648FF-FE35-FC42-902D-2CE264449A2D}" type="datetimeFigureOut">
              <a:rPr lang="en-US" smtClean="0"/>
              <a:pPr/>
              <a:t>6/11/24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1E0E8-36E6-6C4C-BDC6-FFBC029C80B4}" type="slidenum">
              <a:rPr lang="en-US" smtClean="0"/>
              <a:pPr/>
              <a:t>‹#›</a:t>
            </a:fld>
            <a:endParaRPr lang="en-US"/>
          </a:p>
        </p:txBody>
      </p:sp>
    </p:spTree>
    <p:extLst>
      <p:ext uri="{BB962C8B-B14F-4D97-AF65-F5344CB8AC3E}">
        <p14:creationId xmlns:p14="http://schemas.microsoft.com/office/powerpoint/2010/main" val="8431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 planning due to valproate</a:t>
            </a:r>
          </a:p>
        </p:txBody>
      </p:sp>
      <p:sp>
        <p:nvSpPr>
          <p:cNvPr id="4" name="Slide Number Placeholder 3"/>
          <p:cNvSpPr>
            <a:spLocks noGrp="1"/>
          </p:cNvSpPr>
          <p:nvPr>
            <p:ph type="sldNum" sz="quarter" idx="10"/>
          </p:nvPr>
        </p:nvSpPr>
        <p:spPr/>
        <p:txBody>
          <a:bodyPr/>
          <a:lstStyle/>
          <a:p>
            <a:fld id="{80D1E0E8-36E6-6C4C-BDC6-FFBC029C80B4}" type="slidenum">
              <a:rPr lang="en-US" smtClean="0"/>
              <a:pPr/>
              <a:t>23</a:t>
            </a:fld>
            <a:endParaRPr lang="en-US"/>
          </a:p>
        </p:txBody>
      </p:sp>
    </p:spTree>
    <p:extLst>
      <p:ext uri="{BB962C8B-B14F-4D97-AF65-F5344CB8AC3E}">
        <p14:creationId xmlns:p14="http://schemas.microsoft.com/office/powerpoint/2010/main" val="158768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Overlap between symptoms presentations</a:t>
            </a:r>
          </a:p>
        </p:txBody>
      </p:sp>
      <p:sp>
        <p:nvSpPr>
          <p:cNvPr id="4" name="Slide Number Placeholder 3"/>
          <p:cNvSpPr>
            <a:spLocks noGrp="1"/>
          </p:cNvSpPr>
          <p:nvPr>
            <p:ph type="sldNum" sz="quarter" idx="5"/>
          </p:nvPr>
        </p:nvSpPr>
        <p:spPr/>
        <p:txBody>
          <a:bodyPr/>
          <a:lstStyle/>
          <a:p>
            <a:fld id="{9BB3A573-BBF3-4F5F-8599-A925CDAFD2E4}" type="slidenum">
              <a:rPr lang="en-US" smtClean="0"/>
              <a:t>26</a:t>
            </a:fld>
            <a:endParaRPr lang="en-US"/>
          </a:p>
        </p:txBody>
      </p:sp>
    </p:spTree>
    <p:extLst>
      <p:ext uri="{BB962C8B-B14F-4D97-AF65-F5344CB8AC3E}">
        <p14:creationId xmlns:p14="http://schemas.microsoft.com/office/powerpoint/2010/main" val="2561564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22222"/>
                </a:solidFill>
                <a:effectLst/>
                <a:highlight>
                  <a:srgbClr val="FFFFFF"/>
                </a:highlight>
                <a:latin typeface="Arial" panose="020B0604020202020204" pitchFamily="34" charset="0"/>
                <a:ea typeface="Calibri" panose="020F0502020204030204" pitchFamily="34" charset="0"/>
              </a:rPr>
              <a:t>Costa BK, Sato DK. Viral encephalitis: a practical review on diagnostic approach and treatment. </a:t>
            </a:r>
            <a:r>
              <a:rPr lang="en-US" sz="1800" dirty="0" err="1">
                <a:solidFill>
                  <a:srgbClr val="222222"/>
                </a:solidFill>
                <a:effectLst/>
                <a:highlight>
                  <a:srgbClr val="FFFFFF"/>
                </a:highlight>
                <a:latin typeface="Arial" panose="020B0604020202020204" pitchFamily="34" charset="0"/>
                <a:ea typeface="Calibri" panose="020F0502020204030204" pitchFamily="34" charset="0"/>
              </a:rPr>
              <a:t>Jornal</a:t>
            </a:r>
            <a:r>
              <a:rPr lang="en-US" sz="1800" dirty="0">
                <a:solidFill>
                  <a:srgbClr val="222222"/>
                </a:solidFill>
                <a:effectLst/>
                <a:highlight>
                  <a:srgbClr val="FFFFFF"/>
                </a:highlight>
                <a:latin typeface="Arial" panose="020B0604020202020204" pitchFamily="34" charset="0"/>
                <a:ea typeface="Calibri" panose="020F0502020204030204" pitchFamily="34" charset="0"/>
              </a:rPr>
              <a:t> de </a:t>
            </a:r>
            <a:r>
              <a:rPr lang="en-US" sz="1800" dirty="0" err="1">
                <a:solidFill>
                  <a:srgbClr val="222222"/>
                </a:solidFill>
                <a:effectLst/>
                <a:highlight>
                  <a:srgbClr val="FFFFFF"/>
                </a:highlight>
                <a:latin typeface="Arial" panose="020B0604020202020204" pitchFamily="34" charset="0"/>
                <a:ea typeface="Calibri" panose="020F0502020204030204" pitchFamily="34" charset="0"/>
              </a:rPr>
              <a:t>pediatria</a:t>
            </a:r>
            <a:r>
              <a:rPr lang="en-US" sz="1800" dirty="0">
                <a:solidFill>
                  <a:srgbClr val="222222"/>
                </a:solidFill>
                <a:effectLst/>
                <a:highlight>
                  <a:srgbClr val="FFFFFF"/>
                </a:highlight>
                <a:latin typeface="Arial" panose="020B0604020202020204" pitchFamily="34" charset="0"/>
                <a:ea typeface="Calibri" panose="020F0502020204030204" pitchFamily="34" charset="0"/>
              </a:rPr>
              <a:t>. 2020 Apr 17;96:12-9</a:t>
            </a:r>
            <a:endParaRPr lang="en-US" dirty="0"/>
          </a:p>
        </p:txBody>
      </p:sp>
      <p:sp>
        <p:nvSpPr>
          <p:cNvPr id="4" name="Slide Number Placeholder 3"/>
          <p:cNvSpPr>
            <a:spLocks noGrp="1"/>
          </p:cNvSpPr>
          <p:nvPr>
            <p:ph type="sldNum" sz="quarter" idx="5"/>
          </p:nvPr>
        </p:nvSpPr>
        <p:spPr/>
        <p:txBody>
          <a:bodyPr/>
          <a:lstStyle/>
          <a:p>
            <a:fld id="{80D1E0E8-36E6-6C4C-BDC6-FFBC029C80B4}" type="slidenum">
              <a:rPr lang="en-US" smtClean="0"/>
              <a:pPr/>
              <a:t>31</a:t>
            </a:fld>
            <a:endParaRPr lang="en-US"/>
          </a:p>
        </p:txBody>
      </p:sp>
    </p:spTree>
    <p:extLst>
      <p:ext uri="{BB962C8B-B14F-4D97-AF65-F5344CB8AC3E}">
        <p14:creationId xmlns:p14="http://schemas.microsoft.com/office/powerpoint/2010/main" val="432033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Depression: depression, anxiety, obsessions</a:t>
            </a:r>
          </a:p>
          <a:p>
            <a:r>
              <a:rPr lang="en-US" dirty="0"/>
              <a:t>Psychosis:</a:t>
            </a:r>
            <a:r>
              <a:rPr lang="en-US" baseline="0" dirty="0"/>
              <a:t> Delusions, hallucinations, disorientation, suicide (20% of postpartum deaths), infanticide</a:t>
            </a:r>
            <a:endParaRPr lang="en-US" dirty="0"/>
          </a:p>
        </p:txBody>
      </p:sp>
      <p:sp>
        <p:nvSpPr>
          <p:cNvPr id="4" name="Slide Number Placeholder 3"/>
          <p:cNvSpPr>
            <a:spLocks noGrp="1"/>
          </p:cNvSpPr>
          <p:nvPr>
            <p:ph type="sldNum" sz="quarter" idx="5"/>
          </p:nvPr>
        </p:nvSpPr>
        <p:spPr/>
        <p:txBody>
          <a:bodyPr/>
          <a:lstStyle/>
          <a:p>
            <a:fld id="{9BB3A573-BBF3-4F5F-8599-A925CDAFD2E4}" type="slidenum">
              <a:rPr lang="en-US" smtClean="0"/>
              <a:t>38</a:t>
            </a:fld>
            <a:endParaRPr lang="en-US"/>
          </a:p>
        </p:txBody>
      </p:sp>
    </p:spTree>
    <p:extLst>
      <p:ext uri="{BB962C8B-B14F-4D97-AF65-F5344CB8AC3E}">
        <p14:creationId xmlns:p14="http://schemas.microsoft.com/office/powerpoint/2010/main" val="2297838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rial" panose="020B0604020202020204" pitchFamily="34" charset="0"/>
              </a:rPr>
              <a:t>Blues ½ to 2/3</a:t>
            </a:r>
            <a:r>
              <a:rPr lang="en-US" b="0" i="0" baseline="30000" dirty="0">
                <a:solidFill>
                  <a:srgbClr val="222222"/>
                </a:solidFill>
                <a:effectLst/>
                <a:latin typeface="Arial" panose="020B0604020202020204" pitchFamily="34" charset="0"/>
              </a:rPr>
              <a:t>rd</a:t>
            </a:r>
            <a:r>
              <a:rPr lang="en-US" b="0" i="0" baseline="0" dirty="0">
                <a:solidFill>
                  <a:srgbClr val="222222"/>
                </a:solidFill>
                <a:effectLst/>
                <a:latin typeface="Arial" panose="020B0604020202020204" pitchFamily="34" charset="0"/>
              </a:rPr>
              <a:t>. Depression: 5 – 19%. Psychosis: 1 – 2/ 1000. Anxiety: 9%</a:t>
            </a:r>
            <a:endParaRPr lang="en-US" b="0" i="0" dirty="0">
              <a:solidFill>
                <a:srgbClr val="2222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222222"/>
                </a:solidFill>
                <a:effectLst/>
                <a:latin typeface="Arial" panose="020B0604020202020204" pitchFamily="34" charset="0"/>
              </a:rPr>
              <a:t>Abdelhafez</a:t>
            </a:r>
            <a:r>
              <a:rPr lang="en-US" b="0" i="0" dirty="0">
                <a:solidFill>
                  <a:srgbClr val="222222"/>
                </a:solidFill>
                <a:effectLst/>
                <a:latin typeface="Arial" panose="020B0604020202020204" pitchFamily="34" charset="0"/>
              </a:rPr>
              <a:t>, M.A.; Ahmed, K.M.; Ahmed, N.M.; Ismail, M.; Daud, M.N.B.M.; Ping, N.P.T.; </a:t>
            </a:r>
            <a:r>
              <a:rPr lang="en-US" b="0" i="0" dirty="0" err="1">
                <a:solidFill>
                  <a:srgbClr val="222222"/>
                </a:solidFill>
                <a:effectLst/>
                <a:latin typeface="Arial" panose="020B0604020202020204" pitchFamily="34" charset="0"/>
              </a:rPr>
              <a:t>Eldiasty</a:t>
            </a:r>
            <a:r>
              <a:rPr lang="en-US" b="0" i="0" dirty="0">
                <a:solidFill>
                  <a:srgbClr val="222222"/>
                </a:solidFill>
                <a:effectLst/>
                <a:latin typeface="Arial" panose="020B0604020202020204" pitchFamily="34" charset="0"/>
              </a:rPr>
              <a:t>, A.; Amri, M.F.B.; Jeffree, M.S.; Kadir, F.; et al. Psychiatric illness and pregnancy: A literature review. </a:t>
            </a:r>
            <a:r>
              <a:rPr lang="en-US" b="0" i="1" dirty="0" err="1">
                <a:solidFill>
                  <a:srgbClr val="222222"/>
                </a:solidFill>
                <a:effectLst/>
                <a:latin typeface="Arial" panose="020B0604020202020204" pitchFamily="34" charset="0"/>
              </a:rPr>
              <a:t>Heliyon</a:t>
            </a:r>
            <a:r>
              <a:rPr lang="en-US" b="0" i="0" dirty="0">
                <a:solidFill>
                  <a:srgbClr val="222222"/>
                </a:solidFill>
                <a:effectLst/>
                <a:latin typeface="Arial" panose="020B0604020202020204" pitchFamily="34" charset="0"/>
              </a:rPr>
              <a:t> </a:t>
            </a:r>
            <a:r>
              <a:rPr lang="en-US" b="1" i="0" dirty="0">
                <a:solidFill>
                  <a:srgbClr val="222222"/>
                </a:solidFill>
                <a:effectLst/>
                <a:latin typeface="Arial" panose="020B0604020202020204" pitchFamily="34" charset="0"/>
              </a:rPr>
              <a:t>2023</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9</a:t>
            </a:r>
            <a:r>
              <a:rPr lang="en-US" b="0" i="0" dirty="0">
                <a:solidFill>
                  <a:srgbClr val="222222"/>
                </a:solidFill>
                <a:effectLst/>
                <a:latin typeface="Arial" panose="020B0604020202020204" pitchFamily="34" charset="0"/>
              </a:rPr>
              <a:t>, e20958</a:t>
            </a:r>
            <a:endParaRPr lang="en-US" dirty="0"/>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Atif M, </a:t>
            </a:r>
            <a:r>
              <a:rPr lang="en-US" b="0" i="0" dirty="0" err="1">
                <a:solidFill>
                  <a:srgbClr val="222222"/>
                </a:solidFill>
                <a:effectLst/>
                <a:latin typeface="Arial" panose="020B0604020202020204" pitchFamily="34" charset="0"/>
              </a:rPr>
              <a:t>Halaki</a:t>
            </a:r>
            <a:r>
              <a:rPr lang="en-US" b="0" i="0" dirty="0">
                <a:solidFill>
                  <a:srgbClr val="222222"/>
                </a:solidFill>
                <a:effectLst/>
                <a:latin typeface="Arial" panose="020B0604020202020204" pitchFamily="34" charset="0"/>
              </a:rPr>
              <a:t> M, Raynes‐</a:t>
            </a:r>
            <a:r>
              <a:rPr lang="en-US" b="0" i="0" dirty="0" err="1">
                <a:solidFill>
                  <a:srgbClr val="222222"/>
                </a:solidFill>
                <a:effectLst/>
                <a:latin typeface="Arial" panose="020B0604020202020204" pitchFamily="34" charset="0"/>
              </a:rPr>
              <a:t>Greenow</a:t>
            </a:r>
            <a:r>
              <a:rPr lang="en-US" b="0" i="0" dirty="0">
                <a:solidFill>
                  <a:srgbClr val="222222"/>
                </a:solidFill>
                <a:effectLst/>
                <a:latin typeface="Arial" panose="020B0604020202020204" pitchFamily="34" charset="0"/>
              </a:rPr>
              <a:t> C, Chow CM. Perinatal depression in Pakistan: A systematic review and meta‐analysis. Birth. 2021 Jun;48(2):149-63.</a:t>
            </a:r>
          </a:p>
          <a:p>
            <a:r>
              <a:rPr lang="en-US" b="0" i="0" dirty="0">
                <a:solidFill>
                  <a:srgbClr val="222222"/>
                </a:solidFill>
                <a:effectLst/>
                <a:latin typeface="Arial" panose="020B0604020202020204" pitchFamily="34" charset="0"/>
              </a:rPr>
              <a:t>Yadav T, Shams R, Khan AF, Azam H, Anwar M, Anwar T, Siddiqui C, Abbas K, </a:t>
            </a:r>
            <a:r>
              <a:rPr lang="en-US" b="0" i="0" dirty="0" err="1">
                <a:solidFill>
                  <a:srgbClr val="222222"/>
                </a:solidFill>
                <a:effectLst/>
                <a:latin typeface="Arial" panose="020B0604020202020204" pitchFamily="34" charset="0"/>
              </a:rPr>
              <a:t>Mahnoor</a:t>
            </a:r>
            <a:r>
              <a:rPr lang="en-US" b="0" i="0" dirty="0">
                <a:solidFill>
                  <a:srgbClr val="222222"/>
                </a:solidFill>
                <a:effectLst/>
                <a:latin typeface="Arial" panose="020B0604020202020204" pitchFamily="34" charset="0"/>
              </a:rPr>
              <a:t> </a:t>
            </a:r>
            <a:r>
              <a:rPr lang="en-US" b="0" i="0" dirty="0" err="1">
                <a:solidFill>
                  <a:srgbClr val="222222"/>
                </a:solidFill>
                <a:effectLst/>
                <a:latin typeface="Arial" panose="020B0604020202020204" pitchFamily="34" charset="0"/>
              </a:rPr>
              <a:t>Sukaina</a:t>
            </a:r>
            <a:r>
              <a:rPr lang="en-US" b="0" i="0" dirty="0">
                <a:solidFill>
                  <a:srgbClr val="222222"/>
                </a:solidFill>
                <a:effectLst/>
                <a:latin typeface="Arial" panose="020B0604020202020204" pitchFamily="34" charset="0"/>
              </a:rPr>
              <a:t> II, Ghazanfar S. Postpartum depression: prevalence and associated risk factors among women in Sindh, Pakistan. </a:t>
            </a:r>
            <a:r>
              <a:rPr lang="en-US" b="0" i="0" dirty="0" err="1">
                <a:solidFill>
                  <a:srgbClr val="222222"/>
                </a:solidFill>
                <a:effectLst/>
                <a:latin typeface="Arial" panose="020B0604020202020204" pitchFamily="34" charset="0"/>
              </a:rPr>
              <a:t>Cureus</a:t>
            </a:r>
            <a:r>
              <a:rPr lang="en-US" b="0" i="0" dirty="0">
                <a:solidFill>
                  <a:srgbClr val="222222"/>
                </a:solidFill>
                <a:effectLst/>
                <a:latin typeface="Arial" panose="020B0604020202020204" pitchFamily="34" charset="0"/>
              </a:rPr>
              <a:t>. 2020 Dec;12(12).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rial" panose="020B0604020202020204" pitchFamily="34" charset="0"/>
              </a:rPr>
              <a:t>Qamar N, Ali MA, Bashir K, Asif R, Naveed N, Zafar K. Prevalence of postpartum depression and its risk factors among Pakistani females. </a:t>
            </a:r>
            <a:r>
              <a:rPr lang="en-US" b="0" i="0" dirty="0" err="1">
                <a:solidFill>
                  <a:srgbClr val="222222"/>
                </a:solidFill>
                <a:effectLst/>
                <a:latin typeface="Arial" panose="020B0604020202020204" pitchFamily="34" charset="0"/>
              </a:rPr>
              <a:t>MedERA</a:t>
            </a:r>
            <a:r>
              <a:rPr lang="en-US" b="0" i="0" dirty="0">
                <a:solidFill>
                  <a:srgbClr val="222222"/>
                </a:solidFill>
                <a:effectLst/>
                <a:latin typeface="Arial" panose="020B0604020202020204" pitchFamily="34" charset="0"/>
              </a:rPr>
              <a:t>-Journal of CMH LMC and IOD. 2022;4(2).</a:t>
            </a:r>
          </a:p>
          <a:p>
            <a:endParaRPr lang="en-US" b="0" i="0" dirty="0">
              <a:solidFill>
                <a:srgbClr val="222222"/>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BB3A573-BBF3-4F5F-8599-A925CDAFD2E4}" type="slidenum">
              <a:rPr lang="en-US" smtClean="0"/>
              <a:t>39</a:t>
            </a:fld>
            <a:endParaRPr lang="en-US"/>
          </a:p>
        </p:txBody>
      </p:sp>
    </p:spTree>
    <p:extLst>
      <p:ext uri="{BB962C8B-B14F-4D97-AF65-F5344CB8AC3E}">
        <p14:creationId xmlns:p14="http://schemas.microsoft.com/office/powerpoint/2010/main" val="1558737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rial" panose="020B0604020202020204" pitchFamily="34" charset="0"/>
              </a:rPr>
              <a:t>Friedman SH, Reed E, Ross NE. Postpartum psychosis. Current psychiatry reports. 2023 Feb;25(2):65-72.</a:t>
            </a:r>
            <a:endParaRPr lang="en-US" dirty="0"/>
          </a:p>
        </p:txBody>
      </p:sp>
      <p:sp>
        <p:nvSpPr>
          <p:cNvPr id="4" name="Slide Number Placeholder 3"/>
          <p:cNvSpPr>
            <a:spLocks noGrp="1"/>
          </p:cNvSpPr>
          <p:nvPr>
            <p:ph type="sldNum" sz="quarter" idx="5"/>
          </p:nvPr>
        </p:nvSpPr>
        <p:spPr/>
        <p:txBody>
          <a:bodyPr/>
          <a:lstStyle/>
          <a:p>
            <a:fld id="{9BB3A573-BBF3-4F5F-8599-A925CDAFD2E4}" type="slidenum">
              <a:rPr lang="en-US" smtClean="0"/>
              <a:t>40</a:t>
            </a:fld>
            <a:endParaRPr lang="en-US"/>
          </a:p>
        </p:txBody>
      </p:sp>
    </p:spTree>
    <p:extLst>
      <p:ext uri="{BB962C8B-B14F-4D97-AF65-F5344CB8AC3E}">
        <p14:creationId xmlns:p14="http://schemas.microsoft.com/office/powerpoint/2010/main" val="1817058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B3A573-BBF3-4F5F-8599-A925CDAFD2E4}" type="slidenum">
              <a:rPr lang="en-US" smtClean="0"/>
              <a:t>41</a:t>
            </a:fld>
            <a:endParaRPr lang="en-US"/>
          </a:p>
        </p:txBody>
      </p:sp>
    </p:spTree>
    <p:extLst>
      <p:ext uri="{BB962C8B-B14F-4D97-AF65-F5344CB8AC3E}">
        <p14:creationId xmlns:p14="http://schemas.microsoft.com/office/powerpoint/2010/main" val="1604635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Thinking Healthy </a:t>
            </a:r>
            <a:r>
              <a:rPr lang="en-US" dirty="0" err="1"/>
              <a:t>Programme</a:t>
            </a:r>
            <a:r>
              <a:rPr lang="en-US" dirty="0"/>
              <a:t> (THP) aimed to reduce perinatal depression in low socioeconomic settings and to improve health outcomes in their children through the adaptation and integration of Cognitive Behavior Therapy (CBT) into the routine work of community health workers. Healthy </a:t>
            </a:r>
            <a:r>
              <a:rPr lang="en-US" dirty="0" err="1"/>
              <a:t>Programme</a:t>
            </a:r>
            <a:r>
              <a:rPr lang="en-US" dirty="0"/>
              <a:t> has been tried successfully in various settings across South Asia and has been adopted by the World Health Organization for global dissemination.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ZULRESSO (</a:t>
            </a:r>
            <a:r>
              <a:rPr lang="en-US" dirty="0" err="1"/>
              <a:t>Brexanolone</a:t>
            </a:r>
            <a:r>
              <a:rPr lang="en-US" dirty="0"/>
              <a:t>) is a novel FDA-approved treatment for moderate-to-severe postpartum depression.</a:t>
            </a:r>
            <a:r>
              <a:rPr lang="en-US" baseline="0" dirty="0"/>
              <a:t> </a:t>
            </a:r>
            <a:r>
              <a:rPr lang="en-US" dirty="0"/>
              <a:t>The efficacy of </a:t>
            </a:r>
            <a:r>
              <a:rPr lang="en-US" dirty="0" err="1"/>
              <a:t>brexanolone</a:t>
            </a:r>
            <a:r>
              <a:rPr lang="en-US" dirty="0"/>
              <a:t> suggests that </a:t>
            </a:r>
            <a:r>
              <a:rPr lang="en-US" dirty="0" err="1"/>
              <a:t>neurosteroids</a:t>
            </a:r>
            <a:r>
              <a:rPr lang="en-US" dirty="0"/>
              <a:t> such as </a:t>
            </a:r>
            <a:r>
              <a:rPr lang="en-US" dirty="0" err="1"/>
              <a:t>allopregnanolone</a:t>
            </a:r>
            <a:r>
              <a:rPr lang="en-US" dirty="0"/>
              <a:t> are important to treat PPD. </a:t>
            </a:r>
            <a:r>
              <a:rPr lang="en-US" dirty="0" err="1"/>
              <a:t>Allopregnanolone</a:t>
            </a:r>
            <a:r>
              <a:rPr lang="en-US" dirty="0"/>
              <a:t> is a hormone derived from progesterone which rises during pregnancy, begins to fall during the third trimester, and drops precipitously after delivery. IV 60</a:t>
            </a:r>
            <a:r>
              <a:rPr lang="en-US" baseline="0" dirty="0"/>
              <a:t> hour infusion.</a:t>
            </a:r>
            <a:endParaRPr lang="en-US" dirty="0"/>
          </a:p>
        </p:txBody>
      </p:sp>
      <p:sp>
        <p:nvSpPr>
          <p:cNvPr id="4" name="Slide Number Placeholder 3"/>
          <p:cNvSpPr>
            <a:spLocks noGrp="1"/>
          </p:cNvSpPr>
          <p:nvPr>
            <p:ph type="sldNum" sz="quarter" idx="5"/>
          </p:nvPr>
        </p:nvSpPr>
        <p:spPr/>
        <p:txBody>
          <a:bodyPr/>
          <a:lstStyle/>
          <a:p>
            <a:fld id="{9BB3A573-BBF3-4F5F-8599-A925CDAFD2E4}" type="slidenum">
              <a:rPr lang="en-US" smtClean="0"/>
              <a:t>42</a:t>
            </a:fld>
            <a:endParaRPr lang="en-US"/>
          </a:p>
        </p:txBody>
      </p:sp>
    </p:spTree>
    <p:extLst>
      <p:ext uri="{BB962C8B-B14F-4D97-AF65-F5344CB8AC3E}">
        <p14:creationId xmlns:p14="http://schemas.microsoft.com/office/powerpoint/2010/main" val="1836768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B3A573-BBF3-4F5F-8599-A925CDAFD2E4}" type="slidenum">
              <a:rPr lang="en-US" smtClean="0"/>
              <a:t>43</a:t>
            </a:fld>
            <a:endParaRPr lang="en-US"/>
          </a:p>
        </p:txBody>
      </p:sp>
    </p:spTree>
    <p:extLst>
      <p:ext uri="{BB962C8B-B14F-4D97-AF65-F5344CB8AC3E}">
        <p14:creationId xmlns:p14="http://schemas.microsoft.com/office/powerpoint/2010/main" val="2287159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74C37BAF-9E07-4041-AB6B-7AF668279F0A}" type="datetimeFigureOut">
              <a:rPr lang="en-US" smtClean="0"/>
              <a:pPr/>
              <a:t>6/11/24</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8AED63D5-1921-495D-A315-4E7AB13E4A6F}"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9753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C37BAF-9E07-4041-AB6B-7AF668279F0A}" type="datetimeFigureOut">
              <a:rPr lang="en-US" smtClean="0"/>
              <a:pPr/>
              <a:t>6/11/24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D63D5-1921-495D-A315-4E7AB13E4A6F}" type="slidenum">
              <a:rPr lang="en-US" smtClean="0"/>
              <a:pPr/>
              <a:t>‹#›</a:t>
            </a:fld>
            <a:endParaRPr lang="en-US"/>
          </a:p>
        </p:txBody>
      </p:sp>
    </p:spTree>
    <p:extLst>
      <p:ext uri="{BB962C8B-B14F-4D97-AF65-F5344CB8AC3E}">
        <p14:creationId xmlns:p14="http://schemas.microsoft.com/office/powerpoint/2010/main" val="1483718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C37BAF-9E07-4041-AB6B-7AF668279F0A}" type="datetimeFigureOut">
              <a:rPr lang="en-US" smtClean="0"/>
              <a:pPr/>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D63D5-1921-495D-A315-4E7AB13E4A6F}"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2805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C37BAF-9E07-4041-AB6B-7AF668279F0A}" type="datetimeFigureOut">
              <a:rPr lang="en-US" smtClean="0"/>
              <a:pPr/>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D63D5-1921-495D-A315-4E7AB13E4A6F}"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6931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C37BAF-9E07-4041-AB6B-7AF668279F0A}" type="datetimeFigureOut">
              <a:rPr lang="en-US" smtClean="0"/>
              <a:pPr/>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D63D5-1921-495D-A315-4E7AB13E4A6F}" type="slidenum">
              <a:rPr lang="en-US" smtClean="0"/>
              <a:pPr/>
              <a:t>‹#›</a:t>
            </a:fld>
            <a:endParaRPr lang="en-US"/>
          </a:p>
        </p:txBody>
      </p:sp>
    </p:spTree>
    <p:extLst>
      <p:ext uri="{BB962C8B-B14F-4D97-AF65-F5344CB8AC3E}">
        <p14:creationId xmlns:p14="http://schemas.microsoft.com/office/powerpoint/2010/main" val="3669786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C37BAF-9E07-4041-AB6B-7AF668279F0A}" type="datetimeFigureOut">
              <a:rPr lang="en-US" smtClean="0"/>
              <a:pPr/>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D63D5-1921-495D-A315-4E7AB13E4A6F}"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7845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C37BAF-9E07-4041-AB6B-7AF668279F0A}" type="datetimeFigureOut">
              <a:rPr lang="en-US" smtClean="0"/>
              <a:pPr/>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D63D5-1921-495D-A315-4E7AB13E4A6F}"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64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C37BAF-9E07-4041-AB6B-7AF668279F0A}" type="datetimeFigureOut">
              <a:rPr lang="en-US" smtClean="0"/>
              <a:pPr/>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D63D5-1921-495D-A315-4E7AB13E4A6F}"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1798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C37BAF-9E07-4041-AB6B-7AF668279F0A}" type="datetimeFigureOut">
              <a:rPr lang="en-US" smtClean="0"/>
              <a:pPr/>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D63D5-1921-495D-A315-4E7AB13E4A6F}"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3034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C37BAF-9E07-4041-AB6B-7AF668279F0A}" type="datetimeFigureOut">
              <a:rPr lang="en-US" smtClean="0"/>
              <a:pPr/>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D63D5-1921-495D-A315-4E7AB13E4A6F}" type="slidenum">
              <a:rPr lang="en-US" smtClean="0"/>
              <a:pPr/>
              <a:t>‹#›</a:t>
            </a:fld>
            <a:endParaRPr lang="en-US"/>
          </a:p>
        </p:txBody>
      </p:sp>
    </p:spTree>
    <p:extLst>
      <p:ext uri="{BB962C8B-B14F-4D97-AF65-F5344CB8AC3E}">
        <p14:creationId xmlns:p14="http://schemas.microsoft.com/office/powerpoint/2010/main" val="372481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C37BAF-9E07-4041-AB6B-7AF668279F0A}" type="datetimeFigureOut">
              <a:rPr lang="en-US" smtClean="0"/>
              <a:pPr/>
              <a:t>6/11/24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D63D5-1921-495D-A315-4E7AB13E4A6F}"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8229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C37BAF-9E07-4041-AB6B-7AF668279F0A}" type="datetimeFigureOut">
              <a:rPr lang="en-US" smtClean="0"/>
              <a:pPr/>
              <a:t>6/11/24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D63D5-1921-495D-A315-4E7AB13E4A6F}" type="slidenum">
              <a:rPr lang="en-US" smtClean="0"/>
              <a:pPr/>
              <a:t>‹#›</a:t>
            </a:fld>
            <a:endParaRPr lang="en-US"/>
          </a:p>
        </p:txBody>
      </p:sp>
    </p:spTree>
    <p:extLst>
      <p:ext uri="{BB962C8B-B14F-4D97-AF65-F5344CB8AC3E}">
        <p14:creationId xmlns:p14="http://schemas.microsoft.com/office/powerpoint/2010/main" val="2874135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C37BAF-9E07-4041-AB6B-7AF668279F0A}" type="datetimeFigureOut">
              <a:rPr lang="en-US" smtClean="0"/>
              <a:pPr/>
              <a:t>6/11/24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ED63D5-1921-495D-A315-4E7AB13E4A6F}"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7864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C37BAF-9E07-4041-AB6B-7AF668279F0A}" type="datetimeFigureOut">
              <a:rPr lang="en-US" smtClean="0"/>
              <a:pPr/>
              <a:t>6/11/24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ED63D5-1921-495D-A315-4E7AB13E4A6F}"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8058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37BAF-9E07-4041-AB6B-7AF668279F0A}" type="datetimeFigureOut">
              <a:rPr lang="en-US" smtClean="0"/>
              <a:pPr/>
              <a:t>6/11/24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ED63D5-1921-495D-A315-4E7AB13E4A6F}" type="slidenum">
              <a:rPr lang="en-US" smtClean="0"/>
              <a:pPr/>
              <a:t>‹#›</a:t>
            </a:fld>
            <a:endParaRPr lang="en-US"/>
          </a:p>
        </p:txBody>
      </p:sp>
    </p:spTree>
    <p:extLst>
      <p:ext uri="{BB962C8B-B14F-4D97-AF65-F5344CB8AC3E}">
        <p14:creationId xmlns:p14="http://schemas.microsoft.com/office/powerpoint/2010/main" val="1998328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C37BAF-9E07-4041-AB6B-7AF668279F0A}" type="datetimeFigureOut">
              <a:rPr lang="en-US" smtClean="0"/>
              <a:pPr/>
              <a:t>6/11/24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D63D5-1921-495D-A315-4E7AB13E4A6F}"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378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C37BAF-9E07-4041-AB6B-7AF668279F0A}" type="datetimeFigureOut">
              <a:rPr lang="en-US" smtClean="0"/>
              <a:pPr/>
              <a:t>6/11/24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D63D5-1921-495D-A315-4E7AB13E4A6F}" type="slidenum">
              <a:rPr lang="en-US" smtClean="0"/>
              <a:pPr/>
              <a:t>‹#›</a:t>
            </a:fld>
            <a:endParaRPr lang="en-US"/>
          </a:p>
        </p:txBody>
      </p:sp>
    </p:spTree>
    <p:extLst>
      <p:ext uri="{BB962C8B-B14F-4D97-AF65-F5344CB8AC3E}">
        <p14:creationId xmlns:p14="http://schemas.microsoft.com/office/powerpoint/2010/main" val="1472180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C37BAF-9E07-4041-AB6B-7AF668279F0A}" type="datetimeFigureOut">
              <a:rPr lang="en-US" smtClean="0"/>
              <a:pPr/>
              <a:t>6/11/24</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ED63D5-1921-495D-A315-4E7AB13E4A6F}" type="slidenum">
              <a:rPr lang="en-US" smtClean="0"/>
              <a:pPr/>
              <a:t>‹#›</a:t>
            </a:fld>
            <a:endParaRPr lang="en-US"/>
          </a:p>
        </p:txBody>
      </p:sp>
    </p:spTree>
    <p:extLst>
      <p:ext uri="{BB962C8B-B14F-4D97-AF65-F5344CB8AC3E}">
        <p14:creationId xmlns:p14="http://schemas.microsoft.com/office/powerpoint/2010/main" val="346699823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hyperlink" Target="http://dx.doi.org/10.13140/RG.2.2.26188.69763"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5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D0C83-2E49-8615-979B-66E475EFBD58}"/>
              </a:ext>
            </a:extLst>
          </p:cNvPr>
          <p:cNvSpPr>
            <a:spLocks noGrp="1"/>
          </p:cNvSpPr>
          <p:nvPr>
            <p:ph type="title"/>
          </p:nvPr>
        </p:nvSpPr>
        <p:spPr>
          <a:xfrm>
            <a:off x="548351" y="576159"/>
            <a:ext cx="8047298" cy="1544741"/>
          </a:xfrm>
        </p:spPr>
        <p:txBody>
          <a:bodyPr>
            <a:normAutofit fontScale="90000"/>
          </a:bodyPr>
          <a:lstStyle/>
          <a:p>
            <a:br>
              <a:rPr lang="en-US" sz="2400" b="1" dirty="0">
                <a:solidFill>
                  <a:srgbClr val="C00000"/>
                </a:solidFill>
                <a:latin typeface="Arial" panose="020B0604020202020204" pitchFamily="34" charset="0"/>
                <a:cs typeface="Arial" panose="020B0604020202020204" pitchFamily="34" charset="0"/>
              </a:rPr>
            </a:br>
            <a:r>
              <a:rPr lang="en-US" sz="2700" b="1" dirty="0">
                <a:solidFill>
                  <a:srgbClr val="0070C0"/>
                </a:solidFill>
                <a:latin typeface="Arial" panose="020B0604020202020204" pitchFamily="34" charset="0"/>
                <a:cs typeface="Arial" panose="020B0604020202020204" pitchFamily="34" charset="0"/>
              </a:rPr>
              <a:t>RMU ClinicoPathological Conference</a:t>
            </a:r>
            <a:br>
              <a:rPr lang="en-US" sz="2400" b="1" dirty="0">
                <a:solidFill>
                  <a:srgbClr val="C00000"/>
                </a:solidFill>
                <a:latin typeface="Arial" panose="020B0604020202020204" pitchFamily="34" charset="0"/>
                <a:cs typeface="Arial" panose="020B0604020202020204" pitchFamily="34" charset="0"/>
              </a:rPr>
            </a:br>
            <a:br>
              <a:rPr lang="en-US" sz="2400" b="1" dirty="0">
                <a:solidFill>
                  <a:srgbClr val="C00000"/>
                </a:solidFill>
                <a:latin typeface="Arial" panose="020B0604020202020204" pitchFamily="34" charset="0"/>
                <a:cs typeface="Arial" panose="020B0604020202020204" pitchFamily="34" charset="0"/>
              </a:rPr>
            </a:br>
            <a:r>
              <a:rPr lang="en-US" sz="2400" b="1" dirty="0">
                <a:solidFill>
                  <a:srgbClr val="C00000"/>
                </a:solidFill>
                <a:latin typeface="Arial" panose="020B0604020202020204" pitchFamily="34" charset="0"/>
                <a:cs typeface="Arial" panose="020B0604020202020204" pitchFamily="34" charset="0"/>
              </a:rPr>
              <a:t>A YOUNG MOTHER WITH BEHAVIOU</a:t>
            </a:r>
            <a:r>
              <a:rPr lang="en-GB" sz="2400" b="1" dirty="0">
                <a:solidFill>
                  <a:srgbClr val="C00000"/>
                </a:solidFill>
                <a:latin typeface="Arial" panose="020B0604020202020204" pitchFamily="34" charset="0"/>
                <a:cs typeface="Arial" panose="020B0604020202020204" pitchFamily="34" charset="0"/>
              </a:rPr>
              <a:t>R</a:t>
            </a:r>
            <a:r>
              <a:rPr lang="en-US" sz="2400" b="1" dirty="0">
                <a:solidFill>
                  <a:srgbClr val="C00000"/>
                </a:solidFill>
                <a:latin typeface="Arial" panose="020B0604020202020204" pitchFamily="34" charset="0"/>
                <a:cs typeface="Arial" panose="020B0604020202020204" pitchFamily="34" charset="0"/>
              </a:rPr>
              <a:t>AL DISTURBANCES</a:t>
            </a:r>
          </a:p>
        </p:txBody>
      </p:sp>
      <p:sp>
        <p:nvSpPr>
          <p:cNvPr id="3" name="Content Placeholder 2">
            <a:extLst>
              <a:ext uri="{FF2B5EF4-FFF2-40B4-BE49-F238E27FC236}">
                <a16:creationId xmlns:a16="http://schemas.microsoft.com/office/drawing/2014/main" id="{E14E01CC-2031-EECE-8B4B-5852A3A3B714}"/>
              </a:ext>
            </a:extLst>
          </p:cNvPr>
          <p:cNvSpPr>
            <a:spLocks noGrp="1"/>
          </p:cNvSpPr>
          <p:nvPr>
            <p:ph idx="1"/>
          </p:nvPr>
        </p:nvSpPr>
        <p:spPr>
          <a:xfrm>
            <a:off x="3810001" y="3270570"/>
            <a:ext cx="4648199" cy="2063429"/>
          </a:xfrm>
        </p:spPr>
        <p:txBody>
          <a:bodyPr>
            <a:normAutofit fontScale="92500"/>
          </a:bodyPr>
          <a:lstStyle/>
          <a:p>
            <a:pPr marL="0" indent="0" algn="ctr">
              <a:buNone/>
            </a:pPr>
            <a:r>
              <a:rPr lang="en-US" sz="2600" b="1" dirty="0">
                <a:solidFill>
                  <a:srgbClr val="0070C0"/>
                </a:solidFill>
                <a:latin typeface="Arial" panose="020B0604020202020204" pitchFamily="34" charset="0"/>
                <a:cs typeface="Arial" panose="020B0604020202020204" pitchFamily="34" charset="0"/>
              </a:rPr>
              <a:t>Institute of Psychiatry</a:t>
            </a:r>
          </a:p>
          <a:p>
            <a:pPr marL="0" indent="0" algn="ctr">
              <a:buNone/>
            </a:pPr>
            <a:r>
              <a:rPr lang="en-US" sz="2600" b="1" dirty="0">
                <a:solidFill>
                  <a:srgbClr val="0070C0"/>
                </a:solidFill>
                <a:latin typeface="Arial" panose="020B0604020202020204" pitchFamily="34" charset="0"/>
                <a:cs typeface="Arial" panose="020B0604020202020204" pitchFamily="34" charset="0"/>
              </a:rPr>
              <a:t>Rawalpindi Medical University</a:t>
            </a:r>
          </a:p>
          <a:p>
            <a:pPr marL="0" indent="0" algn="ctr">
              <a:buNone/>
            </a:pPr>
            <a:endParaRPr lang="en-US" b="1" dirty="0">
              <a:solidFill>
                <a:srgbClr val="0070C0"/>
              </a:solidFill>
              <a:latin typeface="Arial" panose="020B0604020202020204" pitchFamily="34" charset="0"/>
              <a:cs typeface="Arial" panose="020B0604020202020204" pitchFamily="34" charset="0"/>
            </a:endParaRPr>
          </a:p>
          <a:p>
            <a:pPr marL="0" indent="0" algn="ctr">
              <a:buNone/>
            </a:pPr>
            <a:r>
              <a:rPr lang="en-US" b="1" dirty="0">
                <a:solidFill>
                  <a:srgbClr val="C00000"/>
                </a:solidFill>
                <a:latin typeface="Arial" panose="020B0604020202020204" pitchFamily="34" charset="0"/>
                <a:cs typeface="Arial" panose="020B0604020202020204" pitchFamily="34" charset="0"/>
              </a:rPr>
              <a:t>Department of Liaison Psychiatry</a:t>
            </a:r>
          </a:p>
        </p:txBody>
      </p:sp>
      <p:pic>
        <p:nvPicPr>
          <p:cNvPr id="6" name="Picture 5">
            <a:extLst>
              <a:ext uri="{FF2B5EF4-FFF2-40B4-BE49-F238E27FC236}">
                <a16:creationId xmlns:a16="http://schemas.microsoft.com/office/drawing/2014/main" id="{BCEF01BB-6E86-2AF0-3547-538A1F4259A3}"/>
              </a:ext>
            </a:extLst>
          </p:cNvPr>
          <p:cNvPicPr>
            <a:picLocks noChangeAspect="1"/>
          </p:cNvPicPr>
          <p:nvPr/>
        </p:nvPicPr>
        <p:blipFill rotWithShape="1">
          <a:blip r:embed="rId2">
            <a:extLst>
              <a:ext uri="{28A0092B-C50C-407E-A947-70E740481C1C}">
                <a14:useLocalDpi xmlns:a14="http://schemas.microsoft.com/office/drawing/2010/main" val="0"/>
              </a:ext>
            </a:extLst>
          </a:blip>
          <a:srcRect l="34720" t="16788" r="15587" b="10485"/>
          <a:stretch/>
        </p:blipFill>
        <p:spPr>
          <a:xfrm>
            <a:off x="838201" y="2590800"/>
            <a:ext cx="2895599" cy="3352799"/>
          </a:xfrm>
          <a:prstGeom prst="rect">
            <a:avLst/>
          </a:prstGeom>
        </p:spPr>
      </p:pic>
      <p:pic>
        <p:nvPicPr>
          <p:cNvPr id="4" name="Google Shape;94;p13">
            <a:extLst>
              <a:ext uri="{FF2B5EF4-FFF2-40B4-BE49-F238E27FC236}">
                <a16:creationId xmlns:a16="http://schemas.microsoft.com/office/drawing/2014/main" id="{5BAE4879-AB33-557E-DE6B-F6C7FEB4DCB1}"/>
              </a:ext>
            </a:extLst>
          </p:cNvPr>
          <p:cNvPicPr preferRelativeResize="0"/>
          <p:nvPr/>
        </p:nvPicPr>
        <p:blipFill rotWithShape="1">
          <a:blip r:embed="rId3">
            <a:alphaModFix/>
          </a:blip>
          <a:srcRect/>
          <a:stretch/>
        </p:blipFill>
        <p:spPr>
          <a:xfrm>
            <a:off x="7467601" y="609600"/>
            <a:ext cx="1090878" cy="977900"/>
          </a:xfrm>
          <a:prstGeom prst="rect">
            <a:avLst/>
          </a:prstGeom>
          <a:noFill/>
          <a:ln>
            <a:noFill/>
          </a:ln>
        </p:spPr>
      </p:pic>
      <p:pic>
        <p:nvPicPr>
          <p:cNvPr id="5" name="Google Shape;93;p13">
            <a:extLst>
              <a:ext uri="{FF2B5EF4-FFF2-40B4-BE49-F238E27FC236}">
                <a16:creationId xmlns:a16="http://schemas.microsoft.com/office/drawing/2014/main" id="{84275DF2-7EB0-476C-D077-46E14550C323}"/>
              </a:ext>
            </a:extLst>
          </p:cNvPr>
          <p:cNvPicPr preferRelativeResize="0"/>
          <p:nvPr/>
        </p:nvPicPr>
        <p:blipFill rotWithShape="1">
          <a:blip r:embed="rId4">
            <a:alphaModFix/>
          </a:blip>
          <a:srcRect/>
          <a:stretch/>
        </p:blipFill>
        <p:spPr>
          <a:xfrm>
            <a:off x="585522" y="576159"/>
            <a:ext cx="969771" cy="871641"/>
          </a:xfrm>
          <a:prstGeom prst="rect">
            <a:avLst/>
          </a:prstGeom>
          <a:noFill/>
          <a:ln>
            <a:noFill/>
          </a:ln>
        </p:spPr>
      </p:pic>
    </p:spTree>
    <p:extLst>
      <p:ext uri="{BB962C8B-B14F-4D97-AF65-F5344CB8AC3E}">
        <p14:creationId xmlns:p14="http://schemas.microsoft.com/office/powerpoint/2010/main" val="870655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solidFill>
                  <a:schemeClr val="accent2">
                    <a:lumMod val="75000"/>
                  </a:schemeClr>
                </a:solidFill>
                <a:latin typeface="Arial" pitchFamily="34" charset="0"/>
                <a:cs typeface="Arial" pitchFamily="34" charset="0"/>
              </a:rPr>
              <a:t>Physical Examination</a:t>
            </a:r>
            <a:endParaRPr lang="en-US" sz="3600" dirty="0"/>
          </a:p>
        </p:txBody>
      </p:sp>
      <p:sp>
        <p:nvSpPr>
          <p:cNvPr id="3" name="Content Placeholder 2"/>
          <p:cNvSpPr>
            <a:spLocks noGrp="1"/>
          </p:cNvSpPr>
          <p:nvPr>
            <p:ph sz="half" idx="1"/>
          </p:nvPr>
        </p:nvSpPr>
        <p:spPr/>
        <p:txBody>
          <a:bodyPr>
            <a:normAutofit fontScale="92500" lnSpcReduction="10000"/>
          </a:bodyPr>
          <a:lstStyle/>
          <a:p>
            <a:r>
              <a:rPr lang="en-US" b="1" dirty="0">
                <a:latin typeface="Arial" panose="020B0604020202020204" pitchFamily="34" charset="0"/>
                <a:cs typeface="Arial" panose="020B0604020202020204" pitchFamily="34" charset="0"/>
              </a:rPr>
              <a:t>General Physical Examination:</a:t>
            </a:r>
          </a:p>
          <a:p>
            <a:r>
              <a:rPr lang="en-US" dirty="0">
                <a:solidFill>
                  <a:srgbClr val="C00000"/>
                </a:solidFill>
                <a:latin typeface="Arial" panose="020B0604020202020204" pitchFamily="34" charset="0"/>
                <a:cs typeface="Arial" panose="020B0604020202020204" pitchFamily="34" charset="0"/>
              </a:rPr>
              <a:t>Unremarkable</a:t>
            </a:r>
          </a:p>
          <a:p>
            <a:r>
              <a:rPr lang="en-US" dirty="0">
                <a:latin typeface="Arial" panose="020B0604020202020204" pitchFamily="34" charset="0"/>
                <a:cs typeface="Arial" panose="020B0604020202020204" pitchFamily="34" charset="0"/>
              </a:rPr>
              <a:t>Vitals</a:t>
            </a:r>
          </a:p>
          <a:p>
            <a:pPr lvl="1"/>
            <a:r>
              <a:rPr lang="en-US" sz="2400" dirty="0">
                <a:latin typeface="Arial" panose="020B0604020202020204" pitchFamily="34" charset="0"/>
                <a:cs typeface="Arial" panose="020B0604020202020204" pitchFamily="34" charset="0"/>
              </a:rPr>
              <a:t>BP: 110/70 </a:t>
            </a:r>
            <a:r>
              <a:rPr lang="en-US" sz="2400" dirty="0" err="1">
                <a:latin typeface="Arial" panose="020B0604020202020204" pitchFamily="34" charset="0"/>
                <a:cs typeface="Arial" panose="020B0604020202020204" pitchFamily="34" charset="0"/>
              </a:rPr>
              <a:t>mmhg</a:t>
            </a:r>
            <a:endParaRPr lang="en-US" sz="24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Pulse: 82/min</a:t>
            </a:r>
          </a:p>
          <a:p>
            <a:pPr lvl="1"/>
            <a:r>
              <a:rPr lang="en-US" sz="2400" dirty="0">
                <a:latin typeface="Arial" panose="020B0604020202020204" pitchFamily="34" charset="0"/>
                <a:cs typeface="Arial" panose="020B0604020202020204" pitchFamily="34" charset="0"/>
              </a:rPr>
              <a:t>RR: 18/min</a:t>
            </a:r>
          </a:p>
          <a:p>
            <a:pPr lvl="1"/>
            <a:r>
              <a:rPr lang="en-US" sz="2400" dirty="0">
                <a:solidFill>
                  <a:srgbClr val="C00000"/>
                </a:solidFill>
                <a:latin typeface="Arial" panose="020B0604020202020204" pitchFamily="34" charset="0"/>
                <a:cs typeface="Arial" panose="020B0604020202020204" pitchFamily="34" charset="0"/>
              </a:rPr>
              <a:t>Afebrile</a:t>
            </a:r>
          </a:p>
        </p:txBody>
      </p:sp>
      <p:sp>
        <p:nvSpPr>
          <p:cNvPr id="4" name="Content Placeholder 3"/>
          <p:cNvSpPr>
            <a:spLocks noGrp="1"/>
          </p:cNvSpPr>
          <p:nvPr>
            <p:ph sz="half" idx="2"/>
          </p:nvPr>
        </p:nvSpPr>
        <p:spPr/>
        <p:txBody>
          <a:bodyPr>
            <a:normAutofit fontScale="92500" lnSpcReduction="10000"/>
          </a:bodyPr>
          <a:lstStyle/>
          <a:p>
            <a:pPr>
              <a:buFont typeface="Wingdings" panose="05000000000000000000" pitchFamily="2" charset="2"/>
              <a:buChar char="§"/>
            </a:pPr>
            <a:r>
              <a:rPr lang="en-US" b="1" dirty="0">
                <a:latin typeface="Arial" pitchFamily="34" charset="0"/>
                <a:cs typeface="Arial" pitchFamily="34" charset="0"/>
              </a:rPr>
              <a:t>Systemic examination</a:t>
            </a:r>
            <a:r>
              <a:rPr lang="en-US" dirty="0">
                <a:latin typeface="Arial" pitchFamily="34" charset="0"/>
                <a:cs typeface="Arial" pitchFamily="34" charset="0"/>
              </a:rPr>
              <a:t>: </a:t>
            </a:r>
          </a:p>
          <a:p>
            <a:pPr>
              <a:buFont typeface="Wingdings" panose="05000000000000000000" pitchFamily="2" charset="2"/>
              <a:buChar char="§"/>
            </a:pPr>
            <a:r>
              <a:rPr lang="en-US" dirty="0">
                <a:latin typeface="Arial" pitchFamily="34" charset="0"/>
                <a:cs typeface="Arial" pitchFamily="34" charset="0"/>
              </a:rPr>
              <a:t>Non-tender distended bladder, which was relieved after passing Foley's catheter.</a:t>
            </a:r>
          </a:p>
          <a:p>
            <a:pPr>
              <a:buFont typeface="Wingdings" panose="05000000000000000000" pitchFamily="2" charset="2"/>
              <a:buChar char="§"/>
            </a:pPr>
            <a:r>
              <a:rPr lang="en-US" dirty="0">
                <a:latin typeface="Arial" pitchFamily="34" charset="0"/>
                <a:cs typeface="Arial" pitchFamily="34" charset="0"/>
              </a:rPr>
              <a:t>Otherwise unremarkable</a:t>
            </a:r>
          </a:p>
          <a:p>
            <a:endParaRPr lang="en-US" dirty="0"/>
          </a:p>
        </p:txBody>
      </p:sp>
    </p:spTree>
    <p:extLst>
      <p:ext uri="{BB962C8B-B14F-4D97-AF65-F5344CB8AC3E}">
        <p14:creationId xmlns:p14="http://schemas.microsoft.com/office/powerpoint/2010/main" val="158739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solidFill>
                  <a:schemeClr val="accent2">
                    <a:lumMod val="75000"/>
                  </a:schemeClr>
                </a:solidFill>
                <a:latin typeface="Arial" pitchFamily="34" charset="0"/>
                <a:cs typeface="Arial" pitchFamily="34" charset="0"/>
              </a:rPr>
              <a:t>Mental State Examination</a:t>
            </a:r>
          </a:p>
        </p:txBody>
      </p:sp>
      <p:sp>
        <p:nvSpPr>
          <p:cNvPr id="3" name="Content Placeholder 2"/>
          <p:cNvSpPr>
            <a:spLocks noGrp="1"/>
          </p:cNvSpPr>
          <p:nvPr>
            <p:ph idx="1"/>
          </p:nvPr>
        </p:nvSpPr>
        <p:spPr>
          <a:xfrm>
            <a:off x="1128684" y="2362199"/>
            <a:ext cx="6571343" cy="3093821"/>
          </a:xfrm>
        </p:spPr>
        <p:txBody>
          <a:bodyPr>
            <a:noAutofit/>
          </a:bodyPr>
          <a:lstStyle/>
          <a:p>
            <a:r>
              <a:rPr lang="en-US" sz="2400" b="1" dirty="0">
                <a:latin typeface="Arial" pitchFamily="34" charset="0"/>
                <a:cs typeface="Arial" pitchFamily="34" charset="0"/>
              </a:rPr>
              <a:t>Appearance and Behavior:</a:t>
            </a:r>
            <a:endParaRPr lang="en-US" sz="2200" dirty="0">
              <a:latin typeface="Arial" pitchFamily="34" charset="0"/>
              <a:cs typeface="Arial" pitchFamily="34" charset="0"/>
            </a:endParaRPr>
          </a:p>
          <a:p>
            <a:pPr marL="914400" lvl="1" indent="-457200"/>
            <a:r>
              <a:rPr lang="en-US" sz="2200" dirty="0">
                <a:latin typeface="Arial" pitchFamily="34" charset="0"/>
                <a:cs typeface="Arial" pitchFamily="34" charset="0"/>
              </a:rPr>
              <a:t>Psychomotor </a:t>
            </a:r>
            <a:r>
              <a:rPr lang="en-US" sz="2200" dirty="0">
                <a:solidFill>
                  <a:srgbClr val="C00000"/>
                </a:solidFill>
                <a:latin typeface="Arial" pitchFamily="34" charset="0"/>
                <a:cs typeface="Arial" pitchFamily="34" charset="0"/>
              </a:rPr>
              <a:t>agitation</a:t>
            </a:r>
            <a:r>
              <a:rPr lang="en-US" sz="2200" dirty="0">
                <a:latin typeface="Arial" pitchFamily="34" charset="0"/>
                <a:cs typeface="Arial" pitchFamily="34" charset="0"/>
              </a:rPr>
              <a:t> was noted</a:t>
            </a:r>
          </a:p>
          <a:p>
            <a:pPr marL="914400" lvl="1" indent="-457200"/>
            <a:r>
              <a:rPr lang="en-US" sz="2200" dirty="0">
                <a:latin typeface="Arial" pitchFamily="34" charset="0"/>
                <a:cs typeface="Arial" pitchFamily="34" charset="0"/>
              </a:rPr>
              <a:t>Making fleeting eye contact, </a:t>
            </a:r>
            <a:r>
              <a:rPr lang="en-US" sz="2200" dirty="0">
                <a:solidFill>
                  <a:srgbClr val="C00000"/>
                </a:solidFill>
                <a:latin typeface="Arial" pitchFamily="34" charset="0"/>
                <a:cs typeface="Arial" pitchFamily="34" charset="0"/>
              </a:rPr>
              <a:t>difficult to engage</a:t>
            </a:r>
            <a:r>
              <a:rPr lang="en-US" sz="2200" dirty="0">
                <a:latin typeface="Arial" pitchFamily="34" charset="0"/>
                <a:cs typeface="Arial" pitchFamily="34" charset="0"/>
              </a:rPr>
              <a:t> in interview</a:t>
            </a:r>
          </a:p>
          <a:p>
            <a:r>
              <a:rPr lang="en-US" b="1" dirty="0">
                <a:latin typeface="Arial" pitchFamily="34" charset="0"/>
                <a:cs typeface="Arial" pitchFamily="34" charset="0"/>
              </a:rPr>
              <a:t>Speech:</a:t>
            </a:r>
            <a:r>
              <a:rPr lang="en-US" sz="2400" dirty="0">
                <a:latin typeface="Arial" pitchFamily="34" charset="0"/>
                <a:cs typeface="Arial" pitchFamily="34" charset="0"/>
              </a:rPr>
              <a:t> </a:t>
            </a:r>
            <a:r>
              <a:rPr lang="en-US" sz="2200" dirty="0">
                <a:solidFill>
                  <a:srgbClr val="C00000"/>
                </a:solidFill>
                <a:latin typeface="Arial" pitchFamily="34" charset="0"/>
                <a:cs typeface="Arial" pitchFamily="34" charset="0"/>
              </a:rPr>
              <a:t>increase</a:t>
            </a:r>
            <a:r>
              <a:rPr lang="en-US" sz="2200" dirty="0">
                <a:latin typeface="Arial" pitchFamily="34" charset="0"/>
                <a:cs typeface="Arial" pitchFamily="34" charset="0"/>
              </a:rPr>
              <a:t> rate and volume, </a:t>
            </a:r>
            <a:r>
              <a:rPr lang="en-US" sz="2200" dirty="0">
                <a:solidFill>
                  <a:srgbClr val="C00000"/>
                </a:solidFill>
                <a:latin typeface="Arial" pitchFamily="34" charset="0"/>
                <a:cs typeface="Arial" pitchFamily="34" charset="0"/>
              </a:rPr>
              <a:t>irrelevant</a:t>
            </a:r>
            <a:r>
              <a:rPr lang="en-US" sz="2200" dirty="0">
                <a:latin typeface="Arial" pitchFamily="34" charset="0"/>
                <a:cs typeface="Arial" pitchFamily="34" charset="0"/>
              </a:rPr>
              <a:t> and incoherent</a:t>
            </a:r>
          </a:p>
          <a:p>
            <a:r>
              <a:rPr lang="en-US" sz="2400" b="1" dirty="0">
                <a:latin typeface="Arial" pitchFamily="34" charset="0"/>
                <a:cs typeface="Arial" pitchFamily="34" charset="0"/>
              </a:rPr>
              <a:t>Mood:</a:t>
            </a:r>
            <a:r>
              <a:rPr lang="en-US" sz="2200" dirty="0">
                <a:latin typeface="Arial" pitchFamily="34" charset="0"/>
                <a:cs typeface="Arial" pitchFamily="34" charset="0"/>
              </a:rPr>
              <a:t> subjectively and objectively </a:t>
            </a:r>
            <a:r>
              <a:rPr lang="en-US" sz="2200" dirty="0">
                <a:solidFill>
                  <a:srgbClr val="C00000"/>
                </a:solidFill>
                <a:latin typeface="Arial" pitchFamily="34" charset="0"/>
                <a:cs typeface="Arial" pitchFamily="34" charset="0"/>
              </a:rPr>
              <a:t>elated</a:t>
            </a:r>
          </a:p>
          <a:p>
            <a:pPr lvl="1" indent="0">
              <a:buNone/>
            </a:pPr>
            <a:r>
              <a:rPr lang="en-US" sz="2400" dirty="0">
                <a:latin typeface="Arial" pitchFamily="34" charset="0"/>
                <a:cs typeface="Arial" pitchFamily="34" charset="0"/>
              </a:rPr>
              <a:t> </a:t>
            </a:r>
          </a:p>
        </p:txBody>
      </p:sp>
    </p:spTree>
    <p:extLst>
      <p:ext uri="{BB962C8B-B14F-4D97-AF65-F5344CB8AC3E}">
        <p14:creationId xmlns:p14="http://schemas.microsoft.com/office/powerpoint/2010/main" val="1237042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solidFill>
                  <a:schemeClr val="accent2">
                    <a:lumMod val="75000"/>
                  </a:schemeClr>
                </a:solidFill>
                <a:latin typeface="Arial" pitchFamily="34" charset="0"/>
                <a:cs typeface="Arial" pitchFamily="34" charset="0"/>
              </a:rPr>
              <a:t>Mental State Examination</a:t>
            </a:r>
          </a:p>
        </p:txBody>
      </p:sp>
      <p:sp>
        <p:nvSpPr>
          <p:cNvPr id="3" name="Content Placeholder 2"/>
          <p:cNvSpPr>
            <a:spLocks noGrp="1"/>
          </p:cNvSpPr>
          <p:nvPr>
            <p:ph idx="1"/>
          </p:nvPr>
        </p:nvSpPr>
        <p:spPr>
          <a:xfrm>
            <a:off x="990600" y="2362200"/>
            <a:ext cx="6985000" cy="3505200"/>
          </a:xfrm>
          <a:noFill/>
          <a:ln>
            <a:noFill/>
          </a:ln>
        </p:spPr>
        <p:txBody>
          <a:bodyPr>
            <a:noAutofit/>
          </a:bodyPr>
          <a:lstStyle/>
          <a:p>
            <a:r>
              <a:rPr lang="en-US" sz="2000" b="1" dirty="0">
                <a:latin typeface="Arial" pitchFamily="34" charset="0"/>
                <a:cs typeface="Arial" pitchFamily="34" charset="0"/>
              </a:rPr>
              <a:t>Thought:</a:t>
            </a:r>
            <a:endParaRPr lang="en-US" sz="2000" dirty="0">
              <a:latin typeface="Arial" pitchFamily="34" charset="0"/>
              <a:cs typeface="Arial" pitchFamily="34" charset="0"/>
            </a:endParaRPr>
          </a:p>
          <a:p>
            <a:pPr marL="914400" lvl="1" indent="-457200"/>
            <a:r>
              <a:rPr lang="en-US" dirty="0">
                <a:solidFill>
                  <a:srgbClr val="C00000"/>
                </a:solidFill>
                <a:latin typeface="Arial" pitchFamily="34" charset="0"/>
                <a:cs typeface="Arial" pitchFamily="34" charset="0"/>
              </a:rPr>
              <a:t>Flight of ideas</a:t>
            </a:r>
          </a:p>
          <a:p>
            <a:pPr marL="914400" lvl="1" indent="-457200"/>
            <a:r>
              <a:rPr lang="en-US" dirty="0">
                <a:solidFill>
                  <a:srgbClr val="C00000"/>
                </a:solidFill>
                <a:latin typeface="Arial" pitchFamily="34" charset="0"/>
                <a:cs typeface="Arial" pitchFamily="34" charset="0"/>
              </a:rPr>
              <a:t>Persecutory and grandiose delusions</a:t>
            </a:r>
          </a:p>
          <a:p>
            <a:pPr marL="457200" lvl="1" indent="0" algn="ctr">
              <a:buNone/>
            </a:pPr>
            <a:r>
              <a:rPr lang="ur-PK" b="1" dirty="0">
                <a:solidFill>
                  <a:schemeClr val="accent2">
                    <a:lumMod val="75000"/>
                  </a:schemeClr>
                </a:solidFill>
                <a:latin typeface="Arial" pitchFamily="34" charset="0"/>
                <a:cs typeface="Arial" pitchFamily="34" charset="0"/>
              </a:rPr>
              <a:t>مجھے باتیں پتہ چل جاتی ہیں،میرے سسرال والے مجھے مارنا چاھتے ہیں</a:t>
            </a:r>
            <a:r>
              <a:rPr lang="en-US" b="1" dirty="0">
                <a:solidFill>
                  <a:schemeClr val="accent2">
                    <a:lumMod val="75000"/>
                  </a:schemeClr>
                </a:solidFill>
                <a:latin typeface="Arial" pitchFamily="34" charset="0"/>
                <a:cs typeface="Arial" pitchFamily="34" charset="0"/>
              </a:rPr>
              <a:t> </a:t>
            </a:r>
            <a:r>
              <a:rPr lang="ar-AE" b="1" i="0" dirty="0">
                <a:solidFill>
                  <a:schemeClr val="accent1">
                    <a:lumMod val="75000"/>
                  </a:schemeClr>
                </a:solidFill>
                <a:effectLst/>
                <a:latin typeface="Arial" panose="020B0604020202020204" pitchFamily="34" charset="0"/>
              </a:rPr>
              <a:t>مجھے فرشتے خدا کے پیغامات پہنچاتے ہیں</a:t>
            </a:r>
            <a:endParaRPr lang="en-US" b="1" dirty="0">
              <a:solidFill>
                <a:schemeClr val="accent1">
                  <a:lumMod val="75000"/>
                </a:schemeClr>
              </a:solidFill>
              <a:latin typeface="Arial" pitchFamily="34" charset="0"/>
              <a:cs typeface="Arial" pitchFamily="34" charset="0"/>
            </a:endParaRPr>
          </a:p>
          <a:p>
            <a:r>
              <a:rPr lang="en-US" sz="2000" b="1" dirty="0">
                <a:latin typeface="Arial" pitchFamily="34" charset="0"/>
                <a:cs typeface="Arial" pitchFamily="34" charset="0"/>
              </a:rPr>
              <a:t>Perception</a:t>
            </a:r>
            <a:r>
              <a:rPr lang="en-US" sz="2000" dirty="0">
                <a:latin typeface="Arial" pitchFamily="34" charset="0"/>
                <a:cs typeface="Arial" pitchFamily="34" charset="0"/>
              </a:rPr>
              <a:t>: </a:t>
            </a:r>
            <a:r>
              <a:rPr lang="en-US" sz="2000" dirty="0">
                <a:solidFill>
                  <a:srgbClr val="C00000"/>
                </a:solidFill>
                <a:latin typeface="Arial" pitchFamily="34" charset="0"/>
                <a:cs typeface="Arial" pitchFamily="34" charset="0"/>
              </a:rPr>
              <a:t>Visual hallucinations</a:t>
            </a:r>
          </a:p>
          <a:p>
            <a:pPr marL="0" indent="0">
              <a:buNone/>
            </a:pPr>
            <a:r>
              <a:rPr lang="en-US" sz="2000" dirty="0">
                <a:solidFill>
                  <a:srgbClr val="C00000"/>
                </a:solidFill>
                <a:latin typeface="Arial" pitchFamily="34" charset="0"/>
                <a:cs typeface="Arial" pitchFamily="34" charset="0"/>
              </a:rPr>
              <a:t>                          </a:t>
            </a:r>
            <a:r>
              <a:rPr lang="ur-PK" sz="2000" b="1" dirty="0">
                <a:solidFill>
                  <a:schemeClr val="accent2">
                    <a:lumMod val="75000"/>
                  </a:schemeClr>
                </a:solidFill>
                <a:latin typeface="Arial" pitchFamily="34" charset="0"/>
                <a:cs typeface="Arial" pitchFamily="34" charset="0"/>
              </a:rPr>
              <a:t>مجھے خلیفہ نظر آتے ہیں </a:t>
            </a:r>
            <a:endParaRPr lang="en-US" sz="2000" b="1" dirty="0">
              <a:solidFill>
                <a:schemeClr val="accent2">
                  <a:lumMod val="75000"/>
                </a:schemeClr>
              </a:solidFill>
              <a:latin typeface="Arial" pitchFamily="34" charset="0"/>
              <a:cs typeface="Arial" pitchFamily="34" charset="0"/>
            </a:endParaRPr>
          </a:p>
          <a:p>
            <a:r>
              <a:rPr lang="en-US" sz="2000" b="1" dirty="0">
                <a:latin typeface="Arial" pitchFamily="34" charset="0"/>
                <a:cs typeface="Arial" pitchFamily="34" charset="0"/>
              </a:rPr>
              <a:t>Cognition</a:t>
            </a:r>
            <a:r>
              <a:rPr lang="en-US" sz="2000" dirty="0">
                <a:latin typeface="Arial" pitchFamily="34" charset="0"/>
                <a:cs typeface="Arial" pitchFamily="34" charset="0"/>
              </a:rPr>
              <a:t>: </a:t>
            </a:r>
            <a:r>
              <a:rPr lang="en-US" sz="2000" dirty="0">
                <a:solidFill>
                  <a:srgbClr val="C00000"/>
                </a:solidFill>
                <a:latin typeface="Arial" pitchFamily="34" charset="0"/>
                <a:cs typeface="Arial" pitchFamily="34" charset="0"/>
              </a:rPr>
              <a:t>Disoriented</a:t>
            </a:r>
            <a:r>
              <a:rPr lang="en-US" sz="2000" dirty="0">
                <a:latin typeface="Arial" pitchFamily="34" charset="0"/>
                <a:cs typeface="Arial" pitchFamily="34" charset="0"/>
              </a:rPr>
              <a:t> in time and place</a:t>
            </a:r>
          </a:p>
          <a:p>
            <a:r>
              <a:rPr lang="en-US" sz="2000" b="1" dirty="0">
                <a:latin typeface="Arial" pitchFamily="34" charset="0"/>
                <a:cs typeface="Arial" pitchFamily="34" charset="0"/>
              </a:rPr>
              <a:t>Insight</a:t>
            </a:r>
            <a:r>
              <a:rPr lang="en-US" sz="2000" dirty="0">
                <a:latin typeface="Arial" pitchFamily="34" charset="0"/>
                <a:cs typeface="Arial" pitchFamily="34" charset="0"/>
              </a:rPr>
              <a:t>: Absent</a:t>
            </a:r>
          </a:p>
          <a:p>
            <a:pPr marL="914400" lvl="1" indent="-457200"/>
            <a:endParaRPr lang="en-US" sz="2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55178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3600" dirty="0">
                <a:solidFill>
                  <a:schemeClr val="accent2">
                    <a:lumMod val="75000"/>
                  </a:schemeClr>
                </a:solidFill>
                <a:latin typeface="Arial" pitchFamily="34" charset="0"/>
                <a:cs typeface="Arial" pitchFamily="34" charset="0"/>
              </a:rPr>
              <a:t> Investigations</a:t>
            </a:r>
          </a:p>
        </p:txBody>
      </p:sp>
      <p:sp>
        <p:nvSpPr>
          <p:cNvPr id="6" name="Content Placeholder 5"/>
          <p:cNvSpPr>
            <a:spLocks noGrp="1"/>
          </p:cNvSpPr>
          <p:nvPr>
            <p:ph idx="1"/>
          </p:nvPr>
        </p:nvSpPr>
        <p:spPr>
          <a:xfrm>
            <a:off x="1128684" y="2438400"/>
            <a:ext cx="6571343" cy="3017621"/>
          </a:xfrm>
        </p:spPr>
        <p:txBody>
          <a:bodyPr>
            <a:noAutofit/>
          </a:bodyPr>
          <a:lstStyle/>
          <a:p>
            <a:r>
              <a:rPr lang="en-US" sz="2800" b="1" dirty="0">
                <a:latin typeface="Arial" pitchFamily="34" charset="0"/>
                <a:cs typeface="Arial" pitchFamily="34" charset="0"/>
              </a:rPr>
              <a:t>Biological Investigations</a:t>
            </a:r>
          </a:p>
          <a:p>
            <a:pPr lvl="1"/>
            <a:r>
              <a:rPr lang="en-US" sz="2200" dirty="0">
                <a:latin typeface="Arial" pitchFamily="34" charset="0"/>
                <a:cs typeface="Arial" pitchFamily="34" charset="0"/>
              </a:rPr>
              <a:t>Baseline Investigations</a:t>
            </a:r>
          </a:p>
          <a:p>
            <a:pPr lvl="1"/>
            <a:r>
              <a:rPr lang="en-US" sz="2200" dirty="0">
                <a:latin typeface="Arial" pitchFamily="34" charset="0"/>
                <a:cs typeface="Arial" pitchFamily="34" charset="0"/>
              </a:rPr>
              <a:t>Fundoscopy</a:t>
            </a:r>
          </a:p>
          <a:p>
            <a:pPr lvl="1"/>
            <a:r>
              <a:rPr lang="en-US" sz="2200" dirty="0">
                <a:latin typeface="Arial" pitchFamily="34" charset="0"/>
                <a:cs typeface="Arial" pitchFamily="34" charset="0"/>
              </a:rPr>
              <a:t>ECG</a:t>
            </a:r>
          </a:p>
          <a:p>
            <a:r>
              <a:rPr lang="en-US" sz="2800" b="1" dirty="0">
                <a:latin typeface="Arial" pitchFamily="34" charset="0"/>
                <a:cs typeface="Arial" pitchFamily="34" charset="0"/>
              </a:rPr>
              <a:t>Psychosocial Investigations</a:t>
            </a:r>
            <a:r>
              <a:rPr lang="en-US" sz="2200" dirty="0">
                <a:latin typeface="Arial" pitchFamily="34" charset="0"/>
                <a:cs typeface="Arial" pitchFamily="34" charset="0"/>
              </a:rPr>
              <a:t> </a:t>
            </a:r>
          </a:p>
          <a:p>
            <a:pPr lvl="1"/>
            <a:r>
              <a:rPr lang="en-US" sz="2400" b="1" dirty="0">
                <a:latin typeface="Arial" pitchFamily="34" charset="0"/>
                <a:cs typeface="Arial" pitchFamily="34" charset="0"/>
              </a:rPr>
              <a:t>BPRS: 28 </a:t>
            </a:r>
            <a:r>
              <a:rPr lang="en-US" sz="2400" dirty="0">
                <a:latin typeface="Arial" pitchFamily="34" charset="0"/>
                <a:cs typeface="Arial" pitchFamily="34" charset="0"/>
              </a:rPr>
              <a:t>(</a:t>
            </a:r>
            <a:r>
              <a:rPr lang="en-US" sz="2400" dirty="0">
                <a:solidFill>
                  <a:srgbClr val="C00000"/>
                </a:solidFill>
                <a:latin typeface="Arial" pitchFamily="34" charset="0"/>
                <a:cs typeface="Arial" pitchFamily="34" charset="0"/>
              </a:rPr>
              <a:t>significant</a:t>
            </a:r>
            <a:r>
              <a:rPr lang="en-US" sz="2400" dirty="0">
                <a:latin typeface="Arial" pitchFamily="34" charset="0"/>
                <a:cs typeface="Arial" pitchFamily="34" charset="0"/>
              </a:rPr>
              <a:t>; mild symptoms)</a:t>
            </a:r>
          </a:p>
          <a:p>
            <a:pPr marL="457200" lvl="1" indent="0">
              <a:buNone/>
            </a:pPr>
            <a:endParaRPr lang="en-US" sz="2200" dirty="0">
              <a:latin typeface="Arial" pitchFamily="34" charset="0"/>
              <a:cs typeface="Arial" pitchFamily="34" charset="0"/>
            </a:endParaRPr>
          </a:p>
          <a:p>
            <a:pPr marL="457200" lvl="1" indent="0">
              <a:buNone/>
            </a:pPr>
            <a:endParaRPr lang="en-US" sz="2800" dirty="0">
              <a:latin typeface="Arial" pitchFamily="34" charset="0"/>
              <a:cs typeface="Arial" pitchFamily="34" charset="0"/>
            </a:endParaRPr>
          </a:p>
          <a:p>
            <a:endParaRPr lang="en-US" sz="2800" dirty="0">
              <a:latin typeface="Arial" pitchFamily="34" charset="0"/>
              <a:cs typeface="Arial" pitchFamily="34" charset="0"/>
            </a:endParaRPr>
          </a:p>
        </p:txBody>
      </p:sp>
      <p:pic>
        <p:nvPicPr>
          <p:cNvPr id="2" name="Picture 1">
            <a:extLst>
              <a:ext uri="{FF2B5EF4-FFF2-40B4-BE49-F238E27FC236}">
                <a16:creationId xmlns:a16="http://schemas.microsoft.com/office/drawing/2014/main" id="{110AEA1F-B892-673A-E694-466D48DB58C4}"/>
              </a:ext>
            </a:extLst>
          </p:cNvPr>
          <p:cNvPicPr>
            <a:picLocks noChangeAspect="1"/>
          </p:cNvPicPr>
          <p:nvPr/>
        </p:nvPicPr>
        <p:blipFill>
          <a:blip r:embed="rId2"/>
          <a:stretch>
            <a:fillRect/>
          </a:stretch>
        </p:blipFill>
        <p:spPr>
          <a:xfrm>
            <a:off x="4953000" y="3048000"/>
            <a:ext cx="554784" cy="1295400"/>
          </a:xfrm>
          <a:prstGeom prst="rect">
            <a:avLst/>
          </a:prstGeom>
        </p:spPr>
      </p:pic>
      <p:sp>
        <p:nvSpPr>
          <p:cNvPr id="3" name="TextBox 2">
            <a:extLst>
              <a:ext uri="{FF2B5EF4-FFF2-40B4-BE49-F238E27FC236}">
                <a16:creationId xmlns:a16="http://schemas.microsoft.com/office/drawing/2014/main" id="{9349389B-C60C-7429-CCE7-1AA092DF4121}"/>
              </a:ext>
            </a:extLst>
          </p:cNvPr>
          <p:cNvSpPr txBox="1"/>
          <p:nvPr/>
        </p:nvSpPr>
        <p:spPr>
          <a:xfrm>
            <a:off x="5816775" y="3430621"/>
            <a:ext cx="1600200" cy="430887"/>
          </a:xfrm>
          <a:prstGeom prst="rect">
            <a:avLst/>
          </a:prstGeom>
          <a:noFill/>
        </p:spPr>
        <p:txBody>
          <a:bodyPr wrap="square" rtlCol="0">
            <a:spAutoFit/>
          </a:bodyPr>
          <a:lstStyle/>
          <a:p>
            <a:r>
              <a:rPr lang="en-US" sz="2200" dirty="0">
                <a:solidFill>
                  <a:srgbClr val="C00000"/>
                </a:solidFill>
                <a:latin typeface="Arial" panose="020B0604020202020204" pitchFamily="34" charset="0"/>
                <a:cs typeface="Arial" panose="020B0604020202020204" pitchFamily="34" charset="0"/>
              </a:rPr>
              <a:t>Normal</a:t>
            </a:r>
          </a:p>
        </p:txBody>
      </p:sp>
    </p:spTree>
    <p:extLst>
      <p:ext uri="{BB962C8B-B14F-4D97-AF65-F5344CB8AC3E}">
        <p14:creationId xmlns:p14="http://schemas.microsoft.com/office/powerpoint/2010/main" val="1341723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684" y="956173"/>
            <a:ext cx="6571343" cy="872628"/>
          </a:xfrm>
        </p:spPr>
        <p:txBody>
          <a:bodyPr>
            <a:normAutofit/>
          </a:bodyPr>
          <a:lstStyle/>
          <a:p>
            <a:pPr algn="l"/>
            <a:r>
              <a:rPr lang="en-US" sz="3600" b="1" dirty="0">
                <a:solidFill>
                  <a:schemeClr val="accent2">
                    <a:lumMod val="75000"/>
                  </a:schemeClr>
                </a:solidFill>
                <a:latin typeface="Arial" panose="020B0604020202020204" pitchFamily="34" charset="0"/>
                <a:cs typeface="Arial" panose="020B0604020202020204" pitchFamily="34" charset="0"/>
              </a:rPr>
              <a:t> Differential Diagnosis</a:t>
            </a:r>
            <a:endParaRPr lang="en-US" sz="3600" dirty="0"/>
          </a:p>
        </p:txBody>
      </p:sp>
      <p:sp>
        <p:nvSpPr>
          <p:cNvPr id="3" name="Content Placeholder 2"/>
          <p:cNvSpPr>
            <a:spLocks noGrp="1"/>
          </p:cNvSpPr>
          <p:nvPr>
            <p:ph idx="1"/>
          </p:nvPr>
        </p:nvSpPr>
        <p:spPr>
          <a:xfrm>
            <a:off x="1128684" y="2438399"/>
            <a:ext cx="6571343" cy="3463427"/>
          </a:xfrm>
        </p:spPr>
        <p:txBody>
          <a:bodyPr>
            <a:normAutofit/>
          </a:bodyPr>
          <a:lstStyle/>
          <a:p>
            <a:pPr marL="457200" indent="-457200">
              <a:buAutoNum type="alphaLcParenR"/>
            </a:pPr>
            <a:r>
              <a:rPr lang="en-US" sz="2200" b="1" dirty="0">
                <a:solidFill>
                  <a:srgbClr val="C00000"/>
                </a:solidFill>
                <a:latin typeface="Arial" panose="020B0604020202020204" pitchFamily="34" charset="0"/>
                <a:cs typeface="Arial" panose="020B0604020202020204" pitchFamily="34" charset="0"/>
              </a:rPr>
              <a:t>Mental and Behavioral disturbances due to           pregnancy, childbirth and puerperium with psychotic features ?</a:t>
            </a:r>
          </a:p>
          <a:p>
            <a:pPr marL="457200" indent="-457200">
              <a:buAutoNum type="alphaLcParenR"/>
            </a:pPr>
            <a:endParaRPr lang="en-US" sz="2200" b="1" dirty="0">
              <a:solidFill>
                <a:srgbClr val="C00000"/>
              </a:solidFill>
              <a:latin typeface="Arial" panose="020B0604020202020204" pitchFamily="34" charset="0"/>
              <a:cs typeface="Arial" panose="020B0604020202020204" pitchFamily="34" charset="0"/>
            </a:endParaRPr>
          </a:p>
          <a:p>
            <a:pPr marL="0" indent="0">
              <a:buNone/>
            </a:pPr>
            <a:r>
              <a:rPr lang="en-US" sz="2200" b="1" dirty="0">
                <a:solidFill>
                  <a:srgbClr val="C00000"/>
                </a:solidFill>
                <a:latin typeface="Arial" panose="020B0604020202020204" pitchFamily="34" charset="0"/>
                <a:cs typeface="Arial" panose="020B0604020202020204" pitchFamily="34" charset="0"/>
              </a:rPr>
              <a:t>b)  Delirium secondary to puerperal sepsis ?</a:t>
            </a:r>
          </a:p>
          <a:p>
            <a:pPr marL="0" indent="0">
              <a:buNone/>
            </a:pPr>
            <a:endParaRPr lang="en-US" sz="2200" b="1" dirty="0">
              <a:solidFill>
                <a:srgbClr val="C00000"/>
              </a:solidFill>
              <a:latin typeface="Arial" panose="020B0604020202020204" pitchFamily="34" charset="0"/>
              <a:cs typeface="Arial" panose="020B0604020202020204" pitchFamily="34" charset="0"/>
            </a:endParaRPr>
          </a:p>
          <a:p>
            <a:pPr marL="0" indent="0">
              <a:buNone/>
            </a:pPr>
            <a:r>
              <a:rPr lang="en-US" sz="2200" b="1" dirty="0">
                <a:solidFill>
                  <a:srgbClr val="C00000"/>
                </a:solidFill>
                <a:latin typeface="Arial" panose="020B0604020202020204" pitchFamily="34" charset="0"/>
                <a:cs typeface="Arial" panose="020B0604020202020204" pitchFamily="34" charset="0"/>
              </a:rPr>
              <a:t>c)  Encephalitis with psychotic presentation ?</a:t>
            </a:r>
          </a:p>
          <a:p>
            <a:pPr marL="0" indent="0">
              <a:buNone/>
            </a:pPr>
            <a:endParaRPr lang="en-US" sz="22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967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solidFill>
                  <a:schemeClr val="accent2">
                    <a:lumMod val="75000"/>
                  </a:schemeClr>
                </a:solidFill>
                <a:latin typeface="Arial" panose="020B0604020202020204" pitchFamily="34" charset="0"/>
                <a:cs typeface="Arial" panose="020B0604020202020204" pitchFamily="34" charset="0"/>
              </a:rPr>
              <a:t>Initial Management</a:t>
            </a:r>
            <a:endParaRPr lang="en-US" sz="3600" dirty="0"/>
          </a:p>
        </p:txBody>
      </p:sp>
      <p:sp>
        <p:nvSpPr>
          <p:cNvPr id="3" name="Content Placeholder 2"/>
          <p:cNvSpPr>
            <a:spLocks noGrp="1"/>
          </p:cNvSpPr>
          <p:nvPr>
            <p:ph idx="1"/>
          </p:nvPr>
        </p:nvSpPr>
        <p:spPr/>
        <p:txBody>
          <a:bodyPr>
            <a:normAutofit/>
          </a:bodyPr>
          <a:lstStyle/>
          <a:p>
            <a:r>
              <a:rPr lang="en-US" sz="2200" b="1" dirty="0">
                <a:latin typeface="Arial" panose="020B0604020202020204" pitchFamily="34" charset="0"/>
                <a:cs typeface="Arial" panose="020B0604020202020204" pitchFamily="34" charset="0"/>
              </a:rPr>
              <a:t>Rapid tranquilization</a:t>
            </a:r>
            <a:r>
              <a:rPr lang="en-US" sz="2200" dirty="0">
                <a:latin typeface="Arial" panose="020B0604020202020204" pitchFamily="34" charset="0"/>
                <a:cs typeface="Arial" panose="020B0604020202020204" pitchFamily="34" charset="0"/>
              </a:rPr>
              <a:t>: Injection Haloperidol 5mg +  Injection Promethazine 25mg I/M stat given</a:t>
            </a:r>
          </a:p>
          <a:p>
            <a:r>
              <a:rPr lang="en-US" sz="2200" dirty="0">
                <a:latin typeface="Arial" panose="020B0604020202020204" pitchFamily="34" charset="0"/>
                <a:cs typeface="Arial" panose="020B0604020202020204" pitchFamily="34" charset="0"/>
              </a:rPr>
              <a:t>Started on </a:t>
            </a:r>
            <a:r>
              <a:rPr lang="en-US" sz="2200" b="1" dirty="0">
                <a:latin typeface="Arial" panose="020B0604020202020204" pitchFamily="34" charset="0"/>
                <a:cs typeface="Arial" panose="020B0604020202020204" pitchFamily="34" charset="0"/>
              </a:rPr>
              <a:t>Tablet Olanzapine 15mg </a:t>
            </a:r>
            <a:r>
              <a:rPr lang="en-US" sz="2200" dirty="0">
                <a:latin typeface="Arial" panose="020B0604020202020204" pitchFamily="34" charset="0"/>
                <a:cs typeface="Arial" panose="020B0604020202020204" pitchFamily="34" charset="0"/>
              </a:rPr>
              <a:t>in divided doses</a:t>
            </a:r>
          </a:p>
        </p:txBody>
      </p:sp>
    </p:spTree>
    <p:extLst>
      <p:ext uri="{BB962C8B-B14F-4D97-AF65-F5344CB8AC3E}">
        <p14:creationId xmlns:p14="http://schemas.microsoft.com/office/powerpoint/2010/main" val="2798447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22868"/>
            <a:ext cx="7696200" cy="1303867"/>
          </a:xfrm>
        </p:spPr>
        <p:txBody>
          <a:bodyPr>
            <a:normAutofit/>
          </a:bodyPr>
          <a:lstStyle/>
          <a:p>
            <a:pPr algn="l"/>
            <a:r>
              <a:rPr lang="en-US" sz="3200" b="1" dirty="0">
                <a:solidFill>
                  <a:schemeClr val="accent2">
                    <a:lumMod val="75000"/>
                  </a:schemeClr>
                </a:solidFill>
                <a:latin typeface="Arial" pitchFamily="34" charset="0"/>
                <a:cs typeface="Arial" pitchFamily="34" charset="0"/>
              </a:rPr>
              <a:t>Liaison With Gynaecology &amp; Obstetrics Department</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200" dirty="0">
                <a:latin typeface="Arial" panose="020B0604020202020204" pitchFamily="34" charset="0"/>
                <a:cs typeface="Arial" panose="020B0604020202020204" pitchFamily="34" charset="0"/>
              </a:rPr>
              <a:t>Gynaecological consultation was done to rule out </a:t>
            </a:r>
            <a:r>
              <a:rPr lang="en-US" sz="2200" dirty="0">
                <a:solidFill>
                  <a:srgbClr val="C00000"/>
                </a:solidFill>
                <a:latin typeface="Arial" panose="020B0604020202020204" pitchFamily="34" charset="0"/>
                <a:cs typeface="Arial" panose="020B0604020202020204" pitchFamily="34" charset="0"/>
              </a:rPr>
              <a:t>puerperal sepsis </a:t>
            </a:r>
            <a:r>
              <a:rPr lang="en-US" sz="2200" dirty="0">
                <a:latin typeface="Arial" panose="020B0604020202020204" pitchFamily="34" charset="0"/>
                <a:cs typeface="Arial" panose="020B0604020202020204" pitchFamily="34" charset="0"/>
              </a:rPr>
              <a:t>and other possible obstetric complications</a:t>
            </a:r>
            <a:endParaRPr lang="en-US" sz="2200" b="1" dirty="0">
              <a:solidFill>
                <a:schemeClr val="tx2"/>
              </a:solidFill>
              <a:latin typeface="Arial" panose="020B0604020202020204" pitchFamily="34" charset="0"/>
              <a:cs typeface="Arial" panose="020B0604020202020204" pitchFamily="34" charset="0"/>
            </a:endParaRPr>
          </a:p>
          <a:p>
            <a:r>
              <a:rPr lang="en-US" sz="2200" b="1" dirty="0">
                <a:solidFill>
                  <a:schemeClr val="tx2"/>
                </a:solidFill>
                <a:latin typeface="Arial" panose="020B0604020202020204" pitchFamily="34" charset="0"/>
                <a:cs typeface="Arial" panose="020B0604020202020204" pitchFamily="34" charset="0"/>
              </a:rPr>
              <a:t>Speculum examination</a:t>
            </a:r>
            <a:r>
              <a:rPr lang="en-US" sz="2200" dirty="0">
                <a:solidFill>
                  <a:srgbClr val="C00000"/>
                </a:solidFill>
                <a:latin typeface="Arial" panose="020B0604020202020204" pitchFamily="34" charset="0"/>
                <a:cs typeface="Arial" panose="020B0604020202020204" pitchFamily="34" charset="0"/>
              </a:rPr>
              <a:t>: unremarkable</a:t>
            </a:r>
          </a:p>
          <a:p>
            <a:r>
              <a:rPr lang="en-US" sz="2200" b="1" dirty="0">
                <a:latin typeface="Arial" panose="020B0604020202020204" pitchFamily="34" charset="0"/>
                <a:cs typeface="Arial" panose="020B0604020202020204" pitchFamily="34" charset="0"/>
              </a:rPr>
              <a:t>Ultrasound Abdomen Pelvis:</a:t>
            </a:r>
            <a:r>
              <a:rPr lang="en-US" sz="2200" dirty="0">
                <a:latin typeface="Arial" panose="020B0604020202020204" pitchFamily="34" charset="0"/>
                <a:cs typeface="Arial" panose="020B0604020202020204" pitchFamily="34" charset="0"/>
              </a:rPr>
              <a:t> </a:t>
            </a:r>
            <a:r>
              <a:rPr lang="en-US" sz="2200" dirty="0">
                <a:solidFill>
                  <a:srgbClr val="C00000"/>
                </a:solidFill>
                <a:latin typeface="Arial" panose="020B0604020202020204" pitchFamily="34" charset="0"/>
                <a:cs typeface="Arial" panose="020B0604020202020204" pitchFamily="34" charset="0"/>
              </a:rPr>
              <a:t>unremarkable</a:t>
            </a:r>
          </a:p>
          <a:p>
            <a:r>
              <a:rPr lang="en-US" sz="2200" dirty="0">
                <a:solidFill>
                  <a:srgbClr val="C00000"/>
                </a:solidFill>
                <a:latin typeface="Arial" panose="020B0604020202020204" pitchFamily="34" charset="0"/>
                <a:cs typeface="Arial" panose="020B0604020202020204" pitchFamily="34" charset="0"/>
              </a:rPr>
              <a:t>Obstetric complications were ruled out</a:t>
            </a:r>
          </a:p>
          <a:p>
            <a:endParaRPr lang="en-US" sz="2200" b="1" dirty="0">
              <a:solidFill>
                <a:srgbClr val="C00000"/>
              </a:solidFill>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406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5337"/>
            <a:ext cx="7467600" cy="1303867"/>
          </a:xfrm>
        </p:spPr>
        <p:txBody>
          <a:bodyPr>
            <a:noAutofit/>
          </a:bodyPr>
          <a:lstStyle/>
          <a:p>
            <a:pPr algn="l"/>
            <a:r>
              <a:rPr lang="en-US" sz="3600" b="1" dirty="0">
                <a:solidFill>
                  <a:schemeClr val="accent2">
                    <a:lumMod val="75000"/>
                  </a:schemeClr>
                </a:solidFill>
                <a:latin typeface="Arial" pitchFamily="34" charset="0"/>
                <a:cs typeface="Arial" pitchFamily="34" charset="0"/>
              </a:rPr>
              <a:t>Liaison With Medical Department</a:t>
            </a:r>
          </a:p>
        </p:txBody>
      </p:sp>
      <p:sp>
        <p:nvSpPr>
          <p:cNvPr id="3" name="Content Placeholder 2"/>
          <p:cNvSpPr>
            <a:spLocks noGrp="1"/>
          </p:cNvSpPr>
          <p:nvPr>
            <p:ph idx="1"/>
          </p:nvPr>
        </p:nvSpPr>
        <p:spPr>
          <a:xfrm>
            <a:off x="1128684" y="2438400"/>
            <a:ext cx="6948516" cy="3657600"/>
          </a:xfrm>
        </p:spPr>
        <p:txBody>
          <a:bodyPr>
            <a:normAutofit fontScale="92500"/>
          </a:bodyPr>
          <a:lstStyle/>
          <a:p>
            <a:r>
              <a:rPr lang="en-US" sz="2200" dirty="0">
                <a:latin typeface="Arial" pitchFamily="34" charset="0"/>
                <a:cs typeface="Arial" pitchFamily="34" charset="0"/>
              </a:rPr>
              <a:t>Medical department was consulted due to </a:t>
            </a:r>
            <a:r>
              <a:rPr lang="en-US" sz="2200" b="1" dirty="0">
                <a:solidFill>
                  <a:srgbClr val="C00000"/>
                </a:solidFill>
                <a:latin typeface="Arial" pitchFamily="34" charset="0"/>
                <a:cs typeface="Arial" pitchFamily="34" charset="0"/>
              </a:rPr>
              <a:t>suspicion of central nervous system infection </a:t>
            </a:r>
          </a:p>
          <a:p>
            <a:pPr lvl="1"/>
            <a:r>
              <a:rPr lang="en-US" sz="2200" b="1" dirty="0">
                <a:latin typeface="Arial" pitchFamily="34" charset="0"/>
                <a:cs typeface="Arial" pitchFamily="34" charset="0"/>
              </a:rPr>
              <a:t>History of fever</a:t>
            </a:r>
          </a:p>
          <a:p>
            <a:pPr lvl="1"/>
            <a:r>
              <a:rPr lang="en-US" sz="2200" b="1" dirty="0">
                <a:latin typeface="Arial" pitchFamily="34" charset="0"/>
                <a:cs typeface="Arial" pitchFamily="34" charset="0"/>
              </a:rPr>
              <a:t>Visual hallucinations</a:t>
            </a:r>
          </a:p>
          <a:p>
            <a:pPr lvl="1"/>
            <a:r>
              <a:rPr lang="en-US" sz="2200" b="1" dirty="0">
                <a:latin typeface="Arial" pitchFamily="34" charset="0"/>
                <a:cs typeface="Arial" pitchFamily="34" charset="0"/>
              </a:rPr>
              <a:t>Disorientation</a:t>
            </a:r>
            <a:endParaRPr lang="en-US" sz="2200" dirty="0">
              <a:latin typeface="Arial" pitchFamily="34" charset="0"/>
              <a:cs typeface="Arial" pitchFamily="34" charset="0"/>
            </a:endParaRPr>
          </a:p>
          <a:p>
            <a:r>
              <a:rPr lang="en-US" sz="2200" dirty="0">
                <a:latin typeface="Arial" pitchFamily="34" charset="0"/>
                <a:cs typeface="Arial" pitchFamily="34" charset="0"/>
              </a:rPr>
              <a:t>Advice:</a:t>
            </a:r>
          </a:p>
          <a:p>
            <a:pPr lvl="1"/>
            <a:r>
              <a:rPr lang="en-US" sz="2200" b="1" dirty="0">
                <a:latin typeface="Arial" pitchFamily="34" charset="0"/>
                <a:cs typeface="Arial" pitchFamily="34" charset="0"/>
              </a:rPr>
              <a:t>CT Brain with contrast</a:t>
            </a:r>
            <a:r>
              <a:rPr lang="en-US" sz="2200" dirty="0">
                <a:latin typeface="Arial" pitchFamily="34" charset="0"/>
                <a:cs typeface="Arial" pitchFamily="34" charset="0"/>
              </a:rPr>
              <a:t> </a:t>
            </a:r>
          </a:p>
          <a:p>
            <a:pPr lvl="1"/>
            <a:r>
              <a:rPr lang="en-US" sz="2200" dirty="0">
                <a:latin typeface="Arial" pitchFamily="34" charset="0"/>
                <a:cs typeface="Arial" pitchFamily="34" charset="0"/>
              </a:rPr>
              <a:t>Lumber Puncture for </a:t>
            </a:r>
            <a:r>
              <a:rPr lang="en-US" sz="2200" b="1" dirty="0">
                <a:latin typeface="Arial" pitchFamily="34" charset="0"/>
                <a:cs typeface="Arial" pitchFamily="34" charset="0"/>
              </a:rPr>
              <a:t>CSF complete examination</a:t>
            </a:r>
            <a:endParaRPr lang="en-US" sz="2200" b="0" dirty="0">
              <a:solidFill>
                <a:srgbClr val="FF0000"/>
              </a:solidFill>
              <a:latin typeface="Arial" pitchFamily="34" charset="0"/>
              <a:cs typeface="Arial" pitchFamily="34" charset="0"/>
            </a:endParaRPr>
          </a:p>
          <a:p>
            <a:pPr marL="457200" indent="-457200">
              <a:buFont typeface="Arial" pitchFamily="34" charset="0"/>
              <a:buChar char="•"/>
            </a:pPr>
            <a:endParaRPr lang="en-US" sz="2400" b="0" dirty="0">
              <a:latin typeface="Arial" pitchFamily="34" charset="0"/>
              <a:cs typeface="Arial" pitchFamily="34" charset="0"/>
            </a:endParaRPr>
          </a:p>
          <a:p>
            <a:pPr marL="457200" indent="-457200">
              <a:buFont typeface="Arial" pitchFamily="34" charset="0"/>
              <a:buChar char="•"/>
            </a:pPr>
            <a:endParaRPr lang="en-US" sz="2400" b="0" dirty="0">
              <a:latin typeface="Arial" pitchFamily="34" charset="0"/>
              <a:cs typeface="Arial" pitchFamily="34" charset="0"/>
            </a:endParaRPr>
          </a:p>
        </p:txBody>
      </p:sp>
    </p:spTree>
    <p:extLst>
      <p:ext uri="{BB962C8B-B14F-4D97-AF65-F5344CB8AC3E}">
        <p14:creationId xmlns:p14="http://schemas.microsoft.com/office/powerpoint/2010/main" val="693537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algn="l"/>
            <a:r>
              <a:rPr lang="en-US" dirty="0">
                <a:solidFill>
                  <a:schemeClr val="accent2">
                    <a:lumMod val="75000"/>
                  </a:schemeClr>
                </a:solidFill>
                <a:latin typeface="Arial" pitchFamily="34" charset="0"/>
                <a:cs typeface="Arial" pitchFamily="34" charset="0"/>
              </a:rPr>
              <a:t> </a:t>
            </a:r>
            <a:r>
              <a:rPr lang="en-US" sz="3600" dirty="0">
                <a:solidFill>
                  <a:schemeClr val="accent2">
                    <a:lumMod val="75000"/>
                  </a:schemeClr>
                </a:solidFill>
                <a:latin typeface="Arial" pitchFamily="34" charset="0"/>
                <a:cs typeface="Arial" pitchFamily="34" charset="0"/>
              </a:rPr>
              <a:t>CT Brain Result</a:t>
            </a:r>
            <a:endParaRPr lang="en-US" sz="3600" dirty="0">
              <a:latin typeface="Arial" pitchFamily="34" charset="0"/>
              <a:cs typeface="Arial" pitchFamily="34" charset="0"/>
            </a:endParaRPr>
          </a:p>
        </p:txBody>
      </p:sp>
      <p:sp>
        <p:nvSpPr>
          <p:cNvPr id="3" name="Content Placeholder 2"/>
          <p:cNvSpPr>
            <a:spLocks noGrp="1"/>
          </p:cNvSpPr>
          <p:nvPr>
            <p:ph sz="half" idx="1"/>
          </p:nvPr>
        </p:nvSpPr>
        <p:spPr>
          <a:xfrm>
            <a:off x="838200" y="2487168"/>
            <a:ext cx="3581400" cy="3447288"/>
          </a:xfrm>
        </p:spPr>
        <p:txBody>
          <a:bodyPr>
            <a:normAutofit/>
          </a:bodyPr>
          <a:lstStyle/>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Mild </a:t>
            </a:r>
            <a:r>
              <a:rPr lang="en-US" sz="2200" dirty="0">
                <a:solidFill>
                  <a:srgbClr val="C00000"/>
                </a:solidFill>
                <a:latin typeface="Arial" panose="020B0604020202020204" pitchFamily="34" charset="0"/>
                <a:cs typeface="Arial" panose="020B0604020202020204" pitchFamily="34" charset="0"/>
              </a:rPr>
              <a:t>Meningeal enhancement </a:t>
            </a:r>
            <a:r>
              <a:rPr lang="en-US" sz="2200" dirty="0">
                <a:latin typeface="Arial" panose="020B0604020202020204" pitchFamily="34" charset="0"/>
                <a:cs typeface="Arial" panose="020B0604020202020204" pitchFamily="34" charset="0"/>
              </a:rPr>
              <a:t>along right ambient cistern and left temporal lobe adjacent to crural cistern </a:t>
            </a:r>
            <a:r>
              <a:rPr lang="en-US" sz="2200" dirty="0">
                <a:solidFill>
                  <a:srgbClr val="C00000"/>
                </a:solidFill>
                <a:latin typeface="Arial" panose="020B0604020202020204" pitchFamily="34" charset="0"/>
                <a:cs typeface="Arial" panose="020B0604020202020204" pitchFamily="34" charset="0"/>
              </a:rPr>
              <a:t>in favor of </a:t>
            </a:r>
            <a:r>
              <a:rPr lang="en-US" sz="2200" b="1" dirty="0">
                <a:solidFill>
                  <a:srgbClr val="C00000"/>
                </a:solidFill>
                <a:latin typeface="Arial" panose="020B0604020202020204" pitchFamily="34" charset="0"/>
                <a:cs typeface="Arial" panose="020B0604020202020204" pitchFamily="34" charset="0"/>
              </a:rPr>
              <a:t>meningitis/encephalitis.</a:t>
            </a:r>
          </a:p>
          <a:p>
            <a:endParaRPr lang="en-US" dirty="0"/>
          </a:p>
        </p:txBody>
      </p:sp>
      <p:pic>
        <p:nvPicPr>
          <p:cNvPr id="5" name="Content Placeholder 4" descr="New Doc 05-21-2024 10.55.pdf - Adobe Acrobat Reader (64-bit)"/>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7054" t="42756" r="20841" b="10964"/>
          <a:stretch/>
        </p:blipFill>
        <p:spPr>
          <a:xfrm>
            <a:off x="4419600" y="2487168"/>
            <a:ext cx="3429000" cy="3608831"/>
          </a:xfrm>
          <a:prstGeom prst="rect">
            <a:avLst/>
          </a:prstGeom>
        </p:spPr>
      </p:pic>
    </p:spTree>
    <p:extLst>
      <p:ext uri="{BB962C8B-B14F-4D97-AF65-F5344CB8AC3E}">
        <p14:creationId xmlns:p14="http://schemas.microsoft.com/office/powerpoint/2010/main" val="3438691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solidFill>
                  <a:schemeClr val="accent2">
                    <a:lumMod val="75000"/>
                  </a:schemeClr>
                </a:solidFill>
                <a:latin typeface="Arial" panose="020B0604020202020204" pitchFamily="34" charset="0"/>
                <a:cs typeface="Arial" panose="020B0604020202020204" pitchFamily="34" charset="0"/>
              </a:rPr>
              <a:t>CSF Result</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09600" y="2487168"/>
            <a:ext cx="3200400" cy="3447288"/>
          </a:xfrm>
        </p:spPr>
        <p:txBody>
          <a:bodyPr>
            <a:normAutofit/>
          </a:bodyPr>
          <a:lstStyle/>
          <a:p>
            <a:pPr marL="0" indent="0">
              <a:buNone/>
            </a:pPr>
            <a:r>
              <a:rPr lang="en-US" sz="2000" dirty="0">
                <a:latin typeface="Arial" panose="020B0604020202020204" pitchFamily="34" charset="0"/>
                <a:cs typeface="Arial" panose="020B0604020202020204" pitchFamily="34" charset="0"/>
              </a:rPr>
              <a:t>Suggestive of Viral Encephalitis</a:t>
            </a:r>
          </a:p>
          <a:p>
            <a:pPr lvl="1"/>
            <a:r>
              <a:rPr lang="en-US" sz="1800" b="1" dirty="0">
                <a:latin typeface="Arial" panose="020B0604020202020204" pitchFamily="34" charset="0"/>
                <a:cs typeface="Arial" panose="020B0604020202020204" pitchFamily="34" charset="0"/>
              </a:rPr>
              <a:t>Neutrophils</a:t>
            </a:r>
            <a:r>
              <a:rPr lang="en-US" sz="1800" dirty="0">
                <a:latin typeface="Arial" panose="020B0604020202020204" pitchFamily="34" charset="0"/>
                <a:cs typeface="Arial" panose="020B0604020202020204" pitchFamily="34" charset="0"/>
              </a:rPr>
              <a:t> </a:t>
            </a:r>
            <a:r>
              <a:rPr lang="en-US" sz="1800" dirty="0">
                <a:solidFill>
                  <a:srgbClr val="C00000"/>
                </a:solidFill>
                <a:latin typeface="Arial" panose="020B0604020202020204" pitchFamily="34" charset="0"/>
                <a:cs typeface="Arial" panose="020B0604020202020204" pitchFamily="34" charset="0"/>
              </a:rPr>
              <a:t>0%</a:t>
            </a:r>
          </a:p>
          <a:p>
            <a:pPr lvl="1"/>
            <a:r>
              <a:rPr lang="en-US" sz="1800" b="1" dirty="0">
                <a:latin typeface="Arial" panose="020B0604020202020204" pitchFamily="34" charset="0"/>
                <a:cs typeface="Arial" panose="020B0604020202020204" pitchFamily="34" charset="0"/>
              </a:rPr>
              <a:t>Lymphocytes</a:t>
            </a:r>
            <a:r>
              <a:rPr lang="en-US" sz="1800" dirty="0">
                <a:latin typeface="Arial" panose="020B0604020202020204" pitchFamily="34" charset="0"/>
                <a:cs typeface="Arial" panose="020B0604020202020204" pitchFamily="34" charset="0"/>
              </a:rPr>
              <a:t> </a:t>
            </a:r>
            <a:r>
              <a:rPr lang="en-US" sz="1800" dirty="0">
                <a:solidFill>
                  <a:srgbClr val="C00000"/>
                </a:solidFill>
                <a:latin typeface="Arial" panose="020B0604020202020204" pitchFamily="34" charset="0"/>
                <a:cs typeface="Arial" panose="020B0604020202020204" pitchFamily="34" charset="0"/>
              </a:rPr>
              <a:t>100%</a:t>
            </a:r>
          </a:p>
          <a:p>
            <a:pPr lvl="1"/>
            <a:r>
              <a:rPr lang="en-US" sz="1800" b="1" dirty="0">
                <a:latin typeface="Arial" panose="020B0604020202020204" pitchFamily="34" charset="0"/>
                <a:cs typeface="Arial" panose="020B0604020202020204" pitchFamily="34" charset="0"/>
              </a:rPr>
              <a:t>Protein</a:t>
            </a:r>
            <a:r>
              <a:rPr lang="en-US" sz="1800" dirty="0">
                <a:latin typeface="Arial" panose="020B0604020202020204" pitchFamily="34" charset="0"/>
                <a:cs typeface="Arial" panose="020B0604020202020204" pitchFamily="34" charset="0"/>
              </a:rPr>
              <a:t> </a:t>
            </a:r>
            <a:r>
              <a:rPr lang="en-US" sz="1800" dirty="0">
                <a:solidFill>
                  <a:srgbClr val="C00000"/>
                </a:solidFill>
                <a:latin typeface="Arial" panose="020B0604020202020204" pitchFamily="34" charset="0"/>
                <a:cs typeface="Arial" panose="020B0604020202020204" pitchFamily="34" charset="0"/>
              </a:rPr>
              <a:t>73mg/dl</a:t>
            </a:r>
          </a:p>
          <a:p>
            <a:pPr lvl="1"/>
            <a:r>
              <a:rPr lang="en-US" sz="1800" b="1" dirty="0">
                <a:latin typeface="Arial" panose="020B0604020202020204" pitchFamily="34" charset="0"/>
                <a:cs typeface="Arial" panose="020B0604020202020204" pitchFamily="34" charset="0"/>
              </a:rPr>
              <a:t>Glucose</a:t>
            </a:r>
            <a:r>
              <a:rPr lang="en-US" sz="1800" dirty="0">
                <a:latin typeface="Arial" panose="020B0604020202020204" pitchFamily="34" charset="0"/>
                <a:cs typeface="Arial" panose="020B0604020202020204" pitchFamily="34" charset="0"/>
              </a:rPr>
              <a:t> </a:t>
            </a:r>
            <a:r>
              <a:rPr lang="en-US" sz="1800" dirty="0">
                <a:solidFill>
                  <a:srgbClr val="C00000"/>
                </a:solidFill>
                <a:latin typeface="Arial" panose="020B0604020202020204" pitchFamily="34" charset="0"/>
                <a:cs typeface="Arial" panose="020B0604020202020204" pitchFamily="34" charset="0"/>
              </a:rPr>
              <a:t>54mg/dl</a:t>
            </a:r>
          </a:p>
          <a:p>
            <a:pPr lvl="1"/>
            <a:r>
              <a:rPr lang="en-US" sz="1800" b="1" dirty="0">
                <a:latin typeface="Arial" panose="020B0604020202020204" pitchFamily="34" charset="0"/>
                <a:cs typeface="Arial" panose="020B0604020202020204" pitchFamily="34" charset="0"/>
              </a:rPr>
              <a:t>ZN stain </a:t>
            </a:r>
            <a:r>
              <a:rPr lang="en-US" sz="1800" dirty="0">
                <a:solidFill>
                  <a:srgbClr val="C00000"/>
                </a:solidFill>
                <a:latin typeface="Arial" panose="020B0604020202020204" pitchFamily="34" charset="0"/>
                <a:cs typeface="Arial" panose="020B0604020202020204" pitchFamily="34" charset="0"/>
              </a:rPr>
              <a:t>negative for AFB</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5" name="Content Placeholder 4" descr="CamScanner 05-23-2024 23.32.pdf - Adobe Acrobat Reader (64-bit)"/>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32065" t="14961" r="6280" b="8687"/>
          <a:stretch/>
        </p:blipFill>
        <p:spPr>
          <a:xfrm>
            <a:off x="3810000" y="2487168"/>
            <a:ext cx="4480560" cy="3608832"/>
          </a:xfrm>
        </p:spPr>
      </p:pic>
    </p:spTree>
    <p:extLst>
      <p:ext uri="{BB962C8B-B14F-4D97-AF65-F5344CB8AC3E}">
        <p14:creationId xmlns:p14="http://schemas.microsoft.com/office/powerpoint/2010/main" val="2830031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128684" y="956173"/>
            <a:ext cx="6571343" cy="567828"/>
          </a:xfrm>
        </p:spPr>
        <p:txBody>
          <a:bodyPr>
            <a:normAutofit fontScale="90000"/>
          </a:bodyPr>
          <a:lstStyle/>
          <a:p>
            <a:endParaRPr lang="en-US"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545462803"/>
              </p:ext>
            </p:extLst>
          </p:nvPr>
        </p:nvGraphicFramePr>
        <p:xfrm>
          <a:off x="533397" y="762000"/>
          <a:ext cx="8077202" cy="5638803"/>
        </p:xfrm>
        <a:graphic>
          <a:graphicData uri="http://schemas.openxmlformats.org/drawingml/2006/table">
            <a:tbl>
              <a:tblPr firstRow="1" bandRow="1">
                <a:tableStyleId>{5C22544A-7EE6-4342-B048-85BDC9FD1C3A}</a:tableStyleId>
              </a:tblPr>
              <a:tblGrid>
                <a:gridCol w="4038601">
                  <a:extLst>
                    <a:ext uri="{9D8B030D-6E8A-4147-A177-3AD203B41FA5}">
                      <a16:colId xmlns:a16="http://schemas.microsoft.com/office/drawing/2014/main" val="20000"/>
                    </a:ext>
                  </a:extLst>
                </a:gridCol>
                <a:gridCol w="4038601">
                  <a:extLst>
                    <a:ext uri="{9D8B030D-6E8A-4147-A177-3AD203B41FA5}">
                      <a16:colId xmlns:a16="http://schemas.microsoft.com/office/drawing/2014/main" val="20001"/>
                    </a:ext>
                  </a:extLst>
                </a:gridCol>
              </a:tblGrid>
              <a:tr h="479115">
                <a:tc gridSpan="2">
                  <a:txBody>
                    <a:bodyPr/>
                    <a:lstStyle/>
                    <a:p>
                      <a:pPr algn="ctr"/>
                      <a:r>
                        <a:rPr lang="en-US" sz="2400" dirty="0">
                          <a:latin typeface="Arial" charset="0"/>
                          <a:ea typeface="Arial" charset="0"/>
                          <a:cs typeface="Arial" charset="0"/>
                        </a:rPr>
                        <a:t>PROGRAM</a:t>
                      </a:r>
                    </a:p>
                  </a:txBody>
                  <a:tcPr/>
                </a:tc>
                <a:tc hMerge="1">
                  <a:txBody>
                    <a:bodyPr/>
                    <a:lstStyle/>
                    <a:p>
                      <a:endParaRPr lang="en-US" sz="1800" dirty="0">
                        <a:latin typeface="Arial" charset="0"/>
                        <a:ea typeface="Arial" charset="0"/>
                        <a:cs typeface="Arial" charset="0"/>
                      </a:endParaRPr>
                    </a:p>
                  </a:txBody>
                  <a:tcPr/>
                </a:tc>
                <a:extLst>
                  <a:ext uri="{0D108BD9-81ED-4DB2-BD59-A6C34878D82A}">
                    <a16:rowId xmlns:a16="http://schemas.microsoft.com/office/drawing/2014/main" val="10000"/>
                  </a:ext>
                </a:extLst>
              </a:tr>
              <a:tr h="644961">
                <a:tc>
                  <a:txBody>
                    <a:bodyPr/>
                    <a:lstStyle/>
                    <a:p>
                      <a:r>
                        <a:rPr lang="en-US" sz="1800" b="1" dirty="0">
                          <a:solidFill>
                            <a:schemeClr val="accent2">
                              <a:lumMod val="75000"/>
                            </a:schemeClr>
                          </a:solidFill>
                          <a:latin typeface="Arial" charset="0"/>
                          <a:ea typeface="Arial" charset="0"/>
                          <a:cs typeface="Arial" charset="0"/>
                        </a:rPr>
                        <a:t>Introduction</a:t>
                      </a:r>
                    </a:p>
                  </a:txBody>
                  <a:tcPr/>
                </a:tc>
                <a:tc>
                  <a:txBody>
                    <a:bodyPr/>
                    <a:lstStyle/>
                    <a:p>
                      <a:r>
                        <a:rPr lang="en-US" sz="1800" b="1" dirty="0">
                          <a:solidFill>
                            <a:schemeClr val="accent2">
                              <a:lumMod val="75000"/>
                            </a:schemeClr>
                          </a:solidFill>
                          <a:latin typeface="Arial" charset="0"/>
                          <a:ea typeface="Arial" charset="0"/>
                          <a:cs typeface="Arial" charset="0"/>
                        </a:rPr>
                        <a:t>Dr.</a:t>
                      </a:r>
                      <a:r>
                        <a:rPr lang="en-US" sz="1800" b="1" baseline="0" dirty="0">
                          <a:solidFill>
                            <a:schemeClr val="accent2">
                              <a:lumMod val="75000"/>
                            </a:schemeClr>
                          </a:solidFill>
                          <a:latin typeface="Arial" charset="0"/>
                          <a:ea typeface="Arial" charset="0"/>
                          <a:cs typeface="Arial" charset="0"/>
                        </a:rPr>
                        <a:t> Maryam Javed</a:t>
                      </a:r>
                    </a:p>
                    <a:p>
                      <a:r>
                        <a:rPr lang="en-US" sz="1600" b="1" baseline="0" dirty="0">
                          <a:solidFill>
                            <a:schemeClr val="accent2">
                              <a:lumMod val="75000"/>
                            </a:schemeClr>
                          </a:solidFill>
                          <a:latin typeface="Arial" charset="0"/>
                          <a:ea typeface="Arial" charset="0"/>
                          <a:cs typeface="Arial" charset="0"/>
                        </a:rPr>
                        <a:t>Resident Year 4 IOP</a:t>
                      </a:r>
                      <a:endParaRPr lang="en-US" sz="1600" b="1" dirty="0">
                        <a:solidFill>
                          <a:schemeClr val="accent2">
                            <a:lumMod val="75000"/>
                          </a:schemeClr>
                        </a:solidFill>
                        <a:latin typeface="Arial" charset="0"/>
                        <a:ea typeface="Arial" charset="0"/>
                        <a:cs typeface="Arial" charset="0"/>
                      </a:endParaRPr>
                    </a:p>
                  </a:txBody>
                  <a:tcPr/>
                </a:tc>
                <a:extLst>
                  <a:ext uri="{0D108BD9-81ED-4DB2-BD59-A6C34878D82A}">
                    <a16:rowId xmlns:a16="http://schemas.microsoft.com/office/drawing/2014/main" val="10001"/>
                  </a:ext>
                </a:extLst>
              </a:tr>
              <a:tr h="644961">
                <a:tc>
                  <a:txBody>
                    <a:bodyPr/>
                    <a:lstStyle/>
                    <a:p>
                      <a:r>
                        <a:rPr lang="en-US" sz="1800" b="1" dirty="0">
                          <a:solidFill>
                            <a:schemeClr val="accent2">
                              <a:lumMod val="75000"/>
                            </a:schemeClr>
                          </a:solidFill>
                          <a:latin typeface="Arial" charset="0"/>
                          <a:ea typeface="Arial" charset="0"/>
                          <a:cs typeface="Arial" charset="0"/>
                        </a:rPr>
                        <a:t>Recitation </a:t>
                      </a:r>
                    </a:p>
                  </a:txBody>
                  <a:tcPr/>
                </a:tc>
                <a:tc>
                  <a:txBody>
                    <a:bodyPr/>
                    <a:lstStyle/>
                    <a:p>
                      <a:r>
                        <a:rPr lang="en-US" sz="1800" b="1" dirty="0">
                          <a:solidFill>
                            <a:schemeClr val="accent2">
                              <a:lumMod val="75000"/>
                            </a:schemeClr>
                          </a:solidFill>
                          <a:latin typeface="Arial" charset="0"/>
                          <a:ea typeface="Arial" charset="0"/>
                          <a:cs typeface="Arial" charset="0"/>
                        </a:rPr>
                        <a:t>Dr. Ibrahim Rashid</a:t>
                      </a:r>
                    </a:p>
                    <a:p>
                      <a:r>
                        <a:rPr lang="en-US" sz="1600" b="1" dirty="0">
                          <a:solidFill>
                            <a:schemeClr val="accent2">
                              <a:lumMod val="75000"/>
                            </a:schemeClr>
                          </a:solidFill>
                          <a:latin typeface="Arial" charset="0"/>
                          <a:ea typeface="Arial" charset="0"/>
                          <a:cs typeface="Arial" charset="0"/>
                        </a:rPr>
                        <a:t>House Officer IOP</a:t>
                      </a:r>
                    </a:p>
                  </a:txBody>
                  <a:tcPr/>
                </a:tc>
                <a:extLst>
                  <a:ext uri="{0D108BD9-81ED-4DB2-BD59-A6C34878D82A}">
                    <a16:rowId xmlns:a16="http://schemas.microsoft.com/office/drawing/2014/main" val="10002"/>
                  </a:ext>
                </a:extLst>
              </a:tr>
              <a:tr h="644961">
                <a:tc>
                  <a:txBody>
                    <a:bodyPr/>
                    <a:lstStyle/>
                    <a:p>
                      <a:r>
                        <a:rPr lang="en-US" sz="1800" b="1" dirty="0">
                          <a:solidFill>
                            <a:schemeClr val="accent2">
                              <a:lumMod val="75000"/>
                            </a:schemeClr>
                          </a:solidFill>
                          <a:latin typeface="Arial" charset="0"/>
                          <a:ea typeface="Arial" charset="0"/>
                          <a:cs typeface="Arial" charset="0"/>
                        </a:rPr>
                        <a:t>Case Presentation</a:t>
                      </a:r>
                    </a:p>
                  </a:txBody>
                  <a:tcPr/>
                </a:tc>
                <a:tc>
                  <a:txBody>
                    <a:bodyPr/>
                    <a:lstStyle/>
                    <a:p>
                      <a:r>
                        <a:rPr lang="en-US" sz="1800" b="1" dirty="0">
                          <a:solidFill>
                            <a:schemeClr val="accent2">
                              <a:lumMod val="75000"/>
                            </a:schemeClr>
                          </a:solidFill>
                          <a:latin typeface="Arial" charset="0"/>
                          <a:ea typeface="Arial" charset="0"/>
                          <a:cs typeface="Arial" charset="0"/>
                        </a:rPr>
                        <a:t>Dr. Mehvish</a:t>
                      </a:r>
                      <a:r>
                        <a:rPr lang="en-US" sz="1800" b="1" baseline="0" dirty="0">
                          <a:solidFill>
                            <a:schemeClr val="accent2">
                              <a:lumMod val="75000"/>
                            </a:schemeClr>
                          </a:solidFill>
                          <a:latin typeface="Arial" charset="0"/>
                          <a:ea typeface="Arial" charset="0"/>
                          <a:cs typeface="Arial" charset="0"/>
                        </a:rPr>
                        <a:t> Batool</a:t>
                      </a:r>
                    </a:p>
                    <a:p>
                      <a:r>
                        <a:rPr lang="en-US" sz="1600" b="1" baseline="0" dirty="0">
                          <a:solidFill>
                            <a:schemeClr val="accent2">
                              <a:lumMod val="75000"/>
                            </a:schemeClr>
                          </a:solidFill>
                          <a:latin typeface="Arial" charset="0"/>
                          <a:ea typeface="Arial" charset="0"/>
                          <a:cs typeface="Arial" charset="0"/>
                        </a:rPr>
                        <a:t>Resident Year 4 IOP</a:t>
                      </a:r>
                      <a:endParaRPr lang="en-US" sz="1600" b="1" dirty="0">
                        <a:solidFill>
                          <a:schemeClr val="accent2">
                            <a:lumMod val="75000"/>
                          </a:schemeClr>
                        </a:solidFill>
                        <a:latin typeface="Arial" charset="0"/>
                        <a:ea typeface="Arial" charset="0"/>
                        <a:cs typeface="Arial" charset="0"/>
                      </a:endParaRPr>
                    </a:p>
                  </a:txBody>
                  <a:tcPr/>
                </a:tc>
                <a:extLst>
                  <a:ext uri="{0D108BD9-81ED-4DB2-BD59-A6C34878D82A}">
                    <a16:rowId xmlns:a16="http://schemas.microsoft.com/office/drawing/2014/main" val="10003"/>
                  </a:ext>
                </a:extLst>
              </a:tr>
              <a:tr h="644961">
                <a:tc>
                  <a:txBody>
                    <a:bodyPr/>
                    <a:lstStyle/>
                    <a:p>
                      <a:r>
                        <a:rPr lang="en-US" sz="1800" b="1" dirty="0">
                          <a:solidFill>
                            <a:schemeClr val="accent2">
                              <a:lumMod val="75000"/>
                            </a:schemeClr>
                          </a:solidFill>
                          <a:latin typeface="Arial" charset="0"/>
                          <a:ea typeface="Arial" charset="0"/>
                          <a:cs typeface="Arial" charset="0"/>
                        </a:rPr>
                        <a:t>Gynae and</a:t>
                      </a:r>
                      <a:r>
                        <a:rPr lang="en-US" sz="1800" b="1" baseline="0" dirty="0">
                          <a:solidFill>
                            <a:schemeClr val="accent2">
                              <a:lumMod val="75000"/>
                            </a:schemeClr>
                          </a:solidFill>
                          <a:latin typeface="Arial" charset="0"/>
                          <a:ea typeface="Arial" charset="0"/>
                          <a:cs typeface="Arial" charset="0"/>
                        </a:rPr>
                        <a:t> Obstetrics</a:t>
                      </a:r>
                      <a:r>
                        <a:rPr lang="en-US" sz="1800" b="1" dirty="0">
                          <a:solidFill>
                            <a:schemeClr val="accent2">
                              <a:lumMod val="75000"/>
                            </a:schemeClr>
                          </a:solidFill>
                          <a:latin typeface="Arial" charset="0"/>
                          <a:ea typeface="Arial" charset="0"/>
                          <a:cs typeface="Arial" charset="0"/>
                        </a:rPr>
                        <a:t> Perspective</a:t>
                      </a:r>
                    </a:p>
                  </a:txBody>
                  <a:tcPr/>
                </a:tc>
                <a:tc>
                  <a:txBody>
                    <a:bodyPr/>
                    <a:lstStyle/>
                    <a:p>
                      <a:r>
                        <a:rPr lang="en-US" sz="1800" b="1" dirty="0">
                          <a:solidFill>
                            <a:schemeClr val="accent2">
                              <a:lumMod val="75000"/>
                            </a:schemeClr>
                          </a:solidFill>
                          <a:latin typeface="Arial" charset="0"/>
                          <a:ea typeface="Arial" charset="0"/>
                          <a:cs typeface="Arial" charset="0"/>
                        </a:rPr>
                        <a:t>Dr. Sadia Khan</a:t>
                      </a:r>
                    </a:p>
                    <a:p>
                      <a:r>
                        <a:rPr lang="en-US" sz="1600" b="1" dirty="0">
                          <a:solidFill>
                            <a:schemeClr val="accent2">
                              <a:lumMod val="75000"/>
                            </a:schemeClr>
                          </a:solidFill>
                          <a:latin typeface="Arial" charset="0"/>
                          <a:ea typeface="Arial" charset="0"/>
                          <a:cs typeface="Arial" charset="0"/>
                        </a:rPr>
                        <a:t>HOD Gynae &amp; </a:t>
                      </a:r>
                      <a:r>
                        <a:rPr lang="en-US" sz="1600" b="1" dirty="0" err="1">
                          <a:solidFill>
                            <a:schemeClr val="accent2">
                              <a:lumMod val="75000"/>
                            </a:schemeClr>
                          </a:solidFill>
                          <a:latin typeface="Arial" charset="0"/>
                          <a:ea typeface="Arial" charset="0"/>
                          <a:cs typeface="Arial" charset="0"/>
                        </a:rPr>
                        <a:t>Obs</a:t>
                      </a:r>
                      <a:r>
                        <a:rPr lang="en-US" sz="1600" b="1" dirty="0">
                          <a:solidFill>
                            <a:schemeClr val="accent2">
                              <a:lumMod val="75000"/>
                            </a:schemeClr>
                          </a:solidFill>
                          <a:latin typeface="Arial" charset="0"/>
                          <a:ea typeface="Arial" charset="0"/>
                          <a:cs typeface="Arial" charset="0"/>
                        </a:rPr>
                        <a:t> BBH</a:t>
                      </a:r>
                    </a:p>
                  </a:txBody>
                  <a:tcPr/>
                </a:tc>
                <a:extLst>
                  <a:ext uri="{0D108BD9-81ED-4DB2-BD59-A6C34878D82A}">
                    <a16:rowId xmlns:a16="http://schemas.microsoft.com/office/drawing/2014/main" val="10005"/>
                  </a:ext>
                </a:extLst>
              </a:tr>
              <a:tr h="64496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b="1" dirty="0">
                          <a:solidFill>
                            <a:schemeClr val="accent2">
                              <a:lumMod val="75000"/>
                            </a:schemeClr>
                          </a:solidFill>
                          <a:latin typeface="Arial" charset="0"/>
                          <a:ea typeface="Arial" charset="0"/>
                          <a:cs typeface="Arial" charset="0"/>
                        </a:rPr>
                        <a:t>Medical Perspective</a:t>
                      </a:r>
                    </a:p>
                  </a:txBody>
                  <a:tcPr/>
                </a:tc>
                <a:tc>
                  <a:txBody>
                    <a:bodyPr/>
                    <a:lstStyle/>
                    <a:p>
                      <a:r>
                        <a:rPr lang="en-US" sz="1800" b="1" dirty="0">
                          <a:solidFill>
                            <a:schemeClr val="accent2">
                              <a:lumMod val="75000"/>
                            </a:schemeClr>
                          </a:solidFill>
                          <a:latin typeface="Arial" charset="0"/>
                          <a:ea typeface="Arial" charset="0"/>
                          <a:cs typeface="Arial" charset="0"/>
                        </a:rPr>
                        <a:t>Dr. Arshad Rabbani</a:t>
                      </a:r>
                    </a:p>
                    <a:p>
                      <a:r>
                        <a:rPr lang="en-US" sz="1600" b="1" dirty="0">
                          <a:solidFill>
                            <a:schemeClr val="accent2">
                              <a:lumMod val="75000"/>
                            </a:schemeClr>
                          </a:solidFill>
                          <a:latin typeface="Arial" charset="0"/>
                          <a:ea typeface="Arial" charset="0"/>
                          <a:cs typeface="Arial" charset="0"/>
                        </a:rPr>
                        <a:t>HOD Medical Unit II BBH</a:t>
                      </a:r>
                    </a:p>
                  </a:txBody>
                  <a:tcPr/>
                </a:tc>
                <a:extLst>
                  <a:ext uri="{0D108BD9-81ED-4DB2-BD59-A6C34878D82A}">
                    <a16:rowId xmlns:a16="http://schemas.microsoft.com/office/drawing/2014/main" val="10004"/>
                  </a:ext>
                </a:extLst>
              </a:tr>
              <a:tr h="644961">
                <a:tc>
                  <a:txBody>
                    <a:bodyPr/>
                    <a:lstStyle/>
                    <a:p>
                      <a:r>
                        <a:rPr lang="en-US" sz="1800" b="1" dirty="0">
                          <a:solidFill>
                            <a:schemeClr val="accent2">
                              <a:lumMod val="75000"/>
                            </a:schemeClr>
                          </a:solidFill>
                          <a:latin typeface="Arial" charset="0"/>
                          <a:ea typeface="Arial" charset="0"/>
                          <a:cs typeface="Arial" charset="0"/>
                        </a:rPr>
                        <a:t>Radiology Perspective </a:t>
                      </a:r>
                    </a:p>
                  </a:txBody>
                  <a:tcPr/>
                </a:tc>
                <a:tc>
                  <a:txBody>
                    <a:bodyPr/>
                    <a:lstStyle/>
                    <a:p>
                      <a:r>
                        <a:rPr lang="en-US" sz="1800" b="1" dirty="0">
                          <a:solidFill>
                            <a:schemeClr val="accent2">
                              <a:lumMod val="75000"/>
                            </a:schemeClr>
                          </a:solidFill>
                          <a:latin typeface="Arial" charset="0"/>
                          <a:ea typeface="Arial" charset="0"/>
                          <a:cs typeface="Arial" charset="0"/>
                        </a:rPr>
                        <a:t>Dr. Hina Hanif</a:t>
                      </a:r>
                    </a:p>
                    <a:p>
                      <a:r>
                        <a:rPr lang="en-US" sz="1600" b="1" dirty="0">
                          <a:solidFill>
                            <a:schemeClr val="accent2">
                              <a:lumMod val="75000"/>
                            </a:schemeClr>
                          </a:solidFill>
                          <a:latin typeface="Arial" charset="0"/>
                          <a:ea typeface="Arial" charset="0"/>
                          <a:cs typeface="Arial" charset="0"/>
                        </a:rPr>
                        <a:t>HOD Radiology BBH</a:t>
                      </a:r>
                    </a:p>
                  </a:txBody>
                  <a:tcPr/>
                </a:tc>
                <a:extLst>
                  <a:ext uri="{0D108BD9-81ED-4DB2-BD59-A6C34878D82A}">
                    <a16:rowId xmlns:a16="http://schemas.microsoft.com/office/drawing/2014/main" val="10006"/>
                  </a:ext>
                </a:extLst>
              </a:tr>
              <a:tr h="644961">
                <a:tc>
                  <a:txBody>
                    <a:bodyPr/>
                    <a:lstStyle/>
                    <a:p>
                      <a:r>
                        <a:rPr lang="en-US" sz="1800" b="1" baseline="0" dirty="0">
                          <a:solidFill>
                            <a:schemeClr val="accent2">
                              <a:lumMod val="75000"/>
                            </a:schemeClr>
                          </a:solidFill>
                          <a:latin typeface="Arial" charset="0"/>
                          <a:ea typeface="Arial" charset="0"/>
                          <a:cs typeface="Arial" charset="0"/>
                        </a:rPr>
                        <a:t>Evidence based Literature Review</a:t>
                      </a:r>
                      <a:endParaRPr lang="en-US" sz="1800" b="1" dirty="0">
                        <a:solidFill>
                          <a:schemeClr val="accent2">
                            <a:lumMod val="75000"/>
                          </a:schemeClr>
                        </a:solidFill>
                        <a:latin typeface="Arial" charset="0"/>
                        <a:ea typeface="Arial" charset="0"/>
                        <a:cs typeface="Arial" charset="0"/>
                      </a:endParaRPr>
                    </a:p>
                  </a:txBody>
                  <a:tcPr/>
                </a:tc>
                <a:tc>
                  <a:txBody>
                    <a:bodyPr/>
                    <a:lstStyle/>
                    <a:p>
                      <a:r>
                        <a:rPr lang="en-US" sz="1800" b="1" dirty="0">
                          <a:solidFill>
                            <a:schemeClr val="accent2">
                              <a:lumMod val="75000"/>
                            </a:schemeClr>
                          </a:solidFill>
                          <a:latin typeface="Arial" charset="0"/>
                          <a:ea typeface="Arial" charset="0"/>
                          <a:cs typeface="Arial" charset="0"/>
                        </a:rPr>
                        <a:t>Dr. Sara</a:t>
                      </a:r>
                      <a:r>
                        <a:rPr lang="en-US" sz="1800" b="1" baseline="0" dirty="0">
                          <a:solidFill>
                            <a:schemeClr val="accent2">
                              <a:lumMod val="75000"/>
                            </a:schemeClr>
                          </a:solidFill>
                          <a:latin typeface="Arial" charset="0"/>
                          <a:ea typeface="Arial" charset="0"/>
                          <a:cs typeface="Arial" charset="0"/>
                        </a:rPr>
                        <a:t> Afzal</a:t>
                      </a:r>
                    </a:p>
                    <a:p>
                      <a:r>
                        <a:rPr lang="en-US" sz="1600" b="1" baseline="0" dirty="0">
                          <a:solidFill>
                            <a:schemeClr val="accent2">
                              <a:lumMod val="75000"/>
                            </a:schemeClr>
                          </a:solidFill>
                          <a:latin typeface="Arial" charset="0"/>
                          <a:ea typeface="Arial" charset="0"/>
                          <a:cs typeface="Arial" charset="0"/>
                        </a:rPr>
                        <a:t>Consultant Psychiatrist IOP </a:t>
                      </a:r>
                      <a:endParaRPr lang="en-US" sz="1600" b="1" dirty="0">
                        <a:solidFill>
                          <a:schemeClr val="accent2">
                            <a:lumMod val="75000"/>
                          </a:schemeClr>
                        </a:solidFill>
                        <a:latin typeface="Arial" charset="0"/>
                        <a:ea typeface="Arial" charset="0"/>
                        <a:cs typeface="Arial" charset="0"/>
                      </a:endParaRPr>
                    </a:p>
                  </a:txBody>
                  <a:tcPr/>
                </a:tc>
                <a:extLst>
                  <a:ext uri="{0D108BD9-81ED-4DB2-BD59-A6C34878D82A}">
                    <a16:rowId xmlns:a16="http://schemas.microsoft.com/office/drawing/2014/main" val="10007"/>
                  </a:ext>
                </a:extLst>
              </a:tr>
              <a:tr h="644961">
                <a:tc>
                  <a:txBody>
                    <a:bodyPr/>
                    <a:lstStyle/>
                    <a:p>
                      <a:r>
                        <a:rPr lang="en-US" sz="1800" b="1" dirty="0">
                          <a:solidFill>
                            <a:schemeClr val="accent2">
                              <a:lumMod val="75000"/>
                            </a:schemeClr>
                          </a:solidFill>
                          <a:latin typeface="Arial" charset="0"/>
                          <a:ea typeface="Arial" charset="0"/>
                          <a:cs typeface="Arial" charset="0"/>
                        </a:rPr>
                        <a:t>Liaison Psychiatric Services at RMU</a:t>
                      </a:r>
                    </a:p>
                  </a:txBody>
                  <a:tcPr/>
                </a:tc>
                <a:tc>
                  <a:txBody>
                    <a:bodyPr/>
                    <a:lstStyle/>
                    <a:p>
                      <a:r>
                        <a:rPr lang="en-US" sz="1800" b="1" dirty="0">
                          <a:solidFill>
                            <a:schemeClr val="accent2">
                              <a:lumMod val="75000"/>
                            </a:schemeClr>
                          </a:solidFill>
                          <a:latin typeface="Arial" charset="0"/>
                          <a:ea typeface="Arial" charset="0"/>
                          <a:cs typeface="Arial" charset="0"/>
                        </a:rPr>
                        <a:t>Prof. Asad Nizami</a:t>
                      </a:r>
                    </a:p>
                    <a:p>
                      <a:r>
                        <a:rPr lang="en-US" sz="1600" b="1" dirty="0">
                          <a:solidFill>
                            <a:schemeClr val="accent2">
                              <a:lumMod val="75000"/>
                            </a:schemeClr>
                          </a:solidFill>
                          <a:latin typeface="Arial" charset="0"/>
                          <a:ea typeface="Arial" charset="0"/>
                          <a:cs typeface="Arial" charset="0"/>
                        </a:rPr>
                        <a:t>Prof &amp; Chairman IOP</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535637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chemeClr val="accent2">
                    <a:lumMod val="75000"/>
                  </a:schemeClr>
                </a:solidFill>
                <a:latin typeface="Arial" pitchFamily="34" charset="0"/>
                <a:cs typeface="Arial" pitchFamily="34" charset="0"/>
              </a:rPr>
              <a:t>Management of Viral Encephalitis by Medical Department</a:t>
            </a:r>
            <a:endParaRPr lang="en-US" sz="3200" dirty="0"/>
          </a:p>
        </p:txBody>
      </p:sp>
      <p:sp>
        <p:nvSpPr>
          <p:cNvPr id="3" name="Content Placeholder 2"/>
          <p:cNvSpPr>
            <a:spLocks noGrp="1"/>
          </p:cNvSpPr>
          <p:nvPr>
            <p:ph idx="1"/>
          </p:nvPr>
        </p:nvSpPr>
        <p:spPr>
          <a:xfrm>
            <a:off x="1128684" y="2438400"/>
            <a:ext cx="6571343" cy="3429000"/>
          </a:xfrm>
        </p:spPr>
        <p:txBody>
          <a:bodyPr>
            <a:normAutofit fontScale="92500"/>
          </a:bodyPr>
          <a:lstStyle/>
          <a:p>
            <a:r>
              <a:rPr lang="en-US" sz="2200" dirty="0">
                <a:latin typeface="Arial" panose="020B0604020202020204" pitchFamily="34" charset="0"/>
                <a:cs typeface="Arial" panose="020B0604020202020204" pitchFamily="34" charset="0"/>
              </a:rPr>
              <a:t>Immediately patient was </a:t>
            </a:r>
            <a:r>
              <a:rPr lang="en-US" sz="2200" b="1" dirty="0">
                <a:solidFill>
                  <a:srgbClr val="C00000"/>
                </a:solidFill>
                <a:latin typeface="Arial" panose="020B0604020202020204" pitchFamily="34" charset="0"/>
                <a:cs typeface="Arial" panose="020B0604020202020204" pitchFamily="34" charset="0"/>
              </a:rPr>
              <a:t>shifted to medical ward</a:t>
            </a:r>
          </a:p>
          <a:p>
            <a:r>
              <a:rPr lang="en-US" sz="2200" dirty="0">
                <a:latin typeface="Arial" panose="020B0604020202020204" pitchFamily="34" charset="0"/>
                <a:cs typeface="Arial" panose="020B0604020202020204" pitchFamily="34" charset="0"/>
              </a:rPr>
              <a:t>She was started on </a:t>
            </a:r>
            <a:r>
              <a:rPr lang="en-US" sz="2200" b="1" dirty="0">
                <a:latin typeface="Arial" panose="020B0604020202020204" pitchFamily="34" charset="0"/>
                <a:cs typeface="Arial" panose="020B0604020202020204" pitchFamily="34" charset="0"/>
              </a:rPr>
              <a:t>Injection Acyclovir </a:t>
            </a:r>
            <a:r>
              <a:rPr lang="en-US" sz="2200" dirty="0">
                <a:latin typeface="Arial" panose="020B0604020202020204" pitchFamily="34" charset="0"/>
                <a:cs typeface="Arial" panose="020B0604020202020204" pitchFamily="34" charset="0"/>
              </a:rPr>
              <a:t>thrice a day along with supportive treatment.</a:t>
            </a:r>
          </a:p>
          <a:p>
            <a:r>
              <a:rPr lang="en-US" sz="2200" dirty="0">
                <a:latin typeface="Arial" panose="020B0604020202020204" pitchFamily="34" charset="0"/>
                <a:cs typeface="Arial" panose="020B0604020202020204" pitchFamily="34" charset="0"/>
              </a:rPr>
              <a:t>Patient remain admitted there for </a:t>
            </a:r>
            <a:r>
              <a:rPr lang="en-US" sz="2200" b="1" dirty="0">
                <a:latin typeface="Arial" panose="020B0604020202020204" pitchFamily="34" charset="0"/>
                <a:cs typeface="Arial" panose="020B0604020202020204" pitchFamily="34" charset="0"/>
              </a:rPr>
              <a:t>18 days.</a:t>
            </a:r>
          </a:p>
          <a:p>
            <a:r>
              <a:rPr lang="en-US" sz="2200" b="1" dirty="0">
                <a:latin typeface="Arial" panose="020B0604020202020204" pitchFamily="34" charset="0"/>
                <a:cs typeface="Arial" panose="020B0604020202020204" pitchFamily="34" charset="0"/>
              </a:rPr>
              <a:t>Constant liaison </a:t>
            </a:r>
            <a:r>
              <a:rPr lang="en-US" sz="2200" dirty="0">
                <a:latin typeface="Arial" panose="020B0604020202020204" pitchFamily="34" charset="0"/>
                <a:cs typeface="Arial" panose="020B0604020202020204" pitchFamily="34" charset="0"/>
              </a:rPr>
              <a:t>was maintained during her stay at the medical ward.</a:t>
            </a:r>
          </a:p>
          <a:p>
            <a:r>
              <a:rPr lang="en-US" sz="2400" dirty="0">
                <a:latin typeface="Arial" panose="020B0604020202020204" pitchFamily="34" charset="0"/>
                <a:cs typeface="Arial" panose="020B0604020202020204" pitchFamily="34" charset="0"/>
              </a:rPr>
              <a:t>Her physical symptoms were settled but behavioral and mood symptoms persisted</a:t>
            </a:r>
          </a:p>
        </p:txBody>
      </p:sp>
    </p:spTree>
    <p:extLst>
      <p:ext uri="{BB962C8B-B14F-4D97-AF65-F5344CB8AC3E}">
        <p14:creationId xmlns:p14="http://schemas.microsoft.com/office/powerpoint/2010/main" val="1319407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684" y="956173"/>
            <a:ext cx="6571343" cy="872628"/>
          </a:xfrm>
        </p:spPr>
        <p:txBody>
          <a:bodyPr>
            <a:normAutofit/>
          </a:bodyPr>
          <a:lstStyle/>
          <a:p>
            <a:pPr algn="l"/>
            <a:r>
              <a:rPr lang="en-US" sz="3600" b="1" dirty="0">
                <a:solidFill>
                  <a:schemeClr val="accent2">
                    <a:lumMod val="75000"/>
                  </a:schemeClr>
                </a:solidFill>
                <a:latin typeface="Arial" panose="020B0604020202020204" pitchFamily="34" charset="0"/>
                <a:cs typeface="Arial" panose="020B0604020202020204" pitchFamily="34" charset="0"/>
              </a:rPr>
              <a:t> Final Diagnosis</a:t>
            </a:r>
            <a:endParaRPr lang="en-US" sz="3600" dirty="0"/>
          </a:p>
        </p:txBody>
      </p:sp>
      <p:sp>
        <p:nvSpPr>
          <p:cNvPr id="3" name="Content Placeholder 2"/>
          <p:cNvSpPr>
            <a:spLocks noGrp="1"/>
          </p:cNvSpPr>
          <p:nvPr>
            <p:ph idx="1"/>
          </p:nvPr>
        </p:nvSpPr>
        <p:spPr>
          <a:xfrm>
            <a:off x="1128684" y="2438399"/>
            <a:ext cx="6571343" cy="3463427"/>
          </a:xfrm>
        </p:spPr>
        <p:txBody>
          <a:bodyPr>
            <a:normAutofit/>
          </a:bodyPr>
          <a:lstStyle/>
          <a:p>
            <a:pPr marL="457200" indent="-457200">
              <a:buFont typeface="+mj-lt"/>
              <a:buAutoNum type="alphaLcParenR"/>
            </a:pPr>
            <a:endParaRPr lang="en-US" sz="2200" b="1" dirty="0">
              <a:latin typeface="Arial" panose="020B0604020202020204" pitchFamily="34" charset="0"/>
              <a:cs typeface="Arial" panose="020B0604020202020204" pitchFamily="34" charset="0"/>
            </a:endParaRPr>
          </a:p>
          <a:p>
            <a:pPr marL="0" indent="0">
              <a:buNone/>
            </a:pPr>
            <a:r>
              <a:rPr lang="en-US" sz="2200" b="1" dirty="0">
                <a:solidFill>
                  <a:srgbClr val="C00000"/>
                </a:solidFill>
                <a:latin typeface="Arial" panose="020B0604020202020204" pitchFamily="34" charset="0"/>
                <a:cs typeface="Arial" panose="020B0604020202020204" pitchFamily="34" charset="0"/>
              </a:rPr>
              <a:t>a) Mental and Behavioral disturbances due to pregnancy, childbirth and puerperium with psychotic features</a:t>
            </a:r>
          </a:p>
          <a:p>
            <a:pPr marL="0" indent="0">
              <a:buNone/>
            </a:pPr>
            <a:endParaRPr lang="en-US" sz="2200" b="1" dirty="0">
              <a:solidFill>
                <a:srgbClr val="C00000"/>
              </a:solidFill>
              <a:latin typeface="Arial" panose="020B0604020202020204" pitchFamily="34" charset="0"/>
              <a:cs typeface="Arial" panose="020B0604020202020204" pitchFamily="34" charset="0"/>
            </a:endParaRPr>
          </a:p>
          <a:p>
            <a:pPr marL="0" indent="0">
              <a:buNone/>
            </a:pPr>
            <a:r>
              <a:rPr lang="en-US" sz="2200" b="1" dirty="0">
                <a:solidFill>
                  <a:srgbClr val="C00000"/>
                </a:solidFill>
                <a:latin typeface="Arial" panose="020B0604020202020204" pitchFamily="34" charset="0"/>
                <a:cs typeface="Arial" panose="020B0604020202020204" pitchFamily="34" charset="0"/>
              </a:rPr>
              <a:t>b) With Co morbid Viral Encephalitis </a:t>
            </a:r>
          </a:p>
          <a:p>
            <a:pPr marL="0" indent="0">
              <a:buNone/>
            </a:pPr>
            <a:r>
              <a:rPr lang="en-US" sz="2200" dirty="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07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5337"/>
            <a:ext cx="7696200" cy="1303867"/>
          </a:xfrm>
        </p:spPr>
        <p:txBody>
          <a:bodyPr>
            <a:normAutofit/>
          </a:bodyPr>
          <a:lstStyle/>
          <a:p>
            <a:pPr algn="l"/>
            <a:r>
              <a:rPr lang="en-US" sz="3200" dirty="0">
                <a:solidFill>
                  <a:schemeClr val="accent2">
                    <a:lumMod val="75000"/>
                  </a:schemeClr>
                </a:solidFill>
                <a:latin typeface="Arial" pitchFamily="34" charset="0"/>
                <a:cs typeface="Arial" pitchFamily="34" charset="0"/>
              </a:rPr>
              <a:t>Follow up Management by Institute of Psychiatry</a:t>
            </a:r>
          </a:p>
        </p:txBody>
      </p:sp>
      <p:sp>
        <p:nvSpPr>
          <p:cNvPr id="3" name="Content Placeholder 2"/>
          <p:cNvSpPr>
            <a:spLocks noGrp="1"/>
          </p:cNvSpPr>
          <p:nvPr>
            <p:ph idx="1"/>
          </p:nvPr>
        </p:nvSpPr>
        <p:spPr>
          <a:xfrm>
            <a:off x="1128684" y="2438400"/>
            <a:ext cx="6846916" cy="3276599"/>
          </a:xfrm>
        </p:spPr>
        <p:txBody>
          <a:bodyPr>
            <a:normAutofit lnSpcReduction="10000"/>
          </a:bodyPr>
          <a:lstStyle/>
          <a:p>
            <a:r>
              <a:rPr lang="en-US" sz="2200" dirty="0">
                <a:solidFill>
                  <a:srgbClr val="C00000"/>
                </a:solidFill>
                <a:latin typeface="Arial" pitchFamily="34" charset="0"/>
                <a:cs typeface="Arial" pitchFamily="34" charset="0"/>
              </a:rPr>
              <a:t>Patient was shifted back on </a:t>
            </a:r>
            <a:r>
              <a:rPr lang="en-US" sz="2200" b="1" dirty="0">
                <a:solidFill>
                  <a:srgbClr val="C00000"/>
                </a:solidFill>
                <a:latin typeface="Arial" pitchFamily="34" charset="0"/>
                <a:cs typeface="Arial" pitchFamily="34" charset="0"/>
              </a:rPr>
              <a:t>4</a:t>
            </a:r>
            <a:r>
              <a:rPr lang="en-US" sz="2200" b="1" baseline="30000" dirty="0">
                <a:solidFill>
                  <a:srgbClr val="C00000"/>
                </a:solidFill>
                <a:latin typeface="Arial" pitchFamily="34" charset="0"/>
                <a:cs typeface="Arial" pitchFamily="34" charset="0"/>
              </a:rPr>
              <a:t>th</a:t>
            </a:r>
            <a:r>
              <a:rPr lang="en-US" sz="2200" b="1" dirty="0">
                <a:solidFill>
                  <a:srgbClr val="C00000"/>
                </a:solidFill>
                <a:latin typeface="Arial" pitchFamily="34" charset="0"/>
                <a:cs typeface="Arial" pitchFamily="34" charset="0"/>
              </a:rPr>
              <a:t> April 2024 </a:t>
            </a:r>
            <a:r>
              <a:rPr lang="en-US" sz="2200" dirty="0">
                <a:solidFill>
                  <a:srgbClr val="C00000"/>
                </a:solidFill>
                <a:latin typeface="Arial" pitchFamily="34" charset="0"/>
                <a:cs typeface="Arial" pitchFamily="34" charset="0"/>
              </a:rPr>
              <a:t>to Institute of Psychiatry after completion of antiviral medication.</a:t>
            </a:r>
          </a:p>
          <a:p>
            <a:r>
              <a:rPr lang="en-US" sz="2200" dirty="0">
                <a:latin typeface="Arial" pitchFamily="34" charset="0"/>
                <a:cs typeface="Arial" pitchFamily="34" charset="0"/>
              </a:rPr>
              <a:t>At IOP she was managed for elated mood and grandiose ideas</a:t>
            </a:r>
            <a:r>
              <a:rPr lang="en-US" sz="2200" b="0" dirty="0">
                <a:latin typeface="Arial" pitchFamily="34" charset="0"/>
                <a:cs typeface="Arial" pitchFamily="34" charset="0"/>
              </a:rPr>
              <a:t> </a:t>
            </a:r>
          </a:p>
          <a:p>
            <a:pPr>
              <a:buFont typeface="Wingdings" panose="05000000000000000000" pitchFamily="2" charset="2"/>
              <a:buChar char="v"/>
            </a:pPr>
            <a:r>
              <a:rPr lang="en-US" sz="2200" b="1" dirty="0">
                <a:solidFill>
                  <a:schemeClr val="accent1">
                    <a:lumMod val="75000"/>
                  </a:schemeClr>
                </a:solidFill>
                <a:latin typeface="Arial" pitchFamily="34" charset="0"/>
                <a:cs typeface="Arial" pitchFamily="34" charset="0"/>
              </a:rPr>
              <a:t>BIOLOGICAL MANAGEMENT</a:t>
            </a:r>
          </a:p>
          <a:p>
            <a:r>
              <a:rPr lang="en-US" sz="2200" dirty="0">
                <a:latin typeface="Arial" pitchFamily="34" charset="0"/>
                <a:cs typeface="Arial" pitchFamily="34" charset="0"/>
              </a:rPr>
              <a:t>Started on </a:t>
            </a:r>
            <a:r>
              <a:rPr lang="en-US" sz="2200" b="1" dirty="0">
                <a:latin typeface="Arial" pitchFamily="34" charset="0"/>
                <a:cs typeface="Arial" pitchFamily="34" charset="0"/>
              </a:rPr>
              <a:t>tablet Sodium Valproate 1000mg</a:t>
            </a:r>
            <a:r>
              <a:rPr lang="en-US" sz="2200" b="0" dirty="0">
                <a:latin typeface="Arial" pitchFamily="34" charset="0"/>
                <a:cs typeface="Arial" pitchFamily="34" charset="0"/>
              </a:rPr>
              <a:t> in divided doses along with </a:t>
            </a:r>
            <a:r>
              <a:rPr lang="en-US" sz="2200" b="1" dirty="0">
                <a:latin typeface="Arial" pitchFamily="34" charset="0"/>
                <a:cs typeface="Arial" pitchFamily="34" charset="0"/>
              </a:rPr>
              <a:t>tablet Olanzapine 15mg.</a:t>
            </a:r>
          </a:p>
          <a:p>
            <a:pPr marL="342900" indent="-342900">
              <a:buFont typeface="Arial" pitchFamily="34" charset="0"/>
              <a:buChar char="•"/>
            </a:pPr>
            <a:endParaRPr lang="en-US" sz="2400" b="0" dirty="0">
              <a:latin typeface="Arial" pitchFamily="34" charset="0"/>
              <a:cs typeface="Arial" pitchFamily="34" charset="0"/>
            </a:endParaRPr>
          </a:p>
          <a:p>
            <a:pPr marL="342900" indent="-342900">
              <a:buFont typeface="Arial" pitchFamily="34" charset="0"/>
              <a:buChar char="•"/>
            </a:pPr>
            <a:endParaRPr lang="en-US" sz="2400" b="0" dirty="0">
              <a:latin typeface="Arial" pitchFamily="34" charset="0"/>
              <a:cs typeface="Arial" pitchFamily="34" charset="0"/>
            </a:endParaRPr>
          </a:p>
          <a:p>
            <a:pPr marL="800100" lvl="1" indent="-342900"/>
            <a:endParaRPr lang="en-US" sz="2400" b="0" dirty="0"/>
          </a:p>
        </p:txBody>
      </p:sp>
    </p:spTree>
    <p:extLst>
      <p:ext uri="{BB962C8B-B14F-4D97-AF65-F5344CB8AC3E}">
        <p14:creationId xmlns:p14="http://schemas.microsoft.com/office/powerpoint/2010/main" val="2137158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B20C2-892C-4BF9-9EB9-CEDCDA79E969}"/>
              </a:ext>
            </a:extLst>
          </p:cNvPr>
          <p:cNvSpPr>
            <a:spLocks noGrp="1"/>
          </p:cNvSpPr>
          <p:nvPr>
            <p:ph type="title"/>
          </p:nvPr>
        </p:nvSpPr>
        <p:spPr>
          <a:xfrm>
            <a:off x="990600" y="915337"/>
            <a:ext cx="7467600" cy="1303867"/>
          </a:xfrm>
        </p:spPr>
        <p:txBody>
          <a:bodyPr>
            <a:normAutofit/>
          </a:bodyPr>
          <a:lstStyle/>
          <a:p>
            <a:pPr algn="l"/>
            <a:r>
              <a:rPr lang="en-US" sz="3200" dirty="0">
                <a:solidFill>
                  <a:schemeClr val="accent2">
                    <a:lumMod val="75000"/>
                  </a:schemeClr>
                </a:solidFill>
                <a:latin typeface="Arial" pitchFamily="34" charset="0"/>
                <a:cs typeface="Arial" pitchFamily="34" charset="0"/>
              </a:rPr>
              <a:t>Management by Institute of Psychiatry</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6126D09-4E22-4D2D-9B42-2B5E753C30D2}"/>
              </a:ext>
            </a:extLst>
          </p:cNvPr>
          <p:cNvSpPr>
            <a:spLocks noGrp="1"/>
          </p:cNvSpPr>
          <p:nvPr>
            <p:ph idx="1"/>
          </p:nvPr>
        </p:nvSpPr>
        <p:spPr>
          <a:xfrm>
            <a:off x="1128684" y="2438400"/>
            <a:ext cx="6571343" cy="3463428"/>
          </a:xfrm>
        </p:spPr>
        <p:txBody>
          <a:bodyPr>
            <a:normAutofit fontScale="92500" lnSpcReduction="20000"/>
          </a:bodyPr>
          <a:lstStyle/>
          <a:p>
            <a:pPr>
              <a:buFont typeface="Wingdings" panose="05000000000000000000" pitchFamily="2" charset="2"/>
              <a:buChar char="v"/>
            </a:pPr>
            <a:r>
              <a:rPr lang="en-US" b="1" dirty="0">
                <a:solidFill>
                  <a:schemeClr val="accent1">
                    <a:lumMod val="75000"/>
                  </a:schemeClr>
                </a:solidFill>
                <a:latin typeface="Arial" pitchFamily="34" charset="0"/>
                <a:cs typeface="Arial" pitchFamily="34" charset="0"/>
              </a:rPr>
              <a:t>PSYCHOSOCIAL MANAGEMENT</a:t>
            </a:r>
          </a:p>
          <a:p>
            <a:r>
              <a:rPr lang="en-US" dirty="0">
                <a:latin typeface="Arial" pitchFamily="34" charset="0"/>
                <a:cs typeface="Arial" pitchFamily="34" charset="0"/>
              </a:rPr>
              <a:t>We mobilized </a:t>
            </a:r>
            <a:r>
              <a:rPr lang="en-US" b="1" dirty="0">
                <a:solidFill>
                  <a:srgbClr val="C00000"/>
                </a:solidFill>
                <a:latin typeface="Arial" pitchFamily="34" charset="0"/>
                <a:cs typeface="Arial" pitchFamily="34" charset="0"/>
              </a:rPr>
              <a:t>social support </a:t>
            </a:r>
            <a:r>
              <a:rPr lang="en-US" dirty="0">
                <a:latin typeface="Arial" pitchFamily="34" charset="0"/>
                <a:cs typeface="Arial" pitchFamily="34" charset="0"/>
              </a:rPr>
              <a:t>and advised attendants to engage her in healthy activities appropriate for her age.</a:t>
            </a:r>
          </a:p>
          <a:p>
            <a:r>
              <a:rPr lang="en-US" b="1" dirty="0">
                <a:solidFill>
                  <a:srgbClr val="C00000"/>
                </a:solidFill>
                <a:latin typeface="Arial" pitchFamily="34" charset="0"/>
                <a:cs typeface="Arial" pitchFamily="34" charset="0"/>
              </a:rPr>
              <a:t>Therapeutic alliance</a:t>
            </a:r>
            <a:r>
              <a:rPr lang="en-US" b="1" dirty="0">
                <a:latin typeface="Arial" pitchFamily="34" charset="0"/>
                <a:cs typeface="Arial" pitchFamily="34" charset="0"/>
              </a:rPr>
              <a:t> </a:t>
            </a:r>
            <a:endParaRPr lang="en-US" dirty="0">
              <a:latin typeface="Arial" pitchFamily="34" charset="0"/>
              <a:cs typeface="Arial" pitchFamily="34" charset="0"/>
            </a:endParaRPr>
          </a:p>
          <a:p>
            <a:r>
              <a:rPr lang="en-US" dirty="0">
                <a:latin typeface="Arial" pitchFamily="34" charset="0"/>
                <a:cs typeface="Arial" pitchFamily="34" charset="0"/>
              </a:rPr>
              <a:t>Provided </a:t>
            </a:r>
            <a:r>
              <a:rPr lang="en-US" b="1" dirty="0">
                <a:solidFill>
                  <a:srgbClr val="C00000"/>
                </a:solidFill>
                <a:latin typeface="Arial" pitchFamily="34" charset="0"/>
                <a:cs typeface="Arial" pitchFamily="34" charset="0"/>
              </a:rPr>
              <a:t>informational care </a:t>
            </a:r>
            <a:r>
              <a:rPr lang="en-US" dirty="0">
                <a:latin typeface="Arial" pitchFamily="34" charset="0"/>
                <a:cs typeface="Arial" pitchFamily="34" charset="0"/>
              </a:rPr>
              <a:t>to family</a:t>
            </a:r>
          </a:p>
          <a:p>
            <a:r>
              <a:rPr lang="en-US" dirty="0">
                <a:latin typeface="Arial" pitchFamily="34" charset="0"/>
                <a:cs typeface="Arial" pitchFamily="34" charset="0"/>
              </a:rPr>
              <a:t>Counseling provided regarding </a:t>
            </a:r>
            <a:r>
              <a:rPr lang="en-US" b="1" dirty="0">
                <a:solidFill>
                  <a:srgbClr val="C00000"/>
                </a:solidFill>
                <a:latin typeface="Arial" pitchFamily="34" charset="0"/>
                <a:cs typeface="Arial" pitchFamily="34" charset="0"/>
              </a:rPr>
              <a:t>family planning</a:t>
            </a:r>
          </a:p>
          <a:p>
            <a:r>
              <a:rPr lang="en-US" dirty="0">
                <a:latin typeface="Arial" pitchFamily="34" charset="0"/>
                <a:cs typeface="Arial" pitchFamily="34" charset="0"/>
              </a:rPr>
              <a:t>Importance of </a:t>
            </a:r>
            <a:r>
              <a:rPr lang="en-US" dirty="0">
                <a:solidFill>
                  <a:srgbClr val="C00000"/>
                </a:solidFill>
                <a:latin typeface="Arial" pitchFamily="34" charset="0"/>
                <a:cs typeface="Arial" pitchFamily="34" charset="0"/>
              </a:rPr>
              <a:t>drug </a:t>
            </a:r>
            <a:r>
              <a:rPr lang="en-US" b="1" dirty="0">
                <a:solidFill>
                  <a:srgbClr val="C00000"/>
                </a:solidFill>
                <a:latin typeface="Arial" pitchFamily="34" charset="0"/>
                <a:cs typeface="Arial" pitchFamily="34" charset="0"/>
              </a:rPr>
              <a:t>compliance</a:t>
            </a:r>
            <a:r>
              <a:rPr lang="en-US" dirty="0">
                <a:solidFill>
                  <a:srgbClr val="C00000"/>
                </a:solidFill>
                <a:latin typeface="Arial" pitchFamily="34" charset="0"/>
                <a:cs typeface="Arial" pitchFamily="34" charset="0"/>
              </a:rPr>
              <a:t> </a:t>
            </a:r>
            <a:r>
              <a:rPr lang="en-US" dirty="0">
                <a:latin typeface="Arial" pitchFamily="34" charset="0"/>
                <a:cs typeface="Arial" pitchFamily="34" charset="0"/>
              </a:rPr>
              <a:t>and regular follow up in OPD.</a:t>
            </a:r>
          </a:p>
          <a:p>
            <a:pPr lvl="1"/>
            <a:endParaRPr lang="en-US" sz="28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331563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371600"/>
          </a:xfrm>
        </p:spPr>
        <p:txBody>
          <a:bodyPr>
            <a:noAutofit/>
          </a:bodyPr>
          <a:lstStyle/>
          <a:p>
            <a:pPr algn="l"/>
            <a:r>
              <a:rPr lang="en-US" sz="3200" dirty="0">
                <a:solidFill>
                  <a:schemeClr val="accent2">
                    <a:lumMod val="75000"/>
                  </a:schemeClr>
                </a:solidFill>
                <a:latin typeface="Arial" pitchFamily="34" charset="0"/>
                <a:cs typeface="Arial" pitchFamily="34" charset="0"/>
              </a:rPr>
              <a:t>Management by Institute of Psychiatry</a:t>
            </a:r>
          </a:p>
        </p:txBody>
      </p:sp>
      <p:sp>
        <p:nvSpPr>
          <p:cNvPr id="3" name="Content Placeholder 2"/>
          <p:cNvSpPr>
            <a:spLocks noGrp="1"/>
          </p:cNvSpPr>
          <p:nvPr>
            <p:ph idx="1"/>
          </p:nvPr>
        </p:nvSpPr>
        <p:spPr>
          <a:xfrm>
            <a:off x="609600" y="2667000"/>
            <a:ext cx="7620000" cy="3001963"/>
          </a:xfrm>
        </p:spPr>
        <p:txBody>
          <a:bodyPr>
            <a:normAutofit/>
          </a:bodyPr>
          <a:lstStyle/>
          <a:p>
            <a:pPr marL="0" indent="0">
              <a:buNone/>
            </a:pPr>
            <a:r>
              <a:rPr lang="en-US" sz="2200" b="1" dirty="0">
                <a:latin typeface="Arial" pitchFamily="34" charset="0"/>
                <a:cs typeface="Arial" pitchFamily="34" charset="0"/>
              </a:rPr>
              <a:t>   DISCHARGE &amp; FOLLOW UP</a:t>
            </a:r>
          </a:p>
          <a:p>
            <a:r>
              <a:rPr lang="en-US" sz="2400" dirty="0">
                <a:latin typeface="Arial" pitchFamily="34" charset="0"/>
                <a:cs typeface="Arial" pitchFamily="34" charset="0"/>
              </a:rPr>
              <a:t>After 1 week on outpatient follow up patient was </a:t>
            </a:r>
            <a:r>
              <a:rPr lang="en-US" sz="2400" b="1" dirty="0">
                <a:solidFill>
                  <a:srgbClr val="C00000"/>
                </a:solidFill>
                <a:latin typeface="Arial" pitchFamily="34" charset="0"/>
                <a:cs typeface="Arial" pitchFamily="34" charset="0"/>
              </a:rPr>
              <a:t>significantly improved</a:t>
            </a:r>
            <a:r>
              <a:rPr lang="en-US" sz="2400" dirty="0">
                <a:latin typeface="Arial" pitchFamily="34" charset="0"/>
                <a:cs typeface="Arial" pitchFamily="34" charset="0"/>
              </a:rPr>
              <a:t>.</a:t>
            </a:r>
          </a:p>
          <a:p>
            <a:r>
              <a:rPr lang="en-US" sz="2400" dirty="0">
                <a:latin typeface="Arial" pitchFamily="34" charset="0"/>
                <a:cs typeface="Arial" pitchFamily="34" charset="0"/>
              </a:rPr>
              <a:t>Biological functions improved</a:t>
            </a:r>
          </a:p>
          <a:p>
            <a:r>
              <a:rPr lang="en-US" sz="2400" dirty="0">
                <a:latin typeface="Arial" pitchFamily="34" charset="0"/>
                <a:cs typeface="Arial" pitchFamily="34" charset="0"/>
              </a:rPr>
              <a:t>Grandiose ideas settled on mental state examination</a:t>
            </a: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a:p>
            <a:pPr marL="0" indent="0">
              <a:buNone/>
            </a:pPr>
            <a:endParaRPr lang="en-US" sz="2400" dirty="0">
              <a:latin typeface="Arial" pitchFamily="34" charset="0"/>
              <a:cs typeface="Arial" pitchFamily="34" charset="0"/>
            </a:endParaRPr>
          </a:p>
          <a:p>
            <a:pPr lvl="1" indent="0">
              <a:buNone/>
            </a:pP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557402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5DFBF-0375-4323-9B78-8911720F47E1}"/>
              </a:ext>
            </a:extLst>
          </p:cNvPr>
          <p:cNvSpPr>
            <a:spLocks noGrp="1"/>
          </p:cNvSpPr>
          <p:nvPr>
            <p:ph type="ctrTitle"/>
          </p:nvPr>
        </p:nvSpPr>
        <p:spPr/>
        <p:txBody>
          <a:bodyPr/>
          <a:lstStyle/>
          <a:p>
            <a:r>
              <a:rPr lang="en-US" sz="4000" dirty="0">
                <a:solidFill>
                  <a:schemeClr val="accent2">
                    <a:lumMod val="75000"/>
                  </a:schemeClr>
                </a:solidFill>
                <a:latin typeface="Arial" panose="020B0604020202020204" pitchFamily="34" charset="0"/>
                <a:cs typeface="Arial" panose="020B0604020202020204" pitchFamily="34" charset="0"/>
              </a:rPr>
              <a:t>Gynaecological and Obstetric Perspective</a:t>
            </a:r>
          </a:p>
        </p:txBody>
      </p:sp>
      <p:sp>
        <p:nvSpPr>
          <p:cNvPr id="3" name="Subtitle 2">
            <a:extLst>
              <a:ext uri="{FF2B5EF4-FFF2-40B4-BE49-F238E27FC236}">
                <a16:creationId xmlns:a16="http://schemas.microsoft.com/office/drawing/2014/main" id="{FFBFF3A8-F938-D25B-B2BB-B87D66AF8841}"/>
              </a:ext>
            </a:extLst>
          </p:cNvPr>
          <p:cNvSpPr>
            <a:spLocks noGrp="1"/>
          </p:cNvSpPr>
          <p:nvPr>
            <p:ph type="subTitle" idx="1"/>
          </p:nvPr>
        </p:nvSpPr>
        <p:spPr/>
        <p:txBody>
          <a:bodyPr>
            <a:normAutofit/>
          </a:bodyPr>
          <a:lstStyle/>
          <a:p>
            <a:r>
              <a:rPr lang="en-US" sz="2400" b="1" dirty="0">
                <a:latin typeface="Arial" panose="020B0604020202020204" pitchFamily="34" charset="0"/>
                <a:cs typeface="Arial" panose="020B0604020202020204" pitchFamily="34" charset="0"/>
              </a:rPr>
              <a:t>Assoc Prof Dr Sadia Khan</a:t>
            </a:r>
          </a:p>
          <a:p>
            <a:r>
              <a:rPr lang="en-US" sz="2400" dirty="0">
                <a:latin typeface="Arial" panose="020B0604020202020204" pitchFamily="34" charset="0"/>
                <a:cs typeface="Arial" panose="020B0604020202020204" pitchFamily="34" charset="0"/>
              </a:rPr>
              <a:t>Head of Gynaecology and Obstetrics Department BBH</a:t>
            </a:r>
          </a:p>
        </p:txBody>
      </p:sp>
    </p:spTree>
    <p:extLst>
      <p:ext uri="{BB962C8B-B14F-4D97-AF65-F5344CB8AC3E}">
        <p14:creationId xmlns:p14="http://schemas.microsoft.com/office/powerpoint/2010/main" val="4050142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57ADC-318D-B048-E8DA-2E4FFAF49AB0}"/>
              </a:ext>
            </a:extLst>
          </p:cNvPr>
          <p:cNvSpPr>
            <a:spLocks noGrp="1"/>
          </p:cNvSpPr>
          <p:nvPr>
            <p:ph type="title"/>
          </p:nvPr>
        </p:nvSpPr>
        <p:spPr>
          <a:xfrm>
            <a:off x="1007111" y="1216148"/>
            <a:ext cx="6999816" cy="1146052"/>
          </a:xfrm>
        </p:spPr>
        <p:txBody>
          <a:bodyPr>
            <a:normAutofit fontScale="90000"/>
          </a:bodyPr>
          <a:lstStyle/>
          <a:p>
            <a:pPr algn="l"/>
            <a:r>
              <a:rPr lang="en-US" sz="3600" dirty="0">
                <a:solidFill>
                  <a:schemeClr val="accent2">
                    <a:lumMod val="75000"/>
                  </a:schemeClr>
                </a:solidFill>
                <a:latin typeface="Arial" panose="020B0604020202020204" pitchFamily="34" charset="0"/>
                <a:cs typeface="Arial" panose="020B0604020202020204" pitchFamily="34" charset="0"/>
              </a:rPr>
              <a:t>Postpartum Period: A High Risk State</a:t>
            </a:r>
            <a:br>
              <a:rPr lang="en-US" sz="3600" dirty="0">
                <a:solidFill>
                  <a:schemeClr val="accent2">
                    <a:lumMod val="75000"/>
                  </a:schemeClr>
                </a:solidFill>
                <a:latin typeface="Arial" panose="020B0604020202020204" pitchFamily="34" charset="0"/>
                <a:cs typeface="Arial" panose="020B0604020202020204" pitchFamily="34" charset="0"/>
              </a:rPr>
            </a:br>
            <a:endParaRPr lang="en-US" sz="3600" dirty="0">
              <a:solidFill>
                <a:schemeClr val="accent2">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4093B76-94B1-C9A9-1FB7-DDC04A862C38}"/>
              </a:ext>
            </a:extLst>
          </p:cNvPr>
          <p:cNvSpPr>
            <a:spLocks noGrp="1"/>
          </p:cNvSpPr>
          <p:nvPr>
            <p:ph idx="1"/>
          </p:nvPr>
        </p:nvSpPr>
        <p:spPr>
          <a:xfrm>
            <a:off x="971551" y="2362200"/>
            <a:ext cx="7200897" cy="2627294"/>
          </a:xfrm>
        </p:spPr>
        <p:txBody>
          <a:bodyPr>
            <a:noAutofit/>
          </a:bodyPr>
          <a:lstStyle/>
          <a:p>
            <a:pPr marL="0" indent="0">
              <a:buNone/>
            </a:pPr>
            <a:r>
              <a:rPr lang="en-US" sz="2000" dirty="0">
                <a:latin typeface="Arial" panose="020B0604020202020204" pitchFamily="34" charset="0"/>
                <a:cs typeface="Arial" panose="020B0604020202020204" pitchFamily="34" charset="0"/>
              </a:rPr>
              <a:t>    High Risk to develop various conditions like</a:t>
            </a:r>
          </a:p>
          <a:p>
            <a:r>
              <a:rPr lang="en-US" sz="2000" b="1" dirty="0">
                <a:solidFill>
                  <a:srgbClr val="C00000"/>
                </a:solidFill>
                <a:latin typeface="Arial" panose="020B0604020202020204" pitchFamily="34" charset="0"/>
                <a:cs typeface="Arial" panose="020B0604020202020204" pitchFamily="34" charset="0"/>
              </a:rPr>
              <a:t>Infections: </a:t>
            </a:r>
            <a:r>
              <a:rPr lang="en-US" sz="2000" dirty="0">
                <a:solidFill>
                  <a:schemeClr val="tx2"/>
                </a:solidFill>
                <a:latin typeface="Arial" panose="020B0604020202020204" pitchFamily="34" charset="0"/>
                <a:cs typeface="Arial" panose="020B0604020202020204" pitchFamily="34" charset="0"/>
              </a:rPr>
              <a:t>Puerperal Sepsis</a:t>
            </a:r>
          </a:p>
          <a:p>
            <a:r>
              <a:rPr lang="en-US" sz="2000" b="1" dirty="0">
                <a:solidFill>
                  <a:srgbClr val="C00000"/>
                </a:solidFill>
                <a:latin typeface="Arial" panose="020B0604020202020204" pitchFamily="34" charset="0"/>
                <a:cs typeface="Arial" panose="020B0604020202020204" pitchFamily="34" charset="0"/>
              </a:rPr>
              <a:t>Psychiatric disorders </a:t>
            </a:r>
            <a:r>
              <a:rPr lang="en-US" sz="2000" dirty="0">
                <a:solidFill>
                  <a:srgbClr val="0C1C32"/>
                </a:solidFill>
                <a:latin typeface="Arial" panose="020B0604020202020204" pitchFamily="34" charset="0"/>
                <a:cs typeface="Arial" panose="020B0604020202020204" pitchFamily="34" charset="0"/>
              </a:rPr>
              <a:t>Postpartum Depression and Psychosis</a:t>
            </a:r>
          </a:p>
          <a:p>
            <a:r>
              <a:rPr lang="en-US" sz="2000" b="1" dirty="0">
                <a:solidFill>
                  <a:srgbClr val="C00000"/>
                </a:solidFill>
                <a:latin typeface="Arial" panose="020B0604020202020204" pitchFamily="34" charset="0"/>
                <a:cs typeface="Arial" panose="020B0604020202020204" pitchFamily="34" charset="0"/>
              </a:rPr>
              <a:t>Electrolyte abnormalities </a:t>
            </a:r>
            <a:r>
              <a:rPr lang="en-US" sz="2000" dirty="0">
                <a:solidFill>
                  <a:srgbClr val="0C1C32"/>
                </a:solidFill>
                <a:latin typeface="Arial" panose="020B0604020202020204" pitchFamily="34" charset="0"/>
                <a:cs typeface="Arial" panose="020B0604020202020204" pitchFamily="34" charset="0"/>
              </a:rPr>
              <a:t>and </a:t>
            </a:r>
            <a:r>
              <a:rPr lang="en-US" sz="2000" b="1" dirty="0">
                <a:solidFill>
                  <a:srgbClr val="C00000"/>
                </a:solidFill>
                <a:latin typeface="Arial" panose="020B0604020202020204" pitchFamily="34" charset="0"/>
                <a:cs typeface="Arial" panose="020B0604020202020204" pitchFamily="34" charset="0"/>
              </a:rPr>
              <a:t>vitamin deficiencies</a:t>
            </a:r>
          </a:p>
          <a:p>
            <a:r>
              <a:rPr lang="en-US" sz="2000" b="1" dirty="0">
                <a:solidFill>
                  <a:srgbClr val="C00000"/>
                </a:solidFill>
                <a:latin typeface="Arial" panose="020B0604020202020204" pitchFamily="34" charset="0"/>
                <a:cs typeface="Arial" panose="020B0604020202020204" pitchFamily="34" charset="0"/>
              </a:rPr>
              <a:t>Autoimmune diseases </a:t>
            </a:r>
            <a:r>
              <a:rPr lang="en-US" sz="2000" dirty="0">
                <a:solidFill>
                  <a:srgbClr val="0C1C32"/>
                </a:solidFill>
                <a:latin typeface="Arial" panose="020B0604020202020204" pitchFamily="34" charset="0"/>
                <a:cs typeface="Arial" panose="020B0604020202020204" pitchFamily="34" charset="0"/>
              </a:rPr>
              <a:t>(hyperthyroidism, </a:t>
            </a:r>
            <a:r>
              <a:rPr lang="en-US" sz="2000" dirty="0" err="1">
                <a:solidFill>
                  <a:srgbClr val="0C1C32"/>
                </a:solidFill>
                <a:latin typeface="Arial" panose="020B0604020202020204" pitchFamily="34" charset="0"/>
                <a:cs typeface="Arial" panose="020B0604020202020204" pitchFamily="34" charset="0"/>
              </a:rPr>
              <a:t>SLE,autoimmune</a:t>
            </a:r>
            <a:r>
              <a:rPr lang="en-US" sz="2000" dirty="0">
                <a:solidFill>
                  <a:srgbClr val="0C1C32"/>
                </a:solidFill>
                <a:latin typeface="Arial" panose="020B0604020202020204" pitchFamily="34" charset="0"/>
                <a:cs typeface="Arial" panose="020B0604020202020204" pitchFamily="34" charset="0"/>
              </a:rPr>
              <a:t> encephalitis) can be triggered during the postpartum period and present with psychosis. </a:t>
            </a:r>
            <a:endParaRPr lang="en-US" sz="2000" b="1" dirty="0">
              <a:solidFill>
                <a:srgbClr val="0C1C3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0736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1312-DBC8-A64F-F3C0-D70AB67D8256}"/>
              </a:ext>
            </a:extLst>
          </p:cNvPr>
          <p:cNvSpPr>
            <a:spLocks noGrp="1"/>
          </p:cNvSpPr>
          <p:nvPr>
            <p:ph type="title"/>
          </p:nvPr>
        </p:nvSpPr>
        <p:spPr>
          <a:xfrm>
            <a:off x="1066800" y="915337"/>
            <a:ext cx="6908800" cy="1303867"/>
          </a:xfrm>
        </p:spPr>
        <p:txBody>
          <a:bodyPr>
            <a:normAutofit/>
          </a:bodyPr>
          <a:lstStyle/>
          <a:p>
            <a:pPr algn="l"/>
            <a:r>
              <a:rPr lang="en-US" sz="3200" dirty="0">
                <a:solidFill>
                  <a:schemeClr val="accent2">
                    <a:lumMod val="75000"/>
                  </a:schemeClr>
                </a:solidFill>
                <a:latin typeface="Arial" panose="020B0604020202020204" pitchFamily="34" charset="0"/>
                <a:cs typeface="Arial" panose="020B0604020202020204" pitchFamily="34" charset="0"/>
              </a:rPr>
              <a:t>Obstetric Factors for Development of Postpartum Psychosis</a:t>
            </a:r>
          </a:p>
        </p:txBody>
      </p:sp>
      <p:sp>
        <p:nvSpPr>
          <p:cNvPr id="3" name="Content Placeholder 2">
            <a:extLst>
              <a:ext uri="{FF2B5EF4-FFF2-40B4-BE49-F238E27FC236}">
                <a16:creationId xmlns:a16="http://schemas.microsoft.com/office/drawing/2014/main" id="{AB4D3469-74A2-422A-BC93-9F620B55DA44}"/>
              </a:ext>
            </a:extLst>
          </p:cNvPr>
          <p:cNvSpPr>
            <a:spLocks noGrp="1"/>
          </p:cNvSpPr>
          <p:nvPr>
            <p:ph idx="1"/>
          </p:nvPr>
        </p:nvSpPr>
        <p:spPr/>
        <p:txBody>
          <a:bodyPr>
            <a:normAutofit lnSpcReduction="10000"/>
          </a:bodyPr>
          <a:lstStyle/>
          <a:p>
            <a:r>
              <a:rPr lang="en-US" sz="2400" dirty="0">
                <a:latin typeface="Arial" panose="020B0604020202020204" pitchFamily="34" charset="0"/>
                <a:cs typeface="Arial" panose="020B0604020202020204" pitchFamily="34" charset="0"/>
              </a:rPr>
              <a:t>Primigravida</a:t>
            </a:r>
            <a:endParaRPr lang="en-US"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Preeclampsia</a:t>
            </a:r>
            <a:endParaRPr lang="en-US"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Prolonged </a:t>
            </a:r>
            <a:r>
              <a:rPr lang="en-US" sz="2400" dirty="0" err="1">
                <a:latin typeface="Arial" panose="020B0604020202020204" pitchFamily="34" charset="0"/>
                <a:cs typeface="Arial" panose="020B0604020202020204" pitchFamily="34" charset="0"/>
              </a:rPr>
              <a:t>labour</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Obstetric complications</a:t>
            </a:r>
          </a:p>
          <a:p>
            <a:r>
              <a:rPr lang="en-US" sz="2400" dirty="0">
                <a:latin typeface="Arial" panose="020B0604020202020204" pitchFamily="34" charset="0"/>
                <a:cs typeface="Arial" panose="020B0604020202020204" pitchFamily="34" charset="0"/>
              </a:rPr>
              <a:t>Perinatal infant mortality</a:t>
            </a:r>
          </a:p>
          <a:p>
            <a:r>
              <a:rPr lang="en-US" dirty="0">
                <a:latin typeface="Arial" panose="020B0604020202020204" pitchFamily="34" charset="0"/>
                <a:cs typeface="Arial" panose="020B0604020202020204" pitchFamily="34" charset="0"/>
              </a:rPr>
              <a:t>Sleep deprivation</a:t>
            </a:r>
          </a:p>
          <a:p>
            <a:r>
              <a:rPr lang="en-US" sz="2400" dirty="0">
                <a:latin typeface="Arial" panose="020B0604020202020204" pitchFamily="34" charset="0"/>
                <a:cs typeface="Arial" panose="020B0604020202020204" pitchFamily="34" charset="0"/>
              </a:rPr>
              <a:t>Increased environmental stress</a:t>
            </a:r>
          </a:p>
          <a:p>
            <a:endParaRPr 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660266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1E7A-50B0-5AE5-2F67-B985D4E13660}"/>
              </a:ext>
            </a:extLst>
          </p:cNvPr>
          <p:cNvSpPr>
            <a:spLocks noGrp="1"/>
          </p:cNvSpPr>
          <p:nvPr>
            <p:ph type="ctrTitle"/>
          </p:nvPr>
        </p:nvSpPr>
        <p:spPr/>
        <p:txBody>
          <a:bodyPr/>
          <a:lstStyle/>
          <a:p>
            <a:r>
              <a:rPr lang="en-US" sz="4000" dirty="0">
                <a:solidFill>
                  <a:schemeClr val="accent2">
                    <a:lumMod val="75000"/>
                  </a:schemeClr>
                </a:solidFill>
                <a:latin typeface="Arial" panose="020B0604020202020204" pitchFamily="34" charset="0"/>
                <a:cs typeface="Arial" panose="020B0604020202020204" pitchFamily="34" charset="0"/>
              </a:rPr>
              <a:t>Medical Perspective</a:t>
            </a:r>
          </a:p>
        </p:txBody>
      </p:sp>
      <p:sp>
        <p:nvSpPr>
          <p:cNvPr id="3" name="Subtitle 2">
            <a:extLst>
              <a:ext uri="{FF2B5EF4-FFF2-40B4-BE49-F238E27FC236}">
                <a16:creationId xmlns:a16="http://schemas.microsoft.com/office/drawing/2014/main" id="{54FE8CA9-8217-9DDC-EA0C-B46B83C05008}"/>
              </a:ext>
            </a:extLst>
          </p:cNvPr>
          <p:cNvSpPr>
            <a:spLocks noGrp="1"/>
          </p:cNvSpPr>
          <p:nvPr>
            <p:ph type="subTitle" idx="1"/>
          </p:nvPr>
        </p:nvSpPr>
        <p:spPr/>
        <p:txBody>
          <a:bodyPr>
            <a:normAutofit/>
          </a:bodyPr>
          <a:lstStyle/>
          <a:p>
            <a:r>
              <a:rPr lang="en-US" sz="2400" b="1" dirty="0">
                <a:latin typeface="Arial" panose="020B0604020202020204" pitchFamily="34" charset="0"/>
                <a:cs typeface="Arial" panose="020B0604020202020204" pitchFamily="34" charset="0"/>
              </a:rPr>
              <a:t>Assoc Prof Dr Arshad Rabbani</a:t>
            </a:r>
          </a:p>
          <a:p>
            <a:r>
              <a:rPr lang="en-US" sz="2400" dirty="0">
                <a:latin typeface="Arial" panose="020B0604020202020204" pitchFamily="34" charset="0"/>
                <a:cs typeface="Arial" panose="020B0604020202020204" pitchFamily="34" charset="0"/>
              </a:rPr>
              <a:t>Head of Medical Unit II BBH</a:t>
            </a:r>
          </a:p>
        </p:txBody>
      </p:sp>
    </p:spTree>
    <p:extLst>
      <p:ext uri="{BB962C8B-B14F-4D97-AF65-F5344CB8AC3E}">
        <p14:creationId xmlns:p14="http://schemas.microsoft.com/office/powerpoint/2010/main" val="166279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FD7AA-DD56-8C44-D729-D9BEAE25C52C}"/>
              </a:ext>
            </a:extLst>
          </p:cNvPr>
          <p:cNvSpPr>
            <a:spLocks noGrp="1"/>
          </p:cNvSpPr>
          <p:nvPr>
            <p:ph type="title"/>
          </p:nvPr>
        </p:nvSpPr>
        <p:spPr/>
        <p:txBody>
          <a:bodyPr>
            <a:normAutofit/>
          </a:bodyPr>
          <a:lstStyle/>
          <a:p>
            <a:pPr algn="l"/>
            <a:r>
              <a:rPr lang="en-US" sz="3200" dirty="0">
                <a:solidFill>
                  <a:schemeClr val="accent2">
                    <a:lumMod val="75000"/>
                  </a:schemeClr>
                </a:solidFill>
                <a:latin typeface="Arial" panose="020B0604020202020204" pitchFamily="34" charset="0"/>
                <a:cs typeface="Arial" panose="020B0604020202020204" pitchFamily="34" charset="0"/>
              </a:rPr>
              <a:t>Encephalitis in Postpartum Period</a:t>
            </a:r>
          </a:p>
        </p:txBody>
      </p:sp>
      <p:sp>
        <p:nvSpPr>
          <p:cNvPr id="3" name="Content Placeholder 2">
            <a:extLst>
              <a:ext uri="{FF2B5EF4-FFF2-40B4-BE49-F238E27FC236}">
                <a16:creationId xmlns:a16="http://schemas.microsoft.com/office/drawing/2014/main" id="{17C8433A-3239-964A-B5DB-619A64CE5D69}"/>
              </a:ext>
            </a:extLst>
          </p:cNvPr>
          <p:cNvSpPr>
            <a:spLocks noGrp="1"/>
          </p:cNvSpPr>
          <p:nvPr>
            <p:ph idx="1"/>
          </p:nvPr>
        </p:nvSpPr>
        <p:spPr/>
        <p:txBody>
          <a:bodyPr>
            <a:normAutofit/>
          </a:bodyPr>
          <a:lstStyle/>
          <a:p>
            <a:r>
              <a:rPr lang="en-US" dirty="0">
                <a:solidFill>
                  <a:srgbClr val="0C1C32"/>
                </a:solidFill>
                <a:latin typeface="Arial" panose="020B0604020202020204" pitchFamily="34" charset="0"/>
                <a:cs typeface="Arial" panose="020B0604020202020204" pitchFamily="34" charset="0"/>
              </a:rPr>
              <a:t>S</a:t>
            </a:r>
            <a:r>
              <a:rPr lang="en-US" b="0" i="0" dirty="0">
                <a:solidFill>
                  <a:srgbClr val="0C1C32"/>
                </a:solidFill>
                <a:effectLst/>
                <a:latin typeface="Arial" panose="020B0604020202020204" pitchFamily="34" charset="0"/>
                <a:cs typeface="Arial" panose="020B0604020202020204" pitchFamily="34" charset="0"/>
              </a:rPr>
              <a:t>ignificant </a:t>
            </a:r>
            <a:r>
              <a:rPr lang="en-US" b="1" i="0" dirty="0">
                <a:solidFill>
                  <a:srgbClr val="C00000"/>
                </a:solidFill>
                <a:effectLst/>
                <a:latin typeface="Arial" panose="020B0604020202020204" pitchFamily="34" charset="0"/>
                <a:cs typeface="Arial" panose="020B0604020202020204" pitchFamily="34" charset="0"/>
              </a:rPr>
              <a:t>overlap between symptoms of</a:t>
            </a:r>
            <a:r>
              <a:rPr lang="en-US" b="0" i="0" dirty="0">
                <a:solidFill>
                  <a:srgbClr val="C00000"/>
                </a:solidFill>
                <a:effectLst/>
                <a:latin typeface="Arial" panose="020B0604020202020204" pitchFamily="34" charset="0"/>
                <a:cs typeface="Arial" panose="020B0604020202020204" pitchFamily="34" charset="0"/>
              </a:rPr>
              <a:t> </a:t>
            </a:r>
            <a:r>
              <a:rPr lang="en-US" b="1" i="0" dirty="0">
                <a:solidFill>
                  <a:srgbClr val="C00000"/>
                </a:solidFill>
                <a:effectLst/>
                <a:latin typeface="Arial" panose="020B0604020202020204" pitchFamily="34" charset="0"/>
                <a:cs typeface="Arial" panose="020B0604020202020204" pitchFamily="34" charset="0"/>
              </a:rPr>
              <a:t>encephalitis and psychosis</a:t>
            </a:r>
          </a:p>
          <a:p>
            <a:r>
              <a:rPr lang="en-US" b="0" i="0" dirty="0">
                <a:solidFill>
                  <a:srgbClr val="0C1C32"/>
                </a:solidFill>
                <a:effectLst/>
                <a:latin typeface="Arial" panose="020B0604020202020204" pitchFamily="34" charset="0"/>
                <a:cs typeface="Arial" panose="020B0604020202020204" pitchFamily="34" charset="0"/>
              </a:rPr>
              <a:t>Viral and autoimmune encephalitis reported in </a:t>
            </a:r>
            <a:r>
              <a:rPr lang="en-US" b="1" i="0" dirty="0">
                <a:solidFill>
                  <a:srgbClr val="0C1C32"/>
                </a:solidFill>
                <a:effectLst/>
                <a:latin typeface="Arial" panose="020B0604020202020204" pitchFamily="34" charset="0"/>
                <a:cs typeface="Arial" panose="020B0604020202020204" pitchFamily="34" charset="0"/>
              </a:rPr>
              <a:t>4% cases </a:t>
            </a:r>
          </a:p>
          <a:p>
            <a:r>
              <a:rPr lang="en-US" dirty="0">
                <a:solidFill>
                  <a:srgbClr val="0C1C32"/>
                </a:solidFill>
                <a:latin typeface="Arial" panose="020B0604020202020204" pitchFamily="34" charset="0"/>
                <a:cs typeface="Arial" panose="020B0604020202020204" pitchFamily="34" charset="0"/>
              </a:rPr>
              <a:t>M</a:t>
            </a:r>
            <a:r>
              <a:rPr lang="en-US" i="0" dirty="0">
                <a:solidFill>
                  <a:srgbClr val="0C1C32"/>
                </a:solidFill>
                <a:effectLst/>
                <a:latin typeface="Arial" panose="020B0604020202020204" pitchFamily="34" charset="0"/>
                <a:cs typeface="Arial" panose="020B0604020202020204" pitchFamily="34" charset="0"/>
              </a:rPr>
              <a:t>ost common viral encephalitis agents are herpesviruses 1 and 2</a:t>
            </a:r>
            <a:r>
              <a:rPr lang="en-US" b="1" i="0" dirty="0">
                <a:solidFill>
                  <a:srgbClr val="0C1C32"/>
                </a:solidFill>
                <a:effectLst/>
                <a:latin typeface="Arial" panose="020B0604020202020204" pitchFamily="34" charset="0"/>
                <a:cs typeface="Arial" panose="020B0604020202020204" pitchFamily="34" charset="0"/>
              </a:rPr>
              <a:t> (HSV-1 and HSV-2)</a:t>
            </a:r>
          </a:p>
          <a:p>
            <a:pPr marL="0" indent="0">
              <a:buNone/>
            </a:pPr>
            <a:endParaRPr lang="en-US" b="1" i="0" dirty="0">
              <a:solidFill>
                <a:srgbClr val="0C1C3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8983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225AF8-73B1-4631-8C69-1EFAF6A613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371600"/>
            <a:ext cx="8094133" cy="4552950"/>
          </a:xfrm>
          <a:prstGeom prst="rect">
            <a:avLst/>
          </a:prstGeom>
        </p:spPr>
      </p:pic>
    </p:spTree>
    <p:extLst>
      <p:ext uri="{BB962C8B-B14F-4D97-AF65-F5344CB8AC3E}">
        <p14:creationId xmlns:p14="http://schemas.microsoft.com/office/powerpoint/2010/main" val="1137335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50F33-BE28-B5DC-F10B-500C16728BAE}"/>
              </a:ext>
            </a:extLst>
          </p:cNvPr>
          <p:cNvSpPr>
            <a:spLocks noGrp="1"/>
          </p:cNvSpPr>
          <p:nvPr>
            <p:ph type="title"/>
          </p:nvPr>
        </p:nvSpPr>
        <p:spPr>
          <a:xfrm>
            <a:off x="838200" y="915337"/>
            <a:ext cx="7620000" cy="1303867"/>
          </a:xfrm>
        </p:spPr>
        <p:txBody>
          <a:bodyPr>
            <a:normAutofit/>
          </a:bodyPr>
          <a:lstStyle/>
          <a:p>
            <a:pPr algn="l"/>
            <a:r>
              <a:rPr lang="en-US" sz="3200" dirty="0">
                <a:solidFill>
                  <a:schemeClr val="accent2">
                    <a:lumMod val="75000"/>
                  </a:schemeClr>
                </a:solidFill>
                <a:latin typeface="Arial" panose="020B0604020202020204" pitchFamily="34" charset="0"/>
                <a:cs typeface="Arial" panose="020B0604020202020204" pitchFamily="34" charset="0"/>
              </a:rPr>
              <a:t>Diagnostic Criterion for Viral Encephalitis</a:t>
            </a:r>
          </a:p>
        </p:txBody>
      </p:sp>
      <p:sp>
        <p:nvSpPr>
          <p:cNvPr id="3" name="Content Placeholder 2">
            <a:extLst>
              <a:ext uri="{FF2B5EF4-FFF2-40B4-BE49-F238E27FC236}">
                <a16:creationId xmlns:a16="http://schemas.microsoft.com/office/drawing/2014/main" id="{961E2F76-6AB6-AFDA-E72C-DBB88E529C68}"/>
              </a:ext>
            </a:extLst>
          </p:cNvPr>
          <p:cNvSpPr>
            <a:spLocks noGrp="1"/>
          </p:cNvSpPr>
          <p:nvPr>
            <p:ph idx="1"/>
          </p:nvPr>
        </p:nvSpPr>
        <p:spPr>
          <a:xfrm>
            <a:off x="914400" y="2490135"/>
            <a:ext cx="7323666" cy="3444997"/>
          </a:xfrm>
        </p:spPr>
        <p:txBody>
          <a:bodyPr>
            <a:noAutofit/>
          </a:bodyPr>
          <a:lstStyle/>
          <a:p>
            <a:pPr marL="0" indent="0">
              <a:buNone/>
            </a:pPr>
            <a:r>
              <a:rPr lang="en-US" sz="1800" dirty="0">
                <a:solidFill>
                  <a:schemeClr val="tx1"/>
                </a:solidFill>
                <a:effectLst/>
                <a:latin typeface="Arial" panose="020B0604020202020204" pitchFamily="34" charset="0"/>
                <a:ea typeface="Times New Roman" panose="02020603050405020304" pitchFamily="18" charset="0"/>
              </a:rPr>
              <a:t>Patients presenting to medical attention with any of these symptoms</a:t>
            </a:r>
          </a:p>
          <a:p>
            <a:r>
              <a:rPr lang="en-US" sz="1800" b="1" dirty="0">
                <a:solidFill>
                  <a:schemeClr val="tx1"/>
                </a:solidFill>
                <a:latin typeface="Arial" panose="020B0604020202020204" pitchFamily="34" charset="0"/>
                <a:ea typeface="Times New Roman" panose="02020603050405020304" pitchFamily="18" charset="0"/>
              </a:rPr>
              <a:t>A</a:t>
            </a:r>
            <a:r>
              <a:rPr lang="en-US" sz="1800" b="1" dirty="0">
                <a:solidFill>
                  <a:schemeClr val="tx1"/>
                </a:solidFill>
                <a:effectLst/>
                <a:latin typeface="Arial" panose="020B0604020202020204" pitchFamily="34" charset="0"/>
                <a:ea typeface="Times New Roman" panose="02020603050405020304" pitchFamily="18" charset="0"/>
              </a:rPr>
              <a:t>ltered mental status </a:t>
            </a:r>
          </a:p>
          <a:p>
            <a:r>
              <a:rPr lang="en-US" sz="1800" dirty="0">
                <a:solidFill>
                  <a:schemeClr val="tx1"/>
                </a:solidFill>
                <a:effectLst/>
                <a:latin typeface="Arial" panose="020B0604020202020204" pitchFamily="34" charset="0"/>
                <a:ea typeface="Times New Roman" panose="02020603050405020304" pitchFamily="18" charset="0"/>
              </a:rPr>
              <a:t>Lethargy </a:t>
            </a:r>
          </a:p>
          <a:p>
            <a:r>
              <a:rPr lang="en-US" sz="1800" b="1" dirty="0">
                <a:solidFill>
                  <a:schemeClr val="tx1"/>
                </a:solidFill>
                <a:latin typeface="Arial" panose="020B0604020202020204" pitchFamily="34" charset="0"/>
                <a:ea typeface="Times New Roman" panose="02020603050405020304" pitchFamily="18" charset="0"/>
              </a:rPr>
              <a:t>P</a:t>
            </a:r>
            <a:r>
              <a:rPr lang="en-US" sz="1800" b="1" dirty="0">
                <a:solidFill>
                  <a:schemeClr val="tx1"/>
                </a:solidFill>
                <a:effectLst/>
                <a:latin typeface="Arial" panose="020B0604020202020204" pitchFamily="34" charset="0"/>
                <a:ea typeface="Times New Roman" panose="02020603050405020304" pitchFamily="18" charset="0"/>
              </a:rPr>
              <a:t>ersonality change </a:t>
            </a:r>
          </a:p>
          <a:p>
            <a:r>
              <a:rPr lang="en-US" sz="1800" dirty="0">
                <a:latin typeface="Arial" panose="020B0604020202020204" pitchFamily="34" charset="0"/>
                <a:cs typeface="Arial" panose="020B0604020202020204" pitchFamily="34" charset="0"/>
              </a:rPr>
              <a:t>Documented </a:t>
            </a:r>
            <a:r>
              <a:rPr lang="en-US" sz="1800" b="1" dirty="0">
                <a:latin typeface="Arial" panose="020B0604020202020204" pitchFamily="34" charset="0"/>
                <a:cs typeface="Arial" panose="020B0604020202020204" pitchFamily="34" charset="0"/>
              </a:rPr>
              <a:t>fever ≥38 ºC </a:t>
            </a:r>
          </a:p>
          <a:p>
            <a:r>
              <a:rPr lang="en-US" sz="1800" dirty="0">
                <a:latin typeface="Arial" panose="020B0604020202020204" pitchFamily="34" charset="0"/>
                <a:cs typeface="Arial" panose="020B0604020202020204" pitchFamily="34" charset="0"/>
              </a:rPr>
              <a:t>New onset generalized or partial </a:t>
            </a:r>
            <a:r>
              <a:rPr lang="en-US" sz="1800" b="1" dirty="0">
                <a:latin typeface="Arial" panose="020B0604020202020204" pitchFamily="34" charset="0"/>
                <a:cs typeface="Arial" panose="020B0604020202020204" pitchFamily="34" charset="0"/>
              </a:rPr>
              <a:t>seizures</a:t>
            </a:r>
            <a:r>
              <a:rPr lang="en-US" sz="1800"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New onset of </a:t>
            </a:r>
            <a:r>
              <a:rPr lang="en-US" sz="1800" b="1" dirty="0">
                <a:latin typeface="Arial" panose="020B0604020202020204" pitchFamily="34" charset="0"/>
                <a:cs typeface="Arial" panose="020B0604020202020204" pitchFamily="34" charset="0"/>
              </a:rPr>
              <a:t>focal neurologic findings</a:t>
            </a:r>
            <a:endParaRPr lang="en-US" sz="1800" dirty="0">
              <a:solidFill>
                <a:schemeClr val="tx1"/>
              </a:solidFill>
              <a:effectLst/>
              <a:latin typeface="Arial" panose="020B0604020202020204" pitchFamily="34" charset="0"/>
              <a:ea typeface="Times New Roman" panose="02020603050405020304" pitchFamily="18" charset="0"/>
            </a:endParaRPr>
          </a:p>
          <a:p>
            <a:pPr marL="0" indent="0">
              <a:buNone/>
            </a:pPr>
            <a:r>
              <a:rPr lang="en-US" sz="1800" dirty="0">
                <a:solidFill>
                  <a:schemeClr val="tx1"/>
                </a:solidFill>
                <a:effectLst/>
                <a:latin typeface="Arial" panose="020B0604020202020204" pitchFamily="34" charset="0"/>
                <a:ea typeface="Times New Roman" panose="02020603050405020304" pitchFamily="18" charset="0"/>
              </a:rPr>
              <a:t>lasting ≥24Hour with no alternative cause identified</a:t>
            </a:r>
            <a:endParaRPr lang="en-US" sz="1800" dirty="0">
              <a:solidFill>
                <a:schemeClr val="tx1"/>
              </a:solidFill>
            </a:endParaRPr>
          </a:p>
        </p:txBody>
      </p:sp>
    </p:spTree>
    <p:extLst>
      <p:ext uri="{BB962C8B-B14F-4D97-AF65-F5344CB8AC3E}">
        <p14:creationId xmlns:p14="http://schemas.microsoft.com/office/powerpoint/2010/main" val="4151348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EEB30D-4059-EADE-EC19-CCC79DF27B4B}"/>
              </a:ext>
            </a:extLst>
          </p:cNvPr>
          <p:cNvSpPr>
            <a:spLocks noGrp="1"/>
          </p:cNvSpPr>
          <p:nvPr>
            <p:ph idx="1"/>
          </p:nvPr>
        </p:nvSpPr>
        <p:spPr/>
        <p:txBody>
          <a:bodyPr>
            <a:normAutofit/>
          </a:bodyPr>
          <a:lstStyle/>
          <a:p>
            <a:r>
              <a:rPr lang="en-US" sz="2200" b="1" dirty="0">
                <a:latin typeface="Arial" panose="020B0604020202020204" pitchFamily="34" charset="0"/>
                <a:cs typeface="Arial" panose="020B0604020202020204" pitchFamily="34" charset="0"/>
              </a:rPr>
              <a:t>Investigations:</a:t>
            </a:r>
          </a:p>
          <a:p>
            <a:r>
              <a:rPr lang="en-US" sz="1800" b="1" dirty="0">
                <a:latin typeface="Arial" panose="020B0604020202020204" pitchFamily="34" charset="0"/>
                <a:cs typeface="Arial" panose="020B0604020202020204" pitchFamily="34" charset="0"/>
              </a:rPr>
              <a:t>CSF R/E</a:t>
            </a:r>
            <a:r>
              <a:rPr lang="en-US" sz="1800" dirty="0">
                <a:latin typeface="Arial" panose="020B0604020202020204" pitchFamily="34" charset="0"/>
                <a:cs typeface="Arial" panose="020B0604020202020204" pitchFamily="34" charset="0"/>
              </a:rPr>
              <a:t> </a:t>
            </a:r>
          </a:p>
          <a:p>
            <a:pPr lvl="1"/>
            <a:r>
              <a:rPr lang="en-US" dirty="0">
                <a:latin typeface="Arial" panose="020B0604020202020204" pitchFamily="34" charset="0"/>
                <a:cs typeface="Arial" panose="020B0604020202020204" pitchFamily="34" charset="0"/>
              </a:rPr>
              <a:t>leukocyte count ≥5 mm3</a:t>
            </a:r>
          </a:p>
          <a:p>
            <a:pPr lvl="1"/>
            <a:r>
              <a:rPr lang="en-US" dirty="0">
                <a:latin typeface="Arial" panose="020B0604020202020204" pitchFamily="34" charset="0"/>
                <a:cs typeface="Arial" panose="020B0604020202020204" pitchFamily="34" charset="0"/>
              </a:rPr>
              <a:t>Proteins raised</a:t>
            </a:r>
          </a:p>
          <a:p>
            <a:pPr lvl="1"/>
            <a:r>
              <a:rPr lang="en-US" dirty="0">
                <a:latin typeface="Arial" panose="020B0604020202020204" pitchFamily="34" charset="0"/>
                <a:cs typeface="Arial" panose="020B0604020202020204" pitchFamily="34" charset="0"/>
              </a:rPr>
              <a:t>Glucose within normal range</a:t>
            </a:r>
          </a:p>
          <a:p>
            <a:r>
              <a:rPr lang="en-US" sz="2200" dirty="0">
                <a:latin typeface="Arial" panose="020B0604020202020204" pitchFamily="34" charset="0"/>
                <a:cs typeface="Arial" panose="020B0604020202020204" pitchFamily="34" charset="0"/>
              </a:rPr>
              <a:t>Abnormality of </a:t>
            </a:r>
            <a:r>
              <a:rPr lang="en-US" sz="2200" b="1" dirty="0">
                <a:latin typeface="Arial" panose="020B0604020202020204" pitchFamily="34" charset="0"/>
                <a:cs typeface="Arial" panose="020B0604020202020204" pitchFamily="34" charset="0"/>
              </a:rPr>
              <a:t>brain parenchyma on neuroimaging </a:t>
            </a:r>
            <a:r>
              <a:rPr lang="en-US" sz="2200" dirty="0">
                <a:latin typeface="Arial" panose="020B0604020202020204" pitchFamily="34" charset="0"/>
                <a:cs typeface="Arial" panose="020B0604020202020204" pitchFamily="34" charset="0"/>
              </a:rPr>
              <a:t>suggestive of encephalitis </a:t>
            </a:r>
          </a:p>
          <a:p>
            <a:endParaRPr lang="en-US" dirty="0"/>
          </a:p>
        </p:txBody>
      </p:sp>
      <p:sp>
        <p:nvSpPr>
          <p:cNvPr id="6" name="Title 1">
            <a:extLst>
              <a:ext uri="{FF2B5EF4-FFF2-40B4-BE49-F238E27FC236}">
                <a16:creationId xmlns:a16="http://schemas.microsoft.com/office/drawing/2014/main" id="{6F1DB725-494C-4BBD-18DE-1BB647DC0691}"/>
              </a:ext>
            </a:extLst>
          </p:cNvPr>
          <p:cNvSpPr>
            <a:spLocks noGrp="1"/>
          </p:cNvSpPr>
          <p:nvPr>
            <p:ph type="title"/>
          </p:nvPr>
        </p:nvSpPr>
        <p:spPr>
          <a:xfrm>
            <a:off x="838200" y="915988"/>
            <a:ext cx="7620000" cy="1303337"/>
          </a:xfrm>
        </p:spPr>
        <p:txBody>
          <a:bodyPr>
            <a:normAutofit/>
          </a:bodyPr>
          <a:lstStyle/>
          <a:p>
            <a:pPr algn="l"/>
            <a:r>
              <a:rPr lang="en-US" sz="3200" dirty="0">
                <a:solidFill>
                  <a:schemeClr val="accent2">
                    <a:lumMod val="75000"/>
                  </a:schemeClr>
                </a:solidFill>
                <a:latin typeface="Arial" panose="020B0604020202020204" pitchFamily="34" charset="0"/>
                <a:cs typeface="Arial" panose="020B0604020202020204" pitchFamily="34" charset="0"/>
              </a:rPr>
              <a:t>Diagnostic Criterion for Viral Encephalitis</a:t>
            </a:r>
          </a:p>
        </p:txBody>
      </p:sp>
    </p:spTree>
    <p:extLst>
      <p:ext uri="{BB962C8B-B14F-4D97-AF65-F5344CB8AC3E}">
        <p14:creationId xmlns:p14="http://schemas.microsoft.com/office/powerpoint/2010/main" val="460929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3AA23-27FD-6BD4-D6B1-FC5DE8CD2AF9}"/>
              </a:ext>
            </a:extLst>
          </p:cNvPr>
          <p:cNvSpPr>
            <a:spLocks noGrp="1"/>
          </p:cNvSpPr>
          <p:nvPr>
            <p:ph type="ctrTitle"/>
          </p:nvPr>
        </p:nvSpPr>
        <p:spPr/>
        <p:txBody>
          <a:bodyPr/>
          <a:lstStyle/>
          <a:p>
            <a:r>
              <a:rPr lang="en-US" sz="4000" dirty="0">
                <a:solidFill>
                  <a:schemeClr val="accent2">
                    <a:lumMod val="75000"/>
                  </a:schemeClr>
                </a:solidFill>
                <a:latin typeface="Arial" panose="020B0604020202020204" pitchFamily="34" charset="0"/>
                <a:cs typeface="Arial" panose="020B0604020202020204" pitchFamily="34" charset="0"/>
              </a:rPr>
              <a:t>Radiological Perspective</a:t>
            </a:r>
          </a:p>
        </p:txBody>
      </p:sp>
      <p:sp>
        <p:nvSpPr>
          <p:cNvPr id="3" name="Subtitle 2">
            <a:extLst>
              <a:ext uri="{FF2B5EF4-FFF2-40B4-BE49-F238E27FC236}">
                <a16:creationId xmlns:a16="http://schemas.microsoft.com/office/drawing/2014/main" id="{711AB60C-31A3-6DC0-4F8B-CBC09CEB1272}"/>
              </a:ext>
            </a:extLst>
          </p:cNvPr>
          <p:cNvSpPr>
            <a:spLocks noGrp="1"/>
          </p:cNvSpPr>
          <p:nvPr>
            <p:ph type="subTitle" idx="1"/>
          </p:nvPr>
        </p:nvSpPr>
        <p:spPr/>
        <p:txBody>
          <a:bodyPr>
            <a:normAutofit/>
          </a:bodyPr>
          <a:lstStyle/>
          <a:p>
            <a:r>
              <a:rPr lang="en-US" sz="2400" b="1" dirty="0">
                <a:latin typeface="Arial" panose="020B0604020202020204" pitchFamily="34" charset="0"/>
                <a:cs typeface="Arial" panose="020B0604020202020204" pitchFamily="34" charset="0"/>
              </a:rPr>
              <a:t>Assoc Prof Dr Hina Hanif</a:t>
            </a:r>
          </a:p>
          <a:p>
            <a:r>
              <a:rPr lang="en-US" sz="2400" dirty="0">
                <a:latin typeface="Arial" panose="020B0604020202020204" pitchFamily="34" charset="0"/>
                <a:cs typeface="Arial" panose="020B0604020202020204" pitchFamily="34" charset="0"/>
              </a:rPr>
              <a:t>Head of Radiology Department BBH</a:t>
            </a:r>
          </a:p>
        </p:txBody>
      </p:sp>
    </p:spTree>
    <p:extLst>
      <p:ext uri="{BB962C8B-B14F-4D97-AF65-F5344CB8AC3E}">
        <p14:creationId xmlns:p14="http://schemas.microsoft.com/office/powerpoint/2010/main" val="2520064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AA65A6-21BE-F72C-5A29-B5C3FD416C1C}"/>
              </a:ext>
            </a:extLst>
          </p:cNvPr>
          <p:cNvPicPr>
            <a:picLocks noChangeAspect="1"/>
          </p:cNvPicPr>
          <p:nvPr/>
        </p:nvPicPr>
        <p:blipFill rotWithShape="1">
          <a:blip r:embed="rId2"/>
          <a:srcRect l="3333" t="1193" r="3333" b="5438"/>
          <a:stretch/>
        </p:blipFill>
        <p:spPr>
          <a:xfrm>
            <a:off x="716972" y="1524000"/>
            <a:ext cx="7710055" cy="4038600"/>
          </a:xfrm>
          <a:prstGeom prst="rect">
            <a:avLst/>
          </a:prstGeom>
        </p:spPr>
      </p:pic>
    </p:spTree>
    <p:extLst>
      <p:ext uri="{BB962C8B-B14F-4D97-AF65-F5344CB8AC3E}">
        <p14:creationId xmlns:p14="http://schemas.microsoft.com/office/powerpoint/2010/main" val="3324180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2CB71D-E370-DB47-E5D7-EEA867C3142E}"/>
              </a:ext>
            </a:extLst>
          </p:cNvPr>
          <p:cNvPicPr>
            <a:picLocks noChangeAspect="1"/>
          </p:cNvPicPr>
          <p:nvPr/>
        </p:nvPicPr>
        <p:blipFill rotWithShape="1">
          <a:blip r:embed="rId2"/>
          <a:srcRect t="3922" r="11141"/>
          <a:stretch/>
        </p:blipFill>
        <p:spPr>
          <a:xfrm>
            <a:off x="1257300" y="1428750"/>
            <a:ext cx="6629400" cy="4000500"/>
          </a:xfrm>
          <a:prstGeom prst="rect">
            <a:avLst/>
          </a:prstGeom>
        </p:spPr>
      </p:pic>
    </p:spTree>
    <p:extLst>
      <p:ext uri="{BB962C8B-B14F-4D97-AF65-F5344CB8AC3E}">
        <p14:creationId xmlns:p14="http://schemas.microsoft.com/office/powerpoint/2010/main" val="3975544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C3F346-D1AA-819C-B4EC-DB6EC64AB323}"/>
              </a:ext>
            </a:extLst>
          </p:cNvPr>
          <p:cNvPicPr>
            <a:picLocks noChangeAspect="1"/>
          </p:cNvPicPr>
          <p:nvPr/>
        </p:nvPicPr>
        <p:blipFill rotWithShape="1">
          <a:blip r:embed="rId2"/>
          <a:srcRect t="12076" r="3" b="12963"/>
          <a:stretch/>
        </p:blipFill>
        <p:spPr>
          <a:xfrm>
            <a:off x="588949" y="533400"/>
            <a:ext cx="3797505" cy="2754797"/>
          </a:xfrm>
          <a:prstGeom prst="rect">
            <a:avLst/>
          </a:prstGeom>
        </p:spPr>
      </p:pic>
      <p:pic>
        <p:nvPicPr>
          <p:cNvPr id="3" name="Picture 2">
            <a:extLst>
              <a:ext uri="{FF2B5EF4-FFF2-40B4-BE49-F238E27FC236}">
                <a16:creationId xmlns:a16="http://schemas.microsoft.com/office/drawing/2014/main" id="{A08C3A80-7F73-3C6A-8608-B5263E54FD4C}"/>
              </a:ext>
            </a:extLst>
          </p:cNvPr>
          <p:cNvPicPr>
            <a:picLocks noChangeAspect="1"/>
          </p:cNvPicPr>
          <p:nvPr/>
        </p:nvPicPr>
        <p:blipFill rotWithShape="1">
          <a:blip r:embed="rId3"/>
          <a:srcRect t="24153" r="2" b="886"/>
          <a:stretch/>
        </p:blipFill>
        <p:spPr>
          <a:xfrm>
            <a:off x="4572000" y="595234"/>
            <a:ext cx="3791057" cy="2692963"/>
          </a:xfrm>
          <a:prstGeom prst="rect">
            <a:avLst/>
          </a:prstGeom>
        </p:spPr>
      </p:pic>
      <p:pic>
        <p:nvPicPr>
          <p:cNvPr id="4" name="Picture 3">
            <a:extLst>
              <a:ext uri="{FF2B5EF4-FFF2-40B4-BE49-F238E27FC236}">
                <a16:creationId xmlns:a16="http://schemas.microsoft.com/office/drawing/2014/main" id="{FE1BF44A-374B-37A5-A3D1-884990211218}"/>
              </a:ext>
            </a:extLst>
          </p:cNvPr>
          <p:cNvPicPr>
            <a:picLocks noChangeAspect="1"/>
          </p:cNvPicPr>
          <p:nvPr/>
        </p:nvPicPr>
        <p:blipFill rotWithShape="1">
          <a:blip r:embed="rId4"/>
          <a:srcRect t="8496" r="3" b="16543"/>
          <a:stretch/>
        </p:blipFill>
        <p:spPr>
          <a:xfrm>
            <a:off x="588950" y="3429000"/>
            <a:ext cx="3797504" cy="2971800"/>
          </a:xfrm>
          <a:prstGeom prst="rect">
            <a:avLst/>
          </a:prstGeom>
        </p:spPr>
      </p:pic>
      <p:pic>
        <p:nvPicPr>
          <p:cNvPr id="5" name="Picture 4">
            <a:extLst>
              <a:ext uri="{FF2B5EF4-FFF2-40B4-BE49-F238E27FC236}">
                <a16:creationId xmlns:a16="http://schemas.microsoft.com/office/drawing/2014/main" id="{EC30187D-24A2-D608-CF82-637A5C8DCFD6}"/>
              </a:ext>
            </a:extLst>
          </p:cNvPr>
          <p:cNvPicPr>
            <a:picLocks noChangeAspect="1"/>
          </p:cNvPicPr>
          <p:nvPr/>
        </p:nvPicPr>
        <p:blipFill rotWithShape="1">
          <a:blip r:embed="rId5"/>
          <a:srcRect t="12678" r="2" b="12361"/>
          <a:stretch/>
        </p:blipFill>
        <p:spPr>
          <a:xfrm>
            <a:off x="4565553" y="3435778"/>
            <a:ext cx="3797504" cy="2965022"/>
          </a:xfrm>
          <a:prstGeom prst="rect">
            <a:avLst/>
          </a:prstGeom>
        </p:spPr>
      </p:pic>
    </p:spTree>
    <p:extLst>
      <p:ext uri="{BB962C8B-B14F-4D97-AF65-F5344CB8AC3E}">
        <p14:creationId xmlns:p14="http://schemas.microsoft.com/office/powerpoint/2010/main" val="2990506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E1BD34-6F20-3799-B934-6052D8E4FD47}"/>
              </a:ext>
            </a:extLst>
          </p:cNvPr>
          <p:cNvPicPr>
            <a:picLocks noChangeAspect="1"/>
          </p:cNvPicPr>
          <p:nvPr/>
        </p:nvPicPr>
        <p:blipFill rotWithShape="1">
          <a:blip r:embed="rId2"/>
          <a:srcRect l="16508" t="11429" r="14921" b="13651"/>
          <a:stretch/>
        </p:blipFill>
        <p:spPr>
          <a:xfrm>
            <a:off x="601287" y="1083425"/>
            <a:ext cx="4114800" cy="4495801"/>
          </a:xfrm>
          <a:prstGeom prst="rect">
            <a:avLst/>
          </a:prstGeom>
        </p:spPr>
      </p:pic>
      <p:pic>
        <p:nvPicPr>
          <p:cNvPr id="3" name="Picture 2">
            <a:extLst>
              <a:ext uri="{FF2B5EF4-FFF2-40B4-BE49-F238E27FC236}">
                <a16:creationId xmlns:a16="http://schemas.microsoft.com/office/drawing/2014/main" id="{D6EA0E12-75EF-F9BE-9813-BA82EC3240C3}"/>
              </a:ext>
            </a:extLst>
          </p:cNvPr>
          <p:cNvPicPr>
            <a:picLocks noChangeAspect="1"/>
          </p:cNvPicPr>
          <p:nvPr/>
        </p:nvPicPr>
        <p:blipFill rotWithShape="1">
          <a:blip r:embed="rId3"/>
          <a:srcRect l="19524" t="11905" r="16983" b="13174"/>
          <a:stretch/>
        </p:blipFill>
        <p:spPr>
          <a:xfrm>
            <a:off x="4724400" y="1066800"/>
            <a:ext cx="3810000" cy="4495801"/>
          </a:xfrm>
          <a:prstGeom prst="rect">
            <a:avLst/>
          </a:prstGeom>
        </p:spPr>
      </p:pic>
    </p:spTree>
    <p:extLst>
      <p:ext uri="{BB962C8B-B14F-4D97-AF65-F5344CB8AC3E}">
        <p14:creationId xmlns:p14="http://schemas.microsoft.com/office/powerpoint/2010/main" val="223336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13F68-AB10-D8B2-B16A-FD0C02D48A8F}"/>
              </a:ext>
            </a:extLst>
          </p:cNvPr>
          <p:cNvSpPr>
            <a:spLocks noGrp="1"/>
          </p:cNvSpPr>
          <p:nvPr>
            <p:ph type="ctrTitle"/>
          </p:nvPr>
        </p:nvSpPr>
        <p:spPr>
          <a:xfrm>
            <a:off x="1600200" y="1811863"/>
            <a:ext cx="5867400" cy="1515533"/>
          </a:xfrm>
        </p:spPr>
        <p:txBody>
          <a:bodyPr/>
          <a:lstStyle/>
          <a:p>
            <a:r>
              <a:rPr lang="en-US" sz="4000" dirty="0">
                <a:solidFill>
                  <a:schemeClr val="accent2">
                    <a:lumMod val="75000"/>
                  </a:schemeClr>
                </a:solidFill>
                <a:latin typeface="Arial" panose="020B0604020202020204" pitchFamily="34" charset="0"/>
                <a:cs typeface="Arial" panose="020B0604020202020204" pitchFamily="34" charset="0"/>
              </a:rPr>
              <a:t>Evidence-Based </a:t>
            </a:r>
            <a:br>
              <a:rPr lang="en-US" sz="4000" dirty="0">
                <a:solidFill>
                  <a:schemeClr val="accent2">
                    <a:lumMod val="75000"/>
                  </a:schemeClr>
                </a:solidFill>
                <a:latin typeface="Arial" panose="020B0604020202020204" pitchFamily="34" charset="0"/>
                <a:cs typeface="Arial" panose="020B0604020202020204" pitchFamily="34" charset="0"/>
              </a:rPr>
            </a:br>
            <a:r>
              <a:rPr lang="en-US" sz="3200" dirty="0">
                <a:solidFill>
                  <a:schemeClr val="accent2">
                    <a:lumMod val="75000"/>
                  </a:schemeClr>
                </a:solidFill>
                <a:latin typeface="Arial" panose="020B0604020202020204" pitchFamily="34" charset="0"/>
                <a:cs typeface="Arial" panose="020B0604020202020204" pitchFamily="34" charset="0"/>
              </a:rPr>
              <a:t>Recent Advances &amp; Literature</a:t>
            </a:r>
          </a:p>
        </p:txBody>
      </p:sp>
      <p:sp>
        <p:nvSpPr>
          <p:cNvPr id="3" name="Subtitle 2">
            <a:extLst>
              <a:ext uri="{FF2B5EF4-FFF2-40B4-BE49-F238E27FC236}">
                <a16:creationId xmlns:a16="http://schemas.microsoft.com/office/drawing/2014/main" id="{CAD57728-2414-9999-155F-C325F1F6EF93}"/>
              </a:ext>
            </a:extLst>
          </p:cNvPr>
          <p:cNvSpPr>
            <a:spLocks noGrp="1"/>
          </p:cNvSpPr>
          <p:nvPr>
            <p:ph type="subTitle" idx="1"/>
          </p:nvPr>
        </p:nvSpPr>
        <p:spPr>
          <a:xfrm>
            <a:off x="1921934" y="3500887"/>
            <a:ext cx="5308866" cy="1377651"/>
          </a:xfrm>
        </p:spPr>
        <p:txBody>
          <a:bodyPr>
            <a:noAutofit/>
          </a:bodyPr>
          <a:lstStyle/>
          <a:p>
            <a:r>
              <a:rPr lang="en-US" sz="2400" b="1" dirty="0">
                <a:latin typeface="Arial" panose="020B0604020202020204" pitchFamily="34" charset="0"/>
                <a:cs typeface="Arial" panose="020B0604020202020204" pitchFamily="34" charset="0"/>
              </a:rPr>
              <a:t>Dr Sara Afzal</a:t>
            </a:r>
          </a:p>
          <a:p>
            <a:r>
              <a:rPr lang="en-US" sz="2400" dirty="0">
                <a:latin typeface="Arial" panose="020B0604020202020204" pitchFamily="34" charset="0"/>
                <a:cs typeface="Arial" panose="020B0604020202020204" pitchFamily="34" charset="0"/>
              </a:rPr>
              <a:t>Consultant Psychiatrist</a:t>
            </a:r>
          </a:p>
          <a:p>
            <a:r>
              <a:rPr lang="en-US" sz="2400" dirty="0">
                <a:latin typeface="Arial" panose="020B0604020202020204" pitchFamily="34" charset="0"/>
                <a:cs typeface="Arial" panose="020B0604020202020204" pitchFamily="34" charset="0"/>
              </a:rPr>
              <a:t>Institute of Psychiatry</a:t>
            </a:r>
          </a:p>
        </p:txBody>
      </p:sp>
    </p:spTree>
    <p:extLst>
      <p:ext uri="{BB962C8B-B14F-4D97-AF65-F5344CB8AC3E}">
        <p14:creationId xmlns:p14="http://schemas.microsoft.com/office/powerpoint/2010/main" val="3097752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67305-1181-7058-46A1-ECA7C8058A11}"/>
              </a:ext>
            </a:extLst>
          </p:cNvPr>
          <p:cNvSpPr>
            <a:spLocks noGrp="1"/>
          </p:cNvSpPr>
          <p:nvPr>
            <p:ph type="title"/>
          </p:nvPr>
        </p:nvSpPr>
        <p:spPr>
          <a:xfrm>
            <a:off x="609600" y="915337"/>
            <a:ext cx="7772400" cy="1303867"/>
          </a:xfrm>
        </p:spPr>
        <p:txBody>
          <a:bodyPr>
            <a:noAutofit/>
          </a:bodyPr>
          <a:lstStyle/>
          <a:p>
            <a:pPr algn="l"/>
            <a:r>
              <a:rPr lang="en-US" sz="3000" dirty="0">
                <a:solidFill>
                  <a:schemeClr val="accent2">
                    <a:lumMod val="75000"/>
                  </a:schemeClr>
                </a:solidFill>
                <a:latin typeface="Arial" panose="020B0604020202020204" pitchFamily="34" charset="0"/>
                <a:cs typeface="Arial" panose="020B0604020202020204" pitchFamily="34" charset="0"/>
              </a:rPr>
              <a:t>Mental or Behavioral Disorders Associated with Pregnancy, Childbirth or the Puerperium</a:t>
            </a:r>
            <a:endParaRPr lang="en-US" sz="3000" dirty="0">
              <a:solidFill>
                <a:schemeClr val="accent2">
                  <a:lumMod val="75000"/>
                </a:schemeClr>
              </a:solidFill>
            </a:endParaRPr>
          </a:p>
        </p:txBody>
      </p:sp>
      <p:sp>
        <p:nvSpPr>
          <p:cNvPr id="3" name="Content Placeholder 2">
            <a:extLst>
              <a:ext uri="{FF2B5EF4-FFF2-40B4-BE49-F238E27FC236}">
                <a16:creationId xmlns:a16="http://schemas.microsoft.com/office/drawing/2014/main" id="{3BE285CD-35F7-096D-0B2F-78D0D9D44FB3}"/>
              </a:ext>
            </a:extLst>
          </p:cNvPr>
          <p:cNvSpPr>
            <a:spLocks noGrp="1"/>
          </p:cNvSpPr>
          <p:nvPr>
            <p:ph idx="1"/>
          </p:nvPr>
        </p:nvSpPr>
        <p:spPr>
          <a:xfrm>
            <a:off x="838200" y="2514600"/>
            <a:ext cx="4438650" cy="2725245"/>
          </a:xfrm>
        </p:spPr>
        <p:txBody>
          <a:bodyPr>
            <a:noAutofit/>
          </a:bodyPr>
          <a:lstStyle/>
          <a:p>
            <a:r>
              <a:rPr lang="en-US" sz="2200" b="1" dirty="0">
                <a:solidFill>
                  <a:srgbClr val="404040"/>
                </a:solidFill>
                <a:latin typeface="Arial" panose="020B0604020202020204" pitchFamily="34" charset="0"/>
                <a:cs typeface="Arial" panose="020B0604020202020204" pitchFamily="34" charset="0"/>
              </a:rPr>
              <a:t>Without psychotic symptoms </a:t>
            </a:r>
            <a:r>
              <a:rPr lang="en-US" sz="2200" b="1" dirty="0">
                <a:solidFill>
                  <a:srgbClr val="C00000"/>
                </a:solidFill>
                <a:latin typeface="Arial" panose="020B0604020202020204" pitchFamily="34" charset="0"/>
                <a:cs typeface="Arial" panose="020B0604020202020204" pitchFamily="34" charset="0"/>
              </a:rPr>
              <a:t>(postpartum depression)</a:t>
            </a:r>
          </a:p>
          <a:p>
            <a:r>
              <a:rPr lang="en-US" sz="2200" b="1" dirty="0">
                <a:solidFill>
                  <a:srgbClr val="404040"/>
                </a:solidFill>
                <a:latin typeface="Arial" panose="020B0604020202020204" pitchFamily="34" charset="0"/>
                <a:cs typeface="Arial" panose="020B0604020202020204" pitchFamily="34" charset="0"/>
              </a:rPr>
              <a:t>With psychotic symptoms </a:t>
            </a:r>
            <a:r>
              <a:rPr lang="en-US" sz="2200" b="1" dirty="0">
                <a:solidFill>
                  <a:srgbClr val="C00000"/>
                </a:solidFill>
                <a:latin typeface="Arial" panose="020B0604020202020204" pitchFamily="34" charset="0"/>
                <a:cs typeface="Arial" panose="020B0604020202020204" pitchFamily="34" charset="0"/>
              </a:rPr>
              <a:t>(postpartum psychosis)</a:t>
            </a:r>
          </a:p>
          <a:p>
            <a:pPr algn="l">
              <a:buFont typeface="Arial" panose="020B0604020202020204" pitchFamily="34" charset="0"/>
              <a:buChar char="•"/>
            </a:pPr>
            <a:r>
              <a:rPr lang="en-US" sz="2200" dirty="0">
                <a:solidFill>
                  <a:srgbClr val="333333"/>
                </a:solidFill>
                <a:latin typeface="Arial" panose="020B0604020202020204" pitchFamily="34" charset="0"/>
                <a:cs typeface="Arial" panose="020B0604020202020204" pitchFamily="34" charset="0"/>
              </a:rPr>
              <a:t>Onset within 6 weeks following delivery</a:t>
            </a:r>
          </a:p>
          <a:p>
            <a:pPr algn="l">
              <a:buFont typeface="Arial" panose="020B0604020202020204" pitchFamily="34" charset="0"/>
              <a:buChar char="•"/>
            </a:pPr>
            <a:r>
              <a:rPr lang="en-US" sz="2200" dirty="0">
                <a:solidFill>
                  <a:srgbClr val="333333"/>
                </a:solidFill>
                <a:latin typeface="Arial" panose="020B0604020202020204" pitchFamily="34" charset="0"/>
                <a:cs typeface="Arial" panose="020B0604020202020204" pitchFamily="34" charset="0"/>
              </a:rPr>
              <a:t>Functional impairment</a:t>
            </a:r>
          </a:p>
          <a:p>
            <a:pPr algn="l">
              <a:buFont typeface="Arial" panose="020B0604020202020204" pitchFamily="34" charset="0"/>
              <a:buChar char="•"/>
            </a:pPr>
            <a:r>
              <a:rPr lang="en-US" sz="2200" dirty="0">
                <a:solidFill>
                  <a:srgbClr val="333333"/>
                </a:solidFill>
                <a:latin typeface="Arial" panose="020B0604020202020204" pitchFamily="34" charset="0"/>
                <a:cs typeface="Arial" panose="020B0604020202020204" pitchFamily="34" charset="0"/>
              </a:rPr>
              <a:t>Not explained by other medical conditions</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3627" t="7663" r="28135" b="7739"/>
          <a:stretch/>
        </p:blipFill>
        <p:spPr>
          <a:xfrm>
            <a:off x="5486400" y="2514600"/>
            <a:ext cx="2932386" cy="2839784"/>
          </a:xfrm>
          <a:prstGeom prst="rect">
            <a:avLst/>
          </a:prstGeom>
        </p:spPr>
      </p:pic>
    </p:spTree>
    <p:extLst>
      <p:ext uri="{BB962C8B-B14F-4D97-AF65-F5344CB8AC3E}">
        <p14:creationId xmlns:p14="http://schemas.microsoft.com/office/powerpoint/2010/main" val="4767355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3E0EB-DE3C-8ED3-997E-ABDA91451BFB}"/>
              </a:ext>
            </a:extLst>
          </p:cNvPr>
          <p:cNvSpPr>
            <a:spLocks noGrp="1"/>
          </p:cNvSpPr>
          <p:nvPr>
            <p:ph type="title"/>
          </p:nvPr>
        </p:nvSpPr>
        <p:spPr>
          <a:xfrm>
            <a:off x="685800" y="914400"/>
            <a:ext cx="7518908" cy="1303867"/>
          </a:xfrm>
        </p:spPr>
        <p:txBody>
          <a:bodyPr>
            <a:noAutofit/>
          </a:bodyPr>
          <a:lstStyle/>
          <a:p>
            <a:pPr algn="l"/>
            <a:r>
              <a:rPr lang="en-US" sz="3000" dirty="0">
                <a:solidFill>
                  <a:schemeClr val="accent2">
                    <a:lumMod val="75000"/>
                  </a:schemeClr>
                </a:solidFill>
                <a:latin typeface="Arial" panose="020B0604020202020204" pitchFamily="34" charset="0"/>
                <a:cs typeface="Arial" panose="020B0604020202020204" pitchFamily="34" charset="0"/>
              </a:rPr>
              <a:t>Incidence of Psychiatric Disorders during Pregnancy and Postpartum Period</a:t>
            </a:r>
          </a:p>
        </p:txBody>
      </p:sp>
      <p:sp>
        <p:nvSpPr>
          <p:cNvPr id="29" name="Content Placeholder 28"/>
          <p:cNvSpPr>
            <a:spLocks noGrp="1"/>
          </p:cNvSpPr>
          <p:nvPr>
            <p:ph sz="half" idx="2"/>
          </p:nvPr>
        </p:nvSpPr>
        <p:spPr>
          <a:xfrm>
            <a:off x="4568757" y="2556170"/>
            <a:ext cx="3822192" cy="2937511"/>
          </a:xfrm>
        </p:spPr>
        <p:txBody>
          <a:bodyPr>
            <a:normAutofit fontScale="32500" lnSpcReduction="20000"/>
          </a:bodyPr>
          <a:lstStyle/>
          <a:p>
            <a:pPr marL="0" indent="0">
              <a:buNone/>
            </a:pPr>
            <a:r>
              <a:rPr lang="en-US" sz="6200" b="1" dirty="0">
                <a:solidFill>
                  <a:schemeClr val="accent2">
                    <a:lumMod val="75000"/>
                  </a:schemeClr>
                </a:solidFill>
                <a:latin typeface="Arial" panose="020B0604020202020204" pitchFamily="34" charset="0"/>
                <a:cs typeface="Arial" panose="020B0604020202020204" pitchFamily="34" charset="0"/>
              </a:rPr>
              <a:t>National Data</a:t>
            </a:r>
          </a:p>
          <a:p>
            <a:pPr lvl="1"/>
            <a:r>
              <a:rPr lang="en-US" sz="6200" b="1" dirty="0">
                <a:solidFill>
                  <a:srgbClr val="222222"/>
                </a:solidFill>
                <a:latin typeface="Arial" panose="020B0604020202020204" pitchFamily="34" charset="0"/>
                <a:ea typeface="Calibri" panose="020F0502020204030204" pitchFamily="34" charset="0"/>
                <a:cs typeface="Arial" panose="020B0604020202020204" pitchFamily="34" charset="0"/>
              </a:rPr>
              <a:t>Psychosis</a:t>
            </a:r>
            <a:r>
              <a:rPr lang="en-US" sz="6200" dirty="0">
                <a:solidFill>
                  <a:srgbClr val="222222"/>
                </a:solidFill>
                <a:latin typeface="Arial" panose="020B0604020202020204" pitchFamily="34" charset="0"/>
                <a:ea typeface="Calibri" panose="020F0502020204030204" pitchFamily="34" charset="0"/>
                <a:cs typeface="Arial" panose="020B0604020202020204" pitchFamily="34" charset="0"/>
              </a:rPr>
              <a:t>: less than 1%</a:t>
            </a:r>
          </a:p>
          <a:p>
            <a:pPr lvl="1"/>
            <a:r>
              <a:rPr lang="en-US" sz="6200" b="1" dirty="0">
                <a:solidFill>
                  <a:srgbClr val="222222"/>
                </a:solidFill>
                <a:latin typeface="Arial" panose="020B0604020202020204" pitchFamily="34" charset="0"/>
                <a:ea typeface="Calibri" panose="020F0502020204030204" pitchFamily="34" charset="0"/>
                <a:cs typeface="Arial" panose="020B0604020202020204" pitchFamily="34" charset="0"/>
              </a:rPr>
              <a:t>Depression</a:t>
            </a:r>
            <a:r>
              <a:rPr lang="en-US" sz="6200" dirty="0">
                <a:solidFill>
                  <a:srgbClr val="222222"/>
                </a:solidFill>
                <a:latin typeface="Arial" panose="020B0604020202020204" pitchFamily="34" charset="0"/>
                <a:ea typeface="Calibri" panose="020F0502020204030204" pitchFamily="34" charset="0"/>
                <a:cs typeface="Arial" panose="020B0604020202020204" pitchFamily="34" charset="0"/>
              </a:rPr>
              <a:t>:</a:t>
            </a:r>
          </a:p>
          <a:p>
            <a:pPr lvl="2"/>
            <a:r>
              <a:rPr lang="en-US" sz="6200" dirty="0">
                <a:solidFill>
                  <a:srgbClr val="222222"/>
                </a:solidFill>
                <a:latin typeface="Arial" panose="020B0604020202020204" pitchFamily="34" charset="0"/>
                <a:ea typeface="Calibri" panose="020F0502020204030204" pitchFamily="34" charset="0"/>
                <a:cs typeface="Arial" panose="020B0604020202020204" pitchFamily="34" charset="0"/>
              </a:rPr>
              <a:t>37% perinatal</a:t>
            </a:r>
          </a:p>
          <a:p>
            <a:pPr lvl="2"/>
            <a:r>
              <a:rPr lang="en-US" sz="6200" dirty="0">
                <a:solidFill>
                  <a:srgbClr val="222222"/>
                </a:solidFill>
                <a:latin typeface="Arial" panose="020B0604020202020204" pitchFamily="34" charset="0"/>
                <a:ea typeface="Calibri" panose="020F0502020204030204" pitchFamily="34" charset="0"/>
                <a:cs typeface="Arial" panose="020B0604020202020204" pitchFamily="34" charset="0"/>
              </a:rPr>
              <a:t>30% postnatal</a:t>
            </a:r>
          </a:p>
          <a:p>
            <a:pPr lvl="1"/>
            <a:r>
              <a:rPr lang="en-US" sz="6200" b="1" dirty="0">
                <a:solidFill>
                  <a:srgbClr val="222222"/>
                </a:solidFill>
                <a:latin typeface="Arial" panose="020B0604020202020204" pitchFamily="34" charset="0"/>
                <a:ea typeface="Calibri" panose="020F0502020204030204" pitchFamily="34" charset="0"/>
                <a:cs typeface="Arial" panose="020B0604020202020204" pitchFamily="34" charset="0"/>
              </a:rPr>
              <a:t>Anxiety disorders</a:t>
            </a:r>
            <a:r>
              <a:rPr lang="en-US" sz="6200" dirty="0">
                <a:solidFill>
                  <a:srgbClr val="222222"/>
                </a:solidFill>
                <a:latin typeface="Arial" panose="020B0604020202020204" pitchFamily="34" charset="0"/>
                <a:ea typeface="Calibri" panose="020F0502020204030204" pitchFamily="34" charset="0"/>
                <a:cs typeface="Arial" panose="020B0604020202020204" pitchFamily="34" charset="0"/>
              </a:rPr>
              <a:t>: 5%</a:t>
            </a:r>
            <a:endParaRPr lang="en-US" sz="6200" dirty="0">
              <a:latin typeface="Arial" panose="020B0604020202020204" pitchFamily="34" charset="0"/>
              <a:cs typeface="Arial" panose="020B0604020202020204" pitchFamily="34" charset="0"/>
            </a:endParaRPr>
          </a:p>
          <a:p>
            <a:endParaRPr lang="en-US" dirty="0"/>
          </a:p>
        </p:txBody>
      </p:sp>
      <p:graphicFrame>
        <p:nvGraphicFramePr>
          <p:cNvPr id="30" name="Content Placeholder 25"/>
          <p:cNvGraphicFramePr>
            <a:graphicFrameLocks noGrp="1"/>
          </p:cNvGraphicFramePr>
          <p:nvPr>
            <p:ph sz="half" idx="1"/>
            <p:extLst>
              <p:ext uri="{D42A27DB-BD31-4B8C-83A1-F6EECF244321}">
                <p14:modId xmlns:p14="http://schemas.microsoft.com/office/powerpoint/2010/main" val="1070527859"/>
              </p:ext>
            </p:extLst>
          </p:nvPr>
        </p:nvGraphicFramePr>
        <p:xfrm>
          <a:off x="940747" y="3011228"/>
          <a:ext cx="3538538" cy="2482453"/>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Box 30"/>
          <p:cNvSpPr txBox="1"/>
          <p:nvPr/>
        </p:nvSpPr>
        <p:spPr>
          <a:xfrm>
            <a:off x="1102976" y="5676060"/>
            <a:ext cx="1889890" cy="300082"/>
          </a:xfrm>
          <a:prstGeom prst="rect">
            <a:avLst/>
          </a:prstGeom>
          <a:noFill/>
        </p:spPr>
        <p:txBody>
          <a:bodyPr wrap="square" rtlCol="0">
            <a:spAutoFit/>
          </a:bodyPr>
          <a:lstStyle/>
          <a:p>
            <a:r>
              <a:rPr lang="en-US" sz="1350" dirty="0" err="1">
                <a:solidFill>
                  <a:srgbClr val="222222"/>
                </a:solidFill>
                <a:latin typeface="Arial" panose="020B0604020202020204" pitchFamily="34" charset="0"/>
              </a:rPr>
              <a:t>Abdelhafez</a:t>
            </a:r>
            <a:r>
              <a:rPr lang="en-US" sz="1350" dirty="0">
                <a:solidFill>
                  <a:srgbClr val="222222"/>
                </a:solidFill>
                <a:latin typeface="Arial" panose="020B0604020202020204" pitchFamily="34" charset="0"/>
              </a:rPr>
              <a:t> et al. 2023</a:t>
            </a:r>
            <a:endParaRPr lang="en-US" sz="1350" dirty="0"/>
          </a:p>
        </p:txBody>
      </p:sp>
      <p:sp>
        <p:nvSpPr>
          <p:cNvPr id="32" name="TextBox 31"/>
          <p:cNvSpPr txBox="1"/>
          <p:nvPr/>
        </p:nvSpPr>
        <p:spPr>
          <a:xfrm>
            <a:off x="4668267" y="5643518"/>
            <a:ext cx="3536441" cy="300082"/>
          </a:xfrm>
          <a:prstGeom prst="rect">
            <a:avLst/>
          </a:prstGeom>
          <a:noFill/>
        </p:spPr>
        <p:txBody>
          <a:bodyPr wrap="square" rtlCol="0">
            <a:spAutoFit/>
          </a:bodyPr>
          <a:lstStyle/>
          <a:p>
            <a:r>
              <a:rPr lang="en-US" sz="1350" dirty="0" err="1">
                <a:solidFill>
                  <a:srgbClr val="222222"/>
                </a:solidFill>
                <a:latin typeface="Arial" panose="020B0604020202020204" pitchFamily="34" charset="0"/>
              </a:rPr>
              <a:t>Atif</a:t>
            </a:r>
            <a:r>
              <a:rPr lang="en-US" sz="1350" dirty="0">
                <a:solidFill>
                  <a:srgbClr val="222222"/>
                </a:solidFill>
                <a:latin typeface="Arial" panose="020B0604020202020204" pitchFamily="34" charset="0"/>
              </a:rPr>
              <a:t> et al. 2021, Qamar et al. 2022 </a:t>
            </a:r>
            <a:endParaRPr lang="en-US" sz="1350" dirty="0"/>
          </a:p>
        </p:txBody>
      </p:sp>
      <p:sp>
        <p:nvSpPr>
          <p:cNvPr id="3" name="TextBox 2">
            <a:extLst>
              <a:ext uri="{FF2B5EF4-FFF2-40B4-BE49-F238E27FC236}">
                <a16:creationId xmlns:a16="http://schemas.microsoft.com/office/drawing/2014/main" id="{0A5B20BE-9F00-A36C-6237-8F7D9B19ED7C}"/>
              </a:ext>
            </a:extLst>
          </p:cNvPr>
          <p:cNvSpPr txBox="1"/>
          <p:nvPr/>
        </p:nvSpPr>
        <p:spPr>
          <a:xfrm>
            <a:off x="1293656" y="2476055"/>
            <a:ext cx="2743200" cy="677108"/>
          </a:xfrm>
          <a:prstGeom prst="rect">
            <a:avLst/>
          </a:prstGeom>
          <a:noFill/>
        </p:spPr>
        <p:txBody>
          <a:bodyPr wrap="square" rtlCol="0">
            <a:spAutoFit/>
          </a:bodyPr>
          <a:lstStyle/>
          <a:p>
            <a:r>
              <a:rPr lang="en-US" sz="2000" b="1" dirty="0">
                <a:solidFill>
                  <a:schemeClr val="accent2">
                    <a:lumMod val="75000"/>
                  </a:schemeClr>
                </a:solidFill>
                <a:latin typeface="Arial" panose="020B0604020202020204" pitchFamily="34" charset="0"/>
                <a:cs typeface="Arial" panose="020B0604020202020204" pitchFamily="34" charset="0"/>
              </a:rPr>
              <a:t>International Data</a:t>
            </a:r>
          </a:p>
          <a:p>
            <a:pPr algn="ctr"/>
            <a:r>
              <a:rPr lang="en-US" dirty="0">
                <a:solidFill>
                  <a:schemeClr val="tx2"/>
                </a:solidFill>
                <a:latin typeface="Arial" panose="020B0604020202020204" pitchFamily="34" charset="0"/>
                <a:cs typeface="Arial" panose="020B0604020202020204" pitchFamily="34" charset="0"/>
              </a:rPr>
              <a:t>(in %)</a:t>
            </a:r>
          </a:p>
        </p:txBody>
      </p:sp>
    </p:spTree>
    <p:extLst>
      <p:ext uri="{BB962C8B-B14F-4D97-AF65-F5344CB8AC3E}">
        <p14:creationId xmlns:p14="http://schemas.microsoft.com/office/powerpoint/2010/main" val="1169229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40765" t="21932" r="9007" b="50045"/>
          <a:stretch/>
        </p:blipFill>
        <p:spPr>
          <a:xfrm>
            <a:off x="723900" y="1600200"/>
            <a:ext cx="7696199" cy="3848100"/>
          </a:xfrm>
          <a:prstGeom prst="rect">
            <a:avLst/>
          </a:prstGeom>
        </p:spPr>
      </p:pic>
      <p:sp>
        <p:nvSpPr>
          <p:cNvPr id="2" name="TextBox 1">
            <a:extLst>
              <a:ext uri="{FF2B5EF4-FFF2-40B4-BE49-F238E27FC236}">
                <a16:creationId xmlns:a16="http://schemas.microsoft.com/office/drawing/2014/main" id="{9B55FAE8-932A-8DA9-9225-8D7D227B8515}"/>
              </a:ext>
            </a:extLst>
          </p:cNvPr>
          <p:cNvSpPr txBox="1"/>
          <p:nvPr/>
        </p:nvSpPr>
        <p:spPr>
          <a:xfrm>
            <a:off x="3200400" y="5562600"/>
            <a:ext cx="2667000" cy="369332"/>
          </a:xfrm>
          <a:prstGeom prst="rect">
            <a:avLst/>
          </a:prstGeom>
          <a:noFill/>
        </p:spPr>
        <p:txBody>
          <a:bodyPr wrap="square" rtlCol="0">
            <a:spAutoFit/>
          </a:bodyPr>
          <a:lstStyle/>
          <a:p>
            <a:r>
              <a:rPr lang="en-US" dirty="0"/>
              <a:t>Surah AL AHQAF ayah 15</a:t>
            </a:r>
          </a:p>
        </p:txBody>
      </p:sp>
    </p:spTree>
    <p:extLst>
      <p:ext uri="{BB962C8B-B14F-4D97-AF65-F5344CB8AC3E}">
        <p14:creationId xmlns:p14="http://schemas.microsoft.com/office/powerpoint/2010/main" val="15586626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91498-A473-BC33-A5D0-A24746575A25}"/>
              </a:ext>
            </a:extLst>
          </p:cNvPr>
          <p:cNvSpPr>
            <a:spLocks noGrp="1"/>
          </p:cNvSpPr>
          <p:nvPr>
            <p:ph type="title"/>
          </p:nvPr>
        </p:nvSpPr>
        <p:spPr/>
        <p:txBody>
          <a:bodyPr>
            <a:normAutofit/>
          </a:bodyPr>
          <a:lstStyle/>
          <a:p>
            <a:pPr algn="l"/>
            <a:r>
              <a:rPr lang="en-US" sz="3200" dirty="0">
                <a:solidFill>
                  <a:schemeClr val="accent2">
                    <a:lumMod val="75000"/>
                  </a:schemeClr>
                </a:solidFill>
                <a:latin typeface="Arial" panose="020B0604020202020204" pitchFamily="34" charset="0"/>
                <a:cs typeface="Arial" panose="020B0604020202020204" pitchFamily="34" charset="0"/>
              </a:rPr>
              <a:t>Etiology of Post Partum Psychosis</a:t>
            </a:r>
          </a:p>
        </p:txBody>
      </p:sp>
      <p:sp>
        <p:nvSpPr>
          <p:cNvPr id="3" name="Content Placeholder 2">
            <a:extLst>
              <a:ext uri="{FF2B5EF4-FFF2-40B4-BE49-F238E27FC236}">
                <a16:creationId xmlns:a16="http://schemas.microsoft.com/office/drawing/2014/main" id="{28AAA350-1955-14D3-ACF0-3F8E194E285B}"/>
              </a:ext>
            </a:extLst>
          </p:cNvPr>
          <p:cNvSpPr>
            <a:spLocks noGrp="1"/>
          </p:cNvSpPr>
          <p:nvPr>
            <p:ph idx="1"/>
          </p:nvPr>
        </p:nvSpPr>
        <p:spPr>
          <a:xfrm>
            <a:off x="971551" y="2514601"/>
            <a:ext cx="7200897" cy="3428062"/>
          </a:xfrm>
        </p:spPr>
        <p:txBody>
          <a:bodyPr numCol="2">
            <a:noAutofit/>
          </a:bodyPr>
          <a:lstStyle/>
          <a:p>
            <a:pPr>
              <a:buFont typeface="Wingdings" panose="05000000000000000000" pitchFamily="2" charset="2"/>
              <a:buChar char="v"/>
            </a:pPr>
            <a:r>
              <a:rPr lang="en-US" sz="2200" b="1" dirty="0">
                <a:solidFill>
                  <a:srgbClr val="C00000"/>
                </a:solidFill>
                <a:latin typeface="Arial" panose="020B0604020202020204" pitchFamily="34" charset="0"/>
                <a:cs typeface="Arial" panose="020B0604020202020204" pitchFamily="34" charset="0"/>
              </a:rPr>
              <a:t>Genetics</a:t>
            </a:r>
          </a:p>
          <a:p>
            <a:r>
              <a:rPr lang="en-US" sz="2200" dirty="0">
                <a:latin typeface="Arial" panose="020B0604020202020204" pitchFamily="34" charset="0"/>
                <a:cs typeface="Arial" panose="020B0604020202020204" pitchFamily="34" charset="0"/>
              </a:rPr>
              <a:t>Multiple alleles of small effect</a:t>
            </a:r>
          </a:p>
          <a:p>
            <a:r>
              <a:rPr lang="en-US" sz="2200" dirty="0">
                <a:solidFill>
                  <a:srgbClr val="222222"/>
                </a:solidFill>
                <a:latin typeface="Arial" panose="020B0604020202020204" pitchFamily="34" charset="0"/>
                <a:cs typeface="Arial" panose="020B0604020202020204" pitchFamily="34" charset="0"/>
              </a:rPr>
              <a:t>Folate-metabolizing gene (MTHFR C677T) of folate metabolism</a:t>
            </a:r>
            <a:endParaRPr lang="en-US" sz="22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2200" b="1" dirty="0">
                <a:solidFill>
                  <a:srgbClr val="C00000"/>
                </a:solidFill>
                <a:latin typeface="Arial" panose="020B0604020202020204" pitchFamily="34" charset="0"/>
                <a:cs typeface="Arial" panose="020B0604020202020204" pitchFamily="34" charset="0"/>
              </a:rPr>
              <a:t>Stress</a:t>
            </a:r>
            <a:r>
              <a:rPr lang="en-US" sz="2200" dirty="0">
                <a:latin typeface="Arial" panose="020B0604020202020204" pitchFamily="34" charset="0"/>
                <a:cs typeface="Arial" panose="020B0604020202020204" pitchFamily="34" charset="0"/>
              </a:rPr>
              <a:t>: </a:t>
            </a:r>
          </a:p>
          <a:p>
            <a:r>
              <a:rPr lang="en-US" sz="2200" dirty="0">
                <a:latin typeface="Arial" panose="020B0604020202020204" pitchFamily="34" charset="0"/>
                <a:cs typeface="Arial" panose="020B0604020202020204" pitchFamily="34" charset="0"/>
              </a:rPr>
              <a:t>High cortisol levels</a:t>
            </a:r>
          </a:p>
          <a:p>
            <a:pPr>
              <a:buFont typeface="Wingdings" panose="05000000000000000000" pitchFamily="2" charset="2"/>
              <a:buChar char="v"/>
            </a:pPr>
            <a:r>
              <a:rPr lang="en-US" sz="2200" b="1" dirty="0">
                <a:solidFill>
                  <a:srgbClr val="C00000"/>
                </a:solidFill>
                <a:latin typeface="Arial" panose="020B0604020202020204" pitchFamily="34" charset="0"/>
                <a:cs typeface="Arial" panose="020B0604020202020204" pitchFamily="34" charset="0"/>
              </a:rPr>
              <a:t>Obstetric factors</a:t>
            </a:r>
          </a:p>
          <a:p>
            <a:r>
              <a:rPr lang="en-US" sz="2200" dirty="0">
                <a:latin typeface="Arial" panose="020B0604020202020204" pitchFamily="34" charset="0"/>
                <a:cs typeface="Arial" panose="020B0604020202020204" pitchFamily="34" charset="0"/>
              </a:rPr>
              <a:t>Rapidly declining estrogen levels postpartum </a:t>
            </a:r>
          </a:p>
          <a:p>
            <a:pPr>
              <a:buFont typeface="Wingdings" panose="05000000000000000000" pitchFamily="2" charset="2"/>
              <a:buChar char="v"/>
            </a:pPr>
            <a:r>
              <a:rPr lang="en-US" sz="2200" b="1" dirty="0">
                <a:solidFill>
                  <a:srgbClr val="C00000"/>
                </a:solidFill>
                <a:latin typeface="Arial" panose="020B0604020202020204" pitchFamily="34" charset="0"/>
                <a:cs typeface="Arial" panose="020B0604020202020204" pitchFamily="34" charset="0"/>
              </a:rPr>
              <a:t>Immune system </a:t>
            </a:r>
            <a:r>
              <a:rPr lang="en-US" sz="2200" b="1" dirty="0" err="1">
                <a:solidFill>
                  <a:srgbClr val="C00000"/>
                </a:solidFill>
                <a:latin typeface="Arial" panose="020B0604020202020204" pitchFamily="34" charset="0"/>
                <a:cs typeface="Arial" panose="020B0604020202020204" pitchFamily="34" charset="0"/>
              </a:rPr>
              <a:t>Dysfuction</a:t>
            </a:r>
            <a:endParaRPr lang="en-US" sz="2200" dirty="0">
              <a:solidFill>
                <a:srgbClr val="C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33BC0BB-B81C-807C-65F1-2A546763F8B1}"/>
              </a:ext>
            </a:extLst>
          </p:cNvPr>
          <p:cNvSpPr txBox="1"/>
          <p:nvPr/>
        </p:nvSpPr>
        <p:spPr>
          <a:xfrm>
            <a:off x="4648200" y="5562600"/>
            <a:ext cx="1463862" cy="300082"/>
          </a:xfrm>
          <a:prstGeom prst="rect">
            <a:avLst/>
          </a:prstGeom>
          <a:noFill/>
        </p:spPr>
        <p:txBody>
          <a:bodyPr wrap="none" rtlCol="0">
            <a:spAutoFit/>
          </a:bodyPr>
          <a:lstStyle/>
          <a:p>
            <a:r>
              <a:rPr lang="en-US" sz="1350" dirty="0">
                <a:latin typeface="Arial" panose="020B0604020202020204" pitchFamily="34" charset="0"/>
                <a:cs typeface="Arial" panose="020B0604020202020204" pitchFamily="34" charset="0"/>
              </a:rPr>
              <a:t>(Friedman 2023)</a:t>
            </a:r>
          </a:p>
        </p:txBody>
      </p:sp>
    </p:spTree>
    <p:extLst>
      <p:ext uri="{BB962C8B-B14F-4D97-AF65-F5344CB8AC3E}">
        <p14:creationId xmlns:p14="http://schemas.microsoft.com/office/powerpoint/2010/main" val="38557818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3600" dirty="0">
                <a:solidFill>
                  <a:schemeClr val="accent2">
                    <a:lumMod val="75000"/>
                  </a:schemeClr>
                </a:solidFill>
                <a:latin typeface="Arial" panose="020B0604020202020204" pitchFamily="34" charset="0"/>
                <a:cs typeface="Arial" panose="020B0604020202020204" pitchFamily="34" charset="0"/>
              </a:rPr>
              <a:t>Health Burden</a:t>
            </a:r>
          </a:p>
        </p:txBody>
      </p:sp>
      <p:sp>
        <p:nvSpPr>
          <p:cNvPr id="6" name="Content Placeholder 5"/>
          <p:cNvSpPr>
            <a:spLocks noGrp="1"/>
          </p:cNvSpPr>
          <p:nvPr>
            <p:ph idx="1"/>
          </p:nvPr>
        </p:nvSpPr>
        <p:spPr>
          <a:xfrm>
            <a:off x="971551" y="2438400"/>
            <a:ext cx="4895849" cy="3657600"/>
          </a:xfrm>
        </p:spPr>
        <p:txBody>
          <a:bodyPr>
            <a:normAutofit fontScale="62500" lnSpcReduction="20000"/>
          </a:bodyPr>
          <a:lstStyle/>
          <a:p>
            <a:r>
              <a:rPr lang="en-US" sz="3200" dirty="0">
                <a:latin typeface="Arial" panose="020B0604020202020204" pitchFamily="34" charset="0"/>
                <a:cs typeface="Arial" panose="020B0604020202020204" pitchFamily="34" charset="0"/>
              </a:rPr>
              <a:t>Less likely to breastfeed</a:t>
            </a:r>
          </a:p>
          <a:p>
            <a:r>
              <a:rPr lang="en-US" sz="3200" dirty="0">
                <a:latin typeface="Arial" panose="020B0604020202020204" pitchFamily="34" charset="0"/>
                <a:cs typeface="Arial" panose="020B0604020202020204" pitchFamily="34" charset="0"/>
              </a:rPr>
              <a:t>Difficulties with maternal-infant attachment</a:t>
            </a:r>
          </a:p>
          <a:p>
            <a:r>
              <a:rPr lang="en-US" sz="3200" dirty="0">
                <a:latin typeface="Arial" panose="020B0604020202020204" pitchFamily="34" charset="0"/>
                <a:cs typeface="Arial" panose="020B0604020202020204" pitchFamily="34" charset="0"/>
              </a:rPr>
              <a:t>Financial losses</a:t>
            </a:r>
          </a:p>
          <a:p>
            <a:r>
              <a:rPr lang="en-US" sz="3200" dirty="0">
                <a:latin typeface="Arial" panose="020B0604020202020204" pitchFamily="34" charset="0"/>
                <a:cs typeface="Arial" panose="020B0604020202020204" pitchFamily="34" charset="0"/>
              </a:rPr>
              <a:t>Marital difficulties </a:t>
            </a:r>
          </a:p>
          <a:p>
            <a:r>
              <a:rPr lang="en-US" sz="3200" dirty="0">
                <a:latin typeface="Arial" panose="020B0604020202020204" pitchFamily="34" charset="0"/>
                <a:cs typeface="Arial" panose="020B0604020202020204" pitchFamily="34" charset="0"/>
              </a:rPr>
              <a:t>Children at high risk for developmental delays in speech and social domains</a:t>
            </a:r>
          </a:p>
          <a:p>
            <a:r>
              <a:rPr lang="en-US" sz="3200" dirty="0">
                <a:latin typeface="Arial" panose="020B0604020202020204" pitchFamily="34" charset="0"/>
                <a:cs typeface="Arial" panose="020B0604020202020204" pitchFamily="34" charset="0"/>
              </a:rPr>
              <a:t>Maternal suicide</a:t>
            </a:r>
          </a:p>
          <a:p>
            <a:r>
              <a:rPr lang="en-US" sz="3200" dirty="0">
                <a:latin typeface="Arial" panose="020B0604020202020204" pitchFamily="34" charset="0"/>
                <a:cs typeface="Arial" panose="020B0604020202020204" pitchFamily="34" charset="0"/>
              </a:rPr>
              <a:t>Infanticide</a:t>
            </a:r>
          </a:p>
          <a:p>
            <a:pPr marL="0" indent="0">
              <a:buNone/>
            </a:pPr>
            <a:r>
              <a:rPr lang="en-US" sz="1725" dirty="0">
                <a:latin typeface="Arial" panose="020B0604020202020204" pitchFamily="34" charset="0"/>
                <a:cs typeface="Arial" panose="020B0604020202020204" pitchFamily="34" charset="0"/>
              </a:rPr>
              <a:t>(Morehead et al. 2020)</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5278" r="15956"/>
          <a:stretch/>
        </p:blipFill>
        <p:spPr>
          <a:xfrm>
            <a:off x="5791200" y="2464837"/>
            <a:ext cx="2768308" cy="2971800"/>
          </a:xfrm>
          <a:prstGeom prst="rect">
            <a:avLst/>
          </a:prstGeom>
        </p:spPr>
      </p:pic>
    </p:spTree>
    <p:extLst>
      <p:ext uri="{BB962C8B-B14F-4D97-AF65-F5344CB8AC3E}">
        <p14:creationId xmlns:p14="http://schemas.microsoft.com/office/powerpoint/2010/main" val="404193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A9A62-4692-4591-82D7-2B07194E6963}"/>
              </a:ext>
            </a:extLst>
          </p:cNvPr>
          <p:cNvSpPr>
            <a:spLocks noGrp="1"/>
          </p:cNvSpPr>
          <p:nvPr>
            <p:ph type="title"/>
          </p:nvPr>
        </p:nvSpPr>
        <p:spPr>
          <a:xfrm>
            <a:off x="838200" y="915337"/>
            <a:ext cx="7543800" cy="1303867"/>
          </a:xfrm>
        </p:spPr>
        <p:txBody>
          <a:bodyPr>
            <a:normAutofit/>
          </a:bodyPr>
          <a:lstStyle/>
          <a:p>
            <a:pPr algn="l"/>
            <a:r>
              <a:rPr lang="en-US" sz="3200" dirty="0">
                <a:solidFill>
                  <a:schemeClr val="accent2">
                    <a:lumMod val="75000"/>
                  </a:schemeClr>
                </a:solidFill>
                <a:latin typeface="Arial" panose="020B0604020202020204" pitchFamily="34" charset="0"/>
                <a:cs typeface="Arial" panose="020B0604020202020204" pitchFamily="34" charset="0"/>
              </a:rPr>
              <a:t>Management of Postpartum Psychosis</a:t>
            </a:r>
          </a:p>
        </p:txBody>
      </p:sp>
      <p:sp>
        <p:nvSpPr>
          <p:cNvPr id="3" name="Content Placeholder 2">
            <a:extLst>
              <a:ext uri="{FF2B5EF4-FFF2-40B4-BE49-F238E27FC236}">
                <a16:creationId xmlns:a16="http://schemas.microsoft.com/office/drawing/2014/main" id="{D4A7AC08-75BD-0BEF-0342-588DE49D9976}"/>
              </a:ext>
            </a:extLst>
          </p:cNvPr>
          <p:cNvSpPr>
            <a:spLocks noGrp="1"/>
          </p:cNvSpPr>
          <p:nvPr>
            <p:ph sz="half" idx="1"/>
          </p:nvPr>
        </p:nvSpPr>
        <p:spPr>
          <a:xfrm>
            <a:off x="533400" y="2514600"/>
            <a:ext cx="5971592" cy="3733800"/>
          </a:xfrm>
        </p:spPr>
        <p:txBody>
          <a:bodyPr numCol="2">
            <a:noAutofit/>
          </a:bodyPr>
          <a:lstStyle/>
          <a:p>
            <a:pPr>
              <a:buFont typeface="Wingdings" panose="05000000000000000000" pitchFamily="2" charset="2"/>
              <a:buChar char="v"/>
            </a:pPr>
            <a:r>
              <a:rPr lang="en-US" sz="2000" b="1" dirty="0">
                <a:solidFill>
                  <a:schemeClr val="accent1">
                    <a:lumMod val="50000"/>
                  </a:schemeClr>
                </a:solidFill>
                <a:latin typeface="Arial" panose="020B0604020202020204" pitchFamily="34" charset="0"/>
                <a:cs typeface="Arial" panose="020B0604020202020204" pitchFamily="34" charset="0"/>
              </a:rPr>
              <a:t>Pharmacological</a:t>
            </a:r>
            <a:r>
              <a:rPr lang="en-US" sz="2000"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Antipsychotics</a:t>
            </a:r>
          </a:p>
          <a:p>
            <a:r>
              <a:rPr lang="en-US" sz="1800" dirty="0">
                <a:latin typeface="Arial" panose="020B0604020202020204" pitchFamily="34" charset="0"/>
                <a:cs typeface="Arial" panose="020B0604020202020204" pitchFamily="34" charset="0"/>
              </a:rPr>
              <a:t>Mood stabilizers</a:t>
            </a:r>
          </a:p>
          <a:p>
            <a:r>
              <a:rPr lang="en-US" sz="1800" dirty="0">
                <a:latin typeface="Arial" panose="020B0604020202020204" pitchFamily="34" charset="0"/>
                <a:cs typeface="Arial" panose="020B0604020202020204" pitchFamily="34" charset="0"/>
              </a:rPr>
              <a:t>Antidepressants</a:t>
            </a:r>
          </a:p>
          <a:p>
            <a:r>
              <a:rPr lang="en-US" sz="1800" dirty="0">
                <a:latin typeface="Arial" panose="020B0604020202020204" pitchFamily="34" charset="0"/>
                <a:cs typeface="Arial" panose="020B0604020202020204" pitchFamily="34" charset="0"/>
              </a:rPr>
              <a:t>Newer agents</a:t>
            </a:r>
          </a:p>
          <a:p>
            <a:pPr lvl="1"/>
            <a:r>
              <a:rPr lang="en-US" sz="1800" dirty="0" err="1">
                <a:latin typeface="Arial" panose="020B0604020202020204" pitchFamily="34" charset="0"/>
                <a:cs typeface="Arial" panose="020B0604020202020204" pitchFamily="34" charset="0"/>
              </a:rPr>
              <a:t>Brexanolone</a:t>
            </a:r>
            <a:endParaRPr lang="en-US" sz="1800" dirty="0">
              <a:latin typeface="Arial" panose="020B0604020202020204" pitchFamily="34" charset="0"/>
              <a:cs typeface="Arial" panose="020B0604020202020204" pitchFamily="34" charset="0"/>
            </a:endParaRPr>
          </a:p>
          <a:p>
            <a:pPr lvl="1"/>
            <a:r>
              <a:rPr lang="en-US" sz="1800" dirty="0" err="1">
                <a:latin typeface="Arial" panose="020B0604020202020204" pitchFamily="34" charset="0"/>
                <a:cs typeface="Arial" panose="020B0604020202020204" pitchFamily="34" charset="0"/>
              </a:rPr>
              <a:t>Zuranolone</a:t>
            </a:r>
            <a:endParaRPr lang="en-US" sz="1800" dirty="0">
              <a:latin typeface="Arial" panose="020B0604020202020204" pitchFamily="34" charset="0"/>
              <a:cs typeface="Arial" panose="020B0604020202020204" pitchFamily="34" charset="0"/>
            </a:endParaRPr>
          </a:p>
          <a:p>
            <a:pPr>
              <a:buFont typeface="Wingdings" panose="05000000000000000000" pitchFamily="2" charset="2"/>
              <a:buChar char="v"/>
            </a:pPr>
            <a:endParaRPr lang="en-US" sz="2200" dirty="0">
              <a:latin typeface="Arial" panose="020B0604020202020204" pitchFamily="34" charset="0"/>
              <a:cs typeface="Arial" panose="020B0604020202020204" pitchFamily="34" charset="0"/>
            </a:endParaRPr>
          </a:p>
          <a:p>
            <a:pPr>
              <a:buFont typeface="Wingdings" panose="05000000000000000000" pitchFamily="2" charset="2"/>
              <a:buChar char="v"/>
            </a:pPr>
            <a:r>
              <a:rPr lang="en-US" sz="2000" b="1" dirty="0">
                <a:solidFill>
                  <a:schemeClr val="accent1">
                    <a:lumMod val="50000"/>
                  </a:schemeClr>
                </a:solidFill>
                <a:latin typeface="Arial" panose="020B0604020202020204" pitchFamily="34" charset="0"/>
                <a:cs typeface="Arial" panose="020B0604020202020204" pitchFamily="34" charset="0"/>
              </a:rPr>
              <a:t>Non Pharmacological</a:t>
            </a:r>
          </a:p>
          <a:p>
            <a:r>
              <a:rPr lang="en-US" sz="1800" dirty="0">
                <a:latin typeface="Arial" panose="020B0604020202020204" pitchFamily="34" charset="0"/>
                <a:cs typeface="Arial" panose="020B0604020202020204" pitchFamily="34" charset="0"/>
              </a:rPr>
              <a:t>Electroconvulsive therapy</a:t>
            </a:r>
          </a:p>
          <a:p>
            <a:r>
              <a:rPr lang="en-US" sz="1800" dirty="0">
                <a:solidFill>
                  <a:schemeClr val="tx1"/>
                </a:solidFill>
                <a:latin typeface="Arial" panose="020B0604020202020204" pitchFamily="34" charset="0"/>
                <a:cs typeface="Arial" panose="020B0604020202020204" pitchFamily="34" charset="0"/>
              </a:rPr>
              <a:t>Cognitive Behavioral Therapy</a:t>
            </a:r>
          </a:p>
          <a:p>
            <a:pPr lvl="1"/>
            <a:r>
              <a:rPr lang="en-US" sz="1800" b="1" dirty="0">
                <a:solidFill>
                  <a:srgbClr val="00B050"/>
                </a:solidFill>
                <a:latin typeface="Arial" panose="020B0604020202020204" pitchFamily="34" charset="0"/>
                <a:cs typeface="Arial" panose="020B0604020202020204" pitchFamily="34" charset="0"/>
              </a:rPr>
              <a:t>Thinking Healthy Program</a:t>
            </a:r>
          </a:p>
          <a:p>
            <a:r>
              <a:rPr lang="en-US" sz="1800" dirty="0">
                <a:latin typeface="Arial" panose="020B0604020202020204" pitchFamily="34" charset="0"/>
                <a:cs typeface="Arial" panose="020B0604020202020204" pitchFamily="34" charset="0"/>
              </a:rPr>
              <a:t>Psychosocial support</a:t>
            </a:r>
          </a:p>
        </p:txBody>
      </p:sp>
      <p:pic>
        <p:nvPicPr>
          <p:cNvPr id="6" name="Content Placeholder 5"/>
          <p:cNvPicPr>
            <a:picLocks noGrp="1" noChangeAspect="1"/>
          </p:cNvPicPr>
          <p:nvPr>
            <p:ph sz="half" idx="2"/>
          </p:nvPr>
        </p:nvPicPr>
        <p:blipFill rotWithShape="1">
          <a:blip r:embed="rId3"/>
          <a:srcRect l="35776" t="22682" r="36982" b="11724"/>
          <a:stretch/>
        </p:blipFill>
        <p:spPr>
          <a:xfrm>
            <a:off x="6477000" y="2438400"/>
            <a:ext cx="2085304" cy="2872481"/>
          </a:xfrm>
          <a:prstGeom prst="rect">
            <a:avLst/>
          </a:prstGeom>
          <a:noFill/>
          <a:ln>
            <a:noFill/>
          </a:ln>
        </p:spPr>
      </p:pic>
    </p:spTree>
    <p:extLst>
      <p:ext uri="{BB962C8B-B14F-4D97-AF65-F5344CB8AC3E}">
        <p14:creationId xmlns:p14="http://schemas.microsoft.com/office/powerpoint/2010/main" val="3150998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3600" dirty="0">
                <a:solidFill>
                  <a:schemeClr val="accent2">
                    <a:lumMod val="75000"/>
                  </a:schemeClr>
                </a:solidFill>
                <a:latin typeface="Arial" panose="020B0604020202020204" pitchFamily="34" charset="0"/>
                <a:cs typeface="Arial" panose="020B0604020202020204" pitchFamily="34" charset="0"/>
              </a:rPr>
              <a:t>Prognosis</a:t>
            </a:r>
          </a:p>
        </p:txBody>
      </p:sp>
      <p:sp>
        <p:nvSpPr>
          <p:cNvPr id="7" name="Content Placeholder 6"/>
          <p:cNvSpPr>
            <a:spLocks noGrp="1"/>
          </p:cNvSpPr>
          <p:nvPr>
            <p:ph idx="1"/>
          </p:nvPr>
        </p:nvSpPr>
        <p:spPr>
          <a:xfrm>
            <a:off x="971551" y="2438401"/>
            <a:ext cx="7200897" cy="3504262"/>
          </a:xfrm>
        </p:spPr>
        <p:txBody>
          <a:bodyPr>
            <a:normAutofit fontScale="92500"/>
          </a:bodyPr>
          <a:lstStyle/>
          <a:p>
            <a:r>
              <a:rPr lang="en-US" b="1" dirty="0">
                <a:solidFill>
                  <a:srgbClr val="C00000"/>
                </a:solidFill>
                <a:latin typeface="Arial" panose="020B0604020202020204" pitchFamily="34" charset="0"/>
                <a:cs typeface="Arial" panose="020B0604020202020204" pitchFamily="34" charset="0"/>
              </a:rPr>
              <a:t>Full recovery </a:t>
            </a:r>
            <a:r>
              <a:rPr lang="en-US" dirty="0">
                <a:latin typeface="Arial" panose="020B0604020202020204" pitchFamily="34" charset="0"/>
                <a:cs typeface="Arial" panose="020B0604020202020204" pitchFamily="34" charset="0"/>
              </a:rPr>
              <a:t>in </a:t>
            </a:r>
            <a:r>
              <a:rPr lang="en-US" b="1" dirty="0">
                <a:latin typeface="Arial" panose="020B0604020202020204" pitchFamily="34" charset="0"/>
                <a:cs typeface="Arial" panose="020B0604020202020204" pitchFamily="34" charset="0"/>
              </a:rPr>
              <a:t>75%</a:t>
            </a:r>
            <a:r>
              <a:rPr lang="en-US" dirty="0">
                <a:latin typeface="Arial" panose="020B0604020202020204" pitchFamily="34" charset="0"/>
                <a:cs typeface="Arial" panose="020B0604020202020204" pitchFamily="34" charset="0"/>
              </a:rPr>
              <a:t> cases of puerperal psychosis</a:t>
            </a:r>
          </a:p>
          <a:p>
            <a:pPr lvl="1"/>
            <a:r>
              <a:rPr lang="en-US" sz="2400" dirty="0">
                <a:latin typeface="Arial" panose="020B0604020202020204" pitchFamily="34" charset="0"/>
                <a:cs typeface="Arial" panose="020B0604020202020204" pitchFamily="34" charset="0"/>
              </a:rPr>
              <a:t>Severe symptoms persist for </a:t>
            </a:r>
            <a:r>
              <a:rPr lang="en-US" sz="2400" b="1" dirty="0">
                <a:latin typeface="Arial" panose="020B0604020202020204" pitchFamily="34" charset="0"/>
                <a:cs typeface="Arial" panose="020B0604020202020204" pitchFamily="34" charset="0"/>
              </a:rPr>
              <a:t>2-12 weeks</a:t>
            </a:r>
          </a:p>
          <a:p>
            <a:pPr lvl="1"/>
            <a:r>
              <a:rPr lang="en-US" sz="2400" dirty="0">
                <a:latin typeface="Arial" panose="020B0604020202020204" pitchFamily="34" charset="0"/>
                <a:cs typeface="Arial" panose="020B0604020202020204" pitchFamily="34" charset="0"/>
              </a:rPr>
              <a:t>Complete recovery may take </a:t>
            </a:r>
            <a:r>
              <a:rPr lang="en-US" sz="2400" b="1" dirty="0">
                <a:latin typeface="Arial" panose="020B0604020202020204" pitchFamily="34" charset="0"/>
                <a:cs typeface="Arial" panose="020B0604020202020204" pitchFamily="34" charset="0"/>
              </a:rPr>
              <a:t>6-12 months</a:t>
            </a:r>
          </a:p>
          <a:p>
            <a:r>
              <a:rPr lang="en-US" b="1" dirty="0">
                <a:solidFill>
                  <a:srgbClr val="C00000"/>
                </a:solidFill>
                <a:latin typeface="Arial" panose="020B0604020202020204" pitchFamily="34" charset="0"/>
                <a:cs typeface="Arial" panose="020B0604020202020204" pitchFamily="34" charset="0"/>
              </a:rPr>
              <a:t>Relapse rates </a:t>
            </a:r>
            <a:r>
              <a:rPr lang="en-US" dirty="0">
                <a:latin typeface="Arial" panose="020B0604020202020204" pitchFamily="34" charset="0"/>
                <a:cs typeface="Arial" panose="020B0604020202020204" pitchFamily="34" charset="0"/>
              </a:rPr>
              <a:t>high</a:t>
            </a:r>
          </a:p>
          <a:p>
            <a:pPr lvl="1"/>
            <a:r>
              <a:rPr lang="en-US" sz="2400" b="1" dirty="0">
                <a:latin typeface="Arial" panose="020B0604020202020204" pitchFamily="34" charset="0"/>
                <a:cs typeface="Arial" panose="020B0604020202020204" pitchFamily="34" charset="0"/>
              </a:rPr>
              <a:t>35%</a:t>
            </a:r>
            <a:r>
              <a:rPr lang="en-US" sz="2400" dirty="0">
                <a:latin typeface="Arial" panose="020B0604020202020204" pitchFamily="34" charset="0"/>
                <a:cs typeface="Arial" panose="020B0604020202020204" pitchFamily="34" charset="0"/>
              </a:rPr>
              <a:t> in the next delivery</a:t>
            </a:r>
          </a:p>
          <a:p>
            <a:pPr lvl="1"/>
            <a:r>
              <a:rPr lang="en-US" sz="2400" b="1" dirty="0">
                <a:latin typeface="Arial" panose="020B0604020202020204" pitchFamily="34" charset="0"/>
                <a:cs typeface="Arial" panose="020B0604020202020204" pitchFamily="34" charset="0"/>
              </a:rPr>
              <a:t>70%</a:t>
            </a:r>
            <a:r>
              <a:rPr lang="en-US" sz="2400" dirty="0">
                <a:latin typeface="Arial" panose="020B0604020202020204" pitchFamily="34" charset="0"/>
                <a:cs typeface="Arial" panose="020B0604020202020204" pitchFamily="34" charset="0"/>
              </a:rPr>
              <a:t> may have a non-puerperal recurrence, usually of bipolar disorder</a:t>
            </a:r>
          </a:p>
          <a:p>
            <a:pPr marL="0" indent="0">
              <a:buNone/>
            </a:pPr>
            <a:r>
              <a:rPr lang="en-US" sz="1350" dirty="0">
                <a:latin typeface="Arial" panose="020B0604020202020204" pitchFamily="34" charset="0"/>
                <a:cs typeface="Arial" panose="020B0604020202020204" pitchFamily="34" charset="0"/>
              </a:rPr>
              <a:t>(NHS, Harrison et al. 2017)</a:t>
            </a:r>
          </a:p>
        </p:txBody>
      </p:sp>
    </p:spTree>
    <p:extLst>
      <p:ext uri="{BB962C8B-B14F-4D97-AF65-F5344CB8AC3E}">
        <p14:creationId xmlns:p14="http://schemas.microsoft.com/office/powerpoint/2010/main" val="26317209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B355B-E256-7C79-2466-3D120B35DE28}"/>
              </a:ext>
            </a:extLst>
          </p:cNvPr>
          <p:cNvSpPr>
            <a:spLocks noGrp="1"/>
          </p:cNvSpPr>
          <p:nvPr>
            <p:ph type="ctrTitle"/>
          </p:nvPr>
        </p:nvSpPr>
        <p:spPr/>
        <p:txBody>
          <a:bodyPr/>
          <a:lstStyle/>
          <a:p>
            <a:r>
              <a:rPr lang="en-US" sz="4000" dirty="0">
                <a:solidFill>
                  <a:schemeClr val="accent2">
                    <a:lumMod val="75000"/>
                  </a:schemeClr>
                </a:solidFill>
                <a:latin typeface="Arial" panose="020B0604020202020204" pitchFamily="34" charset="0"/>
                <a:cs typeface="Arial" panose="020B0604020202020204" pitchFamily="34" charset="0"/>
              </a:rPr>
              <a:t>Liaison Services at Institute of Psychiatry</a:t>
            </a:r>
          </a:p>
        </p:txBody>
      </p:sp>
      <p:sp>
        <p:nvSpPr>
          <p:cNvPr id="3" name="Subtitle 2">
            <a:extLst>
              <a:ext uri="{FF2B5EF4-FFF2-40B4-BE49-F238E27FC236}">
                <a16:creationId xmlns:a16="http://schemas.microsoft.com/office/drawing/2014/main" id="{A49A2B96-EA6C-CCCB-6731-F63C5157332F}"/>
              </a:ext>
            </a:extLst>
          </p:cNvPr>
          <p:cNvSpPr>
            <a:spLocks noGrp="1"/>
          </p:cNvSpPr>
          <p:nvPr>
            <p:ph type="subTitle" idx="1"/>
          </p:nvPr>
        </p:nvSpPr>
        <p:spPr/>
        <p:txBody>
          <a:bodyPr>
            <a:normAutofit/>
          </a:bodyPr>
          <a:lstStyle/>
          <a:p>
            <a:r>
              <a:rPr lang="en-US" sz="2400" b="1" dirty="0">
                <a:latin typeface="Arial" panose="020B0604020202020204" pitchFamily="34" charset="0"/>
                <a:cs typeface="Arial" panose="020B0604020202020204" pitchFamily="34" charset="0"/>
              </a:rPr>
              <a:t>Prof Dr Asad Tamizuddin Nizami</a:t>
            </a:r>
          </a:p>
          <a:p>
            <a:r>
              <a:rPr lang="en-US" sz="2400" dirty="0">
                <a:latin typeface="Arial" panose="020B0604020202020204" pitchFamily="34" charset="0"/>
                <a:cs typeface="Arial" panose="020B0604020202020204" pitchFamily="34" charset="0"/>
              </a:rPr>
              <a:t>Chairman Institute of Psychiatry</a:t>
            </a:r>
          </a:p>
        </p:txBody>
      </p:sp>
    </p:spTree>
    <p:extLst>
      <p:ext uri="{BB962C8B-B14F-4D97-AF65-F5344CB8AC3E}">
        <p14:creationId xmlns:p14="http://schemas.microsoft.com/office/powerpoint/2010/main" val="734740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D68BA-E2BC-AA16-3BC8-E813C9D113B1}"/>
              </a:ext>
            </a:extLst>
          </p:cNvPr>
          <p:cNvSpPr>
            <a:spLocks noGrp="1"/>
          </p:cNvSpPr>
          <p:nvPr>
            <p:ph type="title"/>
          </p:nvPr>
        </p:nvSpPr>
        <p:spPr>
          <a:xfrm>
            <a:off x="1099008" y="1145857"/>
            <a:ext cx="7239000" cy="989663"/>
          </a:xfrm>
        </p:spPr>
        <p:txBody>
          <a:bodyPr>
            <a:noAutofit/>
          </a:bodyPr>
          <a:lstStyle/>
          <a:p>
            <a:pPr algn="l"/>
            <a:r>
              <a:rPr lang="en-US" sz="3600" b="1" dirty="0">
                <a:solidFill>
                  <a:schemeClr val="accent2">
                    <a:lumMod val="75000"/>
                  </a:schemeClr>
                </a:solidFill>
                <a:latin typeface="Arial" panose="020B0604020202020204" pitchFamily="34" charset="0"/>
                <a:cs typeface="Arial" panose="020B0604020202020204" pitchFamily="34" charset="0"/>
              </a:rPr>
              <a:t>Audit </a:t>
            </a:r>
            <a:r>
              <a:rPr lang="en-US" sz="3200" dirty="0">
                <a:solidFill>
                  <a:schemeClr val="accent2">
                    <a:lumMod val="75000"/>
                  </a:schemeClr>
                </a:solidFill>
                <a:latin typeface="Arial" panose="020B0604020202020204" pitchFamily="34" charset="0"/>
                <a:cs typeface="Arial" panose="020B0604020202020204" pitchFamily="34" charset="0"/>
              </a:rPr>
              <a:t>of Liaison cases presenting to Institute of Psychiatry</a:t>
            </a:r>
          </a:p>
        </p:txBody>
      </p:sp>
      <p:sp>
        <p:nvSpPr>
          <p:cNvPr id="3" name="Content Placeholder 2">
            <a:extLst>
              <a:ext uri="{FF2B5EF4-FFF2-40B4-BE49-F238E27FC236}">
                <a16:creationId xmlns:a16="http://schemas.microsoft.com/office/drawing/2014/main" id="{D002D415-8D7F-39E3-F45A-24139127DFF8}"/>
              </a:ext>
            </a:extLst>
          </p:cNvPr>
          <p:cNvSpPr>
            <a:spLocks noGrp="1"/>
          </p:cNvSpPr>
          <p:nvPr>
            <p:ph idx="1"/>
          </p:nvPr>
        </p:nvSpPr>
        <p:spPr>
          <a:xfrm>
            <a:off x="838200" y="2286000"/>
            <a:ext cx="7467600" cy="3444997"/>
          </a:xfrm>
        </p:spPr>
        <p:txBody>
          <a:bodyPr>
            <a:noAutofit/>
          </a:bodyPr>
          <a:lstStyle/>
          <a:p>
            <a:r>
              <a:rPr lang="en-AU" altLang="en-US" sz="2200" dirty="0">
                <a:latin typeface="Arial" panose="020B0604020202020204" pitchFamily="34" charset="0"/>
                <a:ea typeface="ＭＳ Ｐゴシック" panose="020B0600070205080204" pitchFamily="34" charset="-128"/>
              </a:rPr>
              <a:t>A </a:t>
            </a:r>
            <a:r>
              <a:rPr lang="en-AU" altLang="en-US" sz="2200" b="1" dirty="0">
                <a:latin typeface="Arial" panose="020B0604020202020204" pitchFamily="34" charset="0"/>
                <a:ea typeface="ＭＳ Ｐゴシック" panose="020B0600070205080204" pitchFamily="34" charset="-128"/>
              </a:rPr>
              <a:t>longitudinal descriptive survey</a:t>
            </a:r>
            <a:r>
              <a:rPr lang="en-AU" altLang="en-US" sz="2200" dirty="0">
                <a:latin typeface="Arial" panose="020B0604020202020204" pitchFamily="34" charset="0"/>
                <a:ea typeface="ＭＳ Ｐゴシック" panose="020B0600070205080204" pitchFamily="34" charset="-128"/>
              </a:rPr>
              <a:t> of the cases presenting to the consultation-liaison psychiatry service was evaluated</a:t>
            </a:r>
          </a:p>
          <a:p>
            <a:r>
              <a:rPr lang="en-AU" altLang="en-US" sz="2200" dirty="0">
                <a:latin typeface="Arial" panose="020B0604020202020204" pitchFamily="34" charset="0"/>
                <a:ea typeface="ＭＳ Ｐゴシック" panose="020B0600070205080204" pitchFamily="34" charset="-128"/>
              </a:rPr>
              <a:t>Data was collected for </a:t>
            </a:r>
            <a:r>
              <a:rPr lang="en-AU" altLang="en-US" sz="2200" b="1" dirty="0">
                <a:latin typeface="Arial" panose="020B0604020202020204" pitchFamily="34" charset="0"/>
                <a:ea typeface="ＭＳ Ｐゴシック" panose="020B0600070205080204" pitchFamily="34" charset="-128"/>
              </a:rPr>
              <a:t>1131 referrals</a:t>
            </a:r>
            <a:r>
              <a:rPr lang="en-AU" altLang="en-US" sz="2200" dirty="0">
                <a:latin typeface="Arial" panose="020B0604020202020204" pitchFamily="34" charset="0"/>
                <a:ea typeface="ＭＳ Ｐゴシック" panose="020B0600070205080204" pitchFamily="34" charset="-128"/>
              </a:rPr>
              <a:t>.</a:t>
            </a:r>
          </a:p>
          <a:p>
            <a:r>
              <a:rPr lang="en-AU" altLang="en-US" sz="2200" dirty="0">
                <a:latin typeface="Arial" panose="020B0604020202020204" pitchFamily="34" charset="0"/>
                <a:ea typeface="ＭＳ Ｐゴシック" panose="020B0600070205080204" pitchFamily="34" charset="-128"/>
              </a:rPr>
              <a:t>There was </a:t>
            </a:r>
            <a:r>
              <a:rPr lang="en-AU" altLang="en-US" sz="2200" b="1" dirty="0">
                <a:latin typeface="Arial" panose="020B0604020202020204" pitchFamily="34" charset="0"/>
                <a:ea typeface="ＭＳ Ｐゴシック" panose="020B0600070205080204" pitchFamily="34" charset="-128"/>
              </a:rPr>
              <a:t>45% increase in referrals </a:t>
            </a:r>
            <a:r>
              <a:rPr lang="en-AU" altLang="en-US" sz="2200" dirty="0">
                <a:latin typeface="Arial" panose="020B0604020202020204" pitchFamily="34" charset="0"/>
                <a:ea typeface="ＭＳ Ｐゴシック" panose="020B0600070205080204" pitchFamily="34" charset="-128"/>
              </a:rPr>
              <a:t>from the first to the second year (463 to 668). </a:t>
            </a:r>
          </a:p>
          <a:p>
            <a:r>
              <a:rPr lang="en-AU" altLang="en-US" sz="2200" b="1" dirty="0">
                <a:latin typeface="Arial" panose="020B0604020202020204" pitchFamily="34" charset="0"/>
                <a:ea typeface="ＭＳ Ｐゴシック" panose="020B0600070205080204" pitchFamily="34" charset="-128"/>
              </a:rPr>
              <a:t>96%</a:t>
            </a:r>
            <a:r>
              <a:rPr lang="en-AU" altLang="en-US" sz="2200" dirty="0">
                <a:latin typeface="Arial" panose="020B0604020202020204" pitchFamily="34" charset="0"/>
                <a:ea typeface="ＭＳ Ｐゴシック" panose="020B0600070205080204" pitchFamily="34" charset="-128"/>
              </a:rPr>
              <a:t> of all referrals came from the Benazir Bhutto Hospital.</a:t>
            </a:r>
          </a:p>
          <a:p>
            <a:r>
              <a:rPr lang="en-AU" altLang="en-US" sz="2200" b="1" dirty="0">
                <a:latin typeface="Arial" panose="020B0604020202020204" pitchFamily="34" charset="0"/>
                <a:ea typeface="ＭＳ Ｐゴシック" panose="020B0600070205080204" pitchFamily="34" charset="-128"/>
              </a:rPr>
              <a:t>Emergency departments</a:t>
            </a:r>
            <a:r>
              <a:rPr lang="en-AU" altLang="en-US" sz="2200" dirty="0">
                <a:latin typeface="Arial" panose="020B0604020202020204" pitchFamily="34" charset="0"/>
                <a:ea typeface="ＭＳ Ｐゴシック" panose="020B0600070205080204" pitchFamily="34" charset="-128"/>
              </a:rPr>
              <a:t> were the main source of referrals, providing </a:t>
            </a:r>
            <a:r>
              <a:rPr lang="en-AU" altLang="en-US" sz="2200" b="1" dirty="0">
                <a:latin typeface="Arial" panose="020B0604020202020204" pitchFamily="34" charset="0"/>
                <a:ea typeface="ＭＳ Ｐゴシック" panose="020B0600070205080204" pitchFamily="34" charset="-128"/>
              </a:rPr>
              <a:t>80%</a:t>
            </a:r>
            <a:r>
              <a:rPr lang="en-AU" altLang="en-US" sz="2200" dirty="0">
                <a:latin typeface="Arial" panose="020B0604020202020204" pitchFamily="34" charset="0"/>
                <a:ea typeface="ＭＳ Ｐゴシック" panose="020B0600070205080204" pitchFamily="34" charset="-128"/>
              </a:rPr>
              <a:t> of the present study population</a:t>
            </a:r>
            <a:endParaRPr lang="en-GB" altLang="en-US" sz="220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29854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165704AC-CDBE-0848-A496-42DE2AD5496D}"/>
              </a:ext>
            </a:extLst>
          </p:cNvPr>
          <p:cNvPicPr>
            <a:picLocks noGrp="1" noChangeAspect="1"/>
          </p:cNvPicPr>
          <p:nvPr/>
        </p:nvPicPr>
        <p:blipFill rotWithShape="1">
          <a:blip r:embed="rId2"/>
          <a:srcRect b="7992"/>
          <a:stretch/>
        </p:blipFill>
        <p:spPr>
          <a:xfrm>
            <a:off x="762000" y="1370662"/>
            <a:ext cx="3810000" cy="4860759"/>
          </a:xfrm>
          <a:prstGeom prst="rect">
            <a:avLst/>
          </a:prstGeom>
        </p:spPr>
      </p:pic>
      <p:pic>
        <p:nvPicPr>
          <p:cNvPr id="5" name="Picture 4">
            <a:extLst>
              <a:ext uri="{FF2B5EF4-FFF2-40B4-BE49-F238E27FC236}">
                <a16:creationId xmlns:a16="http://schemas.microsoft.com/office/drawing/2014/main" id="{03028C91-706D-0E45-A7AC-92B899929803}"/>
              </a:ext>
            </a:extLst>
          </p:cNvPr>
          <p:cNvPicPr>
            <a:picLocks noChangeAspect="1"/>
          </p:cNvPicPr>
          <p:nvPr/>
        </p:nvPicPr>
        <p:blipFill rotWithShape="1">
          <a:blip r:embed="rId3"/>
          <a:srcRect b="9216"/>
          <a:stretch/>
        </p:blipFill>
        <p:spPr>
          <a:xfrm>
            <a:off x="4572000" y="1524000"/>
            <a:ext cx="3937000" cy="4707420"/>
          </a:xfrm>
          <a:prstGeom prst="rect">
            <a:avLst/>
          </a:prstGeom>
        </p:spPr>
      </p:pic>
      <p:sp>
        <p:nvSpPr>
          <p:cNvPr id="2" name="Title 1">
            <a:extLst>
              <a:ext uri="{FF2B5EF4-FFF2-40B4-BE49-F238E27FC236}">
                <a16:creationId xmlns:a16="http://schemas.microsoft.com/office/drawing/2014/main" id="{4DA1726F-00F5-B75C-7BDC-A8752D760D4E}"/>
              </a:ext>
            </a:extLst>
          </p:cNvPr>
          <p:cNvSpPr>
            <a:spLocks noGrp="1"/>
          </p:cNvSpPr>
          <p:nvPr>
            <p:ph type="title"/>
          </p:nvPr>
        </p:nvSpPr>
        <p:spPr>
          <a:xfrm>
            <a:off x="609600" y="838199"/>
            <a:ext cx="7899400" cy="532463"/>
          </a:xfrm>
        </p:spPr>
        <p:txBody>
          <a:bodyPr>
            <a:normAutofit fontScale="90000"/>
          </a:bodyPr>
          <a:lstStyle/>
          <a:p>
            <a:pPr algn="l"/>
            <a:r>
              <a:rPr lang="en-US" sz="3600" b="1" dirty="0">
                <a:solidFill>
                  <a:schemeClr val="accent2">
                    <a:lumMod val="75000"/>
                  </a:schemeClr>
                </a:solidFill>
                <a:latin typeface="Arial" panose="020B0604020202020204" pitchFamily="34" charset="0"/>
                <a:cs typeface="Arial" panose="020B0604020202020204" pitchFamily="34" charset="0"/>
              </a:rPr>
              <a:t>Liaison Register </a:t>
            </a:r>
            <a:r>
              <a:rPr lang="en-US" sz="3600" dirty="0">
                <a:solidFill>
                  <a:schemeClr val="accent2">
                    <a:lumMod val="75000"/>
                  </a:schemeClr>
                </a:solidFill>
                <a:latin typeface="Arial" panose="020B0604020202020204" pitchFamily="34" charset="0"/>
                <a:cs typeface="Arial" panose="020B0604020202020204" pitchFamily="34" charset="0"/>
              </a:rPr>
              <a:t>at Institute of Psychiatry </a:t>
            </a:r>
          </a:p>
        </p:txBody>
      </p:sp>
    </p:spTree>
    <p:extLst>
      <p:ext uri="{BB962C8B-B14F-4D97-AF65-F5344CB8AC3E}">
        <p14:creationId xmlns:p14="http://schemas.microsoft.com/office/powerpoint/2010/main" val="18220019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a:extLst>
              <a:ext uri="{FF2B5EF4-FFF2-40B4-BE49-F238E27FC236}">
                <a16:creationId xmlns:a16="http://schemas.microsoft.com/office/drawing/2014/main" id="{F4DC947E-65F8-D8A6-D1F8-030193ED0604}"/>
              </a:ext>
            </a:extLst>
          </p:cNvPr>
          <p:cNvGraphicFramePr>
            <a:graphicFrameLocks noGrp="1"/>
          </p:cNvGraphicFramePr>
          <p:nvPr/>
        </p:nvGraphicFramePr>
        <p:xfrm>
          <a:off x="609600" y="685801"/>
          <a:ext cx="7924800" cy="5562604"/>
        </p:xfrm>
        <a:graphic>
          <a:graphicData uri="http://schemas.openxmlformats.org/drawingml/2006/table">
            <a:tbl>
              <a:tblPr/>
              <a:tblGrid>
                <a:gridCol w="4274715">
                  <a:extLst>
                    <a:ext uri="{9D8B030D-6E8A-4147-A177-3AD203B41FA5}">
                      <a16:colId xmlns:a16="http://schemas.microsoft.com/office/drawing/2014/main" val="20000"/>
                    </a:ext>
                  </a:extLst>
                </a:gridCol>
                <a:gridCol w="1872508">
                  <a:extLst>
                    <a:ext uri="{9D8B030D-6E8A-4147-A177-3AD203B41FA5}">
                      <a16:colId xmlns:a16="http://schemas.microsoft.com/office/drawing/2014/main" val="20001"/>
                    </a:ext>
                  </a:extLst>
                </a:gridCol>
                <a:gridCol w="1777577">
                  <a:extLst>
                    <a:ext uri="{9D8B030D-6E8A-4147-A177-3AD203B41FA5}">
                      <a16:colId xmlns:a16="http://schemas.microsoft.com/office/drawing/2014/main" val="20002"/>
                    </a:ext>
                  </a:extLst>
                </a:gridCol>
              </a:tblGrid>
              <a:tr h="581060">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Calibri" panose="020F0502020204030204" pitchFamily="34" charset="0"/>
                          <a:ea typeface="ＭＳ Ｐゴシック" panose="020B0600070205080204" pitchFamily="34" charset="-128"/>
                        </a:rPr>
                        <a:t>DIAGNOSIS OF REFERRED CASES IN TWO YEARS 2022-2023</a:t>
                      </a:r>
                      <a:endParaRPr kumimoji="0" lang="en-GB" altLang="en-US" sz="2400" b="1" i="0" u="none" strike="noStrike" cap="none" normalizeH="0" baseline="0" dirty="0">
                        <a:ln>
                          <a:noFill/>
                        </a:ln>
                        <a:solidFill>
                          <a:srgbClr val="FFFFFF"/>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88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rPr>
                        <a:t>DIAGNOSIS</a:t>
                      </a:r>
                      <a:endParaRPr kumimoji="0" lang="en-GB" altLang="en-US" sz="18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FREQUENCY</a:t>
                      </a:r>
                      <a:endParaRPr kumimoji="0" lang="en-GB" altLang="en-US" sz="18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PERCENTAGE</a:t>
                      </a:r>
                      <a:endParaRPr kumimoji="0" lang="en-GB" altLang="en-US" sz="18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1"/>
                  </a:ext>
                </a:extLst>
              </a:tr>
              <a:tr h="3688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Depression</a:t>
                      </a:r>
                      <a:endParaRPr kumimoji="0" lang="en-GB" altLang="en-US" sz="18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258</a:t>
                      </a:r>
                      <a:endParaRPr kumimoji="0" lang="en-GB"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27.1</a:t>
                      </a:r>
                      <a:endParaRPr kumimoji="0" lang="en-GB"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2"/>
                  </a:ext>
                </a:extLst>
              </a:tr>
              <a:tr h="41558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Dissociative/Conversion Disorder </a:t>
                      </a:r>
                      <a:endParaRPr kumimoji="0" lang="en-GB" altLang="en-US" sz="18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127</a:t>
                      </a:r>
                      <a:endParaRPr kumimoji="0" lang="en-GB"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13.4</a:t>
                      </a:r>
                      <a:endParaRPr kumimoji="0" lang="en-GB"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3"/>
                  </a:ext>
                </a:extLst>
              </a:tr>
              <a:tr h="41558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Delirium</a:t>
                      </a:r>
                      <a:endParaRPr kumimoji="0" lang="en-GB" altLang="en-US" sz="18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98</a:t>
                      </a:r>
                      <a:endParaRPr kumimoji="0" lang="en-GB"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10.3</a:t>
                      </a:r>
                      <a:endParaRPr kumimoji="0" lang="en-GB"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4"/>
                  </a:ext>
                </a:extLst>
              </a:tr>
              <a:tr h="41558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Bipolar Affective Disorder</a:t>
                      </a:r>
                      <a:endParaRPr kumimoji="0" lang="en-GB"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97</a:t>
                      </a:r>
                      <a:endParaRPr kumimoji="0" lang="en-GB"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10.2</a:t>
                      </a:r>
                      <a:endParaRPr kumimoji="0" lang="en-GB"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5"/>
                  </a:ext>
                </a:extLst>
              </a:tr>
              <a:tr h="3688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Other Neurosis</a:t>
                      </a:r>
                      <a:endParaRPr kumimoji="0" lang="en-GB"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73</a:t>
                      </a:r>
                      <a:endParaRPr kumimoji="0" lang="en-GB"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7.7</a:t>
                      </a:r>
                      <a:endParaRPr kumimoji="0" lang="en-GB"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6"/>
                  </a:ext>
                </a:extLst>
              </a:tr>
              <a:tr h="3688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Organic</a:t>
                      </a:r>
                      <a:endParaRPr kumimoji="0" lang="en-GB"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61</a:t>
                      </a:r>
                      <a:endParaRPr kumimoji="0" lang="en-GB"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6.4</a:t>
                      </a:r>
                      <a:endParaRPr kumimoji="0" lang="en-GB"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7"/>
                  </a:ext>
                </a:extLst>
              </a:tr>
              <a:tr h="3688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Substance  Abuse</a:t>
                      </a:r>
                      <a:endParaRPr kumimoji="0" lang="en-GB"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53</a:t>
                      </a:r>
                      <a:endParaRPr kumimoji="0" lang="en-GB"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5.6</a:t>
                      </a:r>
                      <a:endParaRPr kumimoji="0" lang="en-GB"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8"/>
                  </a:ext>
                </a:extLst>
              </a:tr>
              <a:tr h="3688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Schizophrenia</a:t>
                      </a:r>
                      <a:endParaRPr kumimoji="0" lang="en-GB"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44</a:t>
                      </a:r>
                      <a:endParaRPr kumimoji="0" lang="en-GB"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4.6</a:t>
                      </a:r>
                      <a:endParaRPr kumimoji="0" lang="en-GB"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09"/>
                  </a:ext>
                </a:extLst>
              </a:tr>
              <a:tr h="3688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Self harm</a:t>
                      </a:r>
                      <a:endParaRPr kumimoji="0" lang="en-GB" altLang="en-US" sz="18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11</a:t>
                      </a:r>
                      <a:endParaRPr kumimoji="0" lang="en-GB"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1.2</a:t>
                      </a:r>
                      <a:endParaRPr kumimoji="0" lang="en-GB"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10"/>
                  </a:ext>
                </a:extLst>
              </a:tr>
              <a:tr h="3688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Other</a:t>
                      </a:r>
                      <a:endParaRPr kumimoji="0" lang="en-GB"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113</a:t>
                      </a:r>
                      <a:endParaRPr kumimoji="0" lang="en-GB"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11.9</a:t>
                      </a:r>
                      <a:endParaRPr kumimoji="0" lang="en-GB"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11"/>
                  </a:ext>
                </a:extLst>
              </a:tr>
              <a:tr h="41558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No Psychiatric Diagnoses</a:t>
                      </a:r>
                      <a:endParaRPr kumimoji="0" lang="en-GB"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16</a:t>
                      </a:r>
                      <a:endParaRPr kumimoji="0" lang="en-GB"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1.7</a:t>
                      </a:r>
                      <a:endParaRPr kumimoji="0" lang="en-GB"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12"/>
                  </a:ext>
                </a:extLst>
              </a:tr>
              <a:tr h="36880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TOTAL</a:t>
                      </a:r>
                      <a:endParaRPr kumimoji="0" lang="en-GB"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rPr>
                        <a:t>1131</a:t>
                      </a:r>
                      <a:endParaRPr kumimoji="0" lang="en-GB" altLang="en-US" sz="1800" b="1"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354193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76AC9-9EFF-EE4D-996C-95E193B8372D}"/>
              </a:ext>
            </a:extLst>
          </p:cNvPr>
          <p:cNvSpPr>
            <a:spLocks noGrp="1"/>
          </p:cNvSpPr>
          <p:nvPr>
            <p:ph type="title"/>
          </p:nvPr>
        </p:nvSpPr>
        <p:spPr/>
        <p:txBody>
          <a:bodyPr/>
          <a:lstStyle/>
          <a:p>
            <a:endParaRPr lang="x-none"/>
          </a:p>
        </p:txBody>
      </p:sp>
      <p:sp>
        <p:nvSpPr>
          <p:cNvPr id="3" name="Text Placeholder 2">
            <a:extLst>
              <a:ext uri="{FF2B5EF4-FFF2-40B4-BE49-F238E27FC236}">
                <a16:creationId xmlns:a16="http://schemas.microsoft.com/office/drawing/2014/main" id="{924CB845-DD1A-6B41-9D2C-15DB6D1AA504}"/>
              </a:ext>
            </a:extLst>
          </p:cNvPr>
          <p:cNvSpPr>
            <a:spLocks noGrp="1"/>
          </p:cNvSpPr>
          <p:nvPr>
            <p:ph type="body" idx="1"/>
          </p:nvPr>
        </p:nvSpPr>
        <p:spPr/>
        <p:txBody>
          <a:bodyPr/>
          <a:lstStyle/>
          <a:p>
            <a:endParaRPr lang="x-none" dirty="0"/>
          </a:p>
        </p:txBody>
      </p:sp>
      <p:pic>
        <p:nvPicPr>
          <p:cNvPr id="5" name="Picture 4">
            <a:extLst>
              <a:ext uri="{FF2B5EF4-FFF2-40B4-BE49-F238E27FC236}">
                <a16:creationId xmlns:a16="http://schemas.microsoft.com/office/drawing/2014/main" id="{216B1DD1-2B56-D947-B50F-6BDB50D7D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305396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60107DB-5F30-194C-9F8D-10F16DFE1A3C}"/>
              </a:ext>
            </a:extLst>
          </p:cNvPr>
          <p:cNvPicPr>
            <a:picLocks noGrp="1" noChangeAspect="1"/>
          </p:cNvPicPr>
          <p:nvPr>
            <p:ph idx="1"/>
          </p:nvPr>
        </p:nvPicPr>
        <p:blipFill>
          <a:blip r:embed="rId2"/>
          <a:stretch>
            <a:fillRect/>
          </a:stretch>
        </p:blipFill>
        <p:spPr>
          <a:xfrm>
            <a:off x="761872" y="2709066"/>
            <a:ext cx="3850822" cy="2903710"/>
          </a:xfrm>
        </p:spPr>
      </p:pic>
      <p:sp>
        <p:nvSpPr>
          <p:cNvPr id="4" name="Footer Placeholder 3">
            <a:extLst>
              <a:ext uri="{FF2B5EF4-FFF2-40B4-BE49-F238E27FC236}">
                <a16:creationId xmlns:a16="http://schemas.microsoft.com/office/drawing/2014/main" id="{0603140D-D7C4-D144-95D0-9A715B468457}"/>
              </a:ext>
            </a:extLst>
          </p:cNvPr>
          <p:cNvSpPr>
            <a:spLocks noGrp="1"/>
          </p:cNvSpPr>
          <p:nvPr>
            <p:ph type="ftr" sz="quarter" idx="11"/>
          </p:nvPr>
        </p:nvSpPr>
        <p:spPr>
          <a:xfrm>
            <a:off x="420914" y="6484673"/>
            <a:ext cx="7910286" cy="365125"/>
          </a:xfrm>
        </p:spPr>
        <p:txBody>
          <a:bodyPr/>
          <a:lstStyle/>
          <a:p>
            <a:r>
              <a:rPr lang="en-GB" noProof="0" dirty="0"/>
              <a:t>Retrospective Chart Review of Patients with Self-harm seen as Liaison Psychiatry in Pakistan.</a:t>
            </a:r>
            <a:r>
              <a:rPr lang="en-GB" b="0" i="0" u="sng" dirty="0">
                <a:effectLst/>
                <a:latin typeface="inherit"/>
                <a:hlinkClick r:id="rId3"/>
              </a:rPr>
              <a:t> 10.13140/RG.2.2.26188.69763</a:t>
            </a:r>
            <a:endParaRPr lang="en-GB" b="0" i="0" dirty="0">
              <a:effectLst/>
              <a:latin typeface="var(--nova-font-family-sans-serif)"/>
            </a:endParaRPr>
          </a:p>
          <a:p>
            <a:r>
              <a:rPr lang="en-GB" b="0" i="0" dirty="0">
                <a:effectLst/>
                <a:latin typeface="var(--nova-font-family-sans-serif)"/>
              </a:rPr>
              <a:t>22nd WPA World Congress of Psychiatry, Bangkok. MFA Malik, B Najeeb, AT </a:t>
            </a:r>
            <a:r>
              <a:rPr lang="en-GB" b="0" i="0" dirty="0" err="1">
                <a:effectLst/>
                <a:latin typeface="var(--nova-font-family-sans-serif)"/>
              </a:rPr>
              <a:t>Nizami</a:t>
            </a:r>
            <a:endParaRPr lang="en-GB" b="0" i="0" dirty="0">
              <a:effectLst/>
              <a:latin typeface="var(--nova-font-family-sans-serif)"/>
            </a:endParaRPr>
          </a:p>
          <a:p>
            <a:pPr rtl="0"/>
            <a:endParaRPr lang="en-GB" noProof="0" dirty="0"/>
          </a:p>
        </p:txBody>
      </p:sp>
      <p:pic>
        <p:nvPicPr>
          <p:cNvPr id="9" name="Picture 8">
            <a:extLst>
              <a:ext uri="{FF2B5EF4-FFF2-40B4-BE49-F238E27FC236}">
                <a16:creationId xmlns:a16="http://schemas.microsoft.com/office/drawing/2014/main" id="{F3FF8B36-5063-7F4D-A86A-E484C0576E7F}"/>
              </a:ext>
            </a:extLst>
          </p:cNvPr>
          <p:cNvPicPr>
            <a:picLocks noChangeAspect="1"/>
          </p:cNvPicPr>
          <p:nvPr/>
        </p:nvPicPr>
        <p:blipFill>
          <a:blip r:embed="rId4"/>
          <a:stretch>
            <a:fillRect/>
          </a:stretch>
        </p:blipFill>
        <p:spPr>
          <a:xfrm>
            <a:off x="4647259" y="2692238"/>
            <a:ext cx="3850821" cy="2920538"/>
          </a:xfrm>
          <a:prstGeom prst="rect">
            <a:avLst/>
          </a:prstGeom>
        </p:spPr>
      </p:pic>
      <p:sp>
        <p:nvSpPr>
          <p:cNvPr id="10" name="Title 1">
            <a:extLst>
              <a:ext uri="{FF2B5EF4-FFF2-40B4-BE49-F238E27FC236}">
                <a16:creationId xmlns:a16="http://schemas.microsoft.com/office/drawing/2014/main" id="{9B31611C-2583-2643-A17C-81E52205653C}"/>
              </a:ext>
            </a:extLst>
          </p:cNvPr>
          <p:cNvSpPr>
            <a:spLocks noGrp="1"/>
          </p:cNvSpPr>
          <p:nvPr>
            <p:ph type="title"/>
          </p:nvPr>
        </p:nvSpPr>
        <p:spPr>
          <a:xfrm>
            <a:off x="574094" y="1143000"/>
            <a:ext cx="8077200" cy="966335"/>
          </a:xfrm>
        </p:spPr>
        <p:txBody>
          <a:bodyPr>
            <a:noAutofit/>
          </a:bodyPr>
          <a:lstStyle/>
          <a:p>
            <a:pPr algn="l"/>
            <a:r>
              <a:rPr lang="en-GB" sz="3200" dirty="0">
                <a:solidFill>
                  <a:schemeClr val="accent1">
                    <a:lumMod val="75000"/>
                  </a:schemeClr>
                </a:solidFill>
                <a:latin typeface="Arial" panose="020B0604020202020204" pitchFamily="34" charset="0"/>
                <a:cs typeface="Arial" panose="020B0604020202020204" pitchFamily="34" charset="0"/>
              </a:rPr>
              <a:t>Patients with Self Harm seen as Liaison Psychiatry</a:t>
            </a:r>
            <a:endParaRPr lang="x-none" sz="32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442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40765" t="49955" r="9007" b="19756"/>
          <a:stretch/>
        </p:blipFill>
        <p:spPr>
          <a:xfrm>
            <a:off x="914400" y="1676400"/>
            <a:ext cx="7619999" cy="3740618"/>
          </a:xfrm>
          <a:prstGeom prst="rect">
            <a:avLst/>
          </a:prstGeom>
        </p:spPr>
      </p:pic>
    </p:spTree>
    <p:extLst>
      <p:ext uri="{BB962C8B-B14F-4D97-AF65-F5344CB8AC3E}">
        <p14:creationId xmlns:p14="http://schemas.microsoft.com/office/powerpoint/2010/main" val="15328068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224A-2710-30F4-C136-A4E2CE9DED40}"/>
              </a:ext>
            </a:extLst>
          </p:cNvPr>
          <p:cNvSpPr>
            <a:spLocks noGrp="1"/>
          </p:cNvSpPr>
          <p:nvPr>
            <p:ph type="title"/>
          </p:nvPr>
        </p:nvSpPr>
        <p:spPr/>
        <p:txBody>
          <a:bodyPr>
            <a:normAutofit/>
          </a:bodyPr>
          <a:lstStyle/>
          <a:p>
            <a:pPr algn="l"/>
            <a:r>
              <a:rPr lang="en-US" sz="3600" dirty="0">
                <a:solidFill>
                  <a:schemeClr val="accent2">
                    <a:lumMod val="75000"/>
                  </a:schemeClr>
                </a:solidFill>
                <a:latin typeface="Arial" panose="020B0604020202020204" pitchFamily="34" charset="0"/>
                <a:cs typeface="Arial" panose="020B0604020202020204" pitchFamily="34" charset="0"/>
              </a:rPr>
              <a:t>Why to establish </a:t>
            </a:r>
            <a:br>
              <a:rPr lang="en-US" sz="3600" dirty="0">
                <a:solidFill>
                  <a:schemeClr val="accent2">
                    <a:lumMod val="75000"/>
                  </a:schemeClr>
                </a:solidFill>
                <a:latin typeface="Arial" panose="020B0604020202020204" pitchFamily="34" charset="0"/>
                <a:cs typeface="Arial" panose="020B0604020202020204" pitchFamily="34" charset="0"/>
              </a:rPr>
            </a:br>
            <a:r>
              <a:rPr lang="en-US" sz="3600" b="1" dirty="0">
                <a:solidFill>
                  <a:schemeClr val="accent2">
                    <a:lumMod val="75000"/>
                  </a:schemeClr>
                </a:solidFill>
                <a:latin typeface="Arial" panose="020B0604020202020204" pitchFamily="34" charset="0"/>
                <a:cs typeface="Arial" panose="020B0604020202020204" pitchFamily="34" charset="0"/>
              </a:rPr>
              <a:t>Liaison Psychiatric Services ?</a:t>
            </a:r>
          </a:p>
        </p:txBody>
      </p:sp>
      <p:sp>
        <p:nvSpPr>
          <p:cNvPr id="4" name="Content Placeholder 2">
            <a:extLst>
              <a:ext uri="{FF2B5EF4-FFF2-40B4-BE49-F238E27FC236}">
                <a16:creationId xmlns:a16="http://schemas.microsoft.com/office/drawing/2014/main" id="{501F347D-2A23-6645-A632-021771FE3A43}"/>
              </a:ext>
            </a:extLst>
          </p:cNvPr>
          <p:cNvSpPr>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x-none" sz="2200"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Train general physicians</a:t>
            </a:r>
            <a:r>
              <a:rPr lang="en-US" altLang="x-none" sz="2200"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x-none" sz="2200" dirty="0">
                <a:latin typeface="Arial" panose="020B0604020202020204" pitchFamily="34" charset="0"/>
                <a:ea typeface="ＭＳ Ｐゴシック" panose="020B0600070205080204" pitchFamily="34" charset="-128"/>
                <a:cs typeface="Arial" panose="020B0604020202020204" pitchFamily="34" charset="0"/>
              </a:rPr>
              <a:t>to manage psychiatric emergencies/ presentations</a:t>
            </a:r>
          </a:p>
          <a:p>
            <a:pPr>
              <a:lnSpc>
                <a:spcPct val="80000"/>
              </a:lnSpc>
            </a:pPr>
            <a:r>
              <a:rPr lang="en-US" altLang="x-none" sz="2200" dirty="0">
                <a:latin typeface="Arial" panose="020B0604020202020204" pitchFamily="34" charset="0"/>
                <a:ea typeface="ＭＳ Ｐゴシック" panose="020B0600070205080204" pitchFamily="34" charset="-128"/>
                <a:cs typeface="Arial" panose="020B0604020202020204" pitchFamily="34" charset="0"/>
              </a:rPr>
              <a:t>Exposure of </a:t>
            </a:r>
            <a:r>
              <a:rPr lang="en-US" altLang="x-none" sz="2200" b="1" dirty="0">
                <a:latin typeface="Arial" panose="020B0604020202020204" pitchFamily="34" charset="0"/>
                <a:ea typeface="ＭＳ Ｐゴシック" panose="020B0600070205080204" pitchFamily="34" charset="-128"/>
                <a:cs typeface="Arial" panose="020B0604020202020204" pitchFamily="34" charset="0"/>
              </a:rPr>
              <a:t>psychiatry residents </a:t>
            </a:r>
            <a:r>
              <a:rPr lang="en-US" altLang="x-none" sz="2200" dirty="0">
                <a:latin typeface="Arial" panose="020B0604020202020204" pitchFamily="34" charset="0"/>
                <a:ea typeface="ＭＳ Ｐゴシック" panose="020B0600070205080204" pitchFamily="34" charset="-128"/>
                <a:cs typeface="Arial" panose="020B0604020202020204" pitchFamily="34" charset="0"/>
              </a:rPr>
              <a:t>to </a:t>
            </a:r>
            <a:r>
              <a:rPr lang="en-US" altLang="x-none" sz="2200"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medical co-morbidities </a:t>
            </a:r>
            <a:r>
              <a:rPr lang="en-US" altLang="x-none" sz="2200" dirty="0">
                <a:latin typeface="Arial" panose="020B0604020202020204" pitchFamily="34" charset="0"/>
                <a:ea typeface="ＭＳ Ｐゴシック" panose="020B0600070205080204" pitchFamily="34" charset="-128"/>
                <a:cs typeface="Arial" panose="020B0604020202020204" pitchFamily="34" charset="0"/>
              </a:rPr>
              <a:t>and vice versa </a:t>
            </a:r>
          </a:p>
          <a:p>
            <a:pPr>
              <a:lnSpc>
                <a:spcPct val="80000"/>
              </a:lnSpc>
            </a:pPr>
            <a:r>
              <a:rPr lang="en-US" altLang="x-none" sz="2200" dirty="0">
                <a:latin typeface="Arial" panose="020B0604020202020204" pitchFamily="34" charset="0"/>
                <a:ea typeface="ＭＳ Ｐゴシック" panose="020B0600070205080204" pitchFamily="34" charset="-128"/>
                <a:cs typeface="Arial" panose="020B0604020202020204" pitchFamily="34" charset="0"/>
              </a:rPr>
              <a:t>Development of </a:t>
            </a:r>
            <a:r>
              <a:rPr lang="en-US" altLang="x-none" sz="2200" b="1" dirty="0">
                <a:latin typeface="Arial" panose="020B0604020202020204" pitchFamily="34" charset="0"/>
                <a:ea typeface="ＭＳ Ｐゴシック" panose="020B0600070205080204" pitchFamily="34" charset="-128"/>
                <a:cs typeface="Arial" panose="020B0604020202020204" pitchFamily="34" charset="0"/>
              </a:rPr>
              <a:t>curriculum</a:t>
            </a:r>
            <a:r>
              <a:rPr lang="en-US" altLang="x-none" sz="2200" dirty="0">
                <a:latin typeface="Arial" panose="020B0604020202020204" pitchFamily="34" charset="0"/>
                <a:ea typeface="ＭＳ Ｐゴシック" panose="020B0600070205080204" pitchFamily="34" charset="-128"/>
                <a:cs typeface="Arial" panose="020B0604020202020204" pitchFamily="34" charset="0"/>
              </a:rPr>
              <a:t> for physicians on liaison psychiatry rotation in IOP</a:t>
            </a:r>
          </a:p>
          <a:p>
            <a:pPr>
              <a:lnSpc>
                <a:spcPct val="80000"/>
              </a:lnSpc>
            </a:pPr>
            <a:r>
              <a:rPr lang="en-US" altLang="x-none" sz="2200" dirty="0">
                <a:latin typeface="Arial" panose="020B0604020202020204" pitchFamily="34" charset="0"/>
                <a:ea typeface="ＭＳ Ｐゴシック" panose="020B0600070205080204" pitchFamily="34" charset="-128"/>
                <a:cs typeface="Arial" panose="020B0604020202020204" pitchFamily="34" charset="0"/>
              </a:rPr>
              <a:t>Set-up </a:t>
            </a:r>
            <a:r>
              <a:rPr lang="en-US" altLang="x-none" sz="2200" b="1" dirty="0">
                <a:latin typeface="Arial" panose="020B0604020202020204" pitchFamily="34" charset="0"/>
                <a:ea typeface="ＭＳ Ｐゴシック" panose="020B0600070205080204" pitchFamily="34" charset="-128"/>
                <a:cs typeface="Arial" panose="020B0604020202020204" pitchFamily="34" charset="0"/>
              </a:rPr>
              <a:t>Tele Psychiatric Services </a:t>
            </a:r>
            <a:r>
              <a:rPr lang="en-US" altLang="x-none" sz="2200" dirty="0">
                <a:latin typeface="Arial" panose="020B0604020202020204" pitchFamily="34" charset="0"/>
                <a:ea typeface="ＭＳ Ｐゴシック" panose="020B0600070205080204" pitchFamily="34" charset="-128"/>
                <a:cs typeface="Arial" panose="020B0604020202020204" pitchFamily="34" charset="0"/>
              </a:rPr>
              <a:t>to get consultations for patients admitted in other units of RMU Allied Hospitals</a:t>
            </a:r>
          </a:p>
          <a:p>
            <a:pPr>
              <a:lnSpc>
                <a:spcPct val="80000"/>
              </a:lnSpc>
            </a:pPr>
            <a:endParaRPr lang="en-US" altLang="x-none" sz="3000" dirty="0">
              <a:ea typeface="ＭＳ Ｐゴシック" panose="020B0600070205080204" pitchFamily="34" charset="-128"/>
            </a:endParaRPr>
          </a:p>
        </p:txBody>
      </p:sp>
    </p:spTree>
    <p:extLst>
      <p:ext uri="{BB962C8B-B14F-4D97-AF65-F5344CB8AC3E}">
        <p14:creationId xmlns:p14="http://schemas.microsoft.com/office/powerpoint/2010/main" val="294865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linds(horizontal)">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2BCE8-6928-3077-1F26-FDB1FC378754}"/>
              </a:ext>
            </a:extLst>
          </p:cNvPr>
          <p:cNvSpPr>
            <a:spLocks noGrp="1"/>
          </p:cNvSpPr>
          <p:nvPr>
            <p:ph type="title"/>
          </p:nvPr>
        </p:nvSpPr>
        <p:spPr>
          <a:xfrm>
            <a:off x="685800" y="915337"/>
            <a:ext cx="7696200" cy="1303867"/>
          </a:xfrm>
        </p:spPr>
        <p:txBody>
          <a:bodyPr>
            <a:normAutofit/>
          </a:bodyPr>
          <a:lstStyle/>
          <a:p>
            <a:pPr algn="l"/>
            <a:r>
              <a:rPr lang="en-US" sz="3200" b="1" dirty="0">
                <a:solidFill>
                  <a:schemeClr val="accent2">
                    <a:lumMod val="75000"/>
                  </a:schemeClr>
                </a:solidFill>
                <a:latin typeface="Arial" panose="020B0604020202020204" pitchFamily="34" charset="0"/>
                <a:cs typeface="Arial" panose="020B0604020202020204" pitchFamily="34" charset="0"/>
              </a:rPr>
              <a:t>Establishment</a:t>
            </a:r>
            <a:r>
              <a:rPr lang="en-US" sz="3200" dirty="0">
                <a:solidFill>
                  <a:schemeClr val="accent2">
                    <a:lumMod val="75000"/>
                  </a:schemeClr>
                </a:solidFill>
                <a:latin typeface="Arial" panose="020B0604020202020204" pitchFamily="34" charset="0"/>
                <a:cs typeface="Arial" panose="020B0604020202020204" pitchFamily="34" charset="0"/>
              </a:rPr>
              <a:t> of Liaison Service at Institute of Psychiatry</a:t>
            </a:r>
          </a:p>
        </p:txBody>
      </p:sp>
      <p:pic>
        <p:nvPicPr>
          <p:cNvPr id="7" name="Picture 6" descr="A person speaking into a microphone&#10;&#10;Description automatically generated">
            <a:extLst>
              <a:ext uri="{FF2B5EF4-FFF2-40B4-BE49-F238E27FC236}">
                <a16:creationId xmlns:a16="http://schemas.microsoft.com/office/drawing/2014/main" id="{53120BA8-16FA-873B-EE5E-68056710D6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432"/>
          <a:stretch/>
        </p:blipFill>
        <p:spPr>
          <a:xfrm>
            <a:off x="5943600" y="2454575"/>
            <a:ext cx="1905000" cy="2057400"/>
          </a:xfrm>
          <a:prstGeom prst="ellipse">
            <a:avLst/>
          </a:prstGeom>
          <a:ln w="63500" cap="rnd">
            <a:solidFill>
              <a:schemeClr val="bg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F7DF4417-1EF0-317E-D619-F0014E505BA1}"/>
              </a:ext>
            </a:extLst>
          </p:cNvPr>
          <p:cNvSpPr txBox="1"/>
          <p:nvPr/>
        </p:nvSpPr>
        <p:spPr>
          <a:xfrm>
            <a:off x="5791200" y="4623557"/>
            <a:ext cx="2514600" cy="1169551"/>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Department of Liaison Psychiatry </a:t>
            </a:r>
          </a:p>
          <a:p>
            <a:pPr algn="ctr"/>
            <a:r>
              <a:rPr lang="en-US" sz="1400" dirty="0">
                <a:latin typeface="Arial" panose="020B0604020202020204" pitchFamily="34" charset="0"/>
                <a:cs typeface="Arial" panose="020B0604020202020204" pitchFamily="34" charset="0"/>
              </a:rPr>
              <a:t>University of Wales, Cardiff</a:t>
            </a:r>
          </a:p>
          <a:p>
            <a:pPr algn="ctr"/>
            <a:r>
              <a:rPr lang="en-US" sz="1400" dirty="0">
                <a:latin typeface="Arial" panose="020B0604020202020204" pitchFamily="34" charset="0"/>
                <a:cs typeface="Arial" panose="020B0604020202020204" pitchFamily="34" charset="0"/>
              </a:rPr>
              <a:t>Royal College of Psychiatrists London</a:t>
            </a:r>
          </a:p>
        </p:txBody>
      </p:sp>
      <p:sp>
        <p:nvSpPr>
          <p:cNvPr id="10" name="Content Placeholder 9">
            <a:extLst>
              <a:ext uri="{FF2B5EF4-FFF2-40B4-BE49-F238E27FC236}">
                <a16:creationId xmlns:a16="http://schemas.microsoft.com/office/drawing/2014/main" id="{7CF17ADB-04BA-99A4-87C5-C9A89BA3B3AD}"/>
              </a:ext>
            </a:extLst>
          </p:cNvPr>
          <p:cNvSpPr>
            <a:spLocks noGrp="1"/>
          </p:cNvSpPr>
          <p:nvPr>
            <p:ph idx="1"/>
          </p:nvPr>
        </p:nvSpPr>
        <p:spPr>
          <a:xfrm>
            <a:off x="914401" y="2490135"/>
            <a:ext cx="4800600" cy="3444997"/>
          </a:xfrm>
        </p:spPr>
        <p:txBody>
          <a:bodyPr>
            <a:normAutofit/>
          </a:bodyPr>
          <a:lstStyle/>
          <a:p>
            <a:r>
              <a:rPr lang="en-US" sz="2000" dirty="0">
                <a:latin typeface="Arial" panose="020B0604020202020204" pitchFamily="34" charset="0"/>
                <a:cs typeface="Arial" panose="020B0604020202020204" pitchFamily="34" charset="0"/>
              </a:rPr>
              <a:t>Workshops were conducted to establish and improve Liaison Department at IOP facilitated by </a:t>
            </a:r>
          </a:p>
          <a:p>
            <a:pPr marL="0" indent="0">
              <a:buNone/>
            </a:pP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Prof Dr Tayyab Tahir</a:t>
            </a:r>
          </a:p>
          <a:p>
            <a:r>
              <a:rPr lang="en-US" sz="2000" dirty="0">
                <a:latin typeface="Arial" panose="020B0604020202020204" pitchFamily="34" charset="0"/>
                <a:cs typeface="Arial" panose="020B0604020202020204" pitchFamily="34" charset="0"/>
              </a:rPr>
              <a:t>Outline </a:t>
            </a:r>
            <a:r>
              <a:rPr lang="en-US" sz="2000" b="1" dirty="0">
                <a:latin typeface="Arial" panose="020B0604020202020204" pitchFamily="34" charset="0"/>
                <a:cs typeface="Arial" panose="020B0604020202020204" pitchFamily="34" charset="0"/>
              </a:rPr>
              <a:t>standard operational procedures </a:t>
            </a:r>
            <a:r>
              <a:rPr lang="en-US" sz="2000" dirty="0">
                <a:latin typeface="Arial" panose="020B0604020202020204" pitchFamily="34" charset="0"/>
                <a:cs typeface="Arial" panose="020B0604020202020204" pitchFamily="34" charset="0"/>
              </a:rPr>
              <a:t>for </a:t>
            </a:r>
            <a:r>
              <a:rPr lang="en-US"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much broader collaborative scope inclusive of all </a:t>
            </a:r>
            <a:r>
              <a:rPr lang="en-US" sz="2000" b="1" dirty="0">
                <a:solidFill>
                  <a:srgbClr val="000000"/>
                </a:solidFill>
                <a:effectLst/>
                <a:latin typeface="Arial" panose="020B0604020202020204" pitchFamily="34" charset="0"/>
                <a:ea typeface="Arial" panose="020B0604020202020204" pitchFamily="34" charset="0"/>
                <a:cs typeface="Arial" panose="020B0604020202020204" pitchFamily="34" charset="0"/>
              </a:rPr>
              <a:t>other medical specialties </a:t>
            </a:r>
            <a:r>
              <a:rPr lang="en-US"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at the Allied </a:t>
            </a:r>
            <a:r>
              <a:rPr lang="en-US" sz="2000" dirty="0">
                <a:solidFill>
                  <a:srgbClr val="000000"/>
                </a:solidFill>
                <a:latin typeface="Arial" panose="020B0604020202020204" pitchFamily="34" charset="0"/>
                <a:ea typeface="Arial" panose="020B0604020202020204" pitchFamily="34" charset="0"/>
                <a:cs typeface="Arial" panose="020B0604020202020204" pitchFamily="34" charset="0"/>
              </a:rPr>
              <a:t>H</a:t>
            </a:r>
            <a:r>
              <a:rPr lang="en-US"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ospitals of Rawalpindi Medical University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14214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DA37BB9-72A7-2AFA-F5C0-F1383E16A219}"/>
              </a:ext>
            </a:extLst>
          </p:cNvPr>
          <p:cNvPicPr>
            <a:picLocks noGrp="1"/>
          </p:cNvPicPr>
          <p:nvPr>
            <p:ph idx="1"/>
          </p:nvPr>
        </p:nvPicPr>
        <p:blipFill>
          <a:blip r:embed="rId2"/>
          <a:stretch>
            <a:fillRect/>
          </a:stretch>
        </p:blipFill>
        <p:spPr>
          <a:xfrm>
            <a:off x="5549738" y="2275508"/>
            <a:ext cx="3060862" cy="3938718"/>
          </a:xfrm>
          <a:prstGeom prst="rect">
            <a:avLst/>
          </a:prstGeom>
        </p:spPr>
      </p:pic>
      <p:grpSp>
        <p:nvGrpSpPr>
          <p:cNvPr id="5" name="Group 4">
            <a:extLst>
              <a:ext uri="{FF2B5EF4-FFF2-40B4-BE49-F238E27FC236}">
                <a16:creationId xmlns:a16="http://schemas.microsoft.com/office/drawing/2014/main" id="{BAF39D42-440A-0296-EF76-294BA123C558}"/>
              </a:ext>
            </a:extLst>
          </p:cNvPr>
          <p:cNvGrpSpPr/>
          <p:nvPr/>
        </p:nvGrpSpPr>
        <p:grpSpPr>
          <a:xfrm>
            <a:off x="533400" y="2250107"/>
            <a:ext cx="5016338" cy="1948067"/>
            <a:chOff x="0" y="0"/>
            <a:chExt cx="4947920" cy="1131570"/>
          </a:xfrm>
        </p:grpSpPr>
        <p:pic>
          <p:nvPicPr>
            <p:cNvPr id="6" name="Picture 5">
              <a:extLst>
                <a:ext uri="{FF2B5EF4-FFF2-40B4-BE49-F238E27FC236}">
                  <a16:creationId xmlns:a16="http://schemas.microsoft.com/office/drawing/2014/main" id="{8CFED8AB-4CD0-B768-4A8E-AA5CB34B7956}"/>
                </a:ext>
              </a:extLst>
            </p:cNvPr>
            <p:cNvPicPr/>
            <p:nvPr/>
          </p:nvPicPr>
          <p:blipFill>
            <a:blip r:embed="rId3"/>
            <a:stretch>
              <a:fillRect/>
            </a:stretch>
          </p:blipFill>
          <p:spPr>
            <a:xfrm>
              <a:off x="0" y="0"/>
              <a:ext cx="2342896" cy="1131570"/>
            </a:xfrm>
            <a:prstGeom prst="rect">
              <a:avLst/>
            </a:prstGeom>
          </p:spPr>
        </p:pic>
        <p:pic>
          <p:nvPicPr>
            <p:cNvPr id="7" name="Picture 6">
              <a:extLst>
                <a:ext uri="{FF2B5EF4-FFF2-40B4-BE49-F238E27FC236}">
                  <a16:creationId xmlns:a16="http://schemas.microsoft.com/office/drawing/2014/main" id="{B4E043E1-510A-1ACA-F0EC-4733B9878901}"/>
                </a:ext>
              </a:extLst>
            </p:cNvPr>
            <p:cNvPicPr/>
            <p:nvPr/>
          </p:nvPicPr>
          <p:blipFill>
            <a:blip r:embed="rId4"/>
            <a:stretch>
              <a:fillRect/>
            </a:stretch>
          </p:blipFill>
          <p:spPr>
            <a:xfrm>
              <a:off x="2557780" y="0"/>
              <a:ext cx="2390140" cy="1131570"/>
            </a:xfrm>
            <a:prstGeom prst="rect">
              <a:avLst/>
            </a:prstGeom>
          </p:spPr>
        </p:pic>
      </p:grpSp>
      <p:grpSp>
        <p:nvGrpSpPr>
          <p:cNvPr id="8" name="Group 7">
            <a:extLst>
              <a:ext uri="{FF2B5EF4-FFF2-40B4-BE49-F238E27FC236}">
                <a16:creationId xmlns:a16="http://schemas.microsoft.com/office/drawing/2014/main" id="{3FCC572A-2B51-E423-895C-E46F89EDEDA2}"/>
              </a:ext>
            </a:extLst>
          </p:cNvPr>
          <p:cNvGrpSpPr/>
          <p:nvPr/>
        </p:nvGrpSpPr>
        <p:grpSpPr>
          <a:xfrm>
            <a:off x="533400" y="4267200"/>
            <a:ext cx="4948554" cy="2058555"/>
            <a:chOff x="0" y="0"/>
            <a:chExt cx="4948936" cy="1102360"/>
          </a:xfrm>
        </p:grpSpPr>
        <p:pic>
          <p:nvPicPr>
            <p:cNvPr id="9" name="Picture 8">
              <a:extLst>
                <a:ext uri="{FF2B5EF4-FFF2-40B4-BE49-F238E27FC236}">
                  <a16:creationId xmlns:a16="http://schemas.microsoft.com/office/drawing/2014/main" id="{41C10529-C1E8-660A-C92A-1BE10EB47ADC}"/>
                </a:ext>
              </a:extLst>
            </p:cNvPr>
            <p:cNvPicPr/>
            <p:nvPr/>
          </p:nvPicPr>
          <p:blipFill>
            <a:blip r:embed="rId5"/>
            <a:stretch>
              <a:fillRect/>
            </a:stretch>
          </p:blipFill>
          <p:spPr>
            <a:xfrm>
              <a:off x="0" y="9525"/>
              <a:ext cx="2342896" cy="1092200"/>
            </a:xfrm>
            <a:prstGeom prst="rect">
              <a:avLst/>
            </a:prstGeom>
          </p:spPr>
        </p:pic>
        <p:pic>
          <p:nvPicPr>
            <p:cNvPr id="10" name="Picture 9">
              <a:extLst>
                <a:ext uri="{FF2B5EF4-FFF2-40B4-BE49-F238E27FC236}">
                  <a16:creationId xmlns:a16="http://schemas.microsoft.com/office/drawing/2014/main" id="{86EBA4EC-1000-9382-98A7-A2379CC900CD}"/>
                </a:ext>
              </a:extLst>
            </p:cNvPr>
            <p:cNvPicPr/>
            <p:nvPr/>
          </p:nvPicPr>
          <p:blipFill>
            <a:blip r:embed="rId6"/>
            <a:stretch>
              <a:fillRect/>
            </a:stretch>
          </p:blipFill>
          <p:spPr>
            <a:xfrm>
              <a:off x="2655570" y="0"/>
              <a:ext cx="2293366" cy="1102360"/>
            </a:xfrm>
            <a:prstGeom prst="rect">
              <a:avLst/>
            </a:prstGeom>
          </p:spPr>
        </p:pic>
      </p:grpSp>
      <p:sp>
        <p:nvSpPr>
          <p:cNvPr id="3" name="Title 1">
            <a:extLst>
              <a:ext uri="{FF2B5EF4-FFF2-40B4-BE49-F238E27FC236}">
                <a16:creationId xmlns:a16="http://schemas.microsoft.com/office/drawing/2014/main" id="{BB67E2D1-AFFA-9DFB-37A9-E7ED880E3EA7}"/>
              </a:ext>
            </a:extLst>
          </p:cNvPr>
          <p:cNvSpPr txBox="1">
            <a:spLocks/>
          </p:cNvSpPr>
          <p:nvPr/>
        </p:nvSpPr>
        <p:spPr>
          <a:xfrm>
            <a:off x="685800" y="844750"/>
            <a:ext cx="7924800" cy="130333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b="1" dirty="0">
                <a:solidFill>
                  <a:schemeClr val="accent2">
                    <a:lumMod val="75000"/>
                  </a:schemeClr>
                </a:solidFill>
                <a:latin typeface="Arial" panose="020B0604020202020204" pitchFamily="34" charset="0"/>
                <a:cs typeface="Arial" panose="020B0604020202020204" pitchFamily="34" charset="0"/>
              </a:rPr>
              <a:t>Workshops</a:t>
            </a:r>
            <a:r>
              <a:rPr lang="en-US" sz="3200" dirty="0">
                <a:solidFill>
                  <a:schemeClr val="accent2">
                    <a:lumMod val="75000"/>
                  </a:schemeClr>
                </a:solidFill>
                <a:latin typeface="Arial" panose="020B0604020202020204" pitchFamily="34" charset="0"/>
                <a:cs typeface="Arial" panose="020B0604020202020204" pitchFamily="34" charset="0"/>
              </a:rPr>
              <a:t> for establishment of Liaison Psychiatric Services</a:t>
            </a:r>
          </a:p>
        </p:txBody>
      </p:sp>
    </p:spTree>
    <p:extLst>
      <p:ext uri="{BB962C8B-B14F-4D97-AF65-F5344CB8AC3E}">
        <p14:creationId xmlns:p14="http://schemas.microsoft.com/office/powerpoint/2010/main" val="27802766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BD6374-B03F-1FCA-C349-CB45F77DFC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905000"/>
            <a:ext cx="7924800" cy="4269105"/>
          </a:xfrm>
          <a:prstGeom prst="rect">
            <a:avLst/>
          </a:prstGeom>
        </p:spPr>
      </p:pic>
      <p:sp>
        <p:nvSpPr>
          <p:cNvPr id="6" name="Title 1">
            <a:extLst>
              <a:ext uri="{FF2B5EF4-FFF2-40B4-BE49-F238E27FC236}">
                <a16:creationId xmlns:a16="http://schemas.microsoft.com/office/drawing/2014/main" id="{4ABCCE52-E363-31B8-3096-C87EA5B7E36C}"/>
              </a:ext>
            </a:extLst>
          </p:cNvPr>
          <p:cNvSpPr txBox="1">
            <a:spLocks/>
          </p:cNvSpPr>
          <p:nvPr/>
        </p:nvSpPr>
        <p:spPr>
          <a:xfrm>
            <a:off x="685800" y="683895"/>
            <a:ext cx="7772400" cy="1303337"/>
          </a:xfrm>
          <a:prstGeom prst="rect">
            <a:avLst/>
          </a:prstGeom>
        </p:spPr>
        <p:txBody>
          <a:bodyPr>
            <a:normAutofit fontScale="97500"/>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b="1" dirty="0">
                <a:solidFill>
                  <a:schemeClr val="accent2">
                    <a:lumMod val="75000"/>
                  </a:schemeClr>
                </a:solidFill>
                <a:latin typeface="Arial" panose="020B0604020202020204" pitchFamily="34" charset="0"/>
                <a:cs typeface="Arial" panose="020B0604020202020204" pitchFamily="34" charset="0"/>
              </a:rPr>
              <a:t>Collaboration</a:t>
            </a:r>
            <a:r>
              <a:rPr lang="en-US" sz="3200" dirty="0">
                <a:solidFill>
                  <a:schemeClr val="accent2">
                    <a:lumMod val="75000"/>
                  </a:schemeClr>
                </a:solidFill>
                <a:latin typeface="Arial" panose="020B0604020202020204" pitchFamily="34" charset="0"/>
                <a:cs typeface="Arial" panose="020B0604020202020204" pitchFamily="34" charset="0"/>
              </a:rPr>
              <a:t> with Medical and Surgical   Departments</a:t>
            </a:r>
          </a:p>
        </p:txBody>
      </p:sp>
    </p:spTree>
    <p:extLst>
      <p:ext uri="{BB962C8B-B14F-4D97-AF65-F5344CB8AC3E}">
        <p14:creationId xmlns:p14="http://schemas.microsoft.com/office/powerpoint/2010/main" val="8724708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7B6AA86-6D5E-69B9-5B7F-BE11790085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1974" y="1752600"/>
            <a:ext cx="4047008" cy="4495800"/>
          </a:xfrm>
        </p:spPr>
      </p:pic>
      <p:pic>
        <p:nvPicPr>
          <p:cNvPr id="7" name="Picture 6">
            <a:extLst>
              <a:ext uri="{FF2B5EF4-FFF2-40B4-BE49-F238E27FC236}">
                <a16:creationId xmlns:a16="http://schemas.microsoft.com/office/drawing/2014/main" id="{443C030F-1384-3FE5-7925-C2919B213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8842" y="1752600"/>
            <a:ext cx="3773184" cy="4495800"/>
          </a:xfrm>
          <a:prstGeom prst="rect">
            <a:avLst/>
          </a:prstGeom>
        </p:spPr>
      </p:pic>
      <p:sp>
        <p:nvSpPr>
          <p:cNvPr id="3" name="TextBox 2">
            <a:extLst>
              <a:ext uri="{FF2B5EF4-FFF2-40B4-BE49-F238E27FC236}">
                <a16:creationId xmlns:a16="http://schemas.microsoft.com/office/drawing/2014/main" id="{4581D35C-D39B-BCBD-C8AE-58306C3EB9F7}"/>
              </a:ext>
            </a:extLst>
          </p:cNvPr>
          <p:cNvSpPr txBox="1"/>
          <p:nvPr/>
        </p:nvSpPr>
        <p:spPr>
          <a:xfrm>
            <a:off x="762000" y="778854"/>
            <a:ext cx="7620000" cy="954107"/>
          </a:xfrm>
          <a:prstGeom prst="rect">
            <a:avLst/>
          </a:prstGeom>
          <a:noFill/>
        </p:spPr>
        <p:txBody>
          <a:bodyPr wrap="square" rtlCol="0">
            <a:spAutoFit/>
          </a:bodyPr>
          <a:lstStyle/>
          <a:p>
            <a:r>
              <a:rPr lang="en-US" sz="2800" b="1" dirty="0">
                <a:solidFill>
                  <a:schemeClr val="accent1">
                    <a:lumMod val="75000"/>
                  </a:schemeClr>
                </a:solidFill>
                <a:latin typeface="Arial" panose="020B0604020202020204" pitchFamily="34" charset="0"/>
                <a:cs typeface="Arial" panose="020B0604020202020204" pitchFamily="34" charset="0"/>
              </a:rPr>
              <a:t>Poster presentation </a:t>
            </a:r>
            <a:r>
              <a:rPr lang="en-US" sz="2800" dirty="0">
                <a:solidFill>
                  <a:schemeClr val="accent1">
                    <a:lumMod val="75000"/>
                  </a:schemeClr>
                </a:solidFill>
                <a:latin typeface="Arial" panose="020B0604020202020204" pitchFamily="34" charset="0"/>
                <a:cs typeface="Arial" panose="020B0604020202020204" pitchFamily="34" charset="0"/>
              </a:rPr>
              <a:t>of Liaison Cases at </a:t>
            </a:r>
          </a:p>
          <a:p>
            <a:r>
              <a:rPr lang="en-US" sz="2800" dirty="0">
                <a:solidFill>
                  <a:schemeClr val="accent1">
                    <a:lumMod val="75000"/>
                  </a:schemeClr>
                </a:solidFill>
                <a:latin typeface="Arial" panose="020B0604020202020204" pitchFamily="34" charset="0"/>
                <a:cs typeface="Arial" panose="020B0604020202020204" pitchFamily="34" charset="0"/>
              </a:rPr>
              <a:t>Royal College of Psychiatrists</a:t>
            </a:r>
          </a:p>
        </p:txBody>
      </p:sp>
    </p:spTree>
    <p:extLst>
      <p:ext uri="{BB962C8B-B14F-4D97-AF65-F5344CB8AC3E}">
        <p14:creationId xmlns:p14="http://schemas.microsoft.com/office/powerpoint/2010/main" val="7481563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A87CA-C1B2-124F-8371-F58EA2630B6F}"/>
              </a:ext>
            </a:extLst>
          </p:cNvPr>
          <p:cNvSpPr>
            <a:spLocks noGrp="1"/>
          </p:cNvSpPr>
          <p:nvPr>
            <p:ph type="title"/>
          </p:nvPr>
        </p:nvSpPr>
        <p:spPr>
          <a:xfrm>
            <a:off x="962025" y="533400"/>
            <a:ext cx="7219950" cy="1325563"/>
          </a:xfrm>
        </p:spPr>
        <p:txBody>
          <a:bodyPr>
            <a:normAutofit/>
          </a:bodyPr>
          <a:lstStyle/>
          <a:p>
            <a:r>
              <a:rPr lang="en-US" sz="3600" dirty="0">
                <a:solidFill>
                  <a:schemeClr val="accent1">
                    <a:lumMod val="75000"/>
                  </a:schemeClr>
                </a:solidFill>
                <a:latin typeface="Arial" panose="020B0604020202020204" pitchFamily="34" charset="0"/>
                <a:cs typeface="Arial" panose="020B0604020202020204" pitchFamily="34" charset="0"/>
              </a:rPr>
              <a:t>Pakistan Psychiatry Society Recommendations </a:t>
            </a:r>
            <a:endParaRPr lang="x-none" sz="3600" dirty="0">
              <a:solidFill>
                <a:schemeClr val="accent1">
                  <a:lumMod val="75000"/>
                </a:schemeClr>
              </a:solidFill>
            </a:endParaRPr>
          </a:p>
        </p:txBody>
      </p:sp>
      <p:pic>
        <p:nvPicPr>
          <p:cNvPr id="4" name="Picture 3">
            <a:extLst>
              <a:ext uri="{FF2B5EF4-FFF2-40B4-BE49-F238E27FC236}">
                <a16:creationId xmlns:a16="http://schemas.microsoft.com/office/drawing/2014/main" id="{1CEF2D7D-5440-EE4E-99C6-47F5F4EB00D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10140" b="54304"/>
          <a:stretch/>
        </p:blipFill>
        <p:spPr>
          <a:xfrm>
            <a:off x="628651" y="1676400"/>
            <a:ext cx="7886700" cy="4495800"/>
          </a:xfrm>
          <a:prstGeom prst="rect">
            <a:avLst/>
          </a:prstGeom>
        </p:spPr>
      </p:pic>
    </p:spTree>
    <p:extLst>
      <p:ext uri="{BB962C8B-B14F-4D97-AF65-F5344CB8AC3E}">
        <p14:creationId xmlns:p14="http://schemas.microsoft.com/office/powerpoint/2010/main" val="15730958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511D8-CE41-CCCE-81CE-43FBF1E2F333}"/>
              </a:ext>
            </a:extLst>
          </p:cNvPr>
          <p:cNvSpPr>
            <a:spLocks noGrp="1"/>
          </p:cNvSpPr>
          <p:nvPr>
            <p:ph type="title"/>
          </p:nvPr>
        </p:nvSpPr>
        <p:spPr>
          <a:xfrm>
            <a:off x="762000" y="922868"/>
            <a:ext cx="7467600" cy="1303867"/>
          </a:xfrm>
        </p:spPr>
        <p:txBody>
          <a:bodyPr>
            <a:noAutofit/>
          </a:bodyPr>
          <a:lstStyle/>
          <a:p>
            <a:pPr algn="l"/>
            <a:r>
              <a:rPr lang="en-US" sz="3000" dirty="0">
                <a:solidFill>
                  <a:schemeClr val="accent2">
                    <a:lumMod val="75000"/>
                  </a:schemeClr>
                </a:solidFill>
                <a:effectLst/>
                <a:latin typeface="Arial" panose="020B0604020202020204" pitchFamily="34" charset="0"/>
                <a:ea typeface="SimSun" panose="02010600030101010101" pitchFamily="2" charset="-122"/>
              </a:rPr>
              <a:t>Meeting for </a:t>
            </a:r>
            <a:r>
              <a:rPr lang="en-US" sz="3000" b="1" dirty="0">
                <a:solidFill>
                  <a:schemeClr val="accent2">
                    <a:lumMod val="75000"/>
                  </a:schemeClr>
                </a:solidFill>
                <a:effectLst/>
                <a:latin typeface="Arial" panose="020B0604020202020204" pitchFamily="34" charset="0"/>
                <a:ea typeface="SimSun" panose="02010600030101010101" pitchFamily="2" charset="-122"/>
              </a:rPr>
              <a:t>People Living with HIV</a:t>
            </a:r>
            <a:r>
              <a:rPr lang="en-US" sz="3000" dirty="0">
                <a:solidFill>
                  <a:schemeClr val="accent2">
                    <a:lumMod val="75000"/>
                  </a:schemeClr>
                </a:solidFill>
                <a:effectLst/>
                <a:latin typeface="Arial" panose="020B0604020202020204" pitchFamily="34" charset="0"/>
                <a:ea typeface="SimSun" panose="02010600030101010101" pitchFamily="2" charset="-122"/>
              </a:rPr>
              <a:t> in Pakistan - </a:t>
            </a:r>
            <a:r>
              <a:rPr lang="en-US" sz="2800" dirty="0">
                <a:solidFill>
                  <a:schemeClr val="accent2">
                    <a:lumMod val="75000"/>
                  </a:schemeClr>
                </a:solidFill>
                <a:effectLst/>
                <a:latin typeface="Arial" panose="020B0604020202020204" pitchFamily="34" charset="0"/>
                <a:ea typeface="SimSun" panose="02010600030101010101" pitchFamily="2" charset="-122"/>
              </a:rPr>
              <a:t>May 28</a:t>
            </a:r>
            <a:r>
              <a:rPr lang="en-US" sz="2800" baseline="30000" dirty="0">
                <a:solidFill>
                  <a:schemeClr val="accent2">
                    <a:lumMod val="75000"/>
                  </a:schemeClr>
                </a:solidFill>
                <a:effectLst/>
                <a:latin typeface="Arial" panose="020B0604020202020204" pitchFamily="34" charset="0"/>
                <a:ea typeface="SimSun" panose="02010600030101010101" pitchFamily="2" charset="-122"/>
              </a:rPr>
              <a:t>th</a:t>
            </a:r>
            <a:r>
              <a:rPr lang="en-US" sz="2800" dirty="0">
                <a:solidFill>
                  <a:schemeClr val="accent2">
                    <a:lumMod val="75000"/>
                  </a:schemeClr>
                </a:solidFill>
                <a:effectLst/>
                <a:latin typeface="Arial" panose="020B0604020202020204" pitchFamily="34" charset="0"/>
                <a:ea typeface="SimSun" panose="02010600030101010101" pitchFamily="2" charset="-122"/>
              </a:rPr>
              <a:t>,2024</a:t>
            </a:r>
            <a:endParaRPr lang="en-US" sz="2800" dirty="0">
              <a:solidFill>
                <a:schemeClr val="accent2">
                  <a:lumMod val="75000"/>
                </a:schemeClr>
              </a:solidFill>
            </a:endParaRPr>
          </a:p>
        </p:txBody>
      </p:sp>
      <p:sp>
        <p:nvSpPr>
          <p:cNvPr id="3" name="Content Placeholder 2">
            <a:extLst>
              <a:ext uri="{FF2B5EF4-FFF2-40B4-BE49-F238E27FC236}">
                <a16:creationId xmlns:a16="http://schemas.microsoft.com/office/drawing/2014/main" id="{A68EF70B-2051-6193-602C-9D5AABF32ABF}"/>
              </a:ext>
            </a:extLst>
          </p:cNvPr>
          <p:cNvSpPr>
            <a:spLocks noGrp="1"/>
          </p:cNvSpPr>
          <p:nvPr>
            <p:ph idx="1"/>
          </p:nvPr>
        </p:nvSpPr>
        <p:spPr>
          <a:xfrm>
            <a:off x="762000" y="2362200"/>
            <a:ext cx="7696200" cy="3810000"/>
          </a:xfrm>
        </p:spPr>
        <p:txBody>
          <a:bodyPr>
            <a:noAutofit/>
          </a:bodyPr>
          <a:lstStyle/>
          <a:p>
            <a:pPr marL="342900" marR="0" lvl="0" indent="-342900">
              <a:spcBef>
                <a:spcPts val="0"/>
              </a:spcBef>
              <a:spcAft>
                <a:spcPts val="0"/>
              </a:spcAft>
              <a:buSzPts val="900"/>
              <a:buFont typeface="Wingdings" panose="05000000000000000000" pitchFamily="2" charset="2"/>
              <a:buChar char=""/>
              <a:tabLst>
                <a:tab pos="266700" algn="l"/>
              </a:tabLst>
            </a:pPr>
            <a:r>
              <a:rPr lang="en-US" sz="2200" b="1" dirty="0">
                <a:solidFill>
                  <a:srgbClr val="050500"/>
                </a:solidFill>
                <a:effectLst/>
                <a:latin typeface="Arial" panose="020B0604020202020204" pitchFamily="34" charset="0"/>
                <a:ea typeface="SimSun" panose="02010600030101010101" pitchFamily="2" charset="-122"/>
                <a:cs typeface="Arial" panose="020B0604020202020204" pitchFamily="34" charset="0"/>
              </a:rPr>
              <a:t>APLHIV</a:t>
            </a:r>
            <a:r>
              <a:rPr lang="en-US" sz="2200" dirty="0">
                <a:solidFill>
                  <a:srgbClr val="050500"/>
                </a:solidFill>
                <a:effectLst/>
                <a:latin typeface="Arial" panose="020B0604020202020204" pitchFamily="34" charset="0"/>
                <a:ea typeface="SimSun" panose="02010600030101010101" pitchFamily="2" charset="-122"/>
                <a:cs typeface="Arial" panose="020B0604020202020204" pitchFamily="34" charset="0"/>
              </a:rPr>
              <a:t> has identified </a:t>
            </a:r>
            <a:r>
              <a:rPr lang="en-US" sz="2200" b="1" dirty="0">
                <a:solidFill>
                  <a:srgbClr val="C00000"/>
                </a:solidFill>
                <a:effectLst/>
                <a:latin typeface="Arial" panose="020B0604020202020204" pitchFamily="34" charset="0"/>
                <a:ea typeface="SimSun" panose="02010600030101010101" pitchFamily="2" charset="-122"/>
                <a:cs typeface="Arial" panose="020B0604020202020204" pitchFamily="34" charset="0"/>
              </a:rPr>
              <a:t>9 </a:t>
            </a:r>
            <a:r>
              <a:rPr lang="en-US" sz="2200" b="1" dirty="0" err="1">
                <a:solidFill>
                  <a:srgbClr val="C00000"/>
                </a:solidFill>
                <a:latin typeface="Arial" panose="020B0604020202020204" pitchFamily="34" charset="0"/>
                <a:ea typeface="SimSun" panose="02010600030101010101" pitchFamily="2" charset="-122"/>
                <a:cs typeface="Arial" panose="020B0604020202020204" pitchFamily="34" charset="0"/>
              </a:rPr>
              <a:t>C</a:t>
            </a:r>
            <a:r>
              <a:rPr lang="en-US" sz="2200" b="1" dirty="0" err="1">
                <a:solidFill>
                  <a:srgbClr val="C00000"/>
                </a:solidFill>
                <a:effectLst/>
                <a:latin typeface="Arial" panose="020B0604020202020204" pitchFamily="34" charset="0"/>
                <a:ea typeface="SimSun" panose="02010600030101010101" pitchFamily="2" charset="-122"/>
                <a:cs typeface="Arial" panose="020B0604020202020204" pitchFamily="34" charset="0"/>
              </a:rPr>
              <a:t>entres</a:t>
            </a:r>
            <a:r>
              <a:rPr lang="en-US" sz="2200" b="1" dirty="0">
                <a:solidFill>
                  <a:srgbClr val="C00000"/>
                </a:solidFill>
                <a:effectLst/>
                <a:latin typeface="Arial" panose="020B0604020202020204" pitchFamily="34" charset="0"/>
                <a:ea typeface="SimSun" panose="02010600030101010101" pitchFamily="2" charset="-122"/>
                <a:cs typeface="Arial" panose="020B0604020202020204" pitchFamily="34" charset="0"/>
              </a:rPr>
              <a:t> in Pakistan </a:t>
            </a:r>
            <a:r>
              <a:rPr lang="en-US" sz="2200" dirty="0">
                <a:solidFill>
                  <a:srgbClr val="050500"/>
                </a:solidFill>
                <a:effectLst/>
                <a:latin typeface="Arial" panose="020B0604020202020204" pitchFamily="34" charset="0"/>
                <a:ea typeface="SimSun" panose="02010600030101010101" pitchFamily="2" charset="-122"/>
                <a:cs typeface="Arial" panose="020B0604020202020204" pitchFamily="34" charset="0"/>
              </a:rPr>
              <a:t>where both ART and Psychiatric Services are available in the same hospital.</a:t>
            </a:r>
            <a:endParaRPr lang="en-US" sz="2200" dirty="0">
              <a:latin typeface="Arial" panose="020B0604020202020204" pitchFamily="34" charset="0"/>
              <a:ea typeface="SimSun" panose="02010600030101010101" pitchFamily="2" charset="-122"/>
              <a:cs typeface="Arial" panose="020B0604020202020204" pitchFamily="34" charset="0"/>
            </a:endParaRPr>
          </a:p>
          <a:p>
            <a:pPr marL="0" marR="0" lvl="0" indent="0">
              <a:spcBef>
                <a:spcPts val="0"/>
              </a:spcBef>
              <a:spcAft>
                <a:spcPts val="0"/>
              </a:spcAft>
              <a:buSzPts val="900"/>
              <a:buNone/>
              <a:tabLst>
                <a:tab pos="266700" algn="l"/>
              </a:tabLst>
            </a:pPr>
            <a:r>
              <a:rPr lang="en-US" sz="2200" dirty="0">
                <a:solidFill>
                  <a:srgbClr val="050500"/>
                </a:solidFill>
                <a:effectLst/>
                <a:latin typeface="Arial" panose="020B0604020202020204" pitchFamily="34" charset="0"/>
                <a:ea typeface="SimSun" panose="02010600030101010101" pitchFamily="2" charset="-122"/>
                <a:cs typeface="Arial" panose="020B0604020202020204" pitchFamily="34" charset="0"/>
              </a:rPr>
              <a:t> </a:t>
            </a:r>
            <a:endParaRPr lang="en-US" sz="2200" dirty="0">
              <a:effectLst/>
              <a:latin typeface="Arial" panose="020B0604020202020204" pitchFamily="34" charset="0"/>
              <a:ea typeface="SimSun" panose="02010600030101010101" pitchFamily="2" charset="-122"/>
              <a:cs typeface="Arial" panose="020B0604020202020204" pitchFamily="34" charset="0"/>
            </a:endParaRPr>
          </a:p>
          <a:p>
            <a:pPr marL="342900" marR="0" lvl="0" indent="-342900">
              <a:spcBef>
                <a:spcPts val="0"/>
              </a:spcBef>
              <a:spcAft>
                <a:spcPts val="0"/>
              </a:spcAft>
              <a:buSzPts val="900"/>
              <a:buFont typeface="Wingdings" panose="05000000000000000000" pitchFamily="2" charset="2"/>
              <a:buChar char=""/>
              <a:tabLst>
                <a:tab pos="266700" algn="l"/>
              </a:tabLst>
            </a:pPr>
            <a:r>
              <a:rPr lang="en-US" sz="2200" b="1" dirty="0">
                <a:solidFill>
                  <a:srgbClr val="C00000"/>
                </a:solidFill>
                <a:effectLst/>
                <a:latin typeface="Arial" panose="020B0604020202020204" pitchFamily="34" charset="0"/>
                <a:ea typeface="SimSun" panose="02010600030101010101" pitchFamily="2" charset="-122"/>
                <a:cs typeface="Arial" panose="020B0604020202020204" pitchFamily="34" charset="0"/>
              </a:rPr>
              <a:t>Train</a:t>
            </a:r>
            <a:r>
              <a:rPr lang="en-US" sz="2200" b="1" dirty="0">
                <a:solidFill>
                  <a:srgbClr val="050500"/>
                </a:solidFill>
                <a:effectLst/>
                <a:latin typeface="Arial" panose="020B0604020202020204" pitchFamily="34" charset="0"/>
                <a:ea typeface="SimSun" panose="02010600030101010101" pitchFamily="2" charset="-122"/>
                <a:cs typeface="Arial" panose="020B0604020202020204" pitchFamily="34" charset="0"/>
              </a:rPr>
              <a:t> </a:t>
            </a:r>
            <a:r>
              <a:rPr lang="en-US" sz="2200" b="1" dirty="0">
                <a:solidFill>
                  <a:srgbClr val="C00000"/>
                </a:solidFill>
                <a:effectLst/>
                <a:latin typeface="Arial" panose="020B0604020202020204" pitchFamily="34" charset="0"/>
                <a:ea typeface="SimSun" panose="02010600030101010101" pitchFamily="2" charset="-122"/>
                <a:cs typeface="Arial" panose="020B0604020202020204" pitchFamily="34" charset="0"/>
              </a:rPr>
              <a:t>2 early career psychiatrists</a:t>
            </a:r>
            <a:r>
              <a:rPr lang="en-US" sz="2200" dirty="0">
                <a:solidFill>
                  <a:srgbClr val="C00000"/>
                </a:solidFill>
                <a:effectLst/>
                <a:latin typeface="Arial" panose="020B0604020202020204" pitchFamily="34" charset="0"/>
                <a:ea typeface="SimSun" panose="02010600030101010101" pitchFamily="2" charset="-122"/>
                <a:cs typeface="Arial" panose="020B0604020202020204" pitchFamily="34" charset="0"/>
              </a:rPr>
              <a:t> </a:t>
            </a:r>
            <a:r>
              <a:rPr lang="en-US" sz="2200" dirty="0">
                <a:solidFill>
                  <a:srgbClr val="050500"/>
                </a:solidFill>
                <a:effectLst/>
                <a:latin typeface="Arial" panose="020B0604020202020204" pitchFamily="34" charset="0"/>
                <a:ea typeface="SimSun" panose="02010600030101010101" pitchFamily="2" charset="-122"/>
                <a:cs typeface="Arial" panose="020B0604020202020204" pitchFamily="34" charset="0"/>
              </a:rPr>
              <a:t>for 2 days in </a:t>
            </a:r>
            <a:r>
              <a:rPr lang="en-US" sz="2200" b="1" dirty="0">
                <a:solidFill>
                  <a:srgbClr val="050500"/>
                </a:solidFill>
                <a:effectLst/>
                <a:latin typeface="Arial" panose="020B0604020202020204" pitchFamily="34" charset="0"/>
                <a:ea typeface="SimSun" panose="02010600030101010101" pitchFamily="2" charset="-122"/>
                <a:cs typeface="Arial" panose="020B0604020202020204" pitchFamily="34" charset="0"/>
              </a:rPr>
              <a:t>June 2024 </a:t>
            </a:r>
            <a:r>
              <a:rPr lang="en-US" sz="2200" dirty="0">
                <a:solidFill>
                  <a:srgbClr val="050500"/>
                </a:solidFill>
                <a:effectLst/>
                <a:latin typeface="Arial" panose="020B0604020202020204" pitchFamily="34" charset="0"/>
                <a:ea typeface="SimSun" panose="02010600030101010101" pitchFamily="2" charset="-122"/>
                <a:cs typeface="Arial" panose="020B0604020202020204" pitchFamily="34" charset="0"/>
              </a:rPr>
              <a:t>regarding </a:t>
            </a:r>
            <a:r>
              <a:rPr lang="en-US" sz="2200" b="1" dirty="0">
                <a:solidFill>
                  <a:srgbClr val="050500"/>
                </a:solidFill>
                <a:effectLst/>
                <a:latin typeface="Arial" panose="020B0604020202020204" pitchFamily="34" charset="0"/>
                <a:ea typeface="SimSun" panose="02010600030101010101" pitchFamily="2" charset="-122"/>
                <a:cs typeface="Arial" panose="020B0604020202020204" pitchFamily="34" charset="0"/>
              </a:rPr>
              <a:t>cultural competence </a:t>
            </a:r>
            <a:r>
              <a:rPr lang="en-US" sz="2200" dirty="0">
                <a:solidFill>
                  <a:srgbClr val="050500"/>
                </a:solidFill>
                <a:effectLst/>
                <a:latin typeface="Arial" panose="020B0604020202020204" pitchFamily="34" charset="0"/>
                <a:ea typeface="SimSun" panose="02010600030101010101" pitchFamily="2" charset="-122"/>
                <a:cs typeface="Arial" panose="020B0604020202020204" pitchFamily="34" charset="0"/>
              </a:rPr>
              <a:t>for People living with HIV. </a:t>
            </a:r>
            <a:endParaRPr lang="en-US" sz="2200" dirty="0">
              <a:latin typeface="Arial" panose="020B0604020202020204" pitchFamily="34" charset="0"/>
              <a:ea typeface="SimSun" panose="02010600030101010101" pitchFamily="2" charset="-122"/>
              <a:cs typeface="Arial" panose="020B0604020202020204" pitchFamily="34" charset="0"/>
            </a:endParaRPr>
          </a:p>
          <a:p>
            <a:pPr marL="0" marR="0" lvl="0" indent="0">
              <a:spcBef>
                <a:spcPts val="0"/>
              </a:spcBef>
              <a:spcAft>
                <a:spcPts val="0"/>
              </a:spcAft>
              <a:buSzPts val="900"/>
              <a:buNone/>
              <a:tabLst>
                <a:tab pos="266700" algn="l"/>
              </a:tabLst>
            </a:pPr>
            <a:r>
              <a:rPr lang="en-US" sz="2200" dirty="0">
                <a:solidFill>
                  <a:srgbClr val="050500"/>
                </a:solidFill>
                <a:effectLst/>
                <a:latin typeface="Arial" panose="020B0604020202020204" pitchFamily="34" charset="0"/>
                <a:ea typeface="SimSun" panose="02010600030101010101" pitchFamily="2" charset="-122"/>
                <a:cs typeface="Arial" panose="020B0604020202020204" pitchFamily="34" charset="0"/>
              </a:rPr>
              <a:t> </a:t>
            </a:r>
            <a:endParaRPr lang="en-US" sz="2200" dirty="0">
              <a:effectLst/>
              <a:latin typeface="Arial" panose="020B0604020202020204" pitchFamily="34" charset="0"/>
              <a:ea typeface="SimSun" panose="02010600030101010101" pitchFamily="2" charset="-122"/>
              <a:cs typeface="Arial" panose="020B0604020202020204" pitchFamily="34" charset="0"/>
            </a:endParaRPr>
          </a:p>
          <a:p>
            <a:r>
              <a:rPr lang="en-US" sz="2200" b="1" dirty="0">
                <a:solidFill>
                  <a:schemeClr val="tx1"/>
                </a:solidFill>
                <a:effectLst/>
                <a:latin typeface="Arial" panose="020B0604020202020204" pitchFamily="34" charset="0"/>
                <a:ea typeface="SimSun" panose="02010600030101010101" pitchFamily="2" charset="-122"/>
                <a:cs typeface="Arial" panose="020B0604020202020204" pitchFamily="34" charset="0"/>
              </a:rPr>
              <a:t>One focal person </a:t>
            </a:r>
            <a:r>
              <a:rPr lang="en-US" sz="2200" dirty="0">
                <a:solidFill>
                  <a:srgbClr val="050500"/>
                </a:solidFill>
                <a:effectLst/>
                <a:latin typeface="Arial" panose="020B0604020202020204" pitchFamily="34" charset="0"/>
                <a:ea typeface="SimSun" panose="02010600030101010101" pitchFamily="2" charset="-122"/>
                <a:cs typeface="Arial" panose="020B0604020202020204" pitchFamily="34" charset="0"/>
              </a:rPr>
              <a:t>from Institute of Psychiatry will </a:t>
            </a:r>
          </a:p>
          <a:p>
            <a:pPr marL="0" indent="0">
              <a:buNone/>
            </a:pPr>
            <a:r>
              <a:rPr lang="en-US" sz="2200" b="1" dirty="0">
                <a:solidFill>
                  <a:srgbClr val="C00000"/>
                </a:solidFill>
                <a:effectLst/>
                <a:latin typeface="Arial" panose="020B0604020202020204" pitchFamily="34" charset="0"/>
                <a:ea typeface="SimSun" panose="02010600030101010101" pitchFamily="2" charset="-122"/>
                <a:cs typeface="Arial" panose="020B0604020202020204" pitchFamily="34" charset="0"/>
              </a:rPr>
              <a:t>   liaison between ART Clinic and Mental Health Services</a:t>
            </a:r>
            <a:endParaRPr lang="en-US" sz="22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70413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CAB209-ADC3-857A-539A-19FD8F794B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573" y="1219200"/>
            <a:ext cx="3656028" cy="4876800"/>
          </a:xfrm>
          <a:prstGeom prst="rect">
            <a:avLst/>
          </a:prstGeom>
        </p:spPr>
      </p:pic>
      <p:pic>
        <p:nvPicPr>
          <p:cNvPr id="5" name="Picture 4">
            <a:extLst>
              <a:ext uri="{FF2B5EF4-FFF2-40B4-BE49-F238E27FC236}">
                <a16:creationId xmlns:a16="http://schemas.microsoft.com/office/drawing/2014/main" id="{2AB850EE-2158-E873-BE2A-5278945493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0641" y="1219200"/>
            <a:ext cx="4040777" cy="4876800"/>
          </a:xfrm>
          <a:prstGeom prst="rect">
            <a:avLst/>
          </a:prstGeom>
        </p:spPr>
      </p:pic>
    </p:spTree>
    <p:extLst>
      <p:ext uri="{BB962C8B-B14F-4D97-AF65-F5344CB8AC3E}">
        <p14:creationId xmlns:p14="http://schemas.microsoft.com/office/powerpoint/2010/main" val="25979138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1BC70D6-4203-3F43-8B53-E76F6375C2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00200"/>
            <a:ext cx="7543800" cy="2971800"/>
          </a:xfrm>
        </p:spPr>
      </p:pic>
      <p:sp>
        <p:nvSpPr>
          <p:cNvPr id="2" name="Title 1">
            <a:extLst>
              <a:ext uri="{FF2B5EF4-FFF2-40B4-BE49-F238E27FC236}">
                <a16:creationId xmlns:a16="http://schemas.microsoft.com/office/drawing/2014/main" id="{52AF8640-3AEE-424F-A968-715E46F447AB}"/>
              </a:ext>
            </a:extLst>
          </p:cNvPr>
          <p:cNvSpPr>
            <a:spLocks noGrp="1"/>
          </p:cNvSpPr>
          <p:nvPr>
            <p:ph type="title"/>
          </p:nvPr>
        </p:nvSpPr>
        <p:spPr>
          <a:xfrm>
            <a:off x="1219200" y="4800600"/>
            <a:ext cx="6457950" cy="990600"/>
          </a:xfrm>
        </p:spPr>
        <p:txBody>
          <a:bodyPr>
            <a:normAutofit/>
          </a:bodyPr>
          <a:lstStyle/>
          <a:p>
            <a:r>
              <a:rPr lang="en-US" sz="2800" b="1" dirty="0">
                <a:solidFill>
                  <a:schemeClr val="accent2">
                    <a:lumMod val="75000"/>
                  </a:schemeClr>
                </a:solidFill>
                <a:latin typeface="Arial" panose="020B0604020202020204" pitchFamily="34" charset="0"/>
                <a:cs typeface="Arial" panose="020B0604020202020204" pitchFamily="34" charset="0"/>
              </a:rPr>
              <a:t>Institute of Psychiatry</a:t>
            </a:r>
            <a:br>
              <a:rPr lang="en-US" sz="2800" b="1" dirty="0">
                <a:solidFill>
                  <a:schemeClr val="accent2">
                    <a:lumMod val="75000"/>
                  </a:schemeClr>
                </a:solidFill>
                <a:latin typeface="Arial" panose="020B0604020202020204" pitchFamily="34" charset="0"/>
                <a:cs typeface="Arial" panose="020B0604020202020204" pitchFamily="34" charset="0"/>
              </a:rPr>
            </a:br>
            <a:r>
              <a:rPr lang="en-US" sz="2800" b="1" dirty="0">
                <a:solidFill>
                  <a:schemeClr val="accent2">
                    <a:lumMod val="75000"/>
                  </a:schemeClr>
                </a:solidFill>
                <a:latin typeface="Arial" panose="020B0604020202020204" pitchFamily="34" charset="0"/>
                <a:cs typeface="Arial" panose="020B0604020202020204" pitchFamily="34" charset="0"/>
              </a:rPr>
              <a:t>ioprmu@gmail.com</a:t>
            </a:r>
          </a:p>
        </p:txBody>
      </p:sp>
      <p:sp>
        <p:nvSpPr>
          <p:cNvPr id="3" name="TextBox 2">
            <a:extLst>
              <a:ext uri="{FF2B5EF4-FFF2-40B4-BE49-F238E27FC236}">
                <a16:creationId xmlns:a16="http://schemas.microsoft.com/office/drawing/2014/main" id="{0D563DE1-75F7-1028-70A4-35C4B0BD26F9}"/>
              </a:ext>
            </a:extLst>
          </p:cNvPr>
          <p:cNvSpPr txBox="1"/>
          <p:nvPr/>
        </p:nvSpPr>
        <p:spPr>
          <a:xfrm>
            <a:off x="990600" y="838200"/>
            <a:ext cx="6686550" cy="646331"/>
          </a:xfrm>
          <a:prstGeom prst="rect">
            <a:avLst/>
          </a:prstGeom>
          <a:noFill/>
        </p:spPr>
        <p:txBody>
          <a:bodyPr wrap="square" rtlCol="0">
            <a:spAutoFit/>
          </a:bodyPr>
          <a:lstStyle/>
          <a:p>
            <a:pPr algn="ctr"/>
            <a:r>
              <a:rPr lang="en-US" sz="3200" b="1" dirty="0">
                <a:solidFill>
                  <a:schemeClr val="accent2">
                    <a:lumMod val="75000"/>
                  </a:schemeClr>
                </a:solidFill>
                <a:latin typeface="Arial" panose="020B0604020202020204" pitchFamily="34" charset="0"/>
                <a:cs typeface="Arial" panose="020B0604020202020204" pitchFamily="34" charset="0"/>
              </a:rPr>
              <a:t>    </a:t>
            </a:r>
            <a:r>
              <a:rPr lang="en-US" sz="3600" b="1" dirty="0">
                <a:solidFill>
                  <a:schemeClr val="accent2">
                    <a:lumMod val="75000"/>
                  </a:schemeClr>
                </a:solidFill>
                <a:latin typeface="APPLE CHANCERY" panose="03020702040506060504" pitchFamily="66" charset="-79"/>
                <a:ea typeface="Brush Script MT" panose="03060802040406070304" pitchFamily="66" charset="-122"/>
                <a:cs typeface="APPLE CHANCERY" panose="03020702040506060504" pitchFamily="66" charset="-79"/>
              </a:rPr>
              <a:t>THANK YOU</a:t>
            </a:r>
          </a:p>
        </p:txBody>
      </p:sp>
    </p:spTree>
    <p:extLst>
      <p:ext uri="{BB962C8B-B14F-4D97-AF65-F5344CB8AC3E}">
        <p14:creationId xmlns:p14="http://schemas.microsoft.com/office/powerpoint/2010/main" val="1674483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057400"/>
            <a:ext cx="5760741" cy="945687"/>
          </a:xfrm>
        </p:spPr>
        <p:txBody>
          <a:bodyPr>
            <a:normAutofit/>
          </a:bodyPr>
          <a:lstStyle/>
          <a:p>
            <a:r>
              <a:rPr lang="en-US" sz="4400" dirty="0">
                <a:solidFill>
                  <a:schemeClr val="accent2">
                    <a:lumMod val="75000"/>
                  </a:schemeClr>
                </a:solidFill>
                <a:latin typeface="Arial" charset="0"/>
                <a:ea typeface="Arial" charset="0"/>
                <a:cs typeface="Arial" charset="0"/>
              </a:rPr>
              <a:t>Case Presentation</a:t>
            </a:r>
          </a:p>
        </p:txBody>
      </p:sp>
      <p:sp>
        <p:nvSpPr>
          <p:cNvPr id="3" name="Subtitle 2"/>
          <p:cNvSpPr>
            <a:spLocks noGrp="1"/>
          </p:cNvSpPr>
          <p:nvPr>
            <p:ph type="subTitle" idx="1"/>
          </p:nvPr>
        </p:nvSpPr>
        <p:spPr>
          <a:xfrm>
            <a:off x="1538099" y="3505200"/>
            <a:ext cx="6189741" cy="1981200"/>
          </a:xfrm>
        </p:spPr>
        <p:txBody>
          <a:bodyPr>
            <a:normAutofit/>
          </a:bodyPr>
          <a:lstStyle/>
          <a:p>
            <a:r>
              <a:rPr lang="en-US" sz="2400" b="1" dirty="0">
                <a:latin typeface="Arial" charset="0"/>
                <a:ea typeface="Arial" charset="0"/>
                <a:cs typeface="Arial" charset="0"/>
              </a:rPr>
              <a:t>Dr Mehvish Batool</a:t>
            </a:r>
          </a:p>
          <a:p>
            <a:r>
              <a:rPr lang="en-US" sz="2200" dirty="0">
                <a:latin typeface="Arial" charset="0"/>
                <a:ea typeface="Arial" charset="0"/>
                <a:cs typeface="Arial" charset="0"/>
              </a:rPr>
              <a:t>Post Graduate Resident</a:t>
            </a:r>
          </a:p>
          <a:p>
            <a:r>
              <a:rPr lang="en-US" sz="2200" dirty="0">
                <a:latin typeface="Arial" charset="0"/>
                <a:ea typeface="Arial" charset="0"/>
                <a:cs typeface="Arial" charset="0"/>
              </a:rPr>
              <a:t>Institute of Psychiatry</a:t>
            </a:r>
          </a:p>
        </p:txBody>
      </p:sp>
    </p:spTree>
    <p:extLst>
      <p:ext uri="{BB962C8B-B14F-4D97-AF65-F5344CB8AC3E}">
        <p14:creationId xmlns:p14="http://schemas.microsoft.com/office/powerpoint/2010/main" val="782580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solidFill>
                  <a:schemeClr val="accent2">
                    <a:lumMod val="75000"/>
                  </a:schemeClr>
                </a:solidFill>
                <a:latin typeface="Arial" charset="0"/>
                <a:ea typeface="Arial" charset="0"/>
                <a:cs typeface="Arial" charset="0"/>
              </a:rPr>
              <a:t>Demographics</a:t>
            </a:r>
          </a:p>
        </p:txBody>
      </p:sp>
      <p:sp>
        <p:nvSpPr>
          <p:cNvPr id="3" name="Content Placeholder 2"/>
          <p:cNvSpPr>
            <a:spLocks noGrp="1"/>
          </p:cNvSpPr>
          <p:nvPr>
            <p:ph idx="1"/>
          </p:nvPr>
        </p:nvSpPr>
        <p:spPr>
          <a:xfrm>
            <a:off x="1128684" y="2514600"/>
            <a:ext cx="7481916" cy="3428063"/>
          </a:xfrm>
        </p:spPr>
        <p:txBody>
          <a:bodyPr numCol="1">
            <a:normAutofit/>
          </a:bodyPr>
          <a:lstStyle/>
          <a:p>
            <a:pPr>
              <a:buFont typeface="Arial" panose="020B0604020202020204" pitchFamily="34" charset="0"/>
              <a:buChar char="•"/>
            </a:pPr>
            <a:r>
              <a:rPr lang="en-US" sz="2200" b="0" dirty="0">
                <a:latin typeface="Arial" charset="0"/>
                <a:ea typeface="Arial" charset="0"/>
                <a:cs typeface="Arial" charset="0"/>
              </a:rPr>
              <a:t>Mrs. XYZ, </a:t>
            </a:r>
            <a:r>
              <a:rPr lang="en-US" sz="2200" dirty="0">
                <a:latin typeface="Arial" charset="0"/>
                <a:ea typeface="Arial" charset="0"/>
                <a:cs typeface="Arial" charset="0"/>
              </a:rPr>
              <a:t>25 </a:t>
            </a:r>
            <a:r>
              <a:rPr lang="en-US" sz="2200" b="0" dirty="0">
                <a:latin typeface="Arial" charset="0"/>
                <a:ea typeface="Arial" charset="0"/>
                <a:cs typeface="Arial" charset="0"/>
              </a:rPr>
              <a:t>years</a:t>
            </a:r>
            <a:endParaRPr lang="en-US" sz="2200" dirty="0">
              <a:latin typeface="Arial" charset="0"/>
              <a:ea typeface="Arial" charset="0"/>
              <a:cs typeface="Arial" charset="0"/>
            </a:endParaRPr>
          </a:p>
          <a:p>
            <a:pPr>
              <a:buFont typeface="Arial" panose="020B0604020202020204" pitchFamily="34" charset="0"/>
              <a:buChar char="•"/>
            </a:pPr>
            <a:r>
              <a:rPr lang="en-US" sz="2200" dirty="0">
                <a:latin typeface="Arial" charset="0"/>
                <a:ea typeface="Arial" charset="0"/>
                <a:cs typeface="Arial" charset="0"/>
              </a:rPr>
              <a:t>MPhil Chemistry, t</a:t>
            </a:r>
            <a:r>
              <a:rPr lang="en-US" sz="2200" b="0" dirty="0">
                <a:latin typeface="Arial" charset="0"/>
                <a:ea typeface="Arial" charset="0"/>
                <a:cs typeface="Arial" charset="0"/>
              </a:rPr>
              <a:t>eacher, </a:t>
            </a:r>
          </a:p>
          <a:p>
            <a:pPr>
              <a:buFont typeface="Arial" panose="020B0604020202020204" pitchFamily="34" charset="0"/>
              <a:buChar char="•"/>
            </a:pPr>
            <a:r>
              <a:rPr lang="en-US" sz="2200" dirty="0">
                <a:latin typeface="Arial" charset="0"/>
                <a:ea typeface="Arial" charset="0"/>
                <a:cs typeface="Arial" charset="0"/>
              </a:rPr>
              <a:t>Mother of one child </a:t>
            </a:r>
          </a:p>
          <a:p>
            <a:pPr>
              <a:buFont typeface="Arial" panose="020B0604020202020204" pitchFamily="34" charset="0"/>
              <a:buChar char="•"/>
            </a:pPr>
            <a:r>
              <a:rPr lang="en-US" sz="2200" dirty="0">
                <a:latin typeface="Arial" charset="0"/>
                <a:ea typeface="Arial" charset="0"/>
                <a:cs typeface="Arial" charset="0"/>
              </a:rPr>
              <a:t>Resident of Dera Ismail Khan</a:t>
            </a:r>
          </a:p>
          <a:p>
            <a:r>
              <a:rPr lang="en-US" sz="2200" dirty="0">
                <a:solidFill>
                  <a:srgbClr val="C00000"/>
                </a:solidFill>
                <a:latin typeface="Arial" pitchFamily="34" charset="0"/>
                <a:cs typeface="Arial" pitchFamily="34" charset="0"/>
              </a:rPr>
              <a:t>Referred to Institute of Psychiatry on </a:t>
            </a:r>
            <a:r>
              <a:rPr lang="en-US" sz="2200" b="1" dirty="0">
                <a:solidFill>
                  <a:srgbClr val="C00000"/>
                </a:solidFill>
                <a:latin typeface="Arial" pitchFamily="34" charset="0"/>
                <a:cs typeface="Arial" pitchFamily="34" charset="0"/>
              </a:rPr>
              <a:t>15</a:t>
            </a:r>
            <a:r>
              <a:rPr lang="en-US" sz="2200" b="1" baseline="30000" dirty="0">
                <a:solidFill>
                  <a:srgbClr val="C00000"/>
                </a:solidFill>
                <a:latin typeface="Arial" pitchFamily="34" charset="0"/>
                <a:cs typeface="Arial" pitchFamily="34" charset="0"/>
              </a:rPr>
              <a:t>th</a:t>
            </a:r>
            <a:r>
              <a:rPr lang="en-US" sz="2200" b="1" dirty="0">
                <a:solidFill>
                  <a:srgbClr val="C00000"/>
                </a:solidFill>
                <a:latin typeface="Arial" pitchFamily="34" charset="0"/>
                <a:cs typeface="Arial" pitchFamily="34" charset="0"/>
              </a:rPr>
              <a:t> March</a:t>
            </a:r>
            <a:r>
              <a:rPr lang="en-US" sz="2200" dirty="0">
                <a:solidFill>
                  <a:srgbClr val="C00000"/>
                </a:solidFill>
                <a:latin typeface="Arial" pitchFamily="34" charset="0"/>
                <a:cs typeface="Arial" pitchFamily="34" charset="0"/>
              </a:rPr>
              <a:t>, </a:t>
            </a:r>
            <a:r>
              <a:rPr lang="en-US" sz="2200" b="1" dirty="0">
                <a:solidFill>
                  <a:srgbClr val="C00000"/>
                </a:solidFill>
                <a:latin typeface="Arial" pitchFamily="34" charset="0"/>
                <a:cs typeface="Arial" pitchFamily="34" charset="0"/>
              </a:rPr>
              <a:t>2024,</a:t>
            </a:r>
            <a:r>
              <a:rPr lang="en-US" sz="2200" dirty="0">
                <a:solidFill>
                  <a:srgbClr val="C00000"/>
                </a:solidFill>
                <a:latin typeface="Arial" pitchFamily="34" charset="0"/>
                <a:cs typeface="Arial" pitchFamily="34" charset="0"/>
              </a:rPr>
              <a:t> by Emergency Department.</a:t>
            </a:r>
          </a:p>
          <a:p>
            <a:pPr>
              <a:buFont typeface="Arial" panose="020B0604020202020204" pitchFamily="34" charset="0"/>
              <a:buChar char="•"/>
            </a:pPr>
            <a:endParaRPr lang="en-US" sz="2200" dirty="0">
              <a:latin typeface="Arial" charset="0"/>
              <a:ea typeface="Arial" charset="0"/>
              <a:cs typeface="Arial" charset="0"/>
            </a:endParaRPr>
          </a:p>
        </p:txBody>
      </p:sp>
    </p:spTree>
    <p:extLst>
      <p:ext uri="{BB962C8B-B14F-4D97-AF65-F5344CB8AC3E}">
        <p14:creationId xmlns:p14="http://schemas.microsoft.com/office/powerpoint/2010/main" val="1972817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546" y="990600"/>
            <a:ext cx="7334454" cy="1049235"/>
          </a:xfrm>
        </p:spPr>
        <p:txBody>
          <a:bodyPr>
            <a:noAutofit/>
          </a:bodyPr>
          <a:lstStyle/>
          <a:p>
            <a:pPr algn="l"/>
            <a:r>
              <a:rPr lang="en-US" sz="3600" dirty="0">
                <a:solidFill>
                  <a:schemeClr val="accent2">
                    <a:lumMod val="75000"/>
                  </a:schemeClr>
                </a:solidFill>
                <a:latin typeface="Arial" panose="020B0604020202020204" pitchFamily="34" charset="0"/>
                <a:cs typeface="Arial" panose="020B0604020202020204" pitchFamily="34" charset="0"/>
              </a:rPr>
              <a:t>Presentation</a:t>
            </a:r>
          </a:p>
        </p:txBody>
      </p:sp>
      <p:sp>
        <p:nvSpPr>
          <p:cNvPr id="3" name="Content Placeholder 2"/>
          <p:cNvSpPr>
            <a:spLocks noGrp="1"/>
          </p:cNvSpPr>
          <p:nvPr>
            <p:ph idx="1"/>
          </p:nvPr>
        </p:nvSpPr>
        <p:spPr>
          <a:xfrm>
            <a:off x="1176865" y="2490135"/>
            <a:ext cx="4385735" cy="3444997"/>
          </a:xfrm>
        </p:spPr>
        <p:txBody>
          <a:bodyPr>
            <a:normAutofit/>
          </a:bodyPr>
          <a:lstStyle/>
          <a:p>
            <a:pPr marL="0" indent="0">
              <a:buNone/>
            </a:pP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Increased and irrelevant talk</a:t>
            </a:r>
          </a:p>
          <a:p>
            <a:r>
              <a:rPr lang="en-US" sz="2200" dirty="0">
                <a:latin typeface="Arial" panose="020B0604020202020204" pitchFamily="34" charset="0"/>
                <a:cs typeface="Arial" panose="020B0604020202020204" pitchFamily="34" charset="0"/>
              </a:rPr>
              <a:t>Fearfulness</a:t>
            </a:r>
          </a:p>
          <a:p>
            <a:r>
              <a:rPr lang="en-US" sz="2200" dirty="0">
                <a:latin typeface="Arial" panose="020B0604020202020204" pitchFamily="34" charset="0"/>
                <a:cs typeface="Arial" panose="020B0604020202020204" pitchFamily="34" charset="0"/>
              </a:rPr>
              <a:t>Grandiosity</a:t>
            </a:r>
          </a:p>
          <a:p>
            <a:r>
              <a:rPr lang="en-US" sz="2200" dirty="0">
                <a:latin typeface="Arial" panose="020B0604020202020204" pitchFamily="34" charset="0"/>
                <a:cs typeface="Arial" panose="020B0604020202020204" pitchFamily="34" charset="0"/>
              </a:rPr>
              <a:t>Visual hallucinations</a:t>
            </a:r>
          </a:p>
          <a:p>
            <a:r>
              <a:rPr lang="en-US" sz="2200" dirty="0">
                <a:latin typeface="Arial" panose="020B0604020202020204" pitchFamily="34" charset="0"/>
                <a:cs typeface="Arial" panose="020B0604020202020204" pitchFamily="34" charset="0"/>
              </a:rPr>
              <a:t>Decreased sleep and appetite</a:t>
            </a:r>
          </a:p>
          <a:p>
            <a:pPr marL="0" indent="0">
              <a:buNone/>
            </a:pPr>
            <a:endParaRPr lang="en-US" sz="2200" dirty="0">
              <a:latin typeface="Arial" panose="020B0604020202020204" pitchFamily="34" charset="0"/>
              <a:cs typeface="Arial" panose="020B0604020202020204" pitchFamily="34" charset="0"/>
            </a:endParaRPr>
          </a:p>
        </p:txBody>
      </p:sp>
      <p:sp>
        <p:nvSpPr>
          <p:cNvPr id="4" name="Right Brace 3"/>
          <p:cNvSpPr/>
          <p:nvPr/>
        </p:nvSpPr>
        <p:spPr>
          <a:xfrm>
            <a:off x="5293820" y="2971800"/>
            <a:ext cx="537559" cy="2209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p:cNvSpPr txBox="1"/>
          <p:nvPr/>
        </p:nvSpPr>
        <p:spPr>
          <a:xfrm>
            <a:off x="6019800" y="3892034"/>
            <a:ext cx="2362200" cy="430887"/>
          </a:xfrm>
          <a:prstGeom prst="rect">
            <a:avLst/>
          </a:prstGeom>
          <a:noFill/>
        </p:spPr>
        <p:txBody>
          <a:bodyPr wrap="square" rtlCol="0">
            <a:spAutoFit/>
          </a:bodyPr>
          <a:lstStyle/>
          <a:p>
            <a:r>
              <a:rPr lang="en-US" sz="2200" dirty="0">
                <a:solidFill>
                  <a:srgbClr val="C00000"/>
                </a:solidFill>
                <a:latin typeface="Arial" panose="020B0604020202020204" pitchFamily="34" charset="0"/>
                <a:cs typeface="Arial" panose="020B0604020202020204" pitchFamily="34" charset="0"/>
              </a:rPr>
              <a:t>For 17 Days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solidFill>
                  <a:schemeClr val="accent2">
                    <a:lumMod val="75000"/>
                  </a:schemeClr>
                </a:solidFill>
                <a:latin typeface="Arial" pitchFamily="34" charset="0"/>
                <a:cs typeface="Arial" pitchFamily="34" charset="0"/>
              </a:rPr>
              <a:t>Course of Current Illness</a:t>
            </a:r>
          </a:p>
        </p:txBody>
      </p:sp>
      <p:sp>
        <p:nvSpPr>
          <p:cNvPr id="3" name="Content Placeholder 2"/>
          <p:cNvSpPr>
            <a:spLocks noGrp="1"/>
          </p:cNvSpPr>
          <p:nvPr>
            <p:ph idx="1"/>
          </p:nvPr>
        </p:nvSpPr>
        <p:spPr/>
        <p:txBody>
          <a:bodyPr>
            <a:normAutofit fontScale="92500"/>
          </a:bodyPr>
          <a:lstStyle/>
          <a:p>
            <a:r>
              <a:rPr lang="en-US" sz="2200" dirty="0">
                <a:latin typeface="Arial" pitchFamily="34" charset="0"/>
                <a:cs typeface="Arial" pitchFamily="34" charset="0"/>
              </a:rPr>
              <a:t>The patient had an </a:t>
            </a:r>
            <a:r>
              <a:rPr lang="en-US" sz="2200" dirty="0">
                <a:solidFill>
                  <a:srgbClr val="C00000"/>
                </a:solidFill>
                <a:latin typeface="Arial" pitchFamily="34" charset="0"/>
                <a:cs typeface="Arial" pitchFamily="34" charset="0"/>
              </a:rPr>
              <a:t>uncomplicated vaginal delivery </a:t>
            </a:r>
            <a:r>
              <a:rPr lang="en-US" sz="2200" dirty="0">
                <a:latin typeface="Arial" pitchFamily="34" charset="0"/>
                <a:cs typeface="Arial" pitchFamily="34" charset="0"/>
              </a:rPr>
              <a:t>at a local set-up in Dera Ismail Khan 20 days earlier; healthy baby delivered</a:t>
            </a:r>
          </a:p>
          <a:p>
            <a:r>
              <a:rPr lang="en-US" sz="2200" b="1" dirty="0">
                <a:solidFill>
                  <a:srgbClr val="C00000"/>
                </a:solidFill>
                <a:latin typeface="Arial" pitchFamily="34" charset="0"/>
                <a:cs typeface="Arial" pitchFamily="34" charset="0"/>
              </a:rPr>
              <a:t>Behavioral disturbances </a:t>
            </a:r>
            <a:r>
              <a:rPr lang="en-US" sz="2200" dirty="0">
                <a:latin typeface="Arial" pitchFamily="34" charset="0"/>
                <a:cs typeface="Arial" pitchFamily="34" charset="0"/>
              </a:rPr>
              <a:t>started along with </a:t>
            </a:r>
            <a:r>
              <a:rPr lang="en-US" sz="2200" b="1" dirty="0">
                <a:solidFill>
                  <a:srgbClr val="C00000"/>
                </a:solidFill>
                <a:latin typeface="Arial" pitchFamily="34" charset="0"/>
                <a:cs typeface="Arial" pitchFamily="34" charset="0"/>
              </a:rPr>
              <a:t>104 </a:t>
            </a:r>
            <a:r>
              <a:rPr lang="en-US" sz="2000" b="1" dirty="0">
                <a:solidFill>
                  <a:srgbClr val="C00000"/>
                </a:solidFill>
              </a:rPr>
              <a:t>°</a:t>
            </a:r>
            <a:r>
              <a:rPr lang="en-US" sz="2200" b="1" dirty="0">
                <a:solidFill>
                  <a:srgbClr val="C00000"/>
                </a:solidFill>
                <a:latin typeface="Arial" pitchFamily="34" charset="0"/>
                <a:cs typeface="Arial" pitchFamily="34" charset="0"/>
              </a:rPr>
              <a:t>F fever </a:t>
            </a:r>
            <a:r>
              <a:rPr lang="en-US" sz="2200" dirty="0">
                <a:latin typeface="Arial" pitchFamily="34" charset="0"/>
                <a:cs typeface="Arial" pitchFamily="34" charset="0"/>
              </a:rPr>
              <a:t>on the </a:t>
            </a:r>
            <a:r>
              <a:rPr lang="en-US" sz="2200" b="1" dirty="0">
                <a:latin typeface="Arial" pitchFamily="34" charset="0"/>
                <a:cs typeface="Arial" pitchFamily="34" charset="0"/>
              </a:rPr>
              <a:t>3</a:t>
            </a:r>
            <a:r>
              <a:rPr lang="en-US" sz="2200" b="1" baseline="30000" dirty="0">
                <a:latin typeface="Arial" pitchFamily="34" charset="0"/>
                <a:cs typeface="Arial" pitchFamily="34" charset="0"/>
              </a:rPr>
              <a:t>rd</a:t>
            </a:r>
            <a:r>
              <a:rPr lang="en-US" sz="2200" b="1" dirty="0">
                <a:latin typeface="Arial" pitchFamily="34" charset="0"/>
                <a:cs typeface="Arial" pitchFamily="34" charset="0"/>
              </a:rPr>
              <a:t> postnatal day</a:t>
            </a:r>
          </a:p>
          <a:p>
            <a:r>
              <a:rPr lang="en-US" sz="2200" dirty="0">
                <a:latin typeface="Arial" pitchFamily="34" charset="0"/>
                <a:cs typeface="Arial" pitchFamily="34" charset="0"/>
              </a:rPr>
              <a:t>Though </a:t>
            </a:r>
            <a:r>
              <a:rPr lang="en-US" sz="2200" b="1" dirty="0">
                <a:latin typeface="Arial" pitchFamily="34" charset="0"/>
                <a:cs typeface="Arial" pitchFamily="34" charset="0"/>
              </a:rPr>
              <a:t>fever settled </a:t>
            </a:r>
            <a:r>
              <a:rPr lang="en-US" sz="2200" dirty="0">
                <a:latin typeface="Arial" pitchFamily="34" charset="0"/>
                <a:cs typeface="Arial" pitchFamily="34" charset="0"/>
              </a:rPr>
              <a:t>with symptomatic management but </a:t>
            </a:r>
            <a:r>
              <a:rPr lang="en-US" sz="2200" b="1" dirty="0">
                <a:latin typeface="Arial" pitchFamily="34" charset="0"/>
                <a:cs typeface="Arial" pitchFamily="34" charset="0"/>
              </a:rPr>
              <a:t>behavioral disturbances persisted </a:t>
            </a:r>
          </a:p>
          <a:p>
            <a:r>
              <a:rPr lang="en-US" sz="2200" b="1" dirty="0">
                <a:latin typeface="Arial" pitchFamily="34" charset="0"/>
                <a:cs typeface="Arial" pitchFamily="34" charset="0"/>
              </a:rPr>
              <a:t>Referred to IOP </a:t>
            </a:r>
            <a:r>
              <a:rPr lang="en-US" sz="2200" dirty="0">
                <a:latin typeface="Arial" pitchFamily="34" charset="0"/>
                <a:cs typeface="Arial" pitchFamily="34" charset="0"/>
              </a:rPr>
              <a:t>and was admitted to in-patient department </a:t>
            </a:r>
          </a:p>
          <a:p>
            <a:endParaRPr lang="en-US" sz="2200" dirty="0">
              <a:latin typeface="Arial" pitchFamily="34" charset="0"/>
              <a:cs typeface="Arial" pitchFamily="34" charset="0"/>
            </a:endParaRPr>
          </a:p>
          <a:p>
            <a:endParaRPr lang="en-US" sz="2200" dirty="0">
              <a:latin typeface="Arial" pitchFamily="34" charset="0"/>
              <a:cs typeface="Arial" pitchFamily="34" charset="0"/>
            </a:endParaRPr>
          </a:p>
        </p:txBody>
      </p:sp>
    </p:spTree>
    <p:extLst>
      <p:ext uri="{BB962C8B-B14F-4D97-AF65-F5344CB8AC3E}">
        <p14:creationId xmlns:p14="http://schemas.microsoft.com/office/powerpoint/2010/main" val="15704598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16682</TotalTime>
  <Words>2150</Words>
  <Application>Microsoft Macintosh PowerPoint</Application>
  <PresentationFormat>On-screen Show (4:3)</PresentationFormat>
  <Paragraphs>364</Paragraphs>
  <Slides>58</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ＭＳ Ｐゴシック</vt:lpstr>
      <vt:lpstr>APPLE CHANCERY</vt:lpstr>
      <vt:lpstr>Arial</vt:lpstr>
      <vt:lpstr>Calibri</vt:lpstr>
      <vt:lpstr>Garamond</vt:lpstr>
      <vt:lpstr>inherit</vt:lpstr>
      <vt:lpstr>var(--nova-font-family-sans-serif)</vt:lpstr>
      <vt:lpstr>Wingdings</vt:lpstr>
      <vt:lpstr>Organic</vt:lpstr>
      <vt:lpstr> RMU ClinicoPathological Conference  A YOUNG MOTHER WITH BEHAVIOURAL DISTURBANCES</vt:lpstr>
      <vt:lpstr>PowerPoint Presentation</vt:lpstr>
      <vt:lpstr>PowerPoint Presentation</vt:lpstr>
      <vt:lpstr>PowerPoint Presentation</vt:lpstr>
      <vt:lpstr>PowerPoint Presentation</vt:lpstr>
      <vt:lpstr>Case Presentation</vt:lpstr>
      <vt:lpstr>Demographics</vt:lpstr>
      <vt:lpstr>Presentation</vt:lpstr>
      <vt:lpstr>Course of Current Illness</vt:lpstr>
      <vt:lpstr>Physical Examination</vt:lpstr>
      <vt:lpstr>Mental State Examination</vt:lpstr>
      <vt:lpstr>Mental State Examination</vt:lpstr>
      <vt:lpstr> Investigations</vt:lpstr>
      <vt:lpstr> Differential Diagnosis</vt:lpstr>
      <vt:lpstr>Initial Management</vt:lpstr>
      <vt:lpstr>Liaison With Gynaecology &amp; Obstetrics Department</vt:lpstr>
      <vt:lpstr>Liaison With Medical Department</vt:lpstr>
      <vt:lpstr> CT Brain Result</vt:lpstr>
      <vt:lpstr>CSF Result</vt:lpstr>
      <vt:lpstr>Management of Viral Encephalitis by Medical Department</vt:lpstr>
      <vt:lpstr> Final Diagnosis</vt:lpstr>
      <vt:lpstr>Follow up Management by Institute of Psychiatry</vt:lpstr>
      <vt:lpstr>Management by Institute of Psychiatry</vt:lpstr>
      <vt:lpstr>Management by Institute of Psychiatry</vt:lpstr>
      <vt:lpstr>Gynaecological and Obstetric Perspective</vt:lpstr>
      <vt:lpstr>Postpartum Period: A High Risk State </vt:lpstr>
      <vt:lpstr>Obstetric Factors for Development of Postpartum Psychosis</vt:lpstr>
      <vt:lpstr>Medical Perspective</vt:lpstr>
      <vt:lpstr>Encephalitis in Postpartum Period</vt:lpstr>
      <vt:lpstr>Diagnostic Criterion for Viral Encephalitis</vt:lpstr>
      <vt:lpstr>Diagnostic Criterion for Viral Encephalitis</vt:lpstr>
      <vt:lpstr>Radiological Perspective</vt:lpstr>
      <vt:lpstr>PowerPoint Presentation</vt:lpstr>
      <vt:lpstr>PowerPoint Presentation</vt:lpstr>
      <vt:lpstr>PowerPoint Presentation</vt:lpstr>
      <vt:lpstr>PowerPoint Presentation</vt:lpstr>
      <vt:lpstr>Evidence-Based  Recent Advances &amp; Literature</vt:lpstr>
      <vt:lpstr>Mental or Behavioral Disorders Associated with Pregnancy, Childbirth or the Puerperium</vt:lpstr>
      <vt:lpstr>Incidence of Psychiatric Disorders during Pregnancy and Postpartum Period</vt:lpstr>
      <vt:lpstr>Etiology of Post Partum Psychosis</vt:lpstr>
      <vt:lpstr>Health Burden</vt:lpstr>
      <vt:lpstr>Management of Postpartum Psychosis</vt:lpstr>
      <vt:lpstr>Prognosis</vt:lpstr>
      <vt:lpstr>Liaison Services at Institute of Psychiatry</vt:lpstr>
      <vt:lpstr>Audit of Liaison cases presenting to Institute of Psychiatry</vt:lpstr>
      <vt:lpstr>Liaison Register at Institute of Psychiatry </vt:lpstr>
      <vt:lpstr>PowerPoint Presentation</vt:lpstr>
      <vt:lpstr>PowerPoint Presentation</vt:lpstr>
      <vt:lpstr>Patients with Self Harm seen as Liaison Psychiatry</vt:lpstr>
      <vt:lpstr>Why to establish  Liaison Psychiatric Services ?</vt:lpstr>
      <vt:lpstr>Establishment of Liaison Service at Institute of Psychiatry</vt:lpstr>
      <vt:lpstr>PowerPoint Presentation</vt:lpstr>
      <vt:lpstr>PowerPoint Presentation</vt:lpstr>
      <vt:lpstr>PowerPoint Presentation</vt:lpstr>
      <vt:lpstr>Pakistan Psychiatry Society Recommendations </vt:lpstr>
      <vt:lpstr>Meeting for People Living with HIV in Pakistan - May 28th,2024</vt:lpstr>
      <vt:lpstr>PowerPoint Presentation</vt:lpstr>
      <vt:lpstr>Institute of Psychiatry ioprmu@gmail.com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presentation</dc:title>
  <dc:creator>Anum Fatima</dc:creator>
  <cp:lastModifiedBy>asad nizami</cp:lastModifiedBy>
  <cp:revision>314</cp:revision>
  <dcterms:created xsi:type="dcterms:W3CDTF">2018-02-15T14:04:01Z</dcterms:created>
  <dcterms:modified xsi:type="dcterms:W3CDTF">2024-06-11T15:57:42Z</dcterms:modified>
</cp:coreProperties>
</file>