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6"/>
  </p:notesMasterIdLst>
  <p:sldIdLst>
    <p:sldId id="327" r:id="rId2"/>
    <p:sldId id="328" r:id="rId3"/>
    <p:sldId id="326" r:id="rId4"/>
    <p:sldId id="322" r:id="rId5"/>
    <p:sldId id="263" r:id="rId6"/>
    <p:sldId id="298" r:id="rId7"/>
    <p:sldId id="336" r:id="rId8"/>
    <p:sldId id="329" r:id="rId9"/>
    <p:sldId id="265" r:id="rId10"/>
    <p:sldId id="266" r:id="rId11"/>
    <p:sldId id="337" r:id="rId12"/>
    <p:sldId id="333" r:id="rId13"/>
    <p:sldId id="330" r:id="rId14"/>
    <p:sldId id="323" r:id="rId15"/>
    <p:sldId id="332" r:id="rId16"/>
    <p:sldId id="269" r:id="rId17"/>
    <p:sldId id="331" r:id="rId18"/>
    <p:sldId id="334" r:id="rId19"/>
    <p:sldId id="312" r:id="rId20"/>
    <p:sldId id="335" r:id="rId21"/>
    <p:sldId id="313" r:id="rId22"/>
    <p:sldId id="273" r:id="rId23"/>
    <p:sldId id="325" r:id="rId24"/>
    <p:sldId id="3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1892B-A13D-BD51-A89F-D696AE25A045}" v="198" dt="2024-10-08T18:34:10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07F15-ACA5-4C7D-AE2C-2FC37BCB79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03578-74CE-4620-8344-6E08D84DBF7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Endemic type</a:t>
          </a:r>
        </a:p>
      </dgm:t>
    </dgm:pt>
    <dgm:pt modelId="{2CFF99C3-5624-4027-BFD3-97E5C4C72466}" type="parTrans" cxnId="{C94798A3-EAB2-4864-9A3B-8573FFE980A9}">
      <dgm:prSet/>
      <dgm:spPr/>
      <dgm:t>
        <a:bodyPr/>
        <a:lstStyle/>
        <a:p>
          <a:endParaRPr lang="en-US"/>
        </a:p>
      </dgm:t>
    </dgm:pt>
    <dgm:pt modelId="{6BC003E7-0106-4982-8BFF-23147F555F81}" type="sibTrans" cxnId="{C94798A3-EAB2-4864-9A3B-8573FFE980A9}">
      <dgm:prSet/>
      <dgm:spPr/>
      <dgm:t>
        <a:bodyPr/>
        <a:lstStyle/>
        <a:p>
          <a:endParaRPr lang="en-US"/>
        </a:p>
      </dgm:t>
    </dgm:pt>
    <dgm:pt modelId="{869E2DAA-1008-4F12-AA04-A8484645C613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Century Gothic" panose="020B0502020202020204"/>
            </a:rPr>
            <a:t>Sporadic</a:t>
          </a:r>
          <a:r>
            <a:rPr lang="en-US" dirty="0"/>
            <a:t> type</a:t>
          </a:r>
        </a:p>
      </dgm:t>
    </dgm:pt>
    <dgm:pt modelId="{499BB311-E942-4153-BAC8-9FE3C09FA30B}" type="parTrans" cxnId="{61083DBA-1F0E-4C68-AE0A-D338A56CEBFA}">
      <dgm:prSet/>
      <dgm:spPr/>
      <dgm:t>
        <a:bodyPr/>
        <a:lstStyle/>
        <a:p>
          <a:endParaRPr lang="en-US"/>
        </a:p>
      </dgm:t>
    </dgm:pt>
    <dgm:pt modelId="{566B93F5-D246-4BD4-816B-707C8B1CC7B2}" type="sibTrans" cxnId="{61083DBA-1F0E-4C68-AE0A-D338A56CEBFA}">
      <dgm:prSet/>
      <dgm:spPr/>
      <dgm:t>
        <a:bodyPr/>
        <a:lstStyle/>
        <a:p>
          <a:endParaRPr lang="en-US"/>
        </a:p>
      </dgm:t>
    </dgm:pt>
    <dgm:pt modelId="{AB561603-F4CD-4BE3-8A3A-A4439C86431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Immunodefficiency</a:t>
          </a:r>
          <a:r>
            <a:rPr lang="en-US" dirty="0"/>
            <a:t> related</a:t>
          </a:r>
        </a:p>
      </dgm:t>
    </dgm:pt>
    <dgm:pt modelId="{F6E739E6-BED9-4C17-9CA0-AA2063FBB670}" type="parTrans" cxnId="{AAF532D5-1DA9-4B3E-B464-B26C78A13B10}">
      <dgm:prSet/>
      <dgm:spPr/>
      <dgm:t>
        <a:bodyPr/>
        <a:lstStyle/>
        <a:p>
          <a:endParaRPr lang="en-US"/>
        </a:p>
      </dgm:t>
    </dgm:pt>
    <dgm:pt modelId="{3EFC14BB-F628-4211-9AEB-0E631C32BEDA}" type="sibTrans" cxnId="{AAF532D5-1DA9-4B3E-B464-B26C78A13B10}">
      <dgm:prSet/>
      <dgm:spPr/>
      <dgm:t>
        <a:bodyPr/>
        <a:lstStyle/>
        <a:p>
          <a:endParaRPr lang="en-US"/>
        </a:p>
      </dgm:t>
    </dgm:pt>
    <dgm:pt modelId="{D7D2DBDD-FF6D-440A-BF9F-B2CD2A0E4ED6}" type="pres">
      <dgm:prSet presAssocID="{F1C07F15-ACA5-4C7D-AE2C-2FC37BCB7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E86C0F6-4C06-4143-A63F-C925BA937704}" type="pres">
      <dgm:prSet presAssocID="{F1C07F15-ACA5-4C7D-AE2C-2FC37BCB79FF}" presName="Name1" presStyleCnt="0"/>
      <dgm:spPr/>
    </dgm:pt>
    <dgm:pt modelId="{CA124B10-5AAD-492A-B752-85ED973349C3}" type="pres">
      <dgm:prSet presAssocID="{F1C07F15-ACA5-4C7D-AE2C-2FC37BCB79FF}" presName="cycle" presStyleCnt="0"/>
      <dgm:spPr/>
    </dgm:pt>
    <dgm:pt modelId="{313C4FE2-4F17-4FD1-B372-75A444DA8CA6}" type="pres">
      <dgm:prSet presAssocID="{F1C07F15-ACA5-4C7D-AE2C-2FC37BCB79FF}" presName="srcNode" presStyleLbl="node1" presStyleIdx="0" presStyleCnt="3"/>
      <dgm:spPr/>
    </dgm:pt>
    <dgm:pt modelId="{7B8780EC-FA77-453B-B1DB-45FF56632058}" type="pres">
      <dgm:prSet presAssocID="{F1C07F15-ACA5-4C7D-AE2C-2FC37BCB7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6C0106FA-9195-496D-B4E1-1E42347437A8}" type="pres">
      <dgm:prSet presAssocID="{F1C07F15-ACA5-4C7D-AE2C-2FC37BCB79FF}" presName="extraNode" presStyleLbl="node1" presStyleIdx="0" presStyleCnt="3"/>
      <dgm:spPr/>
    </dgm:pt>
    <dgm:pt modelId="{8960DA8B-F2D5-4B8D-BD65-60EA949C6F71}" type="pres">
      <dgm:prSet presAssocID="{F1C07F15-ACA5-4C7D-AE2C-2FC37BCB79FF}" presName="dstNode" presStyleLbl="node1" presStyleIdx="0" presStyleCnt="3"/>
      <dgm:spPr/>
    </dgm:pt>
    <dgm:pt modelId="{D43475EE-8638-4E2D-9869-3D5B372014F6}" type="pres">
      <dgm:prSet presAssocID="{C1503578-74CE-4620-8344-6E08D84DBF7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5AD6-0928-4833-A617-CA74D03731BB}" type="pres">
      <dgm:prSet presAssocID="{C1503578-74CE-4620-8344-6E08D84DBF7D}" presName="accent_1" presStyleCnt="0"/>
      <dgm:spPr/>
    </dgm:pt>
    <dgm:pt modelId="{A5F0D628-F003-414E-B379-93642AE54F63}" type="pres">
      <dgm:prSet presAssocID="{C1503578-74CE-4620-8344-6E08D84DBF7D}" presName="accentRepeatNode" presStyleLbl="solidFgAcc1" presStyleIdx="0" presStyleCnt="3"/>
      <dgm:spPr/>
    </dgm:pt>
    <dgm:pt modelId="{4F4F3821-6CE2-435C-94AD-E6BDD421B896}" type="pres">
      <dgm:prSet presAssocID="{869E2DAA-1008-4F12-AA04-A8484645C613}" presName="text_2" presStyleLbl="node1" presStyleIdx="1" presStyleCnt="3" custLinFactNeighborX="-408" custLinFactNeighborY="-1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7FC7F-5FC5-4576-A0AA-6B5EFBC4F408}" type="pres">
      <dgm:prSet presAssocID="{869E2DAA-1008-4F12-AA04-A8484645C613}" presName="accent_2" presStyleCnt="0"/>
      <dgm:spPr/>
    </dgm:pt>
    <dgm:pt modelId="{1F15BB19-88BA-4E8A-B42E-D0507451B22E}" type="pres">
      <dgm:prSet presAssocID="{869E2DAA-1008-4F12-AA04-A8484645C613}" presName="accentRepeatNode" presStyleLbl="solidFgAcc1" presStyleIdx="1" presStyleCnt="3"/>
      <dgm:spPr/>
    </dgm:pt>
    <dgm:pt modelId="{1FC471E3-2028-4C99-95C2-79AB44F9B5A2}" type="pres">
      <dgm:prSet presAssocID="{AB561603-F4CD-4BE3-8A3A-A4439C8643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0E9EE-ED6B-4297-A310-9B29B0CEAA2B}" type="pres">
      <dgm:prSet presAssocID="{AB561603-F4CD-4BE3-8A3A-A4439C86431B}" presName="accent_3" presStyleCnt="0"/>
      <dgm:spPr/>
    </dgm:pt>
    <dgm:pt modelId="{4FFCD4F5-CFE4-4617-B2EA-1CA7488B76DD}" type="pres">
      <dgm:prSet presAssocID="{AB561603-F4CD-4BE3-8A3A-A4439C86431B}" presName="accentRepeatNode" presStyleLbl="solidFgAcc1" presStyleIdx="2" presStyleCnt="3"/>
      <dgm:spPr/>
    </dgm:pt>
  </dgm:ptLst>
  <dgm:cxnLst>
    <dgm:cxn modelId="{70FAA531-E6D4-47B2-9D75-6A7FF2A13918}" type="presOf" srcId="{869E2DAA-1008-4F12-AA04-A8484645C613}" destId="{4F4F3821-6CE2-435C-94AD-E6BDD421B896}" srcOrd="0" destOrd="0" presId="urn:microsoft.com/office/officeart/2008/layout/VerticalCurvedList"/>
    <dgm:cxn modelId="{1D402C67-A2D3-4370-8425-1EEA2CAC6E5B}" type="presOf" srcId="{F1C07F15-ACA5-4C7D-AE2C-2FC37BCB79FF}" destId="{D7D2DBDD-FF6D-440A-BF9F-B2CD2A0E4ED6}" srcOrd="0" destOrd="0" presId="urn:microsoft.com/office/officeart/2008/layout/VerticalCurvedList"/>
    <dgm:cxn modelId="{AAF532D5-1DA9-4B3E-B464-B26C78A13B10}" srcId="{F1C07F15-ACA5-4C7D-AE2C-2FC37BCB79FF}" destId="{AB561603-F4CD-4BE3-8A3A-A4439C86431B}" srcOrd="2" destOrd="0" parTransId="{F6E739E6-BED9-4C17-9CA0-AA2063FBB670}" sibTransId="{3EFC14BB-F628-4211-9AEB-0E631C32BEDA}"/>
    <dgm:cxn modelId="{C94798A3-EAB2-4864-9A3B-8573FFE980A9}" srcId="{F1C07F15-ACA5-4C7D-AE2C-2FC37BCB79FF}" destId="{C1503578-74CE-4620-8344-6E08D84DBF7D}" srcOrd="0" destOrd="0" parTransId="{2CFF99C3-5624-4027-BFD3-97E5C4C72466}" sibTransId="{6BC003E7-0106-4982-8BFF-23147F555F81}"/>
    <dgm:cxn modelId="{B7BDB93B-3784-4E49-B93A-92F51E484D78}" type="presOf" srcId="{6BC003E7-0106-4982-8BFF-23147F555F81}" destId="{7B8780EC-FA77-453B-B1DB-45FF56632058}" srcOrd="0" destOrd="0" presId="urn:microsoft.com/office/officeart/2008/layout/VerticalCurvedList"/>
    <dgm:cxn modelId="{A79D1BBA-63D6-44C4-8F5D-24F53D1CE1AA}" type="presOf" srcId="{AB561603-F4CD-4BE3-8A3A-A4439C86431B}" destId="{1FC471E3-2028-4C99-95C2-79AB44F9B5A2}" srcOrd="0" destOrd="0" presId="urn:microsoft.com/office/officeart/2008/layout/VerticalCurvedList"/>
    <dgm:cxn modelId="{96C002AF-0123-4443-A6CB-1EFF65707451}" type="presOf" srcId="{C1503578-74CE-4620-8344-6E08D84DBF7D}" destId="{D43475EE-8638-4E2D-9869-3D5B372014F6}" srcOrd="0" destOrd="0" presId="urn:microsoft.com/office/officeart/2008/layout/VerticalCurvedList"/>
    <dgm:cxn modelId="{61083DBA-1F0E-4C68-AE0A-D338A56CEBFA}" srcId="{F1C07F15-ACA5-4C7D-AE2C-2FC37BCB79FF}" destId="{869E2DAA-1008-4F12-AA04-A8484645C613}" srcOrd="1" destOrd="0" parTransId="{499BB311-E942-4153-BAC8-9FE3C09FA30B}" sibTransId="{566B93F5-D246-4BD4-816B-707C8B1CC7B2}"/>
    <dgm:cxn modelId="{F5193EA5-84BA-47C8-9A1B-43D1FCFAF63C}" type="presParOf" srcId="{D7D2DBDD-FF6D-440A-BF9F-B2CD2A0E4ED6}" destId="{0E86C0F6-4C06-4143-A63F-C925BA937704}" srcOrd="0" destOrd="0" presId="urn:microsoft.com/office/officeart/2008/layout/VerticalCurvedList"/>
    <dgm:cxn modelId="{6C9AF3AC-AD44-4706-82B9-DD18CF2637E4}" type="presParOf" srcId="{0E86C0F6-4C06-4143-A63F-C925BA937704}" destId="{CA124B10-5AAD-492A-B752-85ED973349C3}" srcOrd="0" destOrd="0" presId="urn:microsoft.com/office/officeart/2008/layout/VerticalCurvedList"/>
    <dgm:cxn modelId="{9D017336-4927-4228-B0E4-50B2382639BD}" type="presParOf" srcId="{CA124B10-5AAD-492A-B752-85ED973349C3}" destId="{313C4FE2-4F17-4FD1-B372-75A444DA8CA6}" srcOrd="0" destOrd="0" presId="urn:microsoft.com/office/officeart/2008/layout/VerticalCurvedList"/>
    <dgm:cxn modelId="{9BE39D07-39C4-4128-9516-5E657A348539}" type="presParOf" srcId="{CA124B10-5AAD-492A-B752-85ED973349C3}" destId="{7B8780EC-FA77-453B-B1DB-45FF56632058}" srcOrd="1" destOrd="0" presId="urn:microsoft.com/office/officeart/2008/layout/VerticalCurvedList"/>
    <dgm:cxn modelId="{915E5900-04DE-4EDA-B198-CD1CAD244D5A}" type="presParOf" srcId="{CA124B10-5AAD-492A-B752-85ED973349C3}" destId="{6C0106FA-9195-496D-B4E1-1E42347437A8}" srcOrd="2" destOrd="0" presId="urn:microsoft.com/office/officeart/2008/layout/VerticalCurvedList"/>
    <dgm:cxn modelId="{99E584FC-A89D-47CE-A983-C8CB72E5EA17}" type="presParOf" srcId="{CA124B10-5AAD-492A-B752-85ED973349C3}" destId="{8960DA8B-F2D5-4B8D-BD65-60EA949C6F71}" srcOrd="3" destOrd="0" presId="urn:microsoft.com/office/officeart/2008/layout/VerticalCurvedList"/>
    <dgm:cxn modelId="{A8C8F5CF-4A94-41CD-B7E7-4E713C343CD5}" type="presParOf" srcId="{0E86C0F6-4C06-4143-A63F-C925BA937704}" destId="{D43475EE-8638-4E2D-9869-3D5B372014F6}" srcOrd="1" destOrd="0" presId="urn:microsoft.com/office/officeart/2008/layout/VerticalCurvedList"/>
    <dgm:cxn modelId="{87123B48-B06D-4764-922F-CB8225653DB7}" type="presParOf" srcId="{0E86C0F6-4C06-4143-A63F-C925BA937704}" destId="{70B45AD6-0928-4833-A617-CA74D03731BB}" srcOrd="2" destOrd="0" presId="urn:microsoft.com/office/officeart/2008/layout/VerticalCurvedList"/>
    <dgm:cxn modelId="{71C90815-6798-4854-8362-F2639DBE4AEE}" type="presParOf" srcId="{70B45AD6-0928-4833-A617-CA74D03731BB}" destId="{A5F0D628-F003-414E-B379-93642AE54F63}" srcOrd="0" destOrd="0" presId="urn:microsoft.com/office/officeart/2008/layout/VerticalCurvedList"/>
    <dgm:cxn modelId="{BA0BE80E-D271-484F-9E2E-9BAB7F0DA8C0}" type="presParOf" srcId="{0E86C0F6-4C06-4143-A63F-C925BA937704}" destId="{4F4F3821-6CE2-435C-94AD-E6BDD421B896}" srcOrd="3" destOrd="0" presId="urn:microsoft.com/office/officeart/2008/layout/VerticalCurvedList"/>
    <dgm:cxn modelId="{B342FDA3-10B5-4D23-98A8-CF8292AAEF91}" type="presParOf" srcId="{0E86C0F6-4C06-4143-A63F-C925BA937704}" destId="{5CF7FC7F-5FC5-4576-A0AA-6B5EFBC4F408}" srcOrd="4" destOrd="0" presId="urn:microsoft.com/office/officeart/2008/layout/VerticalCurvedList"/>
    <dgm:cxn modelId="{4D9003C2-12CC-4186-8CF0-1497E8300982}" type="presParOf" srcId="{5CF7FC7F-5FC5-4576-A0AA-6B5EFBC4F408}" destId="{1F15BB19-88BA-4E8A-B42E-D0507451B22E}" srcOrd="0" destOrd="0" presId="urn:microsoft.com/office/officeart/2008/layout/VerticalCurvedList"/>
    <dgm:cxn modelId="{8EE1DA65-D84D-4608-B306-E2C0C5653E33}" type="presParOf" srcId="{0E86C0F6-4C06-4143-A63F-C925BA937704}" destId="{1FC471E3-2028-4C99-95C2-79AB44F9B5A2}" srcOrd="5" destOrd="0" presId="urn:microsoft.com/office/officeart/2008/layout/VerticalCurvedList"/>
    <dgm:cxn modelId="{80708803-82CF-4519-92D5-E1B612FD8131}" type="presParOf" srcId="{0E86C0F6-4C06-4143-A63F-C925BA937704}" destId="{AA20E9EE-ED6B-4297-A310-9B29B0CEAA2B}" srcOrd="6" destOrd="0" presId="urn:microsoft.com/office/officeart/2008/layout/VerticalCurvedList"/>
    <dgm:cxn modelId="{1860C7F8-E286-404C-A4A4-C8337191E0FB}" type="presParOf" srcId="{AA20E9EE-ED6B-4297-A310-9B29B0CEAA2B}" destId="{4FFCD4F5-CFE4-4617-B2EA-1CA7488B7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05D1-8905-4E0F-A985-C08E29FE7E5C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D6CF1-CA46-447E-8E1B-482353E2E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6CF1-CA46-447E-8E1B-482353E2E0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6CF1-CA46-447E-8E1B-482353E2E0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D6CF1-CA46-447E-8E1B-482353E2E0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0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7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39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7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5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5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9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33C852-2686-4AC1-8151-9C9C101E325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4361-A7B2-4132-9CF3-BB4E1E018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0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9A31BB-421C-7AA3-7756-7D2F39C98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7944"/>
            <a:ext cx="11976410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Primary gastrointestinal involvement occurs in about 30%</a:t>
            </a:r>
            <a:r>
              <a:rPr lang="en-US" sz="3200" dirty="0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dirty="0">
                <a:latin typeface="Calibri"/>
                <a:ea typeface="Calibri"/>
                <a:cs typeface="Calibri"/>
              </a:rPr>
              <a:t>(usually Burkitt histology), commonly presenting as an abdominal mass with “acute abdomen”.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Involvement of the bone marrow occurs at diagnosis in 10-30% of patients with BL.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CNS involvement</a:t>
            </a:r>
            <a:r>
              <a:rPr lang="en-US" sz="3200" dirty="0">
                <a:latin typeface="Calibri"/>
                <a:ea typeface="Calibri"/>
                <a:cs typeface="Calibri"/>
              </a:rPr>
              <a:t> at diagnosis is </a:t>
            </a:r>
            <a:r>
              <a:rPr lang="en-US" sz="32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not common </a:t>
            </a:r>
            <a:r>
              <a:rPr lang="en-US" sz="3200" dirty="0">
                <a:latin typeface="Calibri"/>
                <a:ea typeface="Calibri"/>
                <a:cs typeface="Calibri"/>
              </a:rPr>
              <a:t>but is mostly seen in children with advanced-stage BL.</a:t>
            </a:r>
          </a:p>
        </p:txBody>
      </p:sp>
    </p:spTree>
    <p:extLst>
      <p:ext uri="{BB962C8B-B14F-4D97-AF65-F5344CB8AC3E}">
        <p14:creationId xmlns:p14="http://schemas.microsoft.com/office/powerpoint/2010/main" val="265986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Thrombophilic</a:t>
            </a:r>
            <a:r>
              <a:rPr lang="en-US" dirty="0"/>
              <a:t> state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Lymphomas are among the </a:t>
            </a:r>
            <a:r>
              <a:rPr lang="en-US" sz="2400" dirty="0" err="1"/>
              <a:t>neoplasias</a:t>
            </a:r>
            <a:r>
              <a:rPr lang="en-US" sz="2400" dirty="0"/>
              <a:t> at high risk for Venous Thromboembolism.</a:t>
            </a:r>
          </a:p>
          <a:p>
            <a:r>
              <a:rPr lang="en-US" sz="2400" dirty="0"/>
              <a:t>Aggressive lymphomas have about a 10–15% incidence rate of VTE in the first year. </a:t>
            </a:r>
          </a:p>
          <a:p>
            <a:r>
              <a:rPr lang="en-US" sz="2400" dirty="0"/>
              <a:t>Extensive disease , Immobility, the positioning of CVC, and administration of chemotherapy with </a:t>
            </a:r>
            <a:r>
              <a:rPr lang="en-US" sz="2400" dirty="0" err="1"/>
              <a:t>anthracyclines</a:t>
            </a:r>
            <a:r>
              <a:rPr lang="en-US" sz="2400" dirty="0"/>
              <a:t> all contribute to the VTE risk.</a:t>
            </a:r>
          </a:p>
          <a:p>
            <a:r>
              <a:rPr lang="en-US" sz="2400" dirty="0"/>
              <a:t>Previous episodes of VTE is also a risk factor.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Tumor </a:t>
            </a:r>
            <a:r>
              <a:rPr lang="en-US" sz="2400" dirty="0" err="1"/>
              <a:t>lysis</a:t>
            </a:r>
            <a:r>
              <a:rPr lang="en-US" sz="2400" dirty="0"/>
              <a:t> syndrome</a:t>
            </a:r>
          </a:p>
          <a:p>
            <a:r>
              <a:rPr lang="en-US" sz="2400" dirty="0"/>
              <a:t>Superior vena cava syndrome</a:t>
            </a:r>
          </a:p>
          <a:p>
            <a:r>
              <a:rPr lang="en-US" sz="2400" dirty="0" err="1"/>
              <a:t>Oppurtunistic</a:t>
            </a:r>
            <a:r>
              <a:rPr lang="en-US" sz="2400" dirty="0"/>
              <a:t> infections</a:t>
            </a:r>
          </a:p>
          <a:p>
            <a:r>
              <a:rPr lang="en-US" sz="2400" dirty="0"/>
              <a:t>Chemotherapy complications</a:t>
            </a:r>
          </a:p>
          <a:p>
            <a:r>
              <a:rPr lang="en-US" sz="2400" dirty="0"/>
              <a:t>Complications related to </a:t>
            </a:r>
            <a:r>
              <a:rPr lang="en-US" sz="2400" dirty="0" err="1"/>
              <a:t>thrombohilia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3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998" y="2564547"/>
            <a:ext cx="9404723" cy="1400530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18165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B60A9C-929B-E914-71FE-8395E8839005}"/>
              </a:ext>
            </a:extLst>
          </p:cNvPr>
          <p:cNvSpPr/>
          <p:nvPr/>
        </p:nvSpPr>
        <p:spPr>
          <a:xfrm>
            <a:off x="878097" y="532710"/>
            <a:ext cx="10615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</a:rPr>
              <a:t>Histopathology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11A0C5-4CEB-8C12-DD2C-2A7FC81B345A}"/>
              </a:ext>
            </a:extLst>
          </p:cNvPr>
          <p:cNvSpPr txBox="1"/>
          <p:nvPr/>
        </p:nvSpPr>
        <p:spPr>
          <a:xfrm>
            <a:off x="797858" y="1348800"/>
            <a:ext cx="526804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It is the </a:t>
            </a:r>
            <a:r>
              <a:rPr lang="en-US" sz="28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Hallmark of diagnosis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Histology must be done before chemotherapy.</a:t>
            </a:r>
          </a:p>
          <a:p>
            <a:r>
              <a:rPr lang="en-US" sz="2800" b="1" u="sng" dirty="0">
                <a:latin typeface="Calibri"/>
                <a:ea typeface="Calibri"/>
                <a:cs typeface="Calibri"/>
              </a:rPr>
              <a:t>Findings: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Closely packed hyperchromatic monomorphic lymphoid cells interspersed with phagocytic histiocytes.</a:t>
            </a:r>
          </a:p>
          <a:p>
            <a:r>
              <a:rPr lang="en-US" sz="2800" dirty="0">
                <a:latin typeface="Calibri"/>
                <a:ea typeface="Calibri"/>
                <a:cs typeface="Calibri"/>
              </a:rPr>
              <a:t>   This is described as “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STARRY SKY appearance”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C2DC0C-5D9D-3EDB-5F02-4F0ED7B5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796"/>
            <a:ext cx="5849214" cy="5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Chest x-ray and abdominal ultrasound as initial investigations </a:t>
            </a:r>
          </a:p>
          <a:p>
            <a:r>
              <a:rPr lang="en-US" sz="2400" dirty="0"/>
              <a:t> Neck, chest, abdomen and pelvis cross-sectional imaging (CT or MRI) are required for </a:t>
            </a:r>
            <a:r>
              <a:rPr lang="en-US" sz="2400" b="1" dirty="0">
                <a:solidFill>
                  <a:srgbClr val="FFC000"/>
                </a:solidFill>
              </a:rPr>
              <a:t>staging 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 Bone scan</a:t>
            </a:r>
            <a:r>
              <a:rPr lang="en-US" sz="2400" dirty="0"/>
              <a:t> if clinically applicable (if no PET-CT available) and x-ray or MRI of suspect areas 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Cranial and/or spinal MRI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153872"/>
            <a:ext cx="10384970" cy="70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7"/>
            <a:ext cx="11023376" cy="1600201"/>
          </a:xfrm>
        </p:spPr>
        <p:txBody>
          <a:bodyPr/>
          <a:lstStyle/>
          <a:p>
            <a:r>
              <a:rPr lang="en-US" dirty="0"/>
              <a:t>LABORATORY INVESTIGATIONS </a:t>
            </a:r>
            <a:br>
              <a:rPr lang="en-US" dirty="0"/>
            </a:br>
            <a:r>
              <a:rPr lang="en-US" dirty="0"/>
              <a:t>(for complications &amp; pre chemotherapy)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blood count with differential and blood film morphology </a:t>
            </a:r>
          </a:p>
          <a:p>
            <a:r>
              <a:rPr lang="en-US" dirty="0"/>
              <a:t>Coagulation profile</a:t>
            </a:r>
          </a:p>
          <a:p>
            <a:r>
              <a:rPr lang="en-US" dirty="0"/>
              <a:t>Electrolytes, urea, creatinine, uric acid, calcium, phosphate,</a:t>
            </a:r>
          </a:p>
          <a:p>
            <a:r>
              <a:rPr lang="en-US" dirty="0"/>
              <a:t>Albumin, ALT, ALP, </a:t>
            </a:r>
            <a:r>
              <a:rPr lang="el-GR" dirty="0"/>
              <a:t>γ</a:t>
            </a:r>
            <a:r>
              <a:rPr lang="en-US" dirty="0"/>
              <a:t>GT, bilirubin </a:t>
            </a:r>
          </a:p>
          <a:p>
            <a:r>
              <a:rPr lang="en-US" dirty="0"/>
              <a:t> LDH – determine if &gt;2ULN value</a:t>
            </a:r>
          </a:p>
          <a:p>
            <a:r>
              <a:rPr lang="en-US" dirty="0"/>
              <a:t>HIV screen </a:t>
            </a:r>
          </a:p>
          <a:p>
            <a:r>
              <a:rPr lang="en-US" dirty="0"/>
              <a:t>Hepatitis B screening (pre-rituximab) </a:t>
            </a:r>
          </a:p>
          <a:p>
            <a:r>
              <a:rPr lang="en-US" dirty="0"/>
              <a:t>Bilateral bone marrow aspirate and trephine biopsy</a:t>
            </a:r>
          </a:p>
          <a:p>
            <a:r>
              <a:rPr lang="en-US" dirty="0"/>
              <a:t>Lumbar puncture for blast cells CSF CYTOSPIN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8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Chemotherapy/Chemo-immunotherapy- Depending upon stage of disease.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Surgical therapy-surgical biopsy, Evaluation of residual mass. Otherwise limited role in treatment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447" r="11254" b="2357"/>
          <a:stretch/>
        </p:blipFill>
        <p:spPr>
          <a:xfrm rot="5400000">
            <a:off x="2724795" y="-2724795"/>
            <a:ext cx="6746488" cy="121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5C16B8-64E4-7229-9CC7-F706ADBA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89" y="1596197"/>
            <a:ext cx="7413811" cy="37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Tumor lysis syndrome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Pneumocystis </a:t>
            </a:r>
            <a:r>
              <a:rPr lang="en-US" sz="2400" dirty="0" err="1"/>
              <a:t>Carnii</a:t>
            </a:r>
            <a:r>
              <a:rPr lang="en-US" sz="2400" dirty="0"/>
              <a:t> prophylaxis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Febrile neutropenia</a:t>
            </a:r>
          </a:p>
        </p:txBody>
      </p:sp>
    </p:spTree>
    <p:extLst>
      <p:ext uri="{BB962C8B-B14F-4D97-AF65-F5344CB8AC3E}">
        <p14:creationId xmlns:p14="http://schemas.microsoft.com/office/powerpoint/2010/main" val="424034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502" y="579863"/>
            <a:ext cx="10515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FOLLOW UP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Patient is seen monthly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during the first year. 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Clinical examination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Abdominal ultrasound and Chest x-ray.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Routine use of CT, MRI or PET-CT imaging in follow up in the absence of symptoms or signs of relapse is not recommended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538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89" y="473021"/>
            <a:ext cx="1027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</a:rPr>
              <a:t>LITERATURE REVIEW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910C6D-9F1A-321D-86AF-6B531456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9" y="988474"/>
            <a:ext cx="10905276" cy="286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41F434-6CEE-AE71-61B4-975E74B65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3980330"/>
            <a:ext cx="11178989" cy="20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73"/>
            <a:ext cx="12192000" cy="45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D4D7A-DBBB-9874-13C4-FFDC5B0F2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972" y="509679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BURKITT’S LYMPHOMA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BB578B-D12A-4DB5-4C41-0977D8672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572" y="4403800"/>
            <a:ext cx="5540828" cy="2290914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Dr Sadaf Ijaz</a:t>
            </a:r>
          </a:p>
          <a:p>
            <a:pPr algn="l"/>
            <a:r>
              <a:rPr lang="en-US" dirty="0"/>
              <a:t>Senior Registrar, Pediatric Medicine</a:t>
            </a:r>
          </a:p>
          <a:p>
            <a:pPr algn="l"/>
            <a:r>
              <a:rPr lang="en-US" dirty="0"/>
              <a:t>Benazir Bhutto Hospital Rawalpindi.</a:t>
            </a:r>
          </a:p>
        </p:txBody>
      </p:sp>
    </p:spTree>
    <p:extLst>
      <p:ext uri="{BB962C8B-B14F-4D97-AF65-F5344CB8AC3E}">
        <p14:creationId xmlns:p14="http://schemas.microsoft.com/office/powerpoint/2010/main" val="231721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BF754C-E871-5890-6530-EB56D8FD5D92}"/>
              </a:ext>
            </a:extLst>
          </p:cNvPr>
          <p:cNvSpPr/>
          <p:nvPr/>
        </p:nvSpPr>
        <p:spPr>
          <a:xfrm>
            <a:off x="144965" y="223024"/>
            <a:ext cx="103168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AdvP1491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BURKITT’S LYMPHOMA</a:t>
            </a:r>
          </a:p>
          <a:p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080A2F-2525-55D3-0E08-2179CF155548}"/>
              </a:ext>
            </a:extLst>
          </p:cNvPr>
          <p:cNvSpPr/>
          <p:nvPr/>
        </p:nvSpPr>
        <p:spPr>
          <a:xfrm>
            <a:off x="115231" y="1641346"/>
            <a:ext cx="10068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Discovered by Dennis Burkitt, a British surgeon who was working in Uganda (AFRICA).</a:t>
            </a:r>
          </a:p>
          <a:p>
            <a:pPr marL="457200" lvl="1" indent="0" algn="ctr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DAE7B-26D3-B2F8-CFCD-633C5F0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69" y="3429000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79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65" y="223024"/>
            <a:ext cx="119318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3983" y="1271455"/>
            <a:ext cx="5233228" cy="41605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05425" y="1446613"/>
            <a:ext cx="4401783" cy="43308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NHL is classified into 03 types: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/>
              <a:t>Lymphoblastic lymphoma(LBL)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/>
              <a:t>Anaplastic large cell lymphoma (ALCL)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/>
              <a:t>Mature B-cell lymphoma</a:t>
            </a:r>
          </a:p>
          <a:p>
            <a:pPr marL="800100" lvl="1" indent="-400050">
              <a:buClr>
                <a:srgbClr val="8AD0D6"/>
              </a:buClr>
              <a:buFont typeface="Arial" charset="2"/>
              <a:buChar char="•"/>
            </a:pPr>
            <a:r>
              <a:rPr lang="en-US" sz="2200" dirty="0"/>
              <a:t>Burkitt lymphoma (BL)</a:t>
            </a:r>
          </a:p>
          <a:p>
            <a:pPr marL="800100" lvl="1" indent="-400050">
              <a:buClr>
                <a:srgbClr val="8AD0D6"/>
              </a:buClr>
              <a:buFont typeface="Arial" charset="2"/>
              <a:buChar char="•"/>
            </a:pPr>
            <a:r>
              <a:rPr lang="en-US" sz="2200" dirty="0"/>
              <a:t>Diffuse large B-cell lymphoma</a:t>
            </a:r>
            <a:r>
              <a:rPr lang="en-US" sz="2400" dirty="0"/>
              <a:t> (DLBCL)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707" y="1785257"/>
            <a:ext cx="9645041" cy="425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026" y="799702"/>
            <a:ext cx="1032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HODGKIN LYMPHOMA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3312" y="1731790"/>
            <a:ext cx="8946541" cy="4516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Pediatric NHL is mostly (&gt; 95%) a high-grade tumor.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 Constitutes 6-8% of all malignancies in patients under 20 years of age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Median age of presentation is 10 years.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r>
              <a:rPr lang="en-US" sz="2400" dirty="0"/>
              <a:t>Association: EBV, human immunodeficiency virus (HIV) and possible link to human T-cell lymphotropic virus.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8" y="4763460"/>
            <a:ext cx="10580916" cy="1147482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6000"/>
                  </a:schemeClr>
                </a:solidFill>
                <a:highlight>
                  <a:srgbClr val="C0C0C0"/>
                </a:highlight>
              </a:rPr>
              <a:t>Chromosomal  translocation that involves the MYC gene is the hallmark of Burkitt's lymphoma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657" y="1874723"/>
            <a:ext cx="44767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Burkitt’s lymphoma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2065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117" y="251566"/>
            <a:ext cx="1106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0060"/>
            <a:ext cx="9404723" cy="1400530"/>
          </a:xfrm>
        </p:spPr>
        <p:txBody>
          <a:bodyPr/>
          <a:lstStyle/>
          <a:p>
            <a:r>
              <a:rPr lang="en-US" dirty="0"/>
              <a:t>           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Approximately 70% of children present with</a:t>
            </a:r>
          </a:p>
          <a:p>
            <a:r>
              <a:rPr lang="en-US" sz="2400" dirty="0"/>
              <a:t> Advanced-stage disease, including </a:t>
            </a:r>
          </a:p>
          <a:p>
            <a:pPr lvl="1">
              <a:buClr>
                <a:srgbClr val="8AD0D6"/>
              </a:buClr>
              <a:buFont typeface="Wingdings" charset="2"/>
              <a:buChar char="ü"/>
            </a:pPr>
            <a:r>
              <a:rPr lang="en-US" sz="2200" dirty="0" err="1"/>
              <a:t>extranodal</a:t>
            </a:r>
            <a:r>
              <a:rPr lang="en-US" sz="2200" dirty="0"/>
              <a:t> disease with gastrointestinal,</a:t>
            </a:r>
          </a:p>
          <a:p>
            <a:pPr lvl="1">
              <a:buClr>
                <a:srgbClr val="8AD0D6"/>
              </a:buClr>
              <a:buFont typeface="Wingdings" charset="2"/>
              <a:buChar char="ü"/>
            </a:pPr>
            <a:r>
              <a:rPr lang="en-US" sz="2200" dirty="0"/>
              <a:t>bone marrow and </a:t>
            </a:r>
            <a:endParaRPr lang="en-US" dirty="0"/>
          </a:p>
          <a:p>
            <a:pPr lvl="1">
              <a:buClr>
                <a:srgbClr val="8AD0D6"/>
              </a:buClr>
              <a:buFont typeface="Wingdings" charset="2"/>
              <a:buChar char="ü"/>
            </a:pPr>
            <a:r>
              <a:rPr lang="en-US" sz="2200" dirty="0"/>
              <a:t>CNS involvement.</a:t>
            </a:r>
            <a:endParaRPr lang="en-US" dirty="0"/>
          </a:p>
          <a:p>
            <a:r>
              <a:rPr lang="en-US" sz="2400" dirty="0"/>
              <a:t>Diffuse leukemia</a:t>
            </a:r>
          </a:p>
          <a:p>
            <a:r>
              <a:rPr lang="en-US" sz="2400" dirty="0"/>
              <a:t> Massive abdominal, head and neck, tumor and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can metastasize to the </a:t>
            </a:r>
            <a:r>
              <a:rPr lang="en-US" sz="2400" b="1" dirty="0"/>
              <a:t>bone marrow</a:t>
            </a:r>
            <a:r>
              <a:rPr lang="en-US" sz="2400" dirty="0"/>
              <a:t> or </a:t>
            </a:r>
            <a:r>
              <a:rPr lang="en-US" sz="2400" b="1" dirty="0"/>
              <a:t>CNS</a:t>
            </a:r>
            <a:r>
              <a:rPr lang="en-US" sz="240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9196</TotalTime>
  <Words>544</Words>
  <Application>Microsoft Office PowerPoint</Application>
  <PresentationFormat>Widescreen</PresentationFormat>
  <Paragraphs>101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AdvP1491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BURKITT’S LYMPHOMA</vt:lpstr>
      <vt:lpstr>PowerPoint Presentation</vt:lpstr>
      <vt:lpstr>PowerPoint Presentation</vt:lpstr>
      <vt:lpstr>PowerPoint Presentation</vt:lpstr>
      <vt:lpstr>Chromosomal  translocation that involves the MYC gene is the hallmark of Burkitt's lymphoma diagnosis</vt:lpstr>
      <vt:lpstr>Types of Burkitt’s lymphoma</vt:lpstr>
      <vt:lpstr>           CLINICAL FEATURES </vt:lpstr>
      <vt:lpstr>PowerPoint Presentation</vt:lpstr>
      <vt:lpstr>Thrombophilic state </vt:lpstr>
      <vt:lpstr>COMPLICATIONS</vt:lpstr>
      <vt:lpstr>DIAGNOSIS</vt:lpstr>
      <vt:lpstr>PowerPoint Presentation</vt:lpstr>
      <vt:lpstr>RADIOLOGICAL INVESTIGATIONS  </vt:lpstr>
      <vt:lpstr>PowerPoint Presentation</vt:lpstr>
      <vt:lpstr>LABORATORY INVESTIGATIONS  (for complications &amp; pre chemotherapy) </vt:lpstr>
      <vt:lpstr>MANAGEMENT</vt:lpstr>
      <vt:lpstr>PowerPoint Presentation</vt:lpstr>
      <vt:lpstr>MANAGEMENT OF COMPLICATIONS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CPC HALL</cp:lastModifiedBy>
  <cp:revision>279</cp:revision>
  <dcterms:created xsi:type="dcterms:W3CDTF">2023-08-22T19:13:21Z</dcterms:created>
  <dcterms:modified xsi:type="dcterms:W3CDTF">2024-10-09T03:09:34Z</dcterms:modified>
</cp:coreProperties>
</file>