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5"/>
  </p:notesMasterIdLst>
  <p:sldIdLst>
    <p:sldId id="300" r:id="rId2"/>
    <p:sldId id="470" r:id="rId3"/>
    <p:sldId id="307" r:id="rId4"/>
    <p:sldId id="454" r:id="rId5"/>
    <p:sldId id="455" r:id="rId6"/>
    <p:sldId id="440" r:id="rId7"/>
    <p:sldId id="371" r:id="rId8"/>
    <p:sldId id="457" r:id="rId9"/>
    <p:sldId id="312" r:id="rId10"/>
    <p:sldId id="472" r:id="rId11"/>
    <p:sldId id="456" r:id="rId12"/>
    <p:sldId id="458" r:id="rId13"/>
    <p:sldId id="317" r:id="rId14"/>
    <p:sldId id="366" r:id="rId15"/>
    <p:sldId id="442" r:id="rId16"/>
    <p:sldId id="460" r:id="rId17"/>
    <p:sldId id="318" r:id="rId18"/>
    <p:sldId id="437" r:id="rId19"/>
    <p:sldId id="468" r:id="rId20"/>
    <p:sldId id="372" r:id="rId21"/>
    <p:sldId id="397" r:id="rId22"/>
    <p:sldId id="375" r:id="rId23"/>
    <p:sldId id="398" r:id="rId24"/>
    <p:sldId id="386" r:id="rId25"/>
    <p:sldId id="385" r:id="rId26"/>
    <p:sldId id="420" r:id="rId27"/>
    <p:sldId id="378" r:id="rId28"/>
    <p:sldId id="387" r:id="rId29"/>
    <p:sldId id="429" r:id="rId30"/>
    <p:sldId id="379" r:id="rId31"/>
    <p:sldId id="404" r:id="rId32"/>
    <p:sldId id="430" r:id="rId33"/>
    <p:sldId id="431" r:id="rId34"/>
    <p:sldId id="402" r:id="rId35"/>
    <p:sldId id="427" r:id="rId36"/>
    <p:sldId id="425" r:id="rId37"/>
    <p:sldId id="438" r:id="rId38"/>
    <p:sldId id="403" r:id="rId39"/>
    <p:sldId id="405" r:id="rId40"/>
    <p:sldId id="432" r:id="rId41"/>
    <p:sldId id="439" r:id="rId42"/>
    <p:sldId id="435" r:id="rId43"/>
    <p:sldId id="406" r:id="rId44"/>
    <p:sldId id="421" r:id="rId45"/>
    <p:sldId id="471" r:id="rId46"/>
    <p:sldId id="466" r:id="rId47"/>
    <p:sldId id="467" r:id="rId48"/>
    <p:sldId id="469" r:id="rId49"/>
    <p:sldId id="463" r:id="rId50"/>
    <p:sldId id="408" r:id="rId51"/>
    <p:sldId id="383" r:id="rId52"/>
    <p:sldId id="388" r:id="rId53"/>
    <p:sldId id="447" r:id="rId54"/>
    <p:sldId id="462" r:id="rId55"/>
    <p:sldId id="446" r:id="rId56"/>
    <p:sldId id="450" r:id="rId57"/>
    <p:sldId id="451" r:id="rId58"/>
    <p:sldId id="452" r:id="rId59"/>
    <p:sldId id="453" r:id="rId60"/>
    <p:sldId id="448" r:id="rId61"/>
    <p:sldId id="449" r:id="rId62"/>
    <p:sldId id="465" r:id="rId63"/>
    <p:sldId id="38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1" autoAdjust="0"/>
  </p:normalViewPr>
  <p:slideViewPr>
    <p:cSldViewPr>
      <p:cViewPr varScale="1">
        <p:scale>
          <a:sx n="69" d="100"/>
          <a:sy n="69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CBF00-3F68-43FB-9D33-A4F7A13A2B5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66839-E00E-4D73-ABB6-C855AC753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0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6839-E00E-4D73-ABB6-C855AC7535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8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Glomerulus</a:t>
            </a:r>
          </a:p>
          <a:p>
            <a:r>
              <a:rPr lang="en-US" dirty="0" err="1"/>
              <a:t>Interstitium</a:t>
            </a:r>
            <a:r>
              <a:rPr lang="en-US" dirty="0"/>
              <a:t> </a:t>
            </a:r>
          </a:p>
          <a:p>
            <a:r>
              <a:rPr lang="en-US" dirty="0"/>
              <a:t>Tubules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6839-E00E-4D73-ABB6-C855AC7535B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9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66839-E00E-4D73-ABB6-C855AC7535B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6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31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3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57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4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3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2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9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7802-34F5-4D1C-B071-C0AEAD7B49A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A418FA-A078-4E14-B119-4C9373BED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0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190625"/>
            <a:ext cx="8420100" cy="4419600"/>
          </a:xfrm>
        </p:spPr>
      </p:pic>
    </p:spTree>
    <p:extLst>
      <p:ext uri="{BB962C8B-B14F-4D97-AF65-F5344CB8AC3E}">
        <p14:creationId xmlns:p14="http://schemas.microsoft.com/office/powerpoint/2010/main" val="254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3F81-EBD7-CDA2-33C6-A3E9254A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D891C-4B87-3C30-44B4-1936623EFF1D}"/>
              </a:ext>
            </a:extLst>
          </p:cNvPr>
          <p:cNvSpPr txBox="1"/>
          <p:nvPr/>
        </p:nvSpPr>
        <p:spPr>
          <a:xfrm>
            <a:off x="3200400" y="5562600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Patchy alopecia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1FF5D1-755F-3797-6911-4D435EF8B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66" b="12860"/>
          <a:stretch/>
        </p:blipFill>
        <p:spPr>
          <a:xfrm>
            <a:off x="2362200" y="1905000"/>
            <a:ext cx="5181600" cy="3200400"/>
          </a:xfrm>
        </p:spPr>
      </p:pic>
    </p:spTree>
    <p:extLst>
      <p:ext uri="{BB962C8B-B14F-4D97-AF65-F5344CB8AC3E}">
        <p14:creationId xmlns:p14="http://schemas.microsoft.com/office/powerpoint/2010/main" val="277849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>
                <a:solidFill>
                  <a:schemeClr val="tx1"/>
                </a:solidFill>
              </a:rPr>
              <a:t>CNS Examination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Higher mental functions well oriented in time, space  and person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CRANIAL NERVES          intact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MOTOR     SYSTEM         intact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SENSORY SYSTEM           intact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000" b="1" u="sng" dirty="0">
                <a:solidFill>
                  <a:schemeClr val="tx1"/>
                </a:solidFill>
              </a:rPr>
              <a:t>CVS Examination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                Apex beat in 5th </a:t>
            </a:r>
            <a:r>
              <a:rPr lang="en-US" dirty="0" err="1">
                <a:solidFill>
                  <a:schemeClr val="tx1"/>
                </a:solidFill>
              </a:rPr>
              <a:t>intercostal</a:t>
            </a:r>
            <a:r>
              <a:rPr lang="en-US" dirty="0">
                <a:solidFill>
                  <a:schemeClr val="tx1"/>
                </a:solidFill>
              </a:rPr>
              <a:t> space just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                lateral to midline,s1+s2 normal intensity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                no added sounds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/>
              <a:t>Respiratory system Examination</a:t>
            </a:r>
          </a:p>
          <a:p>
            <a:pPr>
              <a:buNone/>
            </a:pPr>
            <a:r>
              <a:rPr lang="en-US" dirty="0"/>
              <a:t>                Chest B/L clear with NVB and equal air </a:t>
            </a:r>
          </a:p>
          <a:p>
            <a:pPr>
              <a:buNone/>
            </a:pPr>
            <a:r>
              <a:rPr lang="en-US" dirty="0"/>
              <a:t>                entry, no added sounds</a:t>
            </a:r>
          </a:p>
          <a:p>
            <a:pPr>
              <a:buNone/>
            </a:pPr>
            <a:endParaRPr lang="en-US" dirty="0"/>
          </a:p>
          <a:p>
            <a:r>
              <a:rPr lang="en-US" sz="2000" b="1" u="sng" dirty="0"/>
              <a:t>Abdominal Examination</a:t>
            </a:r>
          </a:p>
          <a:p>
            <a:pPr>
              <a:buNone/>
            </a:pPr>
            <a:r>
              <a:rPr lang="en-US" dirty="0"/>
              <a:t>                Soft, non-tender, no palpable visceromegaly</a:t>
            </a:r>
          </a:p>
          <a:p>
            <a:pPr>
              <a:buNone/>
            </a:pPr>
            <a:r>
              <a:rPr lang="en-US" dirty="0"/>
              <a:t>                fluid thrill/shifting dullness absent, B/S </a:t>
            </a:r>
          </a:p>
          <a:p>
            <a:pPr>
              <a:buNone/>
            </a:pPr>
            <a:r>
              <a:rPr lang="en-US" dirty="0"/>
              <a:t>                  normal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Lab  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42354"/>
              </p:ext>
            </p:extLst>
          </p:nvPr>
        </p:nvGraphicFramePr>
        <p:xfrm>
          <a:off x="1943100" y="2133600"/>
          <a:ext cx="65913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INVESTIGATION</a:t>
                      </a:r>
                    </a:p>
                  </a:txBody>
                  <a:tcPr marL="88607" marR="8860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607" marR="886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Hb</a:t>
                      </a:r>
                      <a:endParaRPr lang="en-US" dirty="0"/>
                    </a:p>
                  </a:txBody>
                  <a:tcPr marL="88607" marR="8860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 g/dl</a:t>
                      </a:r>
                    </a:p>
                  </a:txBody>
                  <a:tcPr marL="88607" marR="886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TLC</a:t>
                      </a:r>
                    </a:p>
                  </a:txBody>
                  <a:tcPr marL="88607" marR="8860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5,400/</a:t>
                      </a:r>
                      <a:r>
                        <a:rPr lang="en-US" dirty="0" err="1"/>
                        <a:t>cmm</a:t>
                      </a:r>
                      <a:endParaRPr lang="en-US" dirty="0"/>
                    </a:p>
                  </a:txBody>
                  <a:tcPr marL="88607" marR="886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PLT</a:t>
                      </a:r>
                    </a:p>
                  </a:txBody>
                  <a:tcPr marL="88607" marR="88607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1,12,000/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cmm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8607" marR="886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Bilirubin</a:t>
                      </a:r>
                      <a:endParaRPr lang="en-US" dirty="0"/>
                    </a:p>
                  </a:txBody>
                  <a:tcPr marL="88607" marR="8860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0.9mg/dl</a:t>
                      </a:r>
                    </a:p>
                  </a:txBody>
                  <a:tcPr marL="88607" marR="88607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</a:t>
                      </a:r>
                    </a:p>
                  </a:txBody>
                  <a:tcPr marL="88607" marR="886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15mg/dl</a:t>
                      </a:r>
                    </a:p>
                  </a:txBody>
                  <a:tcPr marL="88607" marR="886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AST</a:t>
                      </a:r>
                    </a:p>
                  </a:txBody>
                  <a:tcPr marL="88607" marR="8860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22mg/dl</a:t>
                      </a:r>
                    </a:p>
                  </a:txBody>
                  <a:tcPr marL="88607" marR="8860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S.Albumin</a:t>
                      </a:r>
                      <a:r>
                        <a:rPr lang="en-US" dirty="0"/>
                        <a:t> </a:t>
                      </a:r>
                    </a:p>
                  </a:txBody>
                  <a:tcPr marL="88607" marR="8860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3.8g/dl</a:t>
                      </a:r>
                    </a:p>
                  </a:txBody>
                  <a:tcPr marL="88607" marR="8860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PT</a:t>
                      </a:r>
                    </a:p>
                  </a:txBody>
                  <a:tcPr marL="88607" marR="88607"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30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sec</a:t>
                      </a:r>
                    </a:p>
                  </a:txBody>
                  <a:tcPr marL="88607" marR="8860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APTT</a:t>
                      </a:r>
                    </a:p>
                  </a:txBody>
                  <a:tcPr marL="88607" marR="8860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 sec</a:t>
                      </a:r>
                    </a:p>
                  </a:txBody>
                  <a:tcPr marL="88607" marR="8860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Lab  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814009"/>
              </p:ext>
            </p:extLst>
          </p:nvPr>
        </p:nvGraphicFramePr>
        <p:xfrm>
          <a:off x="1943100" y="2133600"/>
          <a:ext cx="65913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INVESTIGATIONS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BUN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25.5mg/dl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0.87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 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 </a:t>
                      </a:r>
                      <a:r>
                        <a:rPr lang="en-US" dirty="0" err="1"/>
                        <a:t>mmol</a:t>
                      </a:r>
                      <a:r>
                        <a:rPr lang="en-US" dirty="0"/>
                        <a:t>/L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 </a:t>
                      </a:r>
                      <a:r>
                        <a:rPr lang="en-US" dirty="0" err="1"/>
                        <a:t>mmol</a:t>
                      </a:r>
                      <a:r>
                        <a:rPr lang="en-US" dirty="0"/>
                        <a:t>/L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HBsAg</a:t>
                      </a:r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 reactive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 HCV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reactive</a:t>
                      </a:r>
                    </a:p>
                    <a:p>
                      <a:endParaRPr lang="en-US" dirty="0"/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Anticardiolipin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glycoprotein I antibodies </a:t>
                      </a:r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Lab  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278097"/>
              </p:ext>
            </p:extLst>
          </p:nvPr>
        </p:nvGraphicFramePr>
        <p:xfrm>
          <a:off x="1943100" y="2133600"/>
          <a:ext cx="6590776" cy="335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INVESTIGATIONS</a:t>
                      </a:r>
                    </a:p>
                  </a:txBody>
                  <a:tcPr marL="82641" marR="826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641" marR="82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437">
                <a:tc>
                  <a:txBody>
                    <a:bodyPr/>
                    <a:lstStyle/>
                    <a:p>
                      <a:r>
                        <a:rPr lang="en-US" b="1" u="sng" dirty="0"/>
                        <a:t>Urine</a:t>
                      </a:r>
                      <a:r>
                        <a:rPr lang="en-US" b="1" u="sng" baseline="0" dirty="0"/>
                        <a:t> C/E</a:t>
                      </a:r>
                    </a:p>
                    <a:p>
                      <a:r>
                        <a:rPr lang="en-US" baseline="0" dirty="0"/>
                        <a:t>Protein </a:t>
                      </a:r>
                    </a:p>
                    <a:p>
                      <a:r>
                        <a:rPr lang="en-US" baseline="0" dirty="0"/>
                        <a:t>Blood</a:t>
                      </a:r>
                    </a:p>
                    <a:p>
                      <a:r>
                        <a:rPr lang="en-US" baseline="0" dirty="0"/>
                        <a:t>RBCS</a:t>
                      </a:r>
                    </a:p>
                    <a:p>
                      <a:r>
                        <a:rPr lang="en-US" baseline="0" dirty="0"/>
                        <a:t>WBCs</a:t>
                      </a:r>
                    </a:p>
                  </a:txBody>
                  <a:tcPr marL="82641" marR="826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15-20/HPF</a:t>
                      </a:r>
                    </a:p>
                    <a:p>
                      <a:r>
                        <a:rPr lang="en-US" dirty="0"/>
                        <a:t>Nil</a:t>
                      </a:r>
                    </a:p>
                  </a:txBody>
                  <a:tcPr marL="82641" marR="826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8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Spot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Urinary protein creatinine ratio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82641" marR="826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0.75 mg/mg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82641" marR="826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28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69BD6-1454-D957-150C-27D635FF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973E-6D5B-8652-586B-F9C29E840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Advised ANA, Anti ds DNA and complement levels</a:t>
            </a:r>
          </a:p>
        </p:txBody>
      </p:sp>
    </p:spTree>
    <p:extLst>
      <p:ext uri="{BB962C8B-B14F-4D97-AF65-F5344CB8AC3E}">
        <p14:creationId xmlns:p14="http://schemas.microsoft.com/office/powerpoint/2010/main" val="341330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Radiological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USG Abdomen Pelvis </a:t>
            </a:r>
          </a:p>
          <a:p>
            <a:pPr>
              <a:buNone/>
            </a:pPr>
            <a:r>
              <a:rPr lang="en-US" dirty="0"/>
              <a:t>                    Normal </a:t>
            </a:r>
          </a:p>
          <a:p>
            <a:pPr>
              <a:buNone/>
            </a:pPr>
            <a:r>
              <a:rPr lang="en-US" dirty="0"/>
              <a:t>                     Kidney B/L normal size with normal 						echotexture and   preserved CMD</a:t>
            </a:r>
          </a:p>
          <a:p>
            <a:r>
              <a:rPr lang="en-US" dirty="0"/>
              <a:t>CXR</a:t>
            </a:r>
          </a:p>
          <a:p>
            <a:pPr>
              <a:buNone/>
            </a:pPr>
            <a:r>
              <a:rPr lang="en-US" dirty="0"/>
              <a:t>                    Normal</a:t>
            </a:r>
          </a:p>
          <a:p>
            <a:pPr>
              <a:buNone/>
            </a:pPr>
            <a:r>
              <a:rPr lang="en-US" dirty="0"/>
              <a:t>                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Young male with Left leg DVT </a:t>
            </a:r>
          </a:p>
          <a:p>
            <a:r>
              <a:rPr lang="en-US" dirty="0"/>
              <a:t>H/o  rash on face ,patchy alopecia</a:t>
            </a:r>
          </a:p>
          <a:p>
            <a:r>
              <a:rPr lang="en-US" dirty="0"/>
              <a:t>Normal RFTs</a:t>
            </a:r>
          </a:p>
          <a:p>
            <a:r>
              <a:rPr lang="en-US" dirty="0"/>
              <a:t>Normal kidneys on USG </a:t>
            </a:r>
          </a:p>
          <a:p>
            <a:r>
              <a:rPr lang="en-US" dirty="0"/>
              <a:t>Proteinuria with PCR 0.75 mg/mg</a:t>
            </a:r>
          </a:p>
          <a:p>
            <a:r>
              <a:rPr lang="en-US" dirty="0"/>
              <a:t>Microhematuria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A98C-495C-DEC5-6F94-C7AA8563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A1B8B-CB3D-0CB8-8985-F76751EF1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Systemic lupus erythematosus</a:t>
            </a:r>
          </a:p>
          <a:p>
            <a:endParaRPr lang="en-US" dirty="0"/>
          </a:p>
          <a:p>
            <a:r>
              <a:rPr lang="en-US" dirty="0"/>
              <a:t> Cryoglobulinemia </a:t>
            </a:r>
          </a:p>
          <a:p>
            <a:endParaRPr lang="en-US" dirty="0"/>
          </a:p>
          <a:p>
            <a:r>
              <a:rPr lang="en-US" dirty="0"/>
              <a:t> ANCA vasculitis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9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45C5-1DBC-0371-1970-E5025F51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067D4C-8040-77ED-270B-3B776928C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122599" cy="4648200"/>
          </a:xfrm>
        </p:spPr>
      </p:pic>
    </p:spTree>
    <p:extLst>
      <p:ext uri="{BB962C8B-B14F-4D97-AF65-F5344CB8AC3E}">
        <p14:creationId xmlns:p14="http://schemas.microsoft.com/office/powerpoint/2010/main" val="258858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015" y="2057400"/>
            <a:ext cx="7125385" cy="4343400"/>
          </a:xfrm>
        </p:spPr>
        <p:txBody>
          <a:bodyPr/>
          <a:lstStyle/>
          <a:p>
            <a:r>
              <a:rPr lang="en-US" dirty="0"/>
              <a:t>Tab HCQ             200mg bid for extra-renal manifestations </a:t>
            </a:r>
          </a:p>
          <a:p>
            <a:endParaRPr lang="en-US" dirty="0"/>
          </a:p>
          <a:p>
            <a:r>
              <a:rPr lang="en-US" dirty="0"/>
              <a:t>Tab Warfarin       5 mg/day  for DVT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Tab lisinopril        5mg /day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02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308188"/>
              </p:ext>
            </p:extLst>
          </p:nvPr>
        </p:nvGraphicFramePr>
        <p:xfrm>
          <a:off x="1752600" y="1676400"/>
          <a:ext cx="6195646" cy="4963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2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INVESTIGATIONS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56">
                <a:tc>
                  <a:txBody>
                    <a:bodyPr/>
                    <a:lstStyle/>
                    <a:p>
                      <a:r>
                        <a:rPr lang="en-US" dirty="0"/>
                        <a:t>S. Cr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  <a:r>
                        <a:rPr lang="en-US" baseline="0" dirty="0"/>
                        <a:t> mg/dl</a:t>
                      </a:r>
                      <a:endParaRPr lang="en-US" dirty="0"/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56">
                <a:tc>
                  <a:txBody>
                    <a:bodyPr/>
                    <a:lstStyle/>
                    <a:p>
                      <a:r>
                        <a:rPr lang="en-US" dirty="0"/>
                        <a:t>ANA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positive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56">
                <a:tc>
                  <a:txBody>
                    <a:bodyPr/>
                    <a:lstStyle/>
                    <a:p>
                      <a:r>
                        <a:rPr lang="en-US" dirty="0"/>
                        <a:t>Anti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ds DNA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positive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56"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40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56">
                <a:tc>
                  <a:txBody>
                    <a:bodyPr/>
                    <a:lstStyle/>
                    <a:p>
                      <a:r>
                        <a:rPr lang="en-US" dirty="0"/>
                        <a:t>C4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08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3087">
                <a:tc>
                  <a:txBody>
                    <a:bodyPr/>
                    <a:lstStyle/>
                    <a:p>
                      <a:r>
                        <a:rPr lang="en-US" b="1" u="sng" dirty="0"/>
                        <a:t>Urine</a:t>
                      </a:r>
                      <a:r>
                        <a:rPr lang="en-US" b="1" u="sng" baseline="0" dirty="0"/>
                        <a:t> C/E</a:t>
                      </a:r>
                    </a:p>
                    <a:p>
                      <a:r>
                        <a:rPr lang="en-US" baseline="0" dirty="0"/>
                        <a:t>Protein </a:t>
                      </a:r>
                    </a:p>
                    <a:p>
                      <a:r>
                        <a:rPr lang="en-US" baseline="0" dirty="0"/>
                        <a:t>Blood</a:t>
                      </a:r>
                    </a:p>
                    <a:p>
                      <a:r>
                        <a:rPr lang="en-US" baseline="0" dirty="0"/>
                        <a:t>RBCS</a:t>
                      </a:r>
                    </a:p>
                    <a:p>
                      <a:r>
                        <a:rPr lang="en-US" baseline="0" dirty="0"/>
                        <a:t>WBCs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5-10/HPF</a:t>
                      </a:r>
                    </a:p>
                    <a:p>
                      <a:r>
                        <a:rPr lang="en-US" dirty="0"/>
                        <a:t>0-5/HPF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20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Spot</a:t>
                      </a:r>
                      <a:r>
                        <a:rPr lang="en-US" baseline="0" dirty="0"/>
                        <a:t> Urinary protein creatinine ratio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2.6 mg/mg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589713" cy="128111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Followup</a:t>
            </a:r>
            <a:br>
              <a:rPr lang="en-US" sz="4000" b="1" dirty="0"/>
            </a:br>
            <a:r>
              <a:rPr lang="en-US" sz="2400" b="1" dirty="0">
                <a:solidFill>
                  <a:srgbClr val="C00000"/>
                </a:solidFill>
              </a:rPr>
              <a:t>Nov 2021 (6 months later)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5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Followup</a:t>
            </a:r>
            <a:br>
              <a:rPr lang="en-US" sz="5400" b="1" dirty="0"/>
            </a:br>
            <a:r>
              <a:rPr lang="en-US" sz="2400" b="1" dirty="0">
                <a:solidFill>
                  <a:srgbClr val="C00000"/>
                </a:solidFill>
              </a:rPr>
              <a:t>Nov 2021 (6 months later)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he was on  anticoagulation so  renal biopsy was not done and was  started empirically on </a:t>
            </a:r>
          </a:p>
          <a:p>
            <a:r>
              <a:rPr lang="en-US" dirty="0"/>
              <a:t>Tab</a:t>
            </a:r>
            <a:r>
              <a:rPr lang="en-US" b="1" dirty="0"/>
              <a:t> MMF                                   </a:t>
            </a:r>
            <a:r>
              <a:rPr lang="en-US" dirty="0"/>
              <a:t>2g /day </a:t>
            </a:r>
          </a:p>
          <a:p>
            <a:r>
              <a:rPr lang="en-US" dirty="0"/>
              <a:t>Pulse </a:t>
            </a:r>
            <a:r>
              <a:rPr lang="en-US" b="1" dirty="0"/>
              <a:t>Methylprednisolone      </a:t>
            </a:r>
            <a:r>
              <a:rPr lang="en-US" dirty="0"/>
              <a:t>1g  3days followed by</a:t>
            </a:r>
          </a:p>
          <a:p>
            <a:r>
              <a:rPr lang="en-US" dirty="0"/>
              <a:t>Tab </a:t>
            </a:r>
            <a:r>
              <a:rPr lang="en-US" b="1" dirty="0"/>
              <a:t>Prednisolone</a:t>
            </a:r>
            <a:r>
              <a:rPr lang="en-US" dirty="0"/>
              <a:t>                     1mg/kg/day</a:t>
            </a:r>
          </a:p>
          <a:p>
            <a:r>
              <a:rPr lang="en-US" dirty="0"/>
              <a:t>Tab </a:t>
            </a:r>
            <a:r>
              <a:rPr lang="en-US" dirty="0" err="1"/>
              <a:t>Qalsan</a:t>
            </a:r>
            <a:r>
              <a:rPr lang="en-US" dirty="0"/>
              <a:t> D </a:t>
            </a:r>
          </a:p>
          <a:p>
            <a:r>
              <a:rPr lang="en-US" dirty="0"/>
              <a:t>Tab TMP/SMX 80 mg on alternate days </a:t>
            </a:r>
          </a:p>
          <a:p>
            <a:r>
              <a:rPr lang="en-US" dirty="0"/>
              <a:t>Along with previous medications (Lisinopril &amp; HCQ)</a:t>
            </a:r>
          </a:p>
        </p:txBody>
      </p:sp>
    </p:spTree>
    <p:extLst>
      <p:ext uri="{BB962C8B-B14F-4D97-AF65-F5344CB8AC3E}">
        <p14:creationId xmlns:p14="http://schemas.microsoft.com/office/powerpoint/2010/main" val="184268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Took MMF + Prednisolone  for 4 months then held  on his own </a:t>
            </a:r>
          </a:p>
          <a:p>
            <a:endParaRPr lang="en-US" dirty="0"/>
          </a:p>
          <a:p>
            <a:r>
              <a:rPr lang="en-US" dirty="0"/>
              <a:t>Lost  for follow-up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Came back in Sep 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2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629400" cy="804933"/>
          </a:xfrm>
        </p:spPr>
        <p:txBody>
          <a:bodyPr>
            <a:noAutofit/>
          </a:bodyPr>
          <a:lstStyle/>
          <a:p>
            <a:pPr algn="ctr"/>
            <a:r>
              <a:rPr lang="en-US" b="1" dirty="0" err="1"/>
              <a:t>Followup</a:t>
            </a:r>
            <a:r>
              <a:rPr lang="en-US" sz="4400" b="1" dirty="0"/>
              <a:t> </a:t>
            </a:r>
            <a:br>
              <a:rPr lang="en-US" sz="4400" b="1" dirty="0"/>
            </a:br>
            <a:r>
              <a:rPr lang="en-US" sz="2400" b="1" dirty="0">
                <a:solidFill>
                  <a:srgbClr val="C00000"/>
                </a:solidFill>
              </a:rPr>
              <a:t>Sep 2022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772875"/>
              </p:ext>
            </p:extLst>
          </p:nvPr>
        </p:nvGraphicFramePr>
        <p:xfrm>
          <a:off x="1447800" y="1524000"/>
          <a:ext cx="6741602" cy="512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4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INVESTIGATIONS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439">
                <a:tc>
                  <a:txBody>
                    <a:bodyPr/>
                    <a:lstStyle/>
                    <a:p>
                      <a:r>
                        <a:rPr lang="en-US" dirty="0" err="1"/>
                        <a:t>S.Cr</a:t>
                      </a:r>
                      <a:r>
                        <a:rPr lang="en-US" dirty="0"/>
                        <a:t> 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1.4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879">
                <a:tc>
                  <a:txBody>
                    <a:bodyPr/>
                    <a:lstStyle/>
                    <a:p>
                      <a:r>
                        <a:rPr lang="en-US" dirty="0"/>
                        <a:t>ANA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Strongly positive 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721">
                <a:tc>
                  <a:txBody>
                    <a:bodyPr/>
                    <a:lstStyle/>
                    <a:p>
                      <a:r>
                        <a:rPr lang="en-US" dirty="0"/>
                        <a:t>Anti ds DNA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Strongly positive 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76"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36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76">
                <a:tc>
                  <a:txBody>
                    <a:bodyPr/>
                    <a:lstStyle/>
                    <a:p>
                      <a:r>
                        <a:rPr lang="en-US" dirty="0"/>
                        <a:t>C4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5906">
                <a:tc>
                  <a:txBody>
                    <a:bodyPr/>
                    <a:lstStyle/>
                    <a:p>
                      <a:r>
                        <a:rPr lang="en-US" b="1" u="sng" dirty="0"/>
                        <a:t>Urine</a:t>
                      </a:r>
                      <a:r>
                        <a:rPr lang="en-US" b="1" u="sng" baseline="0" dirty="0"/>
                        <a:t> C/E</a:t>
                      </a:r>
                    </a:p>
                    <a:p>
                      <a:r>
                        <a:rPr lang="en-US" baseline="0" dirty="0"/>
                        <a:t>Protein </a:t>
                      </a:r>
                    </a:p>
                    <a:p>
                      <a:r>
                        <a:rPr lang="en-US" baseline="0" dirty="0"/>
                        <a:t>Blood</a:t>
                      </a:r>
                    </a:p>
                    <a:p>
                      <a:r>
                        <a:rPr lang="en-US" baseline="0" dirty="0"/>
                        <a:t>RBCS</a:t>
                      </a:r>
                    </a:p>
                    <a:p>
                      <a:r>
                        <a:rPr lang="en-US" baseline="0" dirty="0"/>
                        <a:t>WBCs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5-10/HPF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5-10/HPF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Spot</a:t>
                      </a:r>
                      <a:r>
                        <a:rPr lang="en-US" baseline="0" dirty="0"/>
                        <a:t> Urinary Protein Creatine Ratio</a:t>
                      </a:r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5.5 mg/mg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99">
                <a:tc>
                  <a:txBody>
                    <a:bodyPr/>
                    <a:lstStyle/>
                    <a:p>
                      <a:r>
                        <a:rPr lang="en-US" dirty="0"/>
                        <a:t>24 Urinary Protein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mg/day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945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Renal biopsy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7201585" cy="41148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Glomeruli : Total 18 glomeruli out of which 14 shows    				                 </a:t>
            </a:r>
          </a:p>
          <a:p>
            <a:pPr marL="0" indent="0">
              <a:buNone/>
            </a:pPr>
            <a:r>
              <a:rPr lang="en-US" dirty="0"/>
              <a:t>			 Endocapillary proliferation, Mesangial proliferation </a:t>
            </a:r>
          </a:p>
          <a:p>
            <a:pPr marL="0" indent="0">
              <a:buNone/>
            </a:pPr>
            <a:r>
              <a:rPr lang="en-US" dirty="0"/>
              <a:t>			 Neutrophilic infiltrates without crescents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Interstitium</a:t>
            </a:r>
            <a:r>
              <a:rPr lang="en-US" dirty="0"/>
              <a:t>:     Moderate inflammation and mild fibrosis</a:t>
            </a:r>
          </a:p>
          <a:p>
            <a:r>
              <a:rPr lang="en-US" dirty="0"/>
              <a:t>Tubules:           Normal</a:t>
            </a:r>
          </a:p>
          <a:p>
            <a:r>
              <a:rPr lang="en-US" dirty="0">
                <a:solidFill>
                  <a:schemeClr val="tx1"/>
                </a:solidFill>
              </a:rPr>
              <a:t>IF : full house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Conclusion: </a:t>
            </a:r>
            <a:r>
              <a:rPr lang="en-US" sz="1800" b="1" dirty="0"/>
              <a:t>Diffuse proliferative </a:t>
            </a:r>
            <a:r>
              <a:rPr lang="en-US" b="1" dirty="0"/>
              <a:t>lupus </a:t>
            </a:r>
            <a:r>
              <a:rPr lang="en-US" sz="1800" b="1" dirty="0"/>
              <a:t>nephritis</a:t>
            </a:r>
          </a:p>
          <a:p>
            <a:pPr marL="1828800" lvl="4" indent="0">
              <a:buNone/>
            </a:pPr>
            <a:r>
              <a:rPr lang="en-US" sz="1600" b="1" dirty="0"/>
              <a:t>(LN class IV a)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8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8356" y="712686"/>
            <a:ext cx="3628444" cy="2737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547" t="35417" r="44949" b="14582"/>
          <a:stretch/>
        </p:blipFill>
        <p:spPr>
          <a:xfrm>
            <a:off x="381254" y="762000"/>
            <a:ext cx="4347716" cy="2809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769" t="41666" r="57247" b="34375"/>
          <a:stretch/>
        </p:blipFill>
        <p:spPr>
          <a:xfrm>
            <a:off x="3352800" y="3886200"/>
            <a:ext cx="3182287" cy="25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5096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6591985" cy="3777622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b="1" dirty="0"/>
              <a:t>Methylprednisolone  pulse </a:t>
            </a:r>
            <a:r>
              <a:rPr lang="en-US" dirty="0"/>
              <a:t>1 </a:t>
            </a:r>
            <a:r>
              <a:rPr lang="en-US" dirty="0" err="1"/>
              <a:t>gm</a:t>
            </a:r>
            <a:r>
              <a:rPr lang="en-US" dirty="0"/>
              <a:t> /day for 3days</a:t>
            </a:r>
          </a:p>
          <a:p>
            <a:pPr marL="0" indent="0">
              <a:buNone/>
            </a:pPr>
            <a:r>
              <a:rPr lang="en-US" dirty="0"/>
              <a:t>       shifted to</a:t>
            </a:r>
            <a:r>
              <a:rPr lang="en-US" b="1" dirty="0"/>
              <a:t> Prednisolone </a:t>
            </a:r>
            <a:r>
              <a:rPr lang="en-US" dirty="0"/>
              <a:t>1mg/kg/day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Cyclophosphamide</a:t>
            </a:r>
            <a:r>
              <a:rPr lang="en-US" dirty="0"/>
              <a:t> I/V 1gm  pulses   6 months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chemeClr val="tx1"/>
                </a:solidFill>
              </a:rPr>
              <a:t>Sep 2022 – March 2023 given </a:t>
            </a:r>
          </a:p>
          <a:p>
            <a:endParaRPr lang="en-US" dirty="0"/>
          </a:p>
          <a:p>
            <a:r>
              <a:rPr lang="en-US" b="1" dirty="0"/>
              <a:t>MMF</a:t>
            </a:r>
            <a:r>
              <a:rPr lang="en-US" dirty="0"/>
              <a:t> 1g /day + </a:t>
            </a:r>
            <a:r>
              <a:rPr lang="en-US" b="1" dirty="0"/>
              <a:t>Prednisolone</a:t>
            </a:r>
            <a:r>
              <a:rPr lang="en-US" dirty="0"/>
              <a:t> prescribed after induction as maintenance therapy</a:t>
            </a:r>
          </a:p>
          <a:p>
            <a:r>
              <a:rPr lang="en-US" dirty="0"/>
              <a:t>Tab </a:t>
            </a:r>
            <a:r>
              <a:rPr lang="en-US" dirty="0" err="1"/>
              <a:t>Qalsan</a:t>
            </a:r>
            <a:r>
              <a:rPr lang="en-US" dirty="0"/>
              <a:t>-D +  TMP/SMX 80 mg on alternate days, lisinopril, HCQ continued &amp; Atorvastatin 20mg added</a:t>
            </a:r>
          </a:p>
        </p:txBody>
      </p:sp>
    </p:spTree>
    <p:extLst>
      <p:ext uri="{BB962C8B-B14F-4D97-AF65-F5344CB8AC3E}">
        <p14:creationId xmlns:p14="http://schemas.microsoft.com/office/powerpoint/2010/main" val="2821057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100" y="60960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Follow up After 1 Month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171160"/>
              </p:ext>
            </p:extLst>
          </p:nvPr>
        </p:nvGraphicFramePr>
        <p:xfrm>
          <a:off x="2362200" y="1600200"/>
          <a:ext cx="5715000" cy="4859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5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INVESTIGATIONS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en-US" dirty="0" err="1"/>
                        <a:t>S.Cr</a:t>
                      </a:r>
                      <a:r>
                        <a:rPr lang="en-US" dirty="0"/>
                        <a:t> 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0.96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85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en-US" dirty="0"/>
                        <a:t>C4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437">
                <a:tc>
                  <a:txBody>
                    <a:bodyPr/>
                    <a:lstStyle/>
                    <a:p>
                      <a:r>
                        <a:rPr lang="en-US" b="1" u="sng" dirty="0"/>
                        <a:t>Urine</a:t>
                      </a:r>
                      <a:r>
                        <a:rPr lang="en-US" b="1" u="sng" baseline="0" dirty="0"/>
                        <a:t> C/E</a:t>
                      </a:r>
                    </a:p>
                    <a:p>
                      <a:r>
                        <a:rPr lang="en-US" baseline="0" dirty="0"/>
                        <a:t>Protein </a:t>
                      </a:r>
                    </a:p>
                    <a:p>
                      <a:r>
                        <a:rPr lang="en-US" baseline="0" dirty="0"/>
                        <a:t>Blood</a:t>
                      </a:r>
                    </a:p>
                    <a:p>
                      <a:r>
                        <a:rPr lang="en-US" baseline="0" dirty="0"/>
                        <a:t>RBCS</a:t>
                      </a:r>
                    </a:p>
                    <a:p>
                      <a:r>
                        <a:rPr lang="en-US" baseline="0" dirty="0"/>
                        <a:t>WBCs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5-10/HPF</a:t>
                      </a:r>
                    </a:p>
                    <a:p>
                      <a:r>
                        <a:rPr lang="en-US" dirty="0"/>
                        <a:t>occasional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08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24 </a:t>
                      </a:r>
                      <a:r>
                        <a:rPr lang="en-US" baseline="0" dirty="0" err="1"/>
                        <a:t>hrs</a:t>
                      </a:r>
                      <a:r>
                        <a:rPr lang="en-US" baseline="0" dirty="0"/>
                        <a:t> urinary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/>
                        <a:t>protein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6280 mg/day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817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Diffuse proliferative Lupus Nephritis</a:t>
            </a:r>
          </a:p>
          <a:p>
            <a:r>
              <a:rPr lang="en-US" dirty="0"/>
              <a:t>Non responsive to induction with both MMF and cyclophosphamide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1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1752601"/>
            <a:ext cx="6600451" cy="16002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Case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                            Department of Nephrology </a:t>
            </a:r>
          </a:p>
          <a:p>
            <a:r>
              <a:rPr lang="en-US" sz="2400" b="1" dirty="0"/>
              <a:t>                            Holy Family Hospital, RMU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</a:t>
            </a:r>
            <a:br>
              <a:rPr lang="en-US" b="1" dirty="0"/>
            </a:br>
            <a:r>
              <a:rPr lang="en-US" sz="2400" b="1" dirty="0">
                <a:solidFill>
                  <a:srgbClr val="C00000"/>
                </a:solidFill>
              </a:rPr>
              <a:t>April 23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MMF</a:t>
            </a:r>
            <a:r>
              <a:rPr lang="en-US" dirty="0"/>
              <a:t> 1g /day +</a:t>
            </a:r>
            <a:r>
              <a:rPr lang="en-US" b="1" dirty="0"/>
              <a:t>Cyclosporin </a:t>
            </a:r>
            <a:r>
              <a:rPr lang="en-US" dirty="0"/>
              <a:t>100 mg BD +</a:t>
            </a:r>
            <a:r>
              <a:rPr lang="en-US" b="1" dirty="0"/>
              <a:t> Prednisolone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r>
              <a:rPr lang="en-US" dirty="0"/>
              <a:t>Tab </a:t>
            </a:r>
            <a:r>
              <a:rPr lang="en-US" dirty="0" err="1"/>
              <a:t>Qalsan</a:t>
            </a:r>
            <a:r>
              <a:rPr lang="en-US" dirty="0"/>
              <a:t>-D, TMP/SMX, lisinopril, atorvastatin and HCQ continued</a:t>
            </a:r>
          </a:p>
          <a:p>
            <a:endParaRPr lang="en-US" dirty="0"/>
          </a:p>
          <a:p>
            <a:r>
              <a:rPr lang="en-US" dirty="0"/>
              <a:t>Trial given for 3 months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17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005265"/>
              </p:ext>
            </p:extLst>
          </p:nvPr>
        </p:nvGraphicFramePr>
        <p:xfrm>
          <a:off x="1752600" y="1371600"/>
          <a:ext cx="6436800" cy="5300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0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INVESTIGATIONS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15">
                <a:tc>
                  <a:txBody>
                    <a:bodyPr/>
                    <a:lstStyle/>
                    <a:p>
                      <a:r>
                        <a:rPr lang="en-US" dirty="0" err="1"/>
                        <a:t>S.Cr</a:t>
                      </a:r>
                      <a:r>
                        <a:rPr lang="en-US" dirty="0"/>
                        <a:t> 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516">
                <a:tc>
                  <a:txBody>
                    <a:bodyPr/>
                    <a:lstStyle/>
                    <a:p>
                      <a:r>
                        <a:rPr lang="en-US" dirty="0"/>
                        <a:t>ANA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+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ve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516">
                <a:tc>
                  <a:txBody>
                    <a:bodyPr/>
                    <a:lstStyle/>
                    <a:p>
                      <a:r>
                        <a:rPr lang="en-US" dirty="0"/>
                        <a:t>Anti ds DNA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+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ve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015"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80mg/dl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015">
                <a:tc>
                  <a:txBody>
                    <a:bodyPr/>
                    <a:lstStyle/>
                    <a:p>
                      <a:r>
                        <a:rPr lang="en-US" dirty="0"/>
                        <a:t>C4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12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8146">
                <a:tc>
                  <a:txBody>
                    <a:bodyPr/>
                    <a:lstStyle/>
                    <a:p>
                      <a:r>
                        <a:rPr lang="en-US" b="1" u="sng" dirty="0"/>
                        <a:t>Urine</a:t>
                      </a:r>
                      <a:r>
                        <a:rPr lang="en-US" b="1" u="sng" baseline="0" dirty="0"/>
                        <a:t> C/E</a:t>
                      </a:r>
                    </a:p>
                    <a:p>
                      <a:r>
                        <a:rPr lang="en-US" baseline="0" dirty="0"/>
                        <a:t>Protein </a:t>
                      </a:r>
                    </a:p>
                    <a:p>
                      <a:r>
                        <a:rPr lang="en-US" baseline="0" dirty="0"/>
                        <a:t>Blood</a:t>
                      </a:r>
                    </a:p>
                    <a:p>
                      <a:r>
                        <a:rPr lang="en-US" baseline="0" dirty="0"/>
                        <a:t>RBCS</a:t>
                      </a:r>
                    </a:p>
                    <a:p>
                      <a:r>
                        <a:rPr lang="en-US" baseline="0" dirty="0"/>
                        <a:t>WBCs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Trace</a:t>
                      </a:r>
                    </a:p>
                    <a:p>
                      <a:r>
                        <a:rPr lang="en-US" dirty="0"/>
                        <a:t>Occasional</a:t>
                      </a:r>
                    </a:p>
                    <a:p>
                      <a:r>
                        <a:rPr lang="en-US" dirty="0"/>
                        <a:t>Occasional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5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24 </a:t>
                      </a:r>
                      <a:r>
                        <a:rPr lang="en-US" baseline="0" dirty="0" err="1"/>
                        <a:t>hrs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Urinay</a:t>
                      </a:r>
                      <a:r>
                        <a:rPr lang="en-US" baseline="0" dirty="0"/>
                        <a:t> protein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6690 mg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793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Failure to achieve remission with </a:t>
            </a:r>
          </a:p>
          <a:p>
            <a:r>
              <a:rPr lang="en-US" dirty="0"/>
              <a:t>MMF</a:t>
            </a:r>
          </a:p>
          <a:p>
            <a:r>
              <a:rPr lang="en-US" dirty="0"/>
              <a:t>CYCLOPHOSPHAMIDE </a:t>
            </a:r>
          </a:p>
          <a:p>
            <a:r>
              <a:rPr lang="en-US" dirty="0"/>
              <a:t>MULTIDRUG REGIMEN (MMF, CSA, Steroids)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5266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WHAT TO DO NEXT ????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14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Biopsy </a:t>
            </a:r>
            <a:br>
              <a:rPr lang="en-US" b="1" dirty="0"/>
            </a:br>
            <a:r>
              <a:rPr lang="en-US" sz="2400" b="1" dirty="0">
                <a:solidFill>
                  <a:srgbClr val="C00000"/>
                </a:solidFill>
              </a:rPr>
              <a:t>Aug 2023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7615" y="1524000"/>
            <a:ext cx="7125386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Glomeruli :      26 out of 28 showed endocapillary 						         proliferations &amp; mesangial  proliferation, 				                neutrophilic infiltrates,  02 globally sclerosed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Interstitium</a:t>
            </a:r>
            <a:r>
              <a:rPr lang="en-US" dirty="0"/>
              <a:t> :    Mild chronic inflammation, mild fibrosis</a:t>
            </a:r>
          </a:p>
          <a:p>
            <a:endParaRPr lang="en-US" dirty="0"/>
          </a:p>
          <a:p>
            <a:r>
              <a:rPr lang="en-US" dirty="0"/>
              <a:t>Tubules:           Peritubular hyalinization and mild to 								  moderate   atrophy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0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482" y="5486400"/>
            <a:ext cx="6589199" cy="1280890"/>
          </a:xfrm>
        </p:spPr>
        <p:txBody>
          <a:bodyPr>
            <a:noAutofit/>
          </a:bodyPr>
          <a:lstStyle/>
          <a:p>
            <a:r>
              <a:rPr lang="en-US" sz="2000" dirty="0"/>
              <a:t>Diffuse proliferative GN, mesangial proliferation, mild chronic inflammation, mild fibrosis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916" t="25765" r="49414" b="34558"/>
          <a:stretch/>
        </p:blipFill>
        <p:spPr>
          <a:xfrm>
            <a:off x="1371600" y="380999"/>
            <a:ext cx="2590800" cy="26670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171" t="25764" r="35359" b="35868"/>
          <a:stretch/>
        </p:blipFill>
        <p:spPr>
          <a:xfrm>
            <a:off x="3962400" y="381000"/>
            <a:ext cx="1665365" cy="26670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/>
          <a:srcRect l="23241" t="56780" r="52261" b="15775"/>
          <a:stretch/>
        </p:blipFill>
        <p:spPr>
          <a:xfrm rot="10800000">
            <a:off x="5257800" y="3036408"/>
            <a:ext cx="3744640" cy="22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7505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32" t="12858" r="33346" b="37234"/>
          <a:stretch/>
        </p:blipFill>
        <p:spPr>
          <a:xfrm>
            <a:off x="685800" y="228600"/>
            <a:ext cx="2590800" cy="2105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199" t="13541" r="4905" b="33335"/>
          <a:stretch/>
        </p:blipFill>
        <p:spPr>
          <a:xfrm>
            <a:off x="3461824" y="237164"/>
            <a:ext cx="2590800" cy="2097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1845" t="42709" r="33017" b="5208"/>
          <a:stretch/>
        </p:blipFill>
        <p:spPr>
          <a:xfrm>
            <a:off x="6237848" y="290939"/>
            <a:ext cx="2592710" cy="198120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5"/>
          <a:srcRect l="28324" t="57772" r="53179" b="17553"/>
          <a:stretch/>
        </p:blipFill>
        <p:spPr>
          <a:xfrm>
            <a:off x="1981200" y="2488810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1845" t="42709" r="33017" b="5208"/>
          <a:stretch/>
        </p:blipFill>
        <p:spPr>
          <a:xfrm flipH="1">
            <a:off x="5334000" y="2488810"/>
            <a:ext cx="2667000" cy="203796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7620000" cy="1281113"/>
          </a:xfrm>
        </p:spPr>
        <p:txBody>
          <a:bodyPr>
            <a:normAutofit fontScale="90000"/>
          </a:bodyPr>
          <a:lstStyle/>
          <a:p>
            <a:r>
              <a:rPr lang="en-US" dirty="0"/>
              <a:t>Immunofluorescence         </a:t>
            </a:r>
            <a:br>
              <a:rPr lang="en-US" dirty="0"/>
            </a:br>
            <a:r>
              <a:rPr lang="en-US" dirty="0"/>
              <a:t> </a:t>
            </a:r>
            <a:r>
              <a:rPr lang="en-US" sz="2700" dirty="0"/>
              <a:t>IgG= 3+  ,IgA=3+,   IgM=2+, C3= 3+, C1q= 2+</a:t>
            </a:r>
            <a:br>
              <a:rPr lang="en-US" dirty="0"/>
            </a:br>
            <a:r>
              <a:rPr lang="en-US" dirty="0"/>
              <a:t>  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963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Biopsy </a:t>
            </a:r>
            <a:br>
              <a:rPr lang="en-US" b="1" dirty="0"/>
            </a:br>
            <a:r>
              <a:rPr lang="en-US" sz="2400" b="1" dirty="0">
                <a:solidFill>
                  <a:srgbClr val="C00000"/>
                </a:solidFill>
              </a:rPr>
              <a:t>Aug 2023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Lupus nephritis Class-IV a/c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54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Rituximab</a:t>
            </a:r>
            <a:r>
              <a:rPr lang="en-US" dirty="0">
                <a:solidFill>
                  <a:schemeClr val="tx1"/>
                </a:solidFill>
              </a:rPr>
              <a:t> 500mg  IV given weekly after ruling out infection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4 doses (Sep  2023)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Prednisolone + Tacrolimus  </a:t>
            </a:r>
            <a:r>
              <a:rPr lang="en-US" dirty="0">
                <a:solidFill>
                  <a:schemeClr val="tx1"/>
                </a:solidFill>
              </a:rPr>
              <a:t>prescribed at discharge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/>
              <a:t>Tab </a:t>
            </a:r>
            <a:r>
              <a:rPr lang="en-US" sz="1800" dirty="0" err="1"/>
              <a:t>Qalsan</a:t>
            </a:r>
            <a:r>
              <a:rPr lang="en-US" sz="1800" dirty="0"/>
              <a:t>-D, </a:t>
            </a:r>
            <a:r>
              <a:rPr lang="en-US" dirty="0"/>
              <a:t>TMP/SMX</a:t>
            </a:r>
            <a:r>
              <a:rPr lang="en-US" sz="1800" dirty="0"/>
              <a:t>, </a:t>
            </a:r>
            <a:r>
              <a:rPr lang="en-US" dirty="0"/>
              <a:t>lisinop</a:t>
            </a:r>
            <a:r>
              <a:rPr lang="en-US" sz="1800" dirty="0"/>
              <a:t>ril, atorvastatin and HCQ continued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13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254659"/>
              </p:ext>
            </p:extLst>
          </p:nvPr>
        </p:nvGraphicFramePr>
        <p:xfrm>
          <a:off x="1945201" y="1651999"/>
          <a:ext cx="6436800" cy="520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5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INVESTIGATIONS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en-US" dirty="0" err="1"/>
                        <a:t>S.Cr</a:t>
                      </a:r>
                      <a:r>
                        <a:rPr lang="en-US" dirty="0"/>
                        <a:t> 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0.85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en-US" dirty="0"/>
                        <a:t>ANA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positive </a:t>
                      </a:r>
                    </a:p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en-US" dirty="0"/>
                        <a:t>Anti ds DNA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positive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437">
                <a:tc>
                  <a:txBody>
                    <a:bodyPr/>
                    <a:lstStyle/>
                    <a:p>
                      <a:r>
                        <a:rPr lang="en-US" b="1" u="sng" dirty="0"/>
                        <a:t>Urine</a:t>
                      </a:r>
                      <a:r>
                        <a:rPr lang="en-US" b="1" u="sng" baseline="0" dirty="0"/>
                        <a:t> C/E</a:t>
                      </a:r>
                    </a:p>
                    <a:p>
                      <a:r>
                        <a:rPr lang="en-US" baseline="0" dirty="0"/>
                        <a:t>Protein </a:t>
                      </a:r>
                    </a:p>
                    <a:p>
                      <a:r>
                        <a:rPr lang="en-US" baseline="0" dirty="0"/>
                        <a:t>Blood</a:t>
                      </a:r>
                    </a:p>
                    <a:p>
                      <a:r>
                        <a:rPr lang="en-US" baseline="0" dirty="0"/>
                        <a:t>RBCS</a:t>
                      </a:r>
                    </a:p>
                    <a:p>
                      <a:r>
                        <a:rPr lang="en-US" baseline="0" dirty="0"/>
                        <a:t>WBCs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+++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+++</a:t>
                      </a:r>
                    </a:p>
                    <a:p>
                      <a:r>
                        <a:rPr lang="en-US" dirty="0"/>
                        <a:t>occasional</a:t>
                      </a:r>
                    </a:p>
                    <a:p>
                      <a:r>
                        <a:rPr lang="en-US" dirty="0"/>
                        <a:t>occasional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08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24 Urinary protein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5712mg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12999" cy="595090"/>
          </a:xfrm>
        </p:spPr>
        <p:txBody>
          <a:bodyPr>
            <a:noAutofit/>
          </a:bodyPr>
          <a:lstStyle/>
          <a:p>
            <a:pPr algn="ctr"/>
            <a:r>
              <a:rPr lang="en-US" b="1" dirty="0" err="1"/>
              <a:t>Followup</a:t>
            </a:r>
            <a:r>
              <a:rPr lang="en-US" sz="2400" b="1" dirty="0"/>
              <a:t>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after  1 month</a:t>
            </a:r>
          </a:p>
        </p:txBody>
      </p:sp>
    </p:spTree>
    <p:extLst>
      <p:ext uri="{BB962C8B-B14F-4D97-AF65-F5344CB8AC3E}">
        <p14:creationId xmlns:p14="http://schemas.microsoft.com/office/powerpoint/2010/main" val="257551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Biodata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XYZ name </a:t>
            </a:r>
          </a:p>
          <a:p>
            <a:r>
              <a:rPr lang="en-US" dirty="0">
                <a:solidFill>
                  <a:schemeClr val="tx1"/>
                </a:solidFill>
              </a:rPr>
              <a:t>32 years male </a:t>
            </a:r>
          </a:p>
          <a:p>
            <a:r>
              <a:rPr lang="en-US" dirty="0">
                <a:solidFill>
                  <a:schemeClr val="tx1"/>
                </a:solidFill>
              </a:rPr>
              <a:t>Resident of AJK</a:t>
            </a:r>
          </a:p>
          <a:p>
            <a:r>
              <a:rPr lang="en-US" dirty="0">
                <a:solidFill>
                  <a:schemeClr val="tx1"/>
                </a:solidFill>
              </a:rPr>
              <a:t>Married with 02 children</a:t>
            </a:r>
          </a:p>
          <a:p>
            <a:r>
              <a:rPr lang="en-US" dirty="0">
                <a:solidFill>
                  <a:schemeClr val="tx1"/>
                </a:solidFill>
              </a:rPr>
              <a:t>Currently unemployed</a:t>
            </a:r>
          </a:p>
          <a:p>
            <a:r>
              <a:rPr lang="en-US" dirty="0">
                <a:solidFill>
                  <a:schemeClr val="tx1"/>
                </a:solidFill>
              </a:rPr>
              <a:t>OPD in May 2021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     </a:t>
            </a:r>
            <a:r>
              <a:rPr lang="en-US" sz="2400" b="1" dirty="0"/>
              <a:t>No response after Rituximab 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     What To Do Now ?? </a:t>
            </a:r>
          </a:p>
        </p:txBody>
      </p:sp>
    </p:spTree>
    <p:extLst>
      <p:ext uri="{BB962C8B-B14F-4D97-AF65-F5344CB8AC3E}">
        <p14:creationId xmlns:p14="http://schemas.microsoft.com/office/powerpoint/2010/main" val="3647444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WAIT AND WATCH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89" t="42708" r="57613" b="21875"/>
          <a:stretch/>
        </p:blipFill>
        <p:spPr>
          <a:xfrm>
            <a:off x="2971800" y="1600200"/>
            <a:ext cx="4724400" cy="45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8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Tacrolimus + Prednisolone </a:t>
            </a:r>
            <a:r>
              <a:rPr lang="en-US" dirty="0"/>
              <a:t>continued</a:t>
            </a:r>
          </a:p>
          <a:p>
            <a:endParaRPr lang="en-US" dirty="0"/>
          </a:p>
          <a:p>
            <a:r>
              <a:rPr lang="en-US" sz="1800" dirty="0"/>
              <a:t>Tab </a:t>
            </a:r>
            <a:r>
              <a:rPr lang="en-US" sz="1800" dirty="0" err="1"/>
              <a:t>Qalsan</a:t>
            </a:r>
            <a:r>
              <a:rPr lang="en-US" sz="1800" dirty="0"/>
              <a:t>-D, </a:t>
            </a:r>
            <a:r>
              <a:rPr lang="en-US" dirty="0"/>
              <a:t>TMP/SMX</a:t>
            </a:r>
            <a:r>
              <a:rPr lang="en-US" sz="1800" dirty="0"/>
              <a:t>,  </a:t>
            </a:r>
            <a:r>
              <a:rPr lang="en-US" dirty="0"/>
              <a:t>lisinop</a:t>
            </a:r>
            <a:r>
              <a:rPr lang="en-US" sz="1800" dirty="0"/>
              <a:t>ril, atorvastatin and HCQ continued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Wait for rituximab effect for 06months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72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Followup </a:t>
            </a:r>
            <a:br>
              <a:rPr lang="en-US" sz="2400" b="1" dirty="0"/>
            </a:br>
            <a:r>
              <a:rPr lang="en-US" sz="2400" b="1" dirty="0">
                <a:solidFill>
                  <a:srgbClr val="C00000"/>
                </a:solidFill>
              </a:rPr>
              <a:t>after 6 months(March 2024)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514653"/>
              </p:ext>
            </p:extLst>
          </p:nvPr>
        </p:nvGraphicFramePr>
        <p:xfrm>
          <a:off x="1828800" y="1600200"/>
          <a:ext cx="6436800" cy="4859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5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INVESTIGATIONS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en-US" dirty="0" err="1"/>
                        <a:t>S.Cr</a:t>
                      </a:r>
                      <a:r>
                        <a:rPr lang="en-US" dirty="0"/>
                        <a:t> 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96mg/dl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r>
                        <a:rPr lang="en-US" dirty="0"/>
                        <a:t>C4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20 mg/dl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437">
                <a:tc>
                  <a:txBody>
                    <a:bodyPr/>
                    <a:lstStyle/>
                    <a:p>
                      <a:r>
                        <a:rPr lang="en-US" b="1" u="sng" dirty="0"/>
                        <a:t>Urine</a:t>
                      </a:r>
                      <a:r>
                        <a:rPr lang="en-US" b="1" u="sng" baseline="0" dirty="0"/>
                        <a:t> C/E</a:t>
                      </a:r>
                    </a:p>
                    <a:p>
                      <a:r>
                        <a:rPr lang="en-US" baseline="0" dirty="0"/>
                        <a:t>Protein </a:t>
                      </a:r>
                    </a:p>
                    <a:p>
                      <a:r>
                        <a:rPr lang="en-US" baseline="0" dirty="0"/>
                        <a:t>Blood</a:t>
                      </a:r>
                    </a:p>
                    <a:p>
                      <a:r>
                        <a:rPr lang="en-US" baseline="0" dirty="0"/>
                        <a:t>RBCS</a:t>
                      </a:r>
                    </a:p>
                    <a:p>
                      <a:r>
                        <a:rPr lang="en-US" baseline="0" dirty="0"/>
                        <a:t>WBCs</a:t>
                      </a:r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ve</a:t>
                      </a:r>
                      <a:endParaRPr lang="en-US" dirty="0"/>
                    </a:p>
                    <a:p>
                      <a:r>
                        <a:rPr lang="en-US" dirty="0"/>
                        <a:t>nil</a:t>
                      </a:r>
                    </a:p>
                    <a:p>
                      <a:r>
                        <a:rPr lang="en-US" dirty="0"/>
                        <a:t>occasional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08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24 </a:t>
                      </a:r>
                      <a:r>
                        <a:rPr lang="en-US" baseline="0" dirty="0" err="1"/>
                        <a:t>hrs</a:t>
                      </a:r>
                      <a:r>
                        <a:rPr lang="en-US" baseline="0" dirty="0"/>
                        <a:t> Urinary protein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marL="80710" marR="8071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560 mg</a:t>
                      </a:r>
                    </a:p>
                  </a:txBody>
                  <a:tcPr marL="80710" marR="80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450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MMF + Prednisolone+ tacrolimus</a:t>
            </a:r>
          </a:p>
          <a:p>
            <a:endParaRPr lang="en-US" sz="2000" dirty="0"/>
          </a:p>
          <a:p>
            <a:r>
              <a:rPr lang="en-US" sz="2000" dirty="0"/>
              <a:t>Tab lisinopril and HCQ to be continued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76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/>
              <a:t>Literature Review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7E68-5C57-AE2F-604A-DFAB8FD5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Lupus Nephritis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9048-2D3E-DF9C-6C93-FD6AD9BA8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Definition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Lupus nephritis (LN), the prototypical immune complex glomerulonephritis in patients with systemic lupus </a:t>
            </a:r>
            <a:r>
              <a:rPr lang="en-US" dirty="0" err="1"/>
              <a:t>erythematosus</a:t>
            </a:r>
            <a:r>
              <a:rPr lang="en-US" dirty="0"/>
              <a:t> (defined by clinical and laboratory features as outlined in the  American College of Rheumatology (ACR) criteria for the diagnosis of SLE).</a:t>
            </a:r>
          </a:p>
        </p:txBody>
      </p:sp>
    </p:spTree>
    <p:extLst>
      <p:ext uri="{BB962C8B-B14F-4D97-AF65-F5344CB8AC3E}">
        <p14:creationId xmlns:p14="http://schemas.microsoft.com/office/powerpoint/2010/main" val="2999248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C7E1-5729-BCDB-7177-540F1E90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835F81-53BA-1BFC-CE0F-AC8FD9D9C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839200" cy="6858000"/>
          </a:xfrm>
        </p:spPr>
      </p:pic>
    </p:spTree>
    <p:extLst>
      <p:ext uri="{BB962C8B-B14F-4D97-AF65-F5344CB8AC3E}">
        <p14:creationId xmlns:p14="http://schemas.microsoft.com/office/powerpoint/2010/main" val="4081082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8897-3725-483D-E17E-6BE0EC93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B3FCBE-6F37-1005-A457-FEAC2095A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199" cy="6553200"/>
          </a:xfrm>
        </p:spPr>
      </p:pic>
    </p:spTree>
    <p:extLst>
      <p:ext uri="{BB962C8B-B14F-4D97-AF65-F5344CB8AC3E}">
        <p14:creationId xmlns:p14="http://schemas.microsoft.com/office/powerpoint/2010/main" val="4005544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CC76-B305-F179-2DD1-A7B4A2BC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D940-8F23-7B8D-7D29-2627867D3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Resistant Lupus Nephritis</a:t>
            </a:r>
          </a:p>
        </p:txBody>
      </p:sp>
    </p:spTree>
    <p:extLst>
      <p:ext uri="{BB962C8B-B14F-4D97-AF65-F5344CB8AC3E}">
        <p14:creationId xmlns:p14="http://schemas.microsoft.com/office/powerpoint/2010/main" val="340383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Referred for workup of proteinuria</a:t>
            </a:r>
          </a:p>
          <a:p>
            <a:r>
              <a:rPr lang="en-US" dirty="0"/>
              <a:t>Left leg swelling 2 month </a:t>
            </a:r>
          </a:p>
          <a:p>
            <a:r>
              <a:rPr lang="en-US" dirty="0"/>
              <a:t>Diagnosed as DVT Left leg on doppler scan</a:t>
            </a:r>
          </a:p>
          <a:p>
            <a:r>
              <a:rPr lang="en-US" dirty="0"/>
              <a:t>Started on Warfarin </a:t>
            </a:r>
          </a:p>
          <a:p>
            <a:r>
              <a:rPr lang="en-US" dirty="0"/>
              <a:t>No Swelling of rest of body </a:t>
            </a:r>
          </a:p>
          <a:p>
            <a:r>
              <a:rPr lang="en-US" dirty="0"/>
              <a:t>Multiple erythematous scaly papules and plaques on face 2 weeks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H/o photosensitivity and hair fall for 4 months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815" y="2133600"/>
            <a:ext cx="6591985" cy="3777622"/>
          </a:xfrm>
        </p:spPr>
        <p:txBody>
          <a:bodyPr/>
          <a:lstStyle/>
          <a:p>
            <a:r>
              <a:rPr lang="en-US" dirty="0"/>
              <a:t>Failure to achieve 25% reduction in proteinuria after 03 months of minimum of 02 induction regimens or patient worsen at any time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58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324CD0-21E1-C941-627B-88F3EA2A7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3282"/>
            <a:ext cx="8839200" cy="5991435"/>
          </a:xfrm>
        </p:spPr>
      </p:pic>
    </p:spTree>
    <p:extLst>
      <p:ext uri="{BB962C8B-B14F-4D97-AF65-F5344CB8AC3E}">
        <p14:creationId xmlns:p14="http://schemas.microsoft.com/office/powerpoint/2010/main" val="297402064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Disease Resistant To Induction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major issues involved in proliferative lupus nephritis (LN) that is resistant to induction therapy</a:t>
            </a:r>
          </a:p>
          <a:p>
            <a:endParaRPr lang="en-US" dirty="0"/>
          </a:p>
          <a:p>
            <a:pPr lvl="2"/>
            <a:r>
              <a:rPr lang="en-US" dirty="0"/>
              <a:t>The definition of remission</a:t>
            </a:r>
          </a:p>
          <a:p>
            <a:pPr lvl="2"/>
            <a:r>
              <a:rPr lang="en-US" dirty="0"/>
              <a:t>The treatment of resistant disease</a:t>
            </a:r>
          </a:p>
        </p:txBody>
      </p:sp>
    </p:spTree>
    <p:extLst>
      <p:ext uri="{BB962C8B-B14F-4D97-AF65-F5344CB8AC3E}">
        <p14:creationId xmlns:p14="http://schemas.microsoft.com/office/powerpoint/2010/main" val="204651170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4348-1FCE-47F7-2E31-15AE209C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Response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AA3043-4A4A-6491-48DD-2B79E122E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7073"/>
            <a:ext cx="8686800" cy="4709890"/>
          </a:xfrm>
        </p:spPr>
      </p:pic>
    </p:spTree>
    <p:extLst>
      <p:ext uri="{BB962C8B-B14F-4D97-AF65-F5344CB8AC3E}">
        <p14:creationId xmlns:p14="http://schemas.microsoft.com/office/powerpoint/2010/main" val="1173148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D342-D258-7989-3DB8-3BAC55EC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71527-1B5C-1C4A-4C3E-9E9A3FC3C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Treatment of Resistant Lupus Nephritis</a:t>
            </a:r>
          </a:p>
        </p:txBody>
      </p:sp>
    </p:spTree>
    <p:extLst>
      <p:ext uri="{BB962C8B-B14F-4D97-AF65-F5344CB8AC3E}">
        <p14:creationId xmlns:p14="http://schemas.microsoft.com/office/powerpoint/2010/main" val="16431486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BF63-FDF0-43FF-62CB-58E6556F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5F08BE-0273-3E30-52E6-E99C5DFBB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0255"/>
            <a:ext cx="8763000" cy="5623636"/>
          </a:xfrm>
        </p:spPr>
      </p:pic>
    </p:spTree>
    <p:extLst>
      <p:ext uri="{BB962C8B-B14F-4D97-AF65-F5344CB8AC3E}">
        <p14:creationId xmlns:p14="http://schemas.microsoft.com/office/powerpoint/2010/main" val="2612884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5B19-D73C-9E28-3422-FF2E1777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Steroid Tapering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264C9-8743-2434-80E5-0269416BA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At the end of the initial phase of treatment, the goal is to reduce to  5-10 mg daily and continued  during maintenance, except when glucocorticoids are required for extrarenal lupus manifestations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Discontinuation of glucocorticoids can be considered after patients have maintained a complete clinical renal response for &gt;12 months.</a:t>
            </a:r>
          </a:p>
        </p:txBody>
      </p:sp>
    </p:spTree>
    <p:extLst>
      <p:ext uri="{BB962C8B-B14F-4D97-AF65-F5344CB8AC3E}">
        <p14:creationId xmlns:p14="http://schemas.microsoft.com/office/powerpoint/2010/main" val="2397551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FB6C-1EEA-C655-59B8-5382C406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Duration Of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94071-47B4-CB6A-DFDA-D07743EE5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duration of initial immunosuppression plus combination maintenance immunosuppression for proliferative LN should not be &lt; 36 months</a:t>
            </a:r>
          </a:p>
        </p:txBody>
      </p:sp>
    </p:spTree>
    <p:extLst>
      <p:ext uri="{BB962C8B-B14F-4D97-AF65-F5344CB8AC3E}">
        <p14:creationId xmlns:p14="http://schemas.microsoft.com/office/powerpoint/2010/main" val="3933368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F447-BD5F-4C37-52A5-8D883A0C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Relapse In Lupus Nephritis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6C1D-05B6-1233-E707-B5B757F6E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Relapse rates 35% to 60%, depending on the population studied</a:t>
            </a:r>
          </a:p>
          <a:p>
            <a:pPr marL="0" indent="0">
              <a:buNone/>
            </a:pPr>
            <a:r>
              <a:rPr lang="en-US" sz="1200" dirty="0"/>
              <a:t>(</a:t>
            </a:r>
            <a:r>
              <a:rPr lang="en-US" sz="1200" dirty="0" err="1"/>
              <a:t>Ponticelli</a:t>
            </a:r>
            <a:r>
              <a:rPr lang="en-US" sz="1200" dirty="0"/>
              <a:t> C, Moroni G. Flares in lupus nephritis: incidence, impact on renal survival          and management. Lupus. 1998;7:635–638)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Relapses are managed as first presentation with maintenance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LN does flare, a repeat biopsy should be considered suspecting a change in histologic class</a:t>
            </a:r>
          </a:p>
        </p:txBody>
      </p:sp>
    </p:spTree>
    <p:extLst>
      <p:ext uri="{BB962C8B-B14F-4D97-AF65-F5344CB8AC3E}">
        <p14:creationId xmlns:p14="http://schemas.microsoft.com/office/powerpoint/2010/main" val="36915201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47AB-0C1D-8A22-0B6D-0BA17460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Long-term Monitoring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15936-1B60-F62B-0637-F1077742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676400"/>
            <a:ext cx="6591985" cy="3777622"/>
          </a:xfrm>
        </p:spPr>
        <p:txBody>
          <a:bodyPr>
            <a:noAutofit/>
          </a:bodyPr>
          <a:lstStyle/>
          <a:p>
            <a:r>
              <a:rPr lang="en-US" sz="2000" b="1" dirty="0"/>
              <a:t>Quarterly monitoring: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Blood pressure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Kidney function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Proteinuria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Urinary sediment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Serum C3 and C4</a:t>
            </a:r>
          </a:p>
          <a:p>
            <a:endParaRPr lang="en-US" dirty="0"/>
          </a:p>
          <a:p>
            <a:r>
              <a:rPr lang="en-US" b="1" dirty="0"/>
              <a:t>Biannually monitoring</a:t>
            </a:r>
          </a:p>
          <a:p>
            <a:pPr marL="0" indent="0">
              <a:buNone/>
            </a:pPr>
            <a:r>
              <a:rPr lang="en-US" dirty="0"/>
              <a:t>	 Anti-</a:t>
            </a:r>
            <a:r>
              <a:rPr lang="en-US" dirty="0" err="1"/>
              <a:t>dsDNA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Changes in serology alone do not warrant therapeutic action until unless it corelates with clinical and histological features </a:t>
            </a:r>
            <a:r>
              <a:rPr lang="en-US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76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H/O Joints pains ,swelling or redness</a:t>
            </a:r>
          </a:p>
          <a:p>
            <a:endParaRPr lang="en-US" dirty="0"/>
          </a:p>
          <a:p>
            <a:r>
              <a:rPr lang="en-US" dirty="0" err="1"/>
              <a:t>Raynauds</a:t>
            </a:r>
            <a:r>
              <a:rPr lang="en-US" dirty="0"/>
              <a:t> negative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Oral ulcerations negative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No urinary frothing or gross </a:t>
            </a:r>
            <a:r>
              <a:rPr lang="en-US" dirty="0">
                <a:solidFill>
                  <a:schemeClr val="tx1"/>
                </a:solidFill>
              </a:rPr>
              <a:t>hematuria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Urine output adequate</a:t>
            </a:r>
          </a:p>
        </p:txBody>
      </p:sp>
    </p:spTree>
    <p:extLst>
      <p:ext uri="{BB962C8B-B14F-4D97-AF65-F5344CB8AC3E}">
        <p14:creationId xmlns:p14="http://schemas.microsoft.com/office/powerpoint/2010/main" val="27533904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0690-B54C-232B-122B-6F908148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B5168F-437B-23F5-9EC4-5CAAB1E8B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839200" cy="5715000"/>
          </a:xfrm>
        </p:spPr>
      </p:pic>
    </p:spTree>
    <p:extLst>
      <p:ext uri="{BB962C8B-B14F-4D97-AF65-F5344CB8AC3E}">
        <p14:creationId xmlns:p14="http://schemas.microsoft.com/office/powerpoint/2010/main" val="38126957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595F-D6BA-B370-D2FB-EB4BE862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ACA3ED-9B5B-1FAE-1BC7-4F91CDABE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991600" cy="5715000"/>
          </a:xfrm>
        </p:spPr>
      </p:pic>
    </p:spTree>
    <p:extLst>
      <p:ext uri="{BB962C8B-B14F-4D97-AF65-F5344CB8AC3E}">
        <p14:creationId xmlns:p14="http://schemas.microsoft.com/office/powerpoint/2010/main" val="4152142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8801-D28F-E267-164D-0EF10EEE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D93CD4-4431-63F7-0AF2-46A323A06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dirty="0" err="1"/>
              <a:t>Weidenbusch</a:t>
            </a:r>
            <a:r>
              <a:rPr lang="en-US" sz="1200" dirty="0"/>
              <a:t> M, </a:t>
            </a:r>
            <a:r>
              <a:rPr lang="en-US" sz="1200" dirty="0" err="1"/>
              <a:t>Rommele</a:t>
            </a:r>
            <a:r>
              <a:rPr lang="en-US" sz="1200" dirty="0"/>
              <a:t> C, </a:t>
            </a:r>
            <a:r>
              <a:rPr lang="en-US" sz="1200" dirty="0" err="1"/>
              <a:t>Schrottle</a:t>
            </a:r>
            <a:r>
              <a:rPr lang="en-US" sz="1200" dirty="0"/>
              <a:t> A, Anders HJ. Beyond the LUNAR trial. Efficacy of rituximab in refractory lupus nephritis. Nephrol Dial Transplant. 2013;28:106–111.</a:t>
            </a:r>
          </a:p>
          <a:p>
            <a:r>
              <a:rPr lang="en-US" sz="1200" dirty="0" err="1"/>
              <a:t>Iaccarino</a:t>
            </a:r>
            <a:r>
              <a:rPr lang="en-US" sz="1200" dirty="0"/>
              <a:t> L, </a:t>
            </a:r>
            <a:r>
              <a:rPr lang="en-US" sz="1200" dirty="0" err="1"/>
              <a:t>Bartoloni</a:t>
            </a:r>
            <a:r>
              <a:rPr lang="en-US" sz="1200" dirty="0"/>
              <a:t> E, Carli L, et al. Efficacy and safety of off-label use of rituximab in refractory lupus: data from the Italian </a:t>
            </a:r>
            <a:r>
              <a:rPr lang="en-US" sz="1200" dirty="0" err="1"/>
              <a:t>Multicentre</a:t>
            </a:r>
            <a:r>
              <a:rPr lang="en-US" sz="1200" dirty="0"/>
              <a:t> Registry. Clin Exp </a:t>
            </a:r>
            <a:r>
              <a:rPr lang="en-US" sz="1200" dirty="0" err="1"/>
              <a:t>Rheumatol</a:t>
            </a:r>
            <a:r>
              <a:rPr lang="en-US" sz="1200" dirty="0"/>
              <a:t>. 2015;33:449–456.</a:t>
            </a:r>
          </a:p>
          <a:p>
            <a:r>
              <a:rPr lang="en-US" sz="1200" dirty="0" err="1"/>
              <a:t>Kronbichler</a:t>
            </a:r>
            <a:r>
              <a:rPr lang="en-US" sz="1200" dirty="0"/>
              <a:t> A, </a:t>
            </a:r>
            <a:r>
              <a:rPr lang="en-US" sz="1200" dirty="0" err="1"/>
              <a:t>Brezina</a:t>
            </a:r>
            <a:r>
              <a:rPr lang="en-US" sz="1200" dirty="0"/>
              <a:t> B, </a:t>
            </a:r>
            <a:r>
              <a:rPr lang="en-US" sz="1200" dirty="0" err="1"/>
              <a:t>Quintana</a:t>
            </a:r>
            <a:r>
              <a:rPr lang="en-US" sz="1200" dirty="0"/>
              <a:t> LF, Jayne DR. Efficacy of plasma exchange and immunoadsorption in systemic lupus erythematosus and antiphospholipid syndrome: a systematic review. </a:t>
            </a:r>
            <a:r>
              <a:rPr lang="en-US" sz="1200" dirty="0" err="1"/>
              <a:t>Autoimmun</a:t>
            </a:r>
            <a:r>
              <a:rPr lang="en-US" sz="1200" dirty="0"/>
              <a:t> Rev. 2016;15:38–49.</a:t>
            </a:r>
          </a:p>
          <a:p>
            <a:r>
              <a:rPr lang="en-US" sz="1200" dirty="0" err="1"/>
              <a:t>Wenderfer</a:t>
            </a:r>
            <a:r>
              <a:rPr lang="en-US" sz="1200" dirty="0"/>
              <a:t> SE, Thacker T. Intravenous immunoglobulin in the management of lupus nephritis. Autoimmune Dis. 2012;2012:589359. </a:t>
            </a:r>
          </a:p>
          <a:p>
            <a:r>
              <a:rPr lang="en-US" sz="1200" dirty="0"/>
              <a:t>Ogawa H, Kameda H, Amano K, Takeuchi T. Efficacy and safety of cyclosporine A in patients with refractory systemic lupus erythematosus in a daily clinical practice. Lupus. 2010;19:162–169.</a:t>
            </a:r>
          </a:p>
          <a:p>
            <a:r>
              <a:rPr lang="en-US" sz="1200" dirty="0"/>
              <a:t>Gu F, Wang D, Zhang H, et al. Allogeneic mesenchymal stem cell transplantation for lupus nephritis patients refractory to conventional therapy. Clin </a:t>
            </a:r>
            <a:r>
              <a:rPr lang="en-US" sz="1200" dirty="0" err="1"/>
              <a:t>Rheumatol</a:t>
            </a:r>
            <a:r>
              <a:rPr lang="en-US" sz="1200" dirty="0"/>
              <a:t>. 2014;33:1611–1619. </a:t>
            </a:r>
          </a:p>
          <a:p>
            <a:r>
              <a:rPr lang="en-US" sz="1200" dirty="0"/>
              <a:t>Jayne D, </a:t>
            </a:r>
            <a:r>
              <a:rPr lang="en-US" sz="1200" dirty="0" err="1"/>
              <a:t>Passweg</a:t>
            </a:r>
            <a:r>
              <a:rPr lang="en-US" sz="1200" dirty="0"/>
              <a:t> J, </a:t>
            </a:r>
            <a:r>
              <a:rPr lang="en-US" sz="1200" dirty="0" err="1"/>
              <a:t>Marmont</a:t>
            </a:r>
            <a:r>
              <a:rPr lang="en-US" sz="1200" dirty="0"/>
              <a:t> A, et al. Autologous stem cell transplantation for systemic lupus erythematosus. Lupus. 2004;13: 168–176.</a:t>
            </a:r>
          </a:p>
        </p:txBody>
      </p:sp>
    </p:spTree>
    <p:extLst>
      <p:ext uri="{BB962C8B-B14F-4D97-AF65-F5344CB8AC3E}">
        <p14:creationId xmlns:p14="http://schemas.microsoft.com/office/powerpoint/2010/main" val="3071817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6629A3-B495-4D05-ACD8-72FE2033E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857250"/>
            <a:ext cx="8991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9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Systemic review          Unremarkable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co-morbidities</a:t>
            </a:r>
          </a:p>
        </p:txBody>
      </p:sp>
    </p:spTree>
    <p:extLst>
      <p:ext uri="{BB962C8B-B14F-4D97-AF65-F5344CB8AC3E}">
        <p14:creationId xmlns:p14="http://schemas.microsoft.com/office/powerpoint/2010/main" val="204899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H/o of  drug allergies</a:t>
            </a:r>
          </a:p>
          <a:p>
            <a:r>
              <a:rPr lang="en-US" dirty="0"/>
              <a:t>No H/o of Hakimi/homeopathic medications or NSAIDS</a:t>
            </a:r>
          </a:p>
          <a:p>
            <a:r>
              <a:rPr lang="en-US" dirty="0"/>
              <a:t>Non smoker</a:t>
            </a:r>
          </a:p>
          <a:p>
            <a:r>
              <a:rPr lang="en-US" dirty="0"/>
              <a:t>Past history     Appendectomy 10 years ago</a:t>
            </a:r>
          </a:p>
          <a:p>
            <a:r>
              <a:rPr lang="en-US" dirty="0"/>
              <a:t>Family History :</a:t>
            </a:r>
          </a:p>
          <a:p>
            <a:pPr marL="0" indent="0">
              <a:buNone/>
            </a:pPr>
            <a:r>
              <a:rPr lang="en-US" dirty="0"/>
              <a:t>          4 siblings ,alive healthy</a:t>
            </a:r>
          </a:p>
          <a:p>
            <a:pPr marL="0" indent="0">
              <a:buNone/>
            </a:pPr>
            <a:r>
              <a:rPr lang="en-US" dirty="0"/>
              <a:t>          Unremarkable</a:t>
            </a:r>
          </a:p>
          <a:p>
            <a:r>
              <a:rPr lang="en-US" dirty="0"/>
              <a:t>Lower middle class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young male of average built  lying comfortably in bed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    Pulse : 82      BP = 140 /90 mmHg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    Respiratory rate: 15		Temperature: 98 F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    Periorbital puffiness &amp; pedal edema :  absent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    Pallor : absent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    Scars of healed rash on face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    Patchy alopecia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2509</TotalTime>
  <Words>1799</Words>
  <Application>Microsoft Office PowerPoint</Application>
  <PresentationFormat>On-screen Show (4:3)</PresentationFormat>
  <Paragraphs>427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Century Gothic</vt:lpstr>
      <vt:lpstr>Comic Sans MS</vt:lpstr>
      <vt:lpstr>CordiaUPC</vt:lpstr>
      <vt:lpstr>Wingdings</vt:lpstr>
      <vt:lpstr>Wingdings 3</vt:lpstr>
      <vt:lpstr>Wisp</vt:lpstr>
      <vt:lpstr>PowerPoint Presentation</vt:lpstr>
      <vt:lpstr>PowerPoint Presentation</vt:lpstr>
      <vt:lpstr>Case Presentation</vt:lpstr>
      <vt:lpstr>Biodata</vt:lpstr>
      <vt:lpstr>History</vt:lpstr>
      <vt:lpstr>History</vt:lpstr>
      <vt:lpstr>History</vt:lpstr>
      <vt:lpstr>History</vt:lpstr>
      <vt:lpstr>Examination</vt:lpstr>
      <vt:lpstr>PowerPoint Presentation</vt:lpstr>
      <vt:lpstr>Examination</vt:lpstr>
      <vt:lpstr>Examination</vt:lpstr>
      <vt:lpstr>Lab  Investigations</vt:lpstr>
      <vt:lpstr>Lab  Investigations</vt:lpstr>
      <vt:lpstr>Lab  Investigations</vt:lpstr>
      <vt:lpstr>PowerPoint Presentation</vt:lpstr>
      <vt:lpstr>Radiological Investigations</vt:lpstr>
      <vt:lpstr>Summary </vt:lpstr>
      <vt:lpstr>Differential Diagnosis</vt:lpstr>
      <vt:lpstr>Treatment</vt:lpstr>
      <vt:lpstr>Followup Nov 2021 (6 months later) </vt:lpstr>
      <vt:lpstr>Followup Nov 2021 (6 months later) </vt:lpstr>
      <vt:lpstr>PowerPoint Presentation</vt:lpstr>
      <vt:lpstr>Followup  Sep 2022 </vt:lpstr>
      <vt:lpstr>Renal biopsy</vt:lpstr>
      <vt:lpstr>PowerPoint Presentation</vt:lpstr>
      <vt:lpstr>Treatment</vt:lpstr>
      <vt:lpstr>Follow up After 1 Month  </vt:lpstr>
      <vt:lpstr>PowerPoint Presentation</vt:lpstr>
      <vt:lpstr>Treatment April 23 </vt:lpstr>
      <vt:lpstr>PowerPoint Presentation</vt:lpstr>
      <vt:lpstr>PowerPoint Presentation</vt:lpstr>
      <vt:lpstr>PowerPoint Presentation</vt:lpstr>
      <vt:lpstr>Biopsy  Aug 2023</vt:lpstr>
      <vt:lpstr>Diffuse proliferative GN, mesangial proliferation, mild chronic inflammation, mild fibrosis </vt:lpstr>
      <vt:lpstr>Immunofluorescence           IgG= 3+  ,IgA=3+,   IgM=2+, C3= 3+, C1q= 2+      </vt:lpstr>
      <vt:lpstr>Biopsy  Aug 2023 </vt:lpstr>
      <vt:lpstr>Treatment</vt:lpstr>
      <vt:lpstr>Followup  after  1 month</vt:lpstr>
      <vt:lpstr>PowerPoint Presentation</vt:lpstr>
      <vt:lpstr>PowerPoint Presentation</vt:lpstr>
      <vt:lpstr>PowerPoint Presentation</vt:lpstr>
      <vt:lpstr>Followup  after 6 months(March 2024)</vt:lpstr>
      <vt:lpstr>PowerPoint Presentation</vt:lpstr>
      <vt:lpstr>PowerPoint Presentation</vt:lpstr>
      <vt:lpstr>Lupus Nephritis </vt:lpstr>
      <vt:lpstr>PowerPoint Presentation</vt:lpstr>
      <vt:lpstr>PowerPoint Presentation</vt:lpstr>
      <vt:lpstr>PowerPoint Presentation</vt:lpstr>
      <vt:lpstr>Definition </vt:lpstr>
      <vt:lpstr>n</vt:lpstr>
      <vt:lpstr>Disease Resistant To Induction Therapy</vt:lpstr>
      <vt:lpstr>Definition Of Response </vt:lpstr>
      <vt:lpstr>PowerPoint Presentation</vt:lpstr>
      <vt:lpstr>PowerPoint Presentation</vt:lpstr>
      <vt:lpstr>Steroid Tapering </vt:lpstr>
      <vt:lpstr>Duration Of Therapy </vt:lpstr>
      <vt:lpstr>Relapse In Lupus Nephritis Patients</vt:lpstr>
      <vt:lpstr>Long-term Monitoring </vt:lpstr>
      <vt:lpstr>PowerPoint Presentation</vt:lpstr>
      <vt:lpstr>PowerPoint Presentation</vt:lpstr>
      <vt:lpstr>References </vt:lpstr>
      <vt:lpstr>PowerPoint Presentation</vt:lpstr>
    </vt:vector>
  </TitlesOfParts>
  <Company>UET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Salman Muzahir</dc:creator>
  <cp:lastModifiedBy>muhammad osama</cp:lastModifiedBy>
  <cp:revision>322</cp:revision>
  <dcterms:created xsi:type="dcterms:W3CDTF">2014-03-09T01:18:57Z</dcterms:created>
  <dcterms:modified xsi:type="dcterms:W3CDTF">2024-06-04T17:17:10Z</dcterms:modified>
</cp:coreProperties>
</file>