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1" r:id="rId4"/>
  </p:sldMasterIdLst>
  <p:notesMasterIdLst>
    <p:notesMasterId r:id="rId62"/>
  </p:notesMasterIdLst>
  <p:sldIdLst>
    <p:sldId id="304" r:id="rId5"/>
    <p:sldId id="412" r:id="rId6"/>
    <p:sldId id="413" r:id="rId7"/>
    <p:sldId id="414" r:id="rId8"/>
    <p:sldId id="415" r:id="rId9"/>
    <p:sldId id="416" r:id="rId10"/>
    <p:sldId id="417" r:id="rId11"/>
    <p:sldId id="418" r:id="rId12"/>
    <p:sldId id="287" r:id="rId13"/>
    <p:sldId id="276" r:id="rId14"/>
    <p:sldId id="258" r:id="rId15"/>
    <p:sldId id="259" r:id="rId16"/>
    <p:sldId id="288" r:id="rId17"/>
    <p:sldId id="359" r:id="rId18"/>
    <p:sldId id="346" r:id="rId19"/>
    <p:sldId id="345" r:id="rId20"/>
    <p:sldId id="360" r:id="rId21"/>
    <p:sldId id="419" r:id="rId22"/>
    <p:sldId id="343" r:id="rId23"/>
    <p:sldId id="344" r:id="rId24"/>
    <p:sldId id="391" r:id="rId25"/>
    <p:sldId id="281" r:id="rId26"/>
    <p:sldId id="283" r:id="rId27"/>
    <p:sldId id="264" r:id="rId28"/>
    <p:sldId id="293" r:id="rId29"/>
    <p:sldId id="337" r:id="rId30"/>
    <p:sldId id="262" r:id="rId31"/>
    <p:sldId id="297" r:id="rId32"/>
    <p:sldId id="392" r:id="rId33"/>
    <p:sldId id="357" r:id="rId34"/>
    <p:sldId id="358" r:id="rId35"/>
    <p:sldId id="296" r:id="rId36"/>
    <p:sldId id="295" r:id="rId37"/>
    <p:sldId id="298" r:id="rId38"/>
    <p:sldId id="408" r:id="rId39"/>
    <p:sldId id="336" r:id="rId40"/>
    <p:sldId id="347" r:id="rId41"/>
    <p:sldId id="361" r:id="rId42"/>
    <p:sldId id="348" r:id="rId43"/>
    <p:sldId id="349" r:id="rId44"/>
    <p:sldId id="350" r:id="rId45"/>
    <p:sldId id="352" r:id="rId46"/>
    <p:sldId id="420" r:id="rId47"/>
    <p:sldId id="385" r:id="rId48"/>
    <p:sldId id="399" r:id="rId49"/>
    <p:sldId id="400" r:id="rId50"/>
    <p:sldId id="410" r:id="rId51"/>
    <p:sldId id="402" r:id="rId52"/>
    <p:sldId id="403" r:id="rId53"/>
    <p:sldId id="411" r:id="rId54"/>
    <p:sldId id="407" r:id="rId55"/>
    <p:sldId id="404" r:id="rId56"/>
    <p:sldId id="405" r:id="rId57"/>
    <p:sldId id="354" r:id="rId58"/>
    <p:sldId id="355" r:id="rId59"/>
    <p:sldId id="409" r:id="rId60"/>
    <p:sldId id="312" r:id="rId6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32" autoAdjust="0"/>
    <p:restoredTop sz="94660"/>
  </p:normalViewPr>
  <p:slideViewPr>
    <p:cSldViewPr>
      <p:cViewPr varScale="1">
        <p:scale>
          <a:sx n="80" d="100"/>
          <a:sy n="80" d="100"/>
        </p:scale>
        <p:origin x="105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tableStyles" Target="tableStyle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CCA649-3498-4E3E-BFF4-4ACC4140D65C}" type="datetimeFigureOut">
              <a:rPr lang="en-US" smtClean="0"/>
              <a:pPr/>
              <a:t>10/31/2023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D5B0F3-5E3E-470F-A32F-C23A343970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9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367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71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8009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8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48177" y="3771174"/>
            <a:ext cx="546115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23685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3124201"/>
            <a:ext cx="6620968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6127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7298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2860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2038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524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647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685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231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093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10/31/2023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111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436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129281"/>
            <a:ext cx="2551461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10/31/2023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053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922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4000"/>
                </a:schemeClr>
              </a:gs>
              <a:gs pos="73000">
                <a:schemeClr val="accent5">
                  <a:alpha val="0"/>
                </a:schemeClr>
              </a:gs>
              <a:gs pos="36000">
                <a:schemeClr val="accent5"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4000"/>
                </a:schemeClr>
              </a:gs>
              <a:gs pos="66000">
                <a:schemeClr val="accent5">
                  <a:alpha val="0"/>
                </a:schemeClr>
              </a:gs>
              <a:gs pos="36000">
                <a:schemeClr val="accent5"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3534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  <p:sldLayoutId id="2147483814" r:id="rId13"/>
    <p:sldLayoutId id="2147483815" r:id="rId14"/>
    <p:sldLayoutId id="2147483816" r:id="rId15"/>
    <p:sldLayoutId id="2147483817" r:id="rId16"/>
    <p:sldLayoutId id="214748381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EB1BDCD-CBEA-49A1-B47E-2D49A49BAE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40"/>
            <a:ext cx="9144000" cy="7172739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DEMOGRAPHIC PROFILE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00D0BE25-3F43-4E2A-A6BE-D463073DA1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0244950"/>
              </p:ext>
            </p:extLst>
          </p:nvPr>
        </p:nvGraphicFramePr>
        <p:xfrm>
          <a:off x="1066800" y="2362200"/>
          <a:ext cx="6729604" cy="32913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4802">
                  <a:extLst>
                    <a:ext uri="{9D8B030D-6E8A-4147-A177-3AD203B41FA5}">
                      <a16:colId xmlns:a16="http://schemas.microsoft.com/office/drawing/2014/main" val="3790834870"/>
                    </a:ext>
                  </a:extLst>
                </a:gridCol>
                <a:gridCol w="3364802">
                  <a:extLst>
                    <a:ext uri="{9D8B030D-6E8A-4147-A177-3AD203B41FA5}">
                      <a16:colId xmlns:a16="http://schemas.microsoft.com/office/drawing/2014/main" val="1422192155"/>
                    </a:ext>
                  </a:extLst>
                </a:gridCol>
              </a:tblGrid>
              <a:tr h="464593"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1252506"/>
                  </a:ext>
                </a:extLst>
              </a:tr>
              <a:tr h="464593"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XYZ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2440422"/>
                  </a:ext>
                </a:extLst>
              </a:tr>
              <a:tr h="464593">
                <a:tc>
                  <a:txBody>
                    <a:bodyPr/>
                    <a:lstStyle/>
                    <a:p>
                      <a:r>
                        <a:rPr lang="en-US" dirty="0"/>
                        <a:t>AGE/gender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28y/o Female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6098296"/>
                  </a:ext>
                </a:extLst>
              </a:tr>
              <a:tr h="464593">
                <a:tc>
                  <a:txBody>
                    <a:bodyPr/>
                    <a:lstStyle/>
                    <a:p>
                      <a:r>
                        <a:rPr lang="en-US" dirty="0"/>
                        <a:t>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Chakwal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2279355"/>
                  </a:ext>
                </a:extLst>
              </a:tr>
              <a:tr h="503828">
                <a:tc>
                  <a:txBody>
                    <a:bodyPr/>
                    <a:lstStyle/>
                    <a:p>
                      <a:r>
                        <a:rPr lang="en-US" dirty="0"/>
                        <a:t>OCCUPATION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Home maker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8679174"/>
                  </a:ext>
                </a:extLst>
              </a:tr>
              <a:tr h="464593">
                <a:tc>
                  <a:txBody>
                    <a:bodyPr/>
                    <a:lstStyle/>
                    <a:p>
                      <a:r>
                        <a:rPr lang="en-US" dirty="0"/>
                        <a:t>DATE OF ADMISSION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February 28th</a:t>
                      </a:r>
                      <a:r>
                        <a:rPr lang="en-GB" dirty="0"/>
                        <a:t>, 2023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6790216"/>
                  </a:ext>
                </a:extLst>
              </a:tr>
              <a:tr h="464593">
                <a:tc>
                  <a:txBody>
                    <a:bodyPr/>
                    <a:lstStyle/>
                    <a:p>
                      <a:r>
                        <a:rPr lang="en-US" dirty="0"/>
                        <a:t>MODE OF ADMISSION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255463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PREMORBIDS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r>
              <a:rPr lang="en-US" sz="3200" dirty="0">
                <a:solidFill>
                  <a:schemeClr val="tx1"/>
                </a:solidFill>
              </a:rPr>
              <a:t>Nil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PRESENTING COMPLAINTS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980" y="2286000"/>
            <a:ext cx="7356584" cy="3240740"/>
          </a:xfrm>
        </p:spPr>
        <p:txBody>
          <a:bodyPr>
            <a:normAutofit/>
          </a:bodyPr>
          <a:lstStyle/>
          <a:p>
            <a:r>
              <a:rPr lang="en-GB" dirty="0"/>
              <a:t>Headache -- 5 days 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Multiple episodes of generalized tonic clonic fits – 2 days 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Altered  level of consciousness along with left sided weakness - 1 day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HISTORY OF PRESENTING COMPLAINTS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90" y="1853248"/>
            <a:ext cx="8087700" cy="4928552"/>
          </a:xfrm>
        </p:spPr>
        <p:txBody>
          <a:bodyPr>
            <a:noAutofit/>
          </a:bodyPr>
          <a:lstStyle/>
          <a:p>
            <a:r>
              <a:rPr lang="en-GB" dirty="0"/>
              <a:t>My patient was in usual state of health 5 days back                                                                                                                                                                                        she developed </a:t>
            </a:r>
            <a:r>
              <a:rPr lang="en-GB" b="1" dirty="0"/>
              <a:t>Headache</a:t>
            </a:r>
          </a:p>
          <a:p>
            <a:pPr marL="0" indent="0">
              <a:buNone/>
            </a:pPr>
            <a:r>
              <a:rPr lang="en-GB" dirty="0"/>
              <a:t>Sudden in onset, worst on awakening.</a:t>
            </a:r>
          </a:p>
          <a:p>
            <a:pPr marL="0" indent="0">
              <a:buNone/>
            </a:pPr>
            <a:r>
              <a:rPr lang="en-GB" dirty="0"/>
              <a:t>Moderate to severe in intensity, spreading diffusely over the                                                                     cranium      </a:t>
            </a:r>
          </a:p>
          <a:p>
            <a:pPr marL="0" indent="0">
              <a:buNone/>
            </a:pPr>
            <a:r>
              <a:rPr lang="en-GB" dirty="0"/>
              <a:t>Throbbing in nature, radiating to back of head </a:t>
            </a:r>
          </a:p>
          <a:p>
            <a:pPr marL="0" indent="0">
              <a:buNone/>
            </a:pPr>
            <a:r>
              <a:rPr lang="en-GB" dirty="0"/>
              <a:t>Exacerbated on coughing, sneezing, exertion, and recumbency </a:t>
            </a:r>
          </a:p>
          <a:p>
            <a:pPr marL="0" indent="0">
              <a:buNone/>
            </a:pPr>
            <a:r>
              <a:rPr lang="en-GB" dirty="0"/>
              <a:t>Relieved partially by analgesics </a:t>
            </a:r>
          </a:p>
          <a:p>
            <a:pPr marL="0" indent="0">
              <a:buNone/>
            </a:pPr>
            <a:r>
              <a:rPr lang="en-GB" dirty="0"/>
              <a:t>Associated with nausea and vomiting.</a:t>
            </a:r>
          </a:p>
          <a:p>
            <a:pPr marL="0" indent="0">
              <a:buNone/>
            </a:pPr>
            <a:r>
              <a:rPr lang="en-GB" dirty="0"/>
              <a:t>    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CONTINUED…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1676401"/>
            <a:ext cx="6711654" cy="457200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Not associated with aura, earache, tinnitus, aural fullness/ discharge, toothache, rhinorrhea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No history of head trauma in the recent past.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7033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CONTINUED….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1295400"/>
            <a:ext cx="7935300" cy="5562599"/>
          </a:xfrm>
        </p:spPr>
        <p:txBody>
          <a:bodyPr>
            <a:normAutofit/>
          </a:bodyPr>
          <a:lstStyle/>
          <a:p>
            <a:r>
              <a:rPr lang="en-GB" b="1" dirty="0"/>
              <a:t>Generalized tonic colonic fits</a:t>
            </a:r>
            <a:r>
              <a:rPr lang="en-GB" dirty="0"/>
              <a:t>, </a:t>
            </a:r>
          </a:p>
          <a:p>
            <a:pPr marL="0" indent="0">
              <a:buNone/>
            </a:pPr>
            <a:r>
              <a:rPr lang="en-GB" dirty="0"/>
              <a:t>Unprovoked, episodic, with each episode lasting for 2-3mins, and culminating spontaneously.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Bilateral, symmetrical, causing tonic posturing of limbs with</a:t>
            </a:r>
          </a:p>
          <a:p>
            <a:pPr marL="0" indent="0">
              <a:buNone/>
            </a:pPr>
            <a:r>
              <a:rPr lang="en-GB" dirty="0"/>
              <a:t>no tongue bite followed by myoclonic jerky movements</a:t>
            </a:r>
          </a:p>
          <a:p>
            <a:pPr marL="0" indent="0">
              <a:buNone/>
            </a:pPr>
            <a:r>
              <a:rPr lang="en-GB" dirty="0"/>
              <a:t>along with up rolling of eyes and frothing from mouth.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Preceding aura was  absent </a:t>
            </a:r>
            <a:r>
              <a:rPr lang="en-US" dirty="0"/>
              <a:t> .  </a:t>
            </a:r>
          </a:p>
        </p:txBody>
      </p:sp>
    </p:spTree>
    <p:extLst>
      <p:ext uri="{BB962C8B-B14F-4D97-AF65-F5344CB8AC3E}">
        <p14:creationId xmlns:p14="http://schemas.microsoft.com/office/powerpoint/2010/main" val="5888257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901AC-F7B9-8514-5CD8-F08DD2D4B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CONTINUED…</a:t>
            </a:r>
            <a:endParaRPr lang="aa-E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5B6F37-9C93-5042-BB25-BDA2D56FC7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700" y="1321837"/>
            <a:ext cx="6711654" cy="4926569"/>
          </a:xfrm>
        </p:spPr>
        <p:txBody>
          <a:bodyPr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>
                  <a:lumMod val="60000"/>
                  <a:lumOff val="40000"/>
                </a:srgbClr>
              </a:buClr>
              <a:buSzPct val="8000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Fits were followed by post-ictal confusional state</a:t>
            </a:r>
            <a:r>
              <a:rPr lang="en-GB" dirty="0">
                <a:solidFill>
                  <a:prstClr val="white"/>
                </a:solidFill>
                <a:latin typeface="Century Gothic" panose="020B0502020202020204"/>
              </a:rPr>
              <a:t>.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>
                  <a:lumMod val="60000"/>
                  <a:lumOff val="40000"/>
                </a:srgbClr>
              </a:buClr>
              <a:buSzPct val="80000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>
                  <a:lumMod val="60000"/>
                  <a:lumOff val="40000"/>
                </a:srgbClr>
              </a:buClr>
              <a:buSzPct val="8000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No </a:t>
            </a:r>
            <a:r>
              <a:rPr lang="en-US" dirty="0">
                <a:solidFill>
                  <a:prstClr val="white"/>
                </a:solidFill>
                <a:latin typeface="Century Gothic" panose="020B0502020202020204"/>
              </a:rPr>
              <a:t>history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 of fever, trauma to head, sleep disturbance, substance abuse, infection with measles in the past.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>
                  <a:lumMod val="60000"/>
                  <a:lumOff val="40000"/>
                </a:srgbClr>
              </a:buClr>
              <a:buSzPct val="8000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>
                  <a:lumMod val="60000"/>
                  <a:lumOff val="40000"/>
                </a:srgbClr>
              </a:buClr>
              <a:buSzPct val="8000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No </a:t>
            </a:r>
            <a:r>
              <a:rPr lang="en-US" dirty="0">
                <a:solidFill>
                  <a:prstClr val="white"/>
                </a:solidFill>
                <a:latin typeface="Century Gothic" panose="020B0502020202020204"/>
              </a:rPr>
              <a:t>history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 of similar episodes in the past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63053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CONTINUED…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1"/>
            <a:ext cx="6929754" cy="4876806"/>
          </a:xfrm>
        </p:spPr>
        <p:txBody>
          <a:bodyPr>
            <a:normAutofit fontScale="92500"/>
          </a:bodyPr>
          <a:lstStyle/>
          <a:p>
            <a:r>
              <a:rPr lang="en-GB" sz="2300" dirty="0"/>
              <a:t>Attendants also complained of </a:t>
            </a:r>
            <a:r>
              <a:rPr lang="en-GB" sz="2300" b="1" dirty="0"/>
              <a:t>depressed level of consciousness with difficulty to arouse </a:t>
            </a:r>
          </a:p>
          <a:p>
            <a:endParaRPr lang="en-GB" sz="2300" dirty="0"/>
          </a:p>
          <a:p>
            <a:pPr marL="0" indent="0">
              <a:buNone/>
            </a:pPr>
            <a:r>
              <a:rPr lang="en-GB" sz="2300" dirty="0"/>
              <a:t>Irritability, impaired judgement and loss of self-recognition were noted.</a:t>
            </a:r>
          </a:p>
          <a:p>
            <a:endParaRPr lang="en-GB" sz="2300" dirty="0"/>
          </a:p>
          <a:p>
            <a:pPr marL="0" indent="0">
              <a:buNone/>
            </a:pPr>
            <a:r>
              <a:rPr lang="en-GB" sz="2300" dirty="0"/>
              <a:t>Decreased attention span, and poor orientation of surroundings were reported by attendants</a:t>
            </a:r>
          </a:p>
          <a:p>
            <a:endParaRPr lang="en-GB" sz="2300" dirty="0"/>
          </a:p>
          <a:p>
            <a:pPr marL="0" indent="0">
              <a:buNone/>
            </a:pPr>
            <a:r>
              <a:rPr lang="en-GB" sz="2300" dirty="0"/>
              <a:t>No association with memory impairment, and such event in the </a:t>
            </a:r>
            <a:r>
              <a:rPr lang="en-GB" dirty="0"/>
              <a:t>past  </a:t>
            </a:r>
          </a:p>
          <a:p>
            <a:pPr marL="0" indent="0">
              <a:buNone/>
            </a:pPr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0675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177B2-EF44-8264-D1C4-8BA082E1A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CONTINUED…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11FAD6-D2D3-5ED1-BB09-C53281AE54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Altered conscious level associated with </a:t>
            </a:r>
            <a:r>
              <a:rPr lang="en-US" b="1" dirty="0"/>
              <a:t>weakness</a:t>
            </a:r>
          </a:p>
          <a:p>
            <a:r>
              <a:rPr lang="en-US" dirty="0"/>
              <a:t>Involving left side of the body.</a:t>
            </a:r>
          </a:p>
          <a:p>
            <a:r>
              <a:rPr lang="en-US" dirty="0"/>
              <a:t>Sudden in onset ,non progressive and symmetrical involving left upper and lower limb along with confused and irrelevant talk.</a:t>
            </a:r>
          </a:p>
          <a:p>
            <a:r>
              <a:rPr lang="en-US" dirty="0"/>
              <a:t>No history of drooping of face, difficulty in swallowing and urinary and fecal incontinence</a:t>
            </a:r>
          </a:p>
          <a:p>
            <a:r>
              <a:rPr lang="en-US" dirty="0"/>
              <a:t>No history of stroke in past.</a:t>
            </a:r>
          </a:p>
        </p:txBody>
      </p:sp>
    </p:spTree>
    <p:extLst>
      <p:ext uri="{BB962C8B-B14F-4D97-AF65-F5344CB8AC3E}">
        <p14:creationId xmlns:p14="http://schemas.microsoft.com/office/powerpoint/2010/main" val="39123693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64883-1EBE-471F-922C-F338C7A3D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PAST MEDICAL /SURGICAL HISTORY 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8239DE-BB62-4D26-B821-6C2A61B3DC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700" y="2819400"/>
            <a:ext cx="6711654" cy="3429006"/>
          </a:xfrm>
        </p:spPr>
        <p:txBody>
          <a:bodyPr>
            <a:normAutofit/>
          </a:bodyPr>
          <a:lstStyle/>
          <a:p>
            <a:r>
              <a:rPr lang="en-US" b="1" dirty="0"/>
              <a:t>Past Medical History </a:t>
            </a:r>
            <a:r>
              <a:rPr lang="en-US" dirty="0"/>
              <a:t>: </a:t>
            </a:r>
          </a:p>
          <a:p>
            <a:r>
              <a:rPr lang="en-GB" dirty="0"/>
              <a:t>Old treated pulmonary TB – 15 years back with no sequalae/ complications –record not available.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b="1" dirty="0"/>
              <a:t>Past surgical history </a:t>
            </a:r>
            <a:r>
              <a:rPr lang="en-GB" b="1" dirty="0"/>
              <a:t>:</a:t>
            </a:r>
          </a:p>
          <a:p>
            <a:r>
              <a:rPr lang="en-GB" dirty="0"/>
              <a:t>History of emergency lower segment caesarean section – 9 days back, at a private health facility in Chakwal due to grade 3 meconium leading to foetal distress.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797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74171"/>
            <a:ext cx="6477000" cy="6754092"/>
          </a:xfrm>
        </p:spPr>
      </p:pic>
    </p:spTree>
    <p:extLst>
      <p:ext uri="{BB962C8B-B14F-4D97-AF65-F5344CB8AC3E}">
        <p14:creationId xmlns:p14="http://schemas.microsoft.com/office/powerpoint/2010/main" val="41224600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F3CF6-15A3-4BD5-A77B-F6604D5FF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Drug History/ ALLERGIES HISTORY  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5487DF-A48F-43DD-B761-CA828D3BA9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Nil </a:t>
            </a:r>
          </a:p>
        </p:txBody>
      </p:sp>
    </p:spTree>
    <p:extLst>
      <p:ext uri="{BB962C8B-B14F-4D97-AF65-F5344CB8AC3E}">
        <p14:creationId xmlns:p14="http://schemas.microsoft.com/office/powerpoint/2010/main" val="7226993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6768D-8507-5F64-1B9C-57E815670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GYNAECOLOGICAL AND OBS HISTORY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A24D26-9462-2E46-A272-4630DC4448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Menarche – 13 years </a:t>
            </a:r>
          </a:p>
          <a:p>
            <a:r>
              <a:rPr lang="en-US" dirty="0"/>
              <a:t>Cycle – 7/28 days </a:t>
            </a:r>
          </a:p>
          <a:p>
            <a:r>
              <a:rPr lang="en-US" dirty="0"/>
              <a:t>Blood flow – normal (no history of Menorrhagia)</a:t>
            </a:r>
          </a:p>
          <a:p>
            <a:r>
              <a:rPr lang="en-US" dirty="0"/>
              <a:t>Married for last 3 years, with 2 alive issues </a:t>
            </a:r>
          </a:p>
          <a:p>
            <a:pPr marL="0" indent="0">
              <a:buNone/>
            </a:pPr>
            <a:r>
              <a:rPr lang="en-US" dirty="0"/>
              <a:t>     </a:t>
            </a:r>
          </a:p>
          <a:p>
            <a:pPr marL="0" indent="0">
              <a:buNone/>
            </a:pPr>
            <a:r>
              <a:rPr lang="en-US" dirty="0"/>
              <a:t>    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7992283-AD41-6479-9949-967A0E9693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7644429"/>
              </p:ext>
            </p:extLst>
          </p:nvPr>
        </p:nvGraphicFramePr>
        <p:xfrm>
          <a:off x="0" y="3810000"/>
          <a:ext cx="9144000" cy="26938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332769436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61015740"/>
                    </a:ext>
                  </a:extLst>
                </a:gridCol>
                <a:gridCol w="1473759">
                  <a:extLst>
                    <a:ext uri="{9D8B030D-6E8A-4147-A177-3AD203B41FA5}">
                      <a16:colId xmlns:a16="http://schemas.microsoft.com/office/drawing/2014/main" val="2470847613"/>
                    </a:ext>
                  </a:extLst>
                </a:gridCol>
                <a:gridCol w="1164426">
                  <a:extLst>
                    <a:ext uri="{9D8B030D-6E8A-4147-A177-3AD203B41FA5}">
                      <a16:colId xmlns:a16="http://schemas.microsoft.com/office/drawing/2014/main" val="4145257730"/>
                    </a:ext>
                  </a:extLst>
                </a:gridCol>
                <a:gridCol w="1844168">
                  <a:extLst>
                    <a:ext uri="{9D8B030D-6E8A-4147-A177-3AD203B41FA5}">
                      <a16:colId xmlns:a16="http://schemas.microsoft.com/office/drawing/2014/main" val="3984319267"/>
                    </a:ext>
                  </a:extLst>
                </a:gridCol>
                <a:gridCol w="1613647">
                  <a:extLst>
                    <a:ext uri="{9D8B030D-6E8A-4147-A177-3AD203B41FA5}">
                      <a16:colId xmlns:a16="http://schemas.microsoft.com/office/drawing/2014/main" val="333925813"/>
                    </a:ext>
                  </a:extLst>
                </a:gridCol>
              </a:tblGrid>
              <a:tr h="865094">
                <a:tc>
                  <a:txBody>
                    <a:bodyPr/>
                    <a:lstStyle/>
                    <a:p>
                      <a:r>
                        <a:rPr lang="en-US" dirty="0"/>
                        <a:t>Age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Gender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Gestational age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Mode of delivery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Complication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place of delivery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077885"/>
                  </a:ext>
                </a:extLst>
              </a:tr>
              <a:tr h="865094">
                <a:tc>
                  <a:txBody>
                    <a:bodyPr/>
                    <a:lstStyle/>
                    <a:p>
                      <a:r>
                        <a:rPr lang="en-US" dirty="0"/>
                        <a:t>2 years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female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38 weeks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SVD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Private hospital, Chakwal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4538016"/>
                  </a:ext>
                </a:extLst>
              </a:tr>
              <a:tr h="865094">
                <a:tc>
                  <a:txBody>
                    <a:bodyPr/>
                    <a:lstStyle/>
                    <a:p>
                      <a:r>
                        <a:rPr lang="en-US" dirty="0"/>
                        <a:t>9 days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38 weeks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EM-LSCS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Meconium grade 3, fetal distress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Private hospital Chakwal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226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5819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 HISTORY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7935300" cy="4343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000" dirty="0"/>
          </a:p>
          <a:p>
            <a:endParaRPr lang="en-GB" dirty="0"/>
          </a:p>
          <a:p>
            <a:r>
              <a:rPr lang="en-GB" sz="2000" dirty="0"/>
              <a:t>Immunized completely according to EPI</a:t>
            </a:r>
            <a:r>
              <a:rPr lang="en-GB" dirty="0"/>
              <a:t> Schedule.</a:t>
            </a: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r>
              <a:rPr lang="en-GB" dirty="0"/>
              <a:t>No history of addictions, normal bowel and bladder habits </a:t>
            </a:r>
          </a:p>
          <a:p>
            <a:endParaRPr lang="en-GB" dirty="0"/>
          </a:p>
          <a:p>
            <a:r>
              <a:rPr lang="en-GB" dirty="0"/>
              <a:t>No sleep disturbances  </a:t>
            </a:r>
            <a:endParaRPr lang="en-GB" sz="2000" dirty="0"/>
          </a:p>
          <a:p>
            <a:endParaRPr lang="en-US" sz="20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FAMILY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1219200"/>
            <a:ext cx="7935300" cy="5410200"/>
          </a:xfrm>
        </p:spPr>
        <p:txBody>
          <a:bodyPr>
            <a:normAutofit/>
          </a:bodyPr>
          <a:lstStyle/>
          <a:p>
            <a:endParaRPr lang="en-GB" sz="2000" dirty="0"/>
          </a:p>
          <a:p>
            <a:r>
              <a:rPr lang="en-GB" dirty="0"/>
              <a:t>Family comprises of Husband and 2 offsprings.</a:t>
            </a:r>
          </a:p>
          <a:p>
            <a:endParaRPr lang="en-GB" dirty="0"/>
          </a:p>
          <a:p>
            <a:r>
              <a:rPr lang="en-GB" dirty="0"/>
              <a:t>No history of consanguinity  in parents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No history of similar symptoms in any other family member noted.</a:t>
            </a:r>
          </a:p>
          <a:p>
            <a:pPr marL="0" indent="0">
              <a:buNone/>
            </a:pPr>
            <a:endParaRPr lang="en-GB" dirty="0"/>
          </a:p>
          <a:p>
            <a:r>
              <a:rPr lang="en-US" sz="2000" dirty="0"/>
              <a:t>No family history of Diabetes Mellitus</a:t>
            </a:r>
            <a:r>
              <a:rPr lang="en-GB" sz="2000" dirty="0"/>
              <a:t>, </a:t>
            </a:r>
            <a:r>
              <a:rPr lang="en-US" sz="2000" dirty="0"/>
              <a:t>Hypertension, Malignancies , Ischemic heart disease , </a:t>
            </a:r>
            <a:r>
              <a:rPr lang="en-US" dirty="0"/>
              <a:t>T</a:t>
            </a:r>
            <a:r>
              <a:rPr lang="en-US" sz="2000" dirty="0"/>
              <a:t>uberculosis or any other disease</a:t>
            </a:r>
            <a:r>
              <a:rPr lang="en-GB" dirty="0"/>
              <a:t>. </a:t>
            </a:r>
          </a:p>
          <a:p>
            <a:endParaRPr lang="en-GB" sz="20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SOCIOECONOMIC HISTORY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8436" y="1524000"/>
            <a:ext cx="6711654" cy="4953006"/>
          </a:xfrm>
        </p:spPr>
        <p:txBody>
          <a:bodyPr>
            <a:normAutofit/>
          </a:bodyPr>
          <a:lstStyle/>
          <a:p>
            <a:r>
              <a:rPr lang="en-GB" dirty="0"/>
              <a:t>She</a:t>
            </a:r>
            <a:r>
              <a:rPr lang="en-US" sz="2000" dirty="0"/>
              <a:t> belongs to low socioeconomic class </a:t>
            </a:r>
            <a:r>
              <a:rPr lang="en-US" dirty="0"/>
              <a:t>.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Living in </a:t>
            </a:r>
            <a:r>
              <a:rPr lang="en-US" dirty="0"/>
              <a:t>h</a:t>
            </a:r>
            <a:r>
              <a:rPr lang="en-GB" dirty="0"/>
              <a:t>er own</a:t>
            </a:r>
            <a:r>
              <a:rPr lang="en-US" sz="2000" dirty="0"/>
              <a:t> house, </a:t>
            </a:r>
            <a:r>
              <a:rPr lang="en-GB" dirty="0"/>
              <a:t>which comprises of 1 bedroom and 1 bathroom, shared by 4 family members. </a:t>
            </a:r>
          </a:p>
          <a:p>
            <a:endParaRPr lang="en-US" sz="2000" dirty="0"/>
          </a:p>
          <a:p>
            <a:r>
              <a:rPr lang="en-US" sz="2000" dirty="0"/>
              <a:t>Using tap water for drinking</a:t>
            </a:r>
            <a:endParaRPr lang="en-GB" dirty="0"/>
          </a:p>
          <a:p>
            <a:pPr marL="0" indent="0">
              <a:buNone/>
            </a:pPr>
            <a:r>
              <a:rPr lang="en-US" sz="2000" dirty="0"/>
              <a:t> </a:t>
            </a:r>
          </a:p>
          <a:p>
            <a:r>
              <a:rPr lang="en-GB" dirty="0"/>
              <a:t>Depends on husband for </a:t>
            </a:r>
            <a:r>
              <a:rPr lang="en-US" dirty="0"/>
              <a:t>financial support</a:t>
            </a:r>
            <a:r>
              <a:rPr lang="en-US" sz="2000" dirty="0"/>
              <a:t> </a:t>
            </a:r>
            <a:endParaRPr lang="en-GB" dirty="0"/>
          </a:p>
          <a:p>
            <a:endParaRPr lang="en-US" sz="2000" dirty="0"/>
          </a:p>
          <a:p>
            <a:r>
              <a:rPr lang="en-US" sz="2000" dirty="0"/>
              <a:t>Monthly income 2</a:t>
            </a:r>
            <a:r>
              <a:rPr lang="en-US" dirty="0"/>
              <a:t>5 - 35</a:t>
            </a:r>
            <a:r>
              <a:rPr lang="en-US" sz="2000" dirty="0"/>
              <a:t> thousands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SYSTEMIC INQUIRY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7991503"/>
              </p:ext>
            </p:extLst>
          </p:nvPr>
        </p:nvGraphicFramePr>
        <p:xfrm>
          <a:off x="381001" y="1676400"/>
          <a:ext cx="8534399" cy="4876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98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745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7306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endParaRPr lang="en-US" dirty="0"/>
                    </a:p>
                  </a:txBody>
                  <a:tcPr marL="73237" marR="73237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endParaRPr lang="en-US" dirty="0"/>
                    </a:p>
                  </a:txBody>
                  <a:tcPr marL="73237" marR="7323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18746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/>
                        <a:t>GENERAL</a:t>
                      </a:r>
                    </a:p>
                  </a:txBody>
                  <a:tcPr marL="73237" marR="73237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dirty="0"/>
                        <a:t>Fatigue +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dirty="0"/>
                        <a:t>No history of malaise, fever, weight loss and sleep disturbances.</a:t>
                      </a:r>
                      <a:endParaRPr lang="en-US" dirty="0"/>
                    </a:p>
                  </a:txBody>
                  <a:tcPr marL="73237" marR="7323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55175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/>
                        <a:t>CENTRAL</a:t>
                      </a:r>
                      <a:r>
                        <a:rPr lang="en-US" baseline="0" dirty="0"/>
                        <a:t> NERVOUS SYSTEM</a:t>
                      </a:r>
                      <a:endParaRPr lang="en-US" dirty="0"/>
                    </a:p>
                  </a:txBody>
                  <a:tcPr marL="73237" marR="73237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baseline="0" dirty="0"/>
                        <a:t> History of headache, fits, behavioural abnormalities, and limb weakness present.  </a:t>
                      </a:r>
                    </a:p>
                  </a:txBody>
                  <a:tcPr marL="73237" marR="7323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7786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/>
                        <a:t>GASTROINTESTINAL SYSTEM</a:t>
                      </a:r>
                    </a:p>
                  </a:txBody>
                  <a:tcPr marL="73237" marR="73237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/>
                        <a:t>No history of abdominal pain,</a:t>
                      </a:r>
                      <a:r>
                        <a:rPr lang="en-US" baseline="0" dirty="0"/>
                        <a:t> constipation, melena, hematemesis.</a:t>
                      </a:r>
                    </a:p>
                  </a:txBody>
                  <a:tcPr marL="73237" marR="7323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7786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/>
                        <a:t>CARDIOVASCULAR SYSTEM</a:t>
                      </a:r>
                    </a:p>
                  </a:txBody>
                  <a:tcPr marL="73237" marR="73237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/>
                        <a:t>No history of chest pain ,pedal edema </a:t>
                      </a:r>
                    </a:p>
                  </a:txBody>
                  <a:tcPr marL="73237" marR="7323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9D264-969F-4C88-BA37-77156E56C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Continued…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3EB9FC7-40FD-4940-AE2B-833ACDD9E3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0989490"/>
              </p:ext>
            </p:extLst>
          </p:nvPr>
        </p:nvGraphicFramePr>
        <p:xfrm>
          <a:off x="484710" y="1469208"/>
          <a:ext cx="7554912" cy="49360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7456">
                  <a:extLst>
                    <a:ext uri="{9D8B030D-6E8A-4147-A177-3AD203B41FA5}">
                      <a16:colId xmlns:a16="http://schemas.microsoft.com/office/drawing/2014/main" val="3174900350"/>
                    </a:ext>
                  </a:extLst>
                </a:gridCol>
                <a:gridCol w="3777456">
                  <a:extLst>
                    <a:ext uri="{9D8B030D-6E8A-4147-A177-3AD203B41FA5}">
                      <a16:colId xmlns:a16="http://schemas.microsoft.com/office/drawing/2014/main" val="1348558058"/>
                    </a:ext>
                  </a:extLst>
                </a:gridCol>
              </a:tblGrid>
              <a:tr h="1199893">
                <a:tc>
                  <a:txBody>
                    <a:bodyPr/>
                    <a:lstStyle/>
                    <a:p>
                      <a:pPr lvl="0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7860244"/>
                  </a:ext>
                </a:extLst>
              </a:tr>
              <a:tr h="1199893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/>
                        <a:t>RESPIRATORY SYSTEM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/>
                        <a:t>No history of chest pain, cough ,shortness of breath and wheeze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0358905"/>
                  </a:ext>
                </a:extLst>
              </a:tr>
              <a:tr h="1268144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/>
                        <a:t>MUSCULOSKELETAL SYSTEM </a:t>
                      </a:r>
                    </a:p>
                  </a:txBody>
                  <a:tcPr marL="73237" marR="73237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dirty="0"/>
                        <a:t>Nil </a:t>
                      </a:r>
                    </a:p>
                  </a:txBody>
                  <a:tcPr marL="73237" marR="73237"/>
                </a:tc>
                <a:extLst>
                  <a:ext uri="{0D108BD9-81ED-4DB2-BD59-A6C34878D82A}">
                    <a16:rowId xmlns:a16="http://schemas.microsoft.com/office/drawing/2014/main" val="48676677"/>
                  </a:ext>
                </a:extLst>
              </a:tr>
              <a:tr h="1268144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/>
                        <a:t>DERMATOLOGICAL</a:t>
                      </a:r>
                      <a:r>
                        <a:rPr lang="en-US" baseline="0" dirty="0"/>
                        <a:t> SYSTEM </a:t>
                      </a:r>
                      <a:endParaRPr lang="en-US" dirty="0"/>
                    </a:p>
                  </a:txBody>
                  <a:tcPr marL="73237" marR="73237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dirty="0"/>
                        <a:t>Nil</a:t>
                      </a:r>
                      <a:endParaRPr lang="en-US" dirty="0"/>
                    </a:p>
                  </a:txBody>
                  <a:tcPr marL="73237" marR="73237"/>
                </a:tc>
                <a:extLst>
                  <a:ext uri="{0D108BD9-81ED-4DB2-BD59-A6C34878D82A}">
                    <a16:rowId xmlns:a16="http://schemas.microsoft.com/office/drawing/2014/main" val="15476666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24933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PHYSICAL EXAMINATION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young female of average height and built </a:t>
            </a:r>
            <a:r>
              <a:rPr lang="en-GB" dirty="0"/>
              <a:t> 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4401541"/>
              </p:ext>
            </p:extLst>
          </p:nvPr>
        </p:nvGraphicFramePr>
        <p:xfrm>
          <a:off x="827700" y="2895600"/>
          <a:ext cx="7249500" cy="32270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76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21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101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100" dirty="0"/>
                        <a:t>VITALS</a:t>
                      </a:r>
                    </a:p>
                  </a:txBody>
                  <a:tcPr marT="50292" marB="50292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1010">
                <a:tc>
                  <a:txBody>
                    <a:bodyPr/>
                    <a:lstStyle/>
                    <a:p>
                      <a:r>
                        <a:rPr lang="en-US" sz="2100" dirty="0"/>
                        <a:t>PULSE</a:t>
                      </a:r>
                    </a:p>
                  </a:txBody>
                  <a:tcPr marT="50292" marB="50292"/>
                </a:tc>
                <a:tc>
                  <a:txBody>
                    <a:bodyPr/>
                    <a:lstStyle/>
                    <a:p>
                      <a:r>
                        <a:rPr lang="en-US" sz="2100" baseline="0" dirty="0"/>
                        <a:t>70 bpm</a:t>
                      </a:r>
                      <a:endParaRPr lang="en-US" sz="2100" dirty="0"/>
                    </a:p>
                  </a:txBody>
                  <a:tcPr marT="50292" marB="5029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1010">
                <a:tc>
                  <a:txBody>
                    <a:bodyPr/>
                    <a:lstStyle/>
                    <a:p>
                      <a:r>
                        <a:rPr lang="en-US" sz="2100" dirty="0"/>
                        <a:t>BLOOD</a:t>
                      </a:r>
                      <a:r>
                        <a:rPr lang="en-US" sz="2100" baseline="0" dirty="0"/>
                        <a:t> PRESSURE</a:t>
                      </a:r>
                      <a:endParaRPr lang="en-US" sz="2100" dirty="0"/>
                    </a:p>
                  </a:txBody>
                  <a:tcPr marT="50292" marB="50292"/>
                </a:tc>
                <a:tc>
                  <a:txBody>
                    <a:bodyPr/>
                    <a:lstStyle/>
                    <a:p>
                      <a:r>
                        <a:rPr lang="en-US" sz="2100" baseline="0" dirty="0"/>
                        <a:t>140/80 mmHg</a:t>
                      </a:r>
                      <a:endParaRPr lang="en-US" sz="2100" dirty="0"/>
                    </a:p>
                  </a:txBody>
                  <a:tcPr marT="50292" marB="5029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1010">
                <a:tc>
                  <a:txBody>
                    <a:bodyPr/>
                    <a:lstStyle/>
                    <a:p>
                      <a:r>
                        <a:rPr lang="en-US" sz="2100" dirty="0"/>
                        <a:t>TEMPERATURE</a:t>
                      </a:r>
                    </a:p>
                  </a:txBody>
                  <a:tcPr marT="50292" marB="50292"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98 F</a:t>
                      </a:r>
                    </a:p>
                  </a:txBody>
                  <a:tcPr marT="50292" marB="5029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1010">
                <a:tc>
                  <a:txBody>
                    <a:bodyPr/>
                    <a:lstStyle/>
                    <a:p>
                      <a:r>
                        <a:rPr lang="en-US" sz="2100" dirty="0"/>
                        <a:t>RESPIRATORY</a:t>
                      </a:r>
                      <a:r>
                        <a:rPr lang="en-US" sz="2100" baseline="0" dirty="0"/>
                        <a:t> RATE</a:t>
                      </a:r>
                      <a:endParaRPr lang="en-US" sz="2100" dirty="0"/>
                    </a:p>
                  </a:txBody>
                  <a:tcPr marT="50292" marB="50292"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18/min</a:t>
                      </a:r>
                    </a:p>
                  </a:txBody>
                  <a:tcPr marT="50292" marB="50292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1010">
                <a:tc>
                  <a:txBody>
                    <a:bodyPr/>
                    <a:lstStyle/>
                    <a:p>
                      <a:r>
                        <a:rPr lang="en-US" sz="2100" dirty="0"/>
                        <a:t>SPO2</a:t>
                      </a:r>
                    </a:p>
                  </a:txBody>
                  <a:tcPr marT="50292" marB="50292"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96% at room air in supine position.</a:t>
                      </a:r>
                    </a:p>
                  </a:txBody>
                  <a:tcPr marT="50292" marB="50292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1010">
                <a:tc>
                  <a:txBody>
                    <a:bodyPr/>
                    <a:lstStyle/>
                    <a:p>
                      <a:r>
                        <a:rPr lang="en-US" sz="2100" dirty="0"/>
                        <a:t>BSR</a:t>
                      </a:r>
                    </a:p>
                  </a:txBody>
                  <a:tcPr marT="50292" marB="50292"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125mg/dl</a:t>
                      </a:r>
                    </a:p>
                  </a:txBody>
                  <a:tcPr marT="50292" marB="50292"/>
                </a:tc>
                <a:extLst>
                  <a:ext uri="{0D108BD9-81ED-4DB2-BD59-A6C34878D82A}">
                    <a16:rowId xmlns:a16="http://schemas.microsoft.com/office/drawing/2014/main" val="309301026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CENTRAL NERVOUS SYSTEM </a:t>
            </a:r>
          </a:p>
        </p:txBody>
      </p:sp>
      <p:pic>
        <p:nvPicPr>
          <p:cNvPr id="4" name="Content Placeholder 3" descr="cn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48400" y="1447800"/>
            <a:ext cx="2619375" cy="2514600"/>
          </a:xfrm>
        </p:spPr>
      </p:pic>
      <p:sp>
        <p:nvSpPr>
          <p:cNvPr id="5" name="TextBox 4"/>
          <p:cNvSpPr txBox="1"/>
          <p:nvPr/>
        </p:nvSpPr>
        <p:spPr>
          <a:xfrm>
            <a:off x="381000" y="1876439"/>
            <a:ext cx="54864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Examination was limited due to poor cooperation of the patient</a:t>
            </a:r>
          </a:p>
          <a:p>
            <a:endParaRPr lang="en-US" sz="2000" dirty="0"/>
          </a:p>
          <a:p>
            <a:endParaRPr lang="en-US" sz="2000" dirty="0"/>
          </a:p>
          <a:p>
            <a:pPr marL="457200" indent="-457200">
              <a:buAutoNum type="arabicPeriod"/>
            </a:pPr>
            <a:r>
              <a:rPr lang="en-US" sz="2000" dirty="0"/>
              <a:t>HIGHER MENTAL FUNCTION</a:t>
            </a:r>
            <a:r>
              <a:rPr lang="en-GB" sz="2000" dirty="0"/>
              <a:t>: </a:t>
            </a:r>
          </a:p>
          <a:p>
            <a:pPr marL="457200" indent="-457200">
              <a:buAutoNum type="arabicPeriod"/>
            </a:pPr>
            <a:endParaRPr lang="en-GB" sz="2000" dirty="0"/>
          </a:p>
          <a:p>
            <a:r>
              <a:rPr lang="en-GB" sz="2000" dirty="0"/>
              <a:t>GCS 13/15 E4V4M5</a:t>
            </a:r>
          </a:p>
          <a:p>
            <a:pPr marL="457200" indent="-457200">
              <a:buAutoNum type="arabicPeriod"/>
            </a:pPr>
            <a:endParaRPr lang="en-GB" sz="2000" dirty="0"/>
          </a:p>
          <a:p>
            <a:r>
              <a:rPr lang="en-GB" sz="2000" dirty="0"/>
              <a:t>Not oriented in time, place and person </a:t>
            </a:r>
          </a:p>
          <a:p>
            <a:pPr marL="457200" indent="-457200">
              <a:buAutoNum type="arabicPeriod"/>
            </a:pPr>
            <a:endParaRPr lang="en-GB" sz="2000" dirty="0"/>
          </a:p>
          <a:p>
            <a:r>
              <a:rPr lang="en-GB" sz="2000" dirty="0"/>
              <a:t>2,     SPEECH: confused with irrelevant talk</a:t>
            </a:r>
          </a:p>
          <a:p>
            <a:pPr marL="457200" indent="-457200">
              <a:buAutoNum type="arabicPeriod"/>
            </a:pPr>
            <a:endParaRPr lang="en-GB" sz="2000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C1B1C-03C6-67B0-7A94-458832E73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CONTINUED….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37DED7-BB3F-65BA-E5DF-D77C76F22A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GB" dirty="0">
                <a:solidFill>
                  <a:prstClr val="white"/>
                </a:solidFill>
                <a:latin typeface="Century Gothic" panose="020B0502020202020204"/>
                <a:ea typeface="+mn-ea"/>
                <a:cs typeface="+mn-cs"/>
              </a:rPr>
              <a:t>3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.    MOOD &amp; BEHAVIOUR: irritable 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4.    SIGNS OF MENINGEAL IRRITATION:    absent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6"/>
              <a:tabLst/>
              <a:defRPr/>
            </a:pPr>
            <a:endParaRPr lang="en-GB" dirty="0">
              <a:solidFill>
                <a:prstClr val="white"/>
              </a:solidFill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5.   CRANIAL NERVES: 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6"/>
              <a:tabLst/>
              <a:defRPr/>
            </a:pPr>
            <a:endParaRPr lang="en-GB" dirty="0">
              <a:solidFill>
                <a:prstClr val="white"/>
              </a:solidFill>
              <a:latin typeface="Century Gothic" panose="020B0502020202020204"/>
              <a:ea typeface="+mn-ea"/>
              <a:cs typeface="+mn-cs"/>
            </a:endParaRPr>
          </a:p>
          <a:p>
            <a:pPr algn="just"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       Pupils: BL equally reactive to light, light reflex         </a:t>
            </a:r>
          </a:p>
          <a:p>
            <a:pPr marL="0" indent="0" algn="just">
              <a:spcBef>
                <a:spcPts val="0"/>
              </a:spcBef>
              <a:buClrTx/>
              <a:buSzTx/>
              <a:buNone/>
              <a:defRPr/>
            </a:pPr>
            <a:r>
              <a:rPr lang="en-GB" dirty="0">
                <a:solidFill>
                  <a:prstClr val="white"/>
                </a:solidFill>
                <a:latin typeface="Century Gothic" panose="020B0502020202020204"/>
                <a:ea typeface="+mn-ea"/>
                <a:cs typeface="+mn-cs"/>
              </a:rPr>
              <a:t>             and eye movements normal.</a:t>
            </a:r>
          </a:p>
          <a:p>
            <a:pPr marL="0" indent="0" algn="just">
              <a:spcBef>
                <a:spcPts val="0"/>
              </a:spcBef>
              <a:buClrTx/>
              <a:buSzTx/>
              <a:buNone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         </a:t>
            </a:r>
          </a:p>
          <a:p>
            <a:pPr algn="just"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prstClr val="white"/>
                </a:solidFill>
                <a:latin typeface="Century Gothic" panose="020B0502020202020204"/>
                <a:ea typeface="+mn-ea"/>
                <a:cs typeface="+mn-cs"/>
              </a:rPr>
              <a:t>         Fundoscopy: B/L elevated and blurred disc margins ,findings suggestive of Grade 3 papillary oedema</a:t>
            </a:r>
          </a:p>
          <a:p>
            <a:pPr algn="just"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algn="just"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prstClr val="white"/>
                </a:solidFill>
                <a:latin typeface="Century Gothic" panose="020B0502020202020204"/>
                <a:ea typeface="+mn-ea"/>
                <a:cs typeface="+mn-cs"/>
              </a:rPr>
              <a:t>        Gag reflex: intact 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796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1" y="0"/>
            <a:ext cx="6324600" cy="6858000"/>
          </a:xfrm>
        </p:spPr>
      </p:pic>
    </p:spTree>
    <p:extLst>
      <p:ext uri="{BB962C8B-B14F-4D97-AF65-F5344CB8AC3E}">
        <p14:creationId xmlns:p14="http://schemas.microsoft.com/office/powerpoint/2010/main" val="42443095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CONTINUED…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1371600"/>
            <a:ext cx="7249500" cy="52578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/>
              <a:t>6.   MOTOR SYSTEM: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Power: 4/5 in Left upper and lower limb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             5/5 in Right upper and lower limb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Tone: normal</a:t>
            </a:r>
          </a:p>
          <a:p>
            <a:pPr marL="0" indent="0">
              <a:buNone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No muscle wasting or fasciculation noted</a:t>
            </a:r>
          </a:p>
          <a:p>
            <a:pPr marL="0" indent="0">
              <a:buNone/>
            </a:pPr>
            <a:r>
              <a:rPr lang="en-GB" dirty="0"/>
              <a:t> 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Gait- could not be assessed as patient was non-ambulatory.</a:t>
            </a:r>
          </a:p>
          <a:p>
            <a:pPr marL="0" indent="0">
              <a:buNone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Involuntary movements: nil</a:t>
            </a:r>
          </a:p>
          <a:p>
            <a:pPr marL="0" indent="0">
              <a:buNone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Tremors, tics, chorea, myoclonus were absent.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9253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CONTINUED…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7.  REFLEXES:  all superficial reflexes intact </a:t>
            </a:r>
          </a:p>
          <a:p>
            <a:pPr marL="0" indent="0">
              <a:buNone/>
            </a:pPr>
            <a:r>
              <a:rPr lang="en-US" dirty="0"/>
              <a:t>                       all deep tendon reflexes intact </a:t>
            </a:r>
          </a:p>
          <a:p>
            <a:pPr marL="0" indent="0">
              <a:buNone/>
            </a:pPr>
            <a:r>
              <a:rPr lang="en-US" dirty="0"/>
              <a:t>                       Planter: Left sided withdrawal response </a:t>
            </a:r>
          </a:p>
          <a:p>
            <a:pPr marL="0" indent="0">
              <a:buNone/>
            </a:pPr>
            <a:r>
              <a:rPr lang="en-US" dirty="0"/>
              <a:t>                                     Right sided flexor response</a:t>
            </a:r>
          </a:p>
          <a:p>
            <a:pPr marL="0" indent="0">
              <a:buNone/>
            </a:pPr>
            <a:r>
              <a:rPr lang="en-US" dirty="0"/>
              <a:t>8.  SPINE EXAMINATION: unremarkable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9.  CO-ORDINATION: could not be assessed due to poor cooperation of patient  .       </a:t>
            </a:r>
          </a:p>
          <a:p>
            <a:pPr marL="457200" indent="-457200">
              <a:buAutoNum type="arabicPeriod" startAt="9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0210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GASTROINTESTINAL SYSTEM</a:t>
            </a:r>
          </a:p>
        </p:txBody>
      </p:sp>
      <p:pic>
        <p:nvPicPr>
          <p:cNvPr id="4" name="Content Placeholder 3" descr="gi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24600" y="2667000"/>
            <a:ext cx="2057400" cy="2219325"/>
          </a:xfrm>
        </p:spPr>
      </p:pic>
      <p:sp>
        <p:nvSpPr>
          <p:cNvPr id="5" name="TextBox 4"/>
          <p:cNvSpPr txBox="1"/>
          <p:nvPr/>
        </p:nvSpPr>
        <p:spPr>
          <a:xfrm>
            <a:off x="228600" y="1853248"/>
            <a:ext cx="5791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ABDOMEN: normal shape with central, inverted  umbilicus, healthy cesarian scar with healing edges. No oozing of pus noted.</a:t>
            </a:r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No visceromegaly</a:t>
            </a:r>
          </a:p>
          <a:p>
            <a:r>
              <a:rPr lang="en-US" sz="20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Liver and Spleen not palpable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Fluid thrill/ shifting dullness : absent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Bowel sounds: audible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RESPIRATORY SYSTEM</a:t>
            </a:r>
          </a:p>
        </p:txBody>
      </p:sp>
      <p:pic>
        <p:nvPicPr>
          <p:cNvPr id="4" name="Content Placeholder 3" descr="RESP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00800" y="2170569"/>
            <a:ext cx="1933575" cy="2362200"/>
          </a:xfrm>
        </p:spPr>
      </p:pic>
      <p:sp>
        <p:nvSpPr>
          <p:cNvPr id="7" name="TextBox 6"/>
          <p:cNvSpPr txBox="1"/>
          <p:nvPr/>
        </p:nvSpPr>
        <p:spPr>
          <a:xfrm>
            <a:off x="381000" y="2286000"/>
            <a:ext cx="5486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TRACHEA CENTRAL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NORMAL PERCUSSION NOTE IN ALL ZONES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VOCAL RESONANCE NORMAL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NORMAL VESICULAR BREATHING IN ALL LUNG FIELDS </a:t>
            </a:r>
          </a:p>
          <a:p>
            <a:endParaRPr lang="en-US" sz="20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CARDIOVASCULAR SYSTEM</a:t>
            </a:r>
          </a:p>
        </p:txBody>
      </p:sp>
      <p:pic>
        <p:nvPicPr>
          <p:cNvPr id="4" name="Content Placeholder 3" descr="CV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48400" y="2514600"/>
            <a:ext cx="2143125" cy="2143125"/>
          </a:xfrm>
        </p:spPr>
      </p:pic>
      <p:sp>
        <p:nvSpPr>
          <p:cNvPr id="5" name="TextBox 4"/>
          <p:cNvSpPr txBox="1"/>
          <p:nvPr/>
        </p:nvSpPr>
        <p:spPr>
          <a:xfrm>
            <a:off x="381000" y="2286000"/>
            <a:ext cx="5486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APEX BEAT IN LEFT 5</a:t>
            </a:r>
            <a:r>
              <a:rPr lang="en-US" sz="2000" baseline="30000" dirty="0"/>
              <a:t>TH</a:t>
            </a:r>
            <a:r>
              <a:rPr lang="en-US" sz="2000" dirty="0"/>
              <a:t> INTERCOSTAL SPACE MEDIAL TO MIDCLAVICULAR LINE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NORMAL HEART SOUNDS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NO MURMUR OR BRUIT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34DB4-9CB5-7BF1-158D-84A10CE83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5B0942-D098-0E44-52D8-871DA9C0C9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219200"/>
            <a:ext cx="8354490" cy="548639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 28 years old post partum female presented through ER with complaints of</a:t>
            </a:r>
          </a:p>
          <a:p>
            <a:r>
              <a:rPr lang="en-US" dirty="0"/>
              <a:t>HEADACHE</a:t>
            </a:r>
          </a:p>
          <a:p>
            <a:r>
              <a:rPr lang="en-US" dirty="0"/>
              <a:t>GENERALIZED TONIC CLONIC FITS</a:t>
            </a:r>
          </a:p>
          <a:p>
            <a:r>
              <a:rPr lang="en-US" dirty="0"/>
              <a:t>ALTERED CONSIOUS LEVEL ALONG WITH LEFT SIDED WEAKNESS</a:t>
            </a:r>
          </a:p>
          <a:p>
            <a:r>
              <a:rPr lang="en-US" dirty="0"/>
              <a:t>History of Emergency lower segment cesarian section due fetal distress 9 days back </a:t>
            </a:r>
          </a:p>
          <a:p>
            <a:r>
              <a:rPr lang="en-US" dirty="0"/>
              <a:t>Rest of systemic inquiry insignificant</a:t>
            </a:r>
          </a:p>
          <a:p>
            <a:r>
              <a:rPr lang="en-US" dirty="0"/>
              <a:t>No history of fever, trauma, substance abuse ,PIH and pre-eclampsia</a:t>
            </a:r>
          </a:p>
          <a:p>
            <a:r>
              <a:rPr lang="en-US" dirty="0"/>
              <a:t>Vitally stable with B.P 140/80mm</a:t>
            </a:r>
          </a:p>
          <a:p>
            <a:r>
              <a:rPr lang="en-US" dirty="0"/>
              <a:t>GCS 13/15 with irritability ,irrelevant talk and power 4/5 in left upper and lower limb having L planter’s withdrawal response with no SOMI .</a:t>
            </a:r>
          </a:p>
          <a:p>
            <a:r>
              <a:rPr lang="en-US" dirty="0"/>
              <a:t>Rest of systemic examination unremarkable</a:t>
            </a:r>
          </a:p>
        </p:txBody>
      </p:sp>
    </p:spTree>
    <p:extLst>
      <p:ext uri="{BB962C8B-B14F-4D97-AF65-F5344CB8AC3E}">
        <p14:creationId xmlns:p14="http://schemas.microsoft.com/office/powerpoint/2010/main" val="28592262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A5449-DC5A-4BF8-BB18-A66124B8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Provisional Diagnosis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7F04AB-E313-4713-89A1-48231C3B44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700" y="2052925"/>
            <a:ext cx="7055380" cy="4195481"/>
          </a:xfrm>
        </p:spPr>
        <p:txBody>
          <a:bodyPr>
            <a:normAutofit/>
          </a:bodyPr>
          <a:lstStyle/>
          <a:p>
            <a:r>
              <a:rPr lang="en-GB" sz="2400" dirty="0"/>
              <a:t>CEREBROVASCULAR ACCIDENT.</a:t>
            </a:r>
          </a:p>
          <a:p>
            <a:r>
              <a:rPr lang="en-GB" sz="2400" dirty="0"/>
              <a:t>CNS INFECTIONS (MENINGIOENCEPHALITIS)</a:t>
            </a:r>
          </a:p>
          <a:p>
            <a:r>
              <a:rPr lang="en-GB" sz="2400" dirty="0"/>
              <a:t>DEMYLELINATING DISEASE.</a:t>
            </a:r>
            <a:endParaRPr lang="en-US" sz="2400" dirty="0"/>
          </a:p>
          <a:p>
            <a:r>
              <a:rPr lang="en-GB" sz="2400" dirty="0"/>
              <a:t>SOL BRAIN. </a:t>
            </a:r>
          </a:p>
        </p:txBody>
      </p:sp>
    </p:spTree>
    <p:extLst>
      <p:ext uri="{BB962C8B-B14F-4D97-AF65-F5344CB8AC3E}">
        <p14:creationId xmlns:p14="http://schemas.microsoft.com/office/powerpoint/2010/main" val="29865130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INVESTIGATIONS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5606523"/>
              </p:ext>
            </p:extLst>
          </p:nvPr>
        </p:nvGraphicFramePr>
        <p:xfrm>
          <a:off x="827088" y="2052639"/>
          <a:ext cx="671195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5975">
                  <a:extLst>
                    <a:ext uri="{9D8B030D-6E8A-4147-A177-3AD203B41FA5}">
                      <a16:colId xmlns:a16="http://schemas.microsoft.com/office/drawing/2014/main" val="1185269015"/>
                    </a:ext>
                  </a:extLst>
                </a:gridCol>
                <a:gridCol w="3355975">
                  <a:extLst>
                    <a:ext uri="{9D8B030D-6E8A-4147-A177-3AD203B41FA5}">
                      <a16:colId xmlns:a16="http://schemas.microsoft.com/office/drawing/2014/main" val="1512958845"/>
                    </a:ext>
                  </a:extLst>
                </a:gridCol>
              </a:tblGrid>
              <a:tr h="359909">
                <a:tc>
                  <a:txBody>
                    <a:bodyPr/>
                    <a:lstStyle/>
                    <a:p>
                      <a:r>
                        <a:rPr lang="en-US" dirty="0"/>
                        <a:t>BLOOD</a:t>
                      </a:r>
                      <a:r>
                        <a:rPr lang="en-US" baseline="0" dirty="0"/>
                        <a:t> CP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6809262"/>
                  </a:ext>
                </a:extLst>
              </a:tr>
              <a:tr h="359909">
                <a:tc>
                  <a:txBody>
                    <a:bodyPr/>
                    <a:lstStyle/>
                    <a:p>
                      <a:r>
                        <a:rPr lang="en-US" dirty="0"/>
                        <a:t>ESR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10mm/hr.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9810789"/>
                  </a:ext>
                </a:extLst>
              </a:tr>
              <a:tr h="359909">
                <a:tc>
                  <a:txBody>
                    <a:bodyPr/>
                    <a:lstStyle/>
                    <a:p>
                      <a:r>
                        <a:rPr lang="en-US" dirty="0"/>
                        <a:t>Hb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12.2g/dl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5023"/>
                  </a:ext>
                </a:extLst>
              </a:tr>
              <a:tr h="359909">
                <a:tc>
                  <a:txBody>
                    <a:bodyPr/>
                    <a:lstStyle/>
                    <a:p>
                      <a:r>
                        <a:rPr lang="en-US" dirty="0"/>
                        <a:t>WBC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8.0*10^3 /micro liter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7113179"/>
                  </a:ext>
                </a:extLst>
              </a:tr>
              <a:tr h="359909">
                <a:tc>
                  <a:txBody>
                    <a:bodyPr/>
                    <a:lstStyle/>
                    <a:p>
                      <a:r>
                        <a:rPr lang="en-US" dirty="0"/>
                        <a:t>PLT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325,000/micro liter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2284327"/>
                  </a:ext>
                </a:extLst>
              </a:tr>
              <a:tr h="359909">
                <a:tc>
                  <a:txBody>
                    <a:bodyPr/>
                    <a:lstStyle/>
                    <a:p>
                      <a:r>
                        <a:rPr lang="en-US" dirty="0"/>
                        <a:t>MCV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74.7 Fl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9443474"/>
                  </a:ext>
                </a:extLst>
              </a:tr>
              <a:tr h="359909">
                <a:tc>
                  <a:txBody>
                    <a:bodyPr/>
                    <a:lstStyle/>
                    <a:p>
                      <a:r>
                        <a:rPr lang="en-US" dirty="0"/>
                        <a:t>Neutrophils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66.6%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9377426"/>
                  </a:ext>
                </a:extLst>
              </a:tr>
              <a:tr h="359909">
                <a:tc>
                  <a:txBody>
                    <a:bodyPr/>
                    <a:lstStyle/>
                    <a:p>
                      <a:r>
                        <a:rPr lang="en-US" dirty="0"/>
                        <a:t>lymphocytes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27.2%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4324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79317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CONTINUED…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8282935"/>
              </p:ext>
            </p:extLst>
          </p:nvPr>
        </p:nvGraphicFramePr>
        <p:xfrm>
          <a:off x="827088" y="2052638"/>
          <a:ext cx="671195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11950">
                  <a:extLst>
                    <a:ext uri="{9D8B030D-6E8A-4147-A177-3AD203B41FA5}">
                      <a16:colId xmlns:a16="http://schemas.microsoft.com/office/drawing/2014/main" val="28688760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RBC PERIPHERAL FILM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16692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Normocytic normochromic picture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70793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Retics count </a:t>
                      </a:r>
                      <a:r>
                        <a:rPr lang="en-US" baseline="0" dirty="0"/>
                        <a:t>      1.0%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27748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60027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CONTINUED…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8048312"/>
              </p:ext>
            </p:extLst>
          </p:nvPr>
        </p:nvGraphicFramePr>
        <p:xfrm>
          <a:off x="827088" y="2052638"/>
          <a:ext cx="671195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5975">
                  <a:extLst>
                    <a:ext uri="{9D8B030D-6E8A-4147-A177-3AD203B41FA5}">
                      <a16:colId xmlns:a16="http://schemas.microsoft.com/office/drawing/2014/main" val="1498470068"/>
                    </a:ext>
                  </a:extLst>
                </a:gridCol>
                <a:gridCol w="3355975">
                  <a:extLst>
                    <a:ext uri="{9D8B030D-6E8A-4147-A177-3AD203B41FA5}">
                      <a16:colId xmlns:a16="http://schemas.microsoft.com/office/drawing/2014/main" val="32590124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RFTS AND ELECTROLYTES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26433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UREA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39544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CREATININE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10774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SODIUM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88957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CHLORIDE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35261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POTASSIUM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9985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7160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52400"/>
            <a:ext cx="6248400" cy="6705600"/>
          </a:xfrm>
        </p:spPr>
      </p:pic>
    </p:spTree>
    <p:extLst>
      <p:ext uri="{BB962C8B-B14F-4D97-AF65-F5344CB8AC3E}">
        <p14:creationId xmlns:p14="http://schemas.microsoft.com/office/powerpoint/2010/main" val="23538901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CONTINUIED…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4016699"/>
              </p:ext>
            </p:extLst>
          </p:nvPr>
        </p:nvGraphicFramePr>
        <p:xfrm>
          <a:off x="827088" y="2052638"/>
          <a:ext cx="671195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5975">
                  <a:extLst>
                    <a:ext uri="{9D8B030D-6E8A-4147-A177-3AD203B41FA5}">
                      <a16:colId xmlns:a16="http://schemas.microsoft.com/office/drawing/2014/main" val="608788523"/>
                    </a:ext>
                  </a:extLst>
                </a:gridCol>
                <a:gridCol w="3355975">
                  <a:extLst>
                    <a:ext uri="{9D8B030D-6E8A-4147-A177-3AD203B41FA5}">
                      <a16:colId xmlns:a16="http://schemas.microsoft.com/office/drawing/2014/main" val="9529956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LFTs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6004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7667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154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70603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T.BIL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32513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362495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CONTINUED…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5444909"/>
              </p:ext>
            </p:extLst>
          </p:nvPr>
        </p:nvGraphicFramePr>
        <p:xfrm>
          <a:off x="827088" y="2052638"/>
          <a:ext cx="6711950" cy="43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5975">
                  <a:extLst>
                    <a:ext uri="{9D8B030D-6E8A-4147-A177-3AD203B41FA5}">
                      <a16:colId xmlns:a16="http://schemas.microsoft.com/office/drawing/2014/main" val="4290921022"/>
                    </a:ext>
                  </a:extLst>
                </a:gridCol>
                <a:gridCol w="3355975">
                  <a:extLst>
                    <a:ext uri="{9D8B030D-6E8A-4147-A177-3AD203B41FA5}">
                      <a16:colId xmlns:a16="http://schemas.microsoft.com/office/drawing/2014/main" val="2494596241"/>
                    </a:ext>
                  </a:extLst>
                </a:gridCol>
              </a:tblGrid>
              <a:tr h="437240">
                <a:tc>
                  <a:txBody>
                    <a:bodyPr/>
                    <a:lstStyle/>
                    <a:p>
                      <a:r>
                        <a:rPr lang="en-US" dirty="0"/>
                        <a:t>Uric acid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4.6mg/dl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4280871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825954"/>
              </p:ext>
            </p:extLst>
          </p:nvPr>
        </p:nvGraphicFramePr>
        <p:xfrm>
          <a:off x="822326" y="4038600"/>
          <a:ext cx="671195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5975">
                  <a:extLst>
                    <a:ext uri="{9D8B030D-6E8A-4147-A177-3AD203B41FA5}">
                      <a16:colId xmlns:a16="http://schemas.microsoft.com/office/drawing/2014/main" val="4265095421"/>
                    </a:ext>
                  </a:extLst>
                </a:gridCol>
                <a:gridCol w="3355975">
                  <a:extLst>
                    <a:ext uri="{9D8B030D-6E8A-4147-A177-3AD203B41FA5}">
                      <a16:colId xmlns:a16="http://schemas.microsoft.com/office/drawing/2014/main" val="27166432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Urine R/E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41775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Proteins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Negative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72044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Pus cells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1-2/HPF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613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690034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CONTINUED…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710" y="1299882"/>
            <a:ext cx="7859100" cy="5105400"/>
          </a:xfrm>
        </p:spPr>
        <p:txBody>
          <a:bodyPr/>
          <a:lstStyle/>
          <a:p>
            <a:r>
              <a:rPr lang="en-US" b="1" dirty="0"/>
              <a:t>Ultrasound abdomen and pelvis</a:t>
            </a:r>
          </a:p>
          <a:p>
            <a:pPr marL="0" indent="0">
              <a:buNone/>
            </a:pPr>
            <a:r>
              <a:rPr lang="en-US" dirty="0"/>
              <a:t>       </a:t>
            </a:r>
            <a:r>
              <a:rPr lang="en-US" u="sng" dirty="0"/>
              <a:t>liver:</a:t>
            </a:r>
            <a:r>
              <a:rPr lang="en-US" dirty="0"/>
              <a:t> normal size (11 CM)</a:t>
            </a:r>
          </a:p>
          <a:p>
            <a:pPr marL="0" indent="0">
              <a:buNone/>
            </a:pPr>
            <a:r>
              <a:rPr lang="en-US" dirty="0"/>
              <a:t>      </a:t>
            </a:r>
            <a:r>
              <a:rPr lang="en-US" u="sng" dirty="0"/>
              <a:t>gallbladder:</a:t>
            </a:r>
            <a:r>
              <a:rPr lang="en-US" dirty="0"/>
              <a:t> normal wall thickness, no mass or calculi seen.</a:t>
            </a:r>
          </a:p>
          <a:p>
            <a:pPr marL="0" indent="0">
              <a:buNone/>
            </a:pPr>
            <a:r>
              <a:rPr lang="en-US" dirty="0"/>
              <a:t>     </a:t>
            </a:r>
            <a:r>
              <a:rPr lang="en-US" u="sng" dirty="0"/>
              <a:t>spleen:</a:t>
            </a:r>
            <a:r>
              <a:rPr lang="en-US" dirty="0"/>
              <a:t> normal in size 9.5cm, no focal solid or cystic mass seen.</a:t>
            </a:r>
          </a:p>
          <a:p>
            <a:pPr marL="0" indent="0">
              <a:buNone/>
            </a:pPr>
            <a:r>
              <a:rPr lang="en-US" dirty="0"/>
              <a:t>     </a:t>
            </a:r>
            <a:r>
              <a:rPr lang="en-US" u="sng" dirty="0"/>
              <a:t>KUB ;Normal study</a:t>
            </a:r>
          </a:p>
          <a:p>
            <a:pPr marL="0" indent="0">
              <a:buNone/>
            </a:pPr>
            <a:r>
              <a:rPr lang="en-US" u="sng" dirty="0"/>
              <a:t> Uterus: postpartum with normal endometrial walls thickness. No free fluid noted.</a:t>
            </a:r>
          </a:p>
          <a:p>
            <a:pPr marL="0" indent="0">
              <a:buNone/>
            </a:pPr>
            <a:r>
              <a:rPr lang="en-US" b="1" u="sng" dirty="0"/>
              <a:t>Impression: Normal stud</a:t>
            </a:r>
          </a:p>
          <a:p>
            <a:r>
              <a:rPr lang="en-US" b="1" u="sng" dirty="0"/>
              <a:t>B/L LOWER LIMB;ARTERIAL AND VENOUS DOPPLER USG</a:t>
            </a:r>
          </a:p>
          <a:p>
            <a:pPr marL="0" indent="0">
              <a:buNone/>
            </a:pPr>
            <a:r>
              <a:rPr lang="en-US" dirty="0"/>
              <a:t>Unremarkable study with no evidence of significant stenosis/occlusion noted</a:t>
            </a:r>
          </a:p>
          <a:p>
            <a:pPr marL="0" indent="0">
              <a:buNone/>
            </a:pP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381852968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99106-C414-3CA1-7A77-C304C59B0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CONTINUED….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81C949-BC48-FB8E-4B9F-39770C0FF8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/>
              <a:t>ECHOCARDIOGRAPHY;</a:t>
            </a:r>
          </a:p>
          <a:p>
            <a:pPr marL="0" indent="0">
              <a:buNone/>
            </a:pPr>
            <a:r>
              <a:rPr lang="en-US" dirty="0"/>
              <a:t>EF 60%</a:t>
            </a:r>
          </a:p>
          <a:p>
            <a:pPr marL="0" indent="0">
              <a:buNone/>
            </a:pPr>
            <a:r>
              <a:rPr lang="en-US" dirty="0"/>
              <a:t>Normal size LV ,with normal  systolic function</a:t>
            </a:r>
          </a:p>
          <a:p>
            <a:pPr marL="0" indent="0">
              <a:buNone/>
            </a:pPr>
            <a:r>
              <a:rPr lang="en-US" dirty="0"/>
              <a:t>No segmental wall motion abnormalities noted</a:t>
            </a:r>
          </a:p>
          <a:p>
            <a:pPr marL="0" indent="0">
              <a:buNone/>
            </a:pPr>
            <a:r>
              <a:rPr lang="en-US" dirty="0"/>
              <a:t>No valvular abnormality noted</a:t>
            </a:r>
          </a:p>
          <a:p>
            <a:pPr marL="0" indent="0">
              <a:buNone/>
            </a:pPr>
            <a:r>
              <a:rPr lang="en-US" dirty="0"/>
              <a:t>Normal size RA and RV with normal function</a:t>
            </a:r>
          </a:p>
          <a:p>
            <a:pPr marL="0" indent="0">
              <a:buNone/>
            </a:pPr>
            <a:r>
              <a:rPr lang="en-US" u="sng" dirty="0"/>
              <a:t>Impression</a:t>
            </a:r>
          </a:p>
          <a:p>
            <a:pPr marL="0" indent="0">
              <a:buNone/>
            </a:pPr>
            <a:r>
              <a:rPr lang="en-US" dirty="0"/>
              <a:t>Normal size heart chambers with good LV systolic function. </a:t>
            </a:r>
          </a:p>
          <a:p>
            <a:pPr marL="0" indent="0">
              <a:buNone/>
            </a:pPr>
            <a:r>
              <a:rPr lang="en-US" dirty="0"/>
              <a:t>EF 60%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77237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8049690" cy="1400530"/>
          </a:xfrm>
        </p:spPr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CT +MRI + MRV BRAIN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4572000"/>
            <a:ext cx="6711654" cy="1676406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b="1" dirty="0"/>
              <a:t>DR HINA HANIF MUGHAL</a:t>
            </a:r>
          </a:p>
          <a:p>
            <a:pPr algn="ctr"/>
            <a:r>
              <a:rPr lang="en-US" dirty="0"/>
              <a:t>ASSOCIATE PROFESSOR RADIOLOGY,</a:t>
            </a:r>
          </a:p>
          <a:p>
            <a:pPr algn="ctr"/>
            <a:r>
              <a:rPr lang="en-US" dirty="0"/>
              <a:t>HEAD OF RADIOLOGY DEPARTMENT</a:t>
            </a:r>
          </a:p>
          <a:p>
            <a:pPr algn="ctr"/>
            <a:r>
              <a:rPr lang="en-US" dirty="0"/>
              <a:t>BENAZIR BHUTTO HOSPITAL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676400"/>
            <a:ext cx="5562600" cy="246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41677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B66A8-DFB9-55D1-0B14-1C493C47F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CT BRAIN PLAIN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286000"/>
            <a:ext cx="7772400" cy="2916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86653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B86CB-7682-71C9-B90F-6132B5A20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MAGNETIC RESONANCE IMAGING BRAIN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1666" t="10679" r="2501" b="19691"/>
          <a:stretch/>
        </p:blipFill>
        <p:spPr>
          <a:xfrm>
            <a:off x="457200" y="2133600"/>
            <a:ext cx="8349572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39639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MAGNETIC RESONANCE IMAGING BRAIN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1667" t="10000" b="21851"/>
          <a:stretch/>
        </p:blipFill>
        <p:spPr>
          <a:xfrm>
            <a:off x="228600" y="2133600"/>
            <a:ext cx="8428383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58088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paper&#10;&#10;Description automatically generated">
            <a:extLst>
              <a:ext uri="{FF2B5EF4-FFF2-40B4-BE49-F238E27FC236}">
                <a16:creationId xmlns:a16="http://schemas.microsoft.com/office/drawing/2014/main" id="{D0A03A8C-D6CA-4504-CCC6-C26212C93B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6" t="21765" r="1522" b="20588"/>
          <a:stretch/>
        </p:blipFill>
        <p:spPr>
          <a:xfrm>
            <a:off x="838200" y="914400"/>
            <a:ext cx="76200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45900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3787A-503C-D7CA-768F-6FE08E6C2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MAGNETIC REASONANCE VENOGRAPHY BRAIN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t="10028"/>
          <a:stretch/>
        </p:blipFill>
        <p:spPr>
          <a:xfrm>
            <a:off x="0" y="2514600"/>
            <a:ext cx="9144000" cy="3418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227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6070447" cy="6858000"/>
          </a:xfrm>
        </p:spPr>
      </p:pic>
    </p:spTree>
    <p:extLst>
      <p:ext uri="{BB962C8B-B14F-4D97-AF65-F5344CB8AC3E}">
        <p14:creationId xmlns:p14="http://schemas.microsoft.com/office/powerpoint/2010/main" val="314793616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071282"/>
          </a:xfrm>
        </p:spPr>
        <p:txBody>
          <a:bodyPr/>
          <a:lstStyle/>
          <a:p>
            <a:r>
              <a:rPr lang="en-US" dirty="0"/>
              <a:t>MRV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3557" y="2133600"/>
            <a:ext cx="4346825" cy="38834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170344"/>
            <a:ext cx="4170968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6239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document&#10;&#10;Description automatically generated">
            <a:extLst>
              <a:ext uri="{FF2B5EF4-FFF2-40B4-BE49-F238E27FC236}">
                <a16:creationId xmlns:a16="http://schemas.microsoft.com/office/drawing/2014/main" id="{B89EBF71-79E6-DA5C-3677-4F3B7B3187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5925"/>
            <a:ext cx="9144000" cy="5186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43513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4F998-A3CB-254B-D4CE-F38280587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837" y="381000"/>
            <a:ext cx="7055380" cy="1400530"/>
          </a:xfrm>
        </p:spPr>
        <p:txBody>
          <a:bodyPr/>
          <a:lstStyle/>
          <a:p>
            <a:r>
              <a:rPr lang="en-US" dirty="0"/>
              <a:t>CONTINUED….</a:t>
            </a: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29FF8324-422E-A027-02C8-DB37DF93F7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7053258"/>
              </p:ext>
            </p:extLst>
          </p:nvPr>
        </p:nvGraphicFramePr>
        <p:xfrm>
          <a:off x="827088" y="2052638"/>
          <a:ext cx="671195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5975">
                  <a:extLst>
                    <a:ext uri="{9D8B030D-6E8A-4147-A177-3AD203B41FA5}">
                      <a16:colId xmlns:a16="http://schemas.microsoft.com/office/drawing/2014/main" val="1531899074"/>
                    </a:ext>
                  </a:extLst>
                </a:gridCol>
                <a:gridCol w="3355975">
                  <a:extLst>
                    <a:ext uri="{9D8B030D-6E8A-4147-A177-3AD203B41FA5}">
                      <a16:colId xmlns:a16="http://schemas.microsoft.com/office/drawing/2014/main" val="37041912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16204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ANA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NEG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32938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D-Dimer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0.3 mg/L FEU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01823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APLA antibodies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NEG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56364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Anti cardiolipin antibodies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NEG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27102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Protein 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WNL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6845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Protein 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WNL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60701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Anti-thrombin III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WNL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04771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P-ANCA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NEG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76551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C-ANCA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NEG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39081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111565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89302-2DA8-7ADC-3CEE-905B3CAD8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CONTINUED…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FEDEFA-E850-9B7D-ED70-13372A9CAD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FASTING LIPID PROFILE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6E162D8-941E-D339-16EF-34991F2EAC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6756545"/>
              </p:ext>
            </p:extLst>
          </p:nvPr>
        </p:nvGraphicFramePr>
        <p:xfrm>
          <a:off x="1413537" y="3200400"/>
          <a:ext cx="60960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3938381857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8532615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00178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TOTAL CHOLESTEROL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160mg/dl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88535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Triglycerides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100mg/dl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35663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HDL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52mg/dl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38808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LDL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77mg/dl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15158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VLDL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21mg/dl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46219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Cholesterol : HDL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52055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210361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DIAGNOSIS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6573" y="2133600"/>
            <a:ext cx="6711654" cy="4424081"/>
          </a:xfrm>
        </p:spPr>
        <p:txBody>
          <a:bodyPr/>
          <a:lstStyle/>
          <a:p>
            <a:r>
              <a:rPr lang="en-US" sz="2400" b="1" dirty="0"/>
              <a:t>POST PARTUM CEREBRAL VENOUS SINUS THROMBOSIS.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49547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D97D8D5-3CA3-4CF7-64E8-9BFF6E14FA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58" y="1524000"/>
            <a:ext cx="6711654" cy="4195481"/>
          </a:xfrm>
        </p:spPr>
        <p:txBody>
          <a:bodyPr/>
          <a:lstStyle/>
          <a:p>
            <a:r>
              <a:rPr lang="en-US" dirty="0"/>
              <a:t>Injection  Mannitol iv BD</a:t>
            </a:r>
          </a:p>
          <a:p>
            <a:r>
              <a:rPr lang="en-US" dirty="0"/>
              <a:t>Injection Levetiracetam 500mg iv BD</a:t>
            </a:r>
          </a:p>
          <a:p>
            <a:r>
              <a:rPr lang="en-US" dirty="0"/>
              <a:t>Analgesics</a:t>
            </a:r>
          </a:p>
          <a:p>
            <a:r>
              <a:rPr lang="en-US" dirty="0"/>
              <a:t>Physiotherapy</a:t>
            </a:r>
          </a:p>
          <a:p>
            <a:r>
              <a:rPr lang="en-US" dirty="0"/>
              <a:t>Direct oral anticoagulants (DOACS) Tab Rivaroxaban 15mg BD</a:t>
            </a:r>
          </a:p>
          <a:p>
            <a:r>
              <a:rPr lang="en-US" dirty="0"/>
              <a:t>Iv antibiotics</a:t>
            </a:r>
          </a:p>
          <a:p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158928041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A8729-415D-1CB2-9F22-C02F32F1C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FOLLOW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1E6EC1-3794-BABF-D987-DC08F4838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853248"/>
            <a:ext cx="6929754" cy="4648200"/>
          </a:xfrm>
        </p:spPr>
        <p:txBody>
          <a:bodyPr/>
          <a:lstStyle/>
          <a:p>
            <a:r>
              <a:rPr lang="en-US" dirty="0"/>
              <a:t>Patient discharged on DOACS tab rivaroxaban 15mg bd for 3 weeks .</a:t>
            </a:r>
          </a:p>
          <a:p>
            <a:r>
              <a:rPr lang="en-US" dirty="0"/>
              <a:t>After 3 weeks rivaroxaban 20mg OD for 6 months</a:t>
            </a:r>
          </a:p>
          <a:p>
            <a:r>
              <a:rPr lang="en-US" dirty="0"/>
              <a:t>Anti epileptics  for 3 months and than tapered off.</a:t>
            </a:r>
          </a:p>
          <a:p>
            <a:r>
              <a:rPr lang="en-US" dirty="0"/>
              <a:t>Follow up for assessment of improvement of neurological deficit .</a:t>
            </a:r>
          </a:p>
          <a:p>
            <a:r>
              <a:rPr lang="en-US" dirty="0"/>
              <a:t>Counselled regarding prophylactic use of anticoagulants in future pregnancies and specialist consult.</a:t>
            </a:r>
          </a:p>
        </p:txBody>
      </p:sp>
    </p:spTree>
    <p:extLst>
      <p:ext uri="{BB962C8B-B14F-4D97-AF65-F5344CB8AC3E}">
        <p14:creationId xmlns:p14="http://schemas.microsoft.com/office/powerpoint/2010/main" val="279639060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E2DE4DD-91E3-40A9-A161-BDCB08246F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76200"/>
            <a:ext cx="6629400" cy="6781800"/>
          </a:xfrm>
        </p:spPr>
      </p:pic>
    </p:spTree>
    <p:extLst>
      <p:ext uri="{BB962C8B-B14F-4D97-AF65-F5344CB8AC3E}">
        <p14:creationId xmlns:p14="http://schemas.microsoft.com/office/powerpoint/2010/main" val="3093183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0"/>
            <a:ext cx="6248400" cy="6858000"/>
          </a:xfrm>
        </p:spPr>
      </p:pic>
    </p:spTree>
    <p:extLst>
      <p:ext uri="{BB962C8B-B14F-4D97-AF65-F5344CB8AC3E}">
        <p14:creationId xmlns:p14="http://schemas.microsoft.com/office/powerpoint/2010/main" val="2533885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0"/>
            <a:ext cx="6629400" cy="6858000"/>
          </a:xfrm>
        </p:spPr>
      </p:pic>
    </p:spTree>
    <p:extLst>
      <p:ext uri="{BB962C8B-B14F-4D97-AF65-F5344CB8AC3E}">
        <p14:creationId xmlns:p14="http://schemas.microsoft.com/office/powerpoint/2010/main" val="27554119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1143001"/>
            <a:ext cx="6600451" cy="1752599"/>
          </a:xfrm>
        </p:spPr>
        <p:txBody>
          <a:bodyPr/>
          <a:lstStyle/>
          <a:p>
            <a:pPr algn="ctr"/>
            <a:r>
              <a:rPr lang="en-US" b="1" dirty="0"/>
              <a:t>CASE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3657600"/>
            <a:ext cx="6600451" cy="2246063"/>
          </a:xfrm>
        </p:spPr>
        <p:txBody>
          <a:bodyPr>
            <a:normAutofit/>
          </a:bodyPr>
          <a:lstStyle/>
          <a:p>
            <a:pPr algn="ctr"/>
            <a:r>
              <a:rPr lang="en-US" sz="2000" b="1" dirty="0"/>
              <a:t>DR. </a:t>
            </a:r>
            <a:r>
              <a:rPr lang="en-GB" sz="2000" b="1" dirty="0"/>
              <a:t>Hina Gulzar</a:t>
            </a:r>
            <a:endParaRPr lang="en-US" sz="2000" b="1" dirty="0"/>
          </a:p>
          <a:p>
            <a:pPr algn="ctr"/>
            <a:endParaRPr lang="en-US" dirty="0"/>
          </a:p>
          <a:p>
            <a:pPr algn="ctr"/>
            <a:r>
              <a:rPr lang="en-US" dirty="0"/>
              <a:t>MEDICAL UNIT 2 </a:t>
            </a:r>
          </a:p>
          <a:p>
            <a:pPr algn="ctr"/>
            <a:r>
              <a:rPr lang="en-US" dirty="0"/>
              <a:t>BENAZIR BHUTTO HOSPITAL </a:t>
            </a:r>
          </a:p>
          <a:p>
            <a:pPr algn="ctr"/>
            <a:r>
              <a:rPr lang="en-US" dirty="0"/>
              <a:t>RAWALPINDI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F253A150F25B84FB39FFE5227ADA87D" ma:contentTypeVersion="3" ma:contentTypeDescription="Create a new document." ma:contentTypeScope="" ma:versionID="6669be87be7fdc108ff6faff099dff43">
  <xsd:schema xmlns:xsd="http://www.w3.org/2001/XMLSchema" xmlns:xs="http://www.w3.org/2001/XMLSchema" xmlns:p="http://schemas.microsoft.com/office/2006/metadata/properties" xmlns:ns3="193a9cae-0c75-484e-8b22-c9ee2a26598c" targetNamespace="http://schemas.microsoft.com/office/2006/metadata/properties" ma:root="true" ma:fieldsID="c01663a44793cfd99c77a467c17d0f52" ns3:_="">
    <xsd:import namespace="193a9cae-0c75-484e-8b22-c9ee2a26598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3a9cae-0c75-484e-8b22-c9ee2a2659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70298FF-1871-4353-A8AC-B2549889B65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E563700-CE9E-4E56-A759-8F2825D07F6D}">
  <ds:schemaRefs>
    <ds:schemaRef ds:uri="http://purl.org/dc/dcmitype/"/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193a9cae-0c75-484e-8b22-c9ee2a26598c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371DAC8-5B80-48DE-9E22-AF825AF97A0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93a9cae-0c75-484e-8b22-c9ee2a26598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2934</TotalTime>
  <Words>1571</Words>
  <Application>Microsoft Office PowerPoint</Application>
  <PresentationFormat>On-screen Show (4:3)</PresentationFormat>
  <Paragraphs>379</Paragraphs>
  <Slides>57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3" baseType="lpstr">
      <vt:lpstr>Arial</vt:lpstr>
      <vt:lpstr>Calibri</vt:lpstr>
      <vt:lpstr>Century Gothic</vt:lpstr>
      <vt:lpstr>Wingdings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CASE PRESENTATION</vt:lpstr>
      <vt:lpstr>DEMOGRAPHIC PROFILE</vt:lpstr>
      <vt:lpstr>PREMORBIDS  </vt:lpstr>
      <vt:lpstr>PRESENTING COMPLAINTS</vt:lpstr>
      <vt:lpstr>HISTORY OF PRESENTING COMPLAINTS</vt:lpstr>
      <vt:lpstr>CONTINUED…</vt:lpstr>
      <vt:lpstr>CONTINUED….</vt:lpstr>
      <vt:lpstr>CONTINUED…</vt:lpstr>
      <vt:lpstr>CONTINUED…</vt:lpstr>
      <vt:lpstr>CONTINUED…</vt:lpstr>
      <vt:lpstr>PAST MEDICAL /SURGICAL HISTORY :</vt:lpstr>
      <vt:lpstr>Drug History/ ALLERGIES HISTORY  :</vt:lpstr>
      <vt:lpstr>GYNAECOLOGICAL AND OBS HISTORY </vt:lpstr>
      <vt:lpstr>PERSONAL HISTORY </vt:lpstr>
      <vt:lpstr>FAMILY HISTORY</vt:lpstr>
      <vt:lpstr>SOCIOECONOMIC HISTORY  </vt:lpstr>
      <vt:lpstr>SYSTEMIC INQUIRY</vt:lpstr>
      <vt:lpstr>Continued…</vt:lpstr>
      <vt:lpstr>GENERAL PHYSICAL EXAMINATION</vt:lpstr>
      <vt:lpstr>CENTRAL NERVOUS SYSTEM </vt:lpstr>
      <vt:lpstr>CONTINUED….</vt:lpstr>
      <vt:lpstr>CONTINUED…</vt:lpstr>
      <vt:lpstr>CONTINUED…</vt:lpstr>
      <vt:lpstr>GASTROINTESTINAL SYSTEM</vt:lpstr>
      <vt:lpstr>RESPIRATORY SYSTEM</vt:lpstr>
      <vt:lpstr>CARDIOVASCULAR SYSTEM</vt:lpstr>
      <vt:lpstr>SUMMARY</vt:lpstr>
      <vt:lpstr>Provisional Diagnosis</vt:lpstr>
      <vt:lpstr>INVESTIGATIONS</vt:lpstr>
      <vt:lpstr>CONTINUED…</vt:lpstr>
      <vt:lpstr>CONTINUED…</vt:lpstr>
      <vt:lpstr>CONTINUIED…</vt:lpstr>
      <vt:lpstr>CONTINUED…</vt:lpstr>
      <vt:lpstr>CONTINUED…</vt:lpstr>
      <vt:lpstr>CONTINUED….</vt:lpstr>
      <vt:lpstr>CT +MRI + MRV BRAIN</vt:lpstr>
      <vt:lpstr>CT BRAIN PLAIN</vt:lpstr>
      <vt:lpstr>MAGNETIC RESONANCE IMAGING BRAIN</vt:lpstr>
      <vt:lpstr>MAGNETIC RESONANCE IMAGING BRAIN</vt:lpstr>
      <vt:lpstr>PowerPoint Presentation</vt:lpstr>
      <vt:lpstr>MAGNETIC REASONANCE VENOGRAPHY BRAIN</vt:lpstr>
      <vt:lpstr>MRV</vt:lpstr>
      <vt:lpstr>PowerPoint Presentation</vt:lpstr>
      <vt:lpstr>CONTINUED….</vt:lpstr>
      <vt:lpstr>CONTINUED…</vt:lpstr>
      <vt:lpstr>FINAL DIAGNOSIS</vt:lpstr>
      <vt:lpstr>MANAGEMENT </vt:lpstr>
      <vt:lpstr>FOLLOW UP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CASE PRESENTATION</dc:title>
  <dc:creator>Screening 1</dc:creator>
  <cp:lastModifiedBy>Hina Gulzar</cp:lastModifiedBy>
  <cp:revision>180</cp:revision>
  <dcterms:created xsi:type="dcterms:W3CDTF">2006-08-16T00:00:00Z</dcterms:created>
  <dcterms:modified xsi:type="dcterms:W3CDTF">2023-11-01T04:09:07Z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0x0101003F253A150F25B84FB39FFE5227ADA87D</vt:lpwstr>
  </property>
</Properties>
</file>