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32"/>
  </p:notesMasterIdLst>
  <p:sldIdLst>
    <p:sldId id="380" r:id="rId2"/>
    <p:sldId id="427" r:id="rId3"/>
    <p:sldId id="348" r:id="rId4"/>
    <p:sldId id="371" r:id="rId5"/>
    <p:sldId id="444" r:id="rId6"/>
    <p:sldId id="421" r:id="rId7"/>
    <p:sldId id="429" r:id="rId8"/>
    <p:sldId id="430" r:id="rId9"/>
    <p:sldId id="433" r:id="rId10"/>
    <p:sldId id="438" r:id="rId11"/>
    <p:sldId id="439" r:id="rId12"/>
    <p:sldId id="434" r:id="rId13"/>
    <p:sldId id="432" r:id="rId14"/>
    <p:sldId id="431" r:id="rId15"/>
    <p:sldId id="437" r:id="rId16"/>
    <p:sldId id="447" r:id="rId17"/>
    <p:sldId id="448" r:id="rId18"/>
    <p:sldId id="449" r:id="rId19"/>
    <p:sldId id="436" r:id="rId20"/>
    <p:sldId id="450" r:id="rId21"/>
    <p:sldId id="442" r:id="rId22"/>
    <p:sldId id="424" r:id="rId23"/>
    <p:sldId id="378" r:id="rId24"/>
    <p:sldId id="425" r:id="rId25"/>
    <p:sldId id="435" r:id="rId26"/>
    <p:sldId id="426" r:id="rId27"/>
    <p:sldId id="428" r:id="rId28"/>
    <p:sldId id="411" r:id="rId29"/>
    <p:sldId id="316" r:id="rId30"/>
    <p:sldId id="45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 initials="A" lastIdx="1" clrIdx="0">
    <p:extLst>
      <p:ext uri="{19B8F6BF-5375-455C-9EA6-DF929625EA0E}">
        <p15:presenceInfo xmlns:p15="http://schemas.microsoft.com/office/powerpoint/2012/main" userId="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4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08:42:14.758" idx="1">
    <p:pos x="5760" y="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346FD-3367-477E-8102-11B69DA56A0A}" type="datetimeFigureOut">
              <a:rPr lang="en-US" smtClean="0"/>
              <a:pPr/>
              <a:t>9/24/2024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5319E-9CF1-4771-9F27-125893C0EB30}" type="slidenum">
              <a:rPr lang="en-US" smtClean="0"/>
              <a:pPr/>
              <a:t>‹#›</a:t>
            </a:fld>
            <a:endParaRPr lang="en-US"/>
          </a:p>
        </p:txBody>
      </p:sp>
    </p:spTree>
    <p:extLst>
      <p:ext uri="{BB962C8B-B14F-4D97-AF65-F5344CB8AC3E}">
        <p14:creationId xmlns:p14="http://schemas.microsoft.com/office/powerpoint/2010/main" val="395653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ehcets.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Calibri"/>
                <a:ea typeface="+mn-ea"/>
                <a:cs typeface="+mn-cs"/>
              </a:rPr>
              <a:t>This case exemplifies how every symptom is </a:t>
            </a:r>
            <a:r>
              <a:rPr kumimoji="0" lang="en-US" sz="1200" b="1" i="0" u="none" strike="noStrike" kern="1200" cap="none" spc="0" normalizeH="0" baseline="0" noProof="0" dirty="0">
                <a:ln>
                  <a:noFill/>
                </a:ln>
                <a:solidFill>
                  <a:prstClr val="black"/>
                </a:solidFill>
                <a:effectLst/>
                <a:uLnTx/>
                <a:uFillTx/>
                <a:latin typeface="Calibri"/>
                <a:ea typeface="+mn-ea"/>
                <a:cs typeface="+mn-cs"/>
              </a:rPr>
              <a:t>s crucial for effective diagnosis and treatment</a:t>
            </a:r>
            <a:r>
              <a:rPr lang="en-US" dirty="0"/>
              <a:t>Visual loss symptoms served as the starting point for uncovering a complex underlying disease.</a:t>
            </a:r>
            <a:r>
              <a:rPr lang="en-US" b="1" dirty="0"/>
              <a:t> Recurrent oral and genital ulcers</a:t>
            </a:r>
            <a:r>
              <a:rPr lang="en-US" dirty="0"/>
              <a:t>, seemingly unrelated to the eye symptoms, added another chapter to his story. patient’s symptoms were just the surface manifestations of underlying </a:t>
            </a:r>
            <a:r>
              <a:rPr lang="en-US" b="1" dirty="0"/>
              <a:t>vasculitis and immune dysregulation</a:t>
            </a:r>
            <a:r>
              <a:rPr lang="en-US" dirty="0"/>
              <a:t>..</a:t>
            </a:r>
          </a:p>
        </p:txBody>
      </p:sp>
      <p:sp>
        <p:nvSpPr>
          <p:cNvPr id="4" name="Slide Number Placeholder 3"/>
          <p:cNvSpPr>
            <a:spLocks noGrp="1"/>
          </p:cNvSpPr>
          <p:nvPr>
            <p:ph type="sldNum" sz="quarter" idx="5"/>
          </p:nvPr>
        </p:nvSpPr>
        <p:spPr/>
        <p:txBody>
          <a:bodyPr/>
          <a:lstStyle/>
          <a:p>
            <a:fld id="{2F15319E-9CF1-4771-9F27-125893C0EB30}" type="slidenum">
              <a:rPr lang="en-US" smtClean="0"/>
              <a:pPr/>
              <a:t>2</a:t>
            </a:fld>
            <a:endParaRPr lang="en-US"/>
          </a:p>
        </p:txBody>
      </p:sp>
    </p:spTree>
    <p:extLst>
      <p:ext uri="{BB962C8B-B14F-4D97-AF65-F5344CB8AC3E}">
        <p14:creationId xmlns:p14="http://schemas.microsoft.com/office/powerpoint/2010/main" val="288607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erythematous subcutaneous nodule on the leg. </a:t>
            </a:r>
            <a:r>
              <a:rPr lang="en-US" b="1" i="0" dirty="0">
                <a:solidFill>
                  <a:srgbClr val="282828"/>
                </a:solidFill>
                <a:effectLst/>
                <a:latin typeface="MuseoSans"/>
              </a:rPr>
              <a:t>(b)</a:t>
            </a:r>
            <a:r>
              <a:rPr lang="en-US" b="0" i="0" dirty="0">
                <a:solidFill>
                  <a:srgbClr val="282828"/>
                </a:solidFill>
                <a:effectLst/>
                <a:latin typeface="MuseoSans"/>
              </a:rPr>
              <a:t> erythematous plaque on the ankle. </a:t>
            </a:r>
            <a:r>
              <a:rPr lang="en-US" b="1" i="0" dirty="0">
                <a:solidFill>
                  <a:srgbClr val="282828"/>
                </a:solidFill>
                <a:effectLst/>
                <a:latin typeface="MuseoSans"/>
              </a:rPr>
              <a:t>(c)</a:t>
            </a:r>
            <a:r>
              <a:rPr lang="en-US" b="0" i="0" dirty="0">
                <a:solidFill>
                  <a:srgbClr val="282828"/>
                </a:solidFill>
                <a:effectLst/>
                <a:latin typeface="MuseoSans"/>
              </a:rPr>
              <a:t> crusted ulcer on the leg.</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16</a:t>
            </a:fld>
            <a:endParaRPr lang="en-US"/>
          </a:p>
        </p:txBody>
      </p:sp>
    </p:spTree>
    <p:extLst>
      <p:ext uri="{BB962C8B-B14F-4D97-AF65-F5344CB8AC3E}">
        <p14:creationId xmlns:p14="http://schemas.microsoft.com/office/powerpoint/2010/main" val="365836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Source Sans Pro" panose="020B0604020202020204" pitchFamily="34" charset="0"/>
              </a:rPr>
              <a:t>White matter of brain and brainstem, development of an immune-mediated meningoencephalitis, which predominantly involves the brainstem, but can also involve the basal ganglia, thalamus, cortex and white matter, spinal cord, or cranial </a:t>
            </a:r>
            <a:r>
              <a:rPr lang="en-US" b="0" i="0" dirty="0" err="1">
                <a:solidFill>
                  <a:srgbClr val="2E2E2E"/>
                </a:solidFill>
                <a:effectLst/>
                <a:latin typeface="Source Sans Pro" panose="020B0604020202020204" pitchFamily="34" charset="0"/>
              </a:rPr>
              <a:t>nerves</a:t>
            </a:r>
            <a:r>
              <a:rPr lang="en-US" dirty="0" err="1"/>
              <a:t>Headache</a:t>
            </a:r>
            <a:r>
              <a:rPr lang="en-US" dirty="0"/>
              <a:t>, personality changes</a:t>
            </a:r>
          </a:p>
        </p:txBody>
      </p:sp>
      <p:sp>
        <p:nvSpPr>
          <p:cNvPr id="4" name="Slide Number Placeholder 3"/>
          <p:cNvSpPr>
            <a:spLocks noGrp="1"/>
          </p:cNvSpPr>
          <p:nvPr>
            <p:ph type="sldNum" sz="quarter" idx="5"/>
          </p:nvPr>
        </p:nvSpPr>
        <p:spPr/>
        <p:txBody>
          <a:bodyPr/>
          <a:lstStyle/>
          <a:p>
            <a:fld id="{2F15319E-9CF1-4771-9F27-125893C0EB30}" type="slidenum">
              <a:rPr lang="en-US" smtClean="0"/>
              <a:pPr/>
              <a:t>17</a:t>
            </a:fld>
            <a:endParaRPr lang="en-US"/>
          </a:p>
        </p:txBody>
      </p:sp>
    </p:spTree>
    <p:extLst>
      <p:ext uri="{BB962C8B-B14F-4D97-AF65-F5344CB8AC3E}">
        <p14:creationId xmlns:p14="http://schemas.microsoft.com/office/powerpoint/2010/main" val="2129458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The International Team for the Revision of International Criteria for Behçet Disease (ITR-ICBD) revised the established criteria in 2008. The revised criteria are point-based and give 1 point each to oral </a:t>
            </a:r>
            <a:r>
              <a:rPr lang="en-US" b="0" i="0" dirty="0" err="1">
                <a:solidFill>
                  <a:srgbClr val="000000"/>
                </a:solidFill>
                <a:effectLst/>
                <a:latin typeface="Times New Roman" panose="02020603050405020304" pitchFamily="18" charset="0"/>
              </a:rPr>
              <a:t>aphthosis</a:t>
            </a:r>
            <a:r>
              <a:rPr lang="en-US" b="0" i="0" dirty="0">
                <a:solidFill>
                  <a:srgbClr val="000000"/>
                </a:solidFill>
                <a:effectLst/>
                <a:latin typeface="Times New Roman" panose="02020603050405020304" pitchFamily="18" charset="0"/>
              </a:rPr>
              <a:t>, skin manifestations (</a:t>
            </a:r>
            <a:r>
              <a:rPr lang="en-US" b="0" i="0" dirty="0" err="1">
                <a:solidFill>
                  <a:srgbClr val="000000"/>
                </a:solidFill>
                <a:effectLst/>
                <a:latin typeface="Times New Roman" panose="02020603050405020304" pitchFamily="18" charset="0"/>
              </a:rPr>
              <a:t>pseudofolliculitis</a:t>
            </a:r>
            <a:r>
              <a:rPr lang="en-US" b="0" i="0" dirty="0">
                <a:solidFill>
                  <a:srgbClr val="000000"/>
                </a:solidFill>
                <a:effectLst/>
                <a:latin typeface="Times New Roman" panose="02020603050405020304" pitchFamily="18" charset="0"/>
              </a:rPr>
              <a:t>, skin </a:t>
            </a:r>
            <a:r>
              <a:rPr lang="en-US" b="0" i="0" dirty="0" err="1">
                <a:solidFill>
                  <a:srgbClr val="000000"/>
                </a:solidFill>
                <a:effectLst/>
                <a:latin typeface="Times New Roman" panose="02020603050405020304" pitchFamily="18" charset="0"/>
              </a:rPr>
              <a:t>aphthosis</a:t>
            </a:r>
            <a:r>
              <a:rPr lang="en-US" b="0" i="0" dirty="0">
                <a:solidFill>
                  <a:srgbClr val="000000"/>
                </a:solidFill>
                <a:effectLst/>
                <a:latin typeface="Times New Roman" panose="02020603050405020304" pitchFamily="18" charset="0"/>
              </a:rPr>
              <a:t>), vascular lesions (phlebitis, large vein thrombosis, aneurysm, arterial thrombosis), positive pathergy test and 2 points each to genital </a:t>
            </a:r>
            <a:r>
              <a:rPr lang="en-US" b="0" i="0" dirty="0" err="1">
                <a:solidFill>
                  <a:srgbClr val="000000"/>
                </a:solidFill>
                <a:effectLst/>
                <a:latin typeface="Times New Roman" panose="02020603050405020304" pitchFamily="18" charset="0"/>
              </a:rPr>
              <a:t>aphthosis</a:t>
            </a:r>
            <a:r>
              <a:rPr lang="en-US" b="0" i="0" dirty="0">
                <a:solidFill>
                  <a:srgbClr val="000000"/>
                </a:solidFill>
                <a:effectLst/>
                <a:latin typeface="Times New Roman" panose="02020603050405020304" pitchFamily="18" charset="0"/>
              </a:rPr>
              <a:t> and ocular lesions</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19</a:t>
            </a:fld>
            <a:endParaRPr lang="en-US"/>
          </a:p>
        </p:txBody>
      </p:sp>
    </p:spTree>
    <p:extLst>
      <p:ext uri="{BB962C8B-B14F-4D97-AF65-F5344CB8AC3E}">
        <p14:creationId xmlns:p14="http://schemas.microsoft.com/office/powerpoint/2010/main" val="282829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Behcet disease is a clinical diagnosis. However, the other diseases can mimic clinical features seen in Behcet disease, all of which should be ruled out before confirming a diagnosis of Behcet disease.  it is challenging to differentiate these two conditions.  Colon biopsies may not be adequate. sacroiliitis and axial inflammatory arthritis can be seen in IBD. Posterior uveitis and </a:t>
            </a:r>
            <a:r>
              <a:rPr lang="en-US" b="0" i="0" dirty="0" err="1">
                <a:solidFill>
                  <a:srgbClr val="000000"/>
                </a:solidFill>
                <a:effectLst/>
                <a:latin typeface="Times New Roman" panose="02020603050405020304" pitchFamily="18" charset="0"/>
              </a:rPr>
              <a:t>panuveitis</a:t>
            </a:r>
            <a:r>
              <a:rPr lang="en-US" b="0" i="0" dirty="0">
                <a:solidFill>
                  <a:srgbClr val="000000"/>
                </a:solidFill>
                <a:effectLst/>
                <a:latin typeface="Times New Roman" panose="02020603050405020304" pitchFamily="18" charset="0"/>
              </a:rPr>
              <a:t> are rare in IBD.  SLE can have a very similar presentation to Behcet disease and can involve all the organs similarly involved in Behcet disease. However, inflammatory thrombi are not usually seen in SLE; the SLE-specific autoantibodies can differentiate. posterior uveitis and </a:t>
            </a:r>
            <a:r>
              <a:rPr lang="en-US" b="0" i="0" dirty="0" err="1">
                <a:solidFill>
                  <a:srgbClr val="000000"/>
                </a:solidFill>
                <a:effectLst/>
                <a:latin typeface="Times New Roman" panose="02020603050405020304" pitchFamily="18" charset="0"/>
              </a:rPr>
              <a:t>panuveitis</a:t>
            </a:r>
            <a:r>
              <a:rPr lang="en-US" b="0" i="0" dirty="0">
                <a:solidFill>
                  <a:srgbClr val="000000"/>
                </a:solidFill>
                <a:effectLst/>
                <a:latin typeface="Times New Roman" panose="02020603050405020304" pitchFamily="18" charset="0"/>
              </a:rPr>
              <a:t> are rare in reactive arthritis, and vascular or CNS involvement is also rare. Sacroiliitis and axial involvement are common in reactive arthritis, while not in Behcet disease. Oral and genital lesions. Depending on organ involvement. For ocular features d/d include all infectious and non infectious non-granulomatous causes of anterior uveitis, intermediate and posterior.</a:t>
            </a:r>
            <a:r>
              <a:rPr lang="en-US" b="1" dirty="0"/>
              <a:t> CT scan</a:t>
            </a:r>
            <a:r>
              <a:rPr lang="en-US" dirty="0"/>
              <a:t> may show bilateral hilar </a:t>
            </a:r>
            <a:r>
              <a:rPr lang="en-US" dirty="0" err="1"/>
              <a:t>lymphadenopathy.Elevated</a:t>
            </a:r>
            <a:r>
              <a:rPr lang="en-US" dirty="0"/>
              <a:t> </a:t>
            </a:r>
            <a:r>
              <a:rPr lang="en-US" b="1" dirty="0"/>
              <a:t>serum ACE. </a:t>
            </a:r>
            <a:r>
              <a:rPr lang="en-US" dirty="0"/>
              <a:t>Granulomatous inflammation</a:t>
            </a:r>
          </a:p>
        </p:txBody>
      </p:sp>
      <p:sp>
        <p:nvSpPr>
          <p:cNvPr id="4" name="Slide Number Placeholder 3"/>
          <p:cNvSpPr>
            <a:spLocks noGrp="1"/>
          </p:cNvSpPr>
          <p:nvPr>
            <p:ph type="sldNum" sz="quarter" idx="5"/>
          </p:nvPr>
        </p:nvSpPr>
        <p:spPr/>
        <p:txBody>
          <a:bodyPr/>
          <a:lstStyle/>
          <a:p>
            <a:fld id="{2F15319E-9CF1-4771-9F27-125893C0EB30}" type="slidenum">
              <a:rPr lang="en-US" smtClean="0"/>
              <a:pPr/>
              <a:t>20</a:t>
            </a:fld>
            <a:endParaRPr lang="en-US"/>
          </a:p>
        </p:txBody>
      </p:sp>
    </p:spTree>
    <p:extLst>
      <p:ext uri="{BB962C8B-B14F-4D97-AF65-F5344CB8AC3E}">
        <p14:creationId xmlns:p14="http://schemas.microsoft.com/office/powerpoint/2010/main" val="319575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r>
              <a:rPr lang="en-US" b="0" i="0" dirty="0">
                <a:solidFill>
                  <a:srgbClr val="000000"/>
                </a:solidFill>
                <a:effectLst/>
                <a:latin typeface="Times New Roman" panose="02020603050405020304" pitchFamily="18" charset="0"/>
              </a:rPr>
              <a:t>It can be difficult due to the lack of any </a:t>
            </a:r>
            <a:r>
              <a:rPr lang="en-US" b="0" i="0" dirty="0" err="1">
                <a:solidFill>
                  <a:srgbClr val="000000"/>
                </a:solidFill>
                <a:effectLst/>
                <a:latin typeface="Times New Roman" panose="02020603050405020304" pitchFamily="18" charset="0"/>
              </a:rPr>
              <a:t>pathognomic</a:t>
            </a:r>
            <a:r>
              <a:rPr lang="en-US" b="0" i="0" dirty="0">
                <a:solidFill>
                  <a:srgbClr val="000000"/>
                </a:solidFill>
                <a:effectLst/>
                <a:latin typeface="Times New Roman" panose="02020603050405020304" pitchFamily="18" charset="0"/>
              </a:rPr>
              <a:t> laboratory findings.</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 specific diagnostic test</a:t>
            </a:r>
          </a:p>
          <a:p>
            <a:r>
              <a:rPr lang="en-US" b="0" i="0" dirty="0">
                <a:solidFill>
                  <a:srgbClr val="000000"/>
                </a:solidFill>
                <a:effectLst/>
                <a:latin typeface="Times New Roman" panose="02020603050405020304" pitchFamily="18" charset="0"/>
              </a:rPr>
              <a:t> Laboratory findings are usually non-specific, including anemia of chronic disease, leukocytosis, and elevation in markers of inflammation</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21</a:t>
            </a:fld>
            <a:endParaRPr lang="en-US"/>
          </a:p>
        </p:txBody>
      </p:sp>
    </p:spTree>
    <p:extLst>
      <p:ext uri="{BB962C8B-B14F-4D97-AF65-F5344CB8AC3E}">
        <p14:creationId xmlns:p14="http://schemas.microsoft.com/office/powerpoint/2010/main" val="251217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Positive HLA-B51 is not a diagnostic/classification criterion</a:t>
            </a:r>
          </a:p>
          <a:p>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22</a:t>
            </a:fld>
            <a:endParaRPr lang="en-US"/>
          </a:p>
        </p:txBody>
      </p:sp>
    </p:spTree>
    <p:extLst>
      <p:ext uri="{BB962C8B-B14F-4D97-AF65-F5344CB8AC3E}">
        <p14:creationId xmlns:p14="http://schemas.microsoft.com/office/powerpoint/2010/main" val="3600700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Pulse therapy</a:t>
            </a:r>
            <a:r>
              <a:rPr lang="en-US" dirty="0"/>
              <a:t>: In cases of severe inflammation, such as retinal vasculitis, </a:t>
            </a:r>
            <a:r>
              <a:rPr lang="en-US" b="1" dirty="0"/>
              <a:t>intravenous methylprednisolone</a:t>
            </a:r>
            <a:r>
              <a:rPr lang="en-US" dirty="0"/>
              <a:t> (1g/day) may be given for 3 days. </a:t>
            </a:r>
            <a:r>
              <a:rPr lang="en-US" b="1" dirty="0"/>
              <a:t>Oral prednisone</a:t>
            </a:r>
            <a:r>
              <a:rPr lang="en-US" dirty="0"/>
              <a:t>: 0.5–1 mg/kg/day. are tapered gradually over weeks to months after inflammation is controlled. starting dose of azathioprine is </a:t>
            </a:r>
            <a:r>
              <a:rPr lang="en-US" b="1" dirty="0"/>
              <a:t>1–2.5 mg/kg/</a:t>
            </a:r>
            <a:r>
              <a:rPr lang="en-US" b="1" dirty="0" err="1"/>
              <a:t>day</a:t>
            </a:r>
            <a:r>
              <a:rPr lang="en-US" dirty="0" err="1"/>
              <a:t>.For</a:t>
            </a:r>
            <a:r>
              <a:rPr lang="en-US" dirty="0"/>
              <a:t> a typical adult, this translates to </a:t>
            </a:r>
            <a:r>
              <a:rPr lang="en-US" b="1" dirty="0"/>
              <a:t>100–150 mg/day</a:t>
            </a:r>
            <a:r>
              <a:rPr lang="en-US" dirty="0"/>
              <a:t>. Bone marrow suppression hepatotoxicity CBC, LFT, BONE DENSITY</a:t>
            </a:r>
          </a:p>
          <a:p>
            <a:r>
              <a:rPr lang="en-US" dirty="0"/>
              <a:t>To reduce recurrences and improve long term visual outcome, else severe relapses are likely to occur in tapering of steroids</a:t>
            </a:r>
          </a:p>
        </p:txBody>
      </p:sp>
      <p:sp>
        <p:nvSpPr>
          <p:cNvPr id="4" name="Slide Number Placeholder 3"/>
          <p:cNvSpPr>
            <a:spLocks noGrp="1"/>
          </p:cNvSpPr>
          <p:nvPr>
            <p:ph type="sldNum" sz="quarter" idx="5"/>
          </p:nvPr>
        </p:nvSpPr>
        <p:spPr/>
        <p:txBody>
          <a:bodyPr/>
          <a:lstStyle/>
          <a:p>
            <a:fld id="{2F15319E-9CF1-4771-9F27-125893C0EB30}" type="slidenum">
              <a:rPr lang="en-US" smtClean="0"/>
              <a:pPr/>
              <a:t>24</a:t>
            </a:fld>
            <a:endParaRPr lang="en-US"/>
          </a:p>
        </p:txBody>
      </p:sp>
    </p:spTree>
    <p:extLst>
      <p:ext uri="{BB962C8B-B14F-4D97-AF65-F5344CB8AC3E}">
        <p14:creationId xmlns:p14="http://schemas.microsoft.com/office/powerpoint/2010/main" val="293073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 modifying anti-rheumatic drugs (</a:t>
            </a:r>
            <a:r>
              <a:rPr lang="en-US" b="0" i="0" dirty="0">
                <a:solidFill>
                  <a:srgbClr val="000000"/>
                </a:solidFill>
                <a:effectLst/>
                <a:latin typeface="Times New Roman" panose="02020603050405020304" pitchFamily="18" charset="0"/>
              </a:rPr>
              <a:t>immunosuppressive and immunomodulatory agents and are classified as either conventional DMARDs or biologic DMARDs. Commonly used conventional DMARDs include methotrexate) biologic agents include infliximab, adalimumab, Biologic DMARDs are highly specific and target a specific pathway of the immune system. duration of treatment is not known. However, immunosuppressive therapy for at least 18 to 24 months is usually recommended in refractory illness.</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25</a:t>
            </a:fld>
            <a:endParaRPr lang="en-US"/>
          </a:p>
        </p:txBody>
      </p:sp>
    </p:spTree>
    <p:extLst>
      <p:ext uri="{BB962C8B-B14F-4D97-AF65-F5344CB8AC3E}">
        <p14:creationId xmlns:p14="http://schemas.microsoft.com/office/powerpoint/2010/main" val="3182455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and is associated with significant morbidity and mortality. Poor prognosis and higher mortality are related to the male sex and younger age of onset.</a:t>
            </a:r>
            <a:r>
              <a:rPr lang="en-US" b="1" i="0" dirty="0">
                <a:solidFill>
                  <a:srgbClr val="985735"/>
                </a:solidFill>
                <a:effectLst/>
                <a:latin typeface="arial" panose="020B0604020202020204" pitchFamily="34" charset="0"/>
              </a:rPr>
              <a:t> Patient Education</a:t>
            </a:r>
            <a:r>
              <a:rPr lang="en-US" b="0" i="0" dirty="0">
                <a:solidFill>
                  <a:srgbClr val="000000"/>
                </a:solidFill>
                <a:effectLst/>
                <a:latin typeface="Times New Roman" panose="02020603050405020304" pitchFamily="18" charset="0"/>
              </a:rPr>
              <a:t> symptoms can be controlled significantly with the prescribed drugs. As some drugs may be teratogenic, explained the variety of symptoms they may experience and encouraged to seek immediate medical attention in case any of these symptoms appear</a:t>
            </a:r>
            <a:endParaRPr lang="en-US" b="1" i="0" dirty="0">
              <a:solidFill>
                <a:srgbClr val="98573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26</a:t>
            </a:fld>
            <a:endParaRPr lang="en-US"/>
          </a:p>
        </p:txBody>
      </p:sp>
    </p:spTree>
    <p:extLst>
      <p:ext uri="{BB962C8B-B14F-4D97-AF65-F5344CB8AC3E}">
        <p14:creationId xmlns:p14="http://schemas.microsoft.com/office/powerpoint/2010/main" val="413587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Roboto" panose="02000000000000000000" pitchFamily="2" charset="0"/>
              </a:rPr>
              <a:t>International Behçet’s Awareness Day. </a:t>
            </a:r>
            <a:r>
              <a:rPr lang="en-US" b="0" i="0" dirty="0">
                <a:solidFill>
                  <a:srgbClr val="7A7A7A"/>
                </a:solidFill>
                <a:effectLst/>
                <a:latin typeface="Open Sans" panose="020B0604020202020204" pitchFamily="34" charset="0"/>
              </a:rPr>
              <a:t>This is a special time for spreading awareness about Behçet’s disease among the general public and within the medical community as well. </a:t>
            </a:r>
            <a:r>
              <a:rPr lang="en-US" b="1" i="0" dirty="0">
                <a:solidFill>
                  <a:srgbClr val="7A7A7A"/>
                </a:solidFill>
                <a:effectLst/>
                <a:latin typeface="Open Sans" panose="020B0604020202020204" pitchFamily="34" charset="0"/>
              </a:rPr>
              <a:t>The </a:t>
            </a:r>
            <a:r>
              <a:rPr lang="en-US" b="1" i="0" u="none" strike="noStrike" dirty="0">
                <a:solidFill>
                  <a:srgbClr val="00B1D1"/>
                </a:solidFill>
                <a:effectLst/>
                <a:latin typeface="inherit"/>
                <a:hlinkClick r:id="rId3"/>
              </a:rPr>
              <a:t>American </a:t>
            </a:r>
            <a:r>
              <a:rPr lang="en-US" b="1" i="0" u="none" strike="noStrike" dirty="0" err="1">
                <a:solidFill>
                  <a:srgbClr val="00B1D1"/>
                </a:solidFill>
                <a:effectLst/>
                <a:latin typeface="inherit"/>
                <a:hlinkClick r:id="rId3"/>
              </a:rPr>
              <a:t>Behcet’s</a:t>
            </a:r>
            <a:r>
              <a:rPr lang="en-US" b="1" i="0" u="none" strike="noStrike" dirty="0">
                <a:solidFill>
                  <a:srgbClr val="00B1D1"/>
                </a:solidFill>
                <a:effectLst/>
                <a:latin typeface="inherit"/>
                <a:hlinkClick r:id="rId3"/>
              </a:rPr>
              <a:t> Disease Association</a:t>
            </a:r>
            <a:r>
              <a:rPr lang="en-US" b="1" i="0" dirty="0">
                <a:solidFill>
                  <a:srgbClr val="7A7A7A"/>
                </a:solidFill>
                <a:effectLst/>
                <a:latin typeface="Open Sans" panose="020B0604020202020204" pitchFamily="34" charset="0"/>
              </a:rPr>
              <a:t> has put up a calendar of activities and events that can help you get involved in spreading awareness during this time</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27</a:t>
            </a:fld>
            <a:endParaRPr lang="en-US"/>
          </a:p>
        </p:txBody>
      </p:sp>
    </p:spTree>
    <p:extLst>
      <p:ext uri="{BB962C8B-B14F-4D97-AF65-F5344CB8AC3E}">
        <p14:creationId xmlns:p14="http://schemas.microsoft.com/office/powerpoint/2010/main" val="84431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Recruitment of T cells into tissues to be activated by Antigen presenting cells to produce cytokines that mediate inflammation</a:t>
            </a:r>
          </a:p>
        </p:txBody>
      </p:sp>
      <p:sp>
        <p:nvSpPr>
          <p:cNvPr id="4" name="Slide Number Placeholder 3"/>
          <p:cNvSpPr>
            <a:spLocks noGrp="1"/>
          </p:cNvSpPr>
          <p:nvPr>
            <p:ph type="sldNum" sz="quarter" idx="5"/>
          </p:nvPr>
        </p:nvSpPr>
        <p:spPr/>
        <p:txBody>
          <a:bodyPr/>
          <a:lstStyle/>
          <a:p>
            <a:fld id="{2F15319E-9CF1-4771-9F27-125893C0EB30}" type="slidenum">
              <a:rPr lang="en-US" smtClean="0"/>
              <a:pPr/>
              <a:t>3</a:t>
            </a:fld>
            <a:endParaRPr lang="en-US"/>
          </a:p>
        </p:txBody>
      </p:sp>
    </p:spTree>
    <p:extLst>
      <p:ext uri="{BB962C8B-B14F-4D97-AF65-F5344CB8AC3E}">
        <p14:creationId xmlns:p14="http://schemas.microsoft.com/office/powerpoint/2010/main" val="1430574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conclude today’s Clinicopathological Conference, I’d like to take a moment to reflect on the key lessons learned from this case.</a:t>
            </a:r>
          </a:p>
          <a:p>
            <a:r>
              <a:rPr lang="en-US" dirty="0"/>
              <a:t>We began with a young male patient whose initial presentation of gradual vision loss and recurrent ulcers led us down a path of investigation, ultimately revealing a diagnosis of Behçet's disease—a complex, multisystemic vasculitis. This case highlights the importance of considering </a:t>
            </a:r>
            <a:r>
              <a:rPr lang="en-US" b="1" dirty="0"/>
              <a:t>systemic diseases in patients with ocular symptoms</a:t>
            </a:r>
            <a:r>
              <a:rPr lang="en-US" dirty="0"/>
              <a:t>, and the value of a </a:t>
            </a:r>
            <a:r>
              <a:rPr lang="en-US" b="1" dirty="0"/>
              <a:t>multidisciplinary approach</a:t>
            </a:r>
            <a:r>
              <a:rPr lang="en-US" dirty="0"/>
              <a:t> in reaching a diagnosis. Early recognition and aggressive management of Behçet's disease are essential to prevent serious complications like blindness, and this case reinforces the need for vigilance in detecting subtle signs that might indicate a broader systemic condition. Thank you all for your attention and contributions today.</a:t>
            </a:r>
            <a:r>
              <a:rPr kumimoji="0" lang="en-US" sz="1200" b="0" i="0" u="none" strike="noStrike" kern="1200" cap="none" spc="0" normalizeH="0" baseline="0" noProof="0" dirty="0">
                <a:ln>
                  <a:noFill/>
                </a:ln>
                <a:solidFill>
                  <a:prstClr val="black"/>
                </a:solidFill>
                <a:effectLst/>
                <a:uLnTx/>
                <a:uFillTx/>
                <a:latin typeface="Calibri"/>
                <a:ea typeface="+mn-ea"/>
                <a:cs typeface="+mn-cs"/>
              </a:rPr>
              <a:t> I look forward to future discussions and continuing to learn together through these fascinating cases</a:t>
            </a:r>
            <a:endParaRPr lang="en-US" dirty="0"/>
          </a:p>
          <a:p>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28</a:t>
            </a:fld>
            <a:endParaRPr lang="en-US"/>
          </a:p>
        </p:txBody>
      </p:sp>
    </p:spTree>
    <p:extLst>
      <p:ext uri="{BB962C8B-B14F-4D97-AF65-F5344CB8AC3E}">
        <p14:creationId xmlns:p14="http://schemas.microsoft.com/office/powerpoint/2010/main" val="176942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Mediterranean </a:t>
            </a:r>
          </a:p>
        </p:txBody>
      </p:sp>
      <p:sp>
        <p:nvSpPr>
          <p:cNvPr id="4" name="Slide Number Placeholder 3"/>
          <p:cNvSpPr>
            <a:spLocks noGrp="1"/>
          </p:cNvSpPr>
          <p:nvPr>
            <p:ph type="sldNum" sz="quarter" idx="5"/>
          </p:nvPr>
        </p:nvSpPr>
        <p:spPr/>
        <p:txBody>
          <a:bodyPr/>
          <a:lstStyle/>
          <a:p>
            <a:fld id="{2F15319E-9CF1-4771-9F27-125893C0EB30}" type="slidenum">
              <a:rPr lang="en-US" smtClean="0"/>
              <a:pPr/>
              <a:t>4</a:t>
            </a:fld>
            <a:endParaRPr lang="en-US"/>
          </a:p>
        </p:txBody>
      </p:sp>
    </p:spTree>
    <p:extLst>
      <p:ext uri="{BB962C8B-B14F-4D97-AF65-F5344CB8AC3E}">
        <p14:creationId xmlns:p14="http://schemas.microsoft.com/office/powerpoint/2010/main" val="3147464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5</a:t>
            </a:fld>
            <a:endParaRPr lang="en-US"/>
          </a:p>
        </p:txBody>
      </p:sp>
    </p:spTree>
    <p:extLst>
      <p:ext uri="{BB962C8B-B14F-4D97-AF65-F5344CB8AC3E}">
        <p14:creationId xmlns:p14="http://schemas.microsoft.com/office/powerpoint/2010/main" val="399386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Although the pathogenesis of BD is unclear, some studies have shown that immunological aberrations play an important role in the development and progression of BD. Infection-related trigger factors, including antigens and autoantigens, are believed to mediate the development of BD in patients with a genetic predisposition (presence of the HLA-B*51 allele) and subsequently activate the innate and adaptive immune systems, resulting in the production of numerous cytokines and chemokines to combat the infection-related factors. In the innate immune system, NK cells, T cells and neutrophils are the primary cells. CD4</a:t>
            </a:r>
            <a:r>
              <a:rPr lang="en-US" b="0" i="0" baseline="30000" dirty="0">
                <a:solidFill>
                  <a:srgbClr val="282828"/>
                </a:solidFill>
                <a:effectLst/>
                <a:latin typeface="MuseoSans"/>
              </a:rPr>
              <a:t>+</a:t>
            </a:r>
            <a:r>
              <a:rPr lang="en-US" b="0" i="0" dirty="0">
                <a:solidFill>
                  <a:srgbClr val="282828"/>
                </a:solidFill>
                <a:effectLst/>
                <a:latin typeface="MuseoSans"/>
              </a:rPr>
              <a:t> T cells, and related cytokines in the adaptive immune system. </a:t>
            </a:r>
            <a:r>
              <a:rPr lang="en-US" b="0" i="0" dirty="0">
                <a:solidFill>
                  <a:srgbClr val="000000"/>
                </a:solidFill>
                <a:effectLst/>
                <a:latin typeface="Times New Roman" panose="02020603050405020304" pitchFamily="18" charset="0"/>
              </a:rPr>
              <a:t>Increased macrophage activation, neutrophil chemotaxis, and phagocytosis have been observed </a:t>
            </a:r>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6</a:t>
            </a:fld>
            <a:endParaRPr lang="en-US"/>
          </a:p>
        </p:txBody>
      </p:sp>
    </p:spTree>
    <p:extLst>
      <p:ext uri="{BB962C8B-B14F-4D97-AF65-F5344CB8AC3E}">
        <p14:creationId xmlns:p14="http://schemas.microsoft.com/office/powerpoint/2010/main" val="287330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eye lesions are compatible with Behcet uveitis and extraocular manifestations are present, diagnosis is confirmed. However a highly suggestive BD uveitis in absence of extraocular manifestations is isolated Behcet uveitis</a:t>
            </a:r>
          </a:p>
        </p:txBody>
      </p:sp>
      <p:sp>
        <p:nvSpPr>
          <p:cNvPr id="4" name="Slide Number Placeholder 3"/>
          <p:cNvSpPr>
            <a:spLocks noGrp="1"/>
          </p:cNvSpPr>
          <p:nvPr>
            <p:ph type="sldNum" sz="quarter" idx="5"/>
          </p:nvPr>
        </p:nvSpPr>
        <p:spPr/>
        <p:txBody>
          <a:bodyPr/>
          <a:lstStyle/>
          <a:p>
            <a:fld id="{2F15319E-9CF1-4771-9F27-125893C0EB30}" type="slidenum">
              <a:rPr lang="en-US" smtClean="0"/>
              <a:pPr/>
              <a:t>9</a:t>
            </a:fld>
            <a:endParaRPr lang="en-US"/>
          </a:p>
        </p:txBody>
      </p:sp>
    </p:spTree>
    <p:extLst>
      <p:ext uri="{BB962C8B-B14F-4D97-AF65-F5344CB8AC3E}">
        <p14:creationId xmlns:p14="http://schemas.microsoft.com/office/powerpoint/2010/main" val="322898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Sudden onset and disappears within weeks with or without treatment, can be very small and visible only on gonioscopy, </a:t>
            </a:r>
          </a:p>
        </p:txBody>
      </p:sp>
      <p:sp>
        <p:nvSpPr>
          <p:cNvPr id="4" name="Slide Number Placeholder 3"/>
          <p:cNvSpPr>
            <a:spLocks noGrp="1"/>
          </p:cNvSpPr>
          <p:nvPr>
            <p:ph type="sldNum" sz="quarter" idx="5"/>
          </p:nvPr>
        </p:nvSpPr>
        <p:spPr/>
        <p:txBody>
          <a:bodyPr/>
          <a:lstStyle/>
          <a:p>
            <a:fld id="{2F15319E-9CF1-4771-9F27-125893C0EB30}" type="slidenum">
              <a:rPr lang="en-US" smtClean="0"/>
              <a:pPr/>
              <a:t>10</a:t>
            </a:fld>
            <a:endParaRPr lang="en-US"/>
          </a:p>
        </p:txBody>
      </p:sp>
    </p:spTree>
    <p:extLst>
      <p:ext uri="{BB962C8B-B14F-4D97-AF65-F5344CB8AC3E}">
        <p14:creationId xmlns:p14="http://schemas.microsoft.com/office/powerpoint/2010/main" val="1360569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Macular edema</a:t>
            </a: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Optic atrophy and retinal atrophy, Glaucoma, hypotony</a:t>
            </a:r>
          </a:p>
          <a:p>
            <a:endParaRPr lang="en-US" dirty="0"/>
          </a:p>
        </p:txBody>
      </p:sp>
      <p:sp>
        <p:nvSpPr>
          <p:cNvPr id="4" name="Slide Number Placeholder 3"/>
          <p:cNvSpPr>
            <a:spLocks noGrp="1"/>
          </p:cNvSpPr>
          <p:nvPr>
            <p:ph type="sldNum" sz="quarter" idx="5"/>
          </p:nvPr>
        </p:nvSpPr>
        <p:spPr/>
        <p:txBody>
          <a:bodyPr/>
          <a:lstStyle/>
          <a:p>
            <a:fld id="{2F15319E-9CF1-4771-9F27-125893C0EB30}" type="slidenum">
              <a:rPr lang="en-US" smtClean="0"/>
              <a:pPr/>
              <a:t>12</a:t>
            </a:fld>
            <a:endParaRPr lang="en-US"/>
          </a:p>
        </p:txBody>
      </p:sp>
    </p:spTree>
    <p:extLst>
      <p:ext uri="{BB962C8B-B14F-4D97-AF65-F5344CB8AC3E}">
        <p14:creationId xmlns:p14="http://schemas.microsoft.com/office/powerpoint/2010/main" val="233414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Discrete round white lesions with a red rim, lasts for 7-10 days, heals with minimum scarring</a:t>
            </a:r>
          </a:p>
        </p:txBody>
      </p:sp>
      <p:sp>
        <p:nvSpPr>
          <p:cNvPr id="4" name="Slide Number Placeholder 3"/>
          <p:cNvSpPr>
            <a:spLocks noGrp="1"/>
          </p:cNvSpPr>
          <p:nvPr>
            <p:ph type="sldNum" sz="quarter" idx="5"/>
          </p:nvPr>
        </p:nvSpPr>
        <p:spPr/>
        <p:txBody>
          <a:bodyPr/>
          <a:lstStyle/>
          <a:p>
            <a:fld id="{2F15319E-9CF1-4771-9F27-125893C0EB30}" type="slidenum">
              <a:rPr lang="en-US" smtClean="0"/>
              <a:pPr/>
              <a:t>13</a:t>
            </a:fld>
            <a:endParaRPr lang="en-US"/>
          </a:p>
        </p:txBody>
      </p:sp>
    </p:spTree>
    <p:extLst>
      <p:ext uri="{BB962C8B-B14F-4D97-AF65-F5344CB8AC3E}">
        <p14:creationId xmlns:p14="http://schemas.microsoft.com/office/powerpoint/2010/main" val="220625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3C7439-4B8F-473E-9016-7328C9F8A9A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4CFF6-C9F8-4087-AE2C-BD24032D1A42}"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52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7439-4B8F-473E-9016-7328C9F8A9A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359903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7439-4B8F-473E-9016-7328C9F8A9A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5362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7439-4B8F-473E-9016-7328C9F8A9A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255602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C7439-4B8F-473E-9016-7328C9F8A9AB}"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4CFF6-C9F8-4087-AE2C-BD24032D1A42}"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5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3C7439-4B8F-473E-9016-7328C9F8A9AB}"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261528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3C7439-4B8F-473E-9016-7328C9F8A9AB}"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234600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3C7439-4B8F-473E-9016-7328C9F8A9AB}"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16900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3C7439-4B8F-473E-9016-7328C9F8A9AB}" type="datetimeFigureOut">
              <a:rPr lang="en-US" smtClean="0"/>
              <a:pPr/>
              <a:t>9/24/2024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149317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3C7439-4B8F-473E-9016-7328C9F8A9AB}" type="datetimeFigureOut">
              <a:rPr lang="en-US" smtClean="0"/>
              <a:pPr/>
              <a:t>9/24/2024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6A4CFF6-C9F8-4087-AE2C-BD24032D1A42}" type="slidenum">
              <a:rPr lang="en-US" smtClean="0"/>
              <a:pPr/>
              <a:t>‹#›</a:t>
            </a:fld>
            <a:endParaRPr lang="en-US"/>
          </a:p>
        </p:txBody>
      </p:sp>
    </p:spTree>
    <p:extLst>
      <p:ext uri="{BB962C8B-B14F-4D97-AF65-F5344CB8AC3E}">
        <p14:creationId xmlns:p14="http://schemas.microsoft.com/office/powerpoint/2010/main" val="71922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C7439-4B8F-473E-9016-7328C9F8A9AB}"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A4CFF6-C9F8-4087-AE2C-BD24032D1A42}" type="slidenum">
              <a:rPr lang="en-US" smtClean="0"/>
              <a:pPr/>
              <a:t>‹#›</a:t>
            </a:fld>
            <a:endParaRPr lang="en-US"/>
          </a:p>
        </p:txBody>
      </p:sp>
    </p:spTree>
    <p:extLst>
      <p:ext uri="{BB962C8B-B14F-4D97-AF65-F5344CB8AC3E}">
        <p14:creationId xmlns:p14="http://schemas.microsoft.com/office/powerpoint/2010/main" val="5433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3C7439-4B8F-473E-9016-7328C9F8A9AB}" type="datetimeFigureOut">
              <a:rPr lang="en-US" smtClean="0"/>
              <a:pPr/>
              <a:t>9/24/2024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6A4CFF6-C9F8-4087-AE2C-BD24032D1A42}"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07341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10 Tips for Writing a Literature Review - Lumivero">
            <a:extLst>
              <a:ext uri="{FF2B5EF4-FFF2-40B4-BE49-F238E27FC236}">
                <a16:creationId xmlns:a16="http://schemas.microsoft.com/office/drawing/2014/main" id="{AF604081-A5F1-4AC8-A4B8-607E9B058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74" y="-88276"/>
            <a:ext cx="9151374" cy="63093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66CAC96-1D14-48B8-BCC9-8F0ECF00517E}"/>
              </a:ext>
            </a:extLst>
          </p:cNvPr>
          <p:cNvSpPr/>
          <p:nvPr/>
        </p:nvSpPr>
        <p:spPr>
          <a:xfrm>
            <a:off x="84067" y="405441"/>
            <a:ext cx="4716534" cy="4495800"/>
          </a:xfrm>
          <a:prstGeom prst="rect">
            <a:avLst/>
          </a:prstGeom>
          <a:gradFill>
            <a:gsLst>
              <a:gs pos="94690">
                <a:schemeClr val="bg1">
                  <a:alpha val="0"/>
                </a:schemeClr>
              </a:gs>
              <a:gs pos="75000">
                <a:schemeClr val="bg1">
                  <a:alpha val="89000"/>
                </a:schemeClr>
              </a:gs>
              <a:gs pos="0">
                <a:schemeClr val="bg1">
                  <a:alpha val="9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DCB5A15B-BD91-404F-953B-093FCDC289C9}"/>
              </a:ext>
            </a:extLst>
          </p:cNvPr>
          <p:cNvSpPr>
            <a:spLocks noGrp="1"/>
          </p:cNvSpPr>
          <p:nvPr>
            <p:ph type="title"/>
          </p:nvPr>
        </p:nvSpPr>
        <p:spPr>
          <a:xfrm>
            <a:off x="304800" y="286604"/>
            <a:ext cx="4716534" cy="1450757"/>
          </a:xfrm>
        </p:spPr>
        <p:txBody>
          <a:bodyPr>
            <a:normAutofit/>
          </a:bodyPr>
          <a:lstStyle/>
          <a:p>
            <a:r>
              <a:rPr lang="en-US" sz="4400" b="1" dirty="0">
                <a:solidFill>
                  <a:srgbClr val="0070C0"/>
                </a:solidFill>
                <a:latin typeface="Arial Black" panose="020B0A04020102020204" pitchFamily="34" charset="0"/>
              </a:rPr>
              <a:t>Literature Review</a:t>
            </a:r>
          </a:p>
        </p:txBody>
      </p:sp>
      <p:sp>
        <p:nvSpPr>
          <p:cNvPr id="3" name="Content Placeholder 2">
            <a:extLst>
              <a:ext uri="{FF2B5EF4-FFF2-40B4-BE49-F238E27FC236}">
                <a16:creationId xmlns:a16="http://schemas.microsoft.com/office/drawing/2014/main" id="{634A051F-791F-4C0C-AF23-E80E20D41645}"/>
              </a:ext>
            </a:extLst>
          </p:cNvPr>
          <p:cNvSpPr>
            <a:spLocks noGrp="1"/>
          </p:cNvSpPr>
          <p:nvPr>
            <p:ph idx="1"/>
          </p:nvPr>
        </p:nvSpPr>
        <p:spPr>
          <a:xfrm>
            <a:off x="228601" y="1767840"/>
            <a:ext cx="4572000" cy="4023360"/>
          </a:xfrm>
        </p:spPr>
        <p:txBody>
          <a:bodyPr>
            <a:normAutofit/>
          </a:bodyPr>
          <a:lstStyle/>
          <a:p>
            <a:r>
              <a:rPr lang="en-US" sz="4000" dirty="0">
                <a:latin typeface="Arial" panose="020B0604020202020204" pitchFamily="34" charset="0"/>
                <a:cs typeface="Arial" panose="020B0604020202020204" pitchFamily="34" charset="0"/>
              </a:rPr>
              <a:t>Dr. Ambreen Gul</a:t>
            </a:r>
          </a:p>
          <a:p>
            <a:r>
              <a:rPr lang="en-US" sz="3600" dirty="0">
                <a:latin typeface="Arial" panose="020B0604020202020204" pitchFamily="34" charset="0"/>
                <a:cs typeface="Arial" panose="020B0604020202020204" pitchFamily="34" charset="0"/>
              </a:rPr>
              <a:t>Assistant Professor</a:t>
            </a:r>
          </a:p>
          <a:p>
            <a:pPr>
              <a:lnSpc>
                <a:spcPct val="100000"/>
              </a:lnSpc>
            </a:pPr>
            <a:r>
              <a:rPr lang="en-US" sz="2400" dirty="0">
                <a:latin typeface="Arial" panose="020B0604020202020204" pitchFamily="34" charset="0"/>
                <a:cs typeface="Arial" panose="020B0604020202020204" pitchFamily="34" charset="0"/>
              </a:rPr>
              <a:t>Ophthalmology department </a:t>
            </a:r>
          </a:p>
          <a:p>
            <a:pPr>
              <a:lnSpc>
                <a:spcPct val="100000"/>
              </a:lnSpc>
            </a:pPr>
            <a:r>
              <a:rPr lang="en-US" sz="2400" dirty="0">
                <a:latin typeface="Arial" panose="020B0604020202020204" pitchFamily="34" charset="0"/>
                <a:cs typeface="Arial" panose="020B0604020202020204" pitchFamily="34" charset="0"/>
              </a:rPr>
              <a:t>Benazir Bhutto hospital</a:t>
            </a:r>
          </a:p>
        </p:txBody>
      </p:sp>
      <p:cxnSp>
        <p:nvCxnSpPr>
          <p:cNvPr id="9" name="Straight Connector 8">
            <a:extLst>
              <a:ext uri="{FF2B5EF4-FFF2-40B4-BE49-F238E27FC236}">
                <a16:creationId xmlns:a16="http://schemas.microsoft.com/office/drawing/2014/main" id="{B8A92446-7D9B-4DF8-BF8B-BB1F979D7A3C}"/>
              </a:ext>
            </a:extLst>
          </p:cNvPr>
          <p:cNvCxnSpPr/>
          <p:nvPr/>
        </p:nvCxnSpPr>
        <p:spPr>
          <a:xfrm>
            <a:off x="990600" y="1600200"/>
            <a:ext cx="73761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493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4A83-56C1-43FA-B515-4A771B2FA601}"/>
              </a:ext>
            </a:extLst>
          </p:cNvPr>
          <p:cNvSpPr>
            <a:spLocks noGrp="1"/>
          </p:cNvSpPr>
          <p:nvPr>
            <p:ph type="title"/>
          </p:nvPr>
        </p:nvSpPr>
        <p:spPr>
          <a:xfrm>
            <a:off x="381000" y="286604"/>
            <a:ext cx="8458200" cy="1450757"/>
          </a:xfrm>
        </p:spPr>
        <p:txBody>
          <a:bodyPr>
            <a:normAutofit/>
          </a:bodyPr>
          <a:lstStyle/>
          <a:p>
            <a:r>
              <a:rPr lang="en-US" dirty="0">
                <a:solidFill>
                  <a:srgbClr val="0070C0"/>
                </a:solidFill>
                <a:latin typeface="Arial Black" panose="020B0A04020102020204" pitchFamily="34" charset="0"/>
              </a:rPr>
              <a:t>Anterior Segment Manifestations</a:t>
            </a:r>
          </a:p>
        </p:txBody>
      </p:sp>
      <p:sp>
        <p:nvSpPr>
          <p:cNvPr id="3" name="Content Placeholder 2">
            <a:extLst>
              <a:ext uri="{FF2B5EF4-FFF2-40B4-BE49-F238E27FC236}">
                <a16:creationId xmlns:a16="http://schemas.microsoft.com/office/drawing/2014/main" id="{34C5A170-8065-444C-9250-60DD451D819C}"/>
              </a:ext>
            </a:extLst>
          </p:cNvPr>
          <p:cNvSpPr>
            <a:spLocks noGrp="1"/>
          </p:cNvSpPr>
          <p:nvPr>
            <p:ph idx="1"/>
          </p:nvPr>
        </p:nvSpPr>
        <p:spPr>
          <a:xfrm>
            <a:off x="822960" y="1845734"/>
            <a:ext cx="4638764" cy="4023360"/>
          </a:xfrm>
        </p:spPr>
        <p:txBody>
          <a:bodyPr>
            <a:normAutofit/>
          </a:bodyPr>
          <a:lstStyle/>
          <a:p>
            <a:pPr>
              <a:buFont typeface="Wingdings" panose="05000000000000000000" pitchFamily="2" charset="2"/>
              <a:buChar char="§"/>
            </a:pPr>
            <a:r>
              <a:rPr lang="en-US" sz="2400" b="1">
                <a:solidFill>
                  <a:schemeClr val="tx1"/>
                </a:solidFill>
              </a:rPr>
              <a:t>Non-granulomatous uveitis</a:t>
            </a:r>
          </a:p>
          <a:p>
            <a:pPr>
              <a:buFont typeface="Wingdings" panose="05000000000000000000" pitchFamily="2" charset="2"/>
              <a:buChar char="§"/>
            </a:pPr>
            <a:r>
              <a:rPr kumimoji="0" lang="en-US" sz="2400" b="0" i="0" u="none" strike="noStrike" kern="1200" cap="none" spc="0" normalizeH="0" baseline="0" noProof="0">
                <a:ln>
                  <a:noFill/>
                </a:ln>
                <a:solidFill>
                  <a:schemeClr val="tx1"/>
                </a:solidFill>
                <a:effectLst/>
                <a:uLnTx/>
                <a:uFillTx/>
                <a:ea typeface="+mn-ea"/>
                <a:cs typeface="+mn-cs"/>
              </a:rPr>
              <a:t>Transient </a:t>
            </a:r>
            <a:r>
              <a:rPr kumimoji="0" lang="en-US" sz="2400" b="1" i="0" u="none" strike="noStrike" kern="1200" cap="none" spc="0" normalizeH="0" baseline="0" noProof="0">
                <a:ln>
                  <a:noFill/>
                </a:ln>
                <a:solidFill>
                  <a:schemeClr val="tx1"/>
                </a:solidFill>
                <a:effectLst/>
                <a:uLnTx/>
                <a:uFillTx/>
                <a:ea typeface="+mn-ea"/>
                <a:cs typeface="+mn-cs"/>
              </a:rPr>
              <a:t>mobile h</a:t>
            </a:r>
            <a:r>
              <a:rPr lang="en-US" sz="2400" b="1">
                <a:solidFill>
                  <a:schemeClr val="tx1"/>
                </a:solidFill>
              </a:rPr>
              <a:t>ypopyon </a:t>
            </a:r>
            <a:r>
              <a:rPr lang="en-US" sz="2400">
                <a:solidFill>
                  <a:schemeClr val="tx1"/>
                </a:solidFill>
              </a:rPr>
              <a:t>in 10-35%</a:t>
            </a:r>
          </a:p>
          <a:p>
            <a:pPr>
              <a:buFont typeface="Wingdings" panose="05000000000000000000" pitchFamily="2" charset="2"/>
              <a:buChar char="§"/>
            </a:pPr>
            <a:r>
              <a:rPr lang="en-US" sz="2400">
                <a:solidFill>
                  <a:schemeClr val="tx1"/>
                </a:solidFill>
              </a:rPr>
              <a:t>Relatively quiet eye</a:t>
            </a:r>
          </a:p>
          <a:p>
            <a:pPr>
              <a:buFont typeface="Wingdings" panose="05000000000000000000" pitchFamily="2" charset="2"/>
              <a:buChar char="§"/>
            </a:pPr>
            <a:r>
              <a:rPr lang="en-US" sz="2400">
                <a:solidFill>
                  <a:schemeClr val="tx1"/>
                </a:solidFill>
              </a:rPr>
              <a:t>Isolated Anterior Uveitis in 10%</a:t>
            </a:r>
          </a:p>
          <a:p>
            <a:pPr>
              <a:buFont typeface="Wingdings" panose="05000000000000000000" pitchFamily="2" charset="2"/>
              <a:buChar char="§"/>
            </a:pPr>
            <a:r>
              <a:rPr lang="en-US" sz="2400">
                <a:solidFill>
                  <a:schemeClr val="tx1"/>
                </a:solidFill>
              </a:rPr>
              <a:t>Conjunctivitis, keratitis, episcleritis and scleritis can occur</a:t>
            </a:r>
            <a:endParaRPr lang="en-US" sz="2400" dirty="0">
              <a:solidFill>
                <a:schemeClr val="tx1"/>
              </a:solidFill>
            </a:endParaRPr>
          </a:p>
        </p:txBody>
      </p:sp>
      <p:pic>
        <p:nvPicPr>
          <p:cNvPr id="4" name="Picture 3">
            <a:extLst>
              <a:ext uri="{FF2B5EF4-FFF2-40B4-BE49-F238E27FC236}">
                <a16:creationId xmlns:a16="http://schemas.microsoft.com/office/drawing/2014/main" id="{8F40352B-966B-401F-854C-B2531CE7ADE5}"/>
              </a:ext>
            </a:extLst>
          </p:cNvPr>
          <p:cNvPicPr>
            <a:picLocks noChangeAspect="1"/>
          </p:cNvPicPr>
          <p:nvPr/>
        </p:nvPicPr>
        <p:blipFill>
          <a:blip r:embed="rId3"/>
          <a:stretch>
            <a:fillRect/>
          </a:stretch>
        </p:blipFill>
        <p:spPr>
          <a:xfrm>
            <a:off x="5461723" y="3581400"/>
            <a:ext cx="3377477" cy="2548349"/>
          </a:xfrm>
          <a:prstGeom prst="rect">
            <a:avLst/>
          </a:prstGeom>
        </p:spPr>
      </p:pic>
      <p:sp>
        <p:nvSpPr>
          <p:cNvPr id="6" name="TextBox 5">
            <a:extLst>
              <a:ext uri="{FF2B5EF4-FFF2-40B4-BE49-F238E27FC236}">
                <a16:creationId xmlns:a16="http://schemas.microsoft.com/office/drawing/2014/main" id="{703B44BC-E866-4009-B51B-F3A957D37A74}"/>
              </a:ext>
            </a:extLst>
          </p:cNvPr>
          <p:cNvSpPr txBox="1"/>
          <p:nvPr/>
        </p:nvSpPr>
        <p:spPr>
          <a:xfrm>
            <a:off x="609600" y="5573628"/>
            <a:ext cx="457200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Tugal-Tutkun, I., Onal, S., Altan-Yaycioglu, R., Altunbas, H. H., &amp; Urgancioglu, M. (2004). Uveitis in Behçet disease: an analysis of 880 patients.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American journal of ophthalmology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138</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373-380.</a:t>
            </a:r>
          </a:p>
        </p:txBody>
      </p:sp>
    </p:spTree>
    <p:extLst>
      <p:ext uri="{BB962C8B-B14F-4D97-AF65-F5344CB8AC3E}">
        <p14:creationId xmlns:p14="http://schemas.microsoft.com/office/powerpoint/2010/main" val="37390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05D8-DA1A-4337-B2B4-0385EA319A56}"/>
              </a:ext>
            </a:extLst>
          </p:cNvPr>
          <p:cNvSpPr>
            <a:spLocks noGrp="1"/>
          </p:cNvSpPr>
          <p:nvPr>
            <p:ph type="title"/>
          </p:nvPr>
        </p:nvSpPr>
        <p:spPr>
          <a:xfrm>
            <a:off x="457200" y="286604"/>
            <a:ext cx="7909560" cy="1450757"/>
          </a:xfrm>
        </p:spPr>
        <p:txBody>
          <a:bodyPr/>
          <a:lstStyle/>
          <a:p>
            <a:r>
              <a:rPr lang="en-US" b="1" dirty="0">
                <a:solidFill>
                  <a:srgbClr val="0070C0"/>
                </a:solidFill>
                <a:latin typeface="Arial Black" panose="020B0A04020102020204" pitchFamily="34" charset="0"/>
              </a:rPr>
              <a:t>Posterior Segment Manifestations</a:t>
            </a:r>
          </a:p>
        </p:txBody>
      </p:sp>
      <p:sp>
        <p:nvSpPr>
          <p:cNvPr id="3" name="Content Placeholder 2">
            <a:extLst>
              <a:ext uri="{FF2B5EF4-FFF2-40B4-BE49-F238E27FC236}">
                <a16:creationId xmlns:a16="http://schemas.microsoft.com/office/drawing/2014/main" id="{B427BEF2-35CD-42A1-A7D2-F644B68426C8}"/>
              </a:ext>
            </a:extLst>
          </p:cNvPr>
          <p:cNvSpPr>
            <a:spLocks noGrp="1"/>
          </p:cNvSpPr>
          <p:nvPr>
            <p:ph idx="1"/>
          </p:nvPr>
        </p:nvSpPr>
        <p:spPr/>
        <p:txBody>
          <a:bodyPr>
            <a:normAutofit/>
          </a:bodyPr>
          <a:lstStyle/>
          <a:p>
            <a:pPr>
              <a:buFont typeface="Wingdings" panose="05000000000000000000" pitchFamily="2" charset="2"/>
              <a:buChar char="§"/>
            </a:pPr>
            <a:r>
              <a:rPr lang="en-US" sz="2400" dirty="0">
                <a:solidFill>
                  <a:schemeClr val="tx1"/>
                </a:solidFill>
              </a:rPr>
              <a:t>More common than anterior uveitis</a:t>
            </a:r>
          </a:p>
          <a:p>
            <a:pPr>
              <a:buFont typeface="Wingdings" panose="05000000000000000000" pitchFamily="2" charset="2"/>
              <a:buChar char="§"/>
            </a:pPr>
            <a:r>
              <a:rPr lang="en-US" sz="2400" dirty="0">
                <a:solidFill>
                  <a:schemeClr val="tx1"/>
                </a:solidFill>
              </a:rPr>
              <a:t>Sight threatening</a:t>
            </a:r>
          </a:p>
          <a:p>
            <a:pPr>
              <a:buFont typeface="Wingdings" panose="05000000000000000000" pitchFamily="2" charset="2"/>
              <a:buChar char="§"/>
            </a:pPr>
            <a:r>
              <a:rPr lang="en-US" sz="2400" b="1" dirty="0">
                <a:solidFill>
                  <a:schemeClr val="tx1"/>
                </a:solidFill>
              </a:rPr>
              <a:t>Vitritis</a:t>
            </a:r>
          </a:p>
          <a:p>
            <a:pPr>
              <a:buFont typeface="Wingdings" panose="05000000000000000000" pitchFamily="2" charset="2"/>
              <a:buChar char="§"/>
            </a:pPr>
            <a:r>
              <a:rPr lang="en-US" sz="2400" b="1" dirty="0">
                <a:solidFill>
                  <a:schemeClr val="tx1"/>
                </a:solidFill>
              </a:rPr>
              <a:t>Retinitis</a:t>
            </a:r>
            <a:r>
              <a:rPr lang="en-US" sz="2400" dirty="0">
                <a:solidFill>
                  <a:schemeClr val="tx1"/>
                </a:solidFill>
              </a:rPr>
              <a:t> (superficial multifocal migratory retinitis which heals without scarring)</a:t>
            </a:r>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ea typeface="+mn-ea"/>
                <a:cs typeface="+mn-cs"/>
              </a:rPr>
              <a:t>Occlusive vasculitis </a:t>
            </a:r>
            <a:r>
              <a:rPr kumimoji="0" lang="en-US" sz="2400" b="0" i="0" u="none" strike="noStrike" kern="1200" cap="none" spc="0" normalizeH="0" baseline="0" noProof="0" dirty="0">
                <a:ln>
                  <a:noFill/>
                </a:ln>
                <a:solidFill>
                  <a:schemeClr val="tx1"/>
                </a:solidFill>
                <a:effectLst/>
                <a:uLnTx/>
                <a:uFillTx/>
                <a:ea typeface="+mn-ea"/>
                <a:cs typeface="+mn-cs"/>
              </a:rPr>
              <a:t>involving veins &gt; arteries</a:t>
            </a:r>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ea typeface="+mn-ea"/>
                <a:cs typeface="+mn-cs"/>
              </a:rPr>
              <a:t>Vein occlusion in up to 16%</a:t>
            </a:r>
            <a:endParaRPr lang="en-US" sz="2400" dirty="0">
              <a:solidFill>
                <a:schemeClr val="tx1"/>
              </a:solidFill>
            </a:endParaRPr>
          </a:p>
          <a:p>
            <a:pPr>
              <a:buFont typeface="Wingdings" panose="05000000000000000000" pitchFamily="2" charset="2"/>
              <a:buChar char="§"/>
            </a:pPr>
            <a:r>
              <a:rPr lang="en-US" sz="2400" b="1" dirty="0">
                <a:solidFill>
                  <a:schemeClr val="tx1"/>
                </a:solidFill>
              </a:rPr>
              <a:t>Fern pattern </a:t>
            </a:r>
            <a:r>
              <a:rPr lang="en-US" sz="2400" dirty="0">
                <a:solidFill>
                  <a:schemeClr val="tx1"/>
                </a:solidFill>
              </a:rPr>
              <a:t>leakage on FFA</a:t>
            </a:r>
          </a:p>
        </p:txBody>
      </p:sp>
      <p:sp>
        <p:nvSpPr>
          <p:cNvPr id="5" name="TextBox 4">
            <a:extLst>
              <a:ext uri="{FF2B5EF4-FFF2-40B4-BE49-F238E27FC236}">
                <a16:creationId xmlns:a16="http://schemas.microsoft.com/office/drawing/2014/main" id="{04D17366-21F1-401B-BAED-269EABF6FCC5}"/>
              </a:ext>
            </a:extLst>
          </p:cNvPr>
          <p:cNvSpPr txBox="1"/>
          <p:nvPr/>
        </p:nvSpPr>
        <p:spPr>
          <a:xfrm>
            <a:off x="822959" y="5791200"/>
            <a:ext cx="7330441"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Tugal-Tutkun, I., Onal, S., Altan-Yaycioglu, R., Altunbas, H. H., &amp; Urgancioglu, M. (2004). Uveitis in Behçet disease: an analysis of 880 patients.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American journal of ophthalmology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138</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373-380.</a:t>
            </a:r>
          </a:p>
        </p:txBody>
      </p:sp>
    </p:spTree>
    <p:extLst>
      <p:ext uri="{BB962C8B-B14F-4D97-AF65-F5344CB8AC3E}">
        <p14:creationId xmlns:p14="http://schemas.microsoft.com/office/powerpoint/2010/main" val="40977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CFB46-58FE-46EB-A462-3BA64392C058}"/>
              </a:ext>
            </a:extLst>
          </p:cNvPr>
          <p:cNvPicPr>
            <a:picLocks noChangeAspect="1"/>
          </p:cNvPicPr>
          <p:nvPr/>
        </p:nvPicPr>
        <p:blipFill>
          <a:blip r:embed="rId3"/>
          <a:stretch>
            <a:fillRect/>
          </a:stretch>
        </p:blipFill>
        <p:spPr>
          <a:xfrm>
            <a:off x="2657474" y="2251936"/>
            <a:ext cx="3829050" cy="3209925"/>
          </a:xfrm>
          <a:prstGeom prst="rect">
            <a:avLst/>
          </a:prstGeom>
        </p:spPr>
      </p:pic>
      <p:sp>
        <p:nvSpPr>
          <p:cNvPr id="2" name="Title 1">
            <a:extLst>
              <a:ext uri="{FF2B5EF4-FFF2-40B4-BE49-F238E27FC236}">
                <a16:creationId xmlns:a16="http://schemas.microsoft.com/office/drawing/2014/main" id="{59FADE39-D345-4194-8AFE-D6EFC8B91ECB}"/>
              </a:ext>
            </a:extLst>
          </p:cNvPr>
          <p:cNvSpPr>
            <a:spLocks noGrp="1"/>
          </p:cNvSpPr>
          <p:nvPr>
            <p:ph type="title"/>
          </p:nvPr>
        </p:nvSpPr>
        <p:spPr/>
        <p:txBody>
          <a:bodyPr/>
          <a:lstStyle/>
          <a:p>
            <a:r>
              <a:rPr lang="en-US" b="1" dirty="0">
                <a:solidFill>
                  <a:srgbClr val="0070C0"/>
                </a:solidFill>
                <a:latin typeface="Arial Black" panose="020B0A04020102020204" pitchFamily="34" charset="0"/>
              </a:rPr>
              <a:t>Fundus Features</a:t>
            </a:r>
          </a:p>
        </p:txBody>
      </p:sp>
      <p:pic>
        <p:nvPicPr>
          <p:cNvPr id="6" name="Picture 5">
            <a:extLst>
              <a:ext uri="{FF2B5EF4-FFF2-40B4-BE49-F238E27FC236}">
                <a16:creationId xmlns:a16="http://schemas.microsoft.com/office/drawing/2014/main" id="{49C89A80-1061-4C2A-8A82-4869F90A94FF}"/>
              </a:ext>
            </a:extLst>
          </p:cNvPr>
          <p:cNvPicPr>
            <a:picLocks noChangeAspect="1"/>
          </p:cNvPicPr>
          <p:nvPr/>
        </p:nvPicPr>
        <p:blipFill>
          <a:blip r:embed="rId4"/>
          <a:stretch>
            <a:fillRect/>
          </a:stretch>
        </p:blipFill>
        <p:spPr>
          <a:xfrm>
            <a:off x="1509711" y="1861410"/>
            <a:ext cx="6124575" cy="3990975"/>
          </a:xfrm>
          <a:prstGeom prst="rect">
            <a:avLst/>
          </a:prstGeom>
        </p:spPr>
      </p:pic>
      <p:pic>
        <p:nvPicPr>
          <p:cNvPr id="7" name="Picture 6">
            <a:extLst>
              <a:ext uri="{FF2B5EF4-FFF2-40B4-BE49-F238E27FC236}">
                <a16:creationId xmlns:a16="http://schemas.microsoft.com/office/drawing/2014/main" id="{C4DCE316-2ED3-46AC-BA5A-7520DBA19AAB}"/>
              </a:ext>
            </a:extLst>
          </p:cNvPr>
          <p:cNvPicPr>
            <a:picLocks noChangeAspect="1"/>
          </p:cNvPicPr>
          <p:nvPr/>
        </p:nvPicPr>
        <p:blipFill>
          <a:blip r:embed="rId5"/>
          <a:stretch>
            <a:fillRect/>
          </a:stretch>
        </p:blipFill>
        <p:spPr>
          <a:xfrm>
            <a:off x="1419225" y="1825613"/>
            <a:ext cx="6429375" cy="4026772"/>
          </a:xfrm>
          <a:prstGeom prst="rect">
            <a:avLst/>
          </a:prstGeom>
        </p:spPr>
      </p:pic>
      <p:pic>
        <p:nvPicPr>
          <p:cNvPr id="8" name="Picture 7">
            <a:extLst>
              <a:ext uri="{FF2B5EF4-FFF2-40B4-BE49-F238E27FC236}">
                <a16:creationId xmlns:a16="http://schemas.microsoft.com/office/drawing/2014/main" id="{B91E7D9C-A2E0-490F-8F21-B1DE914FAAA8}"/>
              </a:ext>
            </a:extLst>
          </p:cNvPr>
          <p:cNvPicPr>
            <a:picLocks noChangeAspect="1"/>
          </p:cNvPicPr>
          <p:nvPr/>
        </p:nvPicPr>
        <p:blipFill>
          <a:blip r:embed="rId6"/>
          <a:stretch>
            <a:fillRect/>
          </a:stretch>
        </p:blipFill>
        <p:spPr>
          <a:xfrm>
            <a:off x="1295398" y="1799385"/>
            <a:ext cx="6553199" cy="4115024"/>
          </a:xfrm>
          <a:prstGeom prst="rect">
            <a:avLst/>
          </a:prstGeom>
        </p:spPr>
      </p:pic>
      <p:sp>
        <p:nvSpPr>
          <p:cNvPr id="10" name="TextBox 9">
            <a:extLst>
              <a:ext uri="{FF2B5EF4-FFF2-40B4-BE49-F238E27FC236}">
                <a16:creationId xmlns:a16="http://schemas.microsoft.com/office/drawing/2014/main" id="{442686D3-4B76-43B0-9EE1-75B409C431F8}"/>
              </a:ext>
            </a:extLst>
          </p:cNvPr>
          <p:cNvSpPr txBox="1"/>
          <p:nvPr/>
        </p:nvSpPr>
        <p:spPr>
          <a:xfrm>
            <a:off x="533400" y="5976433"/>
            <a:ext cx="8077199"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Tugal-Tutkun, I., Onal, S., Altan-Yaycioglu, R., Altunbas, H. H., &amp; Urgancioglu, M. (2004). Uveitis in Behçet disease: an analysis of 880 patients.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American journal of ophthalmology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138</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373-380.</a:t>
            </a:r>
          </a:p>
        </p:txBody>
      </p:sp>
    </p:spTree>
    <p:extLst>
      <p:ext uri="{BB962C8B-B14F-4D97-AF65-F5344CB8AC3E}">
        <p14:creationId xmlns:p14="http://schemas.microsoft.com/office/powerpoint/2010/main" val="90758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E8E-C2AF-4167-93A5-750861802BBE}"/>
              </a:ext>
            </a:extLst>
          </p:cNvPr>
          <p:cNvSpPr>
            <a:spLocks noGrp="1"/>
          </p:cNvSpPr>
          <p:nvPr>
            <p:ph type="title"/>
          </p:nvPr>
        </p:nvSpPr>
        <p:spPr>
          <a:xfrm>
            <a:off x="381000" y="286604"/>
            <a:ext cx="8401050" cy="1450757"/>
          </a:xfrm>
        </p:spPr>
        <p:txBody>
          <a:bodyPr/>
          <a:lstStyle/>
          <a:p>
            <a:r>
              <a:rPr lang="en-US" b="1" dirty="0">
                <a:solidFill>
                  <a:srgbClr val="0070C0"/>
                </a:solidFill>
                <a:latin typeface="Arial Black" panose="020B0A04020102020204" pitchFamily="34" charset="0"/>
              </a:rPr>
              <a:t>Oral and Genital Manifestations</a:t>
            </a:r>
          </a:p>
        </p:txBody>
      </p:sp>
      <p:sp>
        <p:nvSpPr>
          <p:cNvPr id="3" name="Content Placeholder 2">
            <a:extLst>
              <a:ext uri="{FF2B5EF4-FFF2-40B4-BE49-F238E27FC236}">
                <a16:creationId xmlns:a16="http://schemas.microsoft.com/office/drawing/2014/main" id="{1620E620-09BC-4F0C-979D-A0323E73DF57}"/>
              </a:ext>
            </a:extLst>
          </p:cNvPr>
          <p:cNvSpPr>
            <a:spLocks noGrp="1"/>
          </p:cNvSpPr>
          <p:nvPr>
            <p:ph idx="1"/>
          </p:nvPr>
        </p:nvSpPr>
        <p:spPr>
          <a:xfrm>
            <a:off x="809625" y="1954259"/>
            <a:ext cx="4054038" cy="4023360"/>
          </a:xfrm>
        </p:spPr>
        <p:txBody>
          <a:bodyPr>
            <a:normAutofit/>
          </a:bodyPr>
          <a:lstStyle/>
          <a:p>
            <a:pPr>
              <a:buFont typeface="Wingdings" panose="05000000000000000000" pitchFamily="2" charset="2"/>
              <a:buChar char="§"/>
            </a:pPr>
            <a:r>
              <a:rPr lang="en-US" sz="2400">
                <a:solidFill>
                  <a:schemeClr val="tx1"/>
                </a:solidFill>
              </a:rPr>
              <a:t>Recurrent painful </a:t>
            </a:r>
            <a:r>
              <a:rPr lang="en-US" sz="2400" b="1">
                <a:solidFill>
                  <a:schemeClr val="tx1"/>
                </a:solidFill>
              </a:rPr>
              <a:t>aphthous</a:t>
            </a:r>
            <a:r>
              <a:rPr lang="en-US" sz="2400">
                <a:solidFill>
                  <a:schemeClr val="tx1"/>
                </a:solidFill>
              </a:rPr>
              <a:t> ulcers (most common and earliest manifestation)</a:t>
            </a:r>
          </a:p>
          <a:p>
            <a:pPr>
              <a:buFont typeface="Wingdings" panose="05000000000000000000" pitchFamily="2" charset="2"/>
              <a:buChar char="§"/>
            </a:pPr>
            <a:r>
              <a:rPr lang="en-US" sz="2400" b="1">
                <a:solidFill>
                  <a:schemeClr val="tx1"/>
                </a:solidFill>
              </a:rPr>
              <a:t>Genital</a:t>
            </a:r>
            <a:r>
              <a:rPr lang="en-US" sz="2400">
                <a:solidFill>
                  <a:schemeClr val="tx1"/>
                </a:solidFill>
              </a:rPr>
              <a:t> ulcers (larger, deeper and heal with scarring</a:t>
            </a:r>
            <a:endParaRPr lang="en-US" sz="2400" dirty="0">
              <a:solidFill>
                <a:schemeClr val="tx1"/>
              </a:solidFill>
            </a:endParaRPr>
          </a:p>
        </p:txBody>
      </p:sp>
      <p:pic>
        <p:nvPicPr>
          <p:cNvPr id="4" name="Picture 3">
            <a:extLst>
              <a:ext uri="{FF2B5EF4-FFF2-40B4-BE49-F238E27FC236}">
                <a16:creationId xmlns:a16="http://schemas.microsoft.com/office/drawing/2014/main" id="{403C5C30-8092-49AD-855A-3A6E53BECAA3}"/>
              </a:ext>
            </a:extLst>
          </p:cNvPr>
          <p:cNvPicPr>
            <a:picLocks noChangeAspect="1"/>
          </p:cNvPicPr>
          <p:nvPr/>
        </p:nvPicPr>
        <p:blipFill>
          <a:blip r:embed="rId3"/>
          <a:stretch>
            <a:fillRect/>
          </a:stretch>
        </p:blipFill>
        <p:spPr>
          <a:xfrm>
            <a:off x="4863663" y="1954259"/>
            <a:ext cx="3905249" cy="3000375"/>
          </a:xfrm>
          <a:prstGeom prst="rect">
            <a:avLst/>
          </a:prstGeom>
        </p:spPr>
      </p:pic>
      <p:pic>
        <p:nvPicPr>
          <p:cNvPr id="5" name="Picture 4">
            <a:extLst>
              <a:ext uri="{FF2B5EF4-FFF2-40B4-BE49-F238E27FC236}">
                <a16:creationId xmlns:a16="http://schemas.microsoft.com/office/drawing/2014/main" id="{9C0A6939-5C52-4DA3-BDC8-CCB0CC4FE5A6}"/>
              </a:ext>
            </a:extLst>
          </p:cNvPr>
          <p:cNvPicPr>
            <a:picLocks noChangeAspect="1"/>
          </p:cNvPicPr>
          <p:nvPr/>
        </p:nvPicPr>
        <p:blipFill>
          <a:blip r:embed="rId4"/>
          <a:stretch>
            <a:fillRect/>
          </a:stretch>
        </p:blipFill>
        <p:spPr>
          <a:xfrm>
            <a:off x="4724400" y="1917473"/>
            <a:ext cx="4227989" cy="3627434"/>
          </a:xfrm>
          <a:prstGeom prst="rect">
            <a:avLst/>
          </a:prstGeom>
        </p:spPr>
      </p:pic>
      <p:sp>
        <p:nvSpPr>
          <p:cNvPr id="7" name="TextBox 6">
            <a:extLst>
              <a:ext uri="{FF2B5EF4-FFF2-40B4-BE49-F238E27FC236}">
                <a16:creationId xmlns:a16="http://schemas.microsoft.com/office/drawing/2014/main" id="{50748EC7-1340-4105-A502-EA3D2C055884}"/>
              </a:ext>
            </a:extLst>
          </p:cNvPr>
          <p:cNvSpPr txBox="1"/>
          <p:nvPr/>
        </p:nvSpPr>
        <p:spPr>
          <a:xfrm>
            <a:off x="609600" y="5696116"/>
            <a:ext cx="4572000"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327754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6F78-5744-4376-9B62-F5D091547CEC}"/>
              </a:ext>
            </a:extLst>
          </p:cNvPr>
          <p:cNvSpPr>
            <a:spLocks noGrp="1"/>
          </p:cNvSpPr>
          <p:nvPr>
            <p:ph type="title"/>
          </p:nvPr>
        </p:nvSpPr>
        <p:spPr>
          <a:xfrm>
            <a:off x="304800" y="286604"/>
            <a:ext cx="8534400" cy="1450757"/>
          </a:xfrm>
        </p:spPr>
        <p:txBody>
          <a:bodyPr>
            <a:normAutofit/>
          </a:bodyPr>
          <a:lstStyle/>
          <a:p>
            <a:r>
              <a:rPr lang="en-US" b="1" dirty="0">
                <a:solidFill>
                  <a:srgbClr val="0070C0"/>
                </a:solidFill>
                <a:latin typeface="Arial Black" panose="020B0A04020102020204" pitchFamily="34" charset="0"/>
              </a:rPr>
              <a:t>Cutaneous Manifestations</a:t>
            </a:r>
          </a:p>
        </p:txBody>
      </p:sp>
      <p:sp>
        <p:nvSpPr>
          <p:cNvPr id="3" name="Content Placeholder 2">
            <a:extLst>
              <a:ext uri="{FF2B5EF4-FFF2-40B4-BE49-F238E27FC236}">
                <a16:creationId xmlns:a16="http://schemas.microsoft.com/office/drawing/2014/main" id="{CBD1A776-5168-4E08-8FF7-D7309DE68B43}"/>
              </a:ext>
            </a:extLst>
          </p:cNvPr>
          <p:cNvSpPr>
            <a:spLocks noGrp="1"/>
          </p:cNvSpPr>
          <p:nvPr>
            <p:ph idx="1"/>
          </p:nvPr>
        </p:nvSpPr>
        <p:spPr>
          <a:xfrm>
            <a:off x="762001" y="1845734"/>
            <a:ext cx="3200400" cy="3274906"/>
          </a:xfrm>
        </p:spPr>
        <p:txBody>
          <a:bodyPr/>
          <a:lstStyle/>
          <a:p>
            <a:pPr>
              <a:buFont typeface="Wingdings" panose="05000000000000000000" pitchFamily="2" charset="2"/>
              <a:buChar char="§"/>
            </a:pPr>
            <a:r>
              <a:rPr lang="en-US" sz="2400" dirty="0">
                <a:solidFill>
                  <a:schemeClr val="tx1"/>
                </a:solidFill>
              </a:rPr>
              <a:t>Painful maculopapular or papulopustular rash</a:t>
            </a:r>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ea typeface="+mn-ea"/>
                <a:cs typeface="+mn-cs"/>
              </a:rPr>
              <a:t>Erythema nodosum </a:t>
            </a:r>
            <a:r>
              <a:rPr kumimoji="0" lang="en-US" sz="2400" i="0" u="none" strike="noStrike" kern="1200" cap="none" spc="0" normalizeH="0" baseline="0" noProof="0" dirty="0">
                <a:ln>
                  <a:noFill/>
                </a:ln>
                <a:solidFill>
                  <a:schemeClr val="tx1"/>
                </a:solidFill>
                <a:effectLst/>
                <a:uLnTx/>
                <a:uFillTx/>
                <a:ea typeface="+mn-ea"/>
                <a:cs typeface="+mn-cs"/>
              </a:rPr>
              <a:t>(</a:t>
            </a:r>
            <a:r>
              <a:rPr kumimoji="0" lang="en-US" sz="2400" b="0" i="0" u="none" strike="noStrike" kern="1200" cap="none" spc="0" normalizeH="0" baseline="0" noProof="0" dirty="0">
                <a:ln>
                  <a:noFill/>
                </a:ln>
                <a:solidFill>
                  <a:schemeClr val="tx1"/>
                </a:solidFill>
                <a:effectLst/>
                <a:uLnTx/>
                <a:uFillTx/>
                <a:ea typeface="+mn-ea"/>
                <a:cs typeface="+mn-cs"/>
              </a:rPr>
              <a:t>Painful red tender nodules on shins, arms, buttocks and face)</a:t>
            </a:r>
          </a:p>
          <a:p>
            <a:endParaRPr lang="en-US" dirty="0"/>
          </a:p>
        </p:txBody>
      </p:sp>
      <p:pic>
        <p:nvPicPr>
          <p:cNvPr id="4" name="Picture 3">
            <a:extLst>
              <a:ext uri="{FF2B5EF4-FFF2-40B4-BE49-F238E27FC236}">
                <a16:creationId xmlns:a16="http://schemas.microsoft.com/office/drawing/2014/main" id="{E890D78F-8E83-4F70-A209-F50A5AA21594}"/>
              </a:ext>
            </a:extLst>
          </p:cNvPr>
          <p:cNvPicPr>
            <a:picLocks noChangeAspect="1"/>
          </p:cNvPicPr>
          <p:nvPr/>
        </p:nvPicPr>
        <p:blipFill>
          <a:blip r:embed="rId2"/>
          <a:stretch>
            <a:fillRect/>
          </a:stretch>
        </p:blipFill>
        <p:spPr>
          <a:xfrm>
            <a:off x="4114800" y="2895600"/>
            <a:ext cx="4708634" cy="3261360"/>
          </a:xfrm>
          <a:prstGeom prst="rect">
            <a:avLst/>
          </a:prstGeom>
        </p:spPr>
      </p:pic>
      <p:pic>
        <p:nvPicPr>
          <p:cNvPr id="5" name="Picture 4">
            <a:extLst>
              <a:ext uri="{FF2B5EF4-FFF2-40B4-BE49-F238E27FC236}">
                <a16:creationId xmlns:a16="http://schemas.microsoft.com/office/drawing/2014/main" id="{E3FB56FB-8711-49AD-BDF5-5E8BE9FC0F27}"/>
              </a:ext>
            </a:extLst>
          </p:cNvPr>
          <p:cNvPicPr>
            <a:picLocks noChangeAspect="1"/>
          </p:cNvPicPr>
          <p:nvPr/>
        </p:nvPicPr>
        <p:blipFill>
          <a:blip r:embed="rId3"/>
          <a:stretch>
            <a:fillRect/>
          </a:stretch>
        </p:blipFill>
        <p:spPr>
          <a:xfrm>
            <a:off x="6095999" y="2890345"/>
            <a:ext cx="2727435" cy="3261360"/>
          </a:xfrm>
          <a:prstGeom prst="rect">
            <a:avLst/>
          </a:prstGeom>
        </p:spPr>
      </p:pic>
      <p:pic>
        <p:nvPicPr>
          <p:cNvPr id="7" name="Picture 6">
            <a:extLst>
              <a:ext uri="{FF2B5EF4-FFF2-40B4-BE49-F238E27FC236}">
                <a16:creationId xmlns:a16="http://schemas.microsoft.com/office/drawing/2014/main" id="{A7C570D8-D974-4B1B-B31A-7846D388D9B3}"/>
              </a:ext>
            </a:extLst>
          </p:cNvPr>
          <p:cNvPicPr>
            <a:picLocks noChangeAspect="1"/>
          </p:cNvPicPr>
          <p:nvPr/>
        </p:nvPicPr>
        <p:blipFill>
          <a:blip r:embed="rId4"/>
          <a:stretch>
            <a:fillRect/>
          </a:stretch>
        </p:blipFill>
        <p:spPr>
          <a:xfrm>
            <a:off x="4035884" y="2514600"/>
            <a:ext cx="4879516" cy="3810000"/>
          </a:xfrm>
          <a:prstGeom prst="rect">
            <a:avLst/>
          </a:prstGeom>
        </p:spPr>
      </p:pic>
      <p:pic>
        <p:nvPicPr>
          <p:cNvPr id="8" name="Picture 7">
            <a:extLst>
              <a:ext uri="{FF2B5EF4-FFF2-40B4-BE49-F238E27FC236}">
                <a16:creationId xmlns:a16="http://schemas.microsoft.com/office/drawing/2014/main" id="{DF5FBE17-9C83-497F-B20C-401EAC80E459}"/>
              </a:ext>
            </a:extLst>
          </p:cNvPr>
          <p:cNvPicPr>
            <a:picLocks noChangeAspect="1"/>
          </p:cNvPicPr>
          <p:nvPr/>
        </p:nvPicPr>
        <p:blipFill>
          <a:blip r:embed="rId5"/>
          <a:stretch>
            <a:fillRect/>
          </a:stretch>
        </p:blipFill>
        <p:spPr>
          <a:xfrm>
            <a:off x="3962401" y="2087306"/>
            <a:ext cx="5005250" cy="4200508"/>
          </a:xfrm>
          <a:prstGeom prst="rect">
            <a:avLst/>
          </a:prstGeom>
        </p:spPr>
      </p:pic>
      <p:sp>
        <p:nvSpPr>
          <p:cNvPr id="9" name="TextBox 8">
            <a:extLst>
              <a:ext uri="{FF2B5EF4-FFF2-40B4-BE49-F238E27FC236}">
                <a16:creationId xmlns:a16="http://schemas.microsoft.com/office/drawing/2014/main" id="{0864A1E9-3C43-4C89-83ED-D1D6787C8C4A}"/>
              </a:ext>
            </a:extLst>
          </p:cNvPr>
          <p:cNvSpPr txBox="1"/>
          <p:nvPr/>
        </p:nvSpPr>
        <p:spPr>
          <a:xfrm>
            <a:off x="275897" y="5772589"/>
            <a:ext cx="3594538"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35192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1E98-D1C0-4425-8402-7D657532B101}"/>
              </a:ext>
            </a:extLst>
          </p:cNvPr>
          <p:cNvSpPr>
            <a:spLocks noGrp="1"/>
          </p:cNvSpPr>
          <p:nvPr>
            <p:ph type="title"/>
          </p:nvPr>
        </p:nvSpPr>
        <p:spPr/>
        <p:txBody>
          <a:bodyPr/>
          <a:lstStyle/>
          <a:p>
            <a:r>
              <a:rPr lang="en-US" b="1" dirty="0">
                <a:solidFill>
                  <a:srgbClr val="0070C0"/>
                </a:solidFill>
                <a:latin typeface="Arial Black" panose="020B0A04020102020204" pitchFamily="34" charset="0"/>
              </a:rPr>
              <a:t>Cont..</a:t>
            </a:r>
          </a:p>
        </p:txBody>
      </p:sp>
      <p:sp>
        <p:nvSpPr>
          <p:cNvPr id="3" name="Content Placeholder 2">
            <a:extLst>
              <a:ext uri="{FF2B5EF4-FFF2-40B4-BE49-F238E27FC236}">
                <a16:creationId xmlns:a16="http://schemas.microsoft.com/office/drawing/2014/main" id="{2AD8B72A-93EC-4DE0-9450-7ABA7569EE6D}"/>
              </a:ext>
            </a:extLst>
          </p:cNvPr>
          <p:cNvSpPr>
            <a:spLocks noGrp="1"/>
          </p:cNvSpPr>
          <p:nvPr>
            <p:ph idx="1"/>
          </p:nvPr>
        </p:nvSpPr>
        <p:spPr>
          <a:xfrm>
            <a:off x="485775" y="1828800"/>
            <a:ext cx="4162425" cy="3581400"/>
          </a:xfrm>
        </p:spPr>
        <p:txBody>
          <a:bodyPr>
            <a:normAutofit/>
          </a:bodyPr>
          <a:lstStyle/>
          <a:p>
            <a:pPr>
              <a:buFont typeface="Wingdings" panose="05000000000000000000" pitchFamily="2" charset="2"/>
              <a:buChar char="§"/>
            </a:pPr>
            <a:r>
              <a:rPr lang="en-US" sz="2400" dirty="0">
                <a:solidFill>
                  <a:schemeClr val="tx1"/>
                </a:solidFill>
              </a:rPr>
              <a:t>Acne vulgaris</a:t>
            </a:r>
          </a:p>
          <a:p>
            <a:pPr>
              <a:buFont typeface="Wingdings" panose="05000000000000000000" pitchFamily="2" charset="2"/>
              <a:buChar char="§"/>
            </a:pPr>
            <a:r>
              <a:rPr lang="en-US" sz="2400" b="1" dirty="0">
                <a:solidFill>
                  <a:schemeClr val="tx1"/>
                </a:solidFill>
              </a:rPr>
              <a:t>Positive pathergy test </a:t>
            </a:r>
            <a:r>
              <a:rPr lang="en-US" sz="2400" dirty="0">
                <a:solidFill>
                  <a:schemeClr val="tx1"/>
                </a:solidFill>
              </a:rPr>
              <a:t>(Sterile pustule formation at site of venipuncture after 24-48 hours)</a:t>
            </a:r>
          </a:p>
          <a:p>
            <a:pPr>
              <a:buFont typeface="Wingdings" panose="05000000000000000000" pitchFamily="2" charset="2"/>
              <a:buChar char="§"/>
            </a:pPr>
            <a:r>
              <a:rPr lang="en-US" sz="2400" b="1" dirty="0">
                <a:solidFill>
                  <a:schemeClr val="tx1"/>
                </a:solidFill>
              </a:rPr>
              <a:t>Dermatographia</a:t>
            </a:r>
            <a:r>
              <a:rPr lang="en-US" sz="2400" dirty="0">
                <a:solidFill>
                  <a:schemeClr val="tx1"/>
                </a:solidFill>
              </a:rPr>
              <a:t> (an exaggerated weal and flare response that occurs within minutes of skin being stroked or scratched)</a:t>
            </a:r>
          </a:p>
        </p:txBody>
      </p:sp>
      <p:pic>
        <p:nvPicPr>
          <p:cNvPr id="4" name="Picture 3">
            <a:extLst>
              <a:ext uri="{FF2B5EF4-FFF2-40B4-BE49-F238E27FC236}">
                <a16:creationId xmlns:a16="http://schemas.microsoft.com/office/drawing/2014/main" id="{724DA085-198D-41EB-884F-C4CF33CC34DF}"/>
              </a:ext>
            </a:extLst>
          </p:cNvPr>
          <p:cNvPicPr>
            <a:picLocks noChangeAspect="1"/>
          </p:cNvPicPr>
          <p:nvPr/>
        </p:nvPicPr>
        <p:blipFill rotWithShape="1">
          <a:blip r:embed="rId2"/>
          <a:srcRect l="51766" b="7172"/>
          <a:stretch/>
        </p:blipFill>
        <p:spPr>
          <a:xfrm>
            <a:off x="4800600" y="2209800"/>
            <a:ext cx="4162425" cy="4023360"/>
          </a:xfrm>
          <a:prstGeom prst="rect">
            <a:avLst/>
          </a:prstGeom>
        </p:spPr>
      </p:pic>
      <p:pic>
        <p:nvPicPr>
          <p:cNvPr id="5" name="Picture 4">
            <a:extLst>
              <a:ext uri="{FF2B5EF4-FFF2-40B4-BE49-F238E27FC236}">
                <a16:creationId xmlns:a16="http://schemas.microsoft.com/office/drawing/2014/main" id="{EA5D1288-3410-4CF9-BBA0-B03B2D289F21}"/>
              </a:ext>
            </a:extLst>
          </p:cNvPr>
          <p:cNvPicPr>
            <a:picLocks noChangeAspect="1"/>
          </p:cNvPicPr>
          <p:nvPr/>
        </p:nvPicPr>
        <p:blipFill>
          <a:blip r:embed="rId3"/>
          <a:stretch>
            <a:fillRect/>
          </a:stretch>
        </p:blipFill>
        <p:spPr>
          <a:xfrm>
            <a:off x="4648200" y="1760483"/>
            <a:ext cx="4314824" cy="4472677"/>
          </a:xfrm>
          <a:prstGeom prst="rect">
            <a:avLst/>
          </a:prstGeom>
        </p:spPr>
      </p:pic>
      <p:pic>
        <p:nvPicPr>
          <p:cNvPr id="6" name="Picture 5">
            <a:extLst>
              <a:ext uri="{FF2B5EF4-FFF2-40B4-BE49-F238E27FC236}">
                <a16:creationId xmlns:a16="http://schemas.microsoft.com/office/drawing/2014/main" id="{51687438-CEEF-4EA1-836A-3D4EC6772943}"/>
              </a:ext>
            </a:extLst>
          </p:cNvPr>
          <p:cNvPicPr>
            <a:picLocks noChangeAspect="1"/>
          </p:cNvPicPr>
          <p:nvPr/>
        </p:nvPicPr>
        <p:blipFill>
          <a:blip r:embed="rId4"/>
          <a:stretch>
            <a:fillRect/>
          </a:stretch>
        </p:blipFill>
        <p:spPr>
          <a:xfrm>
            <a:off x="4572000" y="1760483"/>
            <a:ext cx="4422030" cy="4472677"/>
          </a:xfrm>
          <a:prstGeom prst="rect">
            <a:avLst/>
          </a:prstGeom>
        </p:spPr>
      </p:pic>
      <p:sp>
        <p:nvSpPr>
          <p:cNvPr id="8" name="TextBox 7">
            <a:extLst>
              <a:ext uri="{FF2B5EF4-FFF2-40B4-BE49-F238E27FC236}">
                <a16:creationId xmlns:a16="http://schemas.microsoft.com/office/drawing/2014/main" id="{4A793B87-397A-4A09-89FB-0EEC5A033BC5}"/>
              </a:ext>
            </a:extLst>
          </p:cNvPr>
          <p:cNvSpPr txBox="1"/>
          <p:nvPr/>
        </p:nvSpPr>
        <p:spPr>
          <a:xfrm>
            <a:off x="280987" y="5704271"/>
            <a:ext cx="4214814"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20816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391C-BBF7-4F54-A26D-BD6C9B98A3D5}"/>
              </a:ext>
            </a:extLst>
          </p:cNvPr>
          <p:cNvSpPr>
            <a:spLocks noGrp="1"/>
          </p:cNvSpPr>
          <p:nvPr>
            <p:ph type="title"/>
          </p:nvPr>
        </p:nvSpPr>
        <p:spPr>
          <a:xfrm>
            <a:off x="381000" y="286604"/>
            <a:ext cx="8229600" cy="1450757"/>
          </a:xfrm>
        </p:spPr>
        <p:txBody>
          <a:bodyPr/>
          <a:lstStyle/>
          <a:p>
            <a:r>
              <a:rPr lang="en-US" b="1" dirty="0">
                <a:solidFill>
                  <a:srgbClr val="0070C0"/>
                </a:solidFill>
                <a:latin typeface="Arial Black" panose="020B0A04020102020204" pitchFamily="34" charset="0"/>
              </a:rPr>
              <a:t>Vascular Manifestations</a:t>
            </a:r>
          </a:p>
        </p:txBody>
      </p:sp>
      <p:sp>
        <p:nvSpPr>
          <p:cNvPr id="3" name="Content Placeholder 2">
            <a:extLst>
              <a:ext uri="{FF2B5EF4-FFF2-40B4-BE49-F238E27FC236}">
                <a16:creationId xmlns:a16="http://schemas.microsoft.com/office/drawing/2014/main" id="{3649B20D-7E95-4336-8C7E-BA7359778CCA}"/>
              </a:ext>
            </a:extLst>
          </p:cNvPr>
          <p:cNvSpPr>
            <a:spLocks noGrp="1"/>
          </p:cNvSpPr>
          <p:nvPr>
            <p:ph idx="1"/>
          </p:nvPr>
        </p:nvSpPr>
        <p:spPr>
          <a:xfrm>
            <a:off x="457201" y="1845734"/>
            <a:ext cx="3886200" cy="4023360"/>
          </a:xfrm>
        </p:spPr>
        <p:txBody>
          <a:bodyPr>
            <a:normAutofit/>
          </a:bodyPr>
          <a:lstStyle/>
          <a:p>
            <a:pPr lvl="0">
              <a:buClr>
                <a:srgbClr val="4A66AC"/>
              </a:buClr>
              <a:buFont typeface="Wingdings" panose="05000000000000000000" pitchFamily="2" charset="2"/>
              <a:buChar char="§"/>
            </a:pPr>
            <a:r>
              <a:rPr lang="en-US" sz="2400" dirty="0">
                <a:solidFill>
                  <a:schemeClr val="tx1"/>
                </a:solidFill>
              </a:rPr>
              <a:t>Systemic vasculitis </a:t>
            </a:r>
          </a:p>
          <a:p>
            <a:pPr lvl="0">
              <a:buClr>
                <a:srgbClr val="4A66AC"/>
              </a:buClr>
              <a:buFont typeface="Wingdings" panose="05000000000000000000" pitchFamily="2" charset="2"/>
              <a:buChar char="§"/>
            </a:pPr>
            <a:r>
              <a:rPr lang="en-US" sz="2400" dirty="0">
                <a:solidFill>
                  <a:schemeClr val="tx1"/>
                </a:solidFill>
              </a:rPr>
              <a:t>Affecting any size of artery and vein</a:t>
            </a:r>
          </a:p>
          <a:p>
            <a:pPr lvl="0">
              <a:buClr>
                <a:srgbClr val="4A66AC"/>
              </a:buClr>
              <a:buFont typeface="Wingdings" panose="05000000000000000000" pitchFamily="2" charset="2"/>
              <a:buChar char="§"/>
            </a:pPr>
            <a:r>
              <a:rPr lang="en-US" sz="2400" dirty="0">
                <a:solidFill>
                  <a:schemeClr val="tx1"/>
                </a:solidFill>
              </a:rPr>
              <a:t>Arterial occlusions and </a:t>
            </a:r>
            <a:r>
              <a:rPr lang="en-US" sz="2400" b="1" dirty="0">
                <a:solidFill>
                  <a:schemeClr val="tx1"/>
                </a:solidFill>
              </a:rPr>
              <a:t>aneurysms</a:t>
            </a:r>
          </a:p>
          <a:p>
            <a:pPr lvl="0">
              <a:buClr>
                <a:srgbClr val="4A66AC"/>
              </a:buClr>
              <a:buFont typeface="Wingdings" panose="05000000000000000000" pitchFamily="2" charset="2"/>
              <a:buChar char="§"/>
            </a:pPr>
            <a:r>
              <a:rPr lang="en-US" sz="2400" dirty="0">
                <a:solidFill>
                  <a:schemeClr val="tx1"/>
                </a:solidFill>
              </a:rPr>
              <a:t>Venous occlusions and </a:t>
            </a:r>
            <a:r>
              <a:rPr lang="en-US" sz="2400" b="1" dirty="0">
                <a:solidFill>
                  <a:schemeClr val="tx1"/>
                </a:solidFill>
              </a:rPr>
              <a:t>varices</a:t>
            </a:r>
          </a:p>
          <a:p>
            <a:pPr lvl="0">
              <a:buClr>
                <a:srgbClr val="4A66AC"/>
              </a:buClr>
              <a:buFont typeface="Wingdings" panose="05000000000000000000" pitchFamily="2" charset="2"/>
              <a:buChar char="§"/>
            </a:pPr>
            <a:r>
              <a:rPr lang="en-US" sz="2400" dirty="0">
                <a:solidFill>
                  <a:schemeClr val="tx1"/>
                </a:solidFill>
              </a:rPr>
              <a:t> Superficial vein </a:t>
            </a:r>
            <a:r>
              <a:rPr lang="en-US" sz="2400" b="1" dirty="0">
                <a:solidFill>
                  <a:schemeClr val="tx1"/>
                </a:solidFill>
              </a:rPr>
              <a:t>thrombosis</a:t>
            </a:r>
            <a:r>
              <a:rPr lang="en-US" sz="2400" dirty="0">
                <a:solidFill>
                  <a:schemeClr val="tx1"/>
                </a:solidFill>
              </a:rPr>
              <a:t> and deep vein thrombosis</a:t>
            </a:r>
          </a:p>
          <a:p>
            <a:pPr>
              <a:buFont typeface="Wingdings" panose="05000000000000000000" pitchFamily="2" charset="2"/>
              <a:buChar char="§"/>
            </a:pPr>
            <a:endParaRPr lang="en-US" sz="2400" dirty="0">
              <a:solidFill>
                <a:schemeClr val="tx1"/>
              </a:solidFill>
            </a:endParaRPr>
          </a:p>
        </p:txBody>
      </p:sp>
      <p:pic>
        <p:nvPicPr>
          <p:cNvPr id="7" name="Picture 6">
            <a:extLst>
              <a:ext uri="{FF2B5EF4-FFF2-40B4-BE49-F238E27FC236}">
                <a16:creationId xmlns:a16="http://schemas.microsoft.com/office/drawing/2014/main" id="{3A8034A7-8D4C-41BA-A4EA-F4B80185E00A}"/>
              </a:ext>
            </a:extLst>
          </p:cNvPr>
          <p:cNvPicPr>
            <a:picLocks noChangeAspect="1"/>
          </p:cNvPicPr>
          <p:nvPr/>
        </p:nvPicPr>
        <p:blipFill>
          <a:blip r:embed="rId3"/>
          <a:stretch>
            <a:fillRect/>
          </a:stretch>
        </p:blipFill>
        <p:spPr>
          <a:xfrm>
            <a:off x="4657724" y="1916639"/>
            <a:ext cx="4029075" cy="4179362"/>
          </a:xfrm>
          <a:prstGeom prst="rect">
            <a:avLst/>
          </a:prstGeom>
        </p:spPr>
      </p:pic>
      <p:pic>
        <p:nvPicPr>
          <p:cNvPr id="8" name="Picture 7">
            <a:extLst>
              <a:ext uri="{FF2B5EF4-FFF2-40B4-BE49-F238E27FC236}">
                <a16:creationId xmlns:a16="http://schemas.microsoft.com/office/drawing/2014/main" id="{672B504E-0F3B-42EA-8AE1-B51D6E7A86B4}"/>
              </a:ext>
            </a:extLst>
          </p:cNvPr>
          <p:cNvPicPr>
            <a:picLocks noChangeAspect="1"/>
          </p:cNvPicPr>
          <p:nvPr/>
        </p:nvPicPr>
        <p:blipFill>
          <a:blip r:embed="rId4"/>
          <a:stretch>
            <a:fillRect/>
          </a:stretch>
        </p:blipFill>
        <p:spPr>
          <a:xfrm>
            <a:off x="4646625" y="1916639"/>
            <a:ext cx="4259170" cy="4179362"/>
          </a:xfrm>
          <a:prstGeom prst="rect">
            <a:avLst/>
          </a:prstGeom>
        </p:spPr>
      </p:pic>
      <p:pic>
        <p:nvPicPr>
          <p:cNvPr id="9" name="Picture 8">
            <a:extLst>
              <a:ext uri="{FF2B5EF4-FFF2-40B4-BE49-F238E27FC236}">
                <a16:creationId xmlns:a16="http://schemas.microsoft.com/office/drawing/2014/main" id="{62AE5BFB-7134-474D-915A-534F860F9100}"/>
              </a:ext>
            </a:extLst>
          </p:cNvPr>
          <p:cNvPicPr>
            <a:picLocks noChangeAspect="1"/>
          </p:cNvPicPr>
          <p:nvPr/>
        </p:nvPicPr>
        <p:blipFill>
          <a:blip r:embed="rId5"/>
          <a:stretch>
            <a:fillRect/>
          </a:stretch>
        </p:blipFill>
        <p:spPr>
          <a:xfrm>
            <a:off x="4572000" y="1874637"/>
            <a:ext cx="4361794" cy="4221364"/>
          </a:xfrm>
          <a:prstGeom prst="rect">
            <a:avLst/>
          </a:prstGeom>
        </p:spPr>
      </p:pic>
      <p:sp>
        <p:nvSpPr>
          <p:cNvPr id="10" name="TextBox 9">
            <a:extLst>
              <a:ext uri="{FF2B5EF4-FFF2-40B4-BE49-F238E27FC236}">
                <a16:creationId xmlns:a16="http://schemas.microsoft.com/office/drawing/2014/main" id="{5D318209-35A9-49FA-B6B4-198CBBAD587D}"/>
              </a:ext>
            </a:extLst>
          </p:cNvPr>
          <p:cNvSpPr txBox="1"/>
          <p:nvPr/>
        </p:nvSpPr>
        <p:spPr>
          <a:xfrm>
            <a:off x="381000" y="5730364"/>
            <a:ext cx="4572000"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94545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0088-889E-412F-B5F1-899BD7B56028}"/>
              </a:ext>
            </a:extLst>
          </p:cNvPr>
          <p:cNvSpPr>
            <a:spLocks noGrp="1"/>
          </p:cNvSpPr>
          <p:nvPr>
            <p:ph type="title"/>
          </p:nvPr>
        </p:nvSpPr>
        <p:spPr>
          <a:xfrm>
            <a:off x="533400" y="286604"/>
            <a:ext cx="7833360" cy="1450757"/>
          </a:xfrm>
        </p:spPr>
        <p:txBody>
          <a:bodyPr/>
          <a:lstStyle/>
          <a:p>
            <a:r>
              <a:rPr lang="en-US" b="1" dirty="0">
                <a:solidFill>
                  <a:srgbClr val="0070C0"/>
                </a:solidFill>
                <a:latin typeface="Arial Black" panose="020B0A04020102020204" pitchFamily="34" charset="0"/>
              </a:rPr>
              <a:t>Neuro Manifestations</a:t>
            </a:r>
          </a:p>
        </p:txBody>
      </p:sp>
      <p:sp>
        <p:nvSpPr>
          <p:cNvPr id="3" name="Content Placeholder 2">
            <a:extLst>
              <a:ext uri="{FF2B5EF4-FFF2-40B4-BE49-F238E27FC236}">
                <a16:creationId xmlns:a16="http://schemas.microsoft.com/office/drawing/2014/main" id="{CF4387B7-A63C-4F3B-99EB-9DA40CE61EF4}"/>
              </a:ext>
            </a:extLst>
          </p:cNvPr>
          <p:cNvSpPr>
            <a:spLocks noGrp="1"/>
          </p:cNvSpPr>
          <p:nvPr>
            <p:ph idx="1"/>
          </p:nvPr>
        </p:nvSpPr>
        <p:spPr>
          <a:xfrm>
            <a:off x="533402" y="1845734"/>
            <a:ext cx="3489604" cy="4326466"/>
          </a:xfrm>
        </p:spPr>
        <p:txBody>
          <a:bodyPr>
            <a:normAutofit/>
          </a:bodyPr>
          <a:lstStyle/>
          <a:p>
            <a:pPr>
              <a:buFont typeface="Wingdings" panose="05000000000000000000" pitchFamily="2" charset="2"/>
              <a:buChar char="§"/>
            </a:pPr>
            <a:r>
              <a:rPr lang="en-US" sz="2400" dirty="0">
                <a:solidFill>
                  <a:schemeClr val="tx1"/>
                </a:solidFill>
              </a:rPr>
              <a:t>&lt;20% of patients</a:t>
            </a:r>
          </a:p>
          <a:p>
            <a:pPr>
              <a:buFont typeface="Wingdings" panose="05000000000000000000" pitchFamily="2" charset="2"/>
              <a:buChar char="§"/>
            </a:pPr>
            <a:r>
              <a:rPr lang="en-US" sz="2400" dirty="0">
                <a:solidFill>
                  <a:schemeClr val="tx1"/>
                </a:solidFill>
              </a:rPr>
              <a:t>Most serious</a:t>
            </a:r>
          </a:p>
          <a:p>
            <a:pPr>
              <a:buFont typeface="Wingdings" panose="05000000000000000000" pitchFamily="2" charset="2"/>
              <a:buChar char="§"/>
            </a:pPr>
            <a:r>
              <a:rPr lang="en-US" sz="2400" dirty="0">
                <a:solidFill>
                  <a:schemeClr val="tx1"/>
                </a:solidFill>
              </a:rPr>
              <a:t>More common in </a:t>
            </a:r>
            <a:r>
              <a:rPr lang="en-US" sz="2400" b="1" dirty="0">
                <a:solidFill>
                  <a:schemeClr val="tx1"/>
                </a:solidFill>
              </a:rPr>
              <a:t>men</a:t>
            </a:r>
          </a:p>
          <a:p>
            <a:pPr>
              <a:buFont typeface="Wingdings" panose="05000000000000000000" pitchFamily="2" charset="2"/>
              <a:buChar char="§"/>
            </a:pPr>
            <a:r>
              <a:rPr lang="en-US" sz="2400" b="1" dirty="0">
                <a:solidFill>
                  <a:schemeClr val="tx1"/>
                </a:solidFill>
              </a:rPr>
              <a:t>Meningitis</a:t>
            </a:r>
            <a:r>
              <a:rPr lang="en-US" sz="2400" dirty="0">
                <a:solidFill>
                  <a:schemeClr val="tx1"/>
                </a:solidFill>
              </a:rPr>
              <a:t> or meningoencephalitis</a:t>
            </a:r>
          </a:p>
          <a:p>
            <a:pPr>
              <a:buFont typeface="Wingdings" panose="05000000000000000000" pitchFamily="2" charset="2"/>
              <a:buChar char="§"/>
            </a:pPr>
            <a:r>
              <a:rPr lang="en-US" sz="2400" b="1" dirty="0">
                <a:solidFill>
                  <a:schemeClr val="tx1"/>
                </a:solidFill>
              </a:rPr>
              <a:t>Motor neurologic </a:t>
            </a:r>
            <a:r>
              <a:rPr lang="en-US" sz="2400" dirty="0">
                <a:solidFill>
                  <a:schemeClr val="tx1"/>
                </a:solidFill>
              </a:rPr>
              <a:t>deficits</a:t>
            </a:r>
          </a:p>
          <a:p>
            <a:pPr>
              <a:buFont typeface="Wingdings" panose="05000000000000000000" pitchFamily="2" charset="2"/>
              <a:buChar char="§"/>
            </a:pPr>
            <a:r>
              <a:rPr lang="en-US" sz="2400" dirty="0">
                <a:solidFill>
                  <a:schemeClr val="tx1"/>
                </a:solidFill>
              </a:rPr>
              <a:t>Loss of bladder control</a:t>
            </a:r>
          </a:p>
          <a:p>
            <a:pPr>
              <a:buFont typeface="Wingdings" panose="05000000000000000000" pitchFamily="2" charset="2"/>
              <a:buChar char="§"/>
            </a:pPr>
            <a:r>
              <a:rPr lang="en-US" sz="2400" b="1" dirty="0">
                <a:solidFill>
                  <a:schemeClr val="tx1"/>
                </a:solidFill>
              </a:rPr>
              <a:t>Psychiatric</a:t>
            </a:r>
            <a:r>
              <a:rPr lang="en-US" sz="2400" dirty="0">
                <a:solidFill>
                  <a:schemeClr val="tx1"/>
                </a:solidFill>
              </a:rPr>
              <a:t> symptoms </a:t>
            </a:r>
          </a:p>
          <a:p>
            <a:pPr>
              <a:buFont typeface="Wingdings" panose="05000000000000000000" pitchFamily="2" charset="2"/>
              <a:buChar char="§"/>
            </a:pPr>
            <a:r>
              <a:rPr kumimoji="0" lang="en-US" sz="2400" b="0" i="0" u="none" strike="noStrike" kern="1200" cap="none" spc="0" normalizeH="0" baseline="0" noProof="0" dirty="0">
                <a:ln>
                  <a:noFill/>
                </a:ln>
                <a:solidFill>
                  <a:schemeClr val="tx1"/>
                </a:solidFill>
                <a:effectLst/>
                <a:uLnTx/>
                <a:uFillTx/>
                <a:ea typeface="+mn-ea"/>
                <a:cs typeface="+mn-cs"/>
              </a:rPr>
              <a:t>Dementia </a:t>
            </a:r>
            <a:r>
              <a:rPr kumimoji="0" lang="en-US" sz="2400" b="0" i="0" u="none" strike="noStrike" kern="1200" cap="none" spc="0" normalizeH="0" baseline="0" noProof="0" dirty="0" err="1">
                <a:ln>
                  <a:noFill/>
                </a:ln>
                <a:solidFill>
                  <a:schemeClr val="tx1"/>
                </a:solidFill>
                <a:effectLst/>
                <a:uLnTx/>
                <a:uFillTx/>
                <a:ea typeface="+mn-ea"/>
                <a:cs typeface="+mn-cs"/>
              </a:rPr>
              <a:t>i</a:t>
            </a:r>
            <a:r>
              <a:rPr lang="en-US" sz="2400" dirty="0">
                <a:solidFill>
                  <a:schemeClr val="tx1"/>
                </a:solidFill>
              </a:rPr>
              <a:t>n terminal stage</a:t>
            </a:r>
          </a:p>
        </p:txBody>
      </p:sp>
      <p:pic>
        <p:nvPicPr>
          <p:cNvPr id="4" name="Picture 3">
            <a:extLst>
              <a:ext uri="{FF2B5EF4-FFF2-40B4-BE49-F238E27FC236}">
                <a16:creationId xmlns:a16="http://schemas.microsoft.com/office/drawing/2014/main" id="{75CBA622-69F0-4FD4-8549-A32B6CA0F5E9}"/>
              </a:ext>
            </a:extLst>
          </p:cNvPr>
          <p:cNvPicPr>
            <a:picLocks noChangeAspect="1"/>
          </p:cNvPicPr>
          <p:nvPr/>
        </p:nvPicPr>
        <p:blipFill>
          <a:blip r:embed="rId3"/>
          <a:stretch>
            <a:fillRect/>
          </a:stretch>
        </p:blipFill>
        <p:spPr>
          <a:xfrm>
            <a:off x="4267199" y="2514600"/>
            <a:ext cx="4648201" cy="3187800"/>
          </a:xfrm>
          <a:prstGeom prst="rect">
            <a:avLst/>
          </a:prstGeom>
        </p:spPr>
      </p:pic>
      <p:sp>
        <p:nvSpPr>
          <p:cNvPr id="6" name="TextBox 5">
            <a:extLst>
              <a:ext uri="{FF2B5EF4-FFF2-40B4-BE49-F238E27FC236}">
                <a16:creationId xmlns:a16="http://schemas.microsoft.com/office/drawing/2014/main" id="{827657D2-3A2B-43B6-BB9E-DAB88C6EF556}"/>
              </a:ext>
            </a:extLst>
          </p:cNvPr>
          <p:cNvSpPr txBox="1"/>
          <p:nvPr/>
        </p:nvSpPr>
        <p:spPr>
          <a:xfrm>
            <a:off x="4450080" y="5705028"/>
            <a:ext cx="4572000"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32983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849F-E082-4316-960B-B0F94B933B28}"/>
              </a:ext>
            </a:extLst>
          </p:cNvPr>
          <p:cNvSpPr>
            <a:spLocks noGrp="1"/>
          </p:cNvSpPr>
          <p:nvPr>
            <p:ph type="title"/>
          </p:nvPr>
        </p:nvSpPr>
        <p:spPr>
          <a:xfrm>
            <a:off x="685800" y="286604"/>
            <a:ext cx="8381999" cy="1450757"/>
          </a:xfrm>
        </p:spPr>
        <p:txBody>
          <a:bodyPr>
            <a:normAutofit/>
          </a:bodyPr>
          <a:lstStyle/>
          <a:p>
            <a:r>
              <a:rPr lang="en-US" b="1" dirty="0">
                <a:solidFill>
                  <a:srgbClr val="0070C0"/>
                </a:solidFill>
                <a:latin typeface="Arial Black" panose="020B0A04020102020204" pitchFamily="34" charset="0"/>
              </a:rPr>
              <a:t>Musculoskeletal Manifestations</a:t>
            </a:r>
          </a:p>
        </p:txBody>
      </p:sp>
      <p:sp>
        <p:nvSpPr>
          <p:cNvPr id="3" name="Content Placeholder 2">
            <a:extLst>
              <a:ext uri="{FF2B5EF4-FFF2-40B4-BE49-F238E27FC236}">
                <a16:creationId xmlns:a16="http://schemas.microsoft.com/office/drawing/2014/main" id="{2646F092-4EF4-4D64-8A56-E8FED88B3F67}"/>
              </a:ext>
            </a:extLst>
          </p:cNvPr>
          <p:cNvSpPr>
            <a:spLocks noGrp="1"/>
          </p:cNvSpPr>
          <p:nvPr>
            <p:ph idx="1"/>
          </p:nvPr>
        </p:nvSpPr>
        <p:spPr>
          <a:xfrm>
            <a:off x="685801" y="1845734"/>
            <a:ext cx="3810000" cy="3412066"/>
          </a:xfrm>
        </p:spPr>
        <p:txBody>
          <a:bodyPr>
            <a:normAutofit/>
          </a:bodyPr>
          <a:lstStyle/>
          <a:p>
            <a:pPr>
              <a:buFont typeface="Wingdings" panose="05000000000000000000" pitchFamily="2" charset="2"/>
              <a:buChar char="§"/>
            </a:pPr>
            <a:r>
              <a:rPr lang="en-US" sz="2400" b="0" i="0" dirty="0">
                <a:solidFill>
                  <a:schemeClr val="tx1"/>
                </a:solidFill>
                <a:effectLst/>
              </a:rPr>
              <a:t>Oligo arthritis (symmetric or asymmetric) more common</a:t>
            </a:r>
          </a:p>
          <a:p>
            <a:pPr>
              <a:buFont typeface="Wingdings" panose="05000000000000000000" pitchFamily="2" charset="2"/>
              <a:buChar char="§"/>
            </a:pPr>
            <a:r>
              <a:rPr lang="en-US" sz="2400" b="0" i="0" dirty="0">
                <a:solidFill>
                  <a:schemeClr val="tx1"/>
                </a:solidFill>
                <a:effectLst/>
              </a:rPr>
              <a:t>Polyarthritis and mono arthritis can be seen</a:t>
            </a:r>
          </a:p>
          <a:p>
            <a:pPr>
              <a:buFont typeface="Wingdings" panose="05000000000000000000" pitchFamily="2" charset="2"/>
              <a:buChar char="§"/>
            </a:pPr>
            <a:r>
              <a:rPr lang="en-US" sz="2400" b="0" i="0" dirty="0">
                <a:solidFill>
                  <a:schemeClr val="tx1"/>
                </a:solidFill>
                <a:effectLst/>
              </a:rPr>
              <a:t>Knees most commonly involved joint, followed by ankles, wrists, and elbows</a:t>
            </a:r>
            <a:endParaRPr lang="en-US" sz="2400" dirty="0">
              <a:solidFill>
                <a:schemeClr val="tx1"/>
              </a:solidFill>
            </a:endParaRPr>
          </a:p>
        </p:txBody>
      </p:sp>
      <p:pic>
        <p:nvPicPr>
          <p:cNvPr id="4" name="Picture 3">
            <a:extLst>
              <a:ext uri="{FF2B5EF4-FFF2-40B4-BE49-F238E27FC236}">
                <a16:creationId xmlns:a16="http://schemas.microsoft.com/office/drawing/2014/main" id="{A10C2DDA-6552-403A-9A0D-C486E64EFB16}"/>
              </a:ext>
            </a:extLst>
          </p:cNvPr>
          <p:cNvPicPr>
            <a:picLocks noChangeAspect="1"/>
          </p:cNvPicPr>
          <p:nvPr/>
        </p:nvPicPr>
        <p:blipFill>
          <a:blip r:embed="rId2"/>
          <a:stretch>
            <a:fillRect/>
          </a:stretch>
        </p:blipFill>
        <p:spPr>
          <a:xfrm>
            <a:off x="4648200" y="2209800"/>
            <a:ext cx="4175760" cy="3875166"/>
          </a:xfrm>
          <a:prstGeom prst="rect">
            <a:avLst/>
          </a:prstGeom>
        </p:spPr>
      </p:pic>
      <p:sp>
        <p:nvSpPr>
          <p:cNvPr id="6" name="TextBox 5">
            <a:extLst>
              <a:ext uri="{FF2B5EF4-FFF2-40B4-BE49-F238E27FC236}">
                <a16:creationId xmlns:a16="http://schemas.microsoft.com/office/drawing/2014/main" id="{66D398AA-15BE-42A4-8D0C-4363DCEC7A33}"/>
              </a:ext>
            </a:extLst>
          </p:cNvPr>
          <p:cNvSpPr txBox="1"/>
          <p:nvPr/>
        </p:nvSpPr>
        <p:spPr>
          <a:xfrm>
            <a:off x="228600" y="5711846"/>
            <a:ext cx="4572000" cy="552011"/>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173812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91D3-CC6D-441D-BDAC-FD8E1F08BAB8}"/>
              </a:ext>
            </a:extLst>
          </p:cNvPr>
          <p:cNvSpPr>
            <a:spLocks noGrp="1"/>
          </p:cNvSpPr>
          <p:nvPr>
            <p:ph type="title"/>
          </p:nvPr>
        </p:nvSpPr>
        <p:spPr/>
        <p:txBody>
          <a:bodyPr/>
          <a:lstStyle/>
          <a:p>
            <a:r>
              <a:rPr lang="en-US" b="1" dirty="0">
                <a:solidFill>
                  <a:srgbClr val="0070C0"/>
                </a:solidFill>
                <a:latin typeface="Arial Black" panose="020B0A04020102020204" pitchFamily="34" charset="0"/>
              </a:rPr>
              <a:t>Diagnostic Criteria</a:t>
            </a:r>
          </a:p>
        </p:txBody>
      </p:sp>
      <p:pic>
        <p:nvPicPr>
          <p:cNvPr id="4" name="Content Placeholder 3">
            <a:extLst>
              <a:ext uri="{FF2B5EF4-FFF2-40B4-BE49-F238E27FC236}">
                <a16:creationId xmlns:a16="http://schemas.microsoft.com/office/drawing/2014/main" id="{671C415D-BB33-40B7-9BC1-60180EDB2A25}"/>
              </a:ext>
            </a:extLst>
          </p:cNvPr>
          <p:cNvPicPr>
            <a:picLocks noGrp="1" noChangeAspect="1"/>
          </p:cNvPicPr>
          <p:nvPr>
            <p:ph idx="1"/>
          </p:nvPr>
        </p:nvPicPr>
        <p:blipFill rotWithShape="1">
          <a:blip r:embed="rId3"/>
          <a:srcRect t="8910" b="12351"/>
          <a:stretch/>
        </p:blipFill>
        <p:spPr>
          <a:xfrm>
            <a:off x="1143000" y="1912882"/>
            <a:ext cx="6781800" cy="4343400"/>
          </a:xfrm>
          <a:prstGeom prst="rect">
            <a:avLst/>
          </a:prstGeom>
        </p:spPr>
      </p:pic>
    </p:spTree>
    <p:extLst>
      <p:ext uri="{BB962C8B-B14F-4D97-AF65-F5344CB8AC3E}">
        <p14:creationId xmlns:p14="http://schemas.microsoft.com/office/powerpoint/2010/main" val="228431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B4012-9BA5-4B79-BE61-A1F0CAC4976B}"/>
              </a:ext>
            </a:extLst>
          </p:cNvPr>
          <p:cNvSpPr>
            <a:spLocks noGrp="1"/>
          </p:cNvSpPr>
          <p:nvPr>
            <p:ph idx="1"/>
          </p:nvPr>
        </p:nvSpPr>
        <p:spPr>
          <a:xfrm>
            <a:off x="800099" y="223520"/>
            <a:ext cx="7810501" cy="4023360"/>
          </a:xfrm>
        </p:spPr>
        <p:txBody>
          <a:bodyPr>
            <a:normAutofit/>
          </a:bodyPr>
          <a:lstStyle/>
          <a:p>
            <a:r>
              <a:rPr lang="en-US" sz="3600" dirty="0">
                <a:solidFill>
                  <a:schemeClr val="bg2">
                    <a:lumMod val="50000"/>
                  </a:schemeClr>
                </a:solidFill>
                <a:latin typeface="Arial Black" panose="020B0A04020102020204" pitchFamily="34" charset="0"/>
              </a:rPr>
              <a:t>"Behind Every Symptom, There's A Story Waiting To Be Told."</a:t>
            </a:r>
          </a:p>
        </p:txBody>
      </p:sp>
      <p:pic>
        <p:nvPicPr>
          <p:cNvPr id="4" name="Picture 3">
            <a:extLst>
              <a:ext uri="{FF2B5EF4-FFF2-40B4-BE49-F238E27FC236}">
                <a16:creationId xmlns:a16="http://schemas.microsoft.com/office/drawing/2014/main" id="{A66AD567-8FB7-4115-BB0F-44D56FC08615}"/>
              </a:ext>
            </a:extLst>
          </p:cNvPr>
          <p:cNvPicPr>
            <a:picLocks noChangeAspect="1"/>
          </p:cNvPicPr>
          <p:nvPr/>
        </p:nvPicPr>
        <p:blipFill>
          <a:blip r:embed="rId3"/>
          <a:stretch>
            <a:fillRect/>
          </a:stretch>
        </p:blipFill>
        <p:spPr>
          <a:xfrm>
            <a:off x="2057400" y="2235200"/>
            <a:ext cx="4743718" cy="3742267"/>
          </a:xfrm>
          <a:prstGeom prst="rect">
            <a:avLst/>
          </a:prstGeom>
        </p:spPr>
      </p:pic>
    </p:spTree>
    <p:extLst>
      <p:ext uri="{BB962C8B-B14F-4D97-AF65-F5344CB8AC3E}">
        <p14:creationId xmlns:p14="http://schemas.microsoft.com/office/powerpoint/2010/main" val="96622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E3FC-3FBB-400D-A29E-FD83D00C950E}"/>
              </a:ext>
            </a:extLst>
          </p:cNvPr>
          <p:cNvSpPr>
            <a:spLocks noGrp="1"/>
          </p:cNvSpPr>
          <p:nvPr>
            <p:ph type="title"/>
          </p:nvPr>
        </p:nvSpPr>
        <p:spPr/>
        <p:txBody>
          <a:bodyPr/>
          <a:lstStyle/>
          <a:p>
            <a:r>
              <a:rPr lang="en-US" b="1" dirty="0">
                <a:solidFill>
                  <a:srgbClr val="0070C0"/>
                </a:solidFill>
                <a:latin typeface="Arial Black" panose="020B0A04020102020204" pitchFamily="34" charset="0"/>
              </a:rPr>
              <a:t>Differential diagnosis</a:t>
            </a:r>
          </a:p>
        </p:txBody>
      </p:sp>
      <p:sp>
        <p:nvSpPr>
          <p:cNvPr id="3" name="Content Placeholder 2">
            <a:extLst>
              <a:ext uri="{FF2B5EF4-FFF2-40B4-BE49-F238E27FC236}">
                <a16:creationId xmlns:a16="http://schemas.microsoft.com/office/drawing/2014/main" id="{A8DB4EA5-E756-4146-AFA1-81D23C081B7E}"/>
              </a:ext>
            </a:extLst>
          </p:cNvPr>
          <p:cNvSpPr>
            <a:spLocks noGrp="1"/>
          </p:cNvSpPr>
          <p:nvPr>
            <p:ph idx="1"/>
          </p:nvPr>
        </p:nvSpPr>
        <p:spPr>
          <a:xfrm>
            <a:off x="822959" y="1828800"/>
            <a:ext cx="7543801" cy="4023360"/>
          </a:xfrm>
        </p:spPr>
        <p:txBody>
          <a:bodyPr>
            <a:normAutofit/>
          </a:bodyPr>
          <a:lstStyle/>
          <a:p>
            <a:pPr>
              <a:buFont typeface="Wingdings" panose="05000000000000000000" pitchFamily="2" charset="2"/>
              <a:buChar char="§"/>
            </a:pPr>
            <a:r>
              <a:rPr lang="en-US" sz="2400" b="0" i="0" dirty="0">
                <a:solidFill>
                  <a:schemeClr val="tx1"/>
                </a:solidFill>
                <a:effectLst/>
              </a:rPr>
              <a:t>Inflammatory Bowel Disease (IBD)</a:t>
            </a:r>
          </a:p>
          <a:p>
            <a:pPr>
              <a:buFont typeface="Wingdings" panose="05000000000000000000" pitchFamily="2" charset="2"/>
              <a:buChar char="§"/>
            </a:pPr>
            <a:r>
              <a:rPr lang="en-US" sz="2400" b="0" i="0" dirty="0">
                <a:solidFill>
                  <a:schemeClr val="tx1"/>
                </a:solidFill>
                <a:effectLst/>
              </a:rPr>
              <a:t>Systemic Lupus Erythematosus (SLE)</a:t>
            </a:r>
          </a:p>
          <a:p>
            <a:pPr>
              <a:buFont typeface="Wingdings" panose="05000000000000000000" pitchFamily="2" charset="2"/>
              <a:buChar char="§"/>
            </a:pPr>
            <a:r>
              <a:rPr lang="en-US" sz="2400" b="0" i="0" dirty="0">
                <a:solidFill>
                  <a:schemeClr val="tx1"/>
                </a:solidFill>
                <a:effectLst/>
              </a:rPr>
              <a:t>Seronegative Arthritis</a:t>
            </a:r>
          </a:p>
          <a:p>
            <a:pPr>
              <a:buFont typeface="Wingdings" panose="05000000000000000000" pitchFamily="2" charset="2"/>
              <a:buChar char="§"/>
            </a:pPr>
            <a:r>
              <a:rPr lang="en-US" sz="2400" b="0" i="0" dirty="0">
                <a:solidFill>
                  <a:schemeClr val="tx1"/>
                </a:solidFill>
                <a:effectLst/>
              </a:rPr>
              <a:t>Herpetic Infections</a:t>
            </a:r>
          </a:p>
          <a:p>
            <a:pPr>
              <a:buFont typeface="Wingdings" panose="05000000000000000000" pitchFamily="2" charset="2"/>
              <a:buChar char="§"/>
            </a:pPr>
            <a:r>
              <a:rPr lang="en-US" sz="2400" b="0" i="0" dirty="0">
                <a:solidFill>
                  <a:schemeClr val="tx1"/>
                </a:solidFill>
                <a:effectLst/>
              </a:rPr>
              <a:t>Sarcoidosis</a:t>
            </a:r>
          </a:p>
          <a:p>
            <a:pPr>
              <a:buFont typeface="Wingdings" panose="05000000000000000000" pitchFamily="2" charset="2"/>
              <a:buChar char="§"/>
            </a:pPr>
            <a:r>
              <a:rPr lang="en-US" sz="2400" b="0" i="0" dirty="0">
                <a:solidFill>
                  <a:schemeClr val="tx1"/>
                </a:solidFill>
                <a:effectLst/>
              </a:rPr>
              <a:t>Other Systemic </a:t>
            </a:r>
            <a:r>
              <a:rPr lang="en-US" sz="2400" b="0" i="0" dirty="0" err="1">
                <a:solidFill>
                  <a:schemeClr val="tx1"/>
                </a:solidFill>
                <a:effectLst/>
              </a:rPr>
              <a:t>Vasculitides</a:t>
            </a:r>
            <a:r>
              <a:rPr lang="en-US" sz="2400" b="0" i="0" dirty="0">
                <a:solidFill>
                  <a:schemeClr val="tx1"/>
                </a:solidFill>
                <a:effectLst/>
              </a:rPr>
              <a:t> </a:t>
            </a:r>
          </a:p>
          <a:p>
            <a:pPr>
              <a:buFont typeface="Wingdings" panose="05000000000000000000" pitchFamily="2" charset="2"/>
              <a:buChar char="§"/>
            </a:pPr>
            <a:r>
              <a:rPr lang="en-US" sz="2400" b="0" i="0" dirty="0">
                <a:solidFill>
                  <a:schemeClr val="tx1"/>
                </a:solidFill>
                <a:effectLst/>
              </a:rPr>
              <a:t>Relapsing </a:t>
            </a:r>
            <a:r>
              <a:rPr lang="en-US" sz="2400" b="0" i="0" dirty="0" err="1">
                <a:solidFill>
                  <a:schemeClr val="tx1"/>
                </a:solidFill>
                <a:effectLst/>
              </a:rPr>
              <a:t>Polychondritis</a:t>
            </a:r>
            <a:r>
              <a:rPr lang="en-US" sz="2400" b="0" i="0" dirty="0">
                <a:solidFill>
                  <a:schemeClr val="tx1"/>
                </a:solidFill>
                <a:effectLst/>
              </a:rPr>
              <a:t> </a:t>
            </a:r>
          </a:p>
          <a:p>
            <a:pPr>
              <a:buFont typeface="Wingdings" panose="05000000000000000000" pitchFamily="2" charset="2"/>
              <a:buChar char="§"/>
            </a:pPr>
            <a:r>
              <a:rPr lang="en-US" sz="2400" b="0" i="0" dirty="0">
                <a:solidFill>
                  <a:schemeClr val="tx1"/>
                </a:solidFill>
                <a:effectLst/>
              </a:rPr>
              <a:t>Multiple Sclerosis</a:t>
            </a:r>
            <a:endParaRPr lang="en-US" sz="2400" dirty="0">
              <a:solidFill>
                <a:schemeClr val="tx1"/>
              </a:solidFill>
            </a:endParaRPr>
          </a:p>
        </p:txBody>
      </p:sp>
      <p:pic>
        <p:nvPicPr>
          <p:cNvPr id="4" name="Picture 3">
            <a:extLst>
              <a:ext uri="{FF2B5EF4-FFF2-40B4-BE49-F238E27FC236}">
                <a16:creationId xmlns:a16="http://schemas.microsoft.com/office/drawing/2014/main" id="{2FE89414-0522-4D10-BF48-EC912C6CB214}"/>
              </a:ext>
            </a:extLst>
          </p:cNvPr>
          <p:cNvPicPr>
            <a:picLocks noChangeAspect="1"/>
          </p:cNvPicPr>
          <p:nvPr/>
        </p:nvPicPr>
        <p:blipFill>
          <a:blip r:embed="rId3"/>
          <a:stretch>
            <a:fillRect/>
          </a:stretch>
        </p:blipFill>
        <p:spPr>
          <a:xfrm>
            <a:off x="5628815" y="2667000"/>
            <a:ext cx="2743200" cy="2743200"/>
          </a:xfrm>
          <a:prstGeom prst="rect">
            <a:avLst/>
          </a:prstGeom>
        </p:spPr>
      </p:pic>
    </p:spTree>
    <p:extLst>
      <p:ext uri="{BB962C8B-B14F-4D97-AF65-F5344CB8AC3E}">
        <p14:creationId xmlns:p14="http://schemas.microsoft.com/office/powerpoint/2010/main" val="155510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BFD7-B325-4DF7-85F1-58A641FD0C4A}"/>
              </a:ext>
            </a:extLst>
          </p:cNvPr>
          <p:cNvSpPr>
            <a:spLocks noGrp="1"/>
          </p:cNvSpPr>
          <p:nvPr>
            <p:ph type="title"/>
          </p:nvPr>
        </p:nvSpPr>
        <p:spPr/>
        <p:txBody>
          <a:bodyPr/>
          <a:lstStyle/>
          <a:p>
            <a:r>
              <a:rPr lang="en-US" dirty="0">
                <a:solidFill>
                  <a:srgbClr val="0070C0"/>
                </a:solidFill>
                <a:latin typeface="Arial Black" panose="020B0A04020102020204" pitchFamily="34" charset="0"/>
              </a:rPr>
              <a:t>Laboratory Workup </a:t>
            </a:r>
          </a:p>
        </p:txBody>
      </p:sp>
      <p:sp>
        <p:nvSpPr>
          <p:cNvPr id="3" name="Content Placeholder 2">
            <a:extLst>
              <a:ext uri="{FF2B5EF4-FFF2-40B4-BE49-F238E27FC236}">
                <a16:creationId xmlns:a16="http://schemas.microsoft.com/office/drawing/2014/main" id="{D8514C8F-C0AA-4916-97F9-6533CFC8B3B5}"/>
              </a:ext>
            </a:extLst>
          </p:cNvPr>
          <p:cNvSpPr>
            <a:spLocks noGrp="1"/>
          </p:cNvSpPr>
          <p:nvPr>
            <p:ph idx="1"/>
          </p:nvPr>
        </p:nvSpPr>
        <p:spPr>
          <a:xfrm>
            <a:off x="822959" y="1845734"/>
            <a:ext cx="7482841" cy="4023360"/>
          </a:xfrm>
        </p:spPr>
        <p:txBody>
          <a:bodyPr>
            <a:normAutofit/>
          </a:bodyPr>
          <a:lstStyle/>
          <a:p>
            <a:r>
              <a:rPr lang="en-US" sz="2800" b="1" i="0" dirty="0">
                <a:solidFill>
                  <a:srgbClr val="0070C0"/>
                </a:solidFill>
                <a:effectLst/>
              </a:rPr>
              <a:t>Diagnosis of Behcet is clinical</a:t>
            </a:r>
          </a:p>
          <a:p>
            <a:pPr>
              <a:buFont typeface="Wingdings" panose="05000000000000000000" pitchFamily="2" charset="2"/>
              <a:buChar char="§"/>
            </a:pPr>
            <a:r>
              <a:rPr lang="en-US" sz="2400" b="1" dirty="0">
                <a:solidFill>
                  <a:schemeClr val="tx1"/>
                </a:solidFill>
              </a:rPr>
              <a:t>ESR, CRP, HLA typing</a:t>
            </a:r>
            <a:endParaRPr lang="en-US" sz="2400" dirty="0">
              <a:solidFill>
                <a:schemeClr val="tx1"/>
              </a:solidFill>
            </a:endParaRPr>
          </a:p>
          <a:p>
            <a:pPr>
              <a:buFont typeface="Wingdings" panose="05000000000000000000" pitchFamily="2" charset="2"/>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Laboratory testing </a:t>
            </a:r>
            <a:r>
              <a:rPr lang="en-US" sz="2400" dirty="0">
                <a:solidFill>
                  <a:schemeClr val="tx1"/>
                </a:solidFill>
              </a:rPr>
              <a:t>of little value in ocular disease</a:t>
            </a:r>
          </a:p>
          <a:p>
            <a:pPr>
              <a:buFont typeface="Wingdings" panose="05000000000000000000" pitchFamily="2" charset="2"/>
              <a:buChar char="§"/>
            </a:pPr>
            <a:r>
              <a:rPr lang="en-US" sz="2400" b="1" i="0" dirty="0">
                <a:solidFill>
                  <a:schemeClr val="tx1"/>
                </a:solidFill>
                <a:effectLst/>
              </a:rPr>
              <a:t>Imaging studies </a:t>
            </a:r>
            <a:r>
              <a:rPr lang="en-US" sz="2400" dirty="0">
                <a:solidFill>
                  <a:schemeClr val="tx1"/>
                </a:solidFill>
              </a:rPr>
              <a:t>X</a:t>
            </a:r>
            <a:r>
              <a:rPr lang="en-US" sz="2400" b="0" i="0" dirty="0">
                <a:solidFill>
                  <a:schemeClr val="tx1"/>
                </a:solidFill>
                <a:effectLst/>
              </a:rPr>
              <a:t>-rays, CT-scan/ MRI  (directed at the organ involved) </a:t>
            </a:r>
            <a:endParaRPr lang="en-US" sz="2400" dirty="0">
              <a:solidFill>
                <a:schemeClr val="tx1"/>
              </a:solidFill>
            </a:endParaRPr>
          </a:p>
          <a:p>
            <a:endParaRPr lang="en-US" dirty="0"/>
          </a:p>
        </p:txBody>
      </p:sp>
      <p:pic>
        <p:nvPicPr>
          <p:cNvPr id="4" name="Picture 3">
            <a:extLst>
              <a:ext uri="{FF2B5EF4-FFF2-40B4-BE49-F238E27FC236}">
                <a16:creationId xmlns:a16="http://schemas.microsoft.com/office/drawing/2014/main" id="{06218A29-C48A-4329-8B5C-08EA89AB75F9}"/>
              </a:ext>
            </a:extLst>
          </p:cNvPr>
          <p:cNvPicPr>
            <a:picLocks noChangeAspect="1"/>
          </p:cNvPicPr>
          <p:nvPr/>
        </p:nvPicPr>
        <p:blipFill>
          <a:blip r:embed="rId3"/>
          <a:stretch>
            <a:fillRect/>
          </a:stretch>
        </p:blipFill>
        <p:spPr>
          <a:xfrm>
            <a:off x="864476" y="4191000"/>
            <a:ext cx="3519574" cy="2106509"/>
          </a:xfrm>
          <a:prstGeom prst="rect">
            <a:avLst/>
          </a:prstGeom>
        </p:spPr>
      </p:pic>
      <p:pic>
        <p:nvPicPr>
          <p:cNvPr id="5" name="Picture 4">
            <a:extLst>
              <a:ext uri="{FF2B5EF4-FFF2-40B4-BE49-F238E27FC236}">
                <a16:creationId xmlns:a16="http://schemas.microsoft.com/office/drawing/2014/main" id="{AE87389B-4EC5-4012-8B8E-C861F51F59C5}"/>
              </a:ext>
            </a:extLst>
          </p:cNvPr>
          <p:cNvPicPr>
            <a:picLocks noChangeAspect="1"/>
          </p:cNvPicPr>
          <p:nvPr/>
        </p:nvPicPr>
        <p:blipFill>
          <a:blip r:embed="rId4"/>
          <a:stretch>
            <a:fillRect/>
          </a:stretch>
        </p:blipFill>
        <p:spPr>
          <a:xfrm>
            <a:off x="4791483" y="4209392"/>
            <a:ext cx="3285717" cy="2106510"/>
          </a:xfrm>
          <a:prstGeom prst="rect">
            <a:avLst/>
          </a:prstGeom>
        </p:spPr>
      </p:pic>
      <p:sp>
        <p:nvSpPr>
          <p:cNvPr id="7" name="TextBox 6">
            <a:extLst>
              <a:ext uri="{FF2B5EF4-FFF2-40B4-BE49-F238E27FC236}">
                <a16:creationId xmlns:a16="http://schemas.microsoft.com/office/drawing/2014/main" id="{C0444284-3601-4B54-9C96-49A24551535D}"/>
              </a:ext>
            </a:extLst>
          </p:cNvPr>
          <p:cNvSpPr txBox="1"/>
          <p:nvPr/>
        </p:nvSpPr>
        <p:spPr>
          <a:xfrm>
            <a:off x="990600" y="6315902"/>
            <a:ext cx="7315200" cy="309637"/>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415975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135C-ABBA-4339-808B-4DCADCE2F36B}"/>
              </a:ext>
            </a:extLst>
          </p:cNvPr>
          <p:cNvSpPr>
            <a:spLocks noGrp="1"/>
          </p:cNvSpPr>
          <p:nvPr>
            <p:ph type="title"/>
          </p:nvPr>
        </p:nvSpPr>
        <p:spPr>
          <a:xfrm>
            <a:off x="822960" y="286604"/>
            <a:ext cx="7543800" cy="1450757"/>
          </a:xfrm>
        </p:spPr>
        <p:txBody>
          <a:bodyPr/>
          <a:lstStyle/>
          <a:p>
            <a:r>
              <a:rPr lang="en-US" b="1" dirty="0">
                <a:solidFill>
                  <a:srgbClr val="0070C0"/>
                </a:solidFill>
                <a:latin typeface="Arial Black" panose="020B0A04020102020204" pitchFamily="34" charset="0"/>
                <a:cs typeface="Arial" panose="020B0604020202020204" pitchFamily="34" charset="0"/>
              </a:rPr>
              <a:t>Workup Cont..</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E58950C-2774-452A-A372-3FD471401784}"/>
              </a:ext>
            </a:extLst>
          </p:cNvPr>
          <p:cNvSpPr>
            <a:spLocks noGrp="1"/>
          </p:cNvSpPr>
          <p:nvPr>
            <p:ph idx="1"/>
          </p:nvPr>
        </p:nvSpPr>
        <p:spPr>
          <a:xfrm>
            <a:off x="822960" y="1905000"/>
            <a:ext cx="7543801" cy="4023360"/>
          </a:xfrm>
        </p:spPr>
        <p:txBody>
          <a:bodyPr>
            <a:normAutofit fontScale="92500" lnSpcReduction="10000"/>
          </a:bodyPr>
          <a:lstStyle/>
          <a:p>
            <a:pPr>
              <a:lnSpc>
                <a:spcPct val="150000"/>
              </a:lnSpc>
              <a:buClr>
                <a:schemeClr val="tx1"/>
              </a:buClr>
              <a:buFont typeface="Wingdings" panose="05000000000000000000" pitchFamily="2" charset="2"/>
              <a:buChar char="§"/>
            </a:pPr>
            <a:r>
              <a:rPr lang="en-US" sz="2400" dirty="0">
                <a:solidFill>
                  <a:schemeClr val="tx1"/>
                </a:solidFill>
              </a:rPr>
              <a:t>HLA-B51 (high association with Behçet's)</a:t>
            </a:r>
          </a:p>
          <a:p>
            <a:pPr>
              <a:lnSpc>
                <a:spcPct val="150000"/>
              </a:lnSpc>
              <a:buClr>
                <a:schemeClr val="tx1"/>
              </a:buClr>
              <a:buFont typeface="Wingdings" panose="05000000000000000000" pitchFamily="2" charset="2"/>
              <a:buChar char="§"/>
            </a:pPr>
            <a:r>
              <a:rPr lang="en-US" sz="2400" dirty="0">
                <a:solidFill>
                  <a:schemeClr val="tx1"/>
                </a:solidFill>
              </a:rPr>
              <a:t>Skin Pathergy test (positive in 40-60% of cases)</a:t>
            </a:r>
          </a:p>
          <a:p>
            <a:pPr>
              <a:lnSpc>
                <a:spcPct val="150000"/>
              </a:lnSpc>
              <a:buClr>
                <a:schemeClr val="tx1"/>
              </a:buClr>
              <a:buFont typeface="Wingdings" panose="05000000000000000000" pitchFamily="2" charset="2"/>
              <a:buChar char="§"/>
            </a:pPr>
            <a:r>
              <a:rPr lang="en-US" sz="2400" dirty="0">
                <a:solidFill>
                  <a:schemeClr val="tx1"/>
                </a:solidFill>
              </a:rPr>
              <a:t>Other labs:  ANA, Infectious disease screening TB, Syphilis, sarcoidosis</a:t>
            </a:r>
          </a:p>
          <a:p>
            <a:pPr marL="0" indent="0">
              <a:lnSpc>
                <a:spcPct val="150000"/>
              </a:lnSpc>
              <a:buClr>
                <a:schemeClr val="tx1"/>
              </a:buClr>
              <a:buNone/>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Positive HLA-B51 is not a diagnostic/classification criterion</a:t>
            </a:r>
          </a:p>
          <a:p>
            <a:pPr marL="0" indent="0">
              <a:lnSpc>
                <a:spcPct val="150000"/>
              </a:lnSpc>
              <a:buClr>
                <a:schemeClr val="tx1"/>
              </a:buClr>
              <a:buNone/>
            </a:pPr>
            <a:endParaRPr lang="en-US" sz="2400" dirty="0">
              <a:solidFill>
                <a:srgbClr val="0070C0"/>
              </a:solidFill>
            </a:endParaRPr>
          </a:p>
          <a:p>
            <a:pPr marL="0" lvl="0" indent="0">
              <a:lnSpc>
                <a:spcPct val="150000"/>
              </a:lnSpc>
              <a:buClr>
                <a:srgbClr val="4A66AC"/>
              </a:buClr>
              <a:buNone/>
            </a:pPr>
            <a:r>
              <a:rPr lang="en-US" sz="1050" b="1" dirty="0">
                <a:solidFill>
                  <a:prstClr val="black"/>
                </a:solidFill>
              </a:rPr>
              <a:t>1. Yazici, H., Yurdakul, S., &amp; Hamuryudan, V. (2001). Behçet disease. </a:t>
            </a:r>
            <a:r>
              <a:rPr lang="en-US" sz="1050" b="1" i="1" dirty="0">
                <a:solidFill>
                  <a:prstClr val="black"/>
                </a:solidFill>
              </a:rPr>
              <a:t>Current Opinion in Rheumatology</a:t>
            </a:r>
            <a:r>
              <a:rPr lang="en-US" sz="1050" b="1" dirty="0">
                <a:solidFill>
                  <a:prstClr val="black"/>
                </a:solidFill>
              </a:rPr>
              <a:t>, </a:t>
            </a:r>
            <a:r>
              <a:rPr lang="en-US" sz="1050" b="1" i="1" dirty="0">
                <a:solidFill>
                  <a:prstClr val="black"/>
                </a:solidFill>
              </a:rPr>
              <a:t>13</a:t>
            </a:r>
            <a:r>
              <a:rPr lang="en-US" sz="1050" b="1" dirty="0">
                <a:solidFill>
                  <a:prstClr val="black"/>
                </a:solidFill>
              </a:rPr>
              <a:t>(1), 18-22</a:t>
            </a:r>
          </a:p>
        </p:txBody>
      </p:sp>
    </p:spTree>
    <p:extLst>
      <p:ext uri="{BB962C8B-B14F-4D97-AF65-F5344CB8AC3E}">
        <p14:creationId xmlns:p14="http://schemas.microsoft.com/office/powerpoint/2010/main" val="42836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135C-ABBA-4339-808B-4DCADCE2F36B}"/>
              </a:ext>
            </a:extLst>
          </p:cNvPr>
          <p:cNvSpPr>
            <a:spLocks noGrp="1"/>
          </p:cNvSpPr>
          <p:nvPr>
            <p:ph type="title"/>
          </p:nvPr>
        </p:nvSpPr>
        <p:spPr>
          <a:xfrm>
            <a:off x="822960" y="286604"/>
            <a:ext cx="7543800" cy="1450757"/>
          </a:xfrm>
        </p:spPr>
        <p:txBody>
          <a:bodyPr/>
          <a:lstStyle/>
          <a:p>
            <a:r>
              <a:rPr lang="en-US" b="1" dirty="0">
                <a:solidFill>
                  <a:srgbClr val="0070C0"/>
                </a:solidFill>
                <a:latin typeface="Arial Black" panose="020B0A04020102020204" pitchFamily="34" charset="0"/>
                <a:cs typeface="Arial" panose="020B0604020202020204" pitchFamily="34" charset="0"/>
              </a:rPr>
              <a:t>Ocular Imaging</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E58950C-2774-452A-A372-3FD471401784}"/>
              </a:ext>
            </a:extLst>
          </p:cNvPr>
          <p:cNvSpPr>
            <a:spLocks noGrp="1"/>
          </p:cNvSpPr>
          <p:nvPr>
            <p:ph idx="1"/>
          </p:nvPr>
        </p:nvSpPr>
        <p:spPr>
          <a:xfrm>
            <a:off x="822960" y="1905000"/>
            <a:ext cx="7543801" cy="4343400"/>
          </a:xfrm>
        </p:spPr>
        <p:txBody>
          <a:bodyPr>
            <a:normAutofit/>
          </a:bodyPr>
          <a:lstStyle/>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lang="en-US" sz="2400" dirty="0"/>
              <a:t>Optical Coherence Tomography</a:t>
            </a:r>
            <a:r>
              <a:rPr lang="en-US" sz="2400" b="1" dirty="0"/>
              <a:t> OCT </a:t>
            </a:r>
            <a:r>
              <a:rPr lang="en-US" sz="2400" dirty="0"/>
              <a:t>(</a:t>
            </a: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Macular edema)</a:t>
            </a:r>
            <a:endParaRPr lang="en-US" sz="2400" dirty="0"/>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lang="en-US" sz="2400" dirty="0"/>
              <a:t>Fundus Fluorescein Angiography</a:t>
            </a:r>
            <a:r>
              <a:rPr lang="en-US" sz="2400" b="1" dirty="0"/>
              <a:t> FFA </a:t>
            </a:r>
            <a:r>
              <a:rPr lang="en-US" sz="2400" dirty="0"/>
              <a:t>(</a:t>
            </a:r>
            <a:r>
              <a:rPr kumimoji="0" lang="en-US" sz="2400" b="0" i="0" u="none" strike="noStrike" kern="1200" cap="none" spc="0" normalizeH="0" baseline="0" noProof="0" dirty="0">
                <a:ln>
                  <a:noFill/>
                </a:ln>
                <a:solidFill>
                  <a:prstClr val="black">
                    <a:lumMod val="75000"/>
                    <a:lumOff val="25000"/>
                  </a:prstClr>
                </a:solidFill>
                <a:effectLst/>
                <a:uLnTx/>
                <a:uFillTx/>
                <a:ea typeface="+mn-ea"/>
                <a:cs typeface="+mn-cs"/>
              </a:rPr>
              <a:t>Retinal ischemia and neovascularization, Macular edema, Perivascular staining, Occlusion and dilatation of capillaries)</a:t>
            </a:r>
          </a:p>
          <a:p>
            <a:pPr marL="457200" indent="-457200">
              <a:lnSpc>
                <a:spcPct val="150000"/>
              </a:lnSpc>
              <a:buClr>
                <a:schemeClr val="tx1"/>
              </a:buClr>
              <a:buFont typeface="Arial" panose="020B0604020202020204" pitchFamily="34" charset="0"/>
              <a:buChar char="•"/>
            </a:pPr>
            <a:endParaRPr lang="en-US" sz="2400" dirty="0"/>
          </a:p>
        </p:txBody>
      </p:sp>
      <p:pic>
        <p:nvPicPr>
          <p:cNvPr id="1032" name="Picture 8" descr="Fluorescein Angiography | Peoria | Pekin | IL">
            <a:extLst>
              <a:ext uri="{FF2B5EF4-FFF2-40B4-BE49-F238E27FC236}">
                <a16:creationId xmlns:a16="http://schemas.microsoft.com/office/drawing/2014/main" id="{CFB7D97B-9D1D-4BA6-9E21-E328513AE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997" y="3859675"/>
            <a:ext cx="3095625" cy="20669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ptical Coherence Tomography (OCT) | Nova Vision Center | Bailey's  Crossroads, VA">
            <a:extLst>
              <a:ext uri="{FF2B5EF4-FFF2-40B4-BE49-F238E27FC236}">
                <a16:creationId xmlns:a16="http://schemas.microsoft.com/office/drawing/2014/main" id="{9C44BEDF-A763-4120-948E-2FF951B8B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891" y="3857015"/>
            <a:ext cx="3071044" cy="20521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D141189-416C-44E4-B7AD-9924726FB8E8}"/>
              </a:ext>
            </a:extLst>
          </p:cNvPr>
          <p:cNvSpPr/>
          <p:nvPr/>
        </p:nvSpPr>
        <p:spPr>
          <a:xfrm>
            <a:off x="2452540" y="5926599"/>
            <a:ext cx="573747" cy="369332"/>
          </a:xfrm>
          <a:prstGeom prst="rect">
            <a:avLst/>
          </a:prstGeom>
        </p:spPr>
        <p:txBody>
          <a:bodyPr wrap="none">
            <a:spAutoFit/>
          </a:bodyPr>
          <a:lstStyle/>
          <a:p>
            <a:r>
              <a:rPr lang="en-US" b="1" dirty="0"/>
              <a:t>OCT</a:t>
            </a:r>
          </a:p>
        </p:txBody>
      </p:sp>
      <p:sp>
        <p:nvSpPr>
          <p:cNvPr id="6" name="Rectangle 5">
            <a:extLst>
              <a:ext uri="{FF2B5EF4-FFF2-40B4-BE49-F238E27FC236}">
                <a16:creationId xmlns:a16="http://schemas.microsoft.com/office/drawing/2014/main" id="{2E46F50E-6851-48AD-8062-C01D14DD92E8}"/>
              </a:ext>
            </a:extLst>
          </p:cNvPr>
          <p:cNvSpPr/>
          <p:nvPr/>
        </p:nvSpPr>
        <p:spPr>
          <a:xfrm>
            <a:off x="5804488" y="5926599"/>
            <a:ext cx="522644" cy="369332"/>
          </a:xfrm>
          <a:prstGeom prst="rect">
            <a:avLst/>
          </a:prstGeom>
        </p:spPr>
        <p:txBody>
          <a:bodyPr wrap="none">
            <a:spAutoFit/>
          </a:bodyPr>
          <a:lstStyle/>
          <a:p>
            <a:r>
              <a:rPr lang="en-US" b="1" dirty="0"/>
              <a:t>FFA</a:t>
            </a:r>
          </a:p>
        </p:txBody>
      </p:sp>
      <p:sp>
        <p:nvSpPr>
          <p:cNvPr id="9" name="TextBox 8">
            <a:extLst>
              <a:ext uri="{FF2B5EF4-FFF2-40B4-BE49-F238E27FC236}">
                <a16:creationId xmlns:a16="http://schemas.microsoft.com/office/drawing/2014/main" id="{5BB5046C-4533-445A-BA99-4423947E5060}"/>
              </a:ext>
            </a:extLst>
          </p:cNvPr>
          <p:cNvSpPr txBox="1"/>
          <p:nvPr/>
        </p:nvSpPr>
        <p:spPr>
          <a:xfrm>
            <a:off x="685800" y="6400273"/>
            <a:ext cx="82296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Tugal-Tutkun, I., Onal, S., Altan-Yaycioglu, R., Altunbas, H. H., &amp; Urgancioglu, M. (2004). Uveitis in Behçet disease: an analysis of 880 patients.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American journal of ophthalmology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138</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 373-380.</a:t>
            </a:r>
          </a:p>
        </p:txBody>
      </p:sp>
    </p:spTree>
    <p:extLst>
      <p:ext uri="{BB962C8B-B14F-4D97-AF65-F5344CB8AC3E}">
        <p14:creationId xmlns:p14="http://schemas.microsoft.com/office/powerpoint/2010/main" val="189940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eatments for Glaucoma | BrightFocus Foundation">
            <a:extLst>
              <a:ext uri="{FF2B5EF4-FFF2-40B4-BE49-F238E27FC236}">
                <a16:creationId xmlns:a16="http://schemas.microsoft.com/office/drawing/2014/main" id="{C92E058D-38FD-4DA5-B399-1820B186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0"/>
            <a:ext cx="9144000" cy="6324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D191E5-ED6C-4D62-84A5-93C23FE209B3}"/>
              </a:ext>
            </a:extLst>
          </p:cNvPr>
          <p:cNvSpPr/>
          <p:nvPr/>
        </p:nvSpPr>
        <p:spPr>
          <a:xfrm>
            <a:off x="0" y="76200"/>
            <a:ext cx="9144000" cy="6324600"/>
          </a:xfrm>
          <a:prstGeom prst="rect">
            <a:avLst/>
          </a:prstGeom>
          <a:gradFill flip="none" rotWithShape="1">
            <a:gsLst>
              <a:gs pos="100000">
                <a:schemeClr val="bg1">
                  <a:alpha val="78000"/>
                </a:schemeClr>
              </a:gs>
              <a:gs pos="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FD8322-F30A-4D6F-814B-29F859FE229E}"/>
              </a:ext>
            </a:extLst>
          </p:cNvPr>
          <p:cNvSpPr>
            <a:spLocks noGrp="1"/>
          </p:cNvSpPr>
          <p:nvPr>
            <p:ph idx="1"/>
          </p:nvPr>
        </p:nvSpPr>
        <p:spPr>
          <a:xfrm>
            <a:off x="387328" y="1722967"/>
            <a:ext cx="8604272" cy="4752554"/>
          </a:xfrm>
        </p:spPr>
        <p:txBody>
          <a:bodyPr>
            <a:normAutofit fontScale="62500" lnSpcReduction="20000"/>
          </a:bodyPr>
          <a:lstStyle/>
          <a:p>
            <a:r>
              <a:rPr lang="en-US" sz="3300" b="1" dirty="0">
                <a:solidFill>
                  <a:schemeClr val="tx1"/>
                </a:solidFill>
              </a:rPr>
              <a:t>Acute:</a:t>
            </a:r>
          </a:p>
          <a:p>
            <a:pPr>
              <a:buFont typeface="Arial" panose="020B0604020202020204" pitchFamily="34" charset="0"/>
              <a:buChar char="•"/>
            </a:pPr>
            <a:r>
              <a:rPr lang="en-US" sz="3300" dirty="0">
                <a:solidFill>
                  <a:schemeClr val="tx1"/>
                </a:solidFill>
              </a:rPr>
              <a:t> High-dose corticosteroids for ocular inflammation</a:t>
            </a:r>
          </a:p>
          <a:p>
            <a:pPr>
              <a:buFont typeface="Arial" panose="020B0604020202020204" pitchFamily="34" charset="0"/>
              <a:buChar char="•"/>
            </a:pPr>
            <a:r>
              <a:rPr lang="en-US" sz="3300" dirty="0">
                <a:solidFill>
                  <a:schemeClr val="tx1"/>
                </a:solidFill>
              </a:rPr>
              <a:t> Immunosuppressants: Azathioprine, cyclosporine for long-term control</a:t>
            </a:r>
          </a:p>
          <a:p>
            <a:pPr>
              <a:buFont typeface="Arial" panose="020B0604020202020204" pitchFamily="34" charset="0"/>
              <a:buChar char="•"/>
            </a:pPr>
            <a:r>
              <a:rPr lang="en-US" sz="3300" dirty="0">
                <a:solidFill>
                  <a:schemeClr val="tx1"/>
                </a:solidFill>
              </a:rPr>
              <a:t>Posterior segment BD is an absolute indication for prompt initiation of </a:t>
            </a:r>
            <a:r>
              <a:rPr lang="en-US" sz="3300" b="1" dirty="0">
                <a:solidFill>
                  <a:schemeClr val="tx1"/>
                </a:solidFill>
              </a:rPr>
              <a:t>IMT (Immuno-modulative therapy)</a:t>
            </a:r>
          </a:p>
          <a:p>
            <a:r>
              <a:rPr lang="en-US" sz="3300" b="1" dirty="0">
                <a:solidFill>
                  <a:schemeClr val="tx1"/>
                </a:solidFill>
              </a:rPr>
              <a:t>Chronic/Refractory:</a:t>
            </a:r>
          </a:p>
          <a:p>
            <a:pPr>
              <a:buFont typeface="Arial" panose="020B0604020202020204" pitchFamily="34" charset="0"/>
              <a:buChar char="•"/>
            </a:pPr>
            <a:r>
              <a:rPr lang="en-US" sz="3300" b="1" dirty="0">
                <a:solidFill>
                  <a:schemeClr val="tx1"/>
                </a:solidFill>
              </a:rPr>
              <a:t> </a:t>
            </a:r>
            <a:r>
              <a:rPr lang="en-US" sz="3300" dirty="0">
                <a:solidFill>
                  <a:schemeClr val="tx1"/>
                </a:solidFill>
              </a:rPr>
              <a:t>Biologics: Anti-TNF agents (infliximab, adalimumab) for severe or unresponsive cases</a:t>
            </a:r>
          </a:p>
          <a:p>
            <a:pPr>
              <a:buFont typeface="Arial" panose="020B0604020202020204" pitchFamily="34" charset="0"/>
              <a:buChar char="•"/>
            </a:pPr>
            <a:r>
              <a:rPr lang="en-US" sz="3300" dirty="0">
                <a:solidFill>
                  <a:schemeClr val="tx1"/>
                </a:solidFill>
              </a:rPr>
              <a:t>Interferon alpha 2a</a:t>
            </a:r>
          </a:p>
          <a:p>
            <a:r>
              <a:rPr lang="en-US" sz="3300" b="1" dirty="0">
                <a:solidFill>
                  <a:schemeClr val="tx1"/>
                </a:solidFill>
              </a:rPr>
              <a:t>Non-Ocular Treatment</a:t>
            </a:r>
            <a:r>
              <a:rPr lang="en-US" sz="3300" dirty="0">
                <a:solidFill>
                  <a:schemeClr val="tx1"/>
                </a:solidFill>
              </a:rPr>
              <a:t>:</a:t>
            </a:r>
          </a:p>
          <a:p>
            <a:pPr>
              <a:buFont typeface="Arial" panose="020B0604020202020204" pitchFamily="34" charset="0"/>
              <a:buChar char="•"/>
            </a:pPr>
            <a:r>
              <a:rPr lang="en-US" sz="3300" dirty="0">
                <a:solidFill>
                  <a:schemeClr val="tx1"/>
                </a:solidFill>
              </a:rPr>
              <a:t> Colchicine for skin and joint involvement</a:t>
            </a:r>
          </a:p>
          <a:p>
            <a:pPr>
              <a:buFont typeface="Arial" panose="020B0604020202020204" pitchFamily="34" charset="0"/>
              <a:buChar char="•"/>
            </a:pPr>
            <a:r>
              <a:rPr lang="en-US" sz="3300" dirty="0">
                <a:solidFill>
                  <a:schemeClr val="tx1"/>
                </a:solidFill>
              </a:rPr>
              <a:t> Topical treatments for oral/genital ulcers</a:t>
            </a:r>
            <a:endParaRPr lang="en-US" sz="2800" dirty="0"/>
          </a:p>
          <a:p>
            <a:pPr marL="0" lvl="0" indent="0">
              <a:buClr>
                <a:srgbClr val="4A66AC"/>
              </a:buClr>
              <a:buNone/>
              <a:defRPr/>
            </a:pPr>
            <a:r>
              <a:rPr lang="en-US" sz="1600" b="1" dirty="0">
                <a:solidFill>
                  <a:prstClr val="black"/>
                </a:solidFill>
              </a:rPr>
              <a:t> Alpsoy, E., Leccese, P., Emmi, G., &amp; Ohno, S. (2021). Treatment of Behçet's Disease: An Algorithmic Multidisciplinary Approach. </a:t>
            </a:r>
            <a:r>
              <a:rPr lang="en-US" sz="1600" b="1" i="1" dirty="0">
                <a:solidFill>
                  <a:prstClr val="black"/>
                </a:solidFill>
              </a:rPr>
              <a:t>Frontiers in medicine</a:t>
            </a:r>
            <a:r>
              <a:rPr lang="en-US" sz="1600" b="1" dirty="0">
                <a:solidFill>
                  <a:prstClr val="black"/>
                </a:solidFill>
              </a:rPr>
              <a:t>, </a:t>
            </a:r>
            <a:r>
              <a:rPr lang="en-US" sz="1600" b="1" i="1" dirty="0">
                <a:solidFill>
                  <a:prstClr val="black"/>
                </a:solidFill>
              </a:rPr>
              <a:t>8</a:t>
            </a:r>
            <a:r>
              <a:rPr lang="en-US" sz="1600" b="1" dirty="0">
                <a:solidFill>
                  <a:prstClr val="black"/>
                </a:solidFill>
              </a:rPr>
              <a:t>, 624795. https://doi.org/10.3389/fmed.2021.624795</a:t>
            </a:r>
          </a:p>
        </p:txBody>
      </p:sp>
      <p:sp>
        <p:nvSpPr>
          <p:cNvPr id="2" name="Title 1">
            <a:extLst>
              <a:ext uri="{FF2B5EF4-FFF2-40B4-BE49-F238E27FC236}">
                <a16:creationId xmlns:a16="http://schemas.microsoft.com/office/drawing/2014/main" id="{3D067E1E-AE33-4489-9822-31950981369A}"/>
              </a:ext>
            </a:extLst>
          </p:cNvPr>
          <p:cNvSpPr>
            <a:spLocks noGrp="1"/>
          </p:cNvSpPr>
          <p:nvPr>
            <p:ph type="title"/>
          </p:nvPr>
        </p:nvSpPr>
        <p:spPr>
          <a:xfrm>
            <a:off x="906780" y="74722"/>
            <a:ext cx="7543800" cy="1450757"/>
          </a:xfrm>
        </p:spPr>
        <p:txBody>
          <a:bodyPr/>
          <a:lstStyle/>
          <a:p>
            <a:r>
              <a:rPr lang="en-US" b="1" dirty="0">
                <a:solidFill>
                  <a:srgbClr val="0070C0"/>
                </a:solidFill>
                <a:latin typeface="Arial Black" panose="020B0A04020102020204" pitchFamily="34" charset="0"/>
                <a:cs typeface="Arial" panose="020B0604020202020204" pitchFamily="34" charset="0"/>
              </a:rPr>
              <a:t>Management</a:t>
            </a:r>
            <a:endParaRPr lang="en-US" dirty="0">
              <a:latin typeface="Arial Black" panose="020B0A04020102020204" pitchFamily="34" charset="0"/>
            </a:endParaRPr>
          </a:p>
        </p:txBody>
      </p:sp>
      <p:cxnSp>
        <p:nvCxnSpPr>
          <p:cNvPr id="6" name="Straight Connector 5">
            <a:extLst>
              <a:ext uri="{FF2B5EF4-FFF2-40B4-BE49-F238E27FC236}">
                <a16:creationId xmlns:a16="http://schemas.microsoft.com/office/drawing/2014/main" id="{382E34D1-229B-4917-A7EC-B1A8FDD4A28D}"/>
              </a:ext>
            </a:extLst>
          </p:cNvPr>
          <p:cNvCxnSpPr/>
          <p:nvPr/>
        </p:nvCxnSpPr>
        <p:spPr>
          <a:xfrm>
            <a:off x="990600" y="1600200"/>
            <a:ext cx="73761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4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FE58-9201-4EE4-8A38-49A432E68EC0}"/>
              </a:ext>
            </a:extLst>
          </p:cNvPr>
          <p:cNvSpPr>
            <a:spLocks noGrp="1"/>
          </p:cNvSpPr>
          <p:nvPr>
            <p:ph type="title"/>
          </p:nvPr>
        </p:nvSpPr>
        <p:spPr/>
        <p:txBody>
          <a:bodyPr/>
          <a:lstStyle/>
          <a:p>
            <a:r>
              <a:rPr lang="en-US" b="1" dirty="0">
                <a:solidFill>
                  <a:srgbClr val="0070C0"/>
                </a:solidFill>
                <a:latin typeface="Arial Black" panose="020B0A04020102020204" pitchFamily="34" charset="0"/>
              </a:rPr>
              <a:t>Ocular Behçet's T/M</a:t>
            </a:r>
          </a:p>
        </p:txBody>
      </p:sp>
      <p:pic>
        <p:nvPicPr>
          <p:cNvPr id="4" name="Picture 3">
            <a:extLst>
              <a:ext uri="{FF2B5EF4-FFF2-40B4-BE49-F238E27FC236}">
                <a16:creationId xmlns:a16="http://schemas.microsoft.com/office/drawing/2014/main" id="{D15B6AB8-B9B2-4503-B828-42B1F97CD824}"/>
              </a:ext>
            </a:extLst>
          </p:cNvPr>
          <p:cNvPicPr>
            <a:picLocks noChangeAspect="1"/>
          </p:cNvPicPr>
          <p:nvPr/>
        </p:nvPicPr>
        <p:blipFill>
          <a:blip r:embed="rId3"/>
          <a:stretch>
            <a:fillRect/>
          </a:stretch>
        </p:blipFill>
        <p:spPr>
          <a:xfrm>
            <a:off x="609600" y="1905000"/>
            <a:ext cx="8153400" cy="4381020"/>
          </a:xfrm>
          <a:prstGeom prst="rect">
            <a:avLst/>
          </a:prstGeom>
        </p:spPr>
      </p:pic>
      <p:sp>
        <p:nvSpPr>
          <p:cNvPr id="5" name="TextBox 4">
            <a:extLst>
              <a:ext uri="{FF2B5EF4-FFF2-40B4-BE49-F238E27FC236}">
                <a16:creationId xmlns:a16="http://schemas.microsoft.com/office/drawing/2014/main" id="{F14363E8-176E-4955-80EC-5226116CD203}"/>
              </a:ext>
            </a:extLst>
          </p:cNvPr>
          <p:cNvSpPr txBox="1"/>
          <p:nvPr/>
        </p:nvSpPr>
        <p:spPr>
          <a:xfrm>
            <a:off x="251460" y="6416873"/>
            <a:ext cx="8686800"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4A66AC"/>
              </a:buClr>
              <a:buSzPct val="100000"/>
              <a:buFont typeface="Calibri" panose="020F0502020204030204" pitchFamily="34" charset="0"/>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Alpsoy, E., Leccese, P., Emmi, G., &amp; Ohno, S. (2021). Treatment of Behçet's Disease: An Algorithmic Multidisciplinary Approach. </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Frontiers in medicine</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624795. https://doi.org/10.3389/fmed.2021.624795</a:t>
            </a:r>
          </a:p>
        </p:txBody>
      </p:sp>
    </p:spTree>
    <p:extLst>
      <p:ext uri="{BB962C8B-B14F-4D97-AF65-F5344CB8AC3E}">
        <p14:creationId xmlns:p14="http://schemas.microsoft.com/office/powerpoint/2010/main" val="2463478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eatments for Glaucoma | BrightFocus Foundation">
            <a:extLst>
              <a:ext uri="{FF2B5EF4-FFF2-40B4-BE49-F238E27FC236}">
                <a16:creationId xmlns:a16="http://schemas.microsoft.com/office/drawing/2014/main" id="{C92E058D-38FD-4DA5-B399-1820B186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0"/>
            <a:ext cx="9144000" cy="6324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D191E5-ED6C-4D62-84A5-93C23FE209B3}"/>
              </a:ext>
            </a:extLst>
          </p:cNvPr>
          <p:cNvSpPr/>
          <p:nvPr/>
        </p:nvSpPr>
        <p:spPr>
          <a:xfrm>
            <a:off x="0" y="0"/>
            <a:ext cx="9144000" cy="6324600"/>
          </a:xfrm>
          <a:prstGeom prst="rect">
            <a:avLst/>
          </a:prstGeom>
          <a:gradFill flip="none" rotWithShape="1">
            <a:gsLst>
              <a:gs pos="100000">
                <a:schemeClr val="bg1">
                  <a:alpha val="78000"/>
                </a:schemeClr>
              </a:gs>
              <a:gs pos="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FD8322-F30A-4D6F-814B-29F859FE229E}"/>
              </a:ext>
            </a:extLst>
          </p:cNvPr>
          <p:cNvSpPr>
            <a:spLocks noGrp="1"/>
          </p:cNvSpPr>
          <p:nvPr>
            <p:ph idx="1"/>
          </p:nvPr>
        </p:nvSpPr>
        <p:spPr>
          <a:xfrm>
            <a:off x="387328" y="1815027"/>
            <a:ext cx="8063252" cy="4478865"/>
          </a:xfrm>
        </p:spPr>
        <p:txBody>
          <a:bodyPr>
            <a:normAutofit/>
          </a:bodyPr>
          <a:lstStyle/>
          <a:p>
            <a:pPr>
              <a:buFont typeface="Arial" panose="020B0604020202020204" pitchFamily="34" charset="0"/>
              <a:buChar char="•"/>
            </a:pPr>
            <a:r>
              <a:rPr lang="en-US" sz="2400" b="0" i="0" dirty="0">
                <a:solidFill>
                  <a:srgbClr val="000000"/>
                </a:solidFill>
                <a:effectLst/>
              </a:rPr>
              <a:t>Behcet disease has no cure </a:t>
            </a:r>
          </a:p>
          <a:p>
            <a:pPr>
              <a:buFont typeface="Arial" panose="020B0604020202020204" pitchFamily="34" charset="0"/>
              <a:buChar char="•"/>
            </a:pPr>
            <a:r>
              <a:rPr lang="en-US" sz="2400" dirty="0">
                <a:solidFill>
                  <a:srgbClr val="000000"/>
                </a:solidFill>
              </a:rPr>
              <a:t>M</a:t>
            </a:r>
            <a:r>
              <a:rPr lang="en-US" sz="2400" b="0" i="0" dirty="0">
                <a:solidFill>
                  <a:srgbClr val="000000"/>
                </a:solidFill>
                <a:effectLst/>
              </a:rPr>
              <a:t>ore than </a:t>
            </a:r>
            <a:r>
              <a:rPr lang="en-US" sz="2400" b="1" i="0" dirty="0">
                <a:solidFill>
                  <a:srgbClr val="000000"/>
                </a:solidFill>
                <a:effectLst/>
              </a:rPr>
              <a:t>60% of patients </a:t>
            </a:r>
            <a:r>
              <a:rPr lang="en-US" sz="2400" b="0" i="0" dirty="0">
                <a:solidFill>
                  <a:srgbClr val="000000"/>
                </a:solidFill>
                <a:effectLst/>
              </a:rPr>
              <a:t>go into remission after passing initial years when disease is most active</a:t>
            </a:r>
          </a:p>
          <a:p>
            <a:pPr>
              <a:buFont typeface="Arial" panose="020B0604020202020204" pitchFamily="34" charset="0"/>
              <a:buChar char="•"/>
            </a:pPr>
            <a:r>
              <a:rPr lang="en-US" sz="2400" dirty="0">
                <a:solidFill>
                  <a:schemeClr val="tx1"/>
                </a:solidFill>
              </a:rPr>
              <a:t>Early and aggressive treatment can prevent vision loss and systemic complications</a:t>
            </a:r>
          </a:p>
          <a:p>
            <a:pPr>
              <a:buFont typeface="Arial" panose="020B0604020202020204" pitchFamily="34" charset="0"/>
              <a:buChar char="•"/>
            </a:pPr>
            <a:r>
              <a:rPr lang="en-US" sz="2400" dirty="0">
                <a:solidFill>
                  <a:schemeClr val="tx1"/>
                </a:solidFill>
              </a:rPr>
              <a:t> Regular monitoring for disease progression and treatment side effects</a:t>
            </a:r>
          </a:p>
          <a:p>
            <a:pPr>
              <a:buFont typeface="Arial" panose="020B0604020202020204" pitchFamily="34" charset="0"/>
              <a:buChar char="•"/>
            </a:pPr>
            <a:r>
              <a:rPr lang="en-US" sz="2400" dirty="0">
                <a:solidFill>
                  <a:schemeClr val="tx1"/>
                </a:solidFill>
              </a:rPr>
              <a:t> Risk of recurrence and flare-ups, especially with ocular involvement</a:t>
            </a:r>
          </a:p>
          <a:p>
            <a:pPr marL="0" marR="0" lvl="0" indent="0" algn="l" defTabSz="914400" rtl="0" eaLnBrk="1" fontAlgn="auto" latinLnBrk="0" hangingPunct="1">
              <a:lnSpc>
                <a:spcPct val="90000"/>
              </a:lnSpc>
              <a:spcBef>
                <a:spcPts val="1200"/>
              </a:spcBef>
              <a:spcAft>
                <a:spcPts val="200"/>
              </a:spcAft>
              <a:buClr>
                <a:srgbClr val="4A66AC"/>
              </a:buClr>
              <a:buSzPct val="100000"/>
              <a:buNone/>
              <a:tabLst/>
              <a:defRPr/>
            </a:pPr>
            <a:r>
              <a:rPr lang="en-US" sz="1050" b="1" dirty="0">
                <a:solidFill>
                  <a:schemeClr val="tx1"/>
                </a:solidFill>
              </a:rPr>
              <a:t>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Alpsoy, E., Leccese, P., Emmi, G., &amp; Ohno, S. (2021). Treatment of Behçet's Disease: An Algorithmic Multidisciplinary Approach.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Frontiers in medicine</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624795. https://doi.org/10.3389/fmed.2021.624795</a:t>
            </a:r>
          </a:p>
          <a:p>
            <a:endParaRPr lang="en-US" sz="2800" dirty="0">
              <a:solidFill>
                <a:schemeClr val="tx1"/>
              </a:solidFill>
            </a:endParaRPr>
          </a:p>
        </p:txBody>
      </p:sp>
      <p:sp>
        <p:nvSpPr>
          <p:cNvPr id="2" name="Title 1">
            <a:extLst>
              <a:ext uri="{FF2B5EF4-FFF2-40B4-BE49-F238E27FC236}">
                <a16:creationId xmlns:a16="http://schemas.microsoft.com/office/drawing/2014/main" id="{3D067E1E-AE33-4489-9822-31950981369A}"/>
              </a:ext>
            </a:extLst>
          </p:cNvPr>
          <p:cNvSpPr>
            <a:spLocks noGrp="1"/>
          </p:cNvSpPr>
          <p:nvPr>
            <p:ph type="title"/>
          </p:nvPr>
        </p:nvSpPr>
        <p:spPr>
          <a:xfrm>
            <a:off x="906780" y="74722"/>
            <a:ext cx="7543800" cy="1450757"/>
          </a:xfrm>
        </p:spPr>
        <p:txBody>
          <a:bodyPr/>
          <a:lstStyle/>
          <a:p>
            <a:r>
              <a:rPr lang="en-US" b="1" dirty="0">
                <a:solidFill>
                  <a:srgbClr val="0070C0"/>
                </a:solidFill>
                <a:latin typeface="Arial Black" panose="020B0A04020102020204" pitchFamily="34" charset="0"/>
                <a:cs typeface="Arial" panose="020B0604020202020204" pitchFamily="34" charset="0"/>
              </a:rPr>
              <a:t>Prognosis</a:t>
            </a:r>
            <a:endParaRPr lang="en-US" dirty="0">
              <a:latin typeface="Arial Black" panose="020B0A04020102020204" pitchFamily="34" charset="0"/>
            </a:endParaRPr>
          </a:p>
        </p:txBody>
      </p:sp>
      <p:cxnSp>
        <p:nvCxnSpPr>
          <p:cNvPr id="6" name="Straight Connector 5">
            <a:extLst>
              <a:ext uri="{FF2B5EF4-FFF2-40B4-BE49-F238E27FC236}">
                <a16:creationId xmlns:a16="http://schemas.microsoft.com/office/drawing/2014/main" id="{382E34D1-229B-4917-A7EC-B1A8FDD4A28D}"/>
              </a:ext>
            </a:extLst>
          </p:cNvPr>
          <p:cNvCxnSpPr/>
          <p:nvPr/>
        </p:nvCxnSpPr>
        <p:spPr>
          <a:xfrm>
            <a:off x="990600" y="1600200"/>
            <a:ext cx="737616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ADC5A660-4DBC-4862-9DC0-FEA8658E16F9}"/>
              </a:ext>
            </a:extLst>
          </p:cNvPr>
          <p:cNvPicPr>
            <a:picLocks noChangeAspect="1"/>
          </p:cNvPicPr>
          <p:nvPr/>
        </p:nvPicPr>
        <p:blipFill>
          <a:blip r:embed="rId4"/>
          <a:stretch>
            <a:fillRect/>
          </a:stretch>
        </p:blipFill>
        <p:spPr>
          <a:xfrm>
            <a:off x="6477000" y="31214"/>
            <a:ext cx="2518342" cy="1494264"/>
          </a:xfrm>
          <a:prstGeom prst="rect">
            <a:avLst/>
          </a:prstGeom>
        </p:spPr>
      </p:pic>
    </p:spTree>
    <p:extLst>
      <p:ext uri="{BB962C8B-B14F-4D97-AF65-F5344CB8AC3E}">
        <p14:creationId xmlns:p14="http://schemas.microsoft.com/office/powerpoint/2010/main" val="110218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C064-CCF9-47BB-88F1-0E31C476C6C0}"/>
              </a:ext>
            </a:extLst>
          </p:cNvPr>
          <p:cNvSpPr>
            <a:spLocks noGrp="1"/>
          </p:cNvSpPr>
          <p:nvPr>
            <p:ph type="title"/>
          </p:nvPr>
        </p:nvSpPr>
        <p:spPr>
          <a:xfrm>
            <a:off x="152400" y="286604"/>
            <a:ext cx="8915400" cy="1450757"/>
          </a:xfrm>
        </p:spPr>
        <p:txBody>
          <a:bodyPr/>
          <a:lstStyle/>
          <a:p>
            <a:r>
              <a:rPr lang="en-US" b="1" dirty="0">
                <a:solidFill>
                  <a:srgbClr val="0070C0"/>
                </a:solidFill>
                <a:latin typeface="Arial Black" panose="020B0A04020102020204" pitchFamily="34" charset="0"/>
              </a:rPr>
              <a:t>It’s not late to get involved</a:t>
            </a:r>
          </a:p>
        </p:txBody>
      </p:sp>
      <p:pic>
        <p:nvPicPr>
          <p:cNvPr id="5" name="Picture 4">
            <a:extLst>
              <a:ext uri="{FF2B5EF4-FFF2-40B4-BE49-F238E27FC236}">
                <a16:creationId xmlns:a16="http://schemas.microsoft.com/office/drawing/2014/main" id="{042D075F-C5A3-4C46-BD95-4673023BC680}"/>
              </a:ext>
            </a:extLst>
          </p:cNvPr>
          <p:cNvPicPr>
            <a:picLocks noChangeAspect="1"/>
          </p:cNvPicPr>
          <p:nvPr/>
        </p:nvPicPr>
        <p:blipFill>
          <a:blip r:embed="rId3"/>
          <a:stretch>
            <a:fillRect/>
          </a:stretch>
        </p:blipFill>
        <p:spPr>
          <a:xfrm>
            <a:off x="1981200" y="2133600"/>
            <a:ext cx="4876800" cy="3933825"/>
          </a:xfrm>
          <a:prstGeom prst="rect">
            <a:avLst/>
          </a:prstGeom>
        </p:spPr>
      </p:pic>
    </p:spTree>
    <p:extLst>
      <p:ext uri="{BB962C8B-B14F-4D97-AF65-F5344CB8AC3E}">
        <p14:creationId xmlns:p14="http://schemas.microsoft.com/office/powerpoint/2010/main" val="398816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C94EE-DDD3-43F2-975E-4BBC7EFEB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 y="0"/>
            <a:ext cx="9278039" cy="6324599"/>
          </a:xfrm>
          <a:prstGeom prst="rect">
            <a:avLst/>
          </a:prstGeom>
        </p:spPr>
      </p:pic>
      <p:sp>
        <p:nvSpPr>
          <p:cNvPr id="5" name="TextBox 4">
            <a:extLst>
              <a:ext uri="{FF2B5EF4-FFF2-40B4-BE49-F238E27FC236}">
                <a16:creationId xmlns:a16="http://schemas.microsoft.com/office/drawing/2014/main" id="{C22337D5-9CC4-477F-9B85-EC1EACC65D43}"/>
              </a:ext>
            </a:extLst>
          </p:cNvPr>
          <p:cNvSpPr txBox="1"/>
          <p:nvPr/>
        </p:nvSpPr>
        <p:spPr>
          <a:xfrm>
            <a:off x="5486400" y="685800"/>
            <a:ext cx="3276600" cy="4955203"/>
          </a:xfrm>
          <a:prstGeom prst="rect">
            <a:avLst/>
          </a:prstGeom>
          <a:noFill/>
        </p:spPr>
        <p:txBody>
          <a:bodyPr wrap="square" rtlCol="0">
            <a:spAutoFit/>
          </a:bodyPr>
          <a:lstStyle/>
          <a:p>
            <a:r>
              <a:rPr lang="en-US" sz="2800" b="1" dirty="0"/>
              <a:t>Take home message</a:t>
            </a:r>
          </a:p>
          <a:p>
            <a:endParaRPr lang="en-US" sz="2400" b="1" dirty="0"/>
          </a:p>
          <a:p>
            <a:r>
              <a:rPr lang="en-US" sz="6600" b="1" dirty="0">
                <a:latin typeface="Brush Script MT" panose="03060802040406070304" pitchFamily="66" charset="0"/>
              </a:rPr>
              <a:t>Your eyes can be the windows to your health</a:t>
            </a:r>
          </a:p>
        </p:txBody>
      </p:sp>
    </p:spTree>
    <p:extLst>
      <p:ext uri="{BB962C8B-B14F-4D97-AF65-F5344CB8AC3E}">
        <p14:creationId xmlns:p14="http://schemas.microsoft.com/office/powerpoint/2010/main" val="38801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0" y="2971800"/>
            <a:ext cx="4038600" cy="1676400"/>
          </a:xfrm>
          <a:prstGeom prst="roundRect">
            <a:avLst/>
          </a:prstGeom>
          <a:solidFill>
            <a:schemeClr val="accent2"/>
          </a:solidFill>
          <a:effectLst>
            <a:glow rad="101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THANKS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778" r="833" b="18889"/>
          <a:stretch/>
        </p:blipFill>
        <p:spPr>
          <a:xfrm>
            <a:off x="0" y="1219200"/>
            <a:ext cx="9067800" cy="510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b="1" dirty="0">
                <a:solidFill>
                  <a:srgbClr val="0070C0"/>
                </a:solidFill>
                <a:latin typeface="Arial Black" panose="020B0A04020102020204" pitchFamily="34" charset="0"/>
              </a:rPr>
              <a:t>Behçet's Disease</a:t>
            </a:r>
            <a:endParaRPr lang="en-US" dirty="0">
              <a:solidFill>
                <a:srgbClr val="0070C0"/>
              </a:solidFill>
              <a:latin typeface="Arial Black" panose="020B0A04020102020204" pitchFamily="34" charset="0"/>
            </a:endParaRPr>
          </a:p>
        </p:txBody>
      </p:sp>
      <p:sp>
        <p:nvSpPr>
          <p:cNvPr id="4099" name="Content Placeholder 2"/>
          <p:cNvSpPr>
            <a:spLocks noGrp="1"/>
          </p:cNvSpPr>
          <p:nvPr>
            <p:ph idx="1"/>
          </p:nvPr>
        </p:nvSpPr>
        <p:spPr>
          <a:xfrm>
            <a:off x="624839" y="1715046"/>
            <a:ext cx="7940041" cy="5153464"/>
          </a:xfrm>
        </p:spPr>
        <p:txBody>
          <a:bodyPr>
            <a:noAutofit/>
          </a:bodyPr>
          <a:lstStyle/>
          <a:p>
            <a:pPr marL="91440" marR="0" lvl="0" indent="-91440" algn="l" defTabSz="914400" rtl="0" eaLnBrk="1" fontAlgn="auto" latinLnBrk="0" hangingPunct="1">
              <a:lnSpc>
                <a:spcPct val="150000"/>
              </a:lnSpc>
              <a:spcBef>
                <a:spcPts val="1200"/>
              </a:spcBef>
              <a:spcAft>
                <a:spcPts val="200"/>
              </a:spcAft>
              <a:buClr>
                <a:srgbClr val="4A66AC"/>
              </a:buClr>
              <a:buSzPct val="100000"/>
              <a:buFont typeface="Wingdings" panose="05000000000000000000" pitchFamily="2" charset="2"/>
              <a:buChar char="Ø"/>
              <a:tabLst/>
              <a:defRPr/>
            </a:pPr>
            <a:r>
              <a:rPr lang="en-US" sz="2400" dirty="0">
                <a:solidFill>
                  <a:schemeClr val="tx1"/>
                </a:solidFill>
              </a:rPr>
              <a:t>Also known as </a:t>
            </a:r>
            <a:r>
              <a:rPr lang="en-US" sz="2400" b="1" dirty="0">
                <a:solidFill>
                  <a:schemeClr val="tx1"/>
                </a:solidFill>
              </a:rPr>
              <a:t>Silk Road disease</a:t>
            </a:r>
            <a:r>
              <a:rPr lang="en-US" sz="2400" dirty="0">
                <a:solidFill>
                  <a:schemeClr val="tx1"/>
                </a:solidFill>
              </a:rPr>
              <a:t>, a rare chronic, long-term relapsing multisystem inflammatory condition, caused by </a:t>
            </a:r>
            <a:r>
              <a:rPr lang="en-US" sz="2400" b="1" dirty="0">
                <a:solidFill>
                  <a:schemeClr val="tx1"/>
                </a:solidFill>
              </a:rPr>
              <a:t>occlusive vasculitis </a:t>
            </a:r>
            <a:r>
              <a:rPr lang="en-US" sz="2400" dirty="0">
                <a:solidFill>
                  <a:schemeClr val="tx1"/>
                </a:solidFill>
              </a:rPr>
              <a:t>(blood vessel inflammation), which affects both arteries and veins </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lang="en-US" sz="2400" dirty="0">
              <a:solidFill>
                <a:schemeClr val="tx1"/>
              </a:solidFill>
            </a:endParaRPr>
          </a:p>
          <a:p>
            <a:pPr>
              <a:lnSpc>
                <a:spcPct val="150000"/>
              </a:lnSpc>
              <a:buFont typeface="Wingdings" panose="05000000000000000000" pitchFamily="2" charset="2"/>
              <a:buChar char="Ø"/>
            </a:pPr>
            <a:r>
              <a:rPr lang="en-US" sz="2400" b="1" dirty="0">
                <a:solidFill>
                  <a:schemeClr val="tx1"/>
                </a:solidFill>
              </a:rPr>
              <a:t>DTH</a:t>
            </a:r>
            <a:r>
              <a:rPr lang="en-US" sz="2400" dirty="0">
                <a:solidFill>
                  <a:schemeClr val="tx1"/>
                </a:solidFill>
              </a:rPr>
              <a:t> (Delayed type hypersensitivity) in early lesions and </a:t>
            </a:r>
            <a:r>
              <a:rPr lang="en-US" sz="2400" b="1" dirty="0">
                <a:solidFill>
                  <a:schemeClr val="tx1"/>
                </a:solidFill>
              </a:rPr>
              <a:t>immune-complex</a:t>
            </a:r>
            <a:r>
              <a:rPr lang="en-US" sz="2400" dirty="0">
                <a:solidFill>
                  <a:schemeClr val="tx1"/>
                </a:solidFill>
              </a:rPr>
              <a:t> type in late lesions </a:t>
            </a:r>
            <a:r>
              <a:rPr lang="en-US" sz="2400" b="1" baseline="30000" dirty="0">
                <a:solidFill>
                  <a:schemeClr val="tx1"/>
                </a:solidFill>
              </a:rPr>
              <a:t>1</a:t>
            </a:r>
          </a:p>
          <a:p>
            <a:pPr marL="0" indent="0">
              <a:lnSpc>
                <a:spcPct val="150000"/>
              </a:lnSpc>
              <a:buNone/>
            </a:pPr>
            <a:endParaRPr lang="en-US" sz="2400" dirty="0">
              <a:solidFill>
                <a:schemeClr val="tx1"/>
              </a:solidFill>
            </a:endParaRPr>
          </a:p>
          <a:p>
            <a:pPr marL="0" indent="0">
              <a:lnSpc>
                <a:spcPct val="150000"/>
              </a:lnSpc>
              <a:buNone/>
            </a:pPr>
            <a:r>
              <a:rPr lang="en-US" sz="1050" b="1" i="0" dirty="0">
                <a:solidFill>
                  <a:schemeClr val="tx1"/>
                </a:solidFill>
                <a:effectLst/>
              </a:rPr>
              <a:t>1. Yazici, H., Yurdakul, S., &amp; Hamuryudan, V. (2001). Behçet disease. </a:t>
            </a:r>
            <a:r>
              <a:rPr lang="en-US" sz="1050" b="1" i="1" dirty="0">
                <a:solidFill>
                  <a:schemeClr val="tx1"/>
                </a:solidFill>
                <a:effectLst/>
              </a:rPr>
              <a:t>Current Opinion in Rheumatology</a:t>
            </a:r>
            <a:r>
              <a:rPr lang="en-US" sz="1050" b="1" i="0" dirty="0">
                <a:solidFill>
                  <a:schemeClr val="tx1"/>
                </a:solidFill>
                <a:effectLst/>
              </a:rPr>
              <a:t>, </a:t>
            </a:r>
            <a:r>
              <a:rPr lang="en-US" sz="1050" b="1" i="1" dirty="0">
                <a:solidFill>
                  <a:schemeClr val="tx1"/>
                </a:solidFill>
                <a:effectLst/>
              </a:rPr>
              <a:t>13</a:t>
            </a:r>
            <a:r>
              <a:rPr lang="en-US" sz="1050" b="1" i="0" dirty="0">
                <a:solidFill>
                  <a:schemeClr val="tx1"/>
                </a:solidFill>
                <a:effectLst/>
              </a:rPr>
              <a:t>(1), 18-22</a:t>
            </a:r>
            <a:endParaRPr lang="en-US" sz="1050" b="1" dirty="0">
              <a:solidFill>
                <a:schemeClr val="tx1"/>
              </a:solidFill>
            </a:endParaRPr>
          </a:p>
        </p:txBody>
      </p:sp>
    </p:spTree>
    <p:extLst>
      <p:ext uri="{BB962C8B-B14F-4D97-AF65-F5344CB8AC3E}">
        <p14:creationId xmlns:p14="http://schemas.microsoft.com/office/powerpoint/2010/main" val="9645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DAB9-1D79-4C4D-865C-D853324BC583}"/>
              </a:ext>
            </a:extLst>
          </p:cNvPr>
          <p:cNvSpPr>
            <a:spLocks noGrp="1"/>
          </p:cNvSpPr>
          <p:nvPr>
            <p:ph type="title"/>
          </p:nvPr>
        </p:nvSpPr>
        <p:spPr/>
        <p:txBody>
          <a:bodyPr/>
          <a:lstStyle/>
          <a:p>
            <a:r>
              <a:rPr lang="en-US" dirty="0">
                <a:solidFill>
                  <a:srgbClr val="0070C0"/>
                </a:solidFill>
                <a:latin typeface="Arial Black" panose="020B0A04020102020204" pitchFamily="34" charset="0"/>
              </a:rPr>
              <a:t>References</a:t>
            </a:r>
          </a:p>
        </p:txBody>
      </p:sp>
      <p:sp>
        <p:nvSpPr>
          <p:cNvPr id="3" name="Content Placeholder 2">
            <a:extLst>
              <a:ext uri="{FF2B5EF4-FFF2-40B4-BE49-F238E27FC236}">
                <a16:creationId xmlns:a16="http://schemas.microsoft.com/office/drawing/2014/main" id="{E3B1073A-4DAF-4143-9B74-380712266710}"/>
              </a:ext>
            </a:extLst>
          </p:cNvPr>
          <p:cNvSpPr>
            <a:spLocks noGrp="1"/>
          </p:cNvSpPr>
          <p:nvPr>
            <p:ph idx="1"/>
          </p:nvPr>
        </p:nvSpPr>
        <p:spPr>
          <a:xfrm>
            <a:off x="822959" y="1845734"/>
            <a:ext cx="7940041" cy="4402666"/>
          </a:xfrm>
        </p:spPr>
        <p:txBody>
          <a:bodyPr>
            <a:normAutofit/>
          </a:bodyPr>
          <a:lstStyle/>
          <a:p>
            <a:pPr marL="457200" indent="-457200">
              <a:buFont typeface="+mj-lt"/>
              <a:buAutoNum type="arabicPeriod"/>
            </a:pPr>
            <a:r>
              <a:rPr lang="en-US" b="0" i="0" dirty="0">
                <a:solidFill>
                  <a:schemeClr val="tx1"/>
                </a:solidFill>
                <a:effectLst/>
              </a:rPr>
              <a:t>Khairallah, M., Accorinti, M., Muccioli, C., Kahloun, R., &amp; Kempen, J. H. (2012). Epidemiology of Behçet disease. </a:t>
            </a:r>
            <a:r>
              <a:rPr lang="en-US" b="0" i="1" dirty="0">
                <a:solidFill>
                  <a:schemeClr val="tx1"/>
                </a:solidFill>
                <a:effectLst/>
              </a:rPr>
              <a:t>Ocular immunology and inflammation</a:t>
            </a:r>
            <a:r>
              <a:rPr lang="en-US" b="0" i="0" dirty="0">
                <a:solidFill>
                  <a:schemeClr val="tx1"/>
                </a:solidFill>
                <a:effectLst/>
              </a:rPr>
              <a:t>, </a:t>
            </a:r>
            <a:r>
              <a:rPr lang="en-US" b="0" i="1" dirty="0">
                <a:solidFill>
                  <a:schemeClr val="tx1"/>
                </a:solidFill>
                <a:effectLst/>
              </a:rPr>
              <a:t>20</a:t>
            </a:r>
            <a:r>
              <a:rPr lang="en-US" b="0" i="0" dirty="0">
                <a:solidFill>
                  <a:schemeClr val="tx1"/>
                </a:solidFill>
                <a:effectLst/>
              </a:rPr>
              <a:t>(5), 324-335.</a:t>
            </a:r>
          </a:p>
          <a:p>
            <a:pPr marL="457200" indent="-457200">
              <a:buFont typeface="+mj-lt"/>
              <a:buAutoNum type="arabicPeriod"/>
            </a:pPr>
            <a:r>
              <a:rPr lang="en-US" b="0" i="0" dirty="0">
                <a:solidFill>
                  <a:schemeClr val="tx1"/>
                </a:solidFill>
                <a:effectLst/>
              </a:rPr>
              <a:t>Yazici, H., Yurdakul, S., &amp; Hamuryudan, V. (2001). Behçet disease. </a:t>
            </a:r>
            <a:r>
              <a:rPr lang="en-US" b="0" i="1" dirty="0">
                <a:solidFill>
                  <a:schemeClr val="tx1"/>
                </a:solidFill>
                <a:effectLst/>
              </a:rPr>
              <a:t>Current Opinion in Rheumatology</a:t>
            </a:r>
            <a:r>
              <a:rPr lang="en-US" b="0" i="0" dirty="0">
                <a:solidFill>
                  <a:schemeClr val="tx1"/>
                </a:solidFill>
                <a:effectLst/>
              </a:rPr>
              <a:t>, </a:t>
            </a:r>
            <a:r>
              <a:rPr lang="en-US" b="0" i="1" dirty="0">
                <a:solidFill>
                  <a:schemeClr val="tx1"/>
                </a:solidFill>
                <a:effectLst/>
              </a:rPr>
              <a:t>13</a:t>
            </a:r>
            <a:r>
              <a:rPr lang="en-US" b="0" i="0" dirty="0">
                <a:solidFill>
                  <a:schemeClr val="tx1"/>
                </a:solidFill>
                <a:effectLst/>
              </a:rPr>
              <a:t>(1), 18-22.</a:t>
            </a:r>
          </a:p>
          <a:p>
            <a:pPr marL="457200" indent="-457200">
              <a:buFont typeface="+mj-lt"/>
              <a:buAutoNum type="arabicPeriod"/>
            </a:pPr>
            <a:r>
              <a:rPr lang="en-US" b="0" i="0" dirty="0">
                <a:solidFill>
                  <a:schemeClr val="tx1"/>
                </a:solidFill>
                <a:effectLst/>
              </a:rPr>
              <a:t>Tugal-Tutkun, I., Onal, S., Altan-Yaycioglu, R., Altunbas, H. H., &amp; Urgancioglu, M. (2004). Uveitis in Behçet disease: an analysis of 880 patients. </a:t>
            </a:r>
            <a:r>
              <a:rPr lang="en-US" b="0" i="1" dirty="0">
                <a:solidFill>
                  <a:schemeClr val="tx1"/>
                </a:solidFill>
                <a:effectLst/>
              </a:rPr>
              <a:t>American journal of ophthalmology</a:t>
            </a:r>
            <a:r>
              <a:rPr lang="en-US" b="0" i="0" dirty="0">
                <a:solidFill>
                  <a:schemeClr val="tx1"/>
                </a:solidFill>
                <a:effectLst/>
              </a:rPr>
              <a:t>, </a:t>
            </a:r>
            <a:r>
              <a:rPr lang="en-US" b="0" i="1" dirty="0">
                <a:solidFill>
                  <a:schemeClr val="tx1"/>
                </a:solidFill>
                <a:effectLst/>
              </a:rPr>
              <a:t>138</a:t>
            </a:r>
            <a:r>
              <a:rPr lang="en-US" b="0" i="0" dirty="0">
                <a:solidFill>
                  <a:schemeClr val="tx1"/>
                </a:solidFill>
                <a:effectLst/>
              </a:rPr>
              <a:t>(3), 373-380.</a:t>
            </a:r>
          </a:p>
          <a:p>
            <a:pPr marL="457200" indent="-457200">
              <a:buFont typeface="+mj-lt"/>
              <a:buAutoNum type="arabicPeriod"/>
            </a:pPr>
            <a:r>
              <a:rPr lang="en-US" b="0" i="0" dirty="0">
                <a:solidFill>
                  <a:schemeClr val="tx1"/>
                </a:solidFill>
                <a:effectLst/>
              </a:rPr>
              <a:t>Alpsoy, E., Leccese, P., Emmi, G., &amp; Ohno, S. (2021). Treatment of Behçet's Disease: An Algorithmic Multidisciplinary Approach. </a:t>
            </a:r>
            <a:r>
              <a:rPr lang="en-US" b="0" i="1" dirty="0">
                <a:solidFill>
                  <a:schemeClr val="tx1"/>
                </a:solidFill>
                <a:effectLst/>
              </a:rPr>
              <a:t>Frontiers in medicine</a:t>
            </a:r>
            <a:r>
              <a:rPr lang="en-US" b="0" i="0" dirty="0">
                <a:solidFill>
                  <a:schemeClr val="tx1"/>
                </a:solidFill>
                <a:effectLst/>
              </a:rPr>
              <a:t>, </a:t>
            </a:r>
            <a:r>
              <a:rPr lang="en-US" b="0" i="1" dirty="0">
                <a:solidFill>
                  <a:schemeClr val="tx1"/>
                </a:solidFill>
                <a:effectLst/>
              </a:rPr>
              <a:t>8</a:t>
            </a:r>
            <a:r>
              <a:rPr lang="en-US" b="0" i="0" dirty="0">
                <a:solidFill>
                  <a:schemeClr val="tx1"/>
                </a:solidFill>
                <a:effectLst/>
              </a:rPr>
              <a:t>, 624795. https://doi.org/10.3389/fmed.2021.624795</a:t>
            </a:r>
            <a:endParaRPr lang="en-US" dirty="0">
              <a:solidFill>
                <a:schemeClr val="tx1"/>
              </a:solidFill>
            </a:endParaRPr>
          </a:p>
        </p:txBody>
      </p:sp>
    </p:spTree>
    <p:extLst>
      <p:ext uri="{BB962C8B-B14F-4D97-AF65-F5344CB8AC3E}">
        <p14:creationId xmlns:p14="http://schemas.microsoft.com/office/powerpoint/2010/main" val="36079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53F1-FB1B-45EB-87C5-3644C04B3477}"/>
              </a:ext>
            </a:extLst>
          </p:cNvPr>
          <p:cNvSpPr>
            <a:spLocks noGrp="1"/>
          </p:cNvSpPr>
          <p:nvPr>
            <p:ph type="title"/>
          </p:nvPr>
        </p:nvSpPr>
        <p:spPr>
          <a:xfrm>
            <a:off x="609600" y="152400"/>
            <a:ext cx="7543800" cy="1450757"/>
          </a:xfrm>
        </p:spPr>
        <p:txBody>
          <a:bodyPr/>
          <a:lstStyle/>
          <a:p>
            <a:r>
              <a:rPr lang="en-US" dirty="0">
                <a:solidFill>
                  <a:schemeClr val="bg2">
                    <a:lumMod val="50000"/>
                  </a:schemeClr>
                </a:solidFill>
                <a:latin typeface="Arial Black" panose="020B0A04020102020204" pitchFamily="34" charset="0"/>
                <a:cs typeface="Arial" panose="020B0604020202020204" pitchFamily="34" charset="0"/>
              </a:rPr>
              <a:t>Epidemiology</a:t>
            </a:r>
            <a:endParaRPr lang="en-US" dirty="0">
              <a:solidFill>
                <a:schemeClr val="bg2">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515D1A12-DD8A-409B-877A-602E2E78C425}"/>
              </a:ext>
            </a:extLst>
          </p:cNvPr>
          <p:cNvSpPr>
            <a:spLocks noGrp="1"/>
          </p:cNvSpPr>
          <p:nvPr>
            <p:ph idx="1"/>
          </p:nvPr>
        </p:nvSpPr>
        <p:spPr>
          <a:xfrm>
            <a:off x="762000" y="1828800"/>
            <a:ext cx="7924800" cy="4175760"/>
          </a:xfrm>
        </p:spPr>
        <p:txBody>
          <a:bodyPr>
            <a:normAutofit/>
          </a:bodyPr>
          <a:lstStyle/>
          <a:p>
            <a:pPr marR="0" lvl="0" algn="l" defTabSz="914400" rtl="0" eaLnBrk="1" fontAlgn="auto" latinLnBrk="0" hangingPunct="1">
              <a:lnSpc>
                <a:spcPct val="150000"/>
              </a:lnSpc>
              <a:spcBef>
                <a:spcPts val="1200"/>
              </a:spcBef>
              <a:spcAft>
                <a:spcPts val="200"/>
              </a:spcAft>
              <a:buClr>
                <a:srgbClr val="4A66AC"/>
              </a:buClr>
              <a:buSzPct val="100000"/>
              <a:buFont typeface="Wingdings" panose="05000000000000000000" pitchFamily="2" charset="2"/>
              <a:buChar char="Ø"/>
              <a:tabLst/>
              <a:defRPr/>
            </a:pPr>
            <a:r>
              <a:rPr lang="en-US" sz="2400" dirty="0">
                <a:solidFill>
                  <a:schemeClr val="tx1"/>
                </a:solidFill>
              </a:rPr>
              <a:t>Most prevalent in middle east and Eastern Asia (silk road region) </a:t>
            </a:r>
            <a:r>
              <a:rPr lang="en-US" sz="2400" dirty="0">
                <a:solidFill>
                  <a:srgbClr val="0070C0"/>
                </a:solidFill>
              </a:rPr>
              <a:t>in populations with high prevalence of HLA-B51 </a:t>
            </a:r>
            <a:r>
              <a:rPr lang="en-US" sz="2400" b="1" baseline="30000" dirty="0">
                <a:solidFill>
                  <a:prstClr val="black"/>
                </a:solidFill>
                <a:latin typeface="Calibri" panose="020F0502020204030204"/>
              </a:rPr>
              <a:t>2</a:t>
            </a:r>
            <a:endParaRPr lang="en-US" sz="2400" dirty="0">
              <a:solidFill>
                <a:srgbClr val="0070C0"/>
              </a:solidFill>
            </a:endParaRPr>
          </a:p>
          <a:p>
            <a:pPr marL="0" indent="0">
              <a:buNone/>
            </a:pPr>
            <a:r>
              <a:rPr lang="en-US" sz="1050" b="1" i="0" dirty="0">
                <a:solidFill>
                  <a:schemeClr val="tx1"/>
                </a:solidFill>
                <a:effectLst/>
              </a:rPr>
              <a:t>2. Khairallah, M., Accorinti, M., Muccioli, C., Kahloun, R., &amp; Kempen, J. H. (2012). Epidemiology of Behçet disease. </a:t>
            </a:r>
            <a:r>
              <a:rPr lang="en-US" sz="1050" b="1" i="1" dirty="0">
                <a:solidFill>
                  <a:schemeClr val="tx1"/>
                </a:solidFill>
                <a:effectLst/>
              </a:rPr>
              <a:t>Ocular immunology and inflammation</a:t>
            </a:r>
            <a:r>
              <a:rPr lang="en-US" sz="1050" b="1" i="0" dirty="0">
                <a:solidFill>
                  <a:schemeClr val="tx1"/>
                </a:solidFill>
                <a:effectLst/>
              </a:rPr>
              <a:t>, </a:t>
            </a:r>
            <a:r>
              <a:rPr lang="en-US" sz="1050" b="1" i="1" dirty="0">
                <a:solidFill>
                  <a:schemeClr val="tx1"/>
                </a:solidFill>
                <a:effectLst/>
              </a:rPr>
              <a:t>20</a:t>
            </a:r>
            <a:r>
              <a:rPr lang="en-US" sz="1050" b="1" i="0" dirty="0">
                <a:solidFill>
                  <a:schemeClr val="tx1"/>
                </a:solidFill>
                <a:effectLst/>
              </a:rPr>
              <a:t>(5), 324-335.</a:t>
            </a:r>
          </a:p>
          <a:p>
            <a:pPr>
              <a:buFont typeface="Arial" panose="020B0604020202020204" pitchFamily="34" charset="0"/>
              <a:buChar char="•"/>
            </a:pPr>
            <a:endParaRPr lang="en-US" sz="2400" dirty="0">
              <a:solidFill>
                <a:srgbClr val="0070C0"/>
              </a:solidFill>
            </a:endParaRPr>
          </a:p>
          <a:p>
            <a:pPr marL="0" indent="0">
              <a:buNone/>
            </a:pPr>
            <a:endParaRPr lang="en-US" sz="2800" dirty="0"/>
          </a:p>
          <a:p>
            <a:pPr marL="457200" indent="-457200">
              <a:buFont typeface="+mj-lt"/>
              <a:buAutoNum type="arabicPeriod"/>
            </a:pPr>
            <a:endParaRPr lang="en-US" sz="2800" dirty="0"/>
          </a:p>
          <a:p>
            <a:pPr marL="457200" indent="-457200">
              <a:buFont typeface="+mj-lt"/>
              <a:buAutoNum type="arabicPeriod"/>
            </a:pPr>
            <a:endParaRPr lang="en-US" sz="2800" b="1" dirty="0"/>
          </a:p>
          <a:p>
            <a:pPr lvl="1">
              <a:buFont typeface="Arial" panose="020B0604020202020204" pitchFamily="34" charset="0"/>
              <a:buChar char="•"/>
            </a:pPr>
            <a:endParaRPr lang="en-US" sz="2800" b="1" dirty="0"/>
          </a:p>
        </p:txBody>
      </p:sp>
      <p:pic>
        <p:nvPicPr>
          <p:cNvPr id="4" name="Picture 3">
            <a:extLst>
              <a:ext uri="{FF2B5EF4-FFF2-40B4-BE49-F238E27FC236}">
                <a16:creationId xmlns:a16="http://schemas.microsoft.com/office/drawing/2014/main" id="{41C6F9E7-7757-421E-922C-DD719FBCF57A}"/>
              </a:ext>
            </a:extLst>
          </p:cNvPr>
          <p:cNvPicPr>
            <a:picLocks noChangeAspect="1"/>
          </p:cNvPicPr>
          <p:nvPr/>
        </p:nvPicPr>
        <p:blipFill>
          <a:blip r:embed="rId3"/>
          <a:stretch>
            <a:fillRect/>
          </a:stretch>
        </p:blipFill>
        <p:spPr>
          <a:xfrm>
            <a:off x="6858000" y="44390"/>
            <a:ext cx="2209800" cy="1632226"/>
          </a:xfrm>
          <a:prstGeom prst="rect">
            <a:avLst/>
          </a:prstGeom>
        </p:spPr>
      </p:pic>
      <p:pic>
        <p:nvPicPr>
          <p:cNvPr id="5" name="Picture 4">
            <a:extLst>
              <a:ext uri="{FF2B5EF4-FFF2-40B4-BE49-F238E27FC236}">
                <a16:creationId xmlns:a16="http://schemas.microsoft.com/office/drawing/2014/main" id="{5BEE3632-0DAF-4ADB-B517-5B00116B39B0}"/>
              </a:ext>
            </a:extLst>
          </p:cNvPr>
          <p:cNvPicPr>
            <a:picLocks noChangeAspect="1"/>
          </p:cNvPicPr>
          <p:nvPr/>
        </p:nvPicPr>
        <p:blipFill>
          <a:blip r:embed="rId4"/>
          <a:stretch>
            <a:fillRect/>
          </a:stretch>
        </p:blipFill>
        <p:spPr>
          <a:xfrm>
            <a:off x="76200" y="3700306"/>
            <a:ext cx="3288628" cy="2599426"/>
          </a:xfrm>
          <a:prstGeom prst="rect">
            <a:avLst/>
          </a:prstGeom>
        </p:spPr>
      </p:pic>
      <p:pic>
        <p:nvPicPr>
          <p:cNvPr id="6" name="Picture 5">
            <a:extLst>
              <a:ext uri="{FF2B5EF4-FFF2-40B4-BE49-F238E27FC236}">
                <a16:creationId xmlns:a16="http://schemas.microsoft.com/office/drawing/2014/main" id="{1AEE74A1-A498-4B13-A912-E3368D45B16C}"/>
              </a:ext>
            </a:extLst>
          </p:cNvPr>
          <p:cNvPicPr>
            <a:picLocks noChangeAspect="1"/>
          </p:cNvPicPr>
          <p:nvPr/>
        </p:nvPicPr>
        <p:blipFill>
          <a:blip r:embed="rId5"/>
          <a:stretch>
            <a:fillRect/>
          </a:stretch>
        </p:blipFill>
        <p:spPr>
          <a:xfrm>
            <a:off x="6553199" y="3718590"/>
            <a:ext cx="2390553" cy="2581928"/>
          </a:xfrm>
          <a:prstGeom prst="rect">
            <a:avLst/>
          </a:prstGeom>
        </p:spPr>
      </p:pic>
      <p:pic>
        <p:nvPicPr>
          <p:cNvPr id="7" name="Picture 6">
            <a:extLst>
              <a:ext uri="{FF2B5EF4-FFF2-40B4-BE49-F238E27FC236}">
                <a16:creationId xmlns:a16="http://schemas.microsoft.com/office/drawing/2014/main" id="{568337CD-7E3D-4718-9438-0C81B30FA09D}"/>
              </a:ext>
            </a:extLst>
          </p:cNvPr>
          <p:cNvPicPr>
            <a:picLocks noChangeAspect="1"/>
          </p:cNvPicPr>
          <p:nvPr/>
        </p:nvPicPr>
        <p:blipFill>
          <a:blip r:embed="rId6"/>
          <a:stretch>
            <a:fillRect/>
          </a:stretch>
        </p:blipFill>
        <p:spPr>
          <a:xfrm>
            <a:off x="3581400" y="3700306"/>
            <a:ext cx="2871000" cy="2581928"/>
          </a:xfrm>
          <a:prstGeom prst="rect">
            <a:avLst/>
          </a:prstGeom>
        </p:spPr>
      </p:pic>
    </p:spTree>
    <p:extLst>
      <p:ext uri="{BB962C8B-B14F-4D97-AF65-F5344CB8AC3E}">
        <p14:creationId xmlns:p14="http://schemas.microsoft.com/office/powerpoint/2010/main" val="1994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D4C3-672E-44AD-9CDA-64DC33D08207}"/>
              </a:ext>
            </a:extLst>
          </p:cNvPr>
          <p:cNvSpPr>
            <a:spLocks noGrp="1"/>
          </p:cNvSpPr>
          <p:nvPr>
            <p:ph type="title"/>
          </p:nvPr>
        </p:nvSpPr>
        <p:spPr>
          <a:xfrm>
            <a:off x="822959" y="286604"/>
            <a:ext cx="8016241" cy="1450757"/>
          </a:xfrm>
        </p:spPr>
        <p:txBody>
          <a:bodyPr/>
          <a:lstStyle/>
          <a:p>
            <a:r>
              <a:rPr lang="en-US" dirty="0">
                <a:solidFill>
                  <a:srgbClr val="ACCBF9">
                    <a:lumMod val="50000"/>
                  </a:srgbClr>
                </a:solidFill>
                <a:latin typeface="Arial Black" panose="020B0A04020102020204" pitchFamily="34" charset="0"/>
                <a:cs typeface="Arial" panose="020B0604020202020204" pitchFamily="34" charset="0"/>
              </a:rPr>
              <a:t>Demographic Features</a:t>
            </a:r>
            <a:endParaRPr lang="en-US" dirty="0"/>
          </a:p>
        </p:txBody>
      </p:sp>
      <p:sp>
        <p:nvSpPr>
          <p:cNvPr id="3" name="Content Placeholder 2">
            <a:extLst>
              <a:ext uri="{FF2B5EF4-FFF2-40B4-BE49-F238E27FC236}">
                <a16:creationId xmlns:a16="http://schemas.microsoft.com/office/drawing/2014/main" id="{994069D5-E758-44D3-9927-F0E21EEBF78C}"/>
              </a:ext>
            </a:extLst>
          </p:cNvPr>
          <p:cNvSpPr>
            <a:spLocks noGrp="1"/>
          </p:cNvSpPr>
          <p:nvPr>
            <p:ph idx="1"/>
          </p:nvPr>
        </p:nvSpPr>
        <p:spPr>
          <a:xfrm>
            <a:off x="822959" y="1600200"/>
            <a:ext cx="7543801" cy="4971196"/>
          </a:xfrm>
        </p:spPr>
        <p:txBody>
          <a:bodyPr/>
          <a:lstStyle/>
          <a:p>
            <a:pPr marR="0" lvl="0" algn="l" defTabSz="914400" rtl="0" eaLnBrk="1" fontAlgn="auto" latinLnBrk="0" hangingPunct="1">
              <a:lnSpc>
                <a:spcPct val="150000"/>
              </a:lnSpc>
              <a:spcBef>
                <a:spcPts val="1200"/>
              </a:spcBef>
              <a:spcAft>
                <a:spcPts val="200"/>
              </a:spcAft>
              <a:buClr>
                <a:srgbClr val="4A66AC"/>
              </a:buClr>
              <a:buSzPct val="100000"/>
              <a:buFont typeface="Wingdings" panose="05000000000000000000" pitchFamily="2" charset="2"/>
              <a:buChar char="Ø"/>
              <a:tabLst/>
              <a:defRPr/>
            </a:pPr>
            <a:r>
              <a:rPr kumimoji="0" lang="en-US" sz="2400" b="0" i="0" u="none" strike="noStrike" kern="1200" cap="none" spc="0" normalizeH="0" baseline="0" noProof="0" dirty="0">
                <a:ln>
                  <a:noFill/>
                </a:ln>
                <a:solidFill>
                  <a:schemeClr val="tx1"/>
                </a:solidFill>
                <a:effectLst/>
                <a:uLnTx/>
                <a:uFillTx/>
                <a:ea typeface="+mn-ea"/>
                <a:cs typeface="+mn-cs"/>
              </a:rPr>
              <a:t>Typically affects people in their </a:t>
            </a:r>
            <a:r>
              <a:rPr kumimoji="0" lang="en-US" sz="2400" b="1" i="0" u="none" strike="noStrike" kern="1200" cap="none" spc="0" normalizeH="0" baseline="0" noProof="0" dirty="0">
                <a:ln>
                  <a:noFill/>
                </a:ln>
                <a:solidFill>
                  <a:schemeClr val="tx1"/>
                </a:solidFill>
                <a:effectLst/>
                <a:uLnTx/>
                <a:uFillTx/>
                <a:ea typeface="+mn-ea"/>
                <a:cs typeface="+mn-cs"/>
              </a:rPr>
              <a:t>second and third</a:t>
            </a:r>
            <a:r>
              <a:rPr kumimoji="0" lang="en-US" sz="2400" b="0" i="0" u="none" strike="noStrike" kern="1200" cap="none" spc="0" normalizeH="0" baseline="0" noProof="0" dirty="0">
                <a:ln>
                  <a:noFill/>
                </a:ln>
                <a:solidFill>
                  <a:schemeClr val="tx1"/>
                </a:solidFill>
                <a:effectLst/>
                <a:uLnTx/>
                <a:uFillTx/>
                <a:ea typeface="+mn-ea"/>
                <a:cs typeface="+mn-cs"/>
              </a:rPr>
              <a:t> decade</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400" b="0" i="0" u="none" strike="noStrike" kern="1200" cap="none" spc="0" normalizeH="0" baseline="0" noProof="0" dirty="0">
                <a:ln>
                  <a:noFill/>
                </a:ln>
                <a:solidFill>
                  <a:schemeClr val="tx1"/>
                </a:solidFill>
                <a:effectLst/>
                <a:uLnTx/>
                <a:uFillTx/>
                <a:ea typeface="+mn-ea"/>
                <a:cs typeface="+mn-cs"/>
              </a:rPr>
              <a:t> </a:t>
            </a:r>
          </a:p>
          <a:p>
            <a:pPr>
              <a:buClr>
                <a:srgbClr val="4A66AC"/>
              </a:buClr>
              <a:buFont typeface="Wingdings" panose="05000000000000000000" pitchFamily="2" charset="2"/>
              <a:buChar char="Ø"/>
              <a:defRPr/>
            </a:pPr>
            <a:r>
              <a:rPr kumimoji="0" lang="en-US" sz="2400" b="0" i="0" u="none" strike="noStrike" kern="1200" cap="none" spc="0" normalizeH="0" baseline="0" noProof="0" dirty="0">
                <a:ln>
                  <a:noFill/>
                </a:ln>
                <a:solidFill>
                  <a:schemeClr val="tx1"/>
                </a:solidFill>
                <a:effectLst/>
                <a:uLnTx/>
                <a:uFillTx/>
                <a:ea typeface="+mn-ea"/>
                <a:cs typeface="+mn-cs"/>
              </a:rPr>
              <a:t> Rare in pediatric and geriatric age</a:t>
            </a:r>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Ø"/>
              <a:tabLst/>
              <a:defRPr/>
            </a:pPr>
            <a:r>
              <a:rPr kumimoji="0" lang="en-US" sz="2400" b="0" i="0" u="none" strike="noStrike" kern="1200" cap="none" spc="0" normalizeH="0" baseline="0" noProof="0" dirty="0">
                <a:ln>
                  <a:noFill/>
                </a:ln>
                <a:solidFill>
                  <a:schemeClr val="tx1"/>
                </a:solidFill>
                <a:effectLst/>
                <a:uLnTx/>
                <a:uFillTx/>
                <a:ea typeface="+mn-ea"/>
                <a:cs typeface="+mn-cs"/>
              </a:rPr>
              <a:t>No gender predilection, but </a:t>
            </a:r>
            <a:r>
              <a:rPr kumimoji="0" lang="en-US" sz="2400" b="1" i="0" u="none" strike="noStrike" kern="1200" cap="none" spc="0" normalizeH="0" baseline="0" noProof="0" dirty="0">
                <a:ln>
                  <a:noFill/>
                </a:ln>
                <a:solidFill>
                  <a:schemeClr val="tx1"/>
                </a:solidFill>
                <a:effectLst/>
                <a:uLnTx/>
                <a:uFillTx/>
                <a:ea typeface="+mn-ea"/>
                <a:cs typeface="+mn-cs"/>
              </a:rPr>
              <a:t>males</a:t>
            </a:r>
            <a:r>
              <a:rPr kumimoji="0" lang="en-US" sz="2400" b="0" i="0" u="none" strike="noStrike" kern="1200" cap="none" spc="0" normalizeH="0" baseline="0" noProof="0" dirty="0">
                <a:ln>
                  <a:noFill/>
                </a:ln>
                <a:solidFill>
                  <a:schemeClr val="tx1"/>
                </a:solidFill>
                <a:effectLst/>
                <a:uLnTx/>
                <a:uFillTx/>
                <a:ea typeface="+mn-ea"/>
                <a:cs typeface="+mn-cs"/>
              </a:rPr>
              <a:t> tend to be severely affected</a:t>
            </a:r>
          </a:p>
          <a:p>
            <a:endParaRPr lang="en-US" dirty="0"/>
          </a:p>
        </p:txBody>
      </p:sp>
      <p:pic>
        <p:nvPicPr>
          <p:cNvPr id="4" name="Picture 3">
            <a:extLst>
              <a:ext uri="{FF2B5EF4-FFF2-40B4-BE49-F238E27FC236}">
                <a16:creationId xmlns:a16="http://schemas.microsoft.com/office/drawing/2014/main" id="{6CCF86C0-4E57-40AE-8867-5A37CF247034}"/>
              </a:ext>
            </a:extLst>
          </p:cNvPr>
          <p:cNvPicPr>
            <a:picLocks noChangeAspect="1"/>
          </p:cNvPicPr>
          <p:nvPr/>
        </p:nvPicPr>
        <p:blipFill rotWithShape="1">
          <a:blip r:embed="rId3"/>
          <a:srcRect t="11111" r="66431" b="72726"/>
          <a:stretch/>
        </p:blipFill>
        <p:spPr>
          <a:xfrm>
            <a:off x="609600" y="3596640"/>
            <a:ext cx="2408191" cy="1524000"/>
          </a:xfrm>
          <a:prstGeom prst="rect">
            <a:avLst/>
          </a:prstGeom>
        </p:spPr>
      </p:pic>
      <p:pic>
        <p:nvPicPr>
          <p:cNvPr id="5" name="Picture 4">
            <a:extLst>
              <a:ext uri="{FF2B5EF4-FFF2-40B4-BE49-F238E27FC236}">
                <a16:creationId xmlns:a16="http://schemas.microsoft.com/office/drawing/2014/main" id="{05A75015-5145-48F1-9BD8-8CB9ECADEA37}"/>
              </a:ext>
            </a:extLst>
          </p:cNvPr>
          <p:cNvPicPr>
            <a:picLocks noChangeAspect="1"/>
          </p:cNvPicPr>
          <p:nvPr/>
        </p:nvPicPr>
        <p:blipFill>
          <a:blip r:embed="rId4"/>
          <a:stretch>
            <a:fillRect/>
          </a:stretch>
        </p:blipFill>
        <p:spPr>
          <a:xfrm>
            <a:off x="4875614" y="3429000"/>
            <a:ext cx="3519426" cy="2761396"/>
          </a:xfrm>
          <a:prstGeom prst="rect">
            <a:avLst/>
          </a:prstGeom>
        </p:spPr>
      </p:pic>
      <p:sp>
        <p:nvSpPr>
          <p:cNvPr id="7" name="TextBox 6">
            <a:extLst>
              <a:ext uri="{FF2B5EF4-FFF2-40B4-BE49-F238E27FC236}">
                <a16:creationId xmlns:a16="http://schemas.microsoft.com/office/drawing/2014/main" id="{944B55FF-9179-4E19-9A76-19BCDADC2ADB}"/>
              </a:ext>
            </a:extLst>
          </p:cNvPr>
          <p:cNvSpPr txBox="1"/>
          <p:nvPr/>
        </p:nvSpPr>
        <p:spPr>
          <a:xfrm>
            <a:off x="1165859" y="5989132"/>
            <a:ext cx="6858000" cy="309637"/>
          </a:xfrm>
          <a:prstGeom prst="rect">
            <a:avLst/>
          </a:prstGeom>
          <a:noFill/>
        </p:spPr>
        <p:txBody>
          <a:bodyPr wrap="square">
            <a:spAutoFit/>
          </a:bodyPr>
          <a:lstStyle/>
          <a:p>
            <a:pPr marL="0" indent="0">
              <a:lnSpc>
                <a:spcPct val="150000"/>
              </a:lnSpc>
              <a:buNone/>
            </a:pPr>
            <a:r>
              <a:rPr lang="en-US" sz="1050" b="1" i="0" dirty="0">
                <a:solidFill>
                  <a:schemeClr val="tx1"/>
                </a:solidFill>
                <a:effectLst/>
              </a:rPr>
              <a:t>1. Yazici, H., Yurdakul, S., &amp; Hamuryudan, V. (2001). Behçet disease. </a:t>
            </a:r>
            <a:r>
              <a:rPr lang="en-US" sz="1050" b="1" i="1" dirty="0">
                <a:solidFill>
                  <a:schemeClr val="tx1"/>
                </a:solidFill>
                <a:effectLst/>
              </a:rPr>
              <a:t>Current Opinion in Rheumatology</a:t>
            </a:r>
            <a:r>
              <a:rPr lang="en-US" sz="1050" b="1" i="0" dirty="0">
                <a:solidFill>
                  <a:schemeClr val="tx1"/>
                </a:solidFill>
                <a:effectLst/>
              </a:rPr>
              <a:t>, </a:t>
            </a:r>
            <a:r>
              <a:rPr lang="en-US" sz="1050" b="1" i="1" dirty="0">
                <a:solidFill>
                  <a:schemeClr val="tx1"/>
                </a:solidFill>
                <a:effectLst/>
              </a:rPr>
              <a:t>13</a:t>
            </a:r>
            <a:r>
              <a:rPr lang="en-US" sz="1050" b="1" i="0" dirty="0">
                <a:solidFill>
                  <a:schemeClr val="tx1"/>
                </a:solidFill>
                <a:effectLst/>
              </a:rPr>
              <a:t>(1), 18-22</a:t>
            </a:r>
            <a:endParaRPr lang="en-US" sz="1050" b="1" dirty="0">
              <a:solidFill>
                <a:schemeClr val="tx1"/>
              </a:solidFill>
            </a:endParaRPr>
          </a:p>
        </p:txBody>
      </p:sp>
    </p:spTree>
    <p:extLst>
      <p:ext uri="{BB962C8B-B14F-4D97-AF65-F5344CB8AC3E}">
        <p14:creationId xmlns:p14="http://schemas.microsoft.com/office/powerpoint/2010/main" val="30188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Arial Black" panose="020B0A04020102020204" pitchFamily="34" charset="0"/>
              </a:rPr>
              <a:t>Pathophysiology</a:t>
            </a:r>
          </a:p>
        </p:txBody>
      </p:sp>
      <p:sp>
        <p:nvSpPr>
          <p:cNvPr id="3" name="Content Placeholder 2"/>
          <p:cNvSpPr>
            <a:spLocks noGrp="1"/>
          </p:cNvSpPr>
          <p:nvPr>
            <p:ph idx="1"/>
          </p:nvPr>
        </p:nvSpPr>
        <p:spPr>
          <a:xfrm>
            <a:off x="837745" y="2057400"/>
            <a:ext cx="7025641" cy="4023360"/>
          </a:xfrm>
        </p:spPr>
        <p:txBody>
          <a:bodyPr>
            <a:normAutofit/>
          </a:bodyPr>
          <a:lstStyle/>
          <a:p>
            <a:pPr>
              <a:buFont typeface="Arial" panose="020B0604020202020204" pitchFamily="34" charset="0"/>
              <a:buChar char="•"/>
            </a:pPr>
            <a:r>
              <a:rPr lang="en-US" sz="2800" dirty="0">
                <a:solidFill>
                  <a:schemeClr val="tx1"/>
                </a:solidFill>
              </a:rPr>
              <a:t>Immune-mediated vasculitis affecting both small and large vessels</a:t>
            </a:r>
          </a:p>
          <a:p>
            <a:pPr>
              <a:buFont typeface="Arial" panose="020B0604020202020204" pitchFamily="34" charset="0"/>
              <a:buChar char="•"/>
            </a:pPr>
            <a:r>
              <a:rPr lang="en-US" sz="2800" dirty="0">
                <a:solidFill>
                  <a:schemeClr val="tx1"/>
                </a:solidFill>
              </a:rPr>
              <a:t>Genetic predisposition (HLA-B51 association</a:t>
            </a:r>
            <a:r>
              <a:rPr lang="en-US" sz="2800" dirty="0"/>
              <a:t>)</a:t>
            </a:r>
          </a:p>
        </p:txBody>
      </p:sp>
      <p:pic>
        <p:nvPicPr>
          <p:cNvPr id="4" name="Picture 3">
            <a:extLst>
              <a:ext uri="{FF2B5EF4-FFF2-40B4-BE49-F238E27FC236}">
                <a16:creationId xmlns:a16="http://schemas.microsoft.com/office/drawing/2014/main" id="{E7E34125-5E9E-4F51-A92D-F415AA69DA63}"/>
              </a:ext>
            </a:extLst>
          </p:cNvPr>
          <p:cNvPicPr>
            <a:picLocks noChangeAspect="1"/>
          </p:cNvPicPr>
          <p:nvPr/>
        </p:nvPicPr>
        <p:blipFill>
          <a:blip r:embed="rId3"/>
          <a:stretch>
            <a:fillRect/>
          </a:stretch>
        </p:blipFill>
        <p:spPr>
          <a:xfrm>
            <a:off x="266700" y="1902581"/>
            <a:ext cx="8610600" cy="4039125"/>
          </a:xfrm>
          <a:prstGeom prst="rect">
            <a:avLst/>
          </a:prstGeom>
        </p:spPr>
      </p:pic>
      <p:sp>
        <p:nvSpPr>
          <p:cNvPr id="6" name="TextBox 5">
            <a:extLst>
              <a:ext uri="{FF2B5EF4-FFF2-40B4-BE49-F238E27FC236}">
                <a16:creationId xmlns:a16="http://schemas.microsoft.com/office/drawing/2014/main" id="{79B0FD75-ECCC-420F-97D4-B2039EB5CD87}"/>
              </a:ext>
            </a:extLst>
          </p:cNvPr>
          <p:cNvSpPr txBox="1"/>
          <p:nvPr/>
        </p:nvSpPr>
        <p:spPr>
          <a:xfrm>
            <a:off x="914400" y="5925941"/>
            <a:ext cx="7809186" cy="309637"/>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400532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BC19-2884-4574-BE73-8DB81E182160}"/>
              </a:ext>
            </a:extLst>
          </p:cNvPr>
          <p:cNvSpPr>
            <a:spLocks noGrp="1"/>
          </p:cNvSpPr>
          <p:nvPr>
            <p:ph type="title"/>
          </p:nvPr>
        </p:nvSpPr>
        <p:spPr/>
        <p:txBody>
          <a:bodyPr/>
          <a:lstStyle/>
          <a:p>
            <a:r>
              <a:rPr lang="en-US" b="1" dirty="0">
                <a:solidFill>
                  <a:srgbClr val="0070C0"/>
                </a:solidFill>
                <a:latin typeface="Arial Black" panose="020B0A04020102020204" pitchFamily="34" charset="0"/>
              </a:rPr>
              <a:t>Multisystem Disorder</a:t>
            </a:r>
          </a:p>
        </p:txBody>
      </p:sp>
      <p:pic>
        <p:nvPicPr>
          <p:cNvPr id="12" name="Content Placeholder 11">
            <a:extLst>
              <a:ext uri="{FF2B5EF4-FFF2-40B4-BE49-F238E27FC236}">
                <a16:creationId xmlns:a16="http://schemas.microsoft.com/office/drawing/2014/main" id="{7EF4F2AE-4E5D-467B-AF13-55EF933DE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325" y="1971674"/>
            <a:ext cx="7543800" cy="4200525"/>
          </a:xfrm>
        </p:spPr>
      </p:pic>
    </p:spTree>
    <p:extLst>
      <p:ext uri="{BB962C8B-B14F-4D97-AF65-F5344CB8AC3E}">
        <p14:creationId xmlns:p14="http://schemas.microsoft.com/office/powerpoint/2010/main" val="226321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7993-0113-43F1-8C89-97EA5C93C531}"/>
              </a:ext>
            </a:extLst>
          </p:cNvPr>
          <p:cNvSpPr>
            <a:spLocks noGrp="1"/>
          </p:cNvSpPr>
          <p:nvPr>
            <p:ph type="title"/>
          </p:nvPr>
        </p:nvSpPr>
        <p:spPr>
          <a:xfrm>
            <a:off x="381000" y="286604"/>
            <a:ext cx="8686800" cy="1450757"/>
          </a:xfrm>
        </p:spPr>
        <p:txBody>
          <a:bodyPr>
            <a:normAutofit/>
          </a:bodyPr>
          <a:lstStyle/>
          <a:p>
            <a:r>
              <a:rPr lang="en-US" sz="4600" b="1" dirty="0">
                <a:solidFill>
                  <a:srgbClr val="0070C0"/>
                </a:solidFill>
                <a:latin typeface="Arial Black" panose="020B0A04020102020204" pitchFamily="34" charset="0"/>
              </a:rPr>
              <a:t>Types of Behçet’s Syndrome</a:t>
            </a:r>
          </a:p>
        </p:txBody>
      </p:sp>
      <p:sp>
        <p:nvSpPr>
          <p:cNvPr id="3" name="Content Placeholder 2">
            <a:extLst>
              <a:ext uri="{FF2B5EF4-FFF2-40B4-BE49-F238E27FC236}">
                <a16:creationId xmlns:a16="http://schemas.microsoft.com/office/drawing/2014/main" id="{082E1465-5A1C-4E13-87F2-45A51CB2B8E6}"/>
              </a:ext>
            </a:extLst>
          </p:cNvPr>
          <p:cNvSpPr>
            <a:spLocks noGrp="1"/>
          </p:cNvSpPr>
          <p:nvPr>
            <p:ph idx="1"/>
          </p:nvPr>
        </p:nvSpPr>
        <p:spPr/>
        <p:txBody>
          <a:bodyPr>
            <a:normAutofit/>
          </a:bodyPr>
          <a:lstStyle/>
          <a:p>
            <a:pPr>
              <a:buFont typeface="Wingdings" panose="05000000000000000000" pitchFamily="2" charset="2"/>
              <a:buChar char="§"/>
            </a:pPr>
            <a:r>
              <a:rPr lang="en-US" sz="2800" dirty="0">
                <a:solidFill>
                  <a:schemeClr val="tx1"/>
                </a:solidFill>
              </a:rPr>
              <a:t>Ocular Behçet's</a:t>
            </a:r>
          </a:p>
          <a:p>
            <a:pPr>
              <a:buFont typeface="Wingdings" panose="05000000000000000000" pitchFamily="2" charset="2"/>
              <a:buChar char="§"/>
            </a:pPr>
            <a:r>
              <a:rPr lang="en-US" sz="2800" dirty="0">
                <a:solidFill>
                  <a:schemeClr val="tx1"/>
                </a:solidFill>
              </a:rPr>
              <a:t>Neuro Behçet's</a:t>
            </a:r>
          </a:p>
          <a:p>
            <a:pPr>
              <a:buFont typeface="Wingdings" panose="05000000000000000000" pitchFamily="2" charset="2"/>
              <a:buChar char="§"/>
            </a:pPr>
            <a:r>
              <a:rPr lang="en-US" sz="2800" dirty="0">
                <a:solidFill>
                  <a:schemeClr val="tx1"/>
                </a:solidFill>
              </a:rPr>
              <a:t>Vascular Behçet's</a:t>
            </a:r>
          </a:p>
        </p:txBody>
      </p:sp>
      <p:pic>
        <p:nvPicPr>
          <p:cNvPr id="5" name="Picture 4">
            <a:extLst>
              <a:ext uri="{FF2B5EF4-FFF2-40B4-BE49-F238E27FC236}">
                <a16:creationId xmlns:a16="http://schemas.microsoft.com/office/drawing/2014/main" id="{F577F783-4D76-4210-9A85-B45CA12AE686}"/>
              </a:ext>
            </a:extLst>
          </p:cNvPr>
          <p:cNvPicPr>
            <a:picLocks noChangeAspect="1"/>
          </p:cNvPicPr>
          <p:nvPr/>
        </p:nvPicPr>
        <p:blipFill>
          <a:blip r:embed="rId2"/>
          <a:stretch>
            <a:fillRect/>
          </a:stretch>
        </p:blipFill>
        <p:spPr>
          <a:xfrm>
            <a:off x="4568858" y="2209800"/>
            <a:ext cx="3749040" cy="2903178"/>
          </a:xfrm>
          <a:prstGeom prst="rect">
            <a:avLst/>
          </a:prstGeom>
        </p:spPr>
      </p:pic>
      <p:sp>
        <p:nvSpPr>
          <p:cNvPr id="6" name="TextBox 5">
            <a:extLst>
              <a:ext uri="{FF2B5EF4-FFF2-40B4-BE49-F238E27FC236}">
                <a16:creationId xmlns:a16="http://schemas.microsoft.com/office/drawing/2014/main" id="{23BAEAFF-2918-41A2-B0A0-355DD7C28A05}"/>
              </a:ext>
            </a:extLst>
          </p:cNvPr>
          <p:cNvSpPr txBox="1"/>
          <p:nvPr/>
        </p:nvSpPr>
        <p:spPr>
          <a:xfrm>
            <a:off x="758847" y="5822648"/>
            <a:ext cx="7223760" cy="309637"/>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200"/>
              </a:spcAft>
              <a:buClr>
                <a:srgbClr val="4A66AC"/>
              </a:buClr>
              <a:buSzPct val="100000"/>
              <a:buFont typeface="Calibri" panose="020F0502020204030204" pitchFamily="34" charset="0"/>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Yazici, H., Yurdakul, S., &amp; Hamuryudan, V. (2001). Behçet disease.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Current Opinion in Rheumatology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(1), 18-22</a:t>
            </a:r>
          </a:p>
        </p:txBody>
      </p:sp>
    </p:spTree>
    <p:extLst>
      <p:ext uri="{BB962C8B-B14F-4D97-AF65-F5344CB8AC3E}">
        <p14:creationId xmlns:p14="http://schemas.microsoft.com/office/powerpoint/2010/main" val="268988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FEC9-03AE-4ED3-9555-22180D446BB6}"/>
              </a:ext>
            </a:extLst>
          </p:cNvPr>
          <p:cNvSpPr>
            <a:spLocks noGrp="1"/>
          </p:cNvSpPr>
          <p:nvPr>
            <p:ph type="title"/>
          </p:nvPr>
        </p:nvSpPr>
        <p:spPr/>
        <p:txBody>
          <a:bodyPr/>
          <a:lstStyle/>
          <a:p>
            <a:r>
              <a:rPr lang="en-US" b="1" dirty="0">
                <a:solidFill>
                  <a:srgbClr val="0070C0"/>
                </a:solidFill>
                <a:latin typeface="Arial Black" panose="020B0A04020102020204" pitchFamily="34" charset="0"/>
              </a:rPr>
              <a:t>Ocular Behçet's</a:t>
            </a:r>
          </a:p>
        </p:txBody>
      </p:sp>
      <p:sp>
        <p:nvSpPr>
          <p:cNvPr id="3" name="Content Placeholder 2">
            <a:extLst>
              <a:ext uri="{FF2B5EF4-FFF2-40B4-BE49-F238E27FC236}">
                <a16:creationId xmlns:a16="http://schemas.microsoft.com/office/drawing/2014/main" id="{4408302D-A61A-4252-9FDB-BD150FD4DFF1}"/>
              </a:ext>
            </a:extLst>
          </p:cNvPr>
          <p:cNvSpPr>
            <a:spLocks noGrp="1"/>
          </p:cNvSpPr>
          <p:nvPr>
            <p:ph idx="1"/>
          </p:nvPr>
        </p:nvSpPr>
        <p:spPr>
          <a:xfrm>
            <a:off x="609600" y="1845734"/>
            <a:ext cx="7767145" cy="4459816"/>
          </a:xfrm>
        </p:spPr>
        <p:txBody>
          <a:bodyPr>
            <a:normAutofit fontScale="92500" lnSpcReduction="20000"/>
          </a:bodyPr>
          <a:lstStyle/>
          <a:p>
            <a:r>
              <a:rPr lang="en-US" sz="2800" b="1" dirty="0">
                <a:solidFill>
                  <a:srgbClr val="0070C0"/>
                </a:solidFill>
              </a:rPr>
              <a:t>Behcet uveitis is a distinct entity and Ophthalmologist has a pivotal role in diagnosis</a:t>
            </a:r>
          </a:p>
          <a:p>
            <a:pPr marL="91440" marR="0" lvl="0" indent="-91440" algn="l" defTabSz="914400" rtl="0" eaLnBrk="1" fontAlgn="auto" latinLnBrk="0" hangingPunct="1">
              <a:lnSpc>
                <a:spcPct val="90000"/>
              </a:lnSpc>
              <a:spcBef>
                <a:spcPts val="1200"/>
              </a:spcBef>
              <a:spcAft>
                <a:spcPts val="200"/>
              </a:spcAft>
              <a:buClr>
                <a:srgbClr val="4A66AC"/>
              </a:buClr>
              <a:buSzPct val="100000"/>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ea typeface="+mn-ea"/>
                <a:cs typeface="+mn-cs"/>
              </a:rPr>
              <a:t>After 3-4 years of onset of oral ulceration</a:t>
            </a:r>
          </a:p>
          <a:p>
            <a:pPr>
              <a:buFont typeface="Wingdings" panose="05000000000000000000" pitchFamily="2" charset="2"/>
              <a:buChar char="§"/>
            </a:pPr>
            <a:r>
              <a:rPr lang="en-US" sz="2600" b="1" dirty="0">
                <a:solidFill>
                  <a:schemeClr val="tx1"/>
                </a:solidFill>
              </a:rPr>
              <a:t>Most commonly </a:t>
            </a:r>
            <a:r>
              <a:rPr lang="en-US" sz="2600" dirty="0">
                <a:solidFill>
                  <a:schemeClr val="tx1"/>
                </a:solidFill>
              </a:rPr>
              <a:t>involved organ (70%)</a:t>
            </a:r>
          </a:p>
          <a:p>
            <a:pPr>
              <a:buFont typeface="Wingdings" panose="05000000000000000000" pitchFamily="2" charset="2"/>
              <a:buChar char="§"/>
            </a:pPr>
            <a:r>
              <a:rPr lang="en-US" sz="2600" dirty="0">
                <a:solidFill>
                  <a:schemeClr val="tx1"/>
                </a:solidFill>
              </a:rPr>
              <a:t>25% can have severe visual loss</a:t>
            </a:r>
          </a:p>
          <a:p>
            <a:pPr marR="0" lvl="0" algn="l" defTabSz="914400" rtl="0" eaLnBrk="1" fontAlgn="auto" latinLnBrk="0" hangingPunct="1">
              <a:lnSpc>
                <a:spcPct val="90000"/>
              </a:lnSpc>
              <a:spcBef>
                <a:spcPts val="1200"/>
              </a:spcBef>
              <a:spcAft>
                <a:spcPts val="200"/>
              </a:spcAft>
              <a:buClr>
                <a:srgbClr val="4A66AC"/>
              </a:buClr>
              <a:buSzPct val="100000"/>
              <a:buFont typeface="Wingdings" panose="05000000000000000000" pitchFamily="2" charset="2"/>
              <a:buChar char="§"/>
              <a:tabLst/>
              <a:defRPr/>
            </a:pPr>
            <a:r>
              <a:rPr kumimoji="0" lang="en-US" sz="2600" b="0" i="0" u="none" strike="noStrike" kern="1200" cap="none" spc="0" normalizeH="0" baseline="0" noProof="0" dirty="0">
                <a:ln>
                  <a:noFill/>
                </a:ln>
                <a:solidFill>
                  <a:schemeClr val="tx1"/>
                </a:solidFill>
                <a:effectLst/>
                <a:uLnTx/>
                <a:uFillTx/>
                <a:ea typeface="+mn-ea"/>
                <a:cs typeface="+mn-cs"/>
              </a:rPr>
              <a:t>85% </a:t>
            </a:r>
            <a:r>
              <a:rPr kumimoji="0" lang="en-US" sz="2600" b="1" i="0" u="none" strike="noStrike" kern="1200" cap="none" spc="0" normalizeH="0" baseline="0" noProof="0" dirty="0">
                <a:ln>
                  <a:noFill/>
                </a:ln>
                <a:solidFill>
                  <a:schemeClr val="tx1"/>
                </a:solidFill>
                <a:effectLst/>
                <a:uLnTx/>
                <a:uFillTx/>
                <a:ea typeface="+mn-ea"/>
                <a:cs typeface="+mn-cs"/>
              </a:rPr>
              <a:t>bilateral &amp; </a:t>
            </a:r>
            <a:r>
              <a:rPr lang="en-US" sz="2600" b="1" dirty="0">
                <a:solidFill>
                  <a:schemeClr val="tx1"/>
                </a:solidFill>
              </a:rPr>
              <a:t>Non-granulomatous </a:t>
            </a:r>
            <a:r>
              <a:rPr lang="en-US" sz="2600" dirty="0">
                <a:solidFill>
                  <a:schemeClr val="tx1"/>
                </a:solidFill>
              </a:rPr>
              <a:t>(100%) </a:t>
            </a:r>
          </a:p>
          <a:p>
            <a:pPr>
              <a:buFont typeface="Wingdings" panose="05000000000000000000" pitchFamily="2" charset="2"/>
              <a:buChar char="§"/>
            </a:pPr>
            <a:r>
              <a:rPr lang="en-US" sz="2600" dirty="0">
                <a:solidFill>
                  <a:schemeClr val="tx1"/>
                </a:solidFill>
              </a:rPr>
              <a:t>Pan uveitis and Retinal vasculitis</a:t>
            </a:r>
          </a:p>
          <a:p>
            <a:pPr>
              <a:buFont typeface="Wingdings" panose="05000000000000000000" pitchFamily="2" charset="2"/>
              <a:buChar char="§"/>
            </a:pPr>
            <a:r>
              <a:rPr lang="en-US" sz="2600" dirty="0">
                <a:solidFill>
                  <a:schemeClr val="tx1"/>
                </a:solidFill>
              </a:rPr>
              <a:t>Relapsing remitting course</a:t>
            </a:r>
          </a:p>
          <a:p>
            <a:pPr marL="0" indent="0">
              <a:buNone/>
            </a:pPr>
            <a:endParaRPr lang="en-US" sz="2400" dirty="0">
              <a:solidFill>
                <a:schemeClr val="tx1"/>
              </a:solidFill>
            </a:endParaRPr>
          </a:p>
          <a:p>
            <a:pPr marL="0" indent="0">
              <a:buNone/>
            </a:pPr>
            <a:r>
              <a:rPr lang="en-US" sz="1200" b="1" i="0" dirty="0">
                <a:solidFill>
                  <a:schemeClr val="tx1"/>
                </a:solidFill>
                <a:effectLst/>
              </a:rPr>
              <a:t>Tugal-Tutkun, I., Onal, S., Altan-Yaycioglu, R., Altunbas, H. H., &amp; Urgancioglu, M. (2004). Uveitis in Behçet disease: an analysis of 880 patients. </a:t>
            </a:r>
            <a:r>
              <a:rPr lang="en-US" sz="1200" b="1" i="1" dirty="0">
                <a:solidFill>
                  <a:schemeClr val="tx1"/>
                </a:solidFill>
                <a:effectLst/>
              </a:rPr>
              <a:t>American journal of ophthalmology</a:t>
            </a:r>
            <a:r>
              <a:rPr lang="en-US" sz="1200" b="1" i="0" dirty="0">
                <a:solidFill>
                  <a:schemeClr val="tx1"/>
                </a:solidFill>
                <a:effectLst/>
              </a:rPr>
              <a:t>, </a:t>
            </a:r>
            <a:r>
              <a:rPr lang="en-US" sz="1200" b="1" i="1" dirty="0">
                <a:solidFill>
                  <a:schemeClr val="tx1"/>
                </a:solidFill>
                <a:effectLst/>
              </a:rPr>
              <a:t>138</a:t>
            </a:r>
            <a:r>
              <a:rPr lang="en-US" sz="1200" b="1" i="0" dirty="0">
                <a:solidFill>
                  <a:schemeClr val="tx1"/>
                </a:solidFill>
                <a:effectLst/>
              </a:rPr>
              <a:t>(3), 373-380.</a:t>
            </a:r>
          </a:p>
          <a:p>
            <a:pPr>
              <a:buFont typeface="Wingdings" panose="05000000000000000000" pitchFamily="2" charset="2"/>
              <a:buChar char="§"/>
            </a:pPr>
            <a:endParaRPr lang="en-US" sz="2400" dirty="0">
              <a:solidFill>
                <a:schemeClr val="tx1"/>
              </a:solidFill>
            </a:endParaRPr>
          </a:p>
        </p:txBody>
      </p:sp>
      <p:pic>
        <p:nvPicPr>
          <p:cNvPr id="5" name="Picture 4">
            <a:extLst>
              <a:ext uri="{FF2B5EF4-FFF2-40B4-BE49-F238E27FC236}">
                <a16:creationId xmlns:a16="http://schemas.microsoft.com/office/drawing/2014/main" id="{A4E71799-A61A-423E-BFEE-3960DF5FFAF7}"/>
              </a:ext>
            </a:extLst>
          </p:cNvPr>
          <p:cNvPicPr>
            <a:picLocks noChangeAspect="1"/>
          </p:cNvPicPr>
          <p:nvPr/>
        </p:nvPicPr>
        <p:blipFill>
          <a:blip r:embed="rId3"/>
          <a:stretch>
            <a:fillRect/>
          </a:stretch>
        </p:blipFill>
        <p:spPr>
          <a:xfrm>
            <a:off x="6400800" y="2590800"/>
            <a:ext cx="2514600" cy="2114550"/>
          </a:xfrm>
          <a:prstGeom prst="rect">
            <a:avLst/>
          </a:prstGeom>
        </p:spPr>
      </p:pic>
    </p:spTree>
    <p:extLst>
      <p:ext uri="{BB962C8B-B14F-4D97-AF65-F5344CB8AC3E}">
        <p14:creationId xmlns:p14="http://schemas.microsoft.com/office/powerpoint/2010/main" val="14436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8660</TotalTime>
  <Words>2827</Words>
  <Application>Microsoft Office PowerPoint</Application>
  <PresentationFormat>On-screen Show (4:3)</PresentationFormat>
  <Paragraphs>198</Paragraphs>
  <Slides>30</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Arial</vt:lpstr>
      <vt:lpstr>Arial Black</vt:lpstr>
      <vt:lpstr>Brush Script MT</vt:lpstr>
      <vt:lpstr>Calibri</vt:lpstr>
      <vt:lpstr>Calibri Light</vt:lpstr>
      <vt:lpstr>inherit</vt:lpstr>
      <vt:lpstr>MuseoSans</vt:lpstr>
      <vt:lpstr>Open Sans</vt:lpstr>
      <vt:lpstr>Roboto</vt:lpstr>
      <vt:lpstr>Source Sans Pro</vt:lpstr>
      <vt:lpstr>Times New Roman</vt:lpstr>
      <vt:lpstr>Wingdings</vt:lpstr>
      <vt:lpstr>Retrospect</vt:lpstr>
      <vt:lpstr>Literature Review</vt:lpstr>
      <vt:lpstr>PowerPoint Presentation</vt:lpstr>
      <vt:lpstr>Behçet's Disease</vt:lpstr>
      <vt:lpstr>Epidemiology</vt:lpstr>
      <vt:lpstr>Demographic Features</vt:lpstr>
      <vt:lpstr>Pathophysiology</vt:lpstr>
      <vt:lpstr>Multisystem Disorder</vt:lpstr>
      <vt:lpstr>Types of Behçet’s Syndrome</vt:lpstr>
      <vt:lpstr>Ocular Behçet's</vt:lpstr>
      <vt:lpstr>Anterior Segment Manifestations</vt:lpstr>
      <vt:lpstr>Posterior Segment Manifestations</vt:lpstr>
      <vt:lpstr>Fundus Features</vt:lpstr>
      <vt:lpstr>Oral and Genital Manifestations</vt:lpstr>
      <vt:lpstr>Cutaneous Manifestations</vt:lpstr>
      <vt:lpstr>Cont..</vt:lpstr>
      <vt:lpstr>Vascular Manifestations</vt:lpstr>
      <vt:lpstr>Neuro Manifestations</vt:lpstr>
      <vt:lpstr>Musculoskeletal Manifestations</vt:lpstr>
      <vt:lpstr>Diagnostic Criteria</vt:lpstr>
      <vt:lpstr>Differential diagnosis</vt:lpstr>
      <vt:lpstr>Laboratory Workup </vt:lpstr>
      <vt:lpstr>Workup Cont..</vt:lpstr>
      <vt:lpstr>Ocular Imaging</vt:lpstr>
      <vt:lpstr>Management</vt:lpstr>
      <vt:lpstr>Ocular Behçet's T/M</vt:lpstr>
      <vt:lpstr>Prognosis</vt:lpstr>
      <vt:lpstr>It’s not late to get involved</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Complications of immunosuppression</dc:title>
  <dc:creator>sys</dc:creator>
  <cp:lastModifiedBy>User</cp:lastModifiedBy>
  <cp:revision>563</cp:revision>
  <dcterms:created xsi:type="dcterms:W3CDTF">2022-10-18T06:20:11Z</dcterms:created>
  <dcterms:modified xsi:type="dcterms:W3CDTF">2024-09-24T12:00:35Z</dcterms:modified>
</cp:coreProperties>
</file>