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31.jpg" ContentType="image/jpg"/>
  <Override PartName="/ppt/media/image32.jpg" ContentType="image/jpg"/>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5"/>
  </p:notesMasterIdLst>
  <p:sldIdLst>
    <p:sldId id="327" r:id="rId3"/>
    <p:sldId id="328" r:id="rId4"/>
    <p:sldId id="256" r:id="rId5"/>
    <p:sldId id="257" r:id="rId6"/>
    <p:sldId id="258" r:id="rId7"/>
    <p:sldId id="284" r:id="rId8"/>
    <p:sldId id="308" r:id="rId9"/>
    <p:sldId id="289" r:id="rId10"/>
    <p:sldId id="290" r:id="rId11"/>
    <p:sldId id="291" r:id="rId12"/>
    <p:sldId id="292" r:id="rId13"/>
    <p:sldId id="293" r:id="rId14"/>
    <p:sldId id="295" r:id="rId15"/>
    <p:sldId id="296" r:id="rId16"/>
    <p:sldId id="310" r:id="rId17"/>
    <p:sldId id="301" r:id="rId18"/>
    <p:sldId id="302" r:id="rId19"/>
    <p:sldId id="297" r:id="rId20"/>
    <p:sldId id="298" r:id="rId21"/>
    <p:sldId id="303" r:id="rId22"/>
    <p:sldId id="304" r:id="rId23"/>
    <p:sldId id="306" r:id="rId24"/>
    <p:sldId id="323" r:id="rId25"/>
    <p:sldId id="311" r:id="rId26"/>
    <p:sldId id="324" r:id="rId27"/>
    <p:sldId id="329" r:id="rId28"/>
    <p:sldId id="321" r:id="rId29"/>
    <p:sldId id="330" r:id="rId30"/>
    <p:sldId id="325" r:id="rId31"/>
    <p:sldId id="331" r:id="rId32"/>
    <p:sldId id="332" r:id="rId33"/>
    <p:sldId id="317" r:id="rId34"/>
    <p:sldId id="263" r:id="rId35"/>
    <p:sldId id="312" r:id="rId36"/>
    <p:sldId id="319" r:id="rId37"/>
    <p:sldId id="287" r:id="rId38"/>
    <p:sldId id="316" r:id="rId39"/>
    <p:sldId id="283" r:id="rId40"/>
    <p:sldId id="282" r:id="rId41"/>
    <p:sldId id="299" r:id="rId42"/>
    <p:sldId id="300" r:id="rId43"/>
    <p:sldId id="318" r:id="rId44"/>
    <p:sldId id="322" r:id="rId45"/>
    <p:sldId id="336" r:id="rId46"/>
    <p:sldId id="335" r:id="rId47"/>
    <p:sldId id="326" r:id="rId48"/>
    <p:sldId id="334" r:id="rId49"/>
    <p:sldId id="259" r:id="rId50"/>
    <p:sldId id="260" r:id="rId51"/>
    <p:sldId id="262" r:id="rId52"/>
    <p:sldId id="307" r:id="rId53"/>
    <p:sldId id="33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85" autoAdjust="0"/>
    <p:restoredTop sz="94660"/>
  </p:normalViewPr>
  <p:slideViewPr>
    <p:cSldViewPr snapToGrid="0">
      <p:cViewPr varScale="1">
        <p:scale>
          <a:sx n="56" d="100"/>
          <a:sy n="56" d="100"/>
        </p:scale>
        <p:origin x="80" y="7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maisaa Saman" userId="e4634814f6ef85ff" providerId="LiveId" clId="{78B7B69F-F846-46E1-A655-409198743C6D}"/>
    <pc:docChg chg="addSld modSld sldOrd">
      <pc:chgData name="Rumaisaa Saman" userId="e4634814f6ef85ff" providerId="LiveId" clId="{78B7B69F-F846-46E1-A655-409198743C6D}" dt="2024-03-26T04:47:57.019" v="52"/>
      <pc:docMkLst>
        <pc:docMk/>
      </pc:docMkLst>
      <pc:sldChg chg="modSp mod">
        <pc:chgData name="Rumaisaa Saman" userId="e4634814f6ef85ff" providerId="LiveId" clId="{78B7B69F-F846-46E1-A655-409198743C6D}" dt="2024-03-26T04:42:34.496" v="20" actId="113"/>
        <pc:sldMkLst>
          <pc:docMk/>
          <pc:sldMk cId="3753657560" sldId="259"/>
        </pc:sldMkLst>
        <pc:spChg chg="mod">
          <ac:chgData name="Rumaisaa Saman" userId="e4634814f6ef85ff" providerId="LiveId" clId="{78B7B69F-F846-46E1-A655-409198743C6D}" dt="2024-03-26T04:42:34.496" v="20" actId="113"/>
          <ac:spMkLst>
            <pc:docMk/>
            <pc:sldMk cId="3753657560" sldId="259"/>
            <ac:spMk id="3" creationId="{6FA1BFF8-CE57-040D-9ED4-75746BECF36A}"/>
          </ac:spMkLst>
        </pc:spChg>
      </pc:sldChg>
      <pc:sldChg chg="modSp mod">
        <pc:chgData name="Rumaisaa Saman" userId="e4634814f6ef85ff" providerId="LiveId" clId="{78B7B69F-F846-46E1-A655-409198743C6D}" dt="2024-03-26T04:43:13.622" v="21" actId="113"/>
        <pc:sldMkLst>
          <pc:docMk/>
          <pc:sldMk cId="3123094599" sldId="260"/>
        </pc:sldMkLst>
        <pc:spChg chg="mod">
          <ac:chgData name="Rumaisaa Saman" userId="e4634814f6ef85ff" providerId="LiveId" clId="{78B7B69F-F846-46E1-A655-409198743C6D}" dt="2024-03-26T04:43:13.622" v="21" actId="113"/>
          <ac:spMkLst>
            <pc:docMk/>
            <pc:sldMk cId="3123094599" sldId="260"/>
            <ac:spMk id="3" creationId="{7A7F812D-CA98-CCBD-2D03-C6C92D7E75FB}"/>
          </ac:spMkLst>
        </pc:spChg>
      </pc:sldChg>
      <pc:sldChg chg="modSp mod">
        <pc:chgData name="Rumaisaa Saman" userId="e4634814f6ef85ff" providerId="LiveId" clId="{78B7B69F-F846-46E1-A655-409198743C6D}" dt="2024-03-26T04:44:06.224" v="22" actId="113"/>
        <pc:sldMkLst>
          <pc:docMk/>
          <pc:sldMk cId="482321903" sldId="262"/>
        </pc:sldMkLst>
        <pc:spChg chg="mod">
          <ac:chgData name="Rumaisaa Saman" userId="e4634814f6ef85ff" providerId="LiveId" clId="{78B7B69F-F846-46E1-A655-409198743C6D}" dt="2024-03-26T04:44:06.224" v="22" actId="113"/>
          <ac:spMkLst>
            <pc:docMk/>
            <pc:sldMk cId="482321903" sldId="262"/>
            <ac:spMk id="3" creationId="{2F5E723C-FACE-7242-B5D8-47CFD6CE2581}"/>
          </ac:spMkLst>
        </pc:spChg>
      </pc:sldChg>
      <pc:sldChg chg="modSp mod">
        <pc:chgData name="Rumaisaa Saman" userId="e4634814f6ef85ff" providerId="LiveId" clId="{78B7B69F-F846-46E1-A655-409198743C6D}" dt="2024-03-25T12:27:31.865" v="4" actId="20577"/>
        <pc:sldMkLst>
          <pc:docMk/>
          <pc:sldMk cId="3376105838" sldId="289"/>
        </pc:sldMkLst>
        <pc:spChg chg="mod">
          <ac:chgData name="Rumaisaa Saman" userId="e4634814f6ef85ff" providerId="LiveId" clId="{78B7B69F-F846-46E1-A655-409198743C6D}" dt="2024-03-25T12:27:31.865" v="4" actId="20577"/>
          <ac:spMkLst>
            <pc:docMk/>
            <pc:sldMk cId="3376105838" sldId="289"/>
            <ac:spMk id="3" creationId="{493CD9E0-7865-1276-E544-DCB0D1BBB597}"/>
          </ac:spMkLst>
        </pc:spChg>
      </pc:sldChg>
      <pc:sldChg chg="modSp mod">
        <pc:chgData name="Rumaisaa Saman" userId="e4634814f6ef85ff" providerId="LiveId" clId="{78B7B69F-F846-46E1-A655-409198743C6D}" dt="2024-03-25T12:28:55.292" v="6" actId="20577"/>
        <pc:sldMkLst>
          <pc:docMk/>
          <pc:sldMk cId="1807376126" sldId="291"/>
        </pc:sldMkLst>
        <pc:spChg chg="mod">
          <ac:chgData name="Rumaisaa Saman" userId="e4634814f6ef85ff" providerId="LiveId" clId="{78B7B69F-F846-46E1-A655-409198743C6D}" dt="2024-03-25T12:28:55.292" v="6" actId="20577"/>
          <ac:spMkLst>
            <pc:docMk/>
            <pc:sldMk cId="1807376126" sldId="291"/>
            <ac:spMk id="3" creationId="{E4EE8771-1A2C-231D-5BE0-454A1ADBFEEA}"/>
          </ac:spMkLst>
        </pc:spChg>
      </pc:sldChg>
      <pc:sldChg chg="modSp mod">
        <pc:chgData name="Rumaisaa Saman" userId="e4634814f6ef85ff" providerId="LiveId" clId="{78B7B69F-F846-46E1-A655-409198743C6D}" dt="2024-03-26T04:29:03.145" v="19" actId="20577"/>
        <pc:sldMkLst>
          <pc:docMk/>
          <pc:sldMk cId="2457097264" sldId="298"/>
        </pc:sldMkLst>
        <pc:spChg chg="mod">
          <ac:chgData name="Rumaisaa Saman" userId="e4634814f6ef85ff" providerId="LiveId" clId="{78B7B69F-F846-46E1-A655-409198743C6D}" dt="2024-03-26T04:29:03.145" v="19" actId="20577"/>
          <ac:spMkLst>
            <pc:docMk/>
            <pc:sldMk cId="2457097264" sldId="298"/>
            <ac:spMk id="3" creationId="{1017FBB5-65BC-24AF-A5AE-366B881116C4}"/>
          </ac:spMkLst>
        </pc:spChg>
      </pc:sldChg>
      <pc:sldChg chg="addSp modSp mod">
        <pc:chgData name="Rumaisaa Saman" userId="e4634814f6ef85ff" providerId="LiveId" clId="{78B7B69F-F846-46E1-A655-409198743C6D}" dt="2024-03-25T16:49:47.187" v="9" actId="1076"/>
        <pc:sldMkLst>
          <pc:docMk/>
          <pc:sldMk cId="4163601491" sldId="301"/>
        </pc:sldMkLst>
        <pc:spChg chg="add mod">
          <ac:chgData name="Rumaisaa Saman" userId="e4634814f6ef85ff" providerId="LiveId" clId="{78B7B69F-F846-46E1-A655-409198743C6D}" dt="2024-03-25T16:49:47.187" v="9" actId="1076"/>
          <ac:spMkLst>
            <pc:docMk/>
            <pc:sldMk cId="4163601491" sldId="301"/>
            <ac:spMk id="4" creationId="{B727D574-411B-5F17-B27A-663B229FEDD7}"/>
          </ac:spMkLst>
        </pc:spChg>
      </pc:sldChg>
      <pc:sldChg chg="modSp mod">
        <pc:chgData name="Rumaisaa Saman" userId="e4634814f6ef85ff" providerId="LiveId" clId="{78B7B69F-F846-46E1-A655-409198743C6D}" dt="2024-03-26T04:44:49.409" v="24" actId="20577"/>
        <pc:sldMkLst>
          <pc:docMk/>
          <pc:sldMk cId="3678023802" sldId="307"/>
        </pc:sldMkLst>
        <pc:spChg chg="mod">
          <ac:chgData name="Rumaisaa Saman" userId="e4634814f6ef85ff" providerId="LiveId" clId="{78B7B69F-F846-46E1-A655-409198743C6D}" dt="2024-03-26T04:44:49.409" v="24" actId="20577"/>
          <ac:spMkLst>
            <pc:docMk/>
            <pc:sldMk cId="3678023802" sldId="307"/>
            <ac:spMk id="3" creationId="{1CB223D0-0E21-F698-FC39-414062098C11}"/>
          </ac:spMkLst>
        </pc:spChg>
      </pc:sldChg>
      <pc:sldChg chg="addSp delSp modSp new mod">
        <pc:chgData name="Rumaisaa Saman" userId="e4634814f6ef85ff" providerId="LiveId" clId="{78B7B69F-F846-46E1-A655-409198743C6D}" dt="2024-03-26T04:46:50.394" v="40" actId="1076"/>
        <pc:sldMkLst>
          <pc:docMk/>
          <pc:sldMk cId="2593020492" sldId="335"/>
        </pc:sldMkLst>
        <pc:spChg chg="del">
          <ac:chgData name="Rumaisaa Saman" userId="e4634814f6ef85ff" providerId="LiveId" clId="{78B7B69F-F846-46E1-A655-409198743C6D}" dt="2024-03-26T04:45:46.650" v="26"/>
          <ac:spMkLst>
            <pc:docMk/>
            <pc:sldMk cId="2593020492" sldId="335"/>
            <ac:spMk id="3" creationId="{17241896-142A-D611-7791-7D27155E2A5C}"/>
          </ac:spMkLst>
        </pc:spChg>
        <pc:spChg chg="add del mod">
          <ac:chgData name="Rumaisaa Saman" userId="e4634814f6ef85ff" providerId="LiveId" clId="{78B7B69F-F846-46E1-A655-409198743C6D}" dt="2024-03-26T04:45:52.077" v="27"/>
          <ac:spMkLst>
            <pc:docMk/>
            <pc:sldMk cId="2593020492" sldId="335"/>
            <ac:spMk id="4" creationId="{E64A3F53-8618-F9E0-6841-D4A33C115BB0}"/>
          </ac:spMkLst>
        </pc:spChg>
        <pc:picChg chg="add mod">
          <ac:chgData name="Rumaisaa Saman" userId="e4634814f6ef85ff" providerId="LiveId" clId="{78B7B69F-F846-46E1-A655-409198743C6D}" dt="2024-03-26T04:46:47.457" v="39" actId="1076"/>
          <ac:picMkLst>
            <pc:docMk/>
            <pc:sldMk cId="2593020492" sldId="335"/>
            <ac:picMk id="5" creationId="{261442C6-8BD7-6EE0-B62D-971875E7B601}"/>
          </ac:picMkLst>
        </pc:picChg>
        <pc:picChg chg="add mod">
          <ac:chgData name="Rumaisaa Saman" userId="e4634814f6ef85ff" providerId="LiveId" clId="{78B7B69F-F846-46E1-A655-409198743C6D}" dt="2024-03-26T04:46:50.394" v="40" actId="1076"/>
          <ac:picMkLst>
            <pc:docMk/>
            <pc:sldMk cId="2593020492" sldId="335"/>
            <ac:picMk id="6" creationId="{3ABBCFE1-BA12-252F-E65C-997FCECA1DBC}"/>
          </ac:picMkLst>
        </pc:picChg>
      </pc:sldChg>
      <pc:sldChg chg="addSp delSp modSp new mod ord">
        <pc:chgData name="Rumaisaa Saman" userId="e4634814f6ef85ff" providerId="LiveId" clId="{78B7B69F-F846-46E1-A655-409198743C6D}" dt="2024-03-26T04:47:57.019" v="52"/>
        <pc:sldMkLst>
          <pc:docMk/>
          <pc:sldMk cId="2047669889" sldId="336"/>
        </pc:sldMkLst>
        <pc:spChg chg="del">
          <ac:chgData name="Rumaisaa Saman" userId="e4634814f6ef85ff" providerId="LiveId" clId="{78B7B69F-F846-46E1-A655-409198743C6D}" dt="2024-03-26T04:47:18.409" v="42"/>
          <ac:spMkLst>
            <pc:docMk/>
            <pc:sldMk cId="2047669889" sldId="336"/>
            <ac:spMk id="3" creationId="{7AA9CA82-827C-1FB0-39A2-5B8102AB3071}"/>
          </ac:spMkLst>
        </pc:spChg>
        <pc:picChg chg="add mod">
          <ac:chgData name="Rumaisaa Saman" userId="e4634814f6ef85ff" providerId="LiveId" clId="{78B7B69F-F846-46E1-A655-409198743C6D}" dt="2024-03-26T04:47:45.697" v="49" actId="14100"/>
          <ac:picMkLst>
            <pc:docMk/>
            <pc:sldMk cId="2047669889" sldId="336"/>
            <ac:picMk id="4" creationId="{E45A71A5-C3F5-90E1-FF9C-EBB09DF22FA2}"/>
          </ac:picMkLst>
        </pc:picChg>
        <pc:picChg chg="add mod">
          <ac:chgData name="Rumaisaa Saman" userId="e4634814f6ef85ff" providerId="LiveId" clId="{78B7B69F-F846-46E1-A655-409198743C6D}" dt="2024-03-26T04:47:49.569" v="50" actId="14100"/>
          <ac:picMkLst>
            <pc:docMk/>
            <pc:sldMk cId="2047669889" sldId="336"/>
            <ac:picMk id="5" creationId="{E79E061D-29BA-AE31-C5D7-BAB7A4D687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064400-C0E3-4C41-BE87-5C44FDC36A85}" type="datetimeFigureOut">
              <a:rPr lang="en-US" smtClean="0"/>
              <a:t>3/26/2024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164FB5-CBE6-4866-AFD3-FCA3C0950AD5}" type="slidenum">
              <a:rPr lang="en-US" smtClean="0"/>
              <a:t>‹#›</a:t>
            </a:fld>
            <a:endParaRPr lang="en-US"/>
          </a:p>
        </p:txBody>
      </p:sp>
    </p:spTree>
    <p:extLst>
      <p:ext uri="{BB962C8B-B14F-4D97-AF65-F5344CB8AC3E}">
        <p14:creationId xmlns:p14="http://schemas.microsoft.com/office/powerpoint/2010/main" val="2529437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FA2C8-CC7F-D179-B377-1F326A24D0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8BD752-0152-FDD4-B589-28203C0FD1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30B339-7B27-1B9F-4A1D-6F94578FA625}"/>
              </a:ext>
            </a:extLst>
          </p:cNvPr>
          <p:cNvSpPr>
            <a:spLocks noGrp="1"/>
          </p:cNvSpPr>
          <p:nvPr>
            <p:ph type="dt" sz="half" idx="10"/>
          </p:nvPr>
        </p:nvSpPr>
        <p:spPr/>
        <p:txBody>
          <a:bodyPr/>
          <a:lstStyle/>
          <a:p>
            <a:fld id="{7F26A369-F494-41B0-AFAB-95DBA04C7AB1}" type="datetimeFigureOut">
              <a:rPr lang="en-US" smtClean="0"/>
              <a:t>3/26/2024</a:t>
            </a:fld>
            <a:endParaRPr lang="en-US"/>
          </a:p>
        </p:txBody>
      </p:sp>
      <p:sp>
        <p:nvSpPr>
          <p:cNvPr id="5" name="Footer Placeholder 4">
            <a:extLst>
              <a:ext uri="{FF2B5EF4-FFF2-40B4-BE49-F238E27FC236}">
                <a16:creationId xmlns:a16="http://schemas.microsoft.com/office/drawing/2014/main" id="{A0341A31-97F9-E76C-FF92-ED490CB3D8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5CB7C9-9CDF-291E-0DCD-BD8218FBA1E8}"/>
              </a:ext>
            </a:extLst>
          </p:cNvPr>
          <p:cNvSpPr>
            <a:spLocks noGrp="1"/>
          </p:cNvSpPr>
          <p:nvPr>
            <p:ph type="sldNum" sz="quarter" idx="12"/>
          </p:nvPr>
        </p:nvSpPr>
        <p:spPr/>
        <p:txBody>
          <a:bodyPr/>
          <a:lstStyle/>
          <a:p>
            <a:fld id="{8003ABB7-72F3-47CE-8206-303B2BFCE8D2}" type="slidenum">
              <a:rPr lang="en-US" smtClean="0"/>
              <a:t>‹#›</a:t>
            </a:fld>
            <a:endParaRPr lang="en-US"/>
          </a:p>
        </p:txBody>
      </p:sp>
    </p:spTree>
    <p:extLst>
      <p:ext uri="{BB962C8B-B14F-4D97-AF65-F5344CB8AC3E}">
        <p14:creationId xmlns:p14="http://schemas.microsoft.com/office/powerpoint/2010/main" val="3544722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24FA5-C460-2AE8-F0A9-68E43D1586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0D21FA-6C2E-01F4-81A4-6C3163D340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DF7A71-C290-BBF5-6C7E-235F34F04C38}"/>
              </a:ext>
            </a:extLst>
          </p:cNvPr>
          <p:cNvSpPr>
            <a:spLocks noGrp="1"/>
          </p:cNvSpPr>
          <p:nvPr>
            <p:ph type="dt" sz="half" idx="10"/>
          </p:nvPr>
        </p:nvSpPr>
        <p:spPr/>
        <p:txBody>
          <a:bodyPr/>
          <a:lstStyle/>
          <a:p>
            <a:fld id="{7F26A369-F494-41B0-AFAB-95DBA04C7AB1}" type="datetimeFigureOut">
              <a:rPr lang="en-US" smtClean="0"/>
              <a:t>3/26/2024</a:t>
            </a:fld>
            <a:endParaRPr lang="en-US"/>
          </a:p>
        </p:txBody>
      </p:sp>
      <p:sp>
        <p:nvSpPr>
          <p:cNvPr id="5" name="Footer Placeholder 4">
            <a:extLst>
              <a:ext uri="{FF2B5EF4-FFF2-40B4-BE49-F238E27FC236}">
                <a16:creationId xmlns:a16="http://schemas.microsoft.com/office/drawing/2014/main" id="{B7027D44-735E-5426-D8AF-A76EEEB3F9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D7D243-7AEF-D867-AA03-8E5FE2FAE9DA}"/>
              </a:ext>
            </a:extLst>
          </p:cNvPr>
          <p:cNvSpPr>
            <a:spLocks noGrp="1"/>
          </p:cNvSpPr>
          <p:nvPr>
            <p:ph type="sldNum" sz="quarter" idx="12"/>
          </p:nvPr>
        </p:nvSpPr>
        <p:spPr/>
        <p:txBody>
          <a:bodyPr/>
          <a:lstStyle/>
          <a:p>
            <a:fld id="{8003ABB7-72F3-47CE-8206-303B2BFCE8D2}" type="slidenum">
              <a:rPr lang="en-US" smtClean="0"/>
              <a:t>‹#›</a:t>
            </a:fld>
            <a:endParaRPr lang="en-US"/>
          </a:p>
        </p:txBody>
      </p:sp>
    </p:spTree>
    <p:extLst>
      <p:ext uri="{BB962C8B-B14F-4D97-AF65-F5344CB8AC3E}">
        <p14:creationId xmlns:p14="http://schemas.microsoft.com/office/powerpoint/2010/main" val="1669185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20C93D-40E3-000E-32DD-B6A61CB7A7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D8F339-E2D3-69B7-4391-AADFC3DACC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6758F1-DB22-55CE-30F3-64BB858059C9}"/>
              </a:ext>
            </a:extLst>
          </p:cNvPr>
          <p:cNvSpPr>
            <a:spLocks noGrp="1"/>
          </p:cNvSpPr>
          <p:nvPr>
            <p:ph type="dt" sz="half" idx="10"/>
          </p:nvPr>
        </p:nvSpPr>
        <p:spPr/>
        <p:txBody>
          <a:bodyPr/>
          <a:lstStyle/>
          <a:p>
            <a:fld id="{7F26A369-F494-41B0-AFAB-95DBA04C7AB1}" type="datetimeFigureOut">
              <a:rPr lang="en-US" smtClean="0"/>
              <a:t>3/26/2024</a:t>
            </a:fld>
            <a:endParaRPr lang="en-US"/>
          </a:p>
        </p:txBody>
      </p:sp>
      <p:sp>
        <p:nvSpPr>
          <p:cNvPr id="5" name="Footer Placeholder 4">
            <a:extLst>
              <a:ext uri="{FF2B5EF4-FFF2-40B4-BE49-F238E27FC236}">
                <a16:creationId xmlns:a16="http://schemas.microsoft.com/office/drawing/2014/main" id="{AE46EF01-1AC7-E59C-0D23-37D78BD5C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6E4CCA-9EEA-1E90-1BDA-40E8E9A5A5FF}"/>
              </a:ext>
            </a:extLst>
          </p:cNvPr>
          <p:cNvSpPr>
            <a:spLocks noGrp="1"/>
          </p:cNvSpPr>
          <p:nvPr>
            <p:ph type="sldNum" sz="quarter" idx="12"/>
          </p:nvPr>
        </p:nvSpPr>
        <p:spPr/>
        <p:txBody>
          <a:bodyPr/>
          <a:lstStyle/>
          <a:p>
            <a:fld id="{8003ABB7-72F3-47CE-8206-303B2BFCE8D2}" type="slidenum">
              <a:rPr lang="en-US" smtClean="0"/>
              <a:t>‹#›</a:t>
            </a:fld>
            <a:endParaRPr lang="en-US"/>
          </a:p>
        </p:txBody>
      </p:sp>
    </p:spTree>
    <p:extLst>
      <p:ext uri="{BB962C8B-B14F-4D97-AF65-F5344CB8AC3E}">
        <p14:creationId xmlns:p14="http://schemas.microsoft.com/office/powerpoint/2010/main" val="1352783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66078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64191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70954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77983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52791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2CF2E-BCD6-BE43-EBCB-D0B9232731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A61774-B067-50C0-BF4B-95D64E3DFF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2A188A-F09A-321E-97D5-E371B36670CF}"/>
              </a:ext>
            </a:extLst>
          </p:cNvPr>
          <p:cNvSpPr>
            <a:spLocks noGrp="1"/>
          </p:cNvSpPr>
          <p:nvPr>
            <p:ph type="dt" sz="half" idx="10"/>
          </p:nvPr>
        </p:nvSpPr>
        <p:spPr/>
        <p:txBody>
          <a:bodyPr/>
          <a:lstStyle/>
          <a:p>
            <a:fld id="{7F26A369-F494-41B0-AFAB-95DBA04C7AB1}" type="datetimeFigureOut">
              <a:rPr lang="en-US" smtClean="0"/>
              <a:t>3/26/2024</a:t>
            </a:fld>
            <a:endParaRPr lang="en-US"/>
          </a:p>
        </p:txBody>
      </p:sp>
      <p:sp>
        <p:nvSpPr>
          <p:cNvPr id="5" name="Footer Placeholder 4">
            <a:extLst>
              <a:ext uri="{FF2B5EF4-FFF2-40B4-BE49-F238E27FC236}">
                <a16:creationId xmlns:a16="http://schemas.microsoft.com/office/drawing/2014/main" id="{0443F17B-8D81-EB80-D957-F015096134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7DF79-E3A2-85A0-CE47-2C56412A0F62}"/>
              </a:ext>
            </a:extLst>
          </p:cNvPr>
          <p:cNvSpPr>
            <a:spLocks noGrp="1"/>
          </p:cNvSpPr>
          <p:nvPr>
            <p:ph type="sldNum" sz="quarter" idx="12"/>
          </p:nvPr>
        </p:nvSpPr>
        <p:spPr/>
        <p:txBody>
          <a:bodyPr/>
          <a:lstStyle/>
          <a:p>
            <a:fld id="{8003ABB7-72F3-47CE-8206-303B2BFCE8D2}" type="slidenum">
              <a:rPr lang="en-US" smtClean="0"/>
              <a:t>‹#›</a:t>
            </a:fld>
            <a:endParaRPr lang="en-US"/>
          </a:p>
        </p:txBody>
      </p:sp>
    </p:spTree>
    <p:extLst>
      <p:ext uri="{BB962C8B-B14F-4D97-AF65-F5344CB8AC3E}">
        <p14:creationId xmlns:p14="http://schemas.microsoft.com/office/powerpoint/2010/main" val="3547911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9DA4-B4BD-8833-BD71-E1C6ED5695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C74EA7-B162-D801-6CDC-9FBAF31559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117E1C-A26F-4B85-3D4B-BE0D120921CE}"/>
              </a:ext>
            </a:extLst>
          </p:cNvPr>
          <p:cNvSpPr>
            <a:spLocks noGrp="1"/>
          </p:cNvSpPr>
          <p:nvPr>
            <p:ph type="dt" sz="half" idx="10"/>
          </p:nvPr>
        </p:nvSpPr>
        <p:spPr/>
        <p:txBody>
          <a:bodyPr/>
          <a:lstStyle/>
          <a:p>
            <a:fld id="{7F26A369-F494-41B0-AFAB-95DBA04C7AB1}" type="datetimeFigureOut">
              <a:rPr lang="en-US" smtClean="0"/>
              <a:t>3/26/2024</a:t>
            </a:fld>
            <a:endParaRPr lang="en-US"/>
          </a:p>
        </p:txBody>
      </p:sp>
      <p:sp>
        <p:nvSpPr>
          <p:cNvPr id="5" name="Footer Placeholder 4">
            <a:extLst>
              <a:ext uri="{FF2B5EF4-FFF2-40B4-BE49-F238E27FC236}">
                <a16:creationId xmlns:a16="http://schemas.microsoft.com/office/drawing/2014/main" id="{370BE8A8-B4C3-9DB4-7E14-06C5D4322A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286DE0-9481-339D-4945-AA38602EA077}"/>
              </a:ext>
            </a:extLst>
          </p:cNvPr>
          <p:cNvSpPr>
            <a:spLocks noGrp="1"/>
          </p:cNvSpPr>
          <p:nvPr>
            <p:ph type="sldNum" sz="quarter" idx="12"/>
          </p:nvPr>
        </p:nvSpPr>
        <p:spPr/>
        <p:txBody>
          <a:bodyPr/>
          <a:lstStyle/>
          <a:p>
            <a:fld id="{8003ABB7-72F3-47CE-8206-303B2BFCE8D2}" type="slidenum">
              <a:rPr lang="en-US" smtClean="0"/>
              <a:t>‹#›</a:t>
            </a:fld>
            <a:endParaRPr lang="en-US"/>
          </a:p>
        </p:txBody>
      </p:sp>
    </p:spTree>
    <p:extLst>
      <p:ext uri="{BB962C8B-B14F-4D97-AF65-F5344CB8AC3E}">
        <p14:creationId xmlns:p14="http://schemas.microsoft.com/office/powerpoint/2010/main" val="3434818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8F169-2B2A-2217-4325-7B21548E84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EAE159-41E7-A568-F676-EABB1CB117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2DE6E0-6F36-23E3-E01B-9D6196398C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F89748-C171-74F9-001C-92180A306A69}"/>
              </a:ext>
            </a:extLst>
          </p:cNvPr>
          <p:cNvSpPr>
            <a:spLocks noGrp="1"/>
          </p:cNvSpPr>
          <p:nvPr>
            <p:ph type="dt" sz="half" idx="10"/>
          </p:nvPr>
        </p:nvSpPr>
        <p:spPr/>
        <p:txBody>
          <a:bodyPr/>
          <a:lstStyle/>
          <a:p>
            <a:fld id="{7F26A369-F494-41B0-AFAB-95DBA04C7AB1}" type="datetimeFigureOut">
              <a:rPr lang="en-US" smtClean="0"/>
              <a:t>3/26/2024</a:t>
            </a:fld>
            <a:endParaRPr lang="en-US"/>
          </a:p>
        </p:txBody>
      </p:sp>
      <p:sp>
        <p:nvSpPr>
          <p:cNvPr id="6" name="Footer Placeholder 5">
            <a:extLst>
              <a:ext uri="{FF2B5EF4-FFF2-40B4-BE49-F238E27FC236}">
                <a16:creationId xmlns:a16="http://schemas.microsoft.com/office/drawing/2014/main" id="{F8507461-686B-D136-976A-BE31250D4E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1AE0AA-3329-5009-8C12-5855787779F9}"/>
              </a:ext>
            </a:extLst>
          </p:cNvPr>
          <p:cNvSpPr>
            <a:spLocks noGrp="1"/>
          </p:cNvSpPr>
          <p:nvPr>
            <p:ph type="sldNum" sz="quarter" idx="12"/>
          </p:nvPr>
        </p:nvSpPr>
        <p:spPr/>
        <p:txBody>
          <a:bodyPr/>
          <a:lstStyle/>
          <a:p>
            <a:fld id="{8003ABB7-72F3-47CE-8206-303B2BFCE8D2}" type="slidenum">
              <a:rPr lang="en-US" smtClean="0"/>
              <a:t>‹#›</a:t>
            </a:fld>
            <a:endParaRPr lang="en-US"/>
          </a:p>
        </p:txBody>
      </p:sp>
    </p:spTree>
    <p:extLst>
      <p:ext uri="{BB962C8B-B14F-4D97-AF65-F5344CB8AC3E}">
        <p14:creationId xmlns:p14="http://schemas.microsoft.com/office/powerpoint/2010/main" val="3108213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B296E-2B22-82AE-F5B2-60F5E9B139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AE151F-E414-F3D2-67F9-C9B8FC88AD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2CBCF1-FCF2-888C-9947-0674894994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45AF38-5002-4DEF-7111-FF66D286A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5D81E0-4E25-E50B-0E01-2B3CF18C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541E4A-324D-632D-1A59-76C4F1DEA895}"/>
              </a:ext>
            </a:extLst>
          </p:cNvPr>
          <p:cNvSpPr>
            <a:spLocks noGrp="1"/>
          </p:cNvSpPr>
          <p:nvPr>
            <p:ph type="dt" sz="half" idx="10"/>
          </p:nvPr>
        </p:nvSpPr>
        <p:spPr/>
        <p:txBody>
          <a:bodyPr/>
          <a:lstStyle/>
          <a:p>
            <a:fld id="{7F26A369-F494-41B0-AFAB-95DBA04C7AB1}" type="datetimeFigureOut">
              <a:rPr lang="en-US" smtClean="0"/>
              <a:t>3/26/2024</a:t>
            </a:fld>
            <a:endParaRPr lang="en-US"/>
          </a:p>
        </p:txBody>
      </p:sp>
      <p:sp>
        <p:nvSpPr>
          <p:cNvPr id="8" name="Footer Placeholder 7">
            <a:extLst>
              <a:ext uri="{FF2B5EF4-FFF2-40B4-BE49-F238E27FC236}">
                <a16:creationId xmlns:a16="http://schemas.microsoft.com/office/drawing/2014/main" id="{9889C570-F733-7919-0EC6-08D753193D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C8AC38-220F-A585-2E6C-4F72BBC9D687}"/>
              </a:ext>
            </a:extLst>
          </p:cNvPr>
          <p:cNvSpPr>
            <a:spLocks noGrp="1"/>
          </p:cNvSpPr>
          <p:nvPr>
            <p:ph type="sldNum" sz="quarter" idx="12"/>
          </p:nvPr>
        </p:nvSpPr>
        <p:spPr/>
        <p:txBody>
          <a:bodyPr/>
          <a:lstStyle/>
          <a:p>
            <a:fld id="{8003ABB7-72F3-47CE-8206-303B2BFCE8D2}" type="slidenum">
              <a:rPr lang="en-US" smtClean="0"/>
              <a:t>‹#›</a:t>
            </a:fld>
            <a:endParaRPr lang="en-US"/>
          </a:p>
        </p:txBody>
      </p:sp>
    </p:spTree>
    <p:extLst>
      <p:ext uri="{BB962C8B-B14F-4D97-AF65-F5344CB8AC3E}">
        <p14:creationId xmlns:p14="http://schemas.microsoft.com/office/powerpoint/2010/main" val="4181948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2619-C2DF-FF83-4051-7E450F1797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9B8EB7-AA02-9026-C13A-732A18B82AA1}"/>
              </a:ext>
            </a:extLst>
          </p:cNvPr>
          <p:cNvSpPr>
            <a:spLocks noGrp="1"/>
          </p:cNvSpPr>
          <p:nvPr>
            <p:ph type="dt" sz="half" idx="10"/>
          </p:nvPr>
        </p:nvSpPr>
        <p:spPr/>
        <p:txBody>
          <a:bodyPr/>
          <a:lstStyle/>
          <a:p>
            <a:fld id="{7F26A369-F494-41B0-AFAB-95DBA04C7AB1}" type="datetimeFigureOut">
              <a:rPr lang="en-US" smtClean="0"/>
              <a:t>3/26/2024</a:t>
            </a:fld>
            <a:endParaRPr lang="en-US"/>
          </a:p>
        </p:txBody>
      </p:sp>
      <p:sp>
        <p:nvSpPr>
          <p:cNvPr id="4" name="Footer Placeholder 3">
            <a:extLst>
              <a:ext uri="{FF2B5EF4-FFF2-40B4-BE49-F238E27FC236}">
                <a16:creationId xmlns:a16="http://schemas.microsoft.com/office/drawing/2014/main" id="{8A41363E-870D-10D1-C36A-5C32F9B63C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7EA8B0-5743-B877-C0D2-FD20B3B7685F}"/>
              </a:ext>
            </a:extLst>
          </p:cNvPr>
          <p:cNvSpPr>
            <a:spLocks noGrp="1"/>
          </p:cNvSpPr>
          <p:nvPr>
            <p:ph type="sldNum" sz="quarter" idx="12"/>
          </p:nvPr>
        </p:nvSpPr>
        <p:spPr/>
        <p:txBody>
          <a:bodyPr/>
          <a:lstStyle/>
          <a:p>
            <a:fld id="{8003ABB7-72F3-47CE-8206-303B2BFCE8D2}" type="slidenum">
              <a:rPr lang="en-US" smtClean="0"/>
              <a:t>‹#›</a:t>
            </a:fld>
            <a:endParaRPr lang="en-US"/>
          </a:p>
        </p:txBody>
      </p:sp>
    </p:spTree>
    <p:extLst>
      <p:ext uri="{BB962C8B-B14F-4D97-AF65-F5344CB8AC3E}">
        <p14:creationId xmlns:p14="http://schemas.microsoft.com/office/powerpoint/2010/main" val="1125111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59C0EB-4404-6ABB-E279-BF2290D39B91}"/>
              </a:ext>
            </a:extLst>
          </p:cNvPr>
          <p:cNvSpPr>
            <a:spLocks noGrp="1"/>
          </p:cNvSpPr>
          <p:nvPr>
            <p:ph type="dt" sz="half" idx="10"/>
          </p:nvPr>
        </p:nvSpPr>
        <p:spPr/>
        <p:txBody>
          <a:bodyPr/>
          <a:lstStyle/>
          <a:p>
            <a:fld id="{7F26A369-F494-41B0-AFAB-95DBA04C7AB1}" type="datetimeFigureOut">
              <a:rPr lang="en-US" smtClean="0"/>
              <a:t>3/26/2024</a:t>
            </a:fld>
            <a:endParaRPr lang="en-US"/>
          </a:p>
        </p:txBody>
      </p:sp>
      <p:sp>
        <p:nvSpPr>
          <p:cNvPr id="3" name="Footer Placeholder 2">
            <a:extLst>
              <a:ext uri="{FF2B5EF4-FFF2-40B4-BE49-F238E27FC236}">
                <a16:creationId xmlns:a16="http://schemas.microsoft.com/office/drawing/2014/main" id="{3BAFCE50-7014-D911-579C-B0F02A3DEE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3CF0EA-DD00-3440-071F-DA5DC6547533}"/>
              </a:ext>
            </a:extLst>
          </p:cNvPr>
          <p:cNvSpPr>
            <a:spLocks noGrp="1"/>
          </p:cNvSpPr>
          <p:nvPr>
            <p:ph type="sldNum" sz="quarter" idx="12"/>
          </p:nvPr>
        </p:nvSpPr>
        <p:spPr/>
        <p:txBody>
          <a:bodyPr/>
          <a:lstStyle/>
          <a:p>
            <a:fld id="{8003ABB7-72F3-47CE-8206-303B2BFCE8D2}" type="slidenum">
              <a:rPr lang="en-US" smtClean="0"/>
              <a:t>‹#›</a:t>
            </a:fld>
            <a:endParaRPr lang="en-US"/>
          </a:p>
        </p:txBody>
      </p:sp>
    </p:spTree>
    <p:extLst>
      <p:ext uri="{BB962C8B-B14F-4D97-AF65-F5344CB8AC3E}">
        <p14:creationId xmlns:p14="http://schemas.microsoft.com/office/powerpoint/2010/main" val="4021131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76237-A9B9-6FEC-E1A1-5E288B294E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3A1DFB-535B-C186-9535-0B129A42CC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12B5FB-EAB8-507E-8734-E0C6FC29AA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A90E29-B9D7-1ADA-D471-875DB7835D16}"/>
              </a:ext>
            </a:extLst>
          </p:cNvPr>
          <p:cNvSpPr>
            <a:spLocks noGrp="1"/>
          </p:cNvSpPr>
          <p:nvPr>
            <p:ph type="dt" sz="half" idx="10"/>
          </p:nvPr>
        </p:nvSpPr>
        <p:spPr/>
        <p:txBody>
          <a:bodyPr/>
          <a:lstStyle/>
          <a:p>
            <a:fld id="{7F26A369-F494-41B0-AFAB-95DBA04C7AB1}" type="datetimeFigureOut">
              <a:rPr lang="en-US" smtClean="0"/>
              <a:t>3/26/2024</a:t>
            </a:fld>
            <a:endParaRPr lang="en-US"/>
          </a:p>
        </p:txBody>
      </p:sp>
      <p:sp>
        <p:nvSpPr>
          <p:cNvPr id="6" name="Footer Placeholder 5">
            <a:extLst>
              <a:ext uri="{FF2B5EF4-FFF2-40B4-BE49-F238E27FC236}">
                <a16:creationId xmlns:a16="http://schemas.microsoft.com/office/drawing/2014/main" id="{55EC6E8A-3199-6846-339D-708811511F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B525D3-7909-8C9A-4E2D-CB62BA34A6BF}"/>
              </a:ext>
            </a:extLst>
          </p:cNvPr>
          <p:cNvSpPr>
            <a:spLocks noGrp="1"/>
          </p:cNvSpPr>
          <p:nvPr>
            <p:ph type="sldNum" sz="quarter" idx="12"/>
          </p:nvPr>
        </p:nvSpPr>
        <p:spPr/>
        <p:txBody>
          <a:bodyPr/>
          <a:lstStyle/>
          <a:p>
            <a:fld id="{8003ABB7-72F3-47CE-8206-303B2BFCE8D2}" type="slidenum">
              <a:rPr lang="en-US" smtClean="0"/>
              <a:t>‹#›</a:t>
            </a:fld>
            <a:endParaRPr lang="en-US"/>
          </a:p>
        </p:txBody>
      </p:sp>
    </p:spTree>
    <p:extLst>
      <p:ext uri="{BB962C8B-B14F-4D97-AF65-F5344CB8AC3E}">
        <p14:creationId xmlns:p14="http://schemas.microsoft.com/office/powerpoint/2010/main" val="3449901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A6969-11A5-4F1C-7956-874013D769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127DF3-4FA9-F58F-198D-3429531434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B92F73-EB10-7572-3ADA-C4FFF24C15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632083-3529-1A84-9654-C529AD9D7C43}"/>
              </a:ext>
            </a:extLst>
          </p:cNvPr>
          <p:cNvSpPr>
            <a:spLocks noGrp="1"/>
          </p:cNvSpPr>
          <p:nvPr>
            <p:ph type="dt" sz="half" idx="10"/>
          </p:nvPr>
        </p:nvSpPr>
        <p:spPr/>
        <p:txBody>
          <a:bodyPr/>
          <a:lstStyle/>
          <a:p>
            <a:fld id="{7F26A369-F494-41B0-AFAB-95DBA04C7AB1}" type="datetimeFigureOut">
              <a:rPr lang="en-US" smtClean="0"/>
              <a:t>3/26/2024</a:t>
            </a:fld>
            <a:endParaRPr lang="en-US"/>
          </a:p>
        </p:txBody>
      </p:sp>
      <p:sp>
        <p:nvSpPr>
          <p:cNvPr id="6" name="Footer Placeholder 5">
            <a:extLst>
              <a:ext uri="{FF2B5EF4-FFF2-40B4-BE49-F238E27FC236}">
                <a16:creationId xmlns:a16="http://schemas.microsoft.com/office/drawing/2014/main" id="{042CBCD4-25BC-AEF6-6BFB-A66DD6E0C5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9EC331-43FF-F9FA-DEBE-0A977B22E45F}"/>
              </a:ext>
            </a:extLst>
          </p:cNvPr>
          <p:cNvSpPr>
            <a:spLocks noGrp="1"/>
          </p:cNvSpPr>
          <p:nvPr>
            <p:ph type="sldNum" sz="quarter" idx="12"/>
          </p:nvPr>
        </p:nvSpPr>
        <p:spPr/>
        <p:txBody>
          <a:bodyPr/>
          <a:lstStyle/>
          <a:p>
            <a:fld id="{8003ABB7-72F3-47CE-8206-303B2BFCE8D2}" type="slidenum">
              <a:rPr lang="en-US" smtClean="0"/>
              <a:t>‹#›</a:t>
            </a:fld>
            <a:endParaRPr lang="en-US"/>
          </a:p>
        </p:txBody>
      </p:sp>
    </p:spTree>
    <p:extLst>
      <p:ext uri="{BB962C8B-B14F-4D97-AF65-F5344CB8AC3E}">
        <p14:creationId xmlns:p14="http://schemas.microsoft.com/office/powerpoint/2010/main" val="3816875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40936A-8705-3ECA-DC73-B05BA6280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E64C5B-434C-A0D6-DAAD-305AB04917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60B40-EA4A-207B-C820-1F1E32FFA2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26A369-F494-41B0-AFAB-95DBA04C7AB1}" type="datetimeFigureOut">
              <a:rPr lang="en-US" smtClean="0"/>
              <a:t>3/26/2024</a:t>
            </a:fld>
            <a:endParaRPr lang="en-US"/>
          </a:p>
        </p:txBody>
      </p:sp>
      <p:sp>
        <p:nvSpPr>
          <p:cNvPr id="5" name="Footer Placeholder 4">
            <a:extLst>
              <a:ext uri="{FF2B5EF4-FFF2-40B4-BE49-F238E27FC236}">
                <a16:creationId xmlns:a16="http://schemas.microsoft.com/office/drawing/2014/main" id="{25686EA8-57D3-F757-B520-4572E4CE02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A84C5D-9944-E22C-5AA3-7C5C693BFB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03ABB7-72F3-47CE-8206-303B2BFCE8D2}" type="slidenum">
              <a:rPr lang="en-US" smtClean="0"/>
              <a:t>‹#›</a:t>
            </a:fld>
            <a:endParaRPr lang="en-US"/>
          </a:p>
        </p:txBody>
      </p:sp>
    </p:spTree>
    <p:extLst>
      <p:ext uri="{BB962C8B-B14F-4D97-AF65-F5344CB8AC3E}">
        <p14:creationId xmlns:p14="http://schemas.microsoft.com/office/powerpoint/2010/main" val="108479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3/26/2024</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538656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sciencedirect.com/journal/world-neurosurgery/vol/132/suppl/C" TargetMode="External"/><Relationship Id="rId2" Type="http://schemas.openxmlformats.org/officeDocument/2006/relationships/hyperlink" Target="https://www.sciencedirect.com/journal/world-neurosurgery"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B6ED8-818A-A14D-8AC6-D6CC4FD9C51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EC08BE6-F1C8-7C58-3645-F0353380151C}"/>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993E4E41-73E7-D6A5-E388-F73B25E28A50}"/>
              </a:ext>
            </a:extLst>
          </p:cNvPr>
          <p:cNvPicPr>
            <a:picLocks noChangeAspect="1"/>
          </p:cNvPicPr>
          <p:nvPr/>
        </p:nvPicPr>
        <p:blipFill>
          <a:blip r:embed="rId2"/>
          <a:stretch>
            <a:fillRect/>
          </a:stretch>
        </p:blipFill>
        <p:spPr>
          <a:xfrm>
            <a:off x="1524000" y="1028700"/>
            <a:ext cx="9144000" cy="4438705"/>
          </a:xfrm>
          <a:prstGeom prst="rect">
            <a:avLst/>
          </a:prstGeom>
        </p:spPr>
      </p:pic>
    </p:spTree>
    <p:extLst>
      <p:ext uri="{BB962C8B-B14F-4D97-AF65-F5344CB8AC3E}">
        <p14:creationId xmlns:p14="http://schemas.microsoft.com/office/powerpoint/2010/main" val="1406623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832D2-5BEA-B208-AE23-23723E797440}"/>
              </a:ext>
            </a:extLst>
          </p:cNvPr>
          <p:cNvSpPr>
            <a:spLocks noGrp="1"/>
          </p:cNvSpPr>
          <p:nvPr>
            <p:ph type="title"/>
          </p:nvPr>
        </p:nvSpPr>
        <p:spPr/>
        <p:txBody>
          <a:bodyPr/>
          <a:lstStyle/>
          <a:p>
            <a:r>
              <a:rPr lang="en-US" dirty="0"/>
              <a:t>Examination </a:t>
            </a:r>
          </a:p>
        </p:txBody>
      </p:sp>
      <p:sp>
        <p:nvSpPr>
          <p:cNvPr id="3" name="Content Placeholder 2">
            <a:extLst>
              <a:ext uri="{FF2B5EF4-FFF2-40B4-BE49-F238E27FC236}">
                <a16:creationId xmlns:a16="http://schemas.microsoft.com/office/drawing/2014/main" id="{E4EE8771-1A2C-231D-5BE0-454A1ADBFEEA}"/>
              </a:ext>
            </a:extLst>
          </p:cNvPr>
          <p:cNvSpPr>
            <a:spLocks noGrp="1"/>
          </p:cNvSpPr>
          <p:nvPr>
            <p:ph idx="1"/>
          </p:nvPr>
        </p:nvSpPr>
        <p:spPr/>
        <p:txBody>
          <a:bodyPr/>
          <a:lstStyle/>
          <a:p>
            <a:r>
              <a:rPr lang="en-US" dirty="0"/>
              <a:t>A young male wearing cervical collar sitting on the bed holding right arm well oriented in time place and person.</a:t>
            </a:r>
          </a:p>
          <a:p>
            <a:pPr lvl="1"/>
            <a:r>
              <a:rPr lang="en-US" dirty="0"/>
              <a:t>Pulse :84/min</a:t>
            </a:r>
          </a:p>
          <a:p>
            <a:pPr lvl="1"/>
            <a:r>
              <a:rPr lang="en-US" dirty="0"/>
              <a:t>BP : 140/80 mm of Hg</a:t>
            </a:r>
          </a:p>
          <a:p>
            <a:pPr lvl="1"/>
            <a:r>
              <a:rPr lang="en-US" dirty="0"/>
              <a:t>GPE: pallor, koilonychia, clubbing , leukonychia --   -</a:t>
            </a:r>
            <a:r>
              <a:rPr lang="en-US" dirty="0" err="1"/>
              <a:t>ve</a:t>
            </a:r>
            <a:endParaRPr lang="en-US" dirty="0"/>
          </a:p>
        </p:txBody>
      </p:sp>
    </p:spTree>
    <p:extLst>
      <p:ext uri="{BB962C8B-B14F-4D97-AF65-F5344CB8AC3E}">
        <p14:creationId xmlns:p14="http://schemas.microsoft.com/office/powerpoint/2010/main" val="1807376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044B-9C5D-B6EA-2C39-72D0A6325440}"/>
              </a:ext>
            </a:extLst>
          </p:cNvPr>
          <p:cNvSpPr>
            <a:spLocks noGrp="1"/>
          </p:cNvSpPr>
          <p:nvPr>
            <p:ph type="title"/>
          </p:nvPr>
        </p:nvSpPr>
        <p:spPr/>
        <p:txBody>
          <a:bodyPr/>
          <a:lstStyle/>
          <a:p>
            <a:r>
              <a:rPr lang="en-US" dirty="0"/>
              <a:t>Systemic Examination</a:t>
            </a:r>
          </a:p>
        </p:txBody>
      </p:sp>
      <p:sp>
        <p:nvSpPr>
          <p:cNvPr id="3" name="Content Placeholder 2">
            <a:extLst>
              <a:ext uri="{FF2B5EF4-FFF2-40B4-BE49-F238E27FC236}">
                <a16:creationId xmlns:a16="http://schemas.microsoft.com/office/drawing/2014/main" id="{79054E62-9226-004E-74BE-ADEB59D4A664}"/>
              </a:ext>
            </a:extLst>
          </p:cNvPr>
          <p:cNvSpPr>
            <a:spLocks noGrp="1"/>
          </p:cNvSpPr>
          <p:nvPr>
            <p:ph idx="1"/>
          </p:nvPr>
        </p:nvSpPr>
        <p:spPr/>
        <p:txBody>
          <a:bodyPr/>
          <a:lstStyle/>
          <a:p>
            <a:r>
              <a:rPr lang="en-US" dirty="0"/>
              <a:t>CNS</a:t>
            </a:r>
          </a:p>
        </p:txBody>
      </p:sp>
      <p:graphicFrame>
        <p:nvGraphicFramePr>
          <p:cNvPr id="4" name="Table 3">
            <a:extLst>
              <a:ext uri="{FF2B5EF4-FFF2-40B4-BE49-F238E27FC236}">
                <a16:creationId xmlns:a16="http://schemas.microsoft.com/office/drawing/2014/main" id="{363668F1-929D-75ED-5CD7-B37B9A200A03}"/>
              </a:ext>
            </a:extLst>
          </p:cNvPr>
          <p:cNvGraphicFramePr>
            <a:graphicFrameLocks noGrp="1"/>
          </p:cNvGraphicFramePr>
          <p:nvPr>
            <p:extLst>
              <p:ext uri="{D42A27DB-BD31-4B8C-83A1-F6EECF244321}">
                <p14:modId xmlns:p14="http://schemas.microsoft.com/office/powerpoint/2010/main" val="2144722945"/>
              </p:ext>
            </p:extLst>
          </p:nvPr>
        </p:nvGraphicFramePr>
        <p:xfrm>
          <a:off x="2198255" y="1420649"/>
          <a:ext cx="9555941" cy="5291328"/>
        </p:xfrm>
        <a:graphic>
          <a:graphicData uri="http://schemas.openxmlformats.org/drawingml/2006/table">
            <a:tbl>
              <a:tblPr firstRow="1" bandRow="1">
                <a:tableStyleId>{5C22544A-7EE6-4342-B048-85BDC9FD1C3A}</a:tableStyleId>
              </a:tblPr>
              <a:tblGrid>
                <a:gridCol w="3185313">
                  <a:extLst>
                    <a:ext uri="{9D8B030D-6E8A-4147-A177-3AD203B41FA5}">
                      <a16:colId xmlns:a16="http://schemas.microsoft.com/office/drawing/2014/main" val="891246308"/>
                    </a:ext>
                  </a:extLst>
                </a:gridCol>
                <a:gridCol w="1592657">
                  <a:extLst>
                    <a:ext uri="{9D8B030D-6E8A-4147-A177-3AD203B41FA5}">
                      <a16:colId xmlns:a16="http://schemas.microsoft.com/office/drawing/2014/main" val="1240996628"/>
                    </a:ext>
                  </a:extLst>
                </a:gridCol>
                <a:gridCol w="1592657">
                  <a:extLst>
                    <a:ext uri="{9D8B030D-6E8A-4147-A177-3AD203B41FA5}">
                      <a16:colId xmlns:a16="http://schemas.microsoft.com/office/drawing/2014/main" val="787010782"/>
                    </a:ext>
                  </a:extLst>
                </a:gridCol>
                <a:gridCol w="1592657">
                  <a:extLst>
                    <a:ext uri="{9D8B030D-6E8A-4147-A177-3AD203B41FA5}">
                      <a16:colId xmlns:a16="http://schemas.microsoft.com/office/drawing/2014/main" val="2580390786"/>
                    </a:ext>
                  </a:extLst>
                </a:gridCol>
                <a:gridCol w="1592657">
                  <a:extLst>
                    <a:ext uri="{9D8B030D-6E8A-4147-A177-3AD203B41FA5}">
                      <a16:colId xmlns:a16="http://schemas.microsoft.com/office/drawing/2014/main" val="1420839066"/>
                    </a:ext>
                  </a:extLst>
                </a:gridCol>
              </a:tblGrid>
              <a:tr h="369544">
                <a:tc>
                  <a:txBody>
                    <a:bodyPr/>
                    <a:lstStyle/>
                    <a:p>
                      <a:pPr algn="ctr"/>
                      <a:endParaRPr lang="en-US" sz="1900" dirty="0"/>
                    </a:p>
                  </a:txBody>
                  <a:tcPr/>
                </a:tc>
                <a:tc gridSpan="2">
                  <a:txBody>
                    <a:bodyPr/>
                    <a:lstStyle/>
                    <a:p>
                      <a:pPr algn="ctr"/>
                      <a:r>
                        <a:rPr lang="en-US" sz="1900" dirty="0"/>
                        <a:t>Right </a:t>
                      </a:r>
                    </a:p>
                  </a:txBody>
                  <a:tcPr marT="50292" marB="50292"/>
                </a:tc>
                <a:tc hMerge="1">
                  <a:txBody>
                    <a:bodyPr/>
                    <a:lstStyle/>
                    <a:p>
                      <a:endParaRPr lang="en-US" dirty="0"/>
                    </a:p>
                  </a:txBody>
                  <a:tcPr/>
                </a:tc>
                <a:tc gridSpan="2">
                  <a:txBody>
                    <a:bodyPr/>
                    <a:lstStyle/>
                    <a:p>
                      <a:pPr algn="ctr"/>
                      <a:r>
                        <a:rPr lang="en-US" sz="1900" dirty="0"/>
                        <a:t>Left </a:t>
                      </a:r>
                    </a:p>
                  </a:txBody>
                  <a:tcPr/>
                </a:tc>
                <a:tc hMerge="1">
                  <a:txBody>
                    <a:bodyPr/>
                    <a:lstStyle/>
                    <a:p>
                      <a:endParaRPr lang="en-US"/>
                    </a:p>
                  </a:txBody>
                  <a:tcPr/>
                </a:tc>
                <a:extLst>
                  <a:ext uri="{0D108BD9-81ED-4DB2-BD59-A6C34878D82A}">
                    <a16:rowId xmlns:a16="http://schemas.microsoft.com/office/drawing/2014/main" val="3952814531"/>
                  </a:ext>
                </a:extLst>
              </a:tr>
              <a:tr h="369544">
                <a:tc>
                  <a:txBody>
                    <a:bodyPr/>
                    <a:lstStyle/>
                    <a:p>
                      <a:pPr algn="ctr"/>
                      <a:endParaRPr lang="en-US" sz="1900" dirty="0"/>
                    </a:p>
                  </a:txBody>
                  <a:tcPr/>
                </a:tc>
                <a:tc>
                  <a:txBody>
                    <a:bodyPr/>
                    <a:lstStyle/>
                    <a:p>
                      <a:pPr algn="ctr"/>
                      <a:r>
                        <a:rPr lang="en-US" sz="1900" dirty="0"/>
                        <a:t>Upper Limb</a:t>
                      </a:r>
                    </a:p>
                  </a:txBody>
                  <a:tcPr marT="50292" marB="50292"/>
                </a:tc>
                <a:tc>
                  <a:txBody>
                    <a:bodyPr/>
                    <a:lstStyle/>
                    <a:p>
                      <a:pPr algn="ctr"/>
                      <a:r>
                        <a:rPr lang="en-US" sz="1900" dirty="0"/>
                        <a:t>Lower Limb</a:t>
                      </a:r>
                    </a:p>
                  </a:txBody>
                  <a:tcPr marT="50292" marB="50292"/>
                </a:tc>
                <a:tc>
                  <a:txBody>
                    <a:bodyPr/>
                    <a:lstStyle/>
                    <a:p>
                      <a:pPr algn="ctr"/>
                      <a:r>
                        <a:rPr lang="en-US" sz="1900" dirty="0"/>
                        <a:t>Upper Limb</a:t>
                      </a:r>
                    </a:p>
                  </a:txBody>
                  <a:tcPr/>
                </a:tc>
                <a:tc>
                  <a:txBody>
                    <a:bodyPr/>
                    <a:lstStyle/>
                    <a:p>
                      <a:pPr algn="ctr"/>
                      <a:r>
                        <a:rPr lang="en-US" sz="1900" dirty="0"/>
                        <a:t>Lower Limb</a:t>
                      </a:r>
                    </a:p>
                  </a:txBody>
                  <a:tcPr/>
                </a:tc>
                <a:extLst>
                  <a:ext uri="{0D108BD9-81ED-4DB2-BD59-A6C34878D82A}">
                    <a16:rowId xmlns:a16="http://schemas.microsoft.com/office/drawing/2014/main" val="3566480074"/>
                  </a:ext>
                </a:extLst>
              </a:tr>
              <a:tr h="6351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dirty="0"/>
                        <a:t>Bulk </a:t>
                      </a:r>
                    </a:p>
                    <a:p>
                      <a:pPr algn="ctr"/>
                      <a:endParaRPr lang="en-US" sz="1900" dirty="0"/>
                    </a:p>
                  </a:txBody>
                  <a:tcPr/>
                </a:tc>
                <a:tc>
                  <a:txBody>
                    <a:bodyPr/>
                    <a:lstStyle/>
                    <a:p>
                      <a:pPr algn="ctr"/>
                      <a:r>
                        <a:rPr lang="en-US" sz="1900" dirty="0"/>
                        <a:t>N</a:t>
                      </a:r>
                    </a:p>
                  </a:txBody>
                  <a:tcPr/>
                </a:tc>
                <a:tc>
                  <a:txBody>
                    <a:bodyPr/>
                    <a:lstStyle/>
                    <a:p>
                      <a:pPr algn="ctr"/>
                      <a:r>
                        <a:rPr lang="en-US" sz="1900" dirty="0"/>
                        <a:t>N</a:t>
                      </a:r>
                    </a:p>
                  </a:txBody>
                  <a:tcPr/>
                </a:tc>
                <a:tc>
                  <a:txBody>
                    <a:bodyPr/>
                    <a:lstStyle/>
                    <a:p>
                      <a:pPr algn="ctr"/>
                      <a:r>
                        <a:rPr lang="en-US" sz="1900" dirty="0"/>
                        <a:t>N</a:t>
                      </a:r>
                    </a:p>
                  </a:txBody>
                  <a:tcPr/>
                </a:tc>
                <a:tc>
                  <a:txBody>
                    <a:bodyPr/>
                    <a:lstStyle/>
                    <a:p>
                      <a:pPr algn="ctr"/>
                      <a:r>
                        <a:rPr lang="en-US" sz="1900" dirty="0"/>
                        <a:t>N</a:t>
                      </a:r>
                    </a:p>
                  </a:txBody>
                  <a:tcPr/>
                </a:tc>
                <a:extLst>
                  <a:ext uri="{0D108BD9-81ED-4DB2-BD59-A6C34878D82A}">
                    <a16:rowId xmlns:a16="http://schemas.microsoft.com/office/drawing/2014/main" val="698370105"/>
                  </a:ext>
                </a:extLst>
              </a:tr>
              <a:tr h="6351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dirty="0"/>
                        <a:t>Tone </a:t>
                      </a:r>
                    </a:p>
                    <a:p>
                      <a:pPr algn="ctr"/>
                      <a:endParaRPr lang="en-US" sz="1900" dirty="0"/>
                    </a:p>
                  </a:txBody>
                  <a:tcPr/>
                </a:tc>
                <a:tc>
                  <a:txBody>
                    <a:bodyPr/>
                    <a:lstStyle/>
                    <a:p>
                      <a:pPr algn="ctr"/>
                      <a:r>
                        <a:rPr lang="en-US" sz="1900" dirty="0"/>
                        <a:t>N</a:t>
                      </a:r>
                    </a:p>
                  </a:txBody>
                  <a:tcPr/>
                </a:tc>
                <a:tc>
                  <a:txBody>
                    <a:bodyPr/>
                    <a:lstStyle/>
                    <a:p>
                      <a:pPr algn="ctr"/>
                      <a:r>
                        <a:rPr lang="en-US" sz="1900" dirty="0"/>
                        <a:t>N</a:t>
                      </a:r>
                    </a:p>
                  </a:txBody>
                  <a:tcPr/>
                </a:tc>
                <a:tc>
                  <a:txBody>
                    <a:bodyPr/>
                    <a:lstStyle/>
                    <a:p>
                      <a:pPr algn="ctr"/>
                      <a:r>
                        <a:rPr lang="en-US" sz="1900" dirty="0"/>
                        <a:t>N</a:t>
                      </a:r>
                    </a:p>
                  </a:txBody>
                  <a:tcPr/>
                </a:tc>
                <a:tc>
                  <a:txBody>
                    <a:bodyPr/>
                    <a:lstStyle/>
                    <a:p>
                      <a:pPr algn="ctr"/>
                      <a:r>
                        <a:rPr lang="en-US" sz="1900" dirty="0"/>
                        <a:t>N</a:t>
                      </a:r>
                    </a:p>
                  </a:txBody>
                  <a:tcPr/>
                </a:tc>
                <a:extLst>
                  <a:ext uri="{0D108BD9-81ED-4DB2-BD59-A6C34878D82A}">
                    <a16:rowId xmlns:a16="http://schemas.microsoft.com/office/drawing/2014/main" val="3318804460"/>
                  </a:ext>
                </a:extLst>
              </a:tr>
              <a:tr h="11836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dirty="0"/>
                        <a:t>Power</a:t>
                      </a:r>
                    </a:p>
                    <a:p>
                      <a:pPr algn="ctr"/>
                      <a:endParaRPr lang="en-US" sz="1900" dirty="0"/>
                    </a:p>
                  </a:txBody>
                  <a:tcPr/>
                </a:tc>
                <a:tc>
                  <a:txBody>
                    <a:bodyPr/>
                    <a:lstStyle/>
                    <a:p>
                      <a:pPr algn="ctr"/>
                      <a:r>
                        <a:rPr lang="en-US" sz="1900" dirty="0"/>
                        <a:t>5/5 in all muscles groups except </a:t>
                      </a:r>
                      <a:r>
                        <a:rPr lang="en-US" sz="1900" b="1" dirty="0"/>
                        <a:t>Hand (4/5)</a:t>
                      </a:r>
                    </a:p>
                  </a:txBody>
                  <a:tcPr/>
                </a:tc>
                <a:tc>
                  <a:txBody>
                    <a:bodyPr/>
                    <a:lstStyle/>
                    <a:p>
                      <a:pPr algn="ctr"/>
                      <a:r>
                        <a:rPr lang="en-US" sz="1900" dirty="0"/>
                        <a:t>5/5</a:t>
                      </a:r>
                    </a:p>
                  </a:txBody>
                  <a:tcPr/>
                </a:tc>
                <a:tc>
                  <a:txBody>
                    <a:bodyPr/>
                    <a:lstStyle/>
                    <a:p>
                      <a:pPr algn="ctr"/>
                      <a:r>
                        <a:rPr lang="en-US" sz="1900" dirty="0"/>
                        <a:t>5/5</a:t>
                      </a:r>
                    </a:p>
                  </a:txBody>
                  <a:tcPr/>
                </a:tc>
                <a:tc>
                  <a:txBody>
                    <a:bodyPr/>
                    <a:lstStyle/>
                    <a:p>
                      <a:pPr algn="ctr"/>
                      <a:r>
                        <a:rPr lang="en-US" sz="1900" dirty="0"/>
                        <a:t>5/5</a:t>
                      </a:r>
                    </a:p>
                  </a:txBody>
                  <a:tcPr/>
                </a:tc>
                <a:extLst>
                  <a:ext uri="{0D108BD9-81ED-4DB2-BD59-A6C34878D82A}">
                    <a16:rowId xmlns:a16="http://schemas.microsoft.com/office/drawing/2014/main" val="2633238707"/>
                  </a:ext>
                </a:extLst>
              </a:tr>
              <a:tr h="909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dirty="0"/>
                        <a:t>Reflexes </a:t>
                      </a:r>
                    </a:p>
                    <a:p>
                      <a:pPr algn="ctr"/>
                      <a:endParaRPr lang="en-US" sz="1900" dirty="0"/>
                    </a:p>
                  </a:txBody>
                  <a:tcPr/>
                </a:tc>
                <a:tc>
                  <a:txBody>
                    <a:bodyPr/>
                    <a:lstStyle/>
                    <a:p>
                      <a:pPr algn="ctr"/>
                      <a:r>
                        <a:rPr lang="en-US" sz="1900" b="1" dirty="0"/>
                        <a:t>Decreased Biceps &amp; Triceps Jerk</a:t>
                      </a:r>
                    </a:p>
                  </a:txBody>
                  <a:tcPr/>
                </a:tc>
                <a:tc>
                  <a:txBody>
                    <a:bodyPr/>
                    <a:lstStyle/>
                    <a:p>
                      <a:pPr algn="ctr"/>
                      <a:r>
                        <a:rPr lang="en-US" sz="1900" dirty="0"/>
                        <a:t>N</a:t>
                      </a:r>
                    </a:p>
                  </a:txBody>
                  <a:tcPr/>
                </a:tc>
                <a:tc>
                  <a:txBody>
                    <a:bodyPr/>
                    <a:lstStyle/>
                    <a:p>
                      <a:pPr algn="ctr"/>
                      <a:r>
                        <a:rPr lang="en-US" sz="1900" dirty="0"/>
                        <a:t>N</a:t>
                      </a:r>
                    </a:p>
                  </a:txBody>
                  <a:tcPr/>
                </a:tc>
                <a:tc>
                  <a:txBody>
                    <a:bodyPr/>
                    <a:lstStyle/>
                    <a:p>
                      <a:pPr algn="ctr"/>
                      <a:r>
                        <a:rPr lang="en-US" sz="1900" dirty="0"/>
                        <a:t>N</a:t>
                      </a:r>
                    </a:p>
                  </a:txBody>
                  <a:tcPr/>
                </a:tc>
                <a:extLst>
                  <a:ext uri="{0D108BD9-81ED-4DB2-BD59-A6C34878D82A}">
                    <a16:rowId xmlns:a16="http://schemas.microsoft.com/office/drawing/2014/main" val="2633228965"/>
                  </a:ext>
                </a:extLst>
              </a:tr>
              <a:tr h="946917">
                <a:tc>
                  <a:txBody>
                    <a:bodyPr/>
                    <a:lstStyle/>
                    <a:p>
                      <a:pPr algn="ctr"/>
                      <a:r>
                        <a:rPr lang="en-US" sz="1900" dirty="0"/>
                        <a:t>Sensations </a:t>
                      </a:r>
                    </a:p>
                  </a:txBody>
                  <a:tcPr/>
                </a:tc>
                <a:tc>
                  <a:txBody>
                    <a:bodyPr/>
                    <a:lstStyle/>
                    <a:p>
                      <a:pPr algn="ctr"/>
                      <a:r>
                        <a:rPr lang="en-US" sz="1900" b="1" dirty="0"/>
                        <a:t>Impaired C6 &amp; C7 Dermatomes</a:t>
                      </a:r>
                    </a:p>
                  </a:txBody>
                  <a:tcPr/>
                </a:tc>
                <a:tc>
                  <a:txBody>
                    <a:bodyPr/>
                    <a:lstStyle/>
                    <a:p>
                      <a:pPr algn="ctr"/>
                      <a:r>
                        <a:rPr lang="en-US" sz="1900" dirty="0"/>
                        <a:t>N</a:t>
                      </a:r>
                    </a:p>
                  </a:txBody>
                  <a:tcPr/>
                </a:tc>
                <a:tc>
                  <a:txBody>
                    <a:bodyPr/>
                    <a:lstStyle/>
                    <a:p>
                      <a:pPr algn="ctr"/>
                      <a:r>
                        <a:rPr lang="en-US" sz="1900" dirty="0"/>
                        <a:t>N</a:t>
                      </a:r>
                    </a:p>
                  </a:txBody>
                  <a:tcPr/>
                </a:tc>
                <a:tc>
                  <a:txBody>
                    <a:bodyPr/>
                    <a:lstStyle/>
                    <a:p>
                      <a:pPr algn="ctr"/>
                      <a:r>
                        <a:rPr lang="en-US" sz="1900" dirty="0"/>
                        <a:t>N</a:t>
                      </a:r>
                    </a:p>
                  </a:txBody>
                  <a:tcPr/>
                </a:tc>
                <a:extLst>
                  <a:ext uri="{0D108BD9-81ED-4DB2-BD59-A6C34878D82A}">
                    <a16:rowId xmlns:a16="http://schemas.microsoft.com/office/drawing/2014/main" val="951994727"/>
                  </a:ext>
                </a:extLst>
              </a:tr>
            </a:tbl>
          </a:graphicData>
        </a:graphic>
      </p:graphicFrame>
    </p:spTree>
    <p:extLst>
      <p:ext uri="{BB962C8B-B14F-4D97-AF65-F5344CB8AC3E}">
        <p14:creationId xmlns:p14="http://schemas.microsoft.com/office/powerpoint/2010/main" val="2224902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54F9AB-8458-F0D0-73B4-B7D0CB99D634}"/>
              </a:ext>
            </a:extLst>
          </p:cNvPr>
          <p:cNvSpPr>
            <a:spLocks noGrp="1"/>
          </p:cNvSpPr>
          <p:nvPr>
            <p:ph idx="1"/>
          </p:nvPr>
        </p:nvSpPr>
        <p:spPr>
          <a:xfrm>
            <a:off x="404602" y="388418"/>
            <a:ext cx="11482598" cy="6336063"/>
          </a:xfrm>
        </p:spPr>
        <p:txBody>
          <a:bodyPr>
            <a:normAutofit/>
          </a:bodyPr>
          <a:lstStyle/>
          <a:p>
            <a:r>
              <a:rPr lang="en-US" dirty="0"/>
              <a:t>CNS</a:t>
            </a:r>
          </a:p>
          <a:p>
            <a:pPr lvl="1"/>
            <a:r>
              <a:rPr lang="en-US" dirty="0"/>
              <a:t>Spurling’s Sign 			</a:t>
            </a:r>
            <a:r>
              <a:rPr lang="en-US" b="1" dirty="0"/>
              <a:t>+ </a:t>
            </a:r>
            <a:r>
              <a:rPr lang="en-US" b="1" dirty="0" err="1"/>
              <a:t>ve</a:t>
            </a:r>
            <a:r>
              <a:rPr lang="en-US" b="1" dirty="0"/>
              <a:t> Right</a:t>
            </a:r>
          </a:p>
          <a:p>
            <a:pPr lvl="1"/>
            <a:r>
              <a:rPr lang="en-US" dirty="0"/>
              <a:t>Lhermitte’s Sign			- </a:t>
            </a:r>
            <a:r>
              <a:rPr lang="en-US" dirty="0" err="1"/>
              <a:t>ve</a:t>
            </a:r>
            <a:r>
              <a:rPr lang="en-US" dirty="0"/>
              <a:t> Bilaterally</a:t>
            </a:r>
          </a:p>
          <a:p>
            <a:pPr lvl="1"/>
            <a:r>
              <a:rPr lang="en-US" dirty="0"/>
              <a:t>Hoffman’s Sign			- </a:t>
            </a:r>
            <a:r>
              <a:rPr lang="en-US" dirty="0" err="1"/>
              <a:t>ve</a:t>
            </a:r>
            <a:r>
              <a:rPr lang="en-US" dirty="0"/>
              <a:t> Bilaterally</a:t>
            </a:r>
          </a:p>
          <a:p>
            <a:pPr lvl="1"/>
            <a:r>
              <a:rPr lang="en-US" dirty="0" err="1"/>
              <a:t>Plantars</a:t>
            </a:r>
            <a:r>
              <a:rPr lang="en-US" dirty="0"/>
              <a:t>				Bilaterally Down going</a:t>
            </a:r>
          </a:p>
          <a:p>
            <a:pPr lvl="1"/>
            <a:r>
              <a:rPr lang="en-US" dirty="0"/>
              <a:t>Cranial Nerves			Intact</a:t>
            </a:r>
          </a:p>
          <a:p>
            <a:pPr lvl="1"/>
            <a:r>
              <a:rPr lang="en-US" dirty="0"/>
              <a:t>Cerebellar Signs:			-</a:t>
            </a:r>
            <a:r>
              <a:rPr lang="en-US" dirty="0" err="1"/>
              <a:t>ve</a:t>
            </a:r>
            <a:endParaRPr lang="en-US" dirty="0"/>
          </a:p>
          <a:p>
            <a:pPr lvl="1"/>
            <a:r>
              <a:rPr lang="en-US" dirty="0"/>
              <a:t>GCS                  	 		15/15</a:t>
            </a:r>
          </a:p>
          <a:p>
            <a:pPr lvl="1"/>
            <a:r>
              <a:rPr lang="en-US" dirty="0"/>
              <a:t>Lobes 				NA</a:t>
            </a:r>
          </a:p>
          <a:p>
            <a:pPr lvl="1"/>
            <a:endParaRPr lang="en-US" dirty="0"/>
          </a:p>
          <a:p>
            <a:r>
              <a:rPr lang="en-US" dirty="0"/>
              <a:t>CVS</a:t>
            </a:r>
          </a:p>
          <a:p>
            <a:r>
              <a:rPr lang="en-US" dirty="0"/>
              <a:t>Respiratory</a:t>
            </a:r>
          </a:p>
          <a:p>
            <a:r>
              <a:rPr lang="en-US" dirty="0"/>
              <a:t>GIT</a:t>
            </a:r>
          </a:p>
          <a:p>
            <a:r>
              <a:rPr lang="en-US" dirty="0"/>
              <a:t>Locomotor</a:t>
            </a:r>
          </a:p>
          <a:p>
            <a:pPr lvl="1"/>
            <a:endParaRPr lang="en-US" dirty="0"/>
          </a:p>
        </p:txBody>
      </p:sp>
      <p:sp>
        <p:nvSpPr>
          <p:cNvPr id="2" name="Right Brace 1">
            <a:extLst>
              <a:ext uri="{FF2B5EF4-FFF2-40B4-BE49-F238E27FC236}">
                <a16:creationId xmlns:a16="http://schemas.microsoft.com/office/drawing/2014/main" id="{CBB99B62-95FC-52B0-0290-07C27E845F87}"/>
              </a:ext>
            </a:extLst>
          </p:cNvPr>
          <p:cNvSpPr/>
          <p:nvPr/>
        </p:nvSpPr>
        <p:spPr>
          <a:xfrm>
            <a:off x="3121817" y="4598676"/>
            <a:ext cx="302004" cy="16861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Box 3">
            <a:extLst>
              <a:ext uri="{FF2B5EF4-FFF2-40B4-BE49-F238E27FC236}">
                <a16:creationId xmlns:a16="http://schemas.microsoft.com/office/drawing/2014/main" id="{57AFCA39-5686-418E-FBBF-1FA4D653A8F2}"/>
              </a:ext>
            </a:extLst>
          </p:cNvPr>
          <p:cNvSpPr txBox="1"/>
          <p:nvPr/>
        </p:nvSpPr>
        <p:spPr>
          <a:xfrm>
            <a:off x="4854429" y="5210936"/>
            <a:ext cx="2483142" cy="461665"/>
          </a:xfrm>
          <a:prstGeom prst="rect">
            <a:avLst/>
          </a:prstGeom>
          <a:noFill/>
        </p:spPr>
        <p:txBody>
          <a:bodyPr wrap="square" rtlCol="0">
            <a:spAutoFit/>
          </a:bodyPr>
          <a:lstStyle/>
          <a:p>
            <a:r>
              <a:rPr lang="en-US" sz="2400" b="1" dirty="0"/>
              <a:t>NORMAL</a:t>
            </a:r>
            <a:endParaRPr lang="en-US" b="1" dirty="0"/>
          </a:p>
        </p:txBody>
      </p:sp>
      <p:pic>
        <p:nvPicPr>
          <p:cNvPr id="6" name="Picture 5">
            <a:extLst>
              <a:ext uri="{FF2B5EF4-FFF2-40B4-BE49-F238E27FC236}">
                <a16:creationId xmlns:a16="http://schemas.microsoft.com/office/drawing/2014/main" id="{86600B34-F5DB-2685-5BF3-47E213470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6301" y="269186"/>
            <a:ext cx="2540899" cy="2257425"/>
          </a:xfrm>
          <a:prstGeom prst="rect">
            <a:avLst/>
          </a:prstGeom>
        </p:spPr>
      </p:pic>
      <p:pic>
        <p:nvPicPr>
          <p:cNvPr id="8" name="Picture 7">
            <a:extLst>
              <a:ext uri="{FF2B5EF4-FFF2-40B4-BE49-F238E27FC236}">
                <a16:creationId xmlns:a16="http://schemas.microsoft.com/office/drawing/2014/main" id="{86816521-B957-DB85-9D5F-268028E13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0283" y="2526611"/>
            <a:ext cx="4351717" cy="2447841"/>
          </a:xfrm>
          <a:prstGeom prst="rect">
            <a:avLst/>
          </a:prstGeom>
        </p:spPr>
      </p:pic>
      <p:pic>
        <p:nvPicPr>
          <p:cNvPr id="10" name="Picture 9">
            <a:extLst>
              <a:ext uri="{FF2B5EF4-FFF2-40B4-BE49-F238E27FC236}">
                <a16:creationId xmlns:a16="http://schemas.microsoft.com/office/drawing/2014/main" id="{9D08B29A-D95D-B96E-3A21-0B270D2178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0283" y="4598677"/>
            <a:ext cx="4351717" cy="2170476"/>
          </a:xfrm>
          <a:prstGeom prst="rect">
            <a:avLst/>
          </a:prstGeom>
        </p:spPr>
      </p:pic>
      <p:sp>
        <p:nvSpPr>
          <p:cNvPr id="5" name="TextBox 4">
            <a:extLst>
              <a:ext uri="{FF2B5EF4-FFF2-40B4-BE49-F238E27FC236}">
                <a16:creationId xmlns:a16="http://schemas.microsoft.com/office/drawing/2014/main" id="{BA7115F4-732C-5BB0-1E38-F129CD8BCD61}"/>
              </a:ext>
            </a:extLst>
          </p:cNvPr>
          <p:cNvSpPr txBox="1"/>
          <p:nvPr/>
        </p:nvSpPr>
        <p:spPr>
          <a:xfrm>
            <a:off x="7962900" y="5499100"/>
            <a:ext cx="1383401" cy="369332"/>
          </a:xfrm>
          <a:prstGeom prst="rect">
            <a:avLst/>
          </a:prstGeom>
          <a:noFill/>
        </p:spPr>
        <p:txBody>
          <a:bodyPr wrap="square" rtlCol="0">
            <a:spAutoFit/>
          </a:bodyPr>
          <a:lstStyle/>
          <a:p>
            <a:r>
              <a:rPr lang="en-US" dirty="0"/>
              <a:t>Hoffman`s </a:t>
            </a:r>
          </a:p>
        </p:txBody>
      </p:sp>
    </p:spTree>
    <p:extLst>
      <p:ext uri="{BB962C8B-B14F-4D97-AF65-F5344CB8AC3E}">
        <p14:creationId xmlns:p14="http://schemas.microsoft.com/office/powerpoint/2010/main" val="4229662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CC79D-5F26-5F6B-067D-079BEE3A64D1}"/>
              </a:ext>
            </a:extLst>
          </p:cNvPr>
          <p:cNvSpPr>
            <a:spLocks noGrp="1"/>
          </p:cNvSpPr>
          <p:nvPr>
            <p:ph type="title"/>
          </p:nvPr>
        </p:nvSpPr>
        <p:spPr/>
        <p:txBody>
          <a:bodyPr/>
          <a:lstStyle/>
          <a:p>
            <a:r>
              <a:rPr lang="en-US" dirty="0"/>
              <a:t>Provisional Diagnosis</a:t>
            </a:r>
          </a:p>
        </p:txBody>
      </p:sp>
      <p:sp>
        <p:nvSpPr>
          <p:cNvPr id="3" name="Content Placeholder 2">
            <a:extLst>
              <a:ext uri="{FF2B5EF4-FFF2-40B4-BE49-F238E27FC236}">
                <a16:creationId xmlns:a16="http://schemas.microsoft.com/office/drawing/2014/main" id="{2971805E-B914-B79E-1FB6-A738FF0FA710}"/>
              </a:ext>
            </a:extLst>
          </p:cNvPr>
          <p:cNvSpPr>
            <a:spLocks noGrp="1"/>
          </p:cNvSpPr>
          <p:nvPr>
            <p:ph idx="1"/>
          </p:nvPr>
        </p:nvSpPr>
        <p:spPr/>
        <p:txBody>
          <a:bodyPr/>
          <a:lstStyle/>
          <a:p>
            <a:r>
              <a:rPr lang="en-US" dirty="0"/>
              <a:t>Cervical Radiculopathy C5-C6, C6-C7 with right </a:t>
            </a:r>
            <a:r>
              <a:rPr lang="en-US" dirty="0" err="1"/>
              <a:t>brachalgia</a:t>
            </a:r>
            <a:endParaRPr lang="en-US" dirty="0"/>
          </a:p>
        </p:txBody>
      </p:sp>
    </p:spTree>
    <p:extLst>
      <p:ext uri="{BB962C8B-B14F-4D97-AF65-F5344CB8AC3E}">
        <p14:creationId xmlns:p14="http://schemas.microsoft.com/office/powerpoint/2010/main" val="2279484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7ABAA-057C-A192-0642-C7F362ADA1B6}"/>
              </a:ext>
            </a:extLst>
          </p:cNvPr>
          <p:cNvSpPr>
            <a:spLocks noGrp="1"/>
          </p:cNvSpPr>
          <p:nvPr>
            <p:ph type="title"/>
          </p:nvPr>
        </p:nvSpPr>
        <p:spPr>
          <a:xfrm>
            <a:off x="838200" y="365126"/>
            <a:ext cx="10515600" cy="692710"/>
          </a:xfrm>
        </p:spPr>
        <p:txBody>
          <a:bodyPr>
            <a:normAutofit fontScale="90000"/>
          </a:bodyPr>
          <a:lstStyle/>
          <a:p>
            <a:r>
              <a:rPr lang="en-US" dirty="0"/>
              <a:t>Investigations</a:t>
            </a:r>
          </a:p>
        </p:txBody>
      </p:sp>
      <p:sp>
        <p:nvSpPr>
          <p:cNvPr id="3" name="Content Placeholder 2">
            <a:extLst>
              <a:ext uri="{FF2B5EF4-FFF2-40B4-BE49-F238E27FC236}">
                <a16:creationId xmlns:a16="http://schemas.microsoft.com/office/drawing/2014/main" id="{D784723B-F92E-0456-F641-C2183A1FC9CC}"/>
              </a:ext>
            </a:extLst>
          </p:cNvPr>
          <p:cNvSpPr>
            <a:spLocks noGrp="1"/>
          </p:cNvSpPr>
          <p:nvPr>
            <p:ph idx="1"/>
          </p:nvPr>
        </p:nvSpPr>
        <p:spPr>
          <a:xfrm>
            <a:off x="430306" y="1192306"/>
            <a:ext cx="10923494" cy="4984657"/>
          </a:xfrm>
        </p:spPr>
        <p:txBody>
          <a:bodyPr/>
          <a:lstStyle/>
          <a:p>
            <a:r>
              <a:rPr lang="en-US" dirty="0"/>
              <a:t>Xray Cervical Spine (AP &amp; Lateral View)</a:t>
            </a:r>
          </a:p>
          <a:p>
            <a:r>
              <a:rPr lang="en-US" dirty="0"/>
              <a:t>MRI Cervical Spine (Plain)</a:t>
            </a:r>
          </a:p>
          <a:p>
            <a:endParaRPr lang="en-US" dirty="0"/>
          </a:p>
        </p:txBody>
      </p:sp>
    </p:spTree>
    <p:extLst>
      <p:ext uri="{BB962C8B-B14F-4D97-AF65-F5344CB8AC3E}">
        <p14:creationId xmlns:p14="http://schemas.microsoft.com/office/powerpoint/2010/main" val="2316903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5A676-5EB5-2F64-E9AA-AAC0995C7974}"/>
              </a:ext>
            </a:extLst>
          </p:cNvPr>
          <p:cNvSpPr>
            <a:spLocks noGrp="1"/>
          </p:cNvSpPr>
          <p:nvPr>
            <p:ph type="title"/>
          </p:nvPr>
        </p:nvSpPr>
        <p:spPr>
          <a:xfrm>
            <a:off x="163835" y="359860"/>
            <a:ext cx="10913962" cy="1325563"/>
          </a:xfrm>
        </p:spPr>
        <p:txBody>
          <a:bodyPr/>
          <a:lstStyle/>
          <a:p>
            <a:r>
              <a:rPr lang="en-US" b="1" dirty="0"/>
              <a:t>X-ray C spine</a:t>
            </a:r>
          </a:p>
        </p:txBody>
      </p:sp>
      <p:pic>
        <p:nvPicPr>
          <p:cNvPr id="5" name="Content Placeholder 4">
            <a:extLst>
              <a:ext uri="{FF2B5EF4-FFF2-40B4-BE49-F238E27FC236}">
                <a16:creationId xmlns:a16="http://schemas.microsoft.com/office/drawing/2014/main" id="{4CF94C30-5C90-20A6-8FC4-1A99BC6793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9809" y="168739"/>
            <a:ext cx="4482014" cy="6324136"/>
          </a:xfrm>
        </p:spPr>
      </p:pic>
    </p:spTree>
    <p:extLst>
      <p:ext uri="{BB962C8B-B14F-4D97-AF65-F5344CB8AC3E}">
        <p14:creationId xmlns:p14="http://schemas.microsoft.com/office/powerpoint/2010/main" val="1081298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7FB6F8-233B-6034-11CD-D95631036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73" y="199688"/>
            <a:ext cx="10163175" cy="5924550"/>
          </a:xfrm>
          <a:prstGeom prst="rect">
            <a:avLst/>
          </a:prstGeom>
        </p:spPr>
      </p:pic>
      <p:sp>
        <p:nvSpPr>
          <p:cNvPr id="2" name="Arrow: Up 1">
            <a:extLst>
              <a:ext uri="{FF2B5EF4-FFF2-40B4-BE49-F238E27FC236}">
                <a16:creationId xmlns:a16="http://schemas.microsoft.com/office/drawing/2014/main" id="{63242A8F-A6EC-FA19-CE32-6EB578791430}"/>
              </a:ext>
            </a:extLst>
          </p:cNvPr>
          <p:cNvSpPr/>
          <p:nvPr/>
        </p:nvSpPr>
        <p:spPr>
          <a:xfrm rot="2121352">
            <a:off x="1954557" y="4796659"/>
            <a:ext cx="420125" cy="1071988"/>
          </a:xfrm>
          <a:prstGeom prs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Up 2">
            <a:extLst>
              <a:ext uri="{FF2B5EF4-FFF2-40B4-BE49-F238E27FC236}">
                <a16:creationId xmlns:a16="http://schemas.microsoft.com/office/drawing/2014/main" id="{940D1AB0-42BE-959C-5B14-CD38760B786C}"/>
              </a:ext>
            </a:extLst>
          </p:cNvPr>
          <p:cNvSpPr/>
          <p:nvPr/>
        </p:nvSpPr>
        <p:spPr>
          <a:xfrm rot="2121352">
            <a:off x="5813110" y="1056790"/>
            <a:ext cx="420125" cy="1071988"/>
          </a:xfrm>
          <a:prstGeom prs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727D574-411B-5F17-B27A-663B229FEDD7}"/>
              </a:ext>
            </a:extLst>
          </p:cNvPr>
          <p:cNvSpPr txBox="1"/>
          <p:nvPr/>
        </p:nvSpPr>
        <p:spPr>
          <a:xfrm>
            <a:off x="582930" y="6206489"/>
            <a:ext cx="10835202" cy="369332"/>
          </a:xfrm>
          <a:prstGeom prst="rect">
            <a:avLst/>
          </a:prstGeom>
          <a:noFill/>
        </p:spPr>
        <p:txBody>
          <a:bodyPr wrap="square" rtlCol="0">
            <a:spAutoFit/>
          </a:bodyPr>
          <a:lstStyle/>
          <a:p>
            <a:r>
              <a:rPr lang="en-US" dirty="0"/>
              <a:t>MRI TW1 Axial view</a:t>
            </a:r>
          </a:p>
        </p:txBody>
      </p:sp>
    </p:spTree>
    <p:extLst>
      <p:ext uri="{BB962C8B-B14F-4D97-AF65-F5344CB8AC3E}">
        <p14:creationId xmlns:p14="http://schemas.microsoft.com/office/powerpoint/2010/main" val="4163601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C7AF38-0ECF-C44A-96D8-64993E132C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421" y="292912"/>
            <a:ext cx="6306114" cy="5484717"/>
          </a:xfrm>
          <a:prstGeom prst="rect">
            <a:avLst/>
          </a:prstGeom>
        </p:spPr>
      </p:pic>
      <p:sp>
        <p:nvSpPr>
          <p:cNvPr id="2" name="TextBox 1">
            <a:extLst>
              <a:ext uri="{FF2B5EF4-FFF2-40B4-BE49-F238E27FC236}">
                <a16:creationId xmlns:a16="http://schemas.microsoft.com/office/drawing/2014/main" id="{95318C2F-52E5-7361-237C-23AAF0E89A56}"/>
              </a:ext>
            </a:extLst>
          </p:cNvPr>
          <p:cNvSpPr txBox="1"/>
          <p:nvPr/>
        </p:nvSpPr>
        <p:spPr>
          <a:xfrm>
            <a:off x="3119718" y="6060935"/>
            <a:ext cx="7739794" cy="369332"/>
          </a:xfrm>
          <a:prstGeom prst="rect">
            <a:avLst/>
          </a:prstGeom>
          <a:noFill/>
        </p:spPr>
        <p:txBody>
          <a:bodyPr wrap="square" rtlCol="0">
            <a:spAutoFit/>
          </a:bodyPr>
          <a:lstStyle/>
          <a:p>
            <a:r>
              <a:rPr lang="en-US" dirty="0"/>
              <a:t>MRI cervical spine T2 sagittal views showing disc bulge at C5.C6,C7</a:t>
            </a:r>
          </a:p>
        </p:txBody>
      </p:sp>
    </p:spTree>
    <p:extLst>
      <p:ext uri="{BB962C8B-B14F-4D97-AF65-F5344CB8AC3E}">
        <p14:creationId xmlns:p14="http://schemas.microsoft.com/office/powerpoint/2010/main" val="580899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282B2-B8B1-48E5-7765-E2F8016A0956}"/>
              </a:ext>
            </a:extLst>
          </p:cNvPr>
          <p:cNvSpPr>
            <a:spLocks noGrp="1"/>
          </p:cNvSpPr>
          <p:nvPr>
            <p:ph type="title"/>
          </p:nvPr>
        </p:nvSpPr>
        <p:spPr/>
        <p:txBody>
          <a:bodyPr/>
          <a:lstStyle/>
          <a:p>
            <a:r>
              <a:rPr lang="en-US" dirty="0"/>
              <a:t>Final Diagnosis</a:t>
            </a:r>
          </a:p>
        </p:txBody>
      </p:sp>
      <p:sp>
        <p:nvSpPr>
          <p:cNvPr id="3" name="Content Placeholder 2">
            <a:extLst>
              <a:ext uri="{FF2B5EF4-FFF2-40B4-BE49-F238E27FC236}">
                <a16:creationId xmlns:a16="http://schemas.microsoft.com/office/drawing/2014/main" id="{99EBF8C8-9580-C49B-DB5F-5A3130282098}"/>
              </a:ext>
            </a:extLst>
          </p:cNvPr>
          <p:cNvSpPr>
            <a:spLocks noGrp="1"/>
          </p:cNvSpPr>
          <p:nvPr>
            <p:ph idx="1"/>
          </p:nvPr>
        </p:nvSpPr>
        <p:spPr/>
        <p:txBody>
          <a:bodyPr/>
          <a:lstStyle/>
          <a:p>
            <a:r>
              <a:rPr lang="en-US" dirty="0"/>
              <a:t>PIVD C5-C6 , C6-C7 with Right </a:t>
            </a:r>
            <a:r>
              <a:rPr lang="en-US" dirty="0" err="1"/>
              <a:t>Brachalgia</a:t>
            </a:r>
            <a:endParaRPr lang="en-US" dirty="0"/>
          </a:p>
        </p:txBody>
      </p:sp>
    </p:spTree>
    <p:extLst>
      <p:ext uri="{BB962C8B-B14F-4D97-AF65-F5344CB8AC3E}">
        <p14:creationId xmlns:p14="http://schemas.microsoft.com/office/powerpoint/2010/main" val="3483861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DF404-39CA-BA95-8305-F19E348152F0}"/>
              </a:ext>
            </a:extLst>
          </p:cNvPr>
          <p:cNvSpPr>
            <a:spLocks noGrp="1"/>
          </p:cNvSpPr>
          <p:nvPr>
            <p:ph type="title"/>
          </p:nvPr>
        </p:nvSpPr>
        <p:spPr/>
        <p:txBody>
          <a:bodyPr/>
          <a:lstStyle/>
          <a:p>
            <a:r>
              <a:rPr lang="en-US" dirty="0"/>
              <a:t>Treatment Plan</a:t>
            </a:r>
          </a:p>
        </p:txBody>
      </p:sp>
      <p:sp>
        <p:nvSpPr>
          <p:cNvPr id="3" name="Content Placeholder 2">
            <a:extLst>
              <a:ext uri="{FF2B5EF4-FFF2-40B4-BE49-F238E27FC236}">
                <a16:creationId xmlns:a16="http://schemas.microsoft.com/office/drawing/2014/main" id="{1017FBB5-65BC-24AF-A5AE-366B881116C4}"/>
              </a:ext>
            </a:extLst>
          </p:cNvPr>
          <p:cNvSpPr>
            <a:spLocks noGrp="1"/>
          </p:cNvSpPr>
          <p:nvPr>
            <p:ph idx="1"/>
          </p:nvPr>
        </p:nvSpPr>
        <p:spPr/>
        <p:txBody>
          <a:bodyPr/>
          <a:lstStyle/>
          <a:p>
            <a:r>
              <a:rPr lang="en-US" dirty="0"/>
              <a:t>Baseline Investigations</a:t>
            </a:r>
          </a:p>
          <a:p>
            <a:r>
              <a:rPr lang="en-US" dirty="0"/>
              <a:t>Anesthesia Fitness</a:t>
            </a:r>
          </a:p>
          <a:p>
            <a:r>
              <a:rPr lang="en-US" dirty="0"/>
              <a:t>ACDF Two Levels vs Anterior Median Corpectomy </a:t>
            </a:r>
          </a:p>
          <a:p>
            <a:r>
              <a:rPr lang="en-US" dirty="0"/>
              <a:t>Pros &amp; Cons Explained to Patient and Attendants</a:t>
            </a:r>
          </a:p>
          <a:p>
            <a:r>
              <a:rPr lang="en-US" dirty="0"/>
              <a:t>ACDF using Cervical Cage with Integrated Screws Titanium vs PEEK</a:t>
            </a:r>
          </a:p>
        </p:txBody>
      </p:sp>
    </p:spTree>
    <p:extLst>
      <p:ext uri="{BB962C8B-B14F-4D97-AF65-F5344CB8AC3E}">
        <p14:creationId xmlns:p14="http://schemas.microsoft.com/office/powerpoint/2010/main" val="2457097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F140F-4128-038E-EEE0-2F1D13EDFFA8}"/>
              </a:ext>
            </a:extLst>
          </p:cNvPr>
          <p:cNvSpPr>
            <a:spLocks noGrp="1"/>
          </p:cNvSpPr>
          <p:nvPr>
            <p:ph type="title"/>
          </p:nvPr>
        </p:nvSpPr>
        <p:spPr>
          <a:xfrm>
            <a:off x="698500" y="1104901"/>
            <a:ext cx="10515600" cy="1473199"/>
          </a:xfrm>
        </p:spPr>
        <p:txBody>
          <a:bodyPr/>
          <a:lstStyle/>
          <a:p>
            <a:pPr algn="ctr"/>
            <a:r>
              <a:rPr lang="en-US" dirty="0"/>
              <a:t>Cervical Disc Disease</a:t>
            </a:r>
            <a:br>
              <a:rPr lang="en-US" dirty="0"/>
            </a:br>
            <a:r>
              <a:rPr lang="en-US" dirty="0"/>
              <a:t>New Horizon</a:t>
            </a:r>
          </a:p>
        </p:txBody>
      </p:sp>
      <p:pic>
        <p:nvPicPr>
          <p:cNvPr id="3" name="Picture 2">
            <a:extLst>
              <a:ext uri="{FF2B5EF4-FFF2-40B4-BE49-F238E27FC236}">
                <a16:creationId xmlns:a16="http://schemas.microsoft.com/office/drawing/2014/main" id="{63FAE3A0-BE07-0D6F-DCC8-4C65D21EC906}"/>
              </a:ext>
            </a:extLst>
          </p:cNvPr>
          <p:cNvPicPr>
            <a:picLocks noChangeAspect="1"/>
          </p:cNvPicPr>
          <p:nvPr/>
        </p:nvPicPr>
        <p:blipFill>
          <a:blip r:embed="rId2"/>
          <a:stretch>
            <a:fillRect/>
          </a:stretch>
        </p:blipFill>
        <p:spPr>
          <a:xfrm>
            <a:off x="3999706" y="2448718"/>
            <a:ext cx="5233987" cy="4191360"/>
          </a:xfrm>
          <a:prstGeom prst="rect">
            <a:avLst/>
          </a:prstGeom>
        </p:spPr>
      </p:pic>
    </p:spTree>
    <p:extLst>
      <p:ext uri="{BB962C8B-B14F-4D97-AF65-F5344CB8AC3E}">
        <p14:creationId xmlns:p14="http://schemas.microsoft.com/office/powerpoint/2010/main" val="3191545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35C10E-470D-66E9-3A23-0BE11763C2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090" y="373829"/>
            <a:ext cx="4233391" cy="5682891"/>
          </a:xfrm>
          <a:prstGeom prst="rect">
            <a:avLst/>
          </a:prstGeom>
        </p:spPr>
      </p:pic>
      <p:pic>
        <p:nvPicPr>
          <p:cNvPr id="5" name="Picture 4">
            <a:extLst>
              <a:ext uri="{FF2B5EF4-FFF2-40B4-BE49-F238E27FC236}">
                <a16:creationId xmlns:a16="http://schemas.microsoft.com/office/drawing/2014/main" id="{70BA4800-C6B0-7818-E724-AA1E120AC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930" y="373829"/>
            <a:ext cx="6409211" cy="5255443"/>
          </a:xfrm>
          <a:prstGeom prst="rect">
            <a:avLst/>
          </a:prstGeom>
        </p:spPr>
      </p:pic>
    </p:spTree>
    <p:extLst>
      <p:ext uri="{BB962C8B-B14F-4D97-AF65-F5344CB8AC3E}">
        <p14:creationId xmlns:p14="http://schemas.microsoft.com/office/powerpoint/2010/main" val="2434651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2E1DF6-07DD-35DE-D3E0-783CB3AC5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045" y="386499"/>
            <a:ext cx="5437443" cy="5858759"/>
          </a:xfrm>
          <a:prstGeom prst="rect">
            <a:avLst/>
          </a:prstGeom>
        </p:spPr>
      </p:pic>
      <p:pic>
        <p:nvPicPr>
          <p:cNvPr id="5" name="Picture 4">
            <a:extLst>
              <a:ext uri="{FF2B5EF4-FFF2-40B4-BE49-F238E27FC236}">
                <a16:creationId xmlns:a16="http://schemas.microsoft.com/office/drawing/2014/main" id="{FF6F6777-42D5-AC05-C0B3-B8E149EC2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789" y="480767"/>
            <a:ext cx="5671166" cy="5641943"/>
          </a:xfrm>
          <a:prstGeom prst="rect">
            <a:avLst/>
          </a:prstGeom>
        </p:spPr>
      </p:pic>
    </p:spTree>
    <p:extLst>
      <p:ext uri="{BB962C8B-B14F-4D97-AF65-F5344CB8AC3E}">
        <p14:creationId xmlns:p14="http://schemas.microsoft.com/office/powerpoint/2010/main" val="26085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B77C4-DD45-9B30-58D3-CE9915E9C8B8}"/>
              </a:ext>
            </a:extLst>
          </p:cNvPr>
          <p:cNvSpPr>
            <a:spLocks noGrp="1"/>
          </p:cNvSpPr>
          <p:nvPr>
            <p:ph type="title"/>
          </p:nvPr>
        </p:nvSpPr>
        <p:spPr>
          <a:xfrm>
            <a:off x="400285" y="6193083"/>
            <a:ext cx="10515600" cy="700104"/>
          </a:xfrm>
        </p:spPr>
        <p:txBody>
          <a:bodyPr>
            <a:normAutofit/>
          </a:bodyPr>
          <a:lstStyle/>
          <a:p>
            <a:pPr marL="457200" indent="-457200">
              <a:buFont typeface="Arial" panose="020B0604020202020204" pitchFamily="34" charset="0"/>
              <a:buChar char="•"/>
            </a:pPr>
            <a:r>
              <a:rPr lang="en-US" sz="3000" dirty="0"/>
              <a:t>Post op recovery was unremarkable </a:t>
            </a:r>
          </a:p>
        </p:txBody>
      </p:sp>
      <p:pic>
        <p:nvPicPr>
          <p:cNvPr id="5" name="Content Placeholder 4">
            <a:extLst>
              <a:ext uri="{FF2B5EF4-FFF2-40B4-BE49-F238E27FC236}">
                <a16:creationId xmlns:a16="http://schemas.microsoft.com/office/drawing/2014/main" id="{73A602F7-F1FA-474C-6D85-6025418CF5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1215" y="365125"/>
            <a:ext cx="4345757" cy="5928466"/>
          </a:xfrm>
        </p:spPr>
      </p:pic>
      <p:pic>
        <p:nvPicPr>
          <p:cNvPr id="7" name="Picture 6">
            <a:extLst>
              <a:ext uri="{FF2B5EF4-FFF2-40B4-BE49-F238E27FC236}">
                <a16:creationId xmlns:a16="http://schemas.microsoft.com/office/drawing/2014/main" id="{5F7CDF26-6067-4C61-F480-B8869E41A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365125"/>
            <a:ext cx="4515085" cy="5928466"/>
          </a:xfrm>
          <a:prstGeom prst="rect">
            <a:avLst/>
          </a:prstGeom>
        </p:spPr>
      </p:pic>
    </p:spTree>
    <p:extLst>
      <p:ext uri="{BB962C8B-B14F-4D97-AF65-F5344CB8AC3E}">
        <p14:creationId xmlns:p14="http://schemas.microsoft.com/office/powerpoint/2010/main" val="1024830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8468D-6041-DAA5-BD3E-5E3DAAAF5868}"/>
              </a:ext>
            </a:extLst>
          </p:cNvPr>
          <p:cNvSpPr>
            <a:spLocks noGrp="1"/>
          </p:cNvSpPr>
          <p:nvPr>
            <p:ph type="title"/>
          </p:nvPr>
        </p:nvSpPr>
        <p:spPr/>
        <p:txBody>
          <a:bodyPr/>
          <a:lstStyle/>
          <a:p>
            <a:pPr algn="ctr"/>
            <a:r>
              <a:rPr lang="en-US" dirty="0"/>
              <a:t>DISCUSSION </a:t>
            </a:r>
          </a:p>
        </p:txBody>
      </p:sp>
      <p:sp>
        <p:nvSpPr>
          <p:cNvPr id="3" name="Content Placeholder 2">
            <a:extLst>
              <a:ext uri="{FF2B5EF4-FFF2-40B4-BE49-F238E27FC236}">
                <a16:creationId xmlns:a16="http://schemas.microsoft.com/office/drawing/2014/main" id="{5A84479C-B593-DF86-AEF7-170AE5C6EB9F}"/>
              </a:ext>
            </a:extLst>
          </p:cNvPr>
          <p:cNvSpPr>
            <a:spLocks noGrp="1"/>
          </p:cNvSpPr>
          <p:nvPr>
            <p:ph idx="1"/>
          </p:nvPr>
        </p:nvSpPr>
        <p:spPr/>
        <p:txBody>
          <a:bodyPr/>
          <a:lstStyle/>
          <a:p>
            <a:pPr marL="0" indent="0" algn="ctr">
              <a:buNone/>
            </a:pPr>
            <a:endParaRPr lang="en-US" dirty="0"/>
          </a:p>
          <a:p>
            <a:pPr marL="0" indent="0" algn="ctr">
              <a:buNone/>
            </a:pPr>
            <a:r>
              <a:rPr lang="en-US" dirty="0"/>
              <a:t>By </a:t>
            </a:r>
          </a:p>
          <a:p>
            <a:pPr marL="0" indent="0" algn="ctr">
              <a:buNone/>
            </a:pPr>
            <a:r>
              <a:rPr lang="en-US" dirty="0"/>
              <a:t>DR FRAZ MEHMOOD</a:t>
            </a:r>
            <a:br>
              <a:rPr lang="en-US" dirty="0"/>
            </a:br>
            <a:r>
              <a:rPr lang="en-US" dirty="0"/>
              <a:t>SR, NEUROSURGERY</a:t>
            </a:r>
            <a:br>
              <a:rPr lang="en-US" dirty="0"/>
            </a:br>
            <a:r>
              <a:rPr lang="en-US" dirty="0"/>
              <a:t>HOLY FAMILY HOSPITAL</a:t>
            </a:r>
          </a:p>
        </p:txBody>
      </p:sp>
    </p:spTree>
    <p:extLst>
      <p:ext uri="{BB962C8B-B14F-4D97-AF65-F5344CB8AC3E}">
        <p14:creationId xmlns:p14="http://schemas.microsoft.com/office/powerpoint/2010/main" val="1899161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31873-A353-8FCA-D877-5D1F7C45552D}"/>
              </a:ext>
            </a:extLst>
          </p:cNvPr>
          <p:cNvSpPr>
            <a:spLocks noGrp="1"/>
          </p:cNvSpPr>
          <p:nvPr>
            <p:ph type="title"/>
          </p:nvPr>
        </p:nvSpPr>
        <p:spPr>
          <a:xfrm>
            <a:off x="311004" y="0"/>
            <a:ext cx="10515600" cy="1023457"/>
          </a:xfrm>
        </p:spPr>
        <p:txBody>
          <a:bodyPr/>
          <a:lstStyle/>
          <a:p>
            <a:r>
              <a:rPr lang="en-US" b="1" dirty="0"/>
              <a:t>Cervical disc disease</a:t>
            </a:r>
          </a:p>
        </p:txBody>
      </p:sp>
      <p:sp>
        <p:nvSpPr>
          <p:cNvPr id="3" name="Content Placeholder 2">
            <a:extLst>
              <a:ext uri="{FF2B5EF4-FFF2-40B4-BE49-F238E27FC236}">
                <a16:creationId xmlns:a16="http://schemas.microsoft.com/office/drawing/2014/main" id="{E9957D0F-C0ED-DC91-6D53-6C20505AE150}"/>
              </a:ext>
            </a:extLst>
          </p:cNvPr>
          <p:cNvSpPr>
            <a:spLocks noGrp="1"/>
          </p:cNvSpPr>
          <p:nvPr>
            <p:ph idx="1"/>
          </p:nvPr>
        </p:nvSpPr>
        <p:spPr>
          <a:xfrm>
            <a:off x="520117" y="1023457"/>
            <a:ext cx="10833683" cy="5469418"/>
          </a:xfrm>
        </p:spPr>
        <p:txBody>
          <a:bodyPr>
            <a:normAutofit/>
          </a:bodyPr>
          <a:lstStyle/>
          <a:p>
            <a:pPr marL="0" indent="0">
              <a:buNone/>
            </a:pPr>
            <a:r>
              <a:rPr lang="en-US" b="1" dirty="0"/>
              <a:t>Anatomy of cervical spine </a:t>
            </a:r>
            <a:r>
              <a:rPr lang="en-US" dirty="0"/>
              <a:t>: 7 cervical vertebrae </a:t>
            </a:r>
          </a:p>
          <a:p>
            <a:pPr marL="0" indent="0">
              <a:buNone/>
            </a:pPr>
            <a:r>
              <a:rPr lang="en-US" dirty="0"/>
              <a:t>                                                 6 Inter vertebral discs</a:t>
            </a:r>
          </a:p>
          <a:p>
            <a:pPr marL="0" indent="0">
              <a:buNone/>
            </a:pPr>
            <a:r>
              <a:rPr lang="en-US" dirty="0"/>
              <a:t>                                                 8 pair of exiting nerve roots</a:t>
            </a:r>
          </a:p>
          <a:p>
            <a:pPr marL="0" indent="0">
              <a:buNone/>
            </a:pPr>
            <a:endParaRPr lang="en-US" dirty="0"/>
          </a:p>
        </p:txBody>
      </p:sp>
      <p:pic>
        <p:nvPicPr>
          <p:cNvPr id="5" name="Picture 4">
            <a:extLst>
              <a:ext uri="{FF2B5EF4-FFF2-40B4-BE49-F238E27FC236}">
                <a16:creationId xmlns:a16="http://schemas.microsoft.com/office/drawing/2014/main" id="{9BC1C94A-6DF3-45D7-F20C-C6E8B1262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6764" y="2950882"/>
            <a:ext cx="5262651" cy="2729950"/>
          </a:xfrm>
          <a:prstGeom prst="rect">
            <a:avLst/>
          </a:prstGeom>
        </p:spPr>
      </p:pic>
    </p:spTree>
    <p:extLst>
      <p:ext uri="{BB962C8B-B14F-4D97-AF65-F5344CB8AC3E}">
        <p14:creationId xmlns:p14="http://schemas.microsoft.com/office/powerpoint/2010/main" val="3915386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8C4BF-2111-68EF-DDD6-2C5E864D88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7FFBD7-7C38-2E81-24D0-A7912933A446}"/>
              </a:ext>
            </a:extLst>
          </p:cNvPr>
          <p:cNvSpPr>
            <a:spLocks noGrp="1"/>
          </p:cNvSpPr>
          <p:nvPr>
            <p:ph idx="1"/>
          </p:nvPr>
        </p:nvSpPr>
        <p:spPr/>
        <p:txBody>
          <a:bodyPr/>
          <a:lstStyle/>
          <a:p>
            <a:r>
              <a:rPr lang="en-US" b="1" i="0" dirty="0">
                <a:solidFill>
                  <a:srgbClr val="444444"/>
                </a:solidFill>
                <a:effectLst/>
              </a:rPr>
              <a:t>Cervical Radiculopathy</a:t>
            </a:r>
            <a:r>
              <a:rPr lang="en-US" b="0" i="0" dirty="0">
                <a:solidFill>
                  <a:srgbClr val="444444"/>
                </a:solidFill>
                <a:effectLst/>
              </a:rPr>
              <a:t>: In the cervical spine, the most common cause of radiculopathy is foraminal narrowing and impingement onto the spinal nerve.</a:t>
            </a:r>
          </a:p>
          <a:p>
            <a:pPr marL="0" indent="0">
              <a:buNone/>
            </a:pPr>
            <a:endParaRPr lang="en-US" b="1" i="0" dirty="0">
              <a:solidFill>
                <a:srgbClr val="444444"/>
              </a:solidFill>
              <a:effectLst/>
            </a:endParaRPr>
          </a:p>
          <a:p>
            <a:r>
              <a:rPr lang="en-US" b="1" i="0" dirty="0">
                <a:solidFill>
                  <a:srgbClr val="444444"/>
                </a:solidFill>
                <a:effectLst/>
              </a:rPr>
              <a:t>Cervical Myelopathy</a:t>
            </a:r>
            <a:r>
              <a:rPr lang="en-US" b="0" i="0" dirty="0">
                <a:solidFill>
                  <a:srgbClr val="444444"/>
                </a:solidFill>
                <a:effectLst/>
              </a:rPr>
              <a:t>: Myelopathy is the result of spinal cord compression, which can be due to </a:t>
            </a:r>
            <a:r>
              <a:rPr lang="en-US" b="1" i="0" dirty="0">
                <a:solidFill>
                  <a:srgbClr val="444444"/>
                </a:solidFill>
                <a:effectLst/>
              </a:rPr>
              <a:t>spondylosis or ossification of the posterior longitudinal ligament</a:t>
            </a:r>
            <a:r>
              <a:rPr lang="en-US" b="0" i="0" dirty="0">
                <a:solidFill>
                  <a:srgbClr val="444444"/>
                </a:solidFill>
                <a:effectLst/>
              </a:rPr>
              <a:t>. It can also be caused by an acute problem such as </a:t>
            </a:r>
            <a:r>
              <a:rPr lang="en-US" b="1" i="0" dirty="0">
                <a:solidFill>
                  <a:srgbClr val="444444"/>
                </a:solidFill>
                <a:effectLst/>
              </a:rPr>
              <a:t>acute disc herniation. </a:t>
            </a:r>
            <a:endParaRPr lang="en-US" b="1" dirty="0"/>
          </a:p>
          <a:p>
            <a:endParaRPr lang="en-US" dirty="0"/>
          </a:p>
        </p:txBody>
      </p:sp>
    </p:spTree>
    <p:extLst>
      <p:ext uri="{BB962C8B-B14F-4D97-AF65-F5344CB8AC3E}">
        <p14:creationId xmlns:p14="http://schemas.microsoft.com/office/powerpoint/2010/main" val="3653634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0C11C-1AA1-538C-5142-A1D4AA5656D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4BA92008-1B25-5022-B0ED-FA743C38DA0B}"/>
              </a:ext>
            </a:extLst>
          </p:cNvPr>
          <p:cNvPicPr>
            <a:picLocks noGrp="1" noChangeAspect="1"/>
          </p:cNvPicPr>
          <p:nvPr>
            <p:ph idx="1"/>
          </p:nvPr>
        </p:nvPicPr>
        <p:blipFill>
          <a:blip r:embed="rId2"/>
          <a:stretch>
            <a:fillRect/>
          </a:stretch>
        </p:blipFill>
        <p:spPr>
          <a:xfrm>
            <a:off x="1447801" y="1385170"/>
            <a:ext cx="2468562" cy="4352849"/>
          </a:xfrm>
          <a:prstGeom prst="rect">
            <a:avLst/>
          </a:prstGeom>
        </p:spPr>
      </p:pic>
      <p:pic>
        <p:nvPicPr>
          <p:cNvPr id="5" name="Picture 4">
            <a:extLst>
              <a:ext uri="{FF2B5EF4-FFF2-40B4-BE49-F238E27FC236}">
                <a16:creationId xmlns:a16="http://schemas.microsoft.com/office/drawing/2014/main" id="{8238C033-A8C0-7A21-DDCE-38BED9775DAD}"/>
              </a:ext>
            </a:extLst>
          </p:cNvPr>
          <p:cNvPicPr>
            <a:picLocks noChangeAspect="1"/>
          </p:cNvPicPr>
          <p:nvPr/>
        </p:nvPicPr>
        <p:blipFill>
          <a:blip r:embed="rId3"/>
          <a:stretch>
            <a:fillRect/>
          </a:stretch>
        </p:blipFill>
        <p:spPr>
          <a:xfrm>
            <a:off x="4119350" y="2270957"/>
            <a:ext cx="4156289" cy="2581274"/>
          </a:xfrm>
          <a:prstGeom prst="rect">
            <a:avLst/>
          </a:prstGeom>
        </p:spPr>
      </p:pic>
      <p:pic>
        <p:nvPicPr>
          <p:cNvPr id="7" name="Picture 6">
            <a:extLst>
              <a:ext uri="{FF2B5EF4-FFF2-40B4-BE49-F238E27FC236}">
                <a16:creationId xmlns:a16="http://schemas.microsoft.com/office/drawing/2014/main" id="{E4425C89-3C77-31F5-854A-61D82EDF5415}"/>
              </a:ext>
            </a:extLst>
          </p:cNvPr>
          <p:cNvPicPr>
            <a:picLocks noChangeAspect="1"/>
          </p:cNvPicPr>
          <p:nvPr/>
        </p:nvPicPr>
        <p:blipFill>
          <a:blip r:embed="rId4"/>
          <a:stretch>
            <a:fillRect/>
          </a:stretch>
        </p:blipFill>
        <p:spPr>
          <a:xfrm>
            <a:off x="9268383" y="1169590"/>
            <a:ext cx="2288404" cy="4518819"/>
          </a:xfrm>
          <a:prstGeom prst="rect">
            <a:avLst/>
          </a:prstGeom>
        </p:spPr>
      </p:pic>
      <p:sp>
        <p:nvSpPr>
          <p:cNvPr id="8" name="TextBox 7">
            <a:extLst>
              <a:ext uri="{FF2B5EF4-FFF2-40B4-BE49-F238E27FC236}">
                <a16:creationId xmlns:a16="http://schemas.microsoft.com/office/drawing/2014/main" id="{BB35AEA3-83EA-5E22-1826-1CC7B3C31348}"/>
              </a:ext>
            </a:extLst>
          </p:cNvPr>
          <p:cNvSpPr txBox="1"/>
          <p:nvPr/>
        </p:nvSpPr>
        <p:spPr>
          <a:xfrm>
            <a:off x="1181099" y="5976034"/>
            <a:ext cx="2735263" cy="646331"/>
          </a:xfrm>
          <a:prstGeom prst="rect">
            <a:avLst/>
          </a:prstGeom>
          <a:noFill/>
        </p:spPr>
        <p:txBody>
          <a:bodyPr wrap="square" rtlCol="0">
            <a:spAutoFit/>
          </a:bodyPr>
          <a:lstStyle/>
          <a:p>
            <a:r>
              <a:rPr lang="en-US" dirty="0"/>
              <a:t>C56 &amp;C67 Disc Bulge With Myelopathy</a:t>
            </a:r>
          </a:p>
        </p:txBody>
      </p:sp>
      <p:sp>
        <p:nvSpPr>
          <p:cNvPr id="13" name="TextBox 12">
            <a:extLst>
              <a:ext uri="{FF2B5EF4-FFF2-40B4-BE49-F238E27FC236}">
                <a16:creationId xmlns:a16="http://schemas.microsoft.com/office/drawing/2014/main" id="{BC5B0C1F-6A5D-06BB-9783-30F227ECB9A7}"/>
              </a:ext>
            </a:extLst>
          </p:cNvPr>
          <p:cNvSpPr txBox="1"/>
          <p:nvPr/>
        </p:nvSpPr>
        <p:spPr>
          <a:xfrm>
            <a:off x="4800600" y="5929709"/>
            <a:ext cx="6096000" cy="369332"/>
          </a:xfrm>
          <a:prstGeom prst="rect">
            <a:avLst/>
          </a:prstGeom>
          <a:noFill/>
        </p:spPr>
        <p:txBody>
          <a:bodyPr wrap="square">
            <a:spAutoFit/>
          </a:bodyPr>
          <a:lstStyle/>
          <a:p>
            <a:r>
              <a:rPr lang="en-US" dirty="0"/>
              <a:t> Left C56  Disc Bulge                                                            OPLL</a:t>
            </a:r>
          </a:p>
        </p:txBody>
      </p:sp>
    </p:spTree>
    <p:extLst>
      <p:ext uri="{BB962C8B-B14F-4D97-AF65-F5344CB8AC3E}">
        <p14:creationId xmlns:p14="http://schemas.microsoft.com/office/powerpoint/2010/main" val="1306487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E2E93-9A17-BACE-1652-C912857CBBE5}"/>
              </a:ext>
            </a:extLst>
          </p:cNvPr>
          <p:cNvSpPr>
            <a:spLocks noGrp="1"/>
          </p:cNvSpPr>
          <p:nvPr>
            <p:ph type="title"/>
          </p:nvPr>
        </p:nvSpPr>
        <p:spPr>
          <a:xfrm>
            <a:off x="838200" y="365125"/>
            <a:ext cx="10515600" cy="653447"/>
          </a:xfrm>
        </p:spPr>
        <p:txBody>
          <a:bodyPr>
            <a:normAutofit fontScale="90000"/>
          </a:bodyPr>
          <a:lstStyle/>
          <a:p>
            <a:r>
              <a:rPr lang="en-US" b="1" dirty="0"/>
              <a:t>Cervical disc disease</a:t>
            </a:r>
          </a:p>
        </p:txBody>
      </p:sp>
      <p:sp>
        <p:nvSpPr>
          <p:cNvPr id="3" name="Content Placeholder 2">
            <a:extLst>
              <a:ext uri="{FF2B5EF4-FFF2-40B4-BE49-F238E27FC236}">
                <a16:creationId xmlns:a16="http://schemas.microsoft.com/office/drawing/2014/main" id="{C9C0255C-061C-D1C5-9C12-D6A14A773A6E}"/>
              </a:ext>
            </a:extLst>
          </p:cNvPr>
          <p:cNvSpPr>
            <a:spLocks noGrp="1"/>
          </p:cNvSpPr>
          <p:nvPr>
            <p:ph idx="1"/>
          </p:nvPr>
        </p:nvSpPr>
        <p:spPr>
          <a:xfrm>
            <a:off x="625033" y="1273216"/>
            <a:ext cx="10926501" cy="5405376"/>
          </a:xfrm>
        </p:spPr>
        <p:txBody>
          <a:bodyPr/>
          <a:lstStyle/>
          <a:p>
            <a:endParaRPr lang="en-US" b="1" i="0" dirty="0">
              <a:solidFill>
                <a:srgbClr val="444444"/>
              </a:solidFill>
              <a:effectLst/>
            </a:endParaRPr>
          </a:p>
          <a:p>
            <a:r>
              <a:rPr lang="en-US" b="1" i="0" dirty="0">
                <a:solidFill>
                  <a:srgbClr val="444444"/>
                </a:solidFill>
                <a:effectLst/>
              </a:rPr>
              <a:t>Intervertebral Disc Herniation</a:t>
            </a:r>
            <a:r>
              <a:rPr lang="en-US" b="0" i="0" dirty="0">
                <a:solidFill>
                  <a:srgbClr val="444444"/>
                </a:solidFill>
                <a:effectLst/>
              </a:rPr>
              <a:t>—Herniated Nucleus Pulpous</a:t>
            </a:r>
          </a:p>
          <a:p>
            <a:r>
              <a:rPr lang="en-US" b="1" i="0" dirty="0">
                <a:solidFill>
                  <a:srgbClr val="444444"/>
                </a:solidFill>
                <a:effectLst/>
              </a:rPr>
              <a:t>Cervical </a:t>
            </a:r>
            <a:r>
              <a:rPr lang="en-US" b="1" i="0" dirty="0" err="1">
                <a:solidFill>
                  <a:srgbClr val="444444"/>
                </a:solidFill>
                <a:effectLst/>
              </a:rPr>
              <a:t>Spondylotic</a:t>
            </a:r>
            <a:r>
              <a:rPr lang="en-US" b="1" i="0" dirty="0">
                <a:solidFill>
                  <a:srgbClr val="444444"/>
                </a:solidFill>
                <a:effectLst/>
              </a:rPr>
              <a:t> Myelopathy</a:t>
            </a:r>
            <a:r>
              <a:rPr lang="en-US" b="1" dirty="0">
                <a:solidFill>
                  <a:srgbClr val="444444"/>
                </a:solidFill>
              </a:rPr>
              <a:t> </a:t>
            </a:r>
            <a:r>
              <a:rPr lang="en-US" dirty="0">
                <a:solidFill>
                  <a:srgbClr val="444444"/>
                </a:solidFill>
              </a:rPr>
              <a:t>- </a:t>
            </a:r>
            <a:r>
              <a:rPr lang="en-US" b="0" i="0" dirty="0">
                <a:solidFill>
                  <a:srgbClr val="444444"/>
                </a:solidFill>
                <a:effectLst/>
              </a:rPr>
              <a:t>spinal cord dysfunction accompanying typical age-related degeneration of the cervical spine</a:t>
            </a:r>
          </a:p>
          <a:p>
            <a:r>
              <a:rPr lang="en-US" b="1" i="0" dirty="0">
                <a:solidFill>
                  <a:srgbClr val="444444"/>
                </a:solidFill>
                <a:effectLst/>
              </a:rPr>
              <a:t>Cervical Stenosis </a:t>
            </a:r>
            <a:r>
              <a:rPr lang="en-US" b="0" i="0" dirty="0">
                <a:solidFill>
                  <a:srgbClr val="444444"/>
                </a:solidFill>
                <a:effectLst/>
              </a:rPr>
              <a:t>– narrowing of spinal cana</a:t>
            </a:r>
            <a:r>
              <a:rPr lang="en-US" dirty="0">
                <a:solidFill>
                  <a:srgbClr val="444444"/>
                </a:solidFill>
              </a:rPr>
              <a:t>l.</a:t>
            </a:r>
          </a:p>
          <a:p>
            <a:r>
              <a:rPr lang="en-US" b="1" i="0" dirty="0">
                <a:solidFill>
                  <a:srgbClr val="444444"/>
                </a:solidFill>
                <a:effectLst/>
              </a:rPr>
              <a:t>Inflammatory</a:t>
            </a:r>
            <a:r>
              <a:rPr lang="en-US" b="0" i="0" dirty="0">
                <a:solidFill>
                  <a:srgbClr val="444444"/>
                </a:solidFill>
                <a:effectLst/>
              </a:rPr>
              <a:t>: Rheumatoid Arthritis, Ankylosing Spondylitis</a:t>
            </a:r>
          </a:p>
        </p:txBody>
      </p:sp>
    </p:spTree>
    <p:extLst>
      <p:ext uri="{BB962C8B-B14F-4D97-AF65-F5344CB8AC3E}">
        <p14:creationId xmlns:p14="http://schemas.microsoft.com/office/powerpoint/2010/main" val="1604865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6DB5E-A0F5-C031-4963-F2A1D64CD58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D5C1F3C-5E24-8B6B-1766-ADCBE7C07DEB}"/>
              </a:ext>
            </a:extLst>
          </p:cNvPr>
          <p:cNvPicPr>
            <a:picLocks noGrp="1" noChangeAspect="1"/>
          </p:cNvPicPr>
          <p:nvPr>
            <p:ph idx="1"/>
          </p:nvPr>
        </p:nvPicPr>
        <p:blipFill>
          <a:blip r:embed="rId2"/>
          <a:stretch>
            <a:fillRect/>
          </a:stretch>
        </p:blipFill>
        <p:spPr>
          <a:xfrm>
            <a:off x="965201" y="2087498"/>
            <a:ext cx="4932362" cy="3761646"/>
          </a:xfrm>
          <a:prstGeom prst="rect">
            <a:avLst/>
          </a:prstGeom>
        </p:spPr>
      </p:pic>
      <p:pic>
        <p:nvPicPr>
          <p:cNvPr id="5" name="Picture 4">
            <a:extLst>
              <a:ext uri="{FF2B5EF4-FFF2-40B4-BE49-F238E27FC236}">
                <a16:creationId xmlns:a16="http://schemas.microsoft.com/office/drawing/2014/main" id="{12C84C0E-7F3F-D06F-28CF-9835E47C8D9E}"/>
              </a:ext>
            </a:extLst>
          </p:cNvPr>
          <p:cNvPicPr>
            <a:picLocks noChangeAspect="1"/>
          </p:cNvPicPr>
          <p:nvPr/>
        </p:nvPicPr>
        <p:blipFill>
          <a:blip r:embed="rId3"/>
          <a:stretch>
            <a:fillRect/>
          </a:stretch>
        </p:blipFill>
        <p:spPr>
          <a:xfrm>
            <a:off x="6096000" y="2087498"/>
            <a:ext cx="4832350" cy="3761646"/>
          </a:xfrm>
          <a:prstGeom prst="rect">
            <a:avLst/>
          </a:prstGeom>
        </p:spPr>
      </p:pic>
    </p:spTree>
    <p:extLst>
      <p:ext uri="{BB962C8B-B14F-4D97-AF65-F5344CB8AC3E}">
        <p14:creationId xmlns:p14="http://schemas.microsoft.com/office/powerpoint/2010/main" val="1347947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A672E-DAA2-684E-BD14-382CBE50702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EFB572-79C4-2A17-1E63-5E7F19B4D810}"/>
              </a:ext>
            </a:extLst>
          </p:cNvPr>
          <p:cNvSpPr>
            <a:spLocks noGrp="1"/>
          </p:cNvSpPr>
          <p:nvPr>
            <p:ph idx="1"/>
          </p:nvPr>
        </p:nvSpPr>
        <p:spPr/>
        <p:txBody>
          <a:bodyPr/>
          <a:lstStyle/>
          <a:p>
            <a:r>
              <a:rPr lang="en-US" b="1" i="0" dirty="0">
                <a:solidFill>
                  <a:srgbClr val="444444"/>
                </a:solidFill>
                <a:effectLst/>
              </a:rPr>
              <a:t>Neoplastic</a:t>
            </a:r>
            <a:r>
              <a:rPr lang="en-US" b="0" i="0" dirty="0">
                <a:solidFill>
                  <a:srgbClr val="444444"/>
                </a:solidFill>
                <a:effectLst/>
              </a:rPr>
              <a:t> Cervical Spine Disease – Metastatic or Primary</a:t>
            </a:r>
          </a:p>
          <a:p>
            <a:r>
              <a:rPr lang="en-US" b="1" dirty="0">
                <a:solidFill>
                  <a:srgbClr val="444444"/>
                </a:solidFill>
              </a:rPr>
              <a:t>Osteoporosis</a:t>
            </a:r>
            <a:r>
              <a:rPr lang="en-US" dirty="0">
                <a:solidFill>
                  <a:srgbClr val="444444"/>
                </a:solidFill>
              </a:rPr>
              <a:t> - </a:t>
            </a:r>
            <a:r>
              <a:rPr lang="en-US" b="0" i="0" dirty="0">
                <a:solidFill>
                  <a:srgbClr val="444444"/>
                </a:solidFill>
                <a:effectLst/>
              </a:rPr>
              <a:t>characterized by low bone mass and structural deterioration of bone tissue.</a:t>
            </a:r>
          </a:p>
          <a:p>
            <a:r>
              <a:rPr lang="en-US" b="1" dirty="0">
                <a:solidFill>
                  <a:srgbClr val="444444"/>
                </a:solidFill>
              </a:rPr>
              <a:t>Infection</a:t>
            </a:r>
            <a:r>
              <a:rPr lang="en-US" dirty="0">
                <a:solidFill>
                  <a:srgbClr val="444444"/>
                </a:solidFill>
              </a:rPr>
              <a:t> – osteomyelitis</a:t>
            </a:r>
          </a:p>
          <a:p>
            <a:r>
              <a:rPr lang="en-US" b="1" dirty="0">
                <a:solidFill>
                  <a:srgbClr val="444444"/>
                </a:solidFill>
              </a:rPr>
              <a:t>Traumatic</a:t>
            </a:r>
            <a:r>
              <a:rPr lang="en-US" dirty="0">
                <a:solidFill>
                  <a:srgbClr val="444444"/>
                </a:solidFill>
              </a:rPr>
              <a:t> – Cervical fractures or </a:t>
            </a:r>
            <a:r>
              <a:rPr lang="en-US" dirty="0" err="1">
                <a:solidFill>
                  <a:srgbClr val="444444"/>
                </a:solidFill>
              </a:rPr>
              <a:t>sublaxation</a:t>
            </a:r>
            <a:endParaRPr lang="en-US" dirty="0"/>
          </a:p>
          <a:p>
            <a:endParaRPr lang="en-US" dirty="0"/>
          </a:p>
        </p:txBody>
      </p:sp>
    </p:spTree>
    <p:extLst>
      <p:ext uri="{BB962C8B-B14F-4D97-AF65-F5344CB8AC3E}">
        <p14:creationId xmlns:p14="http://schemas.microsoft.com/office/powerpoint/2010/main" val="3322376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F54E-0BFC-3443-379F-31DC96E6F9EE}"/>
              </a:ext>
            </a:extLst>
          </p:cNvPr>
          <p:cNvSpPr>
            <a:spLocks noGrp="1"/>
          </p:cNvSpPr>
          <p:nvPr>
            <p:ph type="ctrTitle"/>
          </p:nvPr>
        </p:nvSpPr>
        <p:spPr>
          <a:xfrm>
            <a:off x="1188722" y="926869"/>
            <a:ext cx="9559634" cy="3921967"/>
          </a:xfrm>
        </p:spPr>
        <p:txBody>
          <a:bodyPr>
            <a:normAutofit fontScale="90000"/>
          </a:bodyPr>
          <a:lstStyle/>
          <a:p>
            <a:r>
              <a:rPr lang="en-US" dirty="0"/>
              <a:t>Anterior Cervical Discectomy Fusion (ACDF) at 2 or More Levels vs </a:t>
            </a:r>
            <a:br>
              <a:rPr lang="en-US" dirty="0"/>
            </a:br>
            <a:r>
              <a:rPr lang="en-US" dirty="0"/>
              <a:t>Anterior Median Cervical Corpectomy &amp; Fusion (ACCF)</a:t>
            </a:r>
          </a:p>
        </p:txBody>
      </p:sp>
      <p:sp>
        <p:nvSpPr>
          <p:cNvPr id="3" name="Subtitle 2">
            <a:extLst>
              <a:ext uri="{FF2B5EF4-FFF2-40B4-BE49-F238E27FC236}">
                <a16:creationId xmlns:a16="http://schemas.microsoft.com/office/drawing/2014/main" id="{C4089B6C-3F9F-9872-C630-5C44DFD6CDBF}"/>
              </a:ext>
            </a:extLst>
          </p:cNvPr>
          <p:cNvSpPr>
            <a:spLocks noGrp="1"/>
          </p:cNvSpPr>
          <p:nvPr>
            <p:ph type="subTitle" idx="1"/>
          </p:nvPr>
        </p:nvSpPr>
        <p:spPr>
          <a:xfrm>
            <a:off x="1524000" y="5209563"/>
            <a:ext cx="9138407" cy="855677"/>
          </a:xfrm>
        </p:spPr>
        <p:txBody>
          <a:bodyPr>
            <a:normAutofit fontScale="77500" lnSpcReduction="20000"/>
          </a:bodyPr>
          <a:lstStyle/>
          <a:p>
            <a:r>
              <a:rPr lang="en-US" sz="3400" dirty="0"/>
              <a:t>DEPARTMENT OF NEUROSURGERY</a:t>
            </a:r>
          </a:p>
          <a:p>
            <a:r>
              <a:rPr lang="en-US" sz="3400" dirty="0"/>
              <a:t>HOLY FAMILY HOSPITAL, RAWALPINDI</a:t>
            </a:r>
            <a:endParaRPr lang="en-US" dirty="0"/>
          </a:p>
        </p:txBody>
      </p:sp>
    </p:spTree>
    <p:extLst>
      <p:ext uri="{BB962C8B-B14F-4D97-AF65-F5344CB8AC3E}">
        <p14:creationId xmlns:p14="http://schemas.microsoft.com/office/powerpoint/2010/main" val="277258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ABBEA-8E6E-8F40-0525-D31769386BB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739E1C4-56C8-D554-FDF9-EA969B7EEEE8}"/>
              </a:ext>
            </a:extLst>
          </p:cNvPr>
          <p:cNvPicPr>
            <a:picLocks noGrp="1" noChangeAspect="1"/>
          </p:cNvPicPr>
          <p:nvPr>
            <p:ph idx="1"/>
          </p:nvPr>
        </p:nvPicPr>
        <p:blipFill>
          <a:blip r:embed="rId2"/>
          <a:stretch>
            <a:fillRect/>
          </a:stretch>
        </p:blipFill>
        <p:spPr>
          <a:xfrm>
            <a:off x="4862512" y="1955800"/>
            <a:ext cx="3544888" cy="3709987"/>
          </a:xfrm>
          <a:prstGeom prst="rect">
            <a:avLst/>
          </a:prstGeom>
        </p:spPr>
      </p:pic>
      <p:pic>
        <p:nvPicPr>
          <p:cNvPr id="4" name="Picture 3">
            <a:extLst>
              <a:ext uri="{FF2B5EF4-FFF2-40B4-BE49-F238E27FC236}">
                <a16:creationId xmlns:a16="http://schemas.microsoft.com/office/drawing/2014/main" id="{864BA3B4-0FFB-8BC1-D310-B193341B5A50}"/>
              </a:ext>
            </a:extLst>
          </p:cNvPr>
          <p:cNvPicPr>
            <a:picLocks noChangeAspect="1"/>
          </p:cNvPicPr>
          <p:nvPr/>
        </p:nvPicPr>
        <p:blipFill>
          <a:blip r:embed="rId3"/>
          <a:stretch>
            <a:fillRect/>
          </a:stretch>
        </p:blipFill>
        <p:spPr>
          <a:xfrm>
            <a:off x="838200" y="1825625"/>
            <a:ext cx="3840162" cy="3840162"/>
          </a:xfrm>
          <a:prstGeom prst="rect">
            <a:avLst/>
          </a:prstGeom>
        </p:spPr>
      </p:pic>
      <p:pic>
        <p:nvPicPr>
          <p:cNvPr id="6" name="Picture 5">
            <a:extLst>
              <a:ext uri="{FF2B5EF4-FFF2-40B4-BE49-F238E27FC236}">
                <a16:creationId xmlns:a16="http://schemas.microsoft.com/office/drawing/2014/main" id="{86CBE721-6872-586B-4210-6AE63B987192}"/>
              </a:ext>
            </a:extLst>
          </p:cNvPr>
          <p:cNvPicPr>
            <a:picLocks noChangeAspect="1"/>
          </p:cNvPicPr>
          <p:nvPr/>
        </p:nvPicPr>
        <p:blipFill>
          <a:blip r:embed="rId4"/>
          <a:stretch>
            <a:fillRect/>
          </a:stretch>
        </p:blipFill>
        <p:spPr>
          <a:xfrm>
            <a:off x="8826500" y="1955801"/>
            <a:ext cx="2908299" cy="3633080"/>
          </a:xfrm>
          <a:prstGeom prst="rect">
            <a:avLst/>
          </a:prstGeom>
        </p:spPr>
      </p:pic>
    </p:spTree>
    <p:extLst>
      <p:ext uri="{BB962C8B-B14F-4D97-AF65-F5344CB8AC3E}">
        <p14:creationId xmlns:p14="http://schemas.microsoft.com/office/powerpoint/2010/main" val="773467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0B1A0-70A5-E01E-6B94-F93C75F184C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8607F73-5C7F-1024-7AD4-6056C14601A1}"/>
              </a:ext>
            </a:extLst>
          </p:cNvPr>
          <p:cNvPicPr>
            <a:picLocks noGrp="1" noChangeAspect="1"/>
          </p:cNvPicPr>
          <p:nvPr>
            <p:ph idx="1"/>
          </p:nvPr>
        </p:nvPicPr>
        <p:blipFill>
          <a:blip r:embed="rId2"/>
          <a:stretch>
            <a:fillRect/>
          </a:stretch>
        </p:blipFill>
        <p:spPr>
          <a:xfrm>
            <a:off x="660401" y="2007932"/>
            <a:ext cx="4978400" cy="3053812"/>
          </a:xfrm>
          <a:prstGeom prst="rect">
            <a:avLst/>
          </a:prstGeom>
        </p:spPr>
      </p:pic>
      <p:pic>
        <p:nvPicPr>
          <p:cNvPr id="5" name="Picture 4">
            <a:extLst>
              <a:ext uri="{FF2B5EF4-FFF2-40B4-BE49-F238E27FC236}">
                <a16:creationId xmlns:a16="http://schemas.microsoft.com/office/drawing/2014/main" id="{9169B584-2CA1-16E9-799D-1C7E75D32D8A}"/>
              </a:ext>
            </a:extLst>
          </p:cNvPr>
          <p:cNvPicPr>
            <a:picLocks noChangeAspect="1"/>
          </p:cNvPicPr>
          <p:nvPr/>
        </p:nvPicPr>
        <p:blipFill>
          <a:blip r:embed="rId3"/>
          <a:stretch>
            <a:fillRect/>
          </a:stretch>
        </p:blipFill>
        <p:spPr>
          <a:xfrm>
            <a:off x="6184900" y="2007931"/>
            <a:ext cx="5168900" cy="3053811"/>
          </a:xfrm>
          <a:prstGeom prst="rect">
            <a:avLst/>
          </a:prstGeom>
        </p:spPr>
      </p:pic>
    </p:spTree>
    <p:extLst>
      <p:ext uri="{BB962C8B-B14F-4D97-AF65-F5344CB8AC3E}">
        <p14:creationId xmlns:p14="http://schemas.microsoft.com/office/powerpoint/2010/main" val="1887531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DC38F-0870-A0C2-8783-457973C38205}"/>
              </a:ext>
            </a:extLst>
          </p:cNvPr>
          <p:cNvSpPr>
            <a:spLocks noGrp="1"/>
          </p:cNvSpPr>
          <p:nvPr>
            <p:ph type="title"/>
          </p:nvPr>
        </p:nvSpPr>
        <p:spPr/>
        <p:txBody>
          <a:bodyPr/>
          <a:lstStyle/>
          <a:p>
            <a:r>
              <a:rPr lang="en-US" dirty="0"/>
              <a:t>Patient presentation</a:t>
            </a:r>
          </a:p>
        </p:txBody>
      </p:sp>
      <p:sp>
        <p:nvSpPr>
          <p:cNvPr id="3" name="Content Placeholder 2">
            <a:extLst>
              <a:ext uri="{FF2B5EF4-FFF2-40B4-BE49-F238E27FC236}">
                <a16:creationId xmlns:a16="http://schemas.microsoft.com/office/drawing/2014/main" id="{E1F3E3CB-331F-25C6-3C75-69781F803722}"/>
              </a:ext>
            </a:extLst>
          </p:cNvPr>
          <p:cNvSpPr>
            <a:spLocks noGrp="1"/>
          </p:cNvSpPr>
          <p:nvPr>
            <p:ph idx="1"/>
          </p:nvPr>
        </p:nvSpPr>
        <p:spPr>
          <a:xfrm>
            <a:off x="671332" y="1562582"/>
            <a:ext cx="10682468" cy="4614381"/>
          </a:xfrm>
        </p:spPr>
        <p:txBody>
          <a:bodyPr>
            <a:normAutofit fontScale="85000" lnSpcReduction="20000"/>
          </a:bodyPr>
          <a:lstStyle/>
          <a:p>
            <a:pPr marL="0" indent="0">
              <a:buNone/>
            </a:pPr>
            <a:r>
              <a:rPr lang="en-US" b="1" dirty="0" err="1"/>
              <a:t>Symtoms</a:t>
            </a:r>
            <a:r>
              <a:rPr lang="en-US" b="1" dirty="0"/>
              <a:t> </a:t>
            </a:r>
          </a:p>
          <a:p>
            <a:r>
              <a:rPr lang="en-US" dirty="0"/>
              <a:t>Pain </a:t>
            </a:r>
          </a:p>
          <a:p>
            <a:r>
              <a:rPr lang="en-US" dirty="0"/>
              <a:t>Paresthesia</a:t>
            </a:r>
          </a:p>
          <a:p>
            <a:r>
              <a:rPr lang="en-US" dirty="0"/>
              <a:t>Weakness</a:t>
            </a:r>
          </a:p>
          <a:p>
            <a:pPr marL="0" indent="0">
              <a:buNone/>
            </a:pPr>
            <a:endParaRPr lang="en-US" dirty="0"/>
          </a:p>
          <a:p>
            <a:pPr marL="0" indent="0">
              <a:buNone/>
            </a:pPr>
            <a:r>
              <a:rPr lang="en-US" b="1" dirty="0"/>
              <a:t>Examination </a:t>
            </a:r>
          </a:p>
          <a:p>
            <a:r>
              <a:rPr lang="en-US" b="1" dirty="0"/>
              <a:t>Bulk , Tone ,Power , Reflexes</a:t>
            </a:r>
          </a:p>
          <a:p>
            <a:r>
              <a:rPr lang="en-US" b="1" dirty="0"/>
              <a:t>Sensations , </a:t>
            </a:r>
            <a:r>
              <a:rPr lang="en-US" b="1" dirty="0" err="1"/>
              <a:t>plantars</a:t>
            </a:r>
            <a:r>
              <a:rPr lang="en-US" b="1" dirty="0"/>
              <a:t> </a:t>
            </a:r>
          </a:p>
          <a:p>
            <a:pPr marL="0" indent="0">
              <a:buNone/>
            </a:pPr>
            <a:r>
              <a:rPr lang="en-US" b="1" dirty="0"/>
              <a:t>Signs:</a:t>
            </a:r>
          </a:p>
          <a:p>
            <a:pPr marL="0" indent="0">
              <a:buNone/>
            </a:pPr>
            <a:r>
              <a:rPr lang="en-US" dirty="0"/>
              <a:t>Lhermitte’s</a:t>
            </a:r>
          </a:p>
          <a:p>
            <a:pPr marL="0" indent="0">
              <a:buNone/>
            </a:pPr>
            <a:r>
              <a:rPr lang="en-US" dirty="0"/>
              <a:t>Spurling’s</a:t>
            </a:r>
          </a:p>
          <a:p>
            <a:pPr marL="0" indent="0">
              <a:buNone/>
            </a:pPr>
            <a:r>
              <a:rPr lang="en-US" dirty="0"/>
              <a:t>Hoffman`s</a:t>
            </a:r>
          </a:p>
        </p:txBody>
      </p:sp>
    </p:spTree>
    <p:extLst>
      <p:ext uri="{BB962C8B-B14F-4D97-AF65-F5344CB8AC3E}">
        <p14:creationId xmlns:p14="http://schemas.microsoft.com/office/powerpoint/2010/main" val="2011445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5F95F-E1DD-AD04-407E-24C7576D29B1}"/>
              </a:ext>
            </a:extLst>
          </p:cNvPr>
          <p:cNvSpPr>
            <a:spLocks noGrp="1"/>
          </p:cNvSpPr>
          <p:nvPr>
            <p:ph type="title"/>
          </p:nvPr>
        </p:nvSpPr>
        <p:spPr>
          <a:xfrm>
            <a:off x="277265" y="131274"/>
            <a:ext cx="10515600" cy="1325563"/>
          </a:xfrm>
        </p:spPr>
        <p:txBody>
          <a:bodyPr/>
          <a:lstStyle/>
          <a:p>
            <a:r>
              <a:rPr lang="en-US" dirty="0"/>
              <a:t>Indications for ACDF + ACCF :</a:t>
            </a:r>
          </a:p>
        </p:txBody>
      </p:sp>
      <p:sp>
        <p:nvSpPr>
          <p:cNvPr id="3" name="Content Placeholder 2">
            <a:extLst>
              <a:ext uri="{FF2B5EF4-FFF2-40B4-BE49-F238E27FC236}">
                <a16:creationId xmlns:a16="http://schemas.microsoft.com/office/drawing/2014/main" id="{6CDA517D-CB1E-4E60-330C-AD597E313D54}"/>
              </a:ext>
            </a:extLst>
          </p:cNvPr>
          <p:cNvSpPr>
            <a:spLocks noGrp="1"/>
          </p:cNvSpPr>
          <p:nvPr>
            <p:ph idx="1"/>
          </p:nvPr>
        </p:nvSpPr>
        <p:spPr>
          <a:xfrm>
            <a:off x="523154" y="1479843"/>
            <a:ext cx="10515600" cy="4351338"/>
          </a:xfrm>
        </p:spPr>
        <p:txBody>
          <a:bodyPr>
            <a:normAutofit/>
          </a:bodyPr>
          <a:lstStyle/>
          <a:p>
            <a:r>
              <a:rPr lang="en-US" b="0" i="0" dirty="0">
                <a:solidFill>
                  <a:srgbClr val="2A2A2A"/>
                </a:solidFill>
                <a:effectLst/>
              </a:rPr>
              <a:t>Cervical Spine Trauma And Resulting Instability</a:t>
            </a:r>
          </a:p>
          <a:p>
            <a:r>
              <a:rPr lang="en-US" b="0" i="0" dirty="0">
                <a:solidFill>
                  <a:srgbClr val="2A2A2A"/>
                </a:solidFill>
                <a:effectLst/>
              </a:rPr>
              <a:t>Intervertebral Disc Herniation </a:t>
            </a:r>
          </a:p>
          <a:p>
            <a:r>
              <a:rPr lang="en-US" b="0" i="0" dirty="0">
                <a:solidFill>
                  <a:srgbClr val="2A2A2A"/>
                </a:solidFill>
                <a:effectLst/>
              </a:rPr>
              <a:t>Cervical Radiculopathy </a:t>
            </a:r>
          </a:p>
          <a:p>
            <a:r>
              <a:rPr lang="en-US" dirty="0">
                <a:solidFill>
                  <a:srgbClr val="2A2A2A"/>
                </a:solidFill>
              </a:rPr>
              <a:t>Cervical M</a:t>
            </a:r>
            <a:r>
              <a:rPr lang="en-US" b="0" i="0" dirty="0">
                <a:solidFill>
                  <a:srgbClr val="2A2A2A"/>
                </a:solidFill>
                <a:effectLst/>
              </a:rPr>
              <a:t>yelopathy</a:t>
            </a:r>
            <a:endParaRPr lang="en-US" dirty="0"/>
          </a:p>
        </p:txBody>
      </p:sp>
      <p:pic>
        <p:nvPicPr>
          <p:cNvPr id="5" name="Picture 4">
            <a:extLst>
              <a:ext uri="{FF2B5EF4-FFF2-40B4-BE49-F238E27FC236}">
                <a16:creationId xmlns:a16="http://schemas.microsoft.com/office/drawing/2014/main" id="{40E03C92-DD98-FC88-0D2B-09A6621E7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0975" y="797743"/>
            <a:ext cx="3683760" cy="2631257"/>
          </a:xfrm>
          <a:prstGeom prst="rect">
            <a:avLst/>
          </a:prstGeom>
        </p:spPr>
      </p:pic>
      <p:pic>
        <p:nvPicPr>
          <p:cNvPr id="7" name="Picture 6">
            <a:extLst>
              <a:ext uri="{FF2B5EF4-FFF2-40B4-BE49-F238E27FC236}">
                <a16:creationId xmlns:a16="http://schemas.microsoft.com/office/drawing/2014/main" id="{455373B0-F9CD-292F-7C77-E7A953F32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104" y="3749628"/>
            <a:ext cx="4358126" cy="2944157"/>
          </a:xfrm>
          <a:prstGeom prst="rect">
            <a:avLst/>
          </a:prstGeom>
        </p:spPr>
      </p:pic>
      <p:pic>
        <p:nvPicPr>
          <p:cNvPr id="9" name="Picture 8">
            <a:extLst>
              <a:ext uri="{FF2B5EF4-FFF2-40B4-BE49-F238E27FC236}">
                <a16:creationId xmlns:a16="http://schemas.microsoft.com/office/drawing/2014/main" id="{315B42AE-E4D3-2E28-1513-6E125D4DA1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5805" y="3749628"/>
            <a:ext cx="4674545" cy="2944157"/>
          </a:xfrm>
          <a:prstGeom prst="rect">
            <a:avLst/>
          </a:prstGeom>
        </p:spPr>
      </p:pic>
    </p:spTree>
    <p:extLst>
      <p:ext uri="{BB962C8B-B14F-4D97-AF65-F5344CB8AC3E}">
        <p14:creationId xmlns:p14="http://schemas.microsoft.com/office/powerpoint/2010/main" val="478804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32A0F-4680-34CE-97DD-60394A37E5E9}"/>
              </a:ext>
            </a:extLst>
          </p:cNvPr>
          <p:cNvSpPr>
            <a:spLocks noGrp="1"/>
          </p:cNvSpPr>
          <p:nvPr>
            <p:ph type="title"/>
          </p:nvPr>
        </p:nvSpPr>
        <p:spPr>
          <a:xfrm>
            <a:off x="343929" y="191413"/>
            <a:ext cx="10515600" cy="979248"/>
          </a:xfrm>
        </p:spPr>
        <p:txBody>
          <a:bodyPr/>
          <a:lstStyle/>
          <a:p>
            <a:r>
              <a:rPr lang="en-US" dirty="0"/>
              <a:t>Contd..</a:t>
            </a:r>
          </a:p>
        </p:txBody>
      </p:sp>
      <p:sp>
        <p:nvSpPr>
          <p:cNvPr id="3" name="Content Placeholder 2">
            <a:extLst>
              <a:ext uri="{FF2B5EF4-FFF2-40B4-BE49-F238E27FC236}">
                <a16:creationId xmlns:a16="http://schemas.microsoft.com/office/drawing/2014/main" id="{B6FDE12E-9731-53A1-26E2-C302C633BB36}"/>
              </a:ext>
            </a:extLst>
          </p:cNvPr>
          <p:cNvSpPr>
            <a:spLocks noGrp="1"/>
          </p:cNvSpPr>
          <p:nvPr>
            <p:ph idx="1"/>
          </p:nvPr>
        </p:nvSpPr>
        <p:spPr>
          <a:xfrm>
            <a:off x="343929" y="1179033"/>
            <a:ext cx="11009871" cy="4997930"/>
          </a:xfrm>
        </p:spPr>
        <p:txBody>
          <a:bodyPr/>
          <a:lstStyle/>
          <a:p>
            <a:r>
              <a:rPr lang="en-US" dirty="0">
                <a:solidFill>
                  <a:srgbClr val="2A2A2A"/>
                </a:solidFill>
              </a:rPr>
              <a:t>Cervical Spondylosis</a:t>
            </a:r>
          </a:p>
          <a:p>
            <a:r>
              <a:rPr lang="en-US" b="0" i="0" dirty="0">
                <a:solidFill>
                  <a:srgbClr val="2A2A2A"/>
                </a:solidFill>
                <a:effectLst/>
              </a:rPr>
              <a:t>Vertebral Body Tumors (Primary Or Metastatic)</a:t>
            </a:r>
          </a:p>
          <a:p>
            <a:r>
              <a:rPr lang="en-US" b="0" i="0" dirty="0">
                <a:solidFill>
                  <a:srgbClr val="2A2A2A"/>
                </a:solidFill>
                <a:effectLst/>
              </a:rPr>
              <a:t>Opacified Posterior Longitudinal Ligament</a:t>
            </a:r>
          </a:p>
          <a:p>
            <a:r>
              <a:rPr lang="en-US" b="0" i="0" dirty="0">
                <a:solidFill>
                  <a:srgbClr val="2A2A2A"/>
                </a:solidFill>
                <a:effectLst/>
              </a:rPr>
              <a:t>Post Laminectomy Kyphosis.</a:t>
            </a:r>
          </a:p>
          <a:p>
            <a:r>
              <a:rPr lang="en-US" dirty="0">
                <a:solidFill>
                  <a:srgbClr val="2A2A2A"/>
                </a:solidFill>
              </a:rPr>
              <a:t>Osteomyelitis</a:t>
            </a:r>
          </a:p>
          <a:p>
            <a:endParaRPr lang="en-US" dirty="0"/>
          </a:p>
        </p:txBody>
      </p:sp>
      <p:pic>
        <p:nvPicPr>
          <p:cNvPr id="5" name="Picture 4">
            <a:extLst>
              <a:ext uri="{FF2B5EF4-FFF2-40B4-BE49-F238E27FC236}">
                <a16:creationId xmlns:a16="http://schemas.microsoft.com/office/drawing/2014/main" id="{C64AC5B7-2942-DF10-4D62-8C6E34975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2545" y="199785"/>
            <a:ext cx="3685134" cy="3429000"/>
          </a:xfrm>
          <a:prstGeom prst="rect">
            <a:avLst/>
          </a:prstGeom>
        </p:spPr>
      </p:pic>
      <p:pic>
        <p:nvPicPr>
          <p:cNvPr id="7" name="Picture 6">
            <a:extLst>
              <a:ext uri="{FF2B5EF4-FFF2-40B4-BE49-F238E27FC236}">
                <a16:creationId xmlns:a16="http://schemas.microsoft.com/office/drawing/2014/main" id="{F3052B42-68AE-B5E0-5997-D0730A268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059" y="3731741"/>
            <a:ext cx="5202620" cy="2926474"/>
          </a:xfrm>
          <a:prstGeom prst="rect">
            <a:avLst/>
          </a:prstGeom>
        </p:spPr>
      </p:pic>
    </p:spTree>
    <p:extLst>
      <p:ext uri="{BB962C8B-B14F-4D97-AF65-F5344CB8AC3E}">
        <p14:creationId xmlns:p14="http://schemas.microsoft.com/office/powerpoint/2010/main" val="688685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512C-2535-B099-9341-81053AE488DA}"/>
              </a:ext>
            </a:extLst>
          </p:cNvPr>
          <p:cNvSpPr>
            <a:spLocks noGrp="1"/>
          </p:cNvSpPr>
          <p:nvPr>
            <p:ph type="title"/>
          </p:nvPr>
        </p:nvSpPr>
        <p:spPr>
          <a:xfrm>
            <a:off x="989153" y="196769"/>
            <a:ext cx="10515600" cy="949125"/>
          </a:xfrm>
        </p:spPr>
        <p:txBody>
          <a:bodyPr/>
          <a:lstStyle/>
          <a:p>
            <a:r>
              <a:rPr lang="en-US" dirty="0"/>
              <a:t>Anterior cervical discectomy and fusion</a:t>
            </a:r>
          </a:p>
        </p:txBody>
      </p:sp>
      <p:sp>
        <p:nvSpPr>
          <p:cNvPr id="3" name="Content Placeholder 2">
            <a:extLst>
              <a:ext uri="{FF2B5EF4-FFF2-40B4-BE49-F238E27FC236}">
                <a16:creationId xmlns:a16="http://schemas.microsoft.com/office/drawing/2014/main" id="{3FBBEEAC-73BB-9C26-83C5-DE3205FAE618}"/>
              </a:ext>
            </a:extLst>
          </p:cNvPr>
          <p:cNvSpPr>
            <a:spLocks noGrp="1"/>
          </p:cNvSpPr>
          <p:nvPr>
            <p:ph idx="1"/>
          </p:nvPr>
        </p:nvSpPr>
        <p:spPr>
          <a:xfrm>
            <a:off x="687247" y="1169044"/>
            <a:ext cx="10968459" cy="5451676"/>
          </a:xfrm>
        </p:spPr>
        <p:txBody>
          <a:bodyPr>
            <a:normAutofit/>
          </a:bodyPr>
          <a:lstStyle/>
          <a:p>
            <a:pPr fontAlgn="base"/>
            <a:r>
              <a:rPr lang="en-US" b="0" i="0" dirty="0">
                <a:effectLst/>
              </a:rPr>
              <a:t>Discectomy involves removing a damaged disc to relieve pressure on nerve roots . This procedure has two parts:</a:t>
            </a:r>
          </a:p>
          <a:p>
            <a:pPr algn="l" fontAlgn="base"/>
            <a:endParaRPr lang="en-US" b="0" i="0" dirty="0">
              <a:effectLst/>
            </a:endParaRPr>
          </a:p>
          <a:p>
            <a:pPr algn="l" fontAlgn="base">
              <a:buFont typeface="+mj-lt"/>
              <a:buAutoNum type="arabicPeriod"/>
            </a:pPr>
            <a:r>
              <a:rPr lang="en-US" b="1" i="0" dirty="0">
                <a:effectLst/>
              </a:rPr>
              <a:t>Anterior cervical discectomy</a:t>
            </a:r>
            <a:endParaRPr lang="en-US" b="0" i="0" dirty="0">
              <a:effectLst/>
            </a:endParaRPr>
          </a:p>
          <a:p>
            <a:pPr fontAlgn="base">
              <a:buFont typeface="+mj-lt"/>
              <a:buAutoNum type="arabicPeriod"/>
            </a:pPr>
            <a:r>
              <a:rPr lang="en-US" b="1" i="0" dirty="0">
                <a:effectLst/>
              </a:rPr>
              <a:t>Fusion </a:t>
            </a:r>
            <a:endParaRPr lang="en-US" dirty="0"/>
          </a:p>
        </p:txBody>
      </p:sp>
    </p:spTree>
    <p:extLst>
      <p:ext uri="{BB962C8B-B14F-4D97-AF65-F5344CB8AC3E}">
        <p14:creationId xmlns:p14="http://schemas.microsoft.com/office/powerpoint/2010/main" val="3545377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A9337-AC53-12FD-F1A4-D74E76E1637D}"/>
              </a:ext>
            </a:extLst>
          </p:cNvPr>
          <p:cNvSpPr>
            <a:spLocks noGrp="1"/>
          </p:cNvSpPr>
          <p:nvPr>
            <p:ph type="title"/>
          </p:nvPr>
        </p:nvSpPr>
        <p:spPr>
          <a:xfrm>
            <a:off x="509848" y="415637"/>
            <a:ext cx="10972800" cy="615553"/>
          </a:xfrm>
        </p:spPr>
        <p:txBody>
          <a:bodyPr/>
          <a:lstStyle/>
          <a:p>
            <a:pPr algn="ctr"/>
            <a:r>
              <a:rPr lang="en-US" sz="4000" dirty="0"/>
              <a:t>Indication for surgery</a:t>
            </a:r>
          </a:p>
        </p:txBody>
      </p:sp>
      <p:sp>
        <p:nvSpPr>
          <p:cNvPr id="3" name="Text Placeholder 2">
            <a:extLst>
              <a:ext uri="{FF2B5EF4-FFF2-40B4-BE49-F238E27FC236}">
                <a16:creationId xmlns:a16="http://schemas.microsoft.com/office/drawing/2014/main" id="{C7C7C1D7-FED0-ED5D-49E0-DF357CBA3D75}"/>
              </a:ext>
            </a:extLst>
          </p:cNvPr>
          <p:cNvSpPr>
            <a:spLocks noGrp="1"/>
          </p:cNvSpPr>
          <p:nvPr>
            <p:ph type="body" idx="1"/>
          </p:nvPr>
        </p:nvSpPr>
        <p:spPr>
          <a:xfrm>
            <a:off x="609600" y="1577340"/>
            <a:ext cx="10972800" cy="3385542"/>
          </a:xfrm>
        </p:spPr>
        <p:txBody>
          <a:bodyPr/>
          <a:lstStyle/>
          <a:p>
            <a:r>
              <a:rPr lang="en-US" dirty="0"/>
              <a:t>• </a:t>
            </a:r>
            <a:r>
              <a:rPr lang="en-US" sz="4000" dirty="0"/>
              <a:t>Surgery is indicated for patients with</a:t>
            </a:r>
          </a:p>
          <a:p>
            <a:pPr algn="l"/>
            <a:r>
              <a:rPr lang="en-US" sz="3600" dirty="0"/>
              <a:t>   - (a) </a:t>
            </a:r>
            <a:r>
              <a:rPr lang="en-US" sz="3600" b="1" dirty="0"/>
              <a:t>persistent signs and symptoms</a:t>
            </a:r>
            <a:r>
              <a:rPr lang="en-US" sz="3600" dirty="0"/>
              <a:t>, despite approximately 6 weeks of appropriate nonsurgical treatment or</a:t>
            </a:r>
          </a:p>
          <a:p>
            <a:pPr algn="l"/>
            <a:r>
              <a:rPr lang="en-US" sz="3600" dirty="0"/>
              <a:t>   - (b) </a:t>
            </a:r>
            <a:r>
              <a:rPr lang="en-US" sz="3600" b="1" dirty="0"/>
              <a:t>progressive motor deficit </a:t>
            </a:r>
            <a:r>
              <a:rPr lang="en-US" sz="3600" dirty="0"/>
              <a:t>and in whom there is radiographic correlation</a:t>
            </a:r>
          </a:p>
        </p:txBody>
      </p:sp>
    </p:spTree>
    <p:extLst>
      <p:ext uri="{BB962C8B-B14F-4D97-AF65-F5344CB8AC3E}">
        <p14:creationId xmlns:p14="http://schemas.microsoft.com/office/powerpoint/2010/main" val="477935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EE4D8-EB77-871D-740F-F03B033AD2AA}"/>
              </a:ext>
            </a:extLst>
          </p:cNvPr>
          <p:cNvSpPr>
            <a:spLocks noGrp="1"/>
          </p:cNvSpPr>
          <p:nvPr>
            <p:ph type="title"/>
          </p:nvPr>
        </p:nvSpPr>
        <p:spPr/>
        <p:txBody>
          <a:bodyPr/>
          <a:lstStyle/>
          <a:p>
            <a:r>
              <a:rPr lang="en-US" b="1" dirty="0"/>
              <a:t>SURGICAL TREATMENT ACDF</a:t>
            </a:r>
          </a:p>
        </p:txBody>
      </p:sp>
      <p:sp>
        <p:nvSpPr>
          <p:cNvPr id="3" name="Content Placeholder 2">
            <a:extLst>
              <a:ext uri="{FF2B5EF4-FFF2-40B4-BE49-F238E27FC236}">
                <a16:creationId xmlns:a16="http://schemas.microsoft.com/office/drawing/2014/main" id="{92645A1F-3BBF-998B-EB4B-CFAA36ACEC11}"/>
              </a:ext>
            </a:extLst>
          </p:cNvPr>
          <p:cNvSpPr>
            <a:spLocks noGrp="1"/>
          </p:cNvSpPr>
          <p:nvPr>
            <p:ph idx="1"/>
          </p:nvPr>
        </p:nvSpPr>
        <p:spPr/>
        <p:txBody>
          <a:bodyPr/>
          <a:lstStyle/>
          <a:p>
            <a:r>
              <a:rPr lang="en-US" dirty="0"/>
              <a:t> Traditionally, an </a:t>
            </a:r>
            <a:r>
              <a:rPr lang="en-US" b="1" dirty="0"/>
              <a:t>autogenous bone graft </a:t>
            </a:r>
            <a:r>
              <a:rPr lang="en-US" dirty="0"/>
              <a:t>is used. This graft typically is harvested from the patient's </a:t>
            </a:r>
            <a:r>
              <a:rPr lang="en-US" b="1" dirty="0"/>
              <a:t>iliac crest</a:t>
            </a:r>
            <a:r>
              <a:rPr lang="en-US" dirty="0"/>
              <a:t>.</a:t>
            </a:r>
          </a:p>
          <a:p>
            <a:r>
              <a:rPr lang="en-US" dirty="0"/>
              <a:t> Many surgeons now favor the use of </a:t>
            </a:r>
            <a:r>
              <a:rPr lang="en-US" b="1" dirty="0"/>
              <a:t>interbody fusion devices </a:t>
            </a:r>
            <a:r>
              <a:rPr lang="en-US" dirty="0"/>
              <a:t>(e.g., allograft, synthetic spacers, cages)with allograft or other fusion materials.</a:t>
            </a:r>
          </a:p>
          <a:p>
            <a:r>
              <a:rPr lang="en-US" dirty="0"/>
              <a:t> </a:t>
            </a:r>
            <a:r>
              <a:rPr lang="en-US" b="1" dirty="0"/>
              <a:t>The patient's length of stay is usually 23 hours or less.</a:t>
            </a:r>
          </a:p>
        </p:txBody>
      </p:sp>
    </p:spTree>
    <p:extLst>
      <p:ext uri="{BB962C8B-B14F-4D97-AF65-F5344CB8AC3E}">
        <p14:creationId xmlns:p14="http://schemas.microsoft.com/office/powerpoint/2010/main" val="341391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09876" y="142876"/>
            <a:ext cx="6590109" cy="671512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88531" y="1848445"/>
            <a:ext cx="4893468" cy="5009554"/>
          </a:xfrm>
          <a:prstGeom prst="rect">
            <a:avLst/>
          </a:prstGeom>
        </p:spPr>
      </p:pic>
      <p:sp>
        <p:nvSpPr>
          <p:cNvPr id="3" name="TextBox 2">
            <a:extLst>
              <a:ext uri="{FF2B5EF4-FFF2-40B4-BE49-F238E27FC236}">
                <a16:creationId xmlns:a16="http://schemas.microsoft.com/office/drawing/2014/main" id="{FF04D9B5-07DF-3CF3-3BA6-B3F4CFC559BE}"/>
              </a:ext>
            </a:extLst>
          </p:cNvPr>
          <p:cNvSpPr txBox="1"/>
          <p:nvPr/>
        </p:nvSpPr>
        <p:spPr>
          <a:xfrm>
            <a:off x="2921225" y="857756"/>
            <a:ext cx="4102662" cy="369332"/>
          </a:xfrm>
          <a:prstGeom prst="rect">
            <a:avLst/>
          </a:prstGeom>
          <a:noFill/>
        </p:spPr>
        <p:txBody>
          <a:bodyPr wrap="square" rtlCol="0">
            <a:spAutoFit/>
          </a:bodyPr>
          <a:lstStyle/>
          <a:p>
            <a:r>
              <a:rPr lang="en-US" dirty="0"/>
              <a:t>ACD with autologous bone graft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EE0BA-4C6F-BA05-8F6C-5E449D870BDC}"/>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B76593E-45CB-701D-57F9-BC80A6DB2F33}"/>
              </a:ext>
            </a:extLst>
          </p:cNvPr>
          <p:cNvSpPr>
            <a:spLocks noGrp="1"/>
          </p:cNvSpPr>
          <p:nvPr>
            <p:ph idx="1"/>
          </p:nvPr>
        </p:nvSpPr>
        <p:spPr>
          <a:xfrm>
            <a:off x="838200" y="1690688"/>
            <a:ext cx="10515600" cy="4486275"/>
          </a:xfrm>
        </p:spPr>
        <p:txBody>
          <a:bodyPr/>
          <a:lstStyle/>
          <a:p>
            <a:r>
              <a:rPr lang="en-US" dirty="0"/>
              <a:t>Case Presentation</a:t>
            </a:r>
          </a:p>
          <a:p>
            <a:r>
              <a:rPr lang="en-US" dirty="0"/>
              <a:t>Topic presentation</a:t>
            </a:r>
          </a:p>
          <a:p>
            <a:r>
              <a:rPr lang="en-US" dirty="0"/>
              <a:t>Discussion</a:t>
            </a:r>
          </a:p>
          <a:p>
            <a:r>
              <a:rPr lang="en-US" dirty="0"/>
              <a:t>Q and A session</a:t>
            </a:r>
          </a:p>
          <a:p>
            <a:endParaRPr lang="en-US" dirty="0"/>
          </a:p>
        </p:txBody>
      </p:sp>
    </p:spTree>
    <p:extLst>
      <p:ext uri="{BB962C8B-B14F-4D97-AF65-F5344CB8AC3E}">
        <p14:creationId xmlns:p14="http://schemas.microsoft.com/office/powerpoint/2010/main" val="41263049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AA414-6CE8-38E4-7910-7BA2A2E69A20}"/>
              </a:ext>
            </a:extLst>
          </p:cNvPr>
          <p:cNvSpPr>
            <a:spLocks noGrp="1"/>
          </p:cNvSpPr>
          <p:nvPr>
            <p:ph type="title"/>
          </p:nvPr>
        </p:nvSpPr>
        <p:spPr>
          <a:xfrm>
            <a:off x="698069" y="334882"/>
            <a:ext cx="10515600" cy="859415"/>
          </a:xfrm>
        </p:spPr>
        <p:txBody>
          <a:bodyPr/>
          <a:lstStyle/>
          <a:p>
            <a:r>
              <a:rPr lang="en-US" dirty="0"/>
              <a:t>Types of Cervical Cages</a:t>
            </a:r>
          </a:p>
        </p:txBody>
      </p:sp>
      <p:sp>
        <p:nvSpPr>
          <p:cNvPr id="3" name="Content Placeholder 2">
            <a:extLst>
              <a:ext uri="{FF2B5EF4-FFF2-40B4-BE49-F238E27FC236}">
                <a16:creationId xmlns:a16="http://schemas.microsoft.com/office/drawing/2014/main" id="{939667B7-6F0E-21A9-9789-255FD399016F}"/>
              </a:ext>
            </a:extLst>
          </p:cNvPr>
          <p:cNvSpPr>
            <a:spLocks noGrp="1"/>
          </p:cNvSpPr>
          <p:nvPr>
            <p:ph idx="1"/>
          </p:nvPr>
        </p:nvSpPr>
        <p:spPr>
          <a:xfrm>
            <a:off x="557939" y="1394847"/>
            <a:ext cx="10795861" cy="4782116"/>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r>
              <a:rPr lang="en-US" dirty="0"/>
              <a:t>                                      </a:t>
            </a:r>
          </a:p>
          <a:p>
            <a:pPr marL="0" indent="0">
              <a:buNone/>
            </a:pPr>
            <a:endParaRPr lang="en-US" dirty="0"/>
          </a:p>
          <a:p>
            <a:endParaRPr lang="en-US" dirty="0"/>
          </a:p>
          <a:p>
            <a:endParaRPr lang="en-US" dirty="0"/>
          </a:p>
        </p:txBody>
      </p:sp>
      <p:pic>
        <p:nvPicPr>
          <p:cNvPr id="7" name="Picture 6">
            <a:extLst>
              <a:ext uri="{FF2B5EF4-FFF2-40B4-BE49-F238E27FC236}">
                <a16:creationId xmlns:a16="http://schemas.microsoft.com/office/drawing/2014/main" id="{0516D1E9-25A1-DDAA-EADD-110B570AA8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1879" y="1470325"/>
            <a:ext cx="3220141" cy="3220141"/>
          </a:xfrm>
          <a:prstGeom prst="rect">
            <a:avLst/>
          </a:prstGeom>
        </p:spPr>
      </p:pic>
      <p:sp>
        <p:nvSpPr>
          <p:cNvPr id="8" name="TextBox 7">
            <a:extLst>
              <a:ext uri="{FF2B5EF4-FFF2-40B4-BE49-F238E27FC236}">
                <a16:creationId xmlns:a16="http://schemas.microsoft.com/office/drawing/2014/main" id="{79451A30-6D17-CDC9-7D64-E8625E4EC751}"/>
              </a:ext>
            </a:extLst>
          </p:cNvPr>
          <p:cNvSpPr txBox="1"/>
          <p:nvPr/>
        </p:nvSpPr>
        <p:spPr>
          <a:xfrm>
            <a:off x="346484" y="4393723"/>
            <a:ext cx="4176430" cy="1107996"/>
          </a:xfrm>
          <a:prstGeom prst="rect">
            <a:avLst/>
          </a:prstGeom>
          <a:noFill/>
        </p:spPr>
        <p:txBody>
          <a:bodyPr wrap="square" rtlCol="0">
            <a:spAutoFit/>
          </a:bodyPr>
          <a:lstStyle/>
          <a:p>
            <a:r>
              <a:rPr lang="en-US" sz="2200" dirty="0"/>
              <a:t>Stand alone cage A) with integrated screws B)without screws</a:t>
            </a:r>
          </a:p>
        </p:txBody>
      </p:sp>
      <p:sp>
        <p:nvSpPr>
          <p:cNvPr id="9" name="TextBox 8">
            <a:extLst>
              <a:ext uri="{FF2B5EF4-FFF2-40B4-BE49-F238E27FC236}">
                <a16:creationId xmlns:a16="http://schemas.microsoft.com/office/drawing/2014/main" id="{A4DDF115-8C69-B662-6FE9-D9AA32667F7B}"/>
              </a:ext>
            </a:extLst>
          </p:cNvPr>
          <p:cNvSpPr txBox="1"/>
          <p:nvPr/>
        </p:nvSpPr>
        <p:spPr>
          <a:xfrm>
            <a:off x="5182099" y="4506295"/>
            <a:ext cx="2830710" cy="769441"/>
          </a:xfrm>
          <a:prstGeom prst="rect">
            <a:avLst/>
          </a:prstGeom>
          <a:noFill/>
        </p:spPr>
        <p:txBody>
          <a:bodyPr wrap="square" rtlCol="0">
            <a:spAutoFit/>
          </a:bodyPr>
          <a:lstStyle/>
          <a:p>
            <a:r>
              <a:rPr lang="en-US" sz="2200" dirty="0"/>
              <a:t>Cage fixed with plates and screws</a:t>
            </a:r>
          </a:p>
        </p:txBody>
      </p:sp>
      <p:pic>
        <p:nvPicPr>
          <p:cNvPr id="11" name="Picture 10">
            <a:extLst>
              <a:ext uri="{FF2B5EF4-FFF2-40B4-BE49-F238E27FC236}">
                <a16:creationId xmlns:a16="http://schemas.microsoft.com/office/drawing/2014/main" id="{3A5A5511-BD16-0204-4282-8FB4DCD8B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6669" y="1382348"/>
            <a:ext cx="3396096" cy="3396096"/>
          </a:xfrm>
          <a:prstGeom prst="rect">
            <a:avLst/>
          </a:prstGeom>
        </p:spPr>
      </p:pic>
      <p:sp>
        <p:nvSpPr>
          <p:cNvPr id="12" name="TextBox 11">
            <a:extLst>
              <a:ext uri="{FF2B5EF4-FFF2-40B4-BE49-F238E27FC236}">
                <a16:creationId xmlns:a16="http://schemas.microsoft.com/office/drawing/2014/main" id="{BE570715-01C6-4F38-5012-DF9B7718FE56}"/>
              </a:ext>
            </a:extLst>
          </p:cNvPr>
          <p:cNvSpPr txBox="1"/>
          <p:nvPr/>
        </p:nvSpPr>
        <p:spPr>
          <a:xfrm>
            <a:off x="8755731" y="4393723"/>
            <a:ext cx="2830710" cy="1446550"/>
          </a:xfrm>
          <a:prstGeom prst="rect">
            <a:avLst/>
          </a:prstGeom>
          <a:noFill/>
        </p:spPr>
        <p:txBody>
          <a:bodyPr wrap="square" rtlCol="0">
            <a:spAutoFit/>
          </a:bodyPr>
          <a:lstStyle/>
          <a:p>
            <a:r>
              <a:rPr lang="en-US" sz="2200" dirty="0"/>
              <a:t>Zero profile cage (spacer) with integrated fixation component</a:t>
            </a:r>
          </a:p>
        </p:txBody>
      </p:sp>
      <p:pic>
        <p:nvPicPr>
          <p:cNvPr id="16" name="Picture 15">
            <a:extLst>
              <a:ext uri="{FF2B5EF4-FFF2-40B4-BE49-F238E27FC236}">
                <a16:creationId xmlns:a16="http://schemas.microsoft.com/office/drawing/2014/main" id="{958FC9D7-B632-9198-7F71-4A2AA44E16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974" y="1569855"/>
            <a:ext cx="4223940" cy="2861781"/>
          </a:xfrm>
          <a:prstGeom prst="rect">
            <a:avLst/>
          </a:prstGeom>
        </p:spPr>
      </p:pic>
    </p:spTree>
    <p:extLst>
      <p:ext uri="{BB962C8B-B14F-4D97-AF65-F5344CB8AC3E}">
        <p14:creationId xmlns:p14="http://schemas.microsoft.com/office/powerpoint/2010/main" val="4200681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CF72C-A139-35D6-13BB-BF7FF488C996}"/>
              </a:ext>
            </a:extLst>
          </p:cNvPr>
          <p:cNvSpPr>
            <a:spLocks noGrp="1"/>
          </p:cNvSpPr>
          <p:nvPr>
            <p:ph type="title"/>
          </p:nvPr>
        </p:nvSpPr>
        <p:spPr/>
        <p:txBody>
          <a:bodyPr/>
          <a:lstStyle/>
          <a:p>
            <a:r>
              <a:rPr lang="en-US" dirty="0"/>
              <a:t>Materials</a:t>
            </a:r>
          </a:p>
        </p:txBody>
      </p:sp>
      <p:sp>
        <p:nvSpPr>
          <p:cNvPr id="3" name="Content Placeholder 2">
            <a:extLst>
              <a:ext uri="{FF2B5EF4-FFF2-40B4-BE49-F238E27FC236}">
                <a16:creationId xmlns:a16="http://schemas.microsoft.com/office/drawing/2014/main" id="{84DDD743-848D-3BAE-C648-173B2B30D379}"/>
              </a:ext>
            </a:extLst>
          </p:cNvPr>
          <p:cNvSpPr>
            <a:spLocks noGrp="1"/>
          </p:cNvSpPr>
          <p:nvPr>
            <p:ph idx="1"/>
          </p:nvPr>
        </p:nvSpPr>
        <p:spPr/>
        <p:txBody>
          <a:bodyPr/>
          <a:lstStyle/>
          <a:p>
            <a:r>
              <a:rPr lang="en-US" dirty="0"/>
              <a:t>Titanium*</a:t>
            </a:r>
          </a:p>
          <a:p>
            <a:r>
              <a:rPr lang="en-US" dirty="0"/>
              <a:t>Carbon Fiber</a:t>
            </a:r>
          </a:p>
          <a:p>
            <a:r>
              <a:rPr lang="en-US" dirty="0"/>
              <a:t>PEEK (Poly-ethyl Ether Ketone)</a:t>
            </a:r>
          </a:p>
          <a:p>
            <a:endParaRPr lang="en-US" dirty="0"/>
          </a:p>
          <a:p>
            <a:endParaRPr lang="en-US" dirty="0"/>
          </a:p>
          <a:p>
            <a:endParaRPr lang="en-US" dirty="0"/>
          </a:p>
          <a:p>
            <a:endParaRPr lang="en-US" dirty="0"/>
          </a:p>
          <a:p>
            <a:pPr marL="0" indent="0">
              <a:buNone/>
            </a:pPr>
            <a:r>
              <a:rPr lang="en-US" sz="1800" dirty="0"/>
              <a:t>* Best Material as better osteoconductive surface</a:t>
            </a:r>
            <a:r>
              <a:rPr lang="en-US" dirty="0"/>
              <a:t> </a:t>
            </a:r>
          </a:p>
        </p:txBody>
      </p:sp>
      <p:pic>
        <p:nvPicPr>
          <p:cNvPr id="5" name="Picture 4">
            <a:extLst>
              <a:ext uri="{FF2B5EF4-FFF2-40B4-BE49-F238E27FC236}">
                <a16:creationId xmlns:a16="http://schemas.microsoft.com/office/drawing/2014/main" id="{8EE274C8-9010-9F1E-476B-5DD161D975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4650" y="3768050"/>
            <a:ext cx="3449146" cy="2724825"/>
          </a:xfrm>
          <a:prstGeom prst="rect">
            <a:avLst/>
          </a:prstGeom>
        </p:spPr>
      </p:pic>
      <p:pic>
        <p:nvPicPr>
          <p:cNvPr id="9" name="Picture 8">
            <a:extLst>
              <a:ext uri="{FF2B5EF4-FFF2-40B4-BE49-F238E27FC236}">
                <a16:creationId xmlns:a16="http://schemas.microsoft.com/office/drawing/2014/main" id="{6FE87005-0785-1995-6CEC-CF72E937C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7631" y="1077821"/>
            <a:ext cx="4043183" cy="2555292"/>
          </a:xfrm>
          <a:prstGeom prst="rect">
            <a:avLst/>
          </a:prstGeom>
        </p:spPr>
      </p:pic>
    </p:spTree>
    <p:extLst>
      <p:ext uri="{BB962C8B-B14F-4D97-AF65-F5344CB8AC3E}">
        <p14:creationId xmlns:p14="http://schemas.microsoft.com/office/powerpoint/2010/main" val="31758805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F8329-D7CD-8F9F-44F4-2B2316846D12}"/>
              </a:ext>
            </a:extLst>
          </p:cNvPr>
          <p:cNvSpPr>
            <a:spLocks noGrp="1"/>
          </p:cNvSpPr>
          <p:nvPr>
            <p:ph type="title"/>
          </p:nvPr>
        </p:nvSpPr>
        <p:spPr/>
        <p:txBody>
          <a:bodyPr/>
          <a:lstStyle/>
          <a:p>
            <a:r>
              <a:rPr lang="en-US" b="1" dirty="0"/>
              <a:t>Discectomy vs corpectomy</a:t>
            </a:r>
          </a:p>
        </p:txBody>
      </p:sp>
      <p:sp>
        <p:nvSpPr>
          <p:cNvPr id="3" name="Content Placeholder 2">
            <a:extLst>
              <a:ext uri="{FF2B5EF4-FFF2-40B4-BE49-F238E27FC236}">
                <a16:creationId xmlns:a16="http://schemas.microsoft.com/office/drawing/2014/main" id="{D324551B-6F42-1AAF-0AF6-39BA50E91823}"/>
              </a:ext>
            </a:extLst>
          </p:cNvPr>
          <p:cNvSpPr>
            <a:spLocks noGrp="1"/>
          </p:cNvSpPr>
          <p:nvPr>
            <p:ph idx="1"/>
          </p:nvPr>
        </p:nvSpPr>
        <p:spPr/>
        <p:txBody>
          <a:bodyPr/>
          <a:lstStyle/>
          <a:p>
            <a:r>
              <a:rPr lang="en-US" b="0" i="0" dirty="0">
                <a:effectLst/>
              </a:rPr>
              <a:t>In a discectomy, only the damaged portion of a disc and bone spurs are removed, whereas, in a corpectomy, the discs, bone spurs as well as vertebral body is removed .</a:t>
            </a:r>
            <a:r>
              <a:rPr lang="en-US" dirty="0"/>
              <a:t>A</a:t>
            </a:r>
            <a:r>
              <a:rPr lang="en-US" b="0" i="0" dirty="0">
                <a:effectLst/>
              </a:rPr>
              <a:t> bone graft with or without a metal plate and screws is used to reconstruct the spine and provide stability.</a:t>
            </a:r>
            <a:endParaRPr lang="en-US" dirty="0"/>
          </a:p>
        </p:txBody>
      </p:sp>
      <p:pic>
        <p:nvPicPr>
          <p:cNvPr id="5" name="Picture 4">
            <a:extLst>
              <a:ext uri="{FF2B5EF4-FFF2-40B4-BE49-F238E27FC236}">
                <a16:creationId xmlns:a16="http://schemas.microsoft.com/office/drawing/2014/main" id="{3887913F-AD17-1A0E-14FC-09214158CF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2617" y="3523620"/>
            <a:ext cx="6084004" cy="3169159"/>
          </a:xfrm>
          <a:prstGeom prst="rect">
            <a:avLst/>
          </a:prstGeom>
        </p:spPr>
      </p:pic>
    </p:spTree>
    <p:extLst>
      <p:ext uri="{BB962C8B-B14F-4D97-AF65-F5344CB8AC3E}">
        <p14:creationId xmlns:p14="http://schemas.microsoft.com/office/powerpoint/2010/main" val="10192156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1EDC6-9FA9-D797-7104-50DC04361F4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F8FE2C2-8F89-F68A-B85C-AD2B7AFDA6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965" y="1027906"/>
            <a:ext cx="3302462" cy="5202761"/>
          </a:xfrm>
        </p:spPr>
      </p:pic>
      <p:pic>
        <p:nvPicPr>
          <p:cNvPr id="7" name="Picture 6">
            <a:extLst>
              <a:ext uri="{FF2B5EF4-FFF2-40B4-BE49-F238E27FC236}">
                <a16:creationId xmlns:a16="http://schemas.microsoft.com/office/drawing/2014/main" id="{B677B70F-F96D-4A74-6BDC-53E3C0086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0426" y="1305153"/>
            <a:ext cx="4216078" cy="4925514"/>
          </a:xfrm>
          <a:prstGeom prst="rect">
            <a:avLst/>
          </a:prstGeom>
        </p:spPr>
      </p:pic>
      <p:pic>
        <p:nvPicPr>
          <p:cNvPr id="9" name="Picture 8">
            <a:extLst>
              <a:ext uri="{FF2B5EF4-FFF2-40B4-BE49-F238E27FC236}">
                <a16:creationId xmlns:a16="http://schemas.microsoft.com/office/drawing/2014/main" id="{FE8BD641-4281-40A3-C01E-340C95E25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2503" y="1720006"/>
            <a:ext cx="4331121" cy="3468348"/>
          </a:xfrm>
          <a:prstGeom prst="rect">
            <a:avLst/>
          </a:prstGeom>
        </p:spPr>
      </p:pic>
    </p:spTree>
    <p:extLst>
      <p:ext uri="{BB962C8B-B14F-4D97-AF65-F5344CB8AC3E}">
        <p14:creationId xmlns:p14="http://schemas.microsoft.com/office/powerpoint/2010/main" val="3002321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30B55-4317-CD8E-50CC-FFBD5387F69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45A71A5-C3F5-90E1-FF9C-EBB09DF22FA2}"/>
              </a:ext>
            </a:extLst>
          </p:cNvPr>
          <p:cNvPicPr>
            <a:picLocks noGrp="1" noChangeAspect="1"/>
          </p:cNvPicPr>
          <p:nvPr>
            <p:ph idx="1"/>
          </p:nvPr>
        </p:nvPicPr>
        <p:blipFill>
          <a:blip r:embed="rId2"/>
          <a:stretch>
            <a:fillRect/>
          </a:stretch>
        </p:blipFill>
        <p:spPr>
          <a:xfrm>
            <a:off x="621030" y="628174"/>
            <a:ext cx="5345589" cy="5345589"/>
          </a:xfrm>
          <a:prstGeom prst="rect">
            <a:avLst/>
          </a:prstGeom>
        </p:spPr>
      </p:pic>
      <p:pic>
        <p:nvPicPr>
          <p:cNvPr id="5" name="Picture 4">
            <a:extLst>
              <a:ext uri="{FF2B5EF4-FFF2-40B4-BE49-F238E27FC236}">
                <a16:creationId xmlns:a16="http://schemas.microsoft.com/office/drawing/2014/main" id="{E79E061D-29BA-AE31-C5D7-BAB7A4D68700}"/>
              </a:ext>
            </a:extLst>
          </p:cNvPr>
          <p:cNvPicPr>
            <a:picLocks noChangeAspect="1"/>
          </p:cNvPicPr>
          <p:nvPr/>
        </p:nvPicPr>
        <p:blipFill>
          <a:blip r:embed="rId3"/>
          <a:stretch>
            <a:fillRect/>
          </a:stretch>
        </p:blipFill>
        <p:spPr>
          <a:xfrm>
            <a:off x="6225381" y="667067"/>
            <a:ext cx="5345589" cy="5345589"/>
          </a:xfrm>
          <a:prstGeom prst="rect">
            <a:avLst/>
          </a:prstGeom>
        </p:spPr>
      </p:pic>
    </p:spTree>
    <p:extLst>
      <p:ext uri="{BB962C8B-B14F-4D97-AF65-F5344CB8AC3E}">
        <p14:creationId xmlns:p14="http://schemas.microsoft.com/office/powerpoint/2010/main" val="20476698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5B0B3-C461-09AB-33E5-0F4CC31EC51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61442C6-8BD7-6EE0-B62D-971875E7B601}"/>
              </a:ext>
            </a:extLst>
          </p:cNvPr>
          <p:cNvPicPr>
            <a:picLocks noGrp="1" noChangeAspect="1"/>
          </p:cNvPicPr>
          <p:nvPr>
            <p:ph idx="1"/>
          </p:nvPr>
        </p:nvPicPr>
        <p:blipFill>
          <a:blip r:embed="rId2"/>
          <a:stretch>
            <a:fillRect/>
          </a:stretch>
        </p:blipFill>
        <p:spPr>
          <a:xfrm>
            <a:off x="323053" y="599915"/>
            <a:ext cx="5388335" cy="5658170"/>
          </a:xfrm>
          <a:prstGeom prst="rect">
            <a:avLst/>
          </a:prstGeom>
        </p:spPr>
      </p:pic>
      <p:pic>
        <p:nvPicPr>
          <p:cNvPr id="6" name="Picture 5">
            <a:extLst>
              <a:ext uri="{FF2B5EF4-FFF2-40B4-BE49-F238E27FC236}">
                <a16:creationId xmlns:a16="http://schemas.microsoft.com/office/drawing/2014/main" id="{3ABBCFE1-BA12-252F-E65C-997FCECA1DBC}"/>
              </a:ext>
            </a:extLst>
          </p:cNvPr>
          <p:cNvPicPr>
            <a:picLocks noChangeAspect="1"/>
          </p:cNvPicPr>
          <p:nvPr/>
        </p:nvPicPr>
        <p:blipFill>
          <a:blip r:embed="rId3"/>
          <a:stretch>
            <a:fillRect/>
          </a:stretch>
        </p:blipFill>
        <p:spPr>
          <a:xfrm>
            <a:off x="5889507" y="599915"/>
            <a:ext cx="6189593" cy="5658170"/>
          </a:xfrm>
          <a:prstGeom prst="rect">
            <a:avLst/>
          </a:prstGeom>
        </p:spPr>
      </p:pic>
    </p:spTree>
    <p:extLst>
      <p:ext uri="{BB962C8B-B14F-4D97-AF65-F5344CB8AC3E}">
        <p14:creationId xmlns:p14="http://schemas.microsoft.com/office/powerpoint/2010/main" val="25930204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40294-E338-139F-599F-7EEEA433EFC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F8971F6-6E6C-233F-80FF-5EB9DD1BDA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84622" y="267730"/>
            <a:ext cx="4869178" cy="5808586"/>
          </a:xfrm>
        </p:spPr>
      </p:pic>
      <p:pic>
        <p:nvPicPr>
          <p:cNvPr id="7" name="Picture 6">
            <a:extLst>
              <a:ext uri="{FF2B5EF4-FFF2-40B4-BE49-F238E27FC236}">
                <a16:creationId xmlns:a16="http://schemas.microsoft.com/office/drawing/2014/main" id="{E267A4A7-92CC-650E-B853-36A361545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17" y="365125"/>
            <a:ext cx="5414963" cy="5898514"/>
          </a:xfrm>
          <a:prstGeom prst="rect">
            <a:avLst/>
          </a:prstGeom>
        </p:spPr>
      </p:pic>
    </p:spTree>
    <p:extLst>
      <p:ext uri="{BB962C8B-B14F-4D97-AF65-F5344CB8AC3E}">
        <p14:creationId xmlns:p14="http://schemas.microsoft.com/office/powerpoint/2010/main" val="8723158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C2DB95-DA7B-4729-9BD2-665C41A4169A}"/>
              </a:ext>
            </a:extLst>
          </p:cNvPr>
          <p:cNvPicPr>
            <a:picLocks noChangeAspect="1"/>
          </p:cNvPicPr>
          <p:nvPr/>
        </p:nvPicPr>
        <p:blipFill>
          <a:blip r:embed="rId2"/>
          <a:stretch>
            <a:fillRect/>
          </a:stretch>
        </p:blipFill>
        <p:spPr>
          <a:xfrm>
            <a:off x="3826257" y="1192972"/>
            <a:ext cx="4098543" cy="4420117"/>
          </a:xfrm>
          <a:prstGeom prst="rect">
            <a:avLst/>
          </a:prstGeom>
        </p:spPr>
      </p:pic>
      <p:sp>
        <p:nvSpPr>
          <p:cNvPr id="2" name="Title 1">
            <a:extLst>
              <a:ext uri="{FF2B5EF4-FFF2-40B4-BE49-F238E27FC236}">
                <a16:creationId xmlns:a16="http://schemas.microsoft.com/office/drawing/2014/main" id="{37CDBCE0-62D8-4A2C-B09C-4C20E6FAC23E}"/>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F91EB7CC-21CA-4BFA-ADC4-7C4DD8FBDE58}"/>
              </a:ext>
            </a:extLst>
          </p:cNvPr>
          <p:cNvPicPr>
            <a:picLocks noGrp="1" noChangeAspect="1"/>
          </p:cNvPicPr>
          <p:nvPr>
            <p:ph idx="1"/>
          </p:nvPr>
        </p:nvPicPr>
        <p:blipFill>
          <a:blip r:embed="rId3"/>
          <a:stretch>
            <a:fillRect/>
          </a:stretch>
        </p:blipFill>
        <p:spPr>
          <a:xfrm>
            <a:off x="0" y="1192971"/>
            <a:ext cx="3845442" cy="4472055"/>
          </a:xfrm>
          <a:prstGeom prst="rect">
            <a:avLst/>
          </a:prstGeom>
        </p:spPr>
      </p:pic>
      <p:pic>
        <p:nvPicPr>
          <p:cNvPr id="6" name="Picture 5">
            <a:extLst>
              <a:ext uri="{FF2B5EF4-FFF2-40B4-BE49-F238E27FC236}">
                <a16:creationId xmlns:a16="http://schemas.microsoft.com/office/drawing/2014/main" id="{8C99339B-D1AA-4DDA-9761-7984037BAFA8}"/>
              </a:ext>
            </a:extLst>
          </p:cNvPr>
          <p:cNvPicPr>
            <a:picLocks noChangeAspect="1"/>
          </p:cNvPicPr>
          <p:nvPr/>
        </p:nvPicPr>
        <p:blipFill>
          <a:blip r:embed="rId4"/>
          <a:stretch>
            <a:fillRect/>
          </a:stretch>
        </p:blipFill>
        <p:spPr>
          <a:xfrm>
            <a:off x="7924800" y="1218941"/>
            <a:ext cx="4210878" cy="4368178"/>
          </a:xfrm>
          <a:prstGeom prst="rect">
            <a:avLst/>
          </a:prstGeom>
        </p:spPr>
      </p:pic>
    </p:spTree>
    <p:extLst>
      <p:ext uri="{BB962C8B-B14F-4D97-AF65-F5344CB8AC3E}">
        <p14:creationId xmlns:p14="http://schemas.microsoft.com/office/powerpoint/2010/main" val="9650582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61FEA-E121-C5C7-CC09-65216C7A37FB}"/>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6FA1BFF8-CE57-040D-9ED4-75746BECF36A}"/>
              </a:ext>
            </a:extLst>
          </p:cNvPr>
          <p:cNvSpPr>
            <a:spLocks noGrp="1"/>
          </p:cNvSpPr>
          <p:nvPr>
            <p:ph idx="1"/>
          </p:nvPr>
        </p:nvSpPr>
        <p:spPr>
          <a:xfrm>
            <a:off x="673331" y="1620982"/>
            <a:ext cx="10680469" cy="4555981"/>
          </a:xfrm>
        </p:spPr>
        <p:txBody>
          <a:bodyPr>
            <a:normAutofit/>
          </a:bodyPr>
          <a:lstStyle/>
          <a:p>
            <a:r>
              <a:rPr lang="en-US" b="1" i="0" dirty="0">
                <a:solidFill>
                  <a:schemeClr val="accent1">
                    <a:lumMod val="75000"/>
                  </a:schemeClr>
                </a:solidFill>
                <a:effectLst/>
              </a:rPr>
              <a:t>1.Comparison of anterior cervical discectomy and fusion versus anterior cervical corpectomy and fusion in the treatment of localized ossification of the posterior longitudinal ligament</a:t>
            </a:r>
          </a:p>
          <a:p>
            <a:pPr marL="0" indent="0">
              <a:buNone/>
            </a:pPr>
            <a:r>
              <a:rPr lang="en-US" sz="2200" b="0" i="0" dirty="0">
                <a:solidFill>
                  <a:srgbClr val="333333"/>
                </a:solidFill>
                <a:effectLst/>
              </a:rPr>
              <a:t>Conclusion : Although both options achieved satisfactory primary clinical and radiographic efficacies</a:t>
            </a:r>
            <a:r>
              <a:rPr lang="en-US" sz="2200" b="1" i="0" dirty="0">
                <a:solidFill>
                  <a:srgbClr val="333333"/>
                </a:solidFill>
                <a:effectLst/>
              </a:rPr>
              <a:t>, ACDF was associated with a shorter surgical procedure, less intraoperative blood loss, better radiologic outcomes, and lower incidence of dysphagia than ACCF.</a:t>
            </a:r>
          </a:p>
          <a:p>
            <a:pPr marL="0" indent="0">
              <a:buNone/>
            </a:pPr>
            <a:endParaRPr lang="en-US" b="1" dirty="0"/>
          </a:p>
          <a:p>
            <a:pPr marL="0" indent="0">
              <a:buNone/>
            </a:pPr>
            <a:r>
              <a:rPr lang="en-US" sz="1600" dirty="0"/>
              <a:t>Chen T, Wang Y, Zhou H, et al. Comparison of anterior cervical discectomy and fusion versus anterior cervical corpectomy and fusion in the treatment of localized ossification of the posterior longitudinal ligament. Journal of </a:t>
            </a:r>
            <a:r>
              <a:rPr lang="en-US" sz="1600" dirty="0" err="1"/>
              <a:t>Orthopaedic</a:t>
            </a:r>
            <a:r>
              <a:rPr lang="en-US" sz="1600" dirty="0"/>
              <a:t> Surgery. 2023;31(1). doi:10.1177/10225536231167704</a:t>
            </a:r>
          </a:p>
        </p:txBody>
      </p:sp>
    </p:spTree>
    <p:extLst>
      <p:ext uri="{BB962C8B-B14F-4D97-AF65-F5344CB8AC3E}">
        <p14:creationId xmlns:p14="http://schemas.microsoft.com/office/powerpoint/2010/main" val="37536575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DB8C5-5D4A-9C60-FEA6-63609EEBA5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7F812D-CA98-CCBD-2D03-C6C92D7E75FB}"/>
              </a:ext>
            </a:extLst>
          </p:cNvPr>
          <p:cNvSpPr>
            <a:spLocks noGrp="1"/>
          </p:cNvSpPr>
          <p:nvPr>
            <p:ph idx="1"/>
          </p:nvPr>
        </p:nvSpPr>
        <p:spPr/>
        <p:txBody>
          <a:bodyPr/>
          <a:lstStyle/>
          <a:p>
            <a:r>
              <a:rPr lang="en-US" b="1" i="0" dirty="0">
                <a:solidFill>
                  <a:schemeClr val="accent1">
                    <a:lumMod val="75000"/>
                  </a:schemeClr>
                </a:solidFill>
                <a:effectLst/>
              </a:rPr>
              <a:t>2.A comparison of anterior cervical discectomy and corpectomy in patients with multilevel cervical </a:t>
            </a:r>
            <a:r>
              <a:rPr lang="en-US" b="1" i="0" dirty="0" err="1">
                <a:solidFill>
                  <a:schemeClr val="accent1">
                    <a:lumMod val="75000"/>
                  </a:schemeClr>
                </a:solidFill>
                <a:effectLst/>
              </a:rPr>
              <a:t>spondylotic</a:t>
            </a:r>
            <a:r>
              <a:rPr lang="en-US" b="1" i="0" dirty="0">
                <a:solidFill>
                  <a:schemeClr val="accent1">
                    <a:lumMod val="75000"/>
                  </a:schemeClr>
                </a:solidFill>
                <a:effectLst/>
              </a:rPr>
              <a:t> myelopathy</a:t>
            </a:r>
          </a:p>
          <a:p>
            <a:pPr marL="0" indent="0">
              <a:buNone/>
            </a:pPr>
            <a:r>
              <a:rPr lang="en-US" sz="2200" b="0" i="0" dirty="0">
                <a:solidFill>
                  <a:srgbClr val="212121"/>
                </a:solidFill>
                <a:effectLst/>
              </a:rPr>
              <a:t>Conclusion : Surgical managements of 3- or 4-level CSM by ACDF or ACCF showed no significant differences in terms of achieved clinical symptom improvements, with the exception of better postoperative NDI(Neck dysfunction index) scores in ACDF. In addition, </a:t>
            </a:r>
            <a:r>
              <a:rPr lang="en-US" sz="2200" b="1" i="0" dirty="0">
                <a:solidFill>
                  <a:srgbClr val="212121"/>
                </a:solidFill>
                <a:effectLst/>
              </a:rPr>
              <a:t>ACDF is better than ACCF in terms of blood loss, lordotic curvature improvement and instrumentation and graft related-complication rates, with the exception of operation times</a:t>
            </a:r>
            <a:r>
              <a:rPr lang="en-US" sz="2200" b="0" i="0" dirty="0">
                <a:solidFill>
                  <a:srgbClr val="212121"/>
                </a:solidFill>
                <a:effectLst/>
              </a:rPr>
              <a:t>.</a:t>
            </a:r>
          </a:p>
          <a:p>
            <a:pPr marL="0" indent="0">
              <a:buNone/>
            </a:pPr>
            <a:r>
              <a:rPr lang="en-US" sz="1600" b="0" i="0" dirty="0">
                <a:solidFill>
                  <a:srgbClr val="212121"/>
                </a:solidFill>
                <a:effectLst/>
              </a:rPr>
              <a:t>Lin Q, Zhou X, Wang X, Cao P, Tsai N, Yuan W. A comparison of anterior cervical discectomy and corpectomy in patients with multilevel cervical </a:t>
            </a:r>
            <a:r>
              <a:rPr lang="en-US" sz="1600" b="0" i="0" dirty="0" err="1">
                <a:solidFill>
                  <a:srgbClr val="212121"/>
                </a:solidFill>
                <a:effectLst/>
              </a:rPr>
              <a:t>spondylotic</a:t>
            </a:r>
            <a:r>
              <a:rPr lang="en-US" sz="1600" b="0" i="0" dirty="0">
                <a:solidFill>
                  <a:srgbClr val="212121"/>
                </a:solidFill>
                <a:effectLst/>
              </a:rPr>
              <a:t> myelopathy. </a:t>
            </a:r>
            <a:r>
              <a:rPr lang="en-US" sz="1600" b="0" i="0" dirty="0" err="1">
                <a:solidFill>
                  <a:srgbClr val="212121"/>
                </a:solidFill>
                <a:effectLst/>
              </a:rPr>
              <a:t>Eur</a:t>
            </a:r>
            <a:r>
              <a:rPr lang="en-US" sz="1600" b="0" i="0" dirty="0">
                <a:solidFill>
                  <a:srgbClr val="212121"/>
                </a:solidFill>
                <a:effectLst/>
              </a:rPr>
              <a:t> Spine J. 2012 Mar;21(3):474-81. </a:t>
            </a:r>
            <a:r>
              <a:rPr lang="en-US" sz="1600" b="0" i="0" dirty="0" err="1">
                <a:solidFill>
                  <a:srgbClr val="212121"/>
                </a:solidFill>
                <a:effectLst/>
              </a:rPr>
              <a:t>doi</a:t>
            </a:r>
            <a:r>
              <a:rPr lang="en-US" sz="1600" b="0" i="0" dirty="0">
                <a:solidFill>
                  <a:srgbClr val="212121"/>
                </a:solidFill>
                <a:effectLst/>
              </a:rPr>
              <a:t>: 10.1007/s00586-011-1961-9. </a:t>
            </a:r>
            <a:r>
              <a:rPr lang="en-US" sz="1600" b="0" i="0" dirty="0" err="1">
                <a:solidFill>
                  <a:srgbClr val="212121"/>
                </a:solidFill>
                <a:effectLst/>
              </a:rPr>
              <a:t>Epub</a:t>
            </a:r>
            <a:r>
              <a:rPr lang="en-US" sz="1600" b="0" i="0" dirty="0">
                <a:solidFill>
                  <a:srgbClr val="212121"/>
                </a:solidFill>
                <a:effectLst/>
              </a:rPr>
              <a:t> 2011 Aug 9. PMID: 21826497; PMCID: PMC3296841.</a:t>
            </a:r>
            <a:endParaRPr lang="en-US" sz="2200" dirty="0"/>
          </a:p>
        </p:txBody>
      </p:sp>
    </p:spTree>
    <p:extLst>
      <p:ext uri="{BB962C8B-B14F-4D97-AF65-F5344CB8AC3E}">
        <p14:creationId xmlns:p14="http://schemas.microsoft.com/office/powerpoint/2010/main" val="3123094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F7ACF-DF71-3AFF-75A5-238990FE0D18}"/>
              </a:ext>
            </a:extLst>
          </p:cNvPr>
          <p:cNvSpPr>
            <a:spLocks noGrp="1"/>
          </p:cNvSpPr>
          <p:nvPr>
            <p:ph type="title"/>
          </p:nvPr>
        </p:nvSpPr>
        <p:spPr/>
        <p:txBody>
          <a:bodyPr/>
          <a:lstStyle/>
          <a:p>
            <a:r>
              <a:rPr lang="en-US" dirty="0"/>
              <a:t>Case Presentation</a:t>
            </a:r>
          </a:p>
        </p:txBody>
      </p:sp>
      <p:sp>
        <p:nvSpPr>
          <p:cNvPr id="3" name="Content Placeholder 2">
            <a:extLst>
              <a:ext uri="{FF2B5EF4-FFF2-40B4-BE49-F238E27FC236}">
                <a16:creationId xmlns:a16="http://schemas.microsoft.com/office/drawing/2014/main" id="{BCCF17CF-835F-035B-2E96-D4D859C19376}"/>
              </a:ext>
            </a:extLst>
          </p:cNvPr>
          <p:cNvSpPr>
            <a:spLocks noGrp="1"/>
          </p:cNvSpPr>
          <p:nvPr>
            <p:ph idx="1"/>
          </p:nvPr>
        </p:nvSpPr>
        <p:spPr/>
        <p:txBody>
          <a:bodyPr/>
          <a:lstStyle/>
          <a:p>
            <a:pPr marL="0" indent="0">
              <a:buNone/>
            </a:pPr>
            <a:r>
              <a:rPr lang="en-US" b="1" dirty="0">
                <a:solidFill>
                  <a:schemeClr val="accent1">
                    <a:lumMod val="50000"/>
                  </a:schemeClr>
                </a:solidFill>
              </a:rPr>
              <a:t>DEMOGRAPHIC DETAILS </a:t>
            </a:r>
          </a:p>
          <a:p>
            <a:r>
              <a:rPr lang="en-US" sz="2800" dirty="0"/>
              <a:t>Patient:	XYZ</a:t>
            </a:r>
          </a:p>
          <a:p>
            <a:r>
              <a:rPr lang="en-US" sz="2800" dirty="0"/>
              <a:t>Age : 	35 years</a:t>
            </a:r>
          </a:p>
          <a:p>
            <a:r>
              <a:rPr lang="en-US" sz="2800" dirty="0"/>
              <a:t>Gender: 	Male</a:t>
            </a:r>
          </a:p>
          <a:p>
            <a:r>
              <a:rPr lang="en-US" sz="2800" dirty="0"/>
              <a:t>Resident: 	</a:t>
            </a:r>
            <a:r>
              <a:rPr lang="en-US" dirty="0"/>
              <a:t>Kohat</a:t>
            </a:r>
            <a:endParaRPr lang="en-US" sz="2800" dirty="0"/>
          </a:p>
          <a:p>
            <a:r>
              <a:rPr lang="en-US" sz="2800" dirty="0"/>
              <a:t>Married with </a:t>
            </a:r>
            <a:r>
              <a:rPr lang="en-US" dirty="0"/>
              <a:t>two</a:t>
            </a:r>
            <a:r>
              <a:rPr lang="en-US" sz="2800" dirty="0"/>
              <a:t> kids </a:t>
            </a:r>
          </a:p>
          <a:p>
            <a:r>
              <a:rPr lang="en-US" sz="2800" dirty="0"/>
              <a:t>Laborer by Profession </a:t>
            </a:r>
          </a:p>
          <a:p>
            <a:r>
              <a:rPr lang="en-US" sz="2800" dirty="0"/>
              <a:t>Presented in Neurosurgical OPD</a:t>
            </a:r>
          </a:p>
          <a:p>
            <a:endParaRPr lang="en-US" dirty="0"/>
          </a:p>
        </p:txBody>
      </p:sp>
    </p:spTree>
    <p:extLst>
      <p:ext uri="{BB962C8B-B14F-4D97-AF65-F5344CB8AC3E}">
        <p14:creationId xmlns:p14="http://schemas.microsoft.com/office/powerpoint/2010/main" val="30443802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68201-A6DE-EB67-3919-74CD60AEEF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F5E723C-FACE-7242-B5D8-47CFD6CE2581}"/>
              </a:ext>
            </a:extLst>
          </p:cNvPr>
          <p:cNvSpPr>
            <a:spLocks noGrp="1"/>
          </p:cNvSpPr>
          <p:nvPr>
            <p:ph idx="1"/>
          </p:nvPr>
        </p:nvSpPr>
        <p:spPr>
          <a:xfrm>
            <a:off x="540327" y="1454726"/>
            <a:ext cx="11288684" cy="5104015"/>
          </a:xfrm>
        </p:spPr>
        <p:txBody>
          <a:bodyPr>
            <a:normAutofit/>
          </a:bodyPr>
          <a:lstStyle/>
          <a:p>
            <a:endParaRPr lang="en-US" dirty="0"/>
          </a:p>
          <a:p>
            <a:r>
              <a:rPr lang="en-US" b="1" i="0" dirty="0">
                <a:solidFill>
                  <a:schemeClr val="accent1">
                    <a:lumMod val="75000"/>
                  </a:schemeClr>
                </a:solidFill>
                <a:effectLst/>
              </a:rPr>
              <a:t>3.Anterior Cervical Corpectomy and Fusion Versus Anterior Cervical Discectomy and Fusion for Treatment of Multilevel Cervical </a:t>
            </a:r>
            <a:r>
              <a:rPr lang="en-US" b="1" i="0" dirty="0" err="1">
                <a:solidFill>
                  <a:schemeClr val="accent1">
                    <a:lumMod val="75000"/>
                  </a:schemeClr>
                </a:solidFill>
                <a:effectLst/>
              </a:rPr>
              <a:t>Spondylotic</a:t>
            </a:r>
            <a:r>
              <a:rPr lang="en-US" b="1" i="0" dirty="0">
                <a:solidFill>
                  <a:schemeClr val="accent1">
                    <a:lumMod val="75000"/>
                  </a:schemeClr>
                </a:solidFill>
                <a:effectLst/>
              </a:rPr>
              <a:t> Myelopathy: Insights from a National Registry</a:t>
            </a:r>
          </a:p>
          <a:p>
            <a:pPr marL="0" indent="0">
              <a:buNone/>
            </a:pPr>
            <a:r>
              <a:rPr lang="en-US" sz="2200" b="0" i="0" dirty="0" err="1">
                <a:solidFill>
                  <a:srgbClr val="1F1F1F"/>
                </a:solidFill>
                <a:effectLst/>
              </a:rPr>
              <a:t>Conslusion</a:t>
            </a:r>
            <a:r>
              <a:rPr lang="en-US" sz="2200" b="0" i="0" dirty="0">
                <a:solidFill>
                  <a:srgbClr val="1F1F1F"/>
                </a:solidFill>
                <a:effectLst/>
              </a:rPr>
              <a:t> :</a:t>
            </a:r>
            <a:r>
              <a:rPr lang="en-US" sz="2200" dirty="0">
                <a:solidFill>
                  <a:srgbClr val="1F1F1F"/>
                </a:solidFill>
              </a:rPr>
              <a:t> </a:t>
            </a:r>
            <a:r>
              <a:rPr lang="en-US" sz="2200" b="0" i="0" dirty="0">
                <a:solidFill>
                  <a:srgbClr val="1F1F1F"/>
                </a:solidFill>
                <a:effectLst/>
              </a:rPr>
              <a:t>Our study indicates </a:t>
            </a:r>
            <a:r>
              <a:rPr lang="en-US" sz="2200" b="1" i="0" dirty="0">
                <a:solidFill>
                  <a:srgbClr val="1F1F1F"/>
                </a:solidFill>
                <a:effectLst/>
              </a:rPr>
              <a:t>that ACCF is generally associated with increased adverse perioperative and 30-day postoperative outcomes compared with ACDF </a:t>
            </a:r>
            <a:r>
              <a:rPr lang="en-US" sz="2200" b="0" i="0" dirty="0">
                <a:solidFill>
                  <a:srgbClr val="1F1F1F"/>
                </a:solidFill>
                <a:effectLst/>
              </a:rPr>
              <a:t>for patients being treated for multilevel CSM based on analyses from a national database. Although different radiologic and clinical features may compel a surgeon to choose one procedure over the other.</a:t>
            </a:r>
          </a:p>
          <a:p>
            <a:pPr marL="0" indent="0">
              <a:buNone/>
            </a:pPr>
            <a:endParaRPr lang="en-US" u="none" strike="noStrike" dirty="0">
              <a:solidFill>
                <a:srgbClr val="0563C1"/>
              </a:solidFill>
              <a:latin typeface="ElsevierGulliver"/>
              <a:hlinkClick r:id="rId2" tooltip="Go to World Neurosurgery on ScienceDirect">
                <a:extLst>
                  <a:ext uri="{A12FA001-AC4F-418D-AE19-62706E023703}">
                    <ahyp:hlinkClr xmlns:ahyp="http://schemas.microsoft.com/office/drawing/2018/hyperlinkcolor" val="tx"/>
                  </a:ext>
                </a:extLst>
              </a:hlinkClick>
            </a:endParaRPr>
          </a:p>
          <a:p>
            <a:pPr marL="0" indent="0">
              <a:buNone/>
            </a:pPr>
            <a:r>
              <a:rPr lang="en-US" sz="1600" b="0" i="0" strike="noStrike" dirty="0">
                <a:effectLst/>
                <a:hlinkClick r:id="rId2" tooltip="Go to World Neurosurgery on ScienceDirect">
                  <a:extLst>
                    <a:ext uri="{A12FA001-AC4F-418D-AE19-62706E023703}">
                      <ahyp:hlinkClr xmlns:ahyp="http://schemas.microsoft.com/office/drawing/2018/hyperlinkcolor" val="tx"/>
                    </a:ext>
                  </a:extLst>
                </a:hlinkClick>
              </a:rPr>
              <a:t>World Neurosurgery</a:t>
            </a:r>
            <a:r>
              <a:rPr lang="en-US" sz="1600" dirty="0"/>
              <a:t> </a:t>
            </a:r>
            <a:r>
              <a:rPr lang="en-US" sz="1600" b="0" i="0" strike="noStrike" dirty="0">
                <a:effectLst/>
                <a:hlinkClick r:id="rId3" tooltip="Go to table of contents for this volume/issue">
                  <a:extLst>
                    <a:ext uri="{A12FA001-AC4F-418D-AE19-62706E023703}">
                      <ahyp:hlinkClr xmlns:ahyp="http://schemas.microsoft.com/office/drawing/2018/hyperlinkcolor" val="tx"/>
                    </a:ext>
                  </a:extLst>
                </a:hlinkClick>
              </a:rPr>
              <a:t>Volume 132</a:t>
            </a:r>
            <a:r>
              <a:rPr lang="en-US" sz="1600" b="0" i="0" dirty="0">
                <a:effectLst/>
              </a:rPr>
              <a:t>, December 2019, Pages e852-e861</a:t>
            </a:r>
          </a:p>
          <a:p>
            <a:pPr marL="0" indent="0">
              <a:buNone/>
            </a:pPr>
            <a:endParaRPr lang="en-US" dirty="0"/>
          </a:p>
        </p:txBody>
      </p:sp>
    </p:spTree>
    <p:extLst>
      <p:ext uri="{BB962C8B-B14F-4D97-AF65-F5344CB8AC3E}">
        <p14:creationId xmlns:p14="http://schemas.microsoft.com/office/powerpoint/2010/main" val="4823219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0189D-388F-23D5-B9EE-0E89E5939507}"/>
              </a:ext>
            </a:extLst>
          </p:cNvPr>
          <p:cNvSpPr>
            <a:spLocks noGrp="1"/>
          </p:cNvSpPr>
          <p:nvPr>
            <p:ph type="title"/>
          </p:nvPr>
        </p:nvSpPr>
        <p:spPr/>
        <p:txBody>
          <a:bodyPr/>
          <a:lstStyle/>
          <a:p>
            <a:r>
              <a:rPr lang="en-US" dirty="0"/>
              <a:t>Q and A session</a:t>
            </a:r>
          </a:p>
        </p:txBody>
      </p:sp>
      <p:sp>
        <p:nvSpPr>
          <p:cNvPr id="3" name="Content Placeholder 2">
            <a:extLst>
              <a:ext uri="{FF2B5EF4-FFF2-40B4-BE49-F238E27FC236}">
                <a16:creationId xmlns:a16="http://schemas.microsoft.com/office/drawing/2014/main" id="{1CB223D0-0E21-F698-FC39-414062098C11}"/>
              </a:ext>
            </a:extLst>
          </p:cNvPr>
          <p:cNvSpPr>
            <a:spLocks noGrp="1"/>
          </p:cNvSpPr>
          <p:nvPr>
            <p:ph idx="1"/>
          </p:nvPr>
        </p:nvSpPr>
        <p:spPr/>
        <p:txBody>
          <a:bodyPr/>
          <a:lstStyle/>
          <a:p>
            <a:pPr marL="0" indent="0">
              <a:buNone/>
            </a:pPr>
            <a:r>
              <a:rPr lang="en-US" dirty="0"/>
              <a:t>Dr Ashraf Mahmood</a:t>
            </a:r>
          </a:p>
          <a:p>
            <a:pPr marL="0" indent="0">
              <a:buNone/>
            </a:pPr>
            <a:r>
              <a:rPr lang="en-US" dirty="0"/>
              <a:t>Associate professor</a:t>
            </a:r>
          </a:p>
          <a:p>
            <a:pPr marL="0" indent="0">
              <a:buNone/>
            </a:pPr>
            <a:r>
              <a:rPr lang="en-US" dirty="0" err="1"/>
              <a:t>Incharge</a:t>
            </a:r>
            <a:r>
              <a:rPr lang="en-US" dirty="0"/>
              <a:t> neurosurgery</a:t>
            </a:r>
          </a:p>
          <a:p>
            <a:pPr marL="0" indent="0">
              <a:buNone/>
            </a:pPr>
            <a:r>
              <a:rPr lang="en-US" dirty="0"/>
              <a:t>Holy family hospital </a:t>
            </a:r>
            <a:r>
              <a:rPr lang="en-US" dirty="0" err="1"/>
              <a:t>rawalpindi</a:t>
            </a:r>
            <a:endParaRPr lang="en-US" dirty="0"/>
          </a:p>
        </p:txBody>
      </p:sp>
    </p:spTree>
    <p:extLst>
      <p:ext uri="{BB962C8B-B14F-4D97-AF65-F5344CB8AC3E}">
        <p14:creationId xmlns:p14="http://schemas.microsoft.com/office/powerpoint/2010/main" val="36780238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8B6D7-0038-D2F1-E860-AE0C42F65FC1}"/>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E59C1DDE-1275-8585-38A1-DB5FAAAEFB4D}"/>
              </a:ext>
            </a:extLst>
          </p:cNvPr>
          <p:cNvPicPr>
            <a:picLocks noChangeAspect="1"/>
          </p:cNvPicPr>
          <p:nvPr/>
        </p:nvPicPr>
        <p:blipFill>
          <a:blip r:embed="rId2"/>
          <a:stretch>
            <a:fillRect/>
          </a:stretch>
        </p:blipFill>
        <p:spPr>
          <a:xfrm>
            <a:off x="2476500" y="1430562"/>
            <a:ext cx="7607300" cy="5062313"/>
          </a:xfrm>
          <a:prstGeom prst="rect">
            <a:avLst/>
          </a:prstGeom>
        </p:spPr>
      </p:pic>
    </p:spTree>
    <p:extLst>
      <p:ext uri="{BB962C8B-B14F-4D97-AF65-F5344CB8AC3E}">
        <p14:creationId xmlns:p14="http://schemas.microsoft.com/office/powerpoint/2010/main" val="431830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ADD8C-FE29-2CC8-AFBF-1677A0AEAA72}"/>
              </a:ext>
            </a:extLst>
          </p:cNvPr>
          <p:cNvSpPr>
            <a:spLocks noGrp="1"/>
          </p:cNvSpPr>
          <p:nvPr>
            <p:ph type="title"/>
          </p:nvPr>
        </p:nvSpPr>
        <p:spPr/>
        <p:txBody>
          <a:bodyPr/>
          <a:lstStyle/>
          <a:p>
            <a:r>
              <a:rPr lang="en-US" dirty="0"/>
              <a:t>Presenting Complain</a:t>
            </a:r>
          </a:p>
        </p:txBody>
      </p:sp>
      <p:sp>
        <p:nvSpPr>
          <p:cNvPr id="3" name="Content Placeholder 2">
            <a:extLst>
              <a:ext uri="{FF2B5EF4-FFF2-40B4-BE49-F238E27FC236}">
                <a16:creationId xmlns:a16="http://schemas.microsoft.com/office/drawing/2014/main" id="{194EE9F0-6D51-52FA-0F34-8E34F387287B}"/>
              </a:ext>
            </a:extLst>
          </p:cNvPr>
          <p:cNvSpPr>
            <a:spLocks noGrp="1"/>
          </p:cNvSpPr>
          <p:nvPr>
            <p:ph idx="1"/>
          </p:nvPr>
        </p:nvSpPr>
        <p:spPr/>
        <p:txBody>
          <a:bodyPr/>
          <a:lstStyle/>
          <a:p>
            <a:r>
              <a:rPr lang="en-US" dirty="0"/>
              <a:t>Neck pain radiating to both arms (Right &gt; Left) –  1 year</a:t>
            </a:r>
          </a:p>
          <a:p>
            <a:r>
              <a:rPr lang="en-US" dirty="0"/>
              <a:t>Numbness Right Arm –	6 months</a:t>
            </a:r>
          </a:p>
          <a:p>
            <a:endParaRPr lang="en-US" dirty="0"/>
          </a:p>
        </p:txBody>
      </p:sp>
    </p:spTree>
    <p:extLst>
      <p:ext uri="{BB962C8B-B14F-4D97-AF65-F5344CB8AC3E}">
        <p14:creationId xmlns:p14="http://schemas.microsoft.com/office/powerpoint/2010/main" val="1088797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6E289-1E11-6536-7FDD-84B09E87D75D}"/>
              </a:ext>
            </a:extLst>
          </p:cNvPr>
          <p:cNvSpPr>
            <a:spLocks noGrp="1"/>
          </p:cNvSpPr>
          <p:nvPr>
            <p:ph type="title"/>
          </p:nvPr>
        </p:nvSpPr>
        <p:spPr/>
        <p:txBody>
          <a:bodyPr/>
          <a:lstStyle/>
          <a:p>
            <a:r>
              <a:rPr lang="en-US" dirty="0"/>
              <a:t>History of Presenting Illness</a:t>
            </a:r>
          </a:p>
        </p:txBody>
      </p:sp>
      <p:sp>
        <p:nvSpPr>
          <p:cNvPr id="3" name="Content Placeholder 2">
            <a:extLst>
              <a:ext uri="{FF2B5EF4-FFF2-40B4-BE49-F238E27FC236}">
                <a16:creationId xmlns:a16="http://schemas.microsoft.com/office/drawing/2014/main" id="{EA318628-3DE1-903B-D764-087E6B9D39DE}"/>
              </a:ext>
            </a:extLst>
          </p:cNvPr>
          <p:cNvSpPr>
            <a:spLocks noGrp="1"/>
          </p:cNvSpPr>
          <p:nvPr>
            <p:ph idx="1"/>
          </p:nvPr>
        </p:nvSpPr>
        <p:spPr/>
        <p:txBody>
          <a:bodyPr/>
          <a:lstStyle/>
          <a:p>
            <a:r>
              <a:rPr lang="en-US" dirty="0"/>
              <a:t>My patient  was in usual state of health 1 year ago when he started experiencing pain in neck  which was gradual in onset, progressive, throbbing  in nature ,  moderate to severe in intensity and radiating to both arms right being greater than left. Pain was aggravated by work and relieved by medicines but for the last one month the pain was continuous and not relieved by any medication . For the last one month he also complained of slight decrease in power of right hand .</a:t>
            </a:r>
          </a:p>
          <a:p>
            <a:r>
              <a:rPr lang="en-US" dirty="0"/>
              <a:t>It  was accompanied by numbness in his right arm and hand.</a:t>
            </a:r>
          </a:p>
          <a:p>
            <a:endParaRPr lang="en-US" dirty="0"/>
          </a:p>
        </p:txBody>
      </p:sp>
    </p:spTree>
    <p:extLst>
      <p:ext uri="{BB962C8B-B14F-4D97-AF65-F5344CB8AC3E}">
        <p14:creationId xmlns:p14="http://schemas.microsoft.com/office/powerpoint/2010/main" val="2165576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818AE-2272-10C2-4E50-457CDE5D513F}"/>
              </a:ext>
            </a:extLst>
          </p:cNvPr>
          <p:cNvSpPr>
            <a:spLocks noGrp="1"/>
          </p:cNvSpPr>
          <p:nvPr>
            <p:ph type="title"/>
          </p:nvPr>
        </p:nvSpPr>
        <p:spPr/>
        <p:txBody>
          <a:bodyPr/>
          <a:lstStyle/>
          <a:p>
            <a:r>
              <a:rPr lang="en-US" dirty="0"/>
              <a:t>Treatment history</a:t>
            </a:r>
          </a:p>
        </p:txBody>
      </p:sp>
      <p:sp>
        <p:nvSpPr>
          <p:cNvPr id="3" name="Content Placeholder 2">
            <a:extLst>
              <a:ext uri="{FF2B5EF4-FFF2-40B4-BE49-F238E27FC236}">
                <a16:creationId xmlns:a16="http://schemas.microsoft.com/office/drawing/2014/main" id="{493CD9E0-7865-1276-E544-DCB0D1BBB597}"/>
              </a:ext>
            </a:extLst>
          </p:cNvPr>
          <p:cNvSpPr>
            <a:spLocks noGrp="1"/>
          </p:cNvSpPr>
          <p:nvPr>
            <p:ph idx="1"/>
          </p:nvPr>
        </p:nvSpPr>
        <p:spPr/>
        <p:txBody>
          <a:bodyPr/>
          <a:lstStyle/>
          <a:p>
            <a:r>
              <a:rPr lang="en-US" dirty="0"/>
              <a:t>Taking medicines tab cyclobenzaprine, diclofenac Na and pregabalin off and on for last one year</a:t>
            </a:r>
          </a:p>
          <a:p>
            <a:r>
              <a:rPr lang="en-US" dirty="0"/>
              <a:t>Undergoing physiotherapy since last 2 months</a:t>
            </a:r>
          </a:p>
          <a:p>
            <a:r>
              <a:rPr lang="en-US" dirty="0"/>
              <a:t>Cervical collar being worn for last one month</a:t>
            </a:r>
          </a:p>
        </p:txBody>
      </p:sp>
    </p:spTree>
    <p:extLst>
      <p:ext uri="{BB962C8B-B14F-4D97-AF65-F5344CB8AC3E}">
        <p14:creationId xmlns:p14="http://schemas.microsoft.com/office/powerpoint/2010/main" val="3376105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895AF-AB94-34B1-9983-D1BE6A2CB90E}"/>
              </a:ext>
            </a:extLst>
          </p:cNvPr>
          <p:cNvSpPr>
            <a:spLocks noGrp="1"/>
          </p:cNvSpPr>
          <p:nvPr>
            <p:ph type="title"/>
          </p:nvPr>
        </p:nvSpPr>
        <p:spPr/>
        <p:txBody>
          <a:bodyPr/>
          <a:lstStyle/>
          <a:p>
            <a:r>
              <a:rPr lang="en-US" dirty="0"/>
              <a:t>Personal and Socioeconomic History</a:t>
            </a:r>
          </a:p>
        </p:txBody>
      </p:sp>
      <p:sp>
        <p:nvSpPr>
          <p:cNvPr id="3" name="Content Placeholder 2">
            <a:extLst>
              <a:ext uri="{FF2B5EF4-FFF2-40B4-BE49-F238E27FC236}">
                <a16:creationId xmlns:a16="http://schemas.microsoft.com/office/drawing/2014/main" id="{CB82F95D-C817-BEF0-FB0A-A2A206DA7FC9}"/>
              </a:ext>
            </a:extLst>
          </p:cNvPr>
          <p:cNvSpPr>
            <a:spLocks noGrp="1"/>
          </p:cNvSpPr>
          <p:nvPr>
            <p:ph idx="1"/>
          </p:nvPr>
        </p:nvSpPr>
        <p:spPr/>
        <p:txBody>
          <a:bodyPr/>
          <a:lstStyle/>
          <a:p>
            <a:r>
              <a:rPr lang="en-US" dirty="0"/>
              <a:t>Married with two children </a:t>
            </a:r>
          </a:p>
          <a:p>
            <a:r>
              <a:rPr lang="en-US" dirty="0" err="1"/>
              <a:t>Labourer</a:t>
            </a:r>
            <a:r>
              <a:rPr lang="en-US" dirty="0"/>
              <a:t> by profession</a:t>
            </a:r>
          </a:p>
          <a:p>
            <a:r>
              <a:rPr lang="en-US" dirty="0" err="1"/>
              <a:t>Naswar</a:t>
            </a:r>
            <a:r>
              <a:rPr lang="en-US" dirty="0"/>
              <a:t> addict</a:t>
            </a:r>
          </a:p>
          <a:p>
            <a:r>
              <a:rPr lang="en-US" dirty="0"/>
              <a:t>Belongs to low socioeconomic class</a:t>
            </a:r>
          </a:p>
        </p:txBody>
      </p:sp>
    </p:spTree>
    <p:extLst>
      <p:ext uri="{BB962C8B-B14F-4D97-AF65-F5344CB8AC3E}">
        <p14:creationId xmlns:p14="http://schemas.microsoft.com/office/powerpoint/2010/main" val="10973788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8149</TotalTime>
  <Words>1392</Words>
  <Application>Microsoft Office PowerPoint</Application>
  <PresentationFormat>Widescreen</PresentationFormat>
  <Paragraphs>208</Paragraphs>
  <Slides>52</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52</vt:i4>
      </vt:variant>
    </vt:vector>
  </HeadingPairs>
  <TitlesOfParts>
    <vt:vector size="58" baseType="lpstr">
      <vt:lpstr>Arial</vt:lpstr>
      <vt:lpstr>Calibri</vt:lpstr>
      <vt:lpstr>Calibri Light</vt:lpstr>
      <vt:lpstr>ElsevierGulliver</vt:lpstr>
      <vt:lpstr>Office Theme</vt:lpstr>
      <vt:lpstr>1_Office Theme</vt:lpstr>
      <vt:lpstr>PowerPoint Presentation</vt:lpstr>
      <vt:lpstr>Cervical Disc Disease New Horizon</vt:lpstr>
      <vt:lpstr>Anterior Cervical Discectomy Fusion (ACDF) at 2 or More Levels vs  Anterior Median Cervical Corpectomy &amp; Fusion (ACCF)</vt:lpstr>
      <vt:lpstr>Outline</vt:lpstr>
      <vt:lpstr>Case Presentation</vt:lpstr>
      <vt:lpstr>Presenting Complain</vt:lpstr>
      <vt:lpstr>History of Presenting Illness</vt:lpstr>
      <vt:lpstr>Treatment history</vt:lpstr>
      <vt:lpstr>Personal and Socioeconomic History</vt:lpstr>
      <vt:lpstr>Examination </vt:lpstr>
      <vt:lpstr>Systemic Examination</vt:lpstr>
      <vt:lpstr>PowerPoint Presentation</vt:lpstr>
      <vt:lpstr>Provisional Diagnosis</vt:lpstr>
      <vt:lpstr>Investigations</vt:lpstr>
      <vt:lpstr>X-ray C spine</vt:lpstr>
      <vt:lpstr>PowerPoint Presentation</vt:lpstr>
      <vt:lpstr>PowerPoint Presentation</vt:lpstr>
      <vt:lpstr>Final Diagnosis</vt:lpstr>
      <vt:lpstr>Treatment Plan</vt:lpstr>
      <vt:lpstr>PowerPoint Presentation</vt:lpstr>
      <vt:lpstr>PowerPoint Presentation</vt:lpstr>
      <vt:lpstr>Post op recovery was unremarkable </vt:lpstr>
      <vt:lpstr>DISCUSSION </vt:lpstr>
      <vt:lpstr>Cervical disc disease</vt:lpstr>
      <vt:lpstr>PowerPoint Presentation</vt:lpstr>
      <vt:lpstr>PowerPoint Presentation</vt:lpstr>
      <vt:lpstr>Cervical disc disease</vt:lpstr>
      <vt:lpstr>PowerPoint Presentation</vt:lpstr>
      <vt:lpstr>PowerPoint Presentation</vt:lpstr>
      <vt:lpstr>PowerPoint Presentation</vt:lpstr>
      <vt:lpstr>PowerPoint Presentation</vt:lpstr>
      <vt:lpstr>Patient presentation</vt:lpstr>
      <vt:lpstr>Indications for ACDF + ACCF :</vt:lpstr>
      <vt:lpstr>Contd..</vt:lpstr>
      <vt:lpstr>Anterior cervical discectomy and fusion</vt:lpstr>
      <vt:lpstr>Indication for surgery</vt:lpstr>
      <vt:lpstr>SURGICAL TREATMENT ACDF</vt:lpstr>
      <vt:lpstr>PowerPoint Presentation</vt:lpstr>
      <vt:lpstr>PowerPoint Presentation</vt:lpstr>
      <vt:lpstr>Types of Cervical Cages</vt:lpstr>
      <vt:lpstr>Materials</vt:lpstr>
      <vt:lpstr>Discectomy vs corpectomy</vt:lpstr>
      <vt:lpstr>PowerPoint Presentation</vt:lpstr>
      <vt:lpstr>PowerPoint Presentation</vt:lpstr>
      <vt:lpstr>PowerPoint Presentation</vt:lpstr>
      <vt:lpstr>PowerPoint Presentation</vt:lpstr>
      <vt:lpstr>PowerPoint Presentation</vt:lpstr>
      <vt:lpstr>Discussion</vt:lpstr>
      <vt:lpstr>PowerPoint Presentation</vt:lpstr>
      <vt:lpstr>PowerPoint Presentation</vt:lpstr>
      <vt:lpstr>Q and A session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Anterior cervical discectomy fusion (ACDF) VS Anterior cervical corpectomy fusion (ACCF)</dc:title>
  <dc:creator>Rumaisaa Saman</dc:creator>
  <cp:lastModifiedBy>Rumaisaa Saman</cp:lastModifiedBy>
  <cp:revision>11</cp:revision>
  <dcterms:created xsi:type="dcterms:W3CDTF">2024-03-03T13:10:33Z</dcterms:created>
  <dcterms:modified xsi:type="dcterms:W3CDTF">2024-03-26T04:48:10Z</dcterms:modified>
</cp:coreProperties>
</file>