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0" r:id="rId3"/>
    <p:sldId id="321" r:id="rId4"/>
    <p:sldId id="322" r:id="rId5"/>
    <p:sldId id="319" r:id="rId6"/>
    <p:sldId id="286" r:id="rId7"/>
    <p:sldId id="257" r:id="rId8"/>
    <p:sldId id="258" r:id="rId9"/>
    <p:sldId id="260" r:id="rId10"/>
    <p:sldId id="262" r:id="rId11"/>
    <p:sldId id="263" r:id="rId12"/>
    <p:sldId id="261" r:id="rId13"/>
    <p:sldId id="264" r:id="rId14"/>
    <p:sldId id="265" r:id="rId15"/>
    <p:sldId id="289" r:id="rId16"/>
    <p:sldId id="267" r:id="rId17"/>
    <p:sldId id="268" r:id="rId18"/>
    <p:sldId id="291" r:id="rId19"/>
    <p:sldId id="266" r:id="rId20"/>
    <p:sldId id="269" r:id="rId21"/>
    <p:sldId id="271" r:id="rId22"/>
    <p:sldId id="272" r:id="rId23"/>
    <p:sldId id="292" r:id="rId24"/>
    <p:sldId id="293" r:id="rId25"/>
    <p:sldId id="273" r:id="rId26"/>
    <p:sldId id="274" r:id="rId27"/>
    <p:sldId id="275" r:id="rId28"/>
    <p:sldId id="276" r:id="rId29"/>
    <p:sldId id="288" r:id="rId30"/>
    <p:sldId id="283" r:id="rId31"/>
    <p:sldId id="277" r:id="rId32"/>
    <p:sldId id="280" r:id="rId33"/>
    <p:sldId id="281" r:id="rId34"/>
    <p:sldId id="278" r:id="rId35"/>
    <p:sldId id="282" r:id="rId36"/>
    <p:sldId id="284" r:id="rId37"/>
    <p:sldId id="279" r:id="rId38"/>
    <p:sldId id="285" r:id="rId39"/>
    <p:sldId id="317" r:id="rId40"/>
    <p:sldId id="306" r:id="rId41"/>
    <p:sldId id="315" r:id="rId42"/>
    <p:sldId id="314" r:id="rId43"/>
    <p:sldId id="318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0259D-119D-4BA1-819A-0A674189613D}" v="26" dt="2022-06-12T22:16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za Moin" userId="ae0db11d4f832646" providerId="Windows Live" clId="Web-{EF30259D-119D-4BA1-819A-0A674189613D}"/>
    <pc:docChg chg="modSld">
      <pc:chgData name="Filza Moin" userId="ae0db11d4f832646" providerId="Windows Live" clId="Web-{EF30259D-119D-4BA1-819A-0A674189613D}" dt="2022-06-12T22:16:52.298" v="25" actId="20577"/>
      <pc:docMkLst>
        <pc:docMk/>
      </pc:docMkLst>
      <pc:sldChg chg="modSp">
        <pc:chgData name="Filza Moin" userId="ae0db11d4f832646" providerId="Windows Live" clId="Web-{EF30259D-119D-4BA1-819A-0A674189613D}" dt="2022-06-12T22:16:52.298" v="25" actId="20577"/>
        <pc:sldMkLst>
          <pc:docMk/>
          <pc:sldMk cId="0" sldId="256"/>
        </pc:sldMkLst>
        <pc:spChg chg="mod">
          <ac:chgData name="Filza Moin" userId="ae0db11d4f832646" providerId="Windows Live" clId="Web-{EF30259D-119D-4BA1-819A-0A674189613D}" dt="2022-06-12T22:16:52.298" v="25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AAC7CC-57CA-44A0-A348-6E467C2C87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1204A4-B57D-44B8-AD1D-B550FEAA218B}" type="datetimeFigureOut">
              <a:rPr lang="en-US" smtClean="0"/>
              <a:pPr/>
              <a:t>2/25/2025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abs/medical-jurisprudence/death-by-exposure-to-coldheatlightningstarvation/D6A6954C602170C2686DFDBE995D78CB" TargetMode="External"/><Relationship Id="rId2" Type="http://schemas.openxmlformats.org/officeDocument/2006/relationships/hyperlink" Target="https://www.nature.com/articles/181968a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stainabilitybynumbers.com/p/heat-cold-deaths" TargetMode="External"/><Relationship Id="rId4" Type="http://schemas.openxmlformats.org/officeDocument/2006/relationships/hyperlink" Target="https://epgp.inflibnet.ac.in/epgpdata/uploads/epgp_content/S000016FS/P000701/M015738/ET/1464337272FSC_P14_M35_e-tex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7696200" cy="2896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Algerian" pitchFamily="82" charset="0"/>
              </a:rPr>
              <a:t>Death  from starvation, COLD and heat</a:t>
            </a:r>
            <a:br>
              <a:rPr lang="en-US" sz="5300" dirty="0">
                <a:solidFill>
                  <a:schemeClr val="accent2"/>
                </a:solidFill>
                <a:latin typeface="Algerian" pitchFamily="82" charset="0"/>
              </a:rPr>
            </a:br>
            <a:r>
              <a:rPr lang="en-US" dirty="0">
                <a:latin typeface="Algerian" pitchFamily="8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6248400" cy="685799"/>
          </a:xfrm>
        </p:spPr>
        <p:txBody>
          <a:bodyPr vert="horz" lIns="45720" tIns="45720" rIns="45720" bIns="45720" anchor="t">
            <a:noAutofit/>
          </a:bodyPr>
          <a:lstStyle/>
          <a:p>
            <a:pPr marR="63500"/>
            <a:r>
              <a:rPr lang="en-US" sz="2400" dirty="0">
                <a:solidFill>
                  <a:srgbClr val="FFC000"/>
                </a:solidFill>
                <a:latin typeface="Arial Black"/>
              </a:rPr>
              <a:t>Dr </a:t>
            </a:r>
            <a:r>
              <a:rPr lang="en-US" sz="2400" dirty="0" err="1">
                <a:solidFill>
                  <a:srgbClr val="FFC000"/>
                </a:solidFill>
                <a:latin typeface="Arial Black"/>
              </a:rPr>
              <a:t>Filza</a:t>
            </a:r>
            <a:r>
              <a:rPr lang="en-US" sz="2400" dirty="0">
                <a:solidFill>
                  <a:srgbClr val="FFC000"/>
                </a:solidFill>
                <a:latin typeface="Arial Black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 Black"/>
              </a:rPr>
              <a:t>ali</a:t>
            </a:r>
            <a:r>
              <a:rPr lang="en-US" sz="2400" dirty="0">
                <a:solidFill>
                  <a:srgbClr val="FFC000"/>
                </a:solidFill>
                <a:latin typeface="Arial Black"/>
              </a:rPr>
              <a:t> &amp; Dr Sharukh</a:t>
            </a:r>
          </a:p>
          <a:p>
            <a:pPr marR="63500"/>
            <a:r>
              <a:rPr lang="en-US" sz="2400" dirty="0">
                <a:solidFill>
                  <a:srgbClr val="FFC000"/>
                </a:solidFill>
                <a:latin typeface="Arial Black"/>
              </a:rPr>
              <a:t>Forensic Medicine &amp; Toxicology </a:t>
            </a: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CAUSE OF DEATH:</a:t>
            </a:r>
          </a:p>
          <a:p>
            <a:r>
              <a:rPr lang="en-US" dirty="0">
                <a:latin typeface="Arial Black" pitchFamily="34" charset="0"/>
              </a:rPr>
              <a:t>Acute: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Emptiness and circulatory failure ,multiorgan failure</a:t>
            </a:r>
          </a:p>
          <a:p>
            <a:r>
              <a:rPr lang="en-US" dirty="0">
                <a:latin typeface="Arial Black" pitchFamily="34" charset="0"/>
              </a:rPr>
              <a:t>Chronic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Secondary infections and intercurrent diseases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Loss of 40% of body fat leads to death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FATAL PERIOD: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Depends on: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Age,health,obesity,weather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With out food and water …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7-20 days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With water …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2 months</a:t>
            </a:r>
            <a:r>
              <a:rPr lang="en-US" dirty="0">
                <a:latin typeface="Arial Black" pitchFamily="34" charset="0"/>
              </a:rPr>
              <a:t> </a:t>
            </a: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POST MORTEM APPEARANCE: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External: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All features of emaciation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Muscular atrophy and flabbiness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Rigor mortis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sets earlier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PML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not pronounced                      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Decomposition is also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early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Rule out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all other causes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that can be contributory or sole cause  of starvation death</a:t>
            </a: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53200" y="3352800"/>
            <a:ext cx="457200" cy="9144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7999" y="4034"/>
            <a:ext cx="2307515" cy="270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15_130524.jpg"/>
          <p:cNvPicPr>
            <a:picLocks noChangeAspect="1"/>
          </p:cNvPicPr>
          <p:nvPr/>
        </p:nvPicPr>
        <p:blipFill rotWithShape="1">
          <a:blip r:embed="rId2" cstate="print"/>
          <a:srcRect l="10190" t="6758" r="7961" b="40161"/>
          <a:stretch/>
        </p:blipFill>
        <p:spPr>
          <a:xfrm>
            <a:off x="2062955" y="3509866"/>
            <a:ext cx="6483408" cy="26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8478" y="273345"/>
            <a:ext cx="609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AUTOPSY FINDINGS IN STARVATION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599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All organ atrophied</a:t>
            </a:r>
            <a:r>
              <a:rPr lang="en-US" dirty="0"/>
              <a:t>( </a:t>
            </a:r>
            <a:r>
              <a:rPr lang="en-US" b="1" dirty="0"/>
              <a:t>except brain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Pale and bloodless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Stomach atrophied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Loss of fat of intestinal mesenterium</a:t>
            </a:r>
            <a:r>
              <a:rPr lang="en-US" dirty="0"/>
              <a:t>,</a:t>
            </a:r>
          </a:p>
          <a:p>
            <a:r>
              <a:rPr lang="en-US" b="1" dirty="0"/>
              <a:t> small intestines, transparent and thin</a:t>
            </a:r>
            <a:r>
              <a:rPr lang="en-US" dirty="0"/>
              <a:t>(diagnostic sign), faecolith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Distended gall bladder</a:t>
            </a:r>
            <a:r>
              <a:rPr lang="en-US" dirty="0"/>
              <a:t>, </a:t>
            </a:r>
            <a:r>
              <a:rPr lang="en-US" dirty="0" err="1"/>
              <a:t>cholilithaiasis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Empty Bladder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fa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1135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58000" y="0"/>
            <a:ext cx="2286000" cy="273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MEDICOLEGAL IMPORTANCE:</a:t>
            </a:r>
          </a:p>
          <a:p>
            <a:r>
              <a:rPr lang="en-US" dirty="0">
                <a:latin typeface="Arial Black" pitchFamily="34" charset="0"/>
              </a:rPr>
              <a:t>Suicidal: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(prisoner and psychiatric persons, hunger strikes)</a:t>
            </a:r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Homicidal 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Illegitimate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battered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babies , battered wives , elderly , daughter in law</a:t>
            </a:r>
          </a:p>
          <a:p>
            <a:r>
              <a:rPr lang="en-US" dirty="0">
                <a:latin typeface="Arial Black" pitchFamily="34" charset="0"/>
              </a:rPr>
              <a:t>Accidental: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Famine, ship wreck entombment in mines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0"/>
            <a:ext cx="23622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DEATH FROM COLD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FACTORS AFFECTING EXTENT OF COLD INJURIES: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Local or generalised exposure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Its Intensity and duration(-2.5˚C)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Age, sex, health ,habits, clothing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Atmosphere(moist ,dry)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Cold injury is manifested as:</a:t>
            </a:r>
            <a:endParaRPr lang="en-US" dirty="0"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LOCALISED INJURY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Tissue necrosis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due 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vascular spasm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or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thrombosis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Frost bite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Trench foot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Immersion foot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GENERALISED INJURY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hypothermia 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399" y="0"/>
            <a:ext cx="1749911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>
                <a:latin typeface="Arial Black" pitchFamily="34" charset="0"/>
              </a:rPr>
              <a:t>LOCALISED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u="sng" dirty="0">
                <a:latin typeface="Arial Black" pitchFamily="34" charset="0"/>
              </a:rPr>
              <a:t>INJURY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FROST BITE:(-2.2˚C)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Occurs by two processes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Freezing of tissue leading to cellular death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Reperfusion injury during rewarming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Ice crystals     endothelial damage     Inflammation     vascular stasis     thrombosis         tissue ischemia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S/S: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Patchy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redness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on exposed parts of body like </a:t>
            </a:r>
            <a:r>
              <a:rPr lang="en-US" dirty="0">
                <a:latin typeface="Arial Black" pitchFamily="34" charset="0"/>
              </a:rPr>
              <a:t>tip of nose ears,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fingers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and </a:t>
            </a:r>
            <a:r>
              <a:rPr lang="en-US" dirty="0">
                <a:latin typeface="Arial Black" pitchFamily="34" charset="0"/>
              </a:rPr>
              <a:t>toes 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bleb formation on rewarming and </a:t>
            </a:r>
            <a:r>
              <a:rPr lang="en-US" dirty="0">
                <a:latin typeface="Arial Black" pitchFamily="34" charset="0"/>
              </a:rPr>
              <a:t>blackening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of skin may occur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numbness</a:t>
            </a:r>
            <a:endParaRPr lang="en-US" dirty="0">
              <a:latin typeface="Arial Black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Generalised 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</a:rPr>
              <a:t>pallor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3124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124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3429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3429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67600" y="0"/>
            <a:ext cx="1676400" cy="247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 frost bite.png"/>
          <p:cNvPicPr>
            <a:picLocks noChangeAspect="1"/>
          </p:cNvPicPr>
          <p:nvPr/>
        </p:nvPicPr>
        <p:blipFill>
          <a:blip r:embed="rId2" cstate="print"/>
          <a:srcRect l="37324" t="4043" r="11972" b="21064"/>
          <a:stretch>
            <a:fillRect/>
          </a:stretch>
        </p:blipFill>
        <p:spPr>
          <a:xfrm>
            <a:off x="76200" y="1068520"/>
            <a:ext cx="3200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oot-with-frostbite-.jpg"/>
          <p:cNvPicPr>
            <a:picLocks noChangeAspect="1"/>
          </p:cNvPicPr>
          <p:nvPr/>
        </p:nvPicPr>
        <p:blipFill>
          <a:blip r:embed="rId3" cstate="print"/>
          <a:srcRect b="8957"/>
          <a:stretch>
            <a:fillRect/>
          </a:stretch>
        </p:blipFill>
        <p:spPr>
          <a:xfrm>
            <a:off x="3962400" y="609600"/>
            <a:ext cx="416749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and frost b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1" y="3733798"/>
            <a:ext cx="4167492" cy="249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FROST BITE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TRENCH FOOT: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Cold injury to foot due to</a:t>
            </a:r>
            <a:r>
              <a:rPr lang="en-US" dirty="0">
                <a:latin typeface="Arial Black" pitchFamily="34" charset="0"/>
              </a:rPr>
              <a:t> moist conditions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(soldiers at war and trenches)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IMMERSION FOOT: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Foot injury due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cold water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(Arctic area and in warfare)</a:t>
            </a: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GENERALISED INJURY: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Hypothermia: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Abnormally low body temperature is called hypothermia(35˚C/95˚F)</a:t>
            </a:r>
          </a:p>
          <a:p>
            <a:r>
              <a:rPr lang="en-US" dirty="0">
                <a:latin typeface="Arial Black" pitchFamily="34" charset="0"/>
              </a:rPr>
              <a:t>Death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occurs at 21˚C/69˚F</a:t>
            </a:r>
          </a:p>
          <a:p>
            <a:r>
              <a:rPr lang="en-US" u="sng" dirty="0">
                <a:latin typeface="Arial Black" pitchFamily="34" charset="0"/>
              </a:rPr>
              <a:t>Diagnostic findings</a:t>
            </a:r>
            <a:r>
              <a:rPr lang="en-US" dirty="0"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Icy</a:t>
            </a:r>
            <a:r>
              <a:rPr lang="en-US" dirty="0">
                <a:latin typeface="Arial Black" pitchFamily="34" charset="0"/>
              </a:rPr>
              <a:t> cold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skin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Localised signs of cold injury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Muscle stiffness(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cold stiffness d/d 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Resp↓,Bp ↓,reflexes ↓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Fatigue , drowsiness,delerium and coma</a:t>
            </a:r>
          </a:p>
          <a:p>
            <a:pPr>
              <a:buFont typeface="Wingdings" pitchFamily="2" charset="2"/>
              <a:buChar char="§"/>
            </a:pPr>
            <a:r>
              <a:rPr lang="en-US" i="1" dirty="0">
                <a:latin typeface="Arial Black" pitchFamily="34" charset="0"/>
              </a:rPr>
              <a:t>Suspended animation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Delayed resuscitation is possible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868635"/>
          </a:xfrm>
          <a:prstGeom prst="rect">
            <a:avLst/>
          </a:prstGeom>
        </p:spPr>
        <p:txBody>
          <a:bodyPr vert="horz" wrap="square" lIns="0" tIns="189674" rIns="0" bIns="0" rtlCol="0">
            <a:spAutoFit/>
          </a:bodyPr>
          <a:lstStyle/>
          <a:p>
            <a:pPr marL="70866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Calibri Light"/>
                <a:cs typeface="Calibri Light"/>
              </a:rPr>
              <a:t>Motto</a:t>
            </a:r>
            <a:r>
              <a:rPr sz="4400" spc="-11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of</a:t>
            </a:r>
            <a:r>
              <a:rPr sz="4400" spc="-95" dirty="0">
                <a:latin typeface="Calibri Light"/>
                <a:cs typeface="Calibri Light"/>
              </a:rPr>
              <a:t> </a:t>
            </a:r>
            <a:r>
              <a:rPr sz="4400" spc="-25" dirty="0">
                <a:latin typeface="Calibri Light"/>
                <a:cs typeface="Calibri Light"/>
              </a:rPr>
              <a:t>RMU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318" y="2066796"/>
            <a:ext cx="2839740" cy="39102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200" y="0"/>
            <a:ext cx="6858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chf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19969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mersion foot 2.jpg"/>
          <p:cNvPicPr>
            <a:picLocks noChangeAspect="1"/>
          </p:cNvPicPr>
          <p:nvPr/>
        </p:nvPicPr>
        <p:blipFill rotWithShape="1">
          <a:blip r:embed="rId3" cstate="print"/>
          <a:srcRect l="22486" r="22207"/>
          <a:stretch/>
        </p:blipFill>
        <p:spPr>
          <a:xfrm>
            <a:off x="5223377" y="2971800"/>
            <a:ext cx="313685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106680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Trench foot</a:t>
            </a: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flipV="1">
            <a:off x="4620352" y="1251466"/>
            <a:ext cx="1323248" cy="67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487680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Immersion foot </a:t>
            </a:r>
          </a:p>
        </p:txBody>
      </p:sp>
      <p:cxnSp>
        <p:nvCxnSpPr>
          <p:cNvPr id="14" name="Straight Connector 13"/>
          <p:cNvCxnSpPr>
            <a:stCxn id="10" idx="3"/>
            <a:endCxn id="4" idx="1"/>
          </p:cNvCxnSpPr>
          <p:nvPr/>
        </p:nvCxnSpPr>
        <p:spPr>
          <a:xfrm flipV="1">
            <a:off x="2886415" y="4572000"/>
            <a:ext cx="2336962" cy="489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  CAUSE OF DEATH: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Low metabolism(at 21˚C/69.8˚F vital process cease to function)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Pulmonary edema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  TREATMENT: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Gradual warmth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Ph and electrolyte balance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Treat inflammation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POSTMORTEM APPEARANCE:</a:t>
            </a:r>
          </a:p>
          <a:p>
            <a:r>
              <a:rPr lang="en-US" dirty="0">
                <a:latin typeface="Arial Black" pitchFamily="34" charset="0"/>
              </a:rPr>
              <a:t>Findings are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not very characteristic</a:t>
            </a:r>
            <a:r>
              <a:rPr lang="en-US" dirty="0">
                <a:latin typeface="Arial Black" pitchFamily="34" charset="0"/>
              </a:rPr>
              <a:t> or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may be absent</a:t>
            </a:r>
            <a:r>
              <a:rPr lang="en-US" dirty="0">
                <a:latin typeface="Arial Black" pitchFamily="34" charset="0"/>
              </a:rPr>
              <a:t> </a:t>
            </a:r>
          </a:p>
          <a:p>
            <a:r>
              <a:rPr lang="en-US" u="sng" dirty="0">
                <a:latin typeface="Arial Black" pitchFamily="34" charset="0"/>
              </a:rPr>
              <a:t>Rule out other causes and infer </a:t>
            </a:r>
            <a:r>
              <a:rPr lang="en-US" u="sng">
                <a:latin typeface="Arial Black" pitchFamily="34" charset="0"/>
              </a:rPr>
              <a:t>from circumstances</a:t>
            </a: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22860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erosive-gastriti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700" y="914400"/>
            <a:ext cx="251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PE ed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846731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066800"/>
            <a:ext cx="167640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OF PANCREAS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200400"/>
            <a:ext cx="264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Gastric haemorrhages</a:t>
            </a:r>
          </a:p>
          <a:p>
            <a:pPr algn="ctr"/>
            <a:r>
              <a:rPr lang="en-US" dirty="0"/>
              <a:t>(erosions)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7322" y="6303220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Altitude Pulmonary edema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228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POSTMORTEM  FINDINGS IN COLD INJURY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4557"/>
            <a:ext cx="30178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88" y="1752600"/>
            <a:ext cx="3035300" cy="261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19" y="4555080"/>
            <a:ext cx="2822573" cy="7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4498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  MEDICOLEGAL IMPORTANCE: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Accidental usually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Homicidal (illegitimate , battered child or mentally ill)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Suicidal rare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  PARADOXICAL UNDRESSING: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Vasodilatation prior to death     warmth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undressing     hypothermia     </a:t>
            </a:r>
            <a:r>
              <a:rPr lang="en-US" dirty="0">
                <a:latin typeface="Arial Black" pitchFamily="34" charset="0"/>
              </a:rPr>
              <a:t>Death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  in case of female ,false suspicion of sexual assault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4191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0" y="4191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0" y="4648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572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81800" y="0"/>
            <a:ext cx="2362200" cy="268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DEATH FROM HEAT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High temperature cause three </a:t>
            </a:r>
            <a:r>
              <a:rPr lang="en-US" dirty="0">
                <a:latin typeface="Arial Black" pitchFamily="34" charset="0"/>
              </a:rPr>
              <a:t>clinical manifestations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Heat cramps(mild)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Heat exhaustion(moderate)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Heat stroke(severe)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FACTORS AFFECTING HEAT INJURY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General habits(diet , sleep, physical activity,alcoholism)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Mental illness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profession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HEAT CRAMPS: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Occurs in people working at furnaces, as stokers or in mines, in hot atmosphere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Hot weather     perspiration    </a:t>
            </a:r>
            <a:r>
              <a:rPr lang="en-US" dirty="0">
                <a:latin typeface="Arial Black" pitchFamily="34" charset="0"/>
              </a:rPr>
              <a:t>water and salt  loss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   painful spasm of voluntary muscles(muscle cramps)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Low mortality rate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Treatment: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Black" pitchFamily="34" charset="0"/>
              </a:rPr>
              <a:t>Move to cool place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Black" pitchFamily="34" charset="0"/>
              </a:rPr>
              <a:t>Saline water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Sedatives(diazepam) for cramps</a:t>
            </a: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67600" y="0"/>
            <a:ext cx="16764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HEAT EXHAUSTION:(heat syncope, heat collapse, heat prostration)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It is most common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moderate heat illness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with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heavy sweating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and  tachycardia leading 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cardiac insufficiency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It occurs in persons susceptible to heat </a:t>
            </a: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pPr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SYMPTOMS/SIGNS: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Sensation of heat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Throbbing temples</a:t>
            </a:r>
            <a:endParaRPr lang="en-US" dirty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  <a:latin typeface="Arial Black" pitchFamily="34" charset="0"/>
              </a:rPr>
              <a:t>Pale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, cold clammy skin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rial Black" pitchFamily="34" charset="0"/>
              </a:rPr>
              <a:t>Normal body temperature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Hypotension(poor venous return)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Death is unusual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TREATMENT: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Keep in cool place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Glucose saline I/V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I/V Sodium bicarbonate?</a:t>
            </a: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84430"/>
            <a:ext cx="3589973" cy="1263650"/>
            <a:chOff x="609600" y="284430"/>
            <a:chExt cx="4786630" cy="126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507" y="284430"/>
              <a:ext cx="2596551" cy="360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04761"/>
              <a:ext cx="4786376" cy="10429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2464" y="131700"/>
            <a:ext cx="3146108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075">
              <a:lnSpc>
                <a:spcPts val="4115"/>
              </a:lnSpc>
              <a:spcBef>
                <a:spcPts val="105"/>
              </a:spcBef>
            </a:pPr>
            <a:r>
              <a:rPr sz="3600" dirty="0">
                <a:solidFill>
                  <a:srgbClr val="6F2F9F"/>
                </a:solidFill>
                <a:latin typeface="Calibri Light"/>
                <a:cs typeface="Calibri Light"/>
              </a:rPr>
              <a:t>Vision</a:t>
            </a:r>
            <a:r>
              <a:rPr sz="3600" spc="-7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6F2F9F"/>
                </a:solidFill>
                <a:latin typeface="Calibri Light"/>
                <a:cs typeface="Calibri Light"/>
              </a:rPr>
              <a:t>of</a:t>
            </a:r>
            <a:r>
              <a:rPr sz="3600" spc="3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6F2F9F"/>
                </a:solidFill>
                <a:latin typeface="Calibri Light"/>
                <a:cs typeface="Calibri Light"/>
              </a:rPr>
              <a:t>RMU</a:t>
            </a:r>
            <a:endParaRPr sz="3600">
              <a:latin typeface="Calibri Light"/>
              <a:cs typeface="Calibri Light"/>
            </a:endParaRPr>
          </a:p>
          <a:p>
            <a:pPr marL="12700">
              <a:lnSpc>
                <a:spcPts val="4115"/>
              </a:lnSpc>
            </a:pPr>
            <a:r>
              <a:rPr sz="3600" dirty="0">
                <a:solidFill>
                  <a:srgbClr val="6F2F9F"/>
                </a:solidFill>
                <a:latin typeface="Calibri Light"/>
                <a:cs typeface="Calibri Light"/>
              </a:rPr>
              <a:t>The</a:t>
            </a:r>
            <a:r>
              <a:rPr sz="3600" spc="-6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6F2F9F"/>
                </a:solidFill>
                <a:latin typeface="Calibri Light"/>
                <a:cs typeface="Calibri Light"/>
              </a:rPr>
              <a:t>Dream/</a:t>
            </a:r>
            <a:r>
              <a:rPr sz="3600" spc="-9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spc="-35" dirty="0">
                <a:solidFill>
                  <a:srgbClr val="6F2F9F"/>
                </a:solidFill>
                <a:latin typeface="Calibri Light"/>
                <a:cs typeface="Calibri Light"/>
              </a:rPr>
              <a:t>Tomorrow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465" y="1476482"/>
            <a:ext cx="7062311" cy="239232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impart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evidence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based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oriented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medical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education</a:t>
            </a:r>
            <a:endParaRPr sz="27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029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best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possible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patient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  <a:p>
            <a:pPr marL="240029" marR="5080" indent="-227329">
              <a:lnSpc>
                <a:spcPts val="3010"/>
              </a:lnSpc>
              <a:spcBef>
                <a:spcPts val="109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inculcate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values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mutual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respect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ethical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practice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	</a:t>
            </a:r>
            <a:r>
              <a:rPr sz="2750" spc="-10" dirty="0">
                <a:latin typeface="Calibri"/>
                <a:cs typeface="Calibri"/>
              </a:rPr>
              <a:t>medicine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1536" y="0"/>
            <a:ext cx="67246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latin typeface="Arial Black" pitchFamily="34" charset="0"/>
              </a:rPr>
              <a:t>HEAT STROKE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(Sun stroke ,hyper pyrexia, thermic fever, systemic hyperthermia)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It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life threatening  heat illness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due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strenuous activity</a:t>
            </a:r>
            <a:r>
              <a:rPr lang="en-US" b="1" dirty="0">
                <a:latin typeface="Arial Black" pitchFamily="34" charset="0"/>
              </a:rPr>
              <a:t>(?)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in hot atmosphere(32˚C with 100% humidity?) or 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prolong exposure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to sun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and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the body temperature reaches upto 40˚C/104˚F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leading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CNS dysfunction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 Impaired medullary heat regulating mechanism leads to  failure of cutaneous circulation and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sweating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and can result in death(alcoholism can precipitate it ?)</a:t>
            </a:r>
          </a:p>
          <a:p>
            <a:pPr>
              <a:buNone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-e 3 factors impairing thermoregulatory system</a:t>
            </a:r>
          </a:p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One sun burn  is enough to bring skin cancer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Picture 3" descr="pathophysiology-of-heat-stroke-systemic-consideration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14061"/>
            <a:ext cx="7162800" cy="441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467600" y="0"/>
            <a:ext cx="16764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DEATH FROM HEAT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SYMPTOMS AND SIGN 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It is a medical emergency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Sudden onset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prodromal </a:t>
            </a:r>
            <a:r>
              <a:rPr lang="en-US" dirty="0">
                <a:latin typeface="Arial Black" pitchFamily="34" charset="0"/>
              </a:rPr>
              <a:t>symptoms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Head ache, nausea,vomiting,dizziness,weakness in legs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Excessive desire to micturate ?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Flushed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face 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hot and dry skin, contracted pupils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Pulse full and rapid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Respiration stertorous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High grade fever(upto 43˚C/109˚F)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Delirium and convulsions(</a:t>
            </a:r>
            <a:r>
              <a:rPr lang="en-US" dirty="0">
                <a:latin typeface="Arial Black" pitchFamily="34" charset="0"/>
              </a:rPr>
              <a:t>suspended animation(?)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may occur)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FATAL PERIOD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Few minutes to 3 days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adija.KHADIJA-JR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077" y="457200"/>
            <a:ext cx="7184555" cy="560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TREATMENT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Move to cool environment, remove unnecessary clothes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Ice cold sponging till temperature is 38˚C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Monitor secondary hyperpyrexia</a:t>
            </a:r>
            <a:endParaRPr lang="en-US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Blood for alcohol estimation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I/V Fluid to maintain urinary out put &gt;50ml/hr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I/V diazepam 0.1-0.2mg/kg 6hrly for convulsions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79248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itchFamily="34" charset="0"/>
              </a:rPr>
              <a:t>POSTMORTEM APPEARANCE</a:t>
            </a:r>
            <a:br>
              <a:rPr lang="en-US" sz="4000" dirty="0">
                <a:latin typeface="Arial Black" pitchFamily="34" charset="0"/>
              </a:rPr>
            </a:b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8077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Not characteristic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High body temperature(post mortem caloricity)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Deeply sunken eyes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Marked </a:t>
            </a: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lividity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Petechial hemorrhages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seen on skin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Rigor mortis sets in and passes early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Rapid putrefaction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474257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562290"/>
            <a:ext cx="251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Petechiae</a:t>
            </a:r>
            <a:r>
              <a:rPr lang="en-US" sz="1400" dirty="0">
                <a:latin typeface="Arial Black" pitchFamily="34" charset="0"/>
              </a:rPr>
              <a:t>  on  walls of 3</a:t>
            </a:r>
            <a:r>
              <a:rPr lang="en-US" sz="1400" baseline="30000" dirty="0">
                <a:latin typeface="Arial Black" pitchFamily="34" charset="0"/>
              </a:rPr>
              <a:t>rd</a:t>
            </a:r>
            <a:r>
              <a:rPr lang="en-US" sz="1400" dirty="0">
                <a:latin typeface="Arial Black" pitchFamily="34" charset="0"/>
              </a:rPr>
              <a:t> and 4</a:t>
            </a:r>
            <a:r>
              <a:rPr lang="en-US" sz="1400" baseline="30000" dirty="0">
                <a:latin typeface="Arial Black" pitchFamily="34" charset="0"/>
              </a:rPr>
              <a:t>th</a:t>
            </a:r>
            <a:r>
              <a:rPr lang="en-US" sz="1400" dirty="0">
                <a:latin typeface="Arial Black" pitchFamily="34" charset="0"/>
              </a:rPr>
              <a:t> ventricles and aqueduct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Neuronal degeneration (cerebral cortex, cerebellum, basal ganglia)</a:t>
            </a:r>
            <a:endParaRPr lang="en-US" sz="1400" dirty="0"/>
          </a:p>
          <a:p>
            <a:r>
              <a:rPr lang="en-US" sz="1400" dirty="0"/>
              <a:t> </a:t>
            </a:r>
          </a:p>
        </p:txBody>
      </p:sp>
      <p:pic>
        <p:nvPicPr>
          <p:cNvPr id="7" name="Picture 6" descr="Macroscopic-examination-of-the-lungs-Congestion-and-edema-were-observed-in-the-lungs.png"/>
          <p:cNvPicPr>
            <a:picLocks noChangeAspect="1"/>
          </p:cNvPicPr>
          <p:nvPr/>
        </p:nvPicPr>
        <p:blipFill>
          <a:blip r:embed="rId3" cstate="print"/>
          <a:srcRect r="55506"/>
          <a:stretch>
            <a:fillRect/>
          </a:stretch>
        </p:blipFill>
        <p:spPr>
          <a:xfrm>
            <a:off x="3096209" y="1600199"/>
            <a:ext cx="2438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5797" y="5188776"/>
            <a:ext cx="265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Congested edematous lungs(and other viscera)</a:t>
            </a:r>
          </a:p>
        </p:txBody>
      </p:sp>
      <p:pic>
        <p:nvPicPr>
          <p:cNvPr id="9" name="Picture 8" descr="petechi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962400"/>
            <a:ext cx="2438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55433" y="828879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Skin, Petechial haemorrhages, marked lividity</a:t>
            </a:r>
          </a:p>
        </p:txBody>
      </p:sp>
      <p:pic>
        <p:nvPicPr>
          <p:cNvPr id="11" name="Picture 10" descr="Postmortem-changes-Earl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567543"/>
            <a:ext cx="2438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553200" y="0"/>
            <a:ext cx="2590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7086600" cy="1143000"/>
          </a:xfrm>
        </p:spPr>
        <p:txBody>
          <a:bodyPr/>
          <a:lstStyle/>
          <a:p>
            <a:pPr algn="ctr"/>
            <a:r>
              <a:rPr lang="en-US" sz="4000" dirty="0">
                <a:latin typeface="Arial Black" pitchFamily="34" charset="0"/>
              </a:rPr>
              <a:t>MEDICOLEGAL ASPECTS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Occupational accidents mostly. Compensations may be claimed for inadequate facilities</a:t>
            </a: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0"/>
            <a:ext cx="2362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SCENARIO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police party raided a torture cell of gang of criminals . Many prisoners in miserable plight were retrieved .Some </a:t>
            </a:r>
            <a:r>
              <a:rPr lang="en-US" dirty="0">
                <a:latin typeface="Arial Black" pitchFamily="34" charset="0"/>
              </a:rPr>
              <a:t>fresh dead  bodies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were also found from their basement.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Body 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was of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markedly emaciated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elderly man.</a:t>
            </a:r>
            <a:r>
              <a:rPr lang="en-US" dirty="0">
                <a:latin typeface="Arial Black" pitchFamily="34" charset="0"/>
              </a:rPr>
              <a:t> Body 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was found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near a furnace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in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closed small room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with </a:t>
            </a: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deep purple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discoloration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of body and </a:t>
            </a:r>
            <a:r>
              <a:rPr lang="en-US" dirty="0">
                <a:solidFill>
                  <a:srgbClr val="90245D"/>
                </a:solidFill>
                <a:latin typeface="Arial Black" pitchFamily="34" charset="0"/>
              </a:rPr>
              <a:t>bluish red spots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on some body parts.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naked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Body 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was found from a locked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deep freezer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with its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clothes aside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.  It was all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stiff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. Nose ,cheeks , ears and hands had turned  </a:t>
            </a:r>
            <a:r>
              <a:rPr lang="en-US" dirty="0">
                <a:latin typeface="Arial Black" pitchFamily="34" charset="0"/>
              </a:rPr>
              <a:t>black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.  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896427D-8CB5-4284-7989-43E674C42B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32" y="1204045"/>
            <a:ext cx="1417796" cy="42559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2700" spc="-68" dirty="0"/>
              <a:t>Research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516732" y="2162699"/>
            <a:ext cx="7636668" cy="22769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4793" indent="-235268">
              <a:spcBef>
                <a:spcPts val="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4793" algn="l"/>
              </a:tabLst>
            </a:pPr>
            <a:r>
              <a:rPr lang="en-US" u="sng" spc="-8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2"/>
              </a:rPr>
              <a:t>https://www.nature.com/articles/181968a0</a:t>
            </a:r>
            <a:endParaRPr lang="en-US" u="sng" spc="-8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Arial MT"/>
              <a:cs typeface="Arial MT"/>
            </a:endParaRPr>
          </a:p>
          <a:p>
            <a:pPr marL="244793" indent="-235268">
              <a:spcBef>
                <a:spcPts val="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4793" algn="l"/>
              </a:tabLst>
            </a:pPr>
            <a:r>
              <a:rPr lang="en-US" u="sng" spc="-8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3"/>
              </a:rPr>
              <a:t>https://www.cambridge.org/core/books/abs/medical-jurisprudence/death-by-exposure-to-coldheatlightningstarvation/D6A6954C602170C2686DFDBE995D78CB</a:t>
            </a:r>
            <a:endParaRPr lang="en-US" u="sng" spc="-8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Arial MT"/>
              <a:cs typeface="Arial MT"/>
            </a:endParaRPr>
          </a:p>
          <a:p>
            <a:pPr marL="244793" indent="-235268">
              <a:spcBef>
                <a:spcPts val="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4793" algn="l"/>
              </a:tabLst>
            </a:pPr>
            <a:r>
              <a:rPr lang="en-US" u="sng" spc="-8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4"/>
              </a:rPr>
              <a:t>https://epgp.inflibnet.ac.in/epgpdata/uploads/epgp_content/S000016FS/P000701/M015738/ET/1464337272FSC_P14_M35_e-text.pdf</a:t>
            </a:r>
            <a:endParaRPr lang="en-US" u="sng" spc="-8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Arial MT"/>
              <a:cs typeface="Arial MT"/>
            </a:endParaRPr>
          </a:p>
          <a:p>
            <a:pPr marL="244793" indent="-235268">
              <a:spcBef>
                <a:spcPts val="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4793" algn="l"/>
              </a:tabLst>
            </a:pPr>
            <a:r>
              <a:rPr lang="en-US" u="sng" spc="-8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https://www.sustainabilitybynumbers.com/p/heat-cold-deaths</a:t>
            </a:r>
            <a:endParaRPr lang="en-US" u="sng" spc="-8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Arial MT"/>
              <a:cs typeface="Arial MT"/>
            </a:endParaRPr>
          </a:p>
          <a:p>
            <a:pPr marL="244793" indent="-235268">
              <a:spcBef>
                <a:spcPts val="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4793" algn="l"/>
              </a:tabLst>
            </a:pPr>
            <a:endParaRPr lang="en-US" u="sng" spc="-8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68" dirty="0"/>
              <a:t>Research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868635"/>
          </a:xfrm>
          <a:prstGeom prst="rect">
            <a:avLst/>
          </a:prstGeom>
        </p:spPr>
        <p:txBody>
          <a:bodyPr vert="horz" wrap="square" lIns="0" tIns="189674" rIns="0" bIns="0" rtlCol="0">
            <a:spAutoFit/>
          </a:bodyPr>
          <a:lstStyle/>
          <a:p>
            <a:pPr marL="70866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Calibri Light"/>
                <a:cs typeface="Calibri Light"/>
              </a:rPr>
              <a:t>Prof</a:t>
            </a:r>
            <a:r>
              <a:rPr sz="4400" spc="-140" dirty="0">
                <a:latin typeface="Calibri Light"/>
                <a:cs typeface="Calibri Light"/>
              </a:rPr>
              <a:t> </a:t>
            </a:r>
            <a:r>
              <a:rPr sz="3950" dirty="0">
                <a:latin typeface="Calibri Light"/>
                <a:cs typeface="Calibri Light"/>
              </a:rPr>
              <a:t>U</a:t>
            </a:r>
            <a:r>
              <a:rPr sz="4400" dirty="0">
                <a:latin typeface="Calibri Light"/>
                <a:cs typeface="Calibri Light"/>
              </a:rPr>
              <a:t>mar’s</a:t>
            </a:r>
            <a:r>
              <a:rPr sz="4400" spc="-14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LGIS</a:t>
            </a:r>
            <a:r>
              <a:rPr sz="4400" spc="-14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model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04950"/>
            <a:ext cx="9144000" cy="5353050"/>
            <a:chOff x="0" y="1504950"/>
            <a:chExt cx="12192000" cy="535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999"/>
              <a:ext cx="12191999" cy="5333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62" y="1514475"/>
              <a:ext cx="12187555" cy="0"/>
            </a:xfrm>
            <a:custGeom>
              <a:avLst/>
              <a:gdLst/>
              <a:ahLst/>
              <a:cxnLst/>
              <a:rect l="l" t="t" r="r" b="b"/>
              <a:pathLst>
                <a:path w="12187555">
                  <a:moveTo>
                    <a:pt x="1218723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200" y="0"/>
            <a:ext cx="685800" cy="6857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Preventing deaths due to starvation, heat, and cold is not just a scientific or logistical challenge—it is an ethical imperative. </a:t>
            </a: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/>
              </a:rPr>
              <a:t>Governments, organizations, and individuals must work collectively to uphold the principles of justice, beneficence, and solidarity to ensure that no one suffers due to preventable conditions.</a:t>
            </a: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When considering deaths due to starvation, extreme heat, or extreme cold, several key bioethical values come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play.Autonomy,Beneficence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Non-Maleficence ,Solidarity and Compassion</a:t>
            </a:r>
          </a:p>
          <a:p>
            <a:pPr marL="114300" indent="0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53400" y="0"/>
            <a:ext cx="9906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4164684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5122069" cy="62565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4000" b="1" spc="-68" dirty="0"/>
              <a:t>Family</a:t>
            </a:r>
            <a:r>
              <a:rPr sz="4000" b="1" spc="-165" dirty="0"/>
              <a:t> </a:t>
            </a:r>
            <a:r>
              <a:rPr sz="4000" b="1" spc="-64" dirty="0"/>
              <a:t>Medicine</a:t>
            </a:r>
            <a:endParaRPr sz="4000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014240"/>
          </a:xfrm>
          <a:prstGeom prst="rect">
            <a:avLst/>
          </a:prstGeom>
        </p:spPr>
        <p:txBody>
          <a:bodyPr vert="horz" wrap="square" lIns="0" tIns="63818" rIns="0" bIns="0" rtlCol="0">
            <a:spAutoFit/>
          </a:bodyPr>
          <a:lstStyle/>
          <a:p>
            <a:pPr marL="294799" indent="-257175">
              <a:spcBef>
                <a:spcPts val="503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294799" algn="l"/>
              </a:tabLst>
            </a:pPr>
            <a:r>
              <a:rPr lang="en-US" sz="2400" dirty="0"/>
              <a:t>Family medicine plays a crucial role in addressing and preventing deaths related to starvation, extreme heat, and extreme cold. As a medical specialty focused on holistic, continuous, and preventive care, family physicians are often the first point of contact for vulnerable individuals facing these risks</a:t>
            </a:r>
            <a:r>
              <a:rPr lang="en-US" dirty="0"/>
              <a:t>.</a:t>
            </a:r>
          </a:p>
          <a:p>
            <a:pPr marL="294799" indent="-257175">
              <a:spcBef>
                <a:spcPts val="503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294799" algn="l"/>
              </a:tabLst>
            </a:pPr>
            <a:r>
              <a:rPr lang="en-US" sz="2400" dirty="0"/>
              <a:t>Preventive Care and Early Intervention</a:t>
            </a:r>
          </a:p>
          <a:p>
            <a:pPr marL="294799" indent="-257175">
              <a:spcBef>
                <a:spcPts val="503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294799" algn="l"/>
              </a:tabLst>
            </a:pPr>
            <a:r>
              <a:rPr lang="en-US" sz="2400" dirty="0"/>
              <a:t>Ethical Considerations in Treating Vulnerable Populations</a:t>
            </a:r>
          </a:p>
          <a:p>
            <a:pPr marL="294799" indent="-257175">
              <a:spcBef>
                <a:spcPts val="503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294799" algn="l"/>
              </a:tabLst>
            </a:pPr>
            <a:r>
              <a:rPr lang="en-US" sz="2400" dirty="0"/>
              <a:t>Justice and Equity in Healthcare Access</a:t>
            </a:r>
          </a:p>
          <a:p>
            <a:pPr marL="294799" indent="-257175">
              <a:spcBef>
                <a:spcPts val="503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294799" algn="l"/>
              </a:tabLst>
            </a:pPr>
            <a:r>
              <a:rPr lang="en-US" sz="2400" dirty="0"/>
              <a:t>Non-Maleficence and the Role of Advocacy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68" dirty="0"/>
              <a:t>Family</a:t>
            </a:r>
            <a:r>
              <a:rPr lang="en-US" sz="2000" b="1" spc="-165" dirty="0"/>
              <a:t> </a:t>
            </a:r>
            <a:r>
              <a:rPr lang="en-US" sz="2000" b="1" spc="-64" dirty="0"/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4655"/>
            <a:ext cx="6966124" cy="3660345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A1C48BC-1D96-9076-253A-B3FB7993E9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0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BF0F3BB6-3090-3AE4-0E58-06E4A77524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1" y="0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767" y="2514600"/>
            <a:ext cx="4725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>
                <a:solidFill>
                  <a:srgbClr val="FFC000"/>
                </a:solidFill>
                <a:latin typeface="Algerian" pitchFamily="82" charset="0"/>
              </a:rPr>
              <a:t>THANK YOU</a:t>
            </a:r>
            <a:endParaRPr lang="en-US" sz="6600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7543800" cy="830997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4319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E56D5-30FB-D9C3-4515-CF1CEC29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45649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LEARNNG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Students will be able to: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Define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starvation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and its types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Enlist its diagnostic postmortem findings and medicolegal importance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Define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hypothermia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,mention  types  of cold injuries ,its S/S, postmortem appearance and medicolegal importance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Define and differentiate various types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heat effects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on body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Its postmortem findings and medicolegal importance</a:t>
            </a: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E56D5-30FB-D9C3-4515-CF1CEC29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7938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DEATH FROM 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 Black" pitchFamily="34" charset="0"/>
              </a:rPr>
              <a:t>STARVATION </a:t>
            </a:r>
          </a:p>
          <a:p>
            <a:pPr>
              <a:buNone/>
            </a:pPr>
            <a:r>
              <a:rPr lang="en-US" dirty="0">
                <a:latin typeface="Arial Black" pitchFamily="34" charset="0"/>
              </a:rPr>
              <a:t>Definition: </a:t>
            </a:r>
          </a:p>
          <a:p>
            <a:pPr marL="112713" indent="0" algn="just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It 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protein-calorie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deficiency resulting 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total </a:t>
            </a:r>
            <a:r>
              <a:rPr lang="en-US" dirty="0">
                <a:latin typeface="Arial Black" pitchFamily="34" charset="0"/>
              </a:rPr>
              <a:t>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partial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deprivation of food </a:t>
            </a:r>
            <a:r>
              <a:rPr lang="en-US" dirty="0">
                <a:latin typeface="Arial Black" pitchFamily="34" charset="0"/>
              </a:rPr>
              <a:t>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using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unsuitable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food</a:t>
            </a:r>
          </a:p>
          <a:p>
            <a:r>
              <a:rPr lang="en-US" dirty="0">
                <a:latin typeface="Arial Black" pitchFamily="34" charset="0"/>
              </a:rPr>
              <a:t>Acute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: due to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sudden a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nd complete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stoppage of food intake(wilful withholding or accidental)</a:t>
            </a:r>
          </a:p>
          <a:p>
            <a:r>
              <a:rPr lang="en-US" b="1" dirty="0">
                <a:latin typeface="Arial Black" pitchFamily="34" charset="0"/>
              </a:rPr>
              <a:t>Chronic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Gradual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deficiency in supply of food(concentration camps and famines)</a:t>
            </a:r>
          </a:p>
          <a:p>
            <a:pPr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DEATH FROM 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205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latin typeface="Arial Black" pitchFamily="34" charset="0"/>
              </a:rPr>
              <a:t>SYMPTOMS AND SIGNS:</a:t>
            </a:r>
          </a:p>
          <a:p>
            <a:pPr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(Acute starvation)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Initial hunger pains relieved on pressure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Intense thirst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Feeble voice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Emaciation, fatigue, apathy</a:t>
            </a: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 descr="fa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769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543800" y="0"/>
            <a:ext cx="1600200" cy="274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10115_130126.jpg"/>
          <p:cNvPicPr>
            <a:picLocks noChangeAspect="1"/>
          </p:cNvPicPr>
          <p:nvPr/>
        </p:nvPicPr>
        <p:blipFill rotWithShape="1">
          <a:blip r:embed="rId2" cstate="print"/>
          <a:srcRect l="897" t="4811" r="2010" b="10165"/>
          <a:stretch/>
        </p:blipFill>
        <p:spPr>
          <a:xfrm>
            <a:off x="113523" y="1356821"/>
            <a:ext cx="8261093" cy="538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91" y="1194960"/>
            <a:ext cx="4343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en-US" sz="1400" dirty="0">
                <a:latin typeface="Arial Black" pitchFamily="34" charset="0"/>
              </a:rPr>
              <a:t>Skin : Pale , thin ,dry, wrinkled ,pigmented, </a:t>
            </a:r>
          </a:p>
          <a:p>
            <a:pPr>
              <a:buNone/>
            </a:pPr>
            <a:r>
              <a:rPr lang="en-US" sz="1400" dirty="0">
                <a:latin typeface="Arial Black" pitchFamily="34" charset="0"/>
              </a:rPr>
              <a:t>   fissured or ulcerated, parchment like on bony prominences , hollow cheeks(loss of Bichat fat pad)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1371600" y="1676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562600"/>
            <a:ext cx="227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Lips:dry,cracked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96751" y="3657600"/>
            <a:ext cx="615820" cy="1996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3751" y="520505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Eyes :sunken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09700" y="3786664"/>
            <a:ext cx="38100" cy="141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29" y="6016823"/>
            <a:ext cx="320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Hair :dry ,lusterless and brittle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35977" y="4419599"/>
            <a:ext cx="326023" cy="1600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77428" y="5181552"/>
            <a:ext cx="3505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Body :Almost complete disappearance of body fat  </a:t>
            </a:r>
          </a:p>
          <a:p>
            <a:r>
              <a:rPr lang="en-US" sz="1400" dirty="0">
                <a:latin typeface="Arial Black" pitchFamily="34" charset="0"/>
              </a:rPr>
              <a:t>scaphoid abdomen , prominent rib cage, broom stick arms and legs</a:t>
            </a:r>
          </a:p>
          <a:p>
            <a:r>
              <a:rPr lang="en-US" sz="1400" dirty="0"/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2229" y="14602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en-US" sz="1400" dirty="0">
                <a:latin typeface="Arial Black" pitchFamily="34" charset="0"/>
              </a:rPr>
              <a:t>Nails: Brittle and ridged</a:t>
            </a:r>
            <a:endParaRPr lang="en-US" sz="1400" dirty="0"/>
          </a:p>
        </p:txBody>
      </p:sp>
      <p:cxnSp>
        <p:nvCxnSpPr>
          <p:cNvPr id="29" name="Straight Connector 28"/>
          <p:cNvCxnSpPr>
            <a:endCxn id="27" idx="1"/>
          </p:cNvCxnSpPr>
          <p:nvPr/>
        </p:nvCxnSpPr>
        <p:spPr>
          <a:xfrm>
            <a:off x="4777428" y="1536412"/>
            <a:ext cx="304801" cy="216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4572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 Black" pitchFamily="34" charset="0"/>
            </a:endParaRPr>
          </a:p>
          <a:p>
            <a:r>
              <a:rPr lang="en-US" sz="1400" dirty="0">
                <a:latin typeface="Arial Black" pitchFamily="34" charset="0"/>
              </a:rPr>
              <a:t>Temperature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sub normal, low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Bp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29319" y="4441378"/>
            <a:ext cx="683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Edema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642607" y="4749155"/>
            <a:ext cx="282193" cy="432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467600" y="4076699"/>
            <a:ext cx="416106" cy="364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14800" y="4050258"/>
            <a:ext cx="1369576" cy="1169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19200" y="914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98988" y="4543891"/>
            <a:ext cx="1524000" cy="1018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990600"/>
            <a:ext cx="644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Urine </a:t>
            </a:r>
            <a:r>
              <a:rPr lang="en-US" sz="1400" dirty="0" err="1">
                <a:latin typeface="Arial Black" pitchFamily="34" charset="0"/>
              </a:rPr>
              <a:t>scanty,dark,acetonuria</a:t>
            </a:r>
            <a:r>
              <a:rPr lang="en-US" sz="1400" dirty="0">
                <a:latin typeface="Arial Black" pitchFamily="34" charset="0"/>
              </a:rPr>
              <a:t> Initially constipation the diarrhea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4200" y="-107178"/>
            <a:ext cx="2209800" cy="397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EXTERNAL FINDINGS IN STARVATION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3212</TotalTime>
  <Words>1940</Words>
  <Application>Microsoft Office PowerPoint</Application>
  <PresentationFormat>On-screen Show (4:3)</PresentationFormat>
  <Paragraphs>340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Algerian</vt:lpstr>
      <vt:lpstr>Arial</vt:lpstr>
      <vt:lpstr>Arial Black</vt:lpstr>
      <vt:lpstr>Arial MT</vt:lpstr>
      <vt:lpstr>Bell MT</vt:lpstr>
      <vt:lpstr>Calibri</vt:lpstr>
      <vt:lpstr>Calibri Light</vt:lpstr>
      <vt:lpstr>Cambria</vt:lpstr>
      <vt:lpstr>Times New Roman</vt:lpstr>
      <vt:lpstr>Wingdings</vt:lpstr>
      <vt:lpstr>Adjacency</vt:lpstr>
      <vt:lpstr>Death  from starvation, COLD and heat  </vt:lpstr>
      <vt:lpstr>Motto of RMU</vt:lpstr>
      <vt:lpstr>Vision of RMU The Dream/ Tomorrow</vt:lpstr>
      <vt:lpstr>Prof Umar’s LGIS model</vt:lpstr>
      <vt:lpstr>SEQUENCE OF LGIS</vt:lpstr>
      <vt:lpstr>LEARNNG OBJECTIVES</vt:lpstr>
      <vt:lpstr>DEATH FROM STARVATION</vt:lpstr>
      <vt:lpstr>DEATH FROM STARVATION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 FROM COLD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 FROM 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 FROM HEAT</vt:lpstr>
      <vt:lpstr>PowerPoint Presentation</vt:lpstr>
      <vt:lpstr>PowerPoint Presentation</vt:lpstr>
      <vt:lpstr>POSTMORTEM APPEARANCE </vt:lpstr>
      <vt:lpstr>PowerPoint Presentation</vt:lpstr>
      <vt:lpstr>MEDICOLEGAL ASPECTS </vt:lpstr>
      <vt:lpstr>CASE SCENARIO</vt:lpstr>
      <vt:lpstr>Research</vt:lpstr>
      <vt:lpstr>BIOMEDICAL ETHICS</vt:lpstr>
      <vt:lpstr>Family Medicine</vt:lpstr>
      <vt:lpstr>How To Access Digital Library</vt:lpstr>
      <vt:lpstr>TEXT BOOKS &amp; PRACTICAL NOTEBOOK:</vt:lpstr>
      <vt:lpstr>PowerPoint Presentation</vt:lpstr>
    </vt:vector>
  </TitlesOfParts>
  <Company>Doctor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 from  starvation, cold and heat  </dc:title>
  <dc:creator>Khadija</dc:creator>
  <cp:lastModifiedBy>54</cp:lastModifiedBy>
  <cp:revision>173</cp:revision>
  <dcterms:created xsi:type="dcterms:W3CDTF">2021-01-14T06:57:29Z</dcterms:created>
  <dcterms:modified xsi:type="dcterms:W3CDTF">2025-02-25T12:34:45Z</dcterms:modified>
</cp:coreProperties>
</file>