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60" r:id="rId1"/>
  </p:sldMasterIdLst>
  <p:notesMasterIdLst>
    <p:notesMasterId r:id="rId48"/>
  </p:notesMasterIdLst>
  <p:sldIdLst>
    <p:sldId id="256" r:id="rId2"/>
    <p:sldId id="353" r:id="rId3"/>
    <p:sldId id="374" r:id="rId4"/>
    <p:sldId id="336" r:id="rId5"/>
    <p:sldId id="368" r:id="rId6"/>
    <p:sldId id="257" r:id="rId7"/>
    <p:sldId id="281" r:id="rId8"/>
    <p:sldId id="334" r:id="rId9"/>
    <p:sldId id="367" r:id="rId10"/>
    <p:sldId id="361" r:id="rId11"/>
    <p:sldId id="267" r:id="rId12"/>
    <p:sldId id="370" r:id="rId13"/>
    <p:sldId id="371" r:id="rId14"/>
    <p:sldId id="372" r:id="rId15"/>
    <p:sldId id="365" r:id="rId16"/>
    <p:sldId id="373" r:id="rId17"/>
    <p:sldId id="261" r:id="rId18"/>
    <p:sldId id="335" r:id="rId19"/>
    <p:sldId id="260" r:id="rId20"/>
    <p:sldId id="268" r:id="rId21"/>
    <p:sldId id="375" r:id="rId22"/>
    <p:sldId id="272" r:id="rId23"/>
    <p:sldId id="325" r:id="rId24"/>
    <p:sldId id="258" r:id="rId25"/>
    <p:sldId id="326" r:id="rId26"/>
    <p:sldId id="264" r:id="rId27"/>
    <p:sldId id="279" r:id="rId28"/>
    <p:sldId id="275" r:id="rId29"/>
    <p:sldId id="269" r:id="rId30"/>
    <p:sldId id="376" r:id="rId31"/>
    <p:sldId id="266" r:id="rId32"/>
    <p:sldId id="285" r:id="rId33"/>
    <p:sldId id="286" r:id="rId34"/>
    <p:sldId id="287" r:id="rId35"/>
    <p:sldId id="358" r:id="rId36"/>
    <p:sldId id="310" r:id="rId37"/>
    <p:sldId id="347" r:id="rId38"/>
    <p:sldId id="271" r:id="rId39"/>
    <p:sldId id="270" r:id="rId40"/>
    <p:sldId id="274" r:id="rId41"/>
    <p:sldId id="377" r:id="rId42"/>
    <p:sldId id="324" r:id="rId43"/>
    <p:sldId id="328" r:id="rId44"/>
    <p:sldId id="265" r:id="rId45"/>
    <p:sldId id="288" r:id="rId46"/>
    <p:sldId id="321"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DA"/>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159" autoAdjust="0"/>
    <p:restoredTop sz="94660"/>
  </p:normalViewPr>
  <p:slideViewPr>
    <p:cSldViewPr snapToGrid="0">
      <p:cViewPr varScale="1">
        <p:scale>
          <a:sx n="63" d="100"/>
          <a:sy n="63" d="100"/>
        </p:scale>
        <p:origin x="49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BC51B1-62C8-4040-8446-602641C30CFC}" type="datetimeFigureOut">
              <a:rPr lang="en-PK" smtClean="0"/>
              <a:t>09/02/2025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105707-15C6-4F0D-8688-5C10DDF4F516}" type="slidenum">
              <a:rPr lang="en-PK" smtClean="0"/>
              <a:t>‹#›</a:t>
            </a:fld>
            <a:endParaRPr lang="en-PK"/>
          </a:p>
        </p:txBody>
      </p:sp>
    </p:spTree>
    <p:extLst>
      <p:ext uri="{BB962C8B-B14F-4D97-AF65-F5344CB8AC3E}">
        <p14:creationId xmlns:p14="http://schemas.microsoft.com/office/powerpoint/2010/main" val="2286999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BA6D7-4D62-4075-B655-0E391627D5E3}"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2BA6D7-4D62-4075-B655-0E391627D5E3}"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689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76310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5554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3289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03789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79691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1555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0670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6615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63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052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9970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063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07679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56536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28136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2/9/2025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0189466"/>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 id="2147484072" r:id="rId12"/>
    <p:sldLayoutId id="2147484073" r:id="rId13"/>
    <p:sldLayoutId id="2147484074" r:id="rId14"/>
    <p:sldLayoutId id="2147484075" r:id="rId15"/>
    <p:sldLayoutId id="21474840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revolutionhealth.com/articles?id=A4AFF83C-2A5D-9994-E3C9FA721C933D2B&amp;section=section_02"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hopkins-gi.nts.jhu.edu/pages/latin/templates/index.cfm?pg=disease4&amp;organ=6&amp;disease=20&amp;lang_id=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DAB400-AB85-ED5A-208F-9DD6B57283C9}"/>
              </a:ext>
            </a:extLst>
          </p:cNvPr>
          <p:cNvPicPr>
            <a:picLocks noChangeAspect="1"/>
          </p:cNvPicPr>
          <p:nvPr/>
        </p:nvPicPr>
        <p:blipFill rotWithShape="1">
          <a:blip r:embed="rId2">
            <a:duotone>
              <a:schemeClr val="bg2">
                <a:shade val="45000"/>
                <a:satMod val="135000"/>
              </a:schemeClr>
              <a:prstClr val="white"/>
            </a:duotone>
            <a:alphaModFix amt="40000"/>
          </a:blip>
          <a:srcRect t="15730"/>
          <a:stretch/>
        </p:blipFill>
        <p:spPr>
          <a:xfrm>
            <a:off x="20" y="10"/>
            <a:ext cx="12191980" cy="6857990"/>
          </a:xfrm>
          <a:prstGeom prst="rect">
            <a:avLst/>
          </a:prstGeom>
        </p:spPr>
      </p:pic>
      <p:sp>
        <p:nvSpPr>
          <p:cNvPr id="2" name="Title 1">
            <a:extLst>
              <a:ext uri="{FF2B5EF4-FFF2-40B4-BE49-F238E27FC236}">
                <a16:creationId xmlns:a16="http://schemas.microsoft.com/office/drawing/2014/main" id="{2C2F32AF-D10F-4BE0-9F12-7CD22933584C}"/>
              </a:ext>
            </a:extLst>
          </p:cNvPr>
          <p:cNvSpPr>
            <a:spLocks noGrp="1"/>
          </p:cNvSpPr>
          <p:nvPr>
            <p:ph type="ctrTitle"/>
          </p:nvPr>
        </p:nvSpPr>
        <p:spPr>
          <a:xfrm>
            <a:off x="1289957" y="555171"/>
            <a:ext cx="9795032" cy="2204358"/>
          </a:xfrm>
        </p:spPr>
        <p:txBody>
          <a:bodyPr>
            <a:normAutofit/>
          </a:bodyPr>
          <a:lstStyle/>
          <a:p>
            <a:pPr>
              <a:lnSpc>
                <a:spcPct val="90000"/>
              </a:lnSpc>
            </a:pPr>
            <a:r>
              <a:rPr lang="en-US" sz="3800" b="1" dirty="0">
                <a:latin typeface="Comic Sans MS" panose="030F0702030302020204" pitchFamily="66" charset="0"/>
                <a:cs typeface="Arabic Typesetting" panose="03020402040406030203" pitchFamily="66" charset="-78"/>
              </a:rPr>
              <a:t>APPROACH TO A PATIENT WITH JAUNDICE</a:t>
            </a:r>
          </a:p>
        </p:txBody>
      </p:sp>
      <p:sp>
        <p:nvSpPr>
          <p:cNvPr id="3" name="Subtitle 2">
            <a:extLst>
              <a:ext uri="{FF2B5EF4-FFF2-40B4-BE49-F238E27FC236}">
                <a16:creationId xmlns:a16="http://schemas.microsoft.com/office/drawing/2014/main" id="{551B8CEF-EF4F-43E9-8BB1-5250C93AAE6E}"/>
              </a:ext>
            </a:extLst>
          </p:cNvPr>
          <p:cNvSpPr>
            <a:spLocks noGrp="1"/>
          </p:cNvSpPr>
          <p:nvPr>
            <p:ph type="subTitle" idx="1"/>
          </p:nvPr>
        </p:nvSpPr>
        <p:spPr>
          <a:xfrm>
            <a:off x="2169589" y="4425043"/>
            <a:ext cx="5210925" cy="1478619"/>
          </a:xfrm>
        </p:spPr>
        <p:txBody>
          <a:bodyPr>
            <a:normAutofit/>
          </a:bodyPr>
          <a:lstStyle/>
          <a:p>
            <a:r>
              <a:rPr lang="en-US" sz="1900" b="1" dirty="0">
                <a:solidFill>
                  <a:schemeClr val="accent1">
                    <a:lumMod val="60000"/>
                    <a:lumOff val="40000"/>
                  </a:schemeClr>
                </a:solidFill>
              </a:rPr>
              <a:t>Dr. SHAFAQ FAROOQ</a:t>
            </a:r>
          </a:p>
          <a:p>
            <a:r>
              <a:rPr lang="en-US" sz="1900" b="1" dirty="0">
                <a:solidFill>
                  <a:schemeClr val="accent1">
                    <a:lumMod val="60000"/>
                    <a:lumOff val="40000"/>
                  </a:schemeClr>
                </a:solidFill>
              </a:rPr>
              <a:t>MBBS, FCPS (GASTROENTEROLOGY)</a:t>
            </a:r>
          </a:p>
          <a:p>
            <a:r>
              <a:rPr lang="en-US" sz="1900" b="1" dirty="0">
                <a:solidFill>
                  <a:schemeClr val="accent1">
                    <a:lumMod val="60000"/>
                    <a:lumOff val="40000"/>
                  </a:schemeClr>
                </a:solidFill>
              </a:rPr>
              <a:t>Holy Family Hospital RWP</a:t>
            </a:r>
          </a:p>
          <a:p>
            <a:endParaRPr lang="en-US" b="1" dirty="0"/>
          </a:p>
        </p:txBody>
      </p:sp>
      <p:pic>
        <p:nvPicPr>
          <p:cNvPr id="6" name="Picture 5" descr="Diagram&#10;&#10;Description automatically generated">
            <a:extLst>
              <a:ext uri="{FF2B5EF4-FFF2-40B4-BE49-F238E27FC236}">
                <a16:creationId xmlns:a16="http://schemas.microsoft.com/office/drawing/2014/main" id="{814250A9-4225-A73F-4EEE-56C71C8EDA70}"/>
              </a:ext>
            </a:extLst>
          </p:cNvPr>
          <p:cNvPicPr>
            <a:picLocks noChangeAspect="1"/>
          </p:cNvPicPr>
          <p:nvPr/>
        </p:nvPicPr>
        <p:blipFill>
          <a:blip r:embed="rId3"/>
          <a:stretch>
            <a:fillRect/>
          </a:stretch>
        </p:blipFill>
        <p:spPr>
          <a:xfrm>
            <a:off x="8674847" y="2954355"/>
            <a:ext cx="3402059" cy="3903645"/>
          </a:xfrm>
          <a:prstGeom prst="rect">
            <a:avLst/>
          </a:prstGeom>
          <a:ln>
            <a:noFill/>
          </a:ln>
          <a:effectLst>
            <a:outerShdw blurRad="292100" dist="139700" dir="2700000" algn="tl" rotWithShape="0">
              <a:srgbClr val="333333">
                <a:alpha val="65000"/>
              </a:srgbClr>
            </a:outerShdw>
          </a:effectLst>
        </p:spPr>
      </p:pic>
      <p:pic>
        <p:nvPicPr>
          <p:cNvPr id="7" name="Picture 6" descr="Logo&#10;&#10;Description automatically generated">
            <a:extLst>
              <a:ext uri="{FF2B5EF4-FFF2-40B4-BE49-F238E27FC236}">
                <a16:creationId xmlns:a16="http://schemas.microsoft.com/office/drawing/2014/main" id="{517B36DE-F861-7472-D90E-A2F5217CC12F}"/>
              </a:ext>
            </a:extLst>
          </p:cNvPr>
          <p:cNvPicPr>
            <a:picLocks noChangeAspect="1"/>
          </p:cNvPicPr>
          <p:nvPr/>
        </p:nvPicPr>
        <p:blipFill>
          <a:blip r:embed="rId4"/>
          <a:stretch>
            <a:fillRect/>
          </a:stretch>
        </p:blipFill>
        <p:spPr>
          <a:xfrm>
            <a:off x="11201200" y="0"/>
            <a:ext cx="973684" cy="920016"/>
          </a:xfrm>
          <a:prstGeom prst="rect">
            <a:avLst/>
          </a:prstGeom>
        </p:spPr>
      </p:pic>
    </p:spTree>
    <p:extLst>
      <p:ext uri="{BB962C8B-B14F-4D97-AF65-F5344CB8AC3E}">
        <p14:creationId xmlns:p14="http://schemas.microsoft.com/office/powerpoint/2010/main" val="126434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2F24-8403-DFDB-534D-87A12B920AB6}"/>
              </a:ext>
            </a:extLst>
          </p:cNvPr>
          <p:cNvSpPr>
            <a:spLocks noGrp="1"/>
          </p:cNvSpPr>
          <p:nvPr>
            <p:ph type="title"/>
          </p:nvPr>
        </p:nvSpPr>
        <p:spPr>
          <a:xfrm>
            <a:off x="1792825" y="885367"/>
            <a:ext cx="8911687" cy="1280890"/>
          </a:xfrm>
        </p:spPr>
        <p:txBody>
          <a:bodyPr/>
          <a:lstStyle/>
          <a:p>
            <a:r>
              <a:rPr lang="en-US" b="1" dirty="0"/>
              <a:t>ANATOMY OF LIVER AND BILIARY TRACT</a:t>
            </a:r>
            <a:endParaRPr lang="en-PK" b="1" dirty="0"/>
          </a:p>
        </p:txBody>
      </p:sp>
      <p:sp>
        <p:nvSpPr>
          <p:cNvPr id="4" name="Rectangle 3">
            <a:extLst>
              <a:ext uri="{FF2B5EF4-FFF2-40B4-BE49-F238E27FC236}">
                <a16:creationId xmlns:a16="http://schemas.microsoft.com/office/drawing/2014/main" id="{7C7A059C-C5BF-910A-1211-188EB5E7063E}"/>
              </a:ext>
            </a:extLst>
          </p:cNvPr>
          <p:cNvSpPr/>
          <p:nvPr/>
        </p:nvSpPr>
        <p:spPr>
          <a:xfrm>
            <a:off x="3536912" y="43541"/>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SPIRAL INTEGRATION</a:t>
            </a:r>
            <a:endParaRPr lang="en-PK" sz="2800" b="1" dirty="0">
              <a:solidFill>
                <a:schemeClr val="tx1"/>
              </a:solidFill>
            </a:endParaRPr>
          </a:p>
        </p:txBody>
      </p:sp>
      <p:pic>
        <p:nvPicPr>
          <p:cNvPr id="6" name="Picture 5" descr="Diagram&#10;&#10;Description automatically generated">
            <a:extLst>
              <a:ext uri="{FF2B5EF4-FFF2-40B4-BE49-F238E27FC236}">
                <a16:creationId xmlns:a16="http://schemas.microsoft.com/office/drawing/2014/main" id="{F460583C-0724-035E-C7A1-7849B6083A77}"/>
              </a:ext>
            </a:extLst>
          </p:cNvPr>
          <p:cNvPicPr>
            <a:picLocks noChangeAspect="1"/>
          </p:cNvPicPr>
          <p:nvPr/>
        </p:nvPicPr>
        <p:blipFill>
          <a:blip r:embed="rId2"/>
          <a:stretch>
            <a:fillRect/>
          </a:stretch>
        </p:blipFill>
        <p:spPr>
          <a:xfrm>
            <a:off x="179614" y="2072548"/>
            <a:ext cx="6083959" cy="4289241"/>
          </a:xfrm>
          <a:prstGeom prst="rect">
            <a:avLst/>
          </a:prstGeom>
        </p:spPr>
      </p:pic>
      <p:pic>
        <p:nvPicPr>
          <p:cNvPr id="8" name="Picture 7" descr="Map&#10;&#10;Description automatically generated">
            <a:extLst>
              <a:ext uri="{FF2B5EF4-FFF2-40B4-BE49-F238E27FC236}">
                <a16:creationId xmlns:a16="http://schemas.microsoft.com/office/drawing/2014/main" id="{73C73FB6-B619-A424-5C47-8A1F37D31011}"/>
              </a:ext>
            </a:extLst>
          </p:cNvPr>
          <p:cNvPicPr>
            <a:picLocks noChangeAspect="1"/>
          </p:cNvPicPr>
          <p:nvPr/>
        </p:nvPicPr>
        <p:blipFill>
          <a:blip r:embed="rId3"/>
          <a:stretch>
            <a:fillRect/>
          </a:stretch>
        </p:blipFill>
        <p:spPr>
          <a:xfrm>
            <a:off x="6347528" y="2072548"/>
            <a:ext cx="5844472" cy="4289241"/>
          </a:xfrm>
          <a:prstGeom prst="rect">
            <a:avLst/>
          </a:prstGeom>
        </p:spPr>
      </p:pic>
      <p:pic>
        <p:nvPicPr>
          <p:cNvPr id="3" name="Picture 2" descr="Logo&#10;&#10;Description automatically generated">
            <a:extLst>
              <a:ext uri="{FF2B5EF4-FFF2-40B4-BE49-F238E27FC236}">
                <a16:creationId xmlns:a16="http://schemas.microsoft.com/office/drawing/2014/main" id="{BB1F7F59-4A82-C8E2-8E70-91C10007AFEA}"/>
              </a:ext>
            </a:extLst>
          </p:cNvPr>
          <p:cNvPicPr>
            <a:picLocks noChangeAspect="1"/>
          </p:cNvPicPr>
          <p:nvPr/>
        </p:nvPicPr>
        <p:blipFill>
          <a:blip r:embed="rId4"/>
          <a:stretch>
            <a:fillRect/>
          </a:stretch>
        </p:blipFill>
        <p:spPr>
          <a:xfrm>
            <a:off x="11201200" y="0"/>
            <a:ext cx="973684" cy="920016"/>
          </a:xfrm>
          <a:prstGeom prst="rect">
            <a:avLst/>
          </a:prstGeom>
        </p:spPr>
      </p:pic>
    </p:spTree>
    <p:extLst>
      <p:ext uri="{BB962C8B-B14F-4D97-AF65-F5344CB8AC3E}">
        <p14:creationId xmlns:p14="http://schemas.microsoft.com/office/powerpoint/2010/main" val="2049009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03BD9B-CE99-4011-A62D-958EB45A4AD8}"/>
              </a:ext>
            </a:extLst>
          </p:cNvPr>
          <p:cNvSpPr/>
          <p:nvPr/>
        </p:nvSpPr>
        <p:spPr>
          <a:xfrm>
            <a:off x="8786192" y="5857462"/>
            <a:ext cx="1868557" cy="1722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21C006B-F698-E00E-A9CE-C367DE3AC215}"/>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SUBJECT</a:t>
            </a:r>
            <a:endParaRPr lang="en-PK" sz="2800" b="1" dirty="0">
              <a:solidFill>
                <a:schemeClr val="tx1"/>
              </a:solidFill>
            </a:endParaRPr>
          </a:p>
        </p:txBody>
      </p:sp>
      <p:pic>
        <p:nvPicPr>
          <p:cNvPr id="6" name="Picture 5" descr="Logo&#10;&#10;Description automatically generated">
            <a:extLst>
              <a:ext uri="{FF2B5EF4-FFF2-40B4-BE49-F238E27FC236}">
                <a16:creationId xmlns:a16="http://schemas.microsoft.com/office/drawing/2014/main" id="{6E05BE1F-E1A0-1C2C-BE74-7741A74B9568}"/>
              </a:ext>
            </a:extLst>
          </p:cNvPr>
          <p:cNvPicPr>
            <a:picLocks noChangeAspect="1"/>
          </p:cNvPicPr>
          <p:nvPr/>
        </p:nvPicPr>
        <p:blipFill>
          <a:blip r:embed="rId2"/>
          <a:stretch>
            <a:fillRect/>
          </a:stretch>
        </p:blipFill>
        <p:spPr>
          <a:xfrm>
            <a:off x="11201200" y="0"/>
            <a:ext cx="973684" cy="920016"/>
          </a:xfrm>
          <a:prstGeom prst="rect">
            <a:avLst/>
          </a:prstGeom>
        </p:spPr>
      </p:pic>
      <p:pic>
        <p:nvPicPr>
          <p:cNvPr id="9" name="Content Placeholder 8" descr="A diagram of the internal organs">
            <a:extLst>
              <a:ext uri="{FF2B5EF4-FFF2-40B4-BE49-F238E27FC236}">
                <a16:creationId xmlns:a16="http://schemas.microsoft.com/office/drawing/2014/main" id="{104876EA-BC74-B8F2-A108-71D7BC01C5FD}"/>
              </a:ext>
            </a:extLst>
          </p:cNvPr>
          <p:cNvPicPr>
            <a:picLocks noGrp="1" noChangeAspect="1"/>
          </p:cNvPicPr>
          <p:nvPr>
            <p:ph idx="1"/>
          </p:nvPr>
        </p:nvPicPr>
        <p:blipFill>
          <a:blip r:embed="rId3"/>
          <a:stretch>
            <a:fillRect/>
          </a:stretch>
        </p:blipFill>
        <p:spPr>
          <a:xfrm>
            <a:off x="2065564" y="920017"/>
            <a:ext cx="7013812" cy="4627056"/>
          </a:xfrm>
        </p:spPr>
      </p:pic>
    </p:spTree>
    <p:extLst>
      <p:ext uri="{BB962C8B-B14F-4D97-AF65-F5344CB8AC3E}">
        <p14:creationId xmlns:p14="http://schemas.microsoft.com/office/powerpoint/2010/main" val="3722743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C3CAF7-4CE5-7371-F878-F72A71F61DBA}"/>
              </a:ext>
            </a:extLst>
          </p:cNvPr>
          <p:cNvSpPr>
            <a:spLocks noGrp="1"/>
          </p:cNvSpPr>
          <p:nvPr>
            <p:ph type="title"/>
          </p:nvPr>
        </p:nvSpPr>
        <p:spPr/>
        <p:txBody>
          <a:bodyPr/>
          <a:lstStyle/>
          <a:p>
            <a:r>
              <a:rPr lang="en-US" dirty="0"/>
              <a:t>Histology</a:t>
            </a:r>
            <a:endParaRPr lang="en-PK" dirty="0"/>
          </a:p>
        </p:txBody>
      </p:sp>
      <p:pic>
        <p:nvPicPr>
          <p:cNvPr id="5" name="Content Placeholder 4">
            <a:extLst>
              <a:ext uri="{FF2B5EF4-FFF2-40B4-BE49-F238E27FC236}">
                <a16:creationId xmlns:a16="http://schemas.microsoft.com/office/drawing/2014/main" id="{CFE68769-0433-D629-DD7C-465DA5BCAD1D}"/>
              </a:ext>
            </a:extLst>
          </p:cNvPr>
          <p:cNvPicPr>
            <a:picLocks noGrp="1" noChangeAspect="1"/>
          </p:cNvPicPr>
          <p:nvPr>
            <p:ph sz="half" idx="1"/>
          </p:nvPr>
        </p:nvPicPr>
        <p:blipFill>
          <a:blip r:embed="rId2"/>
          <a:stretch>
            <a:fillRect/>
          </a:stretch>
        </p:blipFill>
        <p:spPr>
          <a:xfrm>
            <a:off x="1534886" y="1649187"/>
            <a:ext cx="5243408" cy="3897886"/>
          </a:xfrm>
        </p:spPr>
      </p:pic>
      <p:pic>
        <p:nvPicPr>
          <p:cNvPr id="9" name="Content Placeholder 8" descr="A close-up of a red and white tissue&#10;&#10;AI-generated content may be incorrect.">
            <a:extLst>
              <a:ext uri="{FF2B5EF4-FFF2-40B4-BE49-F238E27FC236}">
                <a16:creationId xmlns:a16="http://schemas.microsoft.com/office/drawing/2014/main" id="{8C578AE1-5EFB-EAE4-8838-7FA0EC80440C}"/>
              </a:ext>
            </a:extLst>
          </p:cNvPr>
          <p:cNvPicPr>
            <a:picLocks noGrp="1" noChangeAspect="1"/>
          </p:cNvPicPr>
          <p:nvPr>
            <p:ph sz="half" idx="2"/>
          </p:nvPr>
        </p:nvPicPr>
        <p:blipFill>
          <a:blip r:embed="rId3"/>
          <a:stretch>
            <a:fillRect/>
          </a:stretch>
        </p:blipFill>
        <p:spPr>
          <a:xfrm>
            <a:off x="7315531" y="1265464"/>
            <a:ext cx="4726790" cy="4273671"/>
          </a:xfrm>
        </p:spPr>
      </p:pic>
    </p:spTree>
    <p:extLst>
      <p:ext uri="{BB962C8B-B14F-4D97-AF65-F5344CB8AC3E}">
        <p14:creationId xmlns:p14="http://schemas.microsoft.com/office/powerpoint/2010/main" val="400860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0B7B-7998-9625-AEA5-A8922C10DCF8}"/>
              </a:ext>
            </a:extLst>
          </p:cNvPr>
          <p:cNvSpPr>
            <a:spLocks noGrp="1"/>
          </p:cNvSpPr>
          <p:nvPr>
            <p:ph type="title"/>
          </p:nvPr>
        </p:nvSpPr>
        <p:spPr>
          <a:xfrm>
            <a:off x="2135724" y="264881"/>
            <a:ext cx="8911687" cy="437248"/>
          </a:xfrm>
        </p:spPr>
        <p:txBody>
          <a:bodyPr>
            <a:normAutofit fontScale="90000"/>
          </a:bodyPr>
          <a:lstStyle/>
          <a:p>
            <a:endParaRPr lang="en-PK"/>
          </a:p>
        </p:txBody>
      </p:sp>
      <p:pic>
        <p:nvPicPr>
          <p:cNvPr id="6" name="Content Placeholder 5" descr="A diagram of the structure of the human body&#10;&#10;AI-generated content may be incorrect.">
            <a:extLst>
              <a:ext uri="{FF2B5EF4-FFF2-40B4-BE49-F238E27FC236}">
                <a16:creationId xmlns:a16="http://schemas.microsoft.com/office/drawing/2014/main" id="{90C5BC64-7381-1FCE-E0B4-D024410E7F33}"/>
              </a:ext>
            </a:extLst>
          </p:cNvPr>
          <p:cNvPicPr>
            <a:picLocks noGrp="1" noChangeAspect="1"/>
          </p:cNvPicPr>
          <p:nvPr>
            <p:ph sz="half" idx="1"/>
          </p:nvPr>
        </p:nvPicPr>
        <p:blipFill>
          <a:blip r:embed="rId2"/>
          <a:stretch>
            <a:fillRect/>
          </a:stretch>
        </p:blipFill>
        <p:spPr>
          <a:xfrm>
            <a:off x="1436914" y="1510393"/>
            <a:ext cx="5341380" cy="4036679"/>
          </a:xfrm>
        </p:spPr>
      </p:pic>
      <p:pic>
        <p:nvPicPr>
          <p:cNvPr id="8" name="Content Placeholder 7" descr="A close-up of a purple and white background&#10;&#10;AI-generated content may be incorrect.">
            <a:extLst>
              <a:ext uri="{FF2B5EF4-FFF2-40B4-BE49-F238E27FC236}">
                <a16:creationId xmlns:a16="http://schemas.microsoft.com/office/drawing/2014/main" id="{2C7C97F3-7952-6F9E-F382-72337EE300C7}"/>
              </a:ext>
            </a:extLst>
          </p:cNvPr>
          <p:cNvPicPr>
            <a:picLocks noGrp="1" noChangeAspect="1"/>
          </p:cNvPicPr>
          <p:nvPr>
            <p:ph sz="half" idx="2"/>
          </p:nvPr>
        </p:nvPicPr>
        <p:blipFill>
          <a:blip r:embed="rId3"/>
          <a:stretch>
            <a:fillRect/>
          </a:stretch>
        </p:blipFill>
        <p:spPr>
          <a:xfrm>
            <a:off x="6858000" y="1298122"/>
            <a:ext cx="4522457" cy="4241014"/>
          </a:xfrm>
        </p:spPr>
      </p:pic>
    </p:spTree>
    <p:extLst>
      <p:ext uri="{BB962C8B-B14F-4D97-AF65-F5344CB8AC3E}">
        <p14:creationId xmlns:p14="http://schemas.microsoft.com/office/powerpoint/2010/main" val="152220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E17CB-6E04-BFA3-CF98-A35A5A1ED43A}"/>
              </a:ext>
            </a:extLst>
          </p:cNvPr>
          <p:cNvSpPr>
            <a:spLocks noGrp="1"/>
          </p:cNvSpPr>
          <p:nvPr>
            <p:ph type="title"/>
          </p:nvPr>
        </p:nvSpPr>
        <p:spPr>
          <a:xfrm>
            <a:off x="2592924" y="624110"/>
            <a:ext cx="8911687" cy="322668"/>
          </a:xfrm>
        </p:spPr>
        <p:txBody>
          <a:bodyPr>
            <a:normAutofit fontScale="90000"/>
          </a:bodyPr>
          <a:lstStyle/>
          <a:p>
            <a:r>
              <a:rPr lang="en-US" dirty="0"/>
              <a:t>LIVER LOBULE</a:t>
            </a:r>
            <a:endParaRPr lang="en-PK" dirty="0"/>
          </a:p>
        </p:txBody>
      </p:sp>
      <p:pic>
        <p:nvPicPr>
          <p:cNvPr id="6" name="Content Placeholder 5">
            <a:extLst>
              <a:ext uri="{FF2B5EF4-FFF2-40B4-BE49-F238E27FC236}">
                <a16:creationId xmlns:a16="http://schemas.microsoft.com/office/drawing/2014/main" id="{ED07CE86-356F-A7C3-BCA4-AB8057F0C2DE}"/>
              </a:ext>
            </a:extLst>
          </p:cNvPr>
          <p:cNvPicPr>
            <a:picLocks noGrp="1" noChangeAspect="1"/>
          </p:cNvPicPr>
          <p:nvPr>
            <p:ph sz="half" idx="1"/>
          </p:nvPr>
        </p:nvPicPr>
        <p:blipFill>
          <a:blip r:embed="rId2"/>
          <a:stretch>
            <a:fillRect/>
          </a:stretch>
        </p:blipFill>
        <p:spPr>
          <a:xfrm>
            <a:off x="2713368" y="1698171"/>
            <a:ext cx="4064926" cy="3848901"/>
          </a:xfrm>
        </p:spPr>
      </p:pic>
      <p:pic>
        <p:nvPicPr>
          <p:cNvPr id="8" name="Content Placeholder 7" descr="Diagram of hexagons connected to each other&#10;&#10;AI-generated content may be incorrect.">
            <a:extLst>
              <a:ext uri="{FF2B5EF4-FFF2-40B4-BE49-F238E27FC236}">
                <a16:creationId xmlns:a16="http://schemas.microsoft.com/office/drawing/2014/main" id="{68E18E6E-6DDE-45A0-65EB-B498FBD4D524}"/>
              </a:ext>
            </a:extLst>
          </p:cNvPr>
          <p:cNvPicPr>
            <a:picLocks noGrp="1" noChangeAspect="1"/>
          </p:cNvPicPr>
          <p:nvPr>
            <p:ph sz="half" idx="2"/>
          </p:nvPr>
        </p:nvPicPr>
        <p:blipFill>
          <a:blip r:embed="rId3"/>
          <a:stretch>
            <a:fillRect/>
          </a:stretch>
        </p:blipFill>
        <p:spPr>
          <a:xfrm>
            <a:off x="7315531" y="1412422"/>
            <a:ext cx="4064926" cy="4126714"/>
          </a:xfrm>
        </p:spPr>
      </p:pic>
    </p:spTree>
    <p:extLst>
      <p:ext uri="{BB962C8B-B14F-4D97-AF65-F5344CB8AC3E}">
        <p14:creationId xmlns:p14="http://schemas.microsoft.com/office/powerpoint/2010/main" val="3950394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E5451-625A-79CD-ED70-677BF8E199B3}"/>
              </a:ext>
            </a:extLst>
          </p:cNvPr>
          <p:cNvSpPr>
            <a:spLocks noGrp="1"/>
          </p:cNvSpPr>
          <p:nvPr>
            <p:ph type="title"/>
          </p:nvPr>
        </p:nvSpPr>
        <p:spPr>
          <a:xfrm>
            <a:off x="1975757" y="624110"/>
            <a:ext cx="9528855" cy="640445"/>
          </a:xfrm>
        </p:spPr>
        <p:txBody>
          <a:bodyPr/>
          <a:lstStyle/>
          <a:p>
            <a:r>
              <a:rPr lang="en-US" b="1" dirty="0"/>
              <a:t>JAUNDICE PATHOPHYSIOLOGY</a:t>
            </a:r>
            <a:endParaRPr lang="en-PK" b="1" dirty="0"/>
          </a:p>
        </p:txBody>
      </p:sp>
      <p:pic>
        <p:nvPicPr>
          <p:cNvPr id="5" name="Picture 4" descr="Diagram&#10;&#10;Description automatically generated">
            <a:extLst>
              <a:ext uri="{FF2B5EF4-FFF2-40B4-BE49-F238E27FC236}">
                <a16:creationId xmlns:a16="http://schemas.microsoft.com/office/drawing/2014/main" id="{CF418039-0C22-D0A3-EBB9-D9CC158C29E0}"/>
              </a:ext>
            </a:extLst>
          </p:cNvPr>
          <p:cNvPicPr>
            <a:picLocks noChangeAspect="1"/>
          </p:cNvPicPr>
          <p:nvPr/>
        </p:nvPicPr>
        <p:blipFill rotWithShape="1">
          <a:blip r:embed="rId2"/>
          <a:srcRect b="5219"/>
          <a:stretch/>
        </p:blipFill>
        <p:spPr>
          <a:xfrm>
            <a:off x="2141501" y="1264556"/>
            <a:ext cx="7908998" cy="5446488"/>
          </a:xfrm>
          <a:prstGeom prst="rect">
            <a:avLst/>
          </a:prstGeom>
        </p:spPr>
      </p:pic>
      <p:sp>
        <p:nvSpPr>
          <p:cNvPr id="6" name="Rectangle 5">
            <a:extLst>
              <a:ext uri="{FF2B5EF4-FFF2-40B4-BE49-F238E27FC236}">
                <a16:creationId xmlns:a16="http://schemas.microsoft.com/office/drawing/2014/main" id="{E9D95929-C168-F7B5-AF94-6979687A93D4}"/>
              </a:ext>
            </a:extLst>
          </p:cNvPr>
          <p:cNvSpPr/>
          <p:nvPr/>
        </p:nvSpPr>
        <p:spPr>
          <a:xfrm>
            <a:off x="3543300" y="17229"/>
            <a:ext cx="4973963"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HORIZONTAL INTEGRATION</a:t>
            </a:r>
            <a:endParaRPr lang="en-PK" sz="2800" b="1" dirty="0">
              <a:solidFill>
                <a:schemeClr val="tx1"/>
              </a:solidFill>
            </a:endParaRPr>
          </a:p>
        </p:txBody>
      </p:sp>
      <p:pic>
        <p:nvPicPr>
          <p:cNvPr id="3" name="Picture 2" descr="Logo&#10;&#10;Description automatically generated">
            <a:extLst>
              <a:ext uri="{FF2B5EF4-FFF2-40B4-BE49-F238E27FC236}">
                <a16:creationId xmlns:a16="http://schemas.microsoft.com/office/drawing/2014/main" id="{8D9CD89C-32C5-F42C-6ABD-973F6FB8DD9F}"/>
              </a:ext>
            </a:extLst>
          </p:cNvPr>
          <p:cNvPicPr>
            <a:picLocks noChangeAspect="1"/>
          </p:cNvPicPr>
          <p:nvPr/>
        </p:nvPicPr>
        <p:blipFill>
          <a:blip r:embed="rId3"/>
          <a:stretch>
            <a:fillRect/>
          </a:stretch>
        </p:blipFill>
        <p:spPr>
          <a:xfrm>
            <a:off x="11201200" y="0"/>
            <a:ext cx="973684" cy="920016"/>
          </a:xfrm>
          <a:prstGeom prst="rect">
            <a:avLst/>
          </a:prstGeom>
        </p:spPr>
      </p:pic>
    </p:spTree>
    <p:extLst>
      <p:ext uri="{BB962C8B-B14F-4D97-AF65-F5344CB8AC3E}">
        <p14:creationId xmlns:p14="http://schemas.microsoft.com/office/powerpoint/2010/main" val="4052725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7E72A8-1345-7B8D-2AB8-473B956602D0}"/>
              </a:ext>
            </a:extLst>
          </p:cNvPr>
          <p:cNvSpPr>
            <a:spLocks noGrp="1"/>
          </p:cNvSpPr>
          <p:nvPr>
            <p:ph type="title"/>
          </p:nvPr>
        </p:nvSpPr>
        <p:spPr/>
        <p:txBody>
          <a:bodyPr/>
          <a:lstStyle/>
          <a:p>
            <a:r>
              <a:rPr lang="en-US" dirty="0"/>
              <a:t>PATHOPHYSIOLOGY</a:t>
            </a:r>
            <a:endParaRPr lang="en-PK" dirty="0"/>
          </a:p>
        </p:txBody>
      </p:sp>
      <p:sp>
        <p:nvSpPr>
          <p:cNvPr id="6" name="Content Placeholder 5">
            <a:extLst>
              <a:ext uri="{FF2B5EF4-FFF2-40B4-BE49-F238E27FC236}">
                <a16:creationId xmlns:a16="http://schemas.microsoft.com/office/drawing/2014/main" id="{AD4FE029-5040-8D98-017F-210650A55DE1}"/>
              </a:ext>
            </a:extLst>
          </p:cNvPr>
          <p:cNvSpPr>
            <a:spLocks noGrp="1"/>
          </p:cNvSpPr>
          <p:nvPr>
            <p:ph idx="1"/>
          </p:nvPr>
        </p:nvSpPr>
        <p:spPr>
          <a:xfrm>
            <a:off x="2589212" y="1338943"/>
            <a:ext cx="8915400" cy="4572279"/>
          </a:xfrm>
        </p:spPr>
        <p:txBody>
          <a:bodyPr/>
          <a:lstStyle/>
          <a:p>
            <a:r>
              <a:rPr lang="en-US" dirty="0"/>
              <a:t> </a:t>
            </a:r>
            <a:r>
              <a:rPr lang="en-US" b="1" dirty="0"/>
              <a:t>Pathophysiology of Jaundice*- </a:t>
            </a:r>
          </a:p>
          <a:p>
            <a:r>
              <a:rPr lang="en-US" b="1" dirty="0"/>
              <a:t>Bilirubin Metabolism:</a:t>
            </a:r>
          </a:p>
          <a:p>
            <a:r>
              <a:rPr lang="en-US" dirty="0"/>
              <a:t>   1. Hemoglobin breakdown → unconjugated bilirubin (indirect).    2. Liver conjugates bilirubin → conjugated bilirubin (direct).    3. Excreted via bile into the intestines.  </a:t>
            </a:r>
          </a:p>
          <a:p>
            <a:r>
              <a:rPr lang="en-US" dirty="0"/>
              <a:t> </a:t>
            </a:r>
            <a:r>
              <a:rPr lang="en-US" b="1" dirty="0"/>
              <a:t>*Types of Jaundice:* </a:t>
            </a:r>
          </a:p>
          <a:p>
            <a:pPr marL="0" indent="0">
              <a:buNone/>
            </a:pPr>
            <a:r>
              <a:rPr lang="en-US" dirty="0"/>
              <a:t>  1. *Pre-hepatic (unconjugated):* Excessive hemolysis (e.g., sickle cell anemia).   </a:t>
            </a:r>
          </a:p>
          <a:p>
            <a:pPr marL="0" indent="0">
              <a:buNone/>
            </a:pPr>
            <a:r>
              <a:rPr lang="en-US" dirty="0"/>
              <a:t>2. *Hepatic (mixed):* Liver dysfunction (e.g., hepatitis, cirrhosis).</a:t>
            </a:r>
          </a:p>
          <a:p>
            <a:pPr marL="0" indent="0">
              <a:buNone/>
            </a:pPr>
            <a:r>
              <a:rPr lang="en-US" dirty="0"/>
              <a:t> 3. *Post-hepatic (conjugated):* Biliary obstruction (e.g., gallstones, pancreatic cancer). </a:t>
            </a:r>
            <a:endParaRPr lang="en-PK" dirty="0"/>
          </a:p>
        </p:txBody>
      </p:sp>
    </p:spTree>
    <p:extLst>
      <p:ext uri="{BB962C8B-B14F-4D97-AF65-F5344CB8AC3E}">
        <p14:creationId xmlns:p14="http://schemas.microsoft.com/office/powerpoint/2010/main" val="431159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12"/>
          <p:cNvSpPr txBox="1">
            <a:spLocks noChangeArrowheads="1"/>
          </p:cNvSpPr>
          <p:nvPr/>
        </p:nvSpPr>
        <p:spPr>
          <a:xfrm>
            <a:off x="7608168" y="4437112"/>
            <a:ext cx="3810000" cy="3962400"/>
          </a:xfrm>
          <a:prstGeom prst="rect">
            <a:avLst/>
          </a:prstGeom>
        </p:spPr>
        <p:txBody>
          <a:bodyPr/>
          <a:lstStyle/>
          <a:p>
            <a:pPr marL="342900" indent="-342900" defTabSz="914400">
              <a:spcBef>
                <a:spcPct val="20000"/>
              </a:spcBef>
              <a:defRPr/>
            </a:pPr>
            <a:endParaRPr lang="en-US" sz="2800" dirty="0">
              <a:solidFill>
                <a:srgbClr val="C00000"/>
              </a:solidFill>
            </a:endParaRPr>
          </a:p>
          <a:p>
            <a:pPr marL="342900" indent="-342900" defTabSz="914400">
              <a:spcBef>
                <a:spcPct val="20000"/>
              </a:spcBef>
              <a:defRPr/>
            </a:pPr>
            <a:endParaRPr lang="en-US" sz="2800" dirty="0">
              <a:solidFill>
                <a:srgbClr val="C00000"/>
              </a:solidFill>
            </a:endParaRPr>
          </a:p>
          <a:p>
            <a:pPr marL="342900" indent="-342900" defTabSz="914400">
              <a:spcBef>
                <a:spcPct val="20000"/>
              </a:spcBef>
              <a:defRPr/>
            </a:pPr>
            <a:r>
              <a:rPr lang="en-US" sz="3600" dirty="0">
                <a:solidFill>
                  <a:srgbClr val="C00000"/>
                </a:solidFill>
              </a:rPr>
              <a:t>BILIRUBIN METABOLISM</a:t>
            </a:r>
          </a:p>
          <a:p>
            <a:pPr marL="342900" indent="-342900" defTabSz="914400">
              <a:spcBef>
                <a:spcPct val="20000"/>
              </a:spcBef>
              <a:defRPr/>
            </a:pPr>
            <a:endParaRPr lang="en-US" sz="2800" dirty="0">
              <a:solidFill>
                <a:srgbClr val="C00000"/>
              </a:solidFill>
            </a:endParaRPr>
          </a:p>
          <a:p>
            <a:pPr marL="342900" indent="-342900" defTabSz="914400">
              <a:spcBef>
                <a:spcPct val="20000"/>
              </a:spcBef>
              <a:defRPr/>
            </a:pPr>
            <a:endParaRPr lang="en-US" sz="2800" dirty="0">
              <a:solidFill>
                <a:srgbClr val="C00000"/>
              </a:solidFill>
            </a:endParaRPr>
          </a:p>
        </p:txBody>
      </p:sp>
      <p:grpSp>
        <p:nvGrpSpPr>
          <p:cNvPr id="30" name="Group 29"/>
          <p:cNvGrpSpPr/>
          <p:nvPr/>
        </p:nvGrpSpPr>
        <p:grpSpPr>
          <a:xfrm>
            <a:off x="2895600" y="228601"/>
            <a:ext cx="7391400" cy="6157913"/>
            <a:chOff x="1371600" y="228600"/>
            <a:chExt cx="7391400" cy="6157913"/>
          </a:xfrm>
        </p:grpSpPr>
        <p:sp>
          <p:nvSpPr>
            <p:cNvPr id="31" name="Text Box 4"/>
            <p:cNvSpPr txBox="1">
              <a:spLocks noChangeArrowheads="1"/>
            </p:cNvSpPr>
            <p:nvPr/>
          </p:nvSpPr>
          <p:spPr bwMode="auto">
            <a:xfrm>
              <a:off x="3048000" y="228600"/>
              <a:ext cx="1676400" cy="779463"/>
            </a:xfrm>
            <a:prstGeom prst="rect">
              <a:avLst/>
            </a:prstGeom>
            <a:solidFill>
              <a:srgbClr val="FF3300"/>
            </a:solidFill>
            <a:ln w="9525">
              <a:noFill/>
              <a:miter lim="800000"/>
              <a:headEnd/>
              <a:tailEnd/>
            </a:ln>
          </p:spPr>
          <p:txBody>
            <a:bodyPr>
              <a:spAutoFit/>
            </a:bodyPr>
            <a:lstStyle/>
            <a:p>
              <a:pPr algn="ctr">
                <a:spcBef>
                  <a:spcPct val="50000"/>
                </a:spcBef>
              </a:pPr>
              <a:r>
                <a:rPr lang="en-US" b="1" dirty="0" err="1"/>
                <a:t>Heme</a:t>
              </a:r>
              <a:endParaRPr lang="en-US" b="1" dirty="0"/>
            </a:p>
            <a:p>
              <a:pPr>
                <a:spcBef>
                  <a:spcPct val="50000"/>
                </a:spcBef>
              </a:pPr>
              <a:endParaRPr lang="en-US" b="1" dirty="0"/>
            </a:p>
          </p:txBody>
        </p:sp>
        <p:sp>
          <p:nvSpPr>
            <p:cNvPr id="32" name="Text Box 5"/>
            <p:cNvSpPr txBox="1">
              <a:spLocks noChangeArrowheads="1"/>
            </p:cNvSpPr>
            <p:nvPr/>
          </p:nvSpPr>
          <p:spPr bwMode="auto">
            <a:xfrm>
              <a:off x="2971800" y="1752600"/>
              <a:ext cx="1752600" cy="366713"/>
            </a:xfrm>
            <a:prstGeom prst="rect">
              <a:avLst/>
            </a:prstGeom>
            <a:solidFill>
              <a:srgbClr val="FFFF66"/>
            </a:solidFill>
            <a:ln w="9525">
              <a:noFill/>
              <a:miter lim="800000"/>
              <a:headEnd/>
              <a:tailEnd/>
            </a:ln>
          </p:spPr>
          <p:txBody>
            <a:bodyPr>
              <a:spAutoFit/>
            </a:bodyPr>
            <a:lstStyle/>
            <a:p>
              <a:pPr algn="ctr">
                <a:spcBef>
                  <a:spcPct val="50000"/>
                </a:spcBef>
              </a:pPr>
              <a:r>
                <a:rPr lang="en-US" b="1"/>
                <a:t>Biliverdin</a:t>
              </a:r>
            </a:p>
          </p:txBody>
        </p:sp>
        <p:sp>
          <p:nvSpPr>
            <p:cNvPr id="33" name="Text Box 6"/>
            <p:cNvSpPr txBox="1">
              <a:spLocks noChangeArrowheads="1"/>
            </p:cNvSpPr>
            <p:nvPr/>
          </p:nvSpPr>
          <p:spPr bwMode="auto">
            <a:xfrm>
              <a:off x="2971800" y="2667000"/>
              <a:ext cx="1752600" cy="641350"/>
            </a:xfrm>
            <a:prstGeom prst="rect">
              <a:avLst/>
            </a:prstGeom>
            <a:solidFill>
              <a:srgbClr val="FFFF66"/>
            </a:solidFill>
            <a:ln w="9525">
              <a:noFill/>
              <a:miter lim="800000"/>
              <a:headEnd/>
              <a:tailEnd/>
            </a:ln>
          </p:spPr>
          <p:txBody>
            <a:bodyPr>
              <a:spAutoFit/>
            </a:bodyPr>
            <a:lstStyle/>
            <a:p>
              <a:pPr algn="ctr">
                <a:spcBef>
                  <a:spcPct val="50000"/>
                </a:spcBef>
              </a:pPr>
              <a:r>
                <a:rPr lang="en-US" b="1" dirty="0" err="1"/>
                <a:t>Unconjugated</a:t>
              </a:r>
              <a:r>
                <a:rPr lang="en-US" b="1" dirty="0"/>
                <a:t> bilirubin</a:t>
              </a:r>
            </a:p>
          </p:txBody>
        </p:sp>
        <p:sp>
          <p:nvSpPr>
            <p:cNvPr id="34" name="Text Box 7"/>
            <p:cNvSpPr txBox="1">
              <a:spLocks noChangeArrowheads="1"/>
            </p:cNvSpPr>
            <p:nvPr/>
          </p:nvSpPr>
          <p:spPr bwMode="auto">
            <a:xfrm>
              <a:off x="3048000" y="3886200"/>
              <a:ext cx="1676400" cy="641350"/>
            </a:xfrm>
            <a:prstGeom prst="rect">
              <a:avLst/>
            </a:prstGeom>
            <a:solidFill>
              <a:srgbClr val="FFFF66"/>
            </a:solidFill>
            <a:ln w="9525">
              <a:noFill/>
              <a:miter lim="800000"/>
              <a:headEnd/>
              <a:tailEnd/>
            </a:ln>
          </p:spPr>
          <p:txBody>
            <a:bodyPr>
              <a:spAutoFit/>
            </a:bodyPr>
            <a:lstStyle/>
            <a:p>
              <a:pPr algn="ctr">
                <a:spcBef>
                  <a:spcPct val="50000"/>
                </a:spcBef>
              </a:pPr>
              <a:r>
                <a:rPr lang="en-US" b="1" dirty="0"/>
                <a:t>Conjugated bilirubin</a:t>
              </a:r>
            </a:p>
          </p:txBody>
        </p:sp>
        <p:sp>
          <p:nvSpPr>
            <p:cNvPr id="35" name="Text Box 8"/>
            <p:cNvSpPr txBox="1">
              <a:spLocks noChangeArrowheads="1"/>
            </p:cNvSpPr>
            <p:nvPr/>
          </p:nvSpPr>
          <p:spPr bwMode="auto">
            <a:xfrm>
              <a:off x="3048000" y="5181600"/>
              <a:ext cx="1676400" cy="366713"/>
            </a:xfrm>
            <a:prstGeom prst="rect">
              <a:avLst/>
            </a:prstGeom>
            <a:solidFill>
              <a:srgbClr val="FFFF66"/>
            </a:solidFill>
            <a:ln w="9525">
              <a:noFill/>
              <a:miter lim="800000"/>
              <a:headEnd/>
              <a:tailEnd/>
            </a:ln>
          </p:spPr>
          <p:txBody>
            <a:bodyPr>
              <a:spAutoFit/>
            </a:bodyPr>
            <a:lstStyle/>
            <a:p>
              <a:pPr algn="ctr">
                <a:spcBef>
                  <a:spcPct val="50000"/>
                </a:spcBef>
              </a:pPr>
              <a:r>
                <a:rPr lang="en-US" b="1"/>
                <a:t>Urobilinogen</a:t>
              </a:r>
            </a:p>
          </p:txBody>
        </p:sp>
        <p:sp>
          <p:nvSpPr>
            <p:cNvPr id="36" name="Text Box 9"/>
            <p:cNvSpPr txBox="1">
              <a:spLocks noChangeArrowheads="1"/>
            </p:cNvSpPr>
            <p:nvPr/>
          </p:nvSpPr>
          <p:spPr bwMode="auto">
            <a:xfrm>
              <a:off x="3124200" y="6019800"/>
              <a:ext cx="1371600" cy="366713"/>
            </a:xfrm>
            <a:prstGeom prst="rect">
              <a:avLst/>
            </a:prstGeom>
            <a:solidFill>
              <a:srgbClr val="FFFF66"/>
            </a:solidFill>
            <a:ln w="9525">
              <a:noFill/>
              <a:miter lim="800000"/>
              <a:headEnd/>
              <a:tailEnd/>
            </a:ln>
          </p:spPr>
          <p:txBody>
            <a:bodyPr>
              <a:spAutoFit/>
            </a:bodyPr>
            <a:lstStyle/>
            <a:p>
              <a:pPr algn="ctr">
                <a:spcBef>
                  <a:spcPct val="50000"/>
                </a:spcBef>
              </a:pPr>
              <a:r>
                <a:rPr lang="en-US" b="1"/>
                <a:t>Stercobilin</a:t>
              </a:r>
            </a:p>
          </p:txBody>
        </p:sp>
        <p:sp>
          <p:nvSpPr>
            <p:cNvPr id="37" name="Oval 11"/>
            <p:cNvSpPr>
              <a:spLocks noChangeArrowheads="1"/>
            </p:cNvSpPr>
            <p:nvPr/>
          </p:nvSpPr>
          <p:spPr bwMode="auto">
            <a:xfrm>
              <a:off x="5638800" y="228600"/>
              <a:ext cx="1752600" cy="8382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38" name="Text Box 12"/>
            <p:cNvSpPr txBox="1">
              <a:spLocks noChangeArrowheads="1"/>
            </p:cNvSpPr>
            <p:nvPr/>
          </p:nvSpPr>
          <p:spPr bwMode="auto">
            <a:xfrm>
              <a:off x="6019800" y="381000"/>
              <a:ext cx="914400" cy="646331"/>
            </a:xfrm>
            <a:prstGeom prst="rect">
              <a:avLst/>
            </a:prstGeom>
            <a:noFill/>
            <a:ln w="9525">
              <a:noFill/>
              <a:miter lim="800000"/>
              <a:headEnd/>
              <a:tailEnd/>
            </a:ln>
          </p:spPr>
          <p:txBody>
            <a:bodyPr>
              <a:spAutoFit/>
            </a:bodyPr>
            <a:lstStyle/>
            <a:p>
              <a:pPr>
                <a:spcBef>
                  <a:spcPct val="50000"/>
                </a:spcBef>
              </a:pPr>
              <a:r>
                <a:rPr lang="en-US" b="1"/>
                <a:t>Globin</a:t>
              </a:r>
            </a:p>
          </p:txBody>
        </p:sp>
        <p:sp>
          <p:nvSpPr>
            <p:cNvPr id="39" name="Text Box 13"/>
            <p:cNvSpPr txBox="1">
              <a:spLocks noChangeArrowheads="1"/>
            </p:cNvSpPr>
            <p:nvPr/>
          </p:nvSpPr>
          <p:spPr bwMode="auto">
            <a:xfrm>
              <a:off x="1752600" y="1143000"/>
              <a:ext cx="2057400" cy="646331"/>
            </a:xfrm>
            <a:prstGeom prst="rect">
              <a:avLst/>
            </a:prstGeom>
            <a:noFill/>
            <a:ln w="9525">
              <a:noFill/>
              <a:miter lim="800000"/>
              <a:headEnd/>
              <a:tailEnd/>
            </a:ln>
          </p:spPr>
          <p:txBody>
            <a:bodyPr>
              <a:spAutoFit/>
            </a:bodyPr>
            <a:lstStyle/>
            <a:p>
              <a:pPr algn="ctr">
                <a:spcBef>
                  <a:spcPct val="50000"/>
                </a:spcBef>
              </a:pPr>
              <a:r>
                <a:rPr lang="en-US" b="1"/>
                <a:t>Heme oxygenase</a:t>
              </a:r>
            </a:p>
          </p:txBody>
        </p:sp>
        <p:sp>
          <p:nvSpPr>
            <p:cNvPr id="40" name="Text Box 14"/>
            <p:cNvSpPr txBox="1">
              <a:spLocks noChangeArrowheads="1"/>
            </p:cNvSpPr>
            <p:nvPr/>
          </p:nvSpPr>
          <p:spPr bwMode="auto">
            <a:xfrm>
              <a:off x="1371600" y="2133600"/>
              <a:ext cx="2590800" cy="366713"/>
            </a:xfrm>
            <a:prstGeom prst="rect">
              <a:avLst/>
            </a:prstGeom>
            <a:noFill/>
            <a:ln w="9525">
              <a:noFill/>
              <a:miter lim="800000"/>
              <a:headEnd/>
              <a:tailEnd/>
            </a:ln>
          </p:spPr>
          <p:txBody>
            <a:bodyPr>
              <a:spAutoFit/>
            </a:bodyPr>
            <a:lstStyle/>
            <a:p>
              <a:pPr algn="ctr">
                <a:spcBef>
                  <a:spcPct val="50000"/>
                </a:spcBef>
              </a:pPr>
              <a:r>
                <a:rPr lang="en-US" b="1"/>
                <a:t>Biliverdin reductase</a:t>
              </a:r>
            </a:p>
          </p:txBody>
        </p:sp>
        <p:sp>
          <p:nvSpPr>
            <p:cNvPr id="41" name="Text Box 15"/>
            <p:cNvSpPr txBox="1">
              <a:spLocks noChangeArrowheads="1"/>
            </p:cNvSpPr>
            <p:nvPr/>
          </p:nvSpPr>
          <p:spPr bwMode="auto">
            <a:xfrm>
              <a:off x="2514600" y="3429000"/>
              <a:ext cx="1066800" cy="366713"/>
            </a:xfrm>
            <a:prstGeom prst="rect">
              <a:avLst/>
            </a:prstGeom>
            <a:noFill/>
            <a:ln w="9525">
              <a:noFill/>
              <a:miter lim="800000"/>
              <a:headEnd/>
              <a:tailEnd/>
            </a:ln>
          </p:spPr>
          <p:txBody>
            <a:bodyPr>
              <a:spAutoFit/>
            </a:bodyPr>
            <a:lstStyle/>
            <a:p>
              <a:pPr algn="ctr">
                <a:spcBef>
                  <a:spcPct val="50000"/>
                </a:spcBef>
              </a:pPr>
              <a:r>
                <a:rPr lang="en-US" b="1"/>
                <a:t>UDPGT</a:t>
              </a:r>
            </a:p>
          </p:txBody>
        </p:sp>
        <p:sp>
          <p:nvSpPr>
            <p:cNvPr id="42" name="Text Box 16"/>
            <p:cNvSpPr txBox="1">
              <a:spLocks noChangeArrowheads="1"/>
            </p:cNvSpPr>
            <p:nvPr/>
          </p:nvSpPr>
          <p:spPr bwMode="auto">
            <a:xfrm>
              <a:off x="1447800" y="4648200"/>
              <a:ext cx="2133600" cy="646331"/>
            </a:xfrm>
            <a:prstGeom prst="rect">
              <a:avLst/>
            </a:prstGeom>
            <a:noFill/>
            <a:ln w="9525">
              <a:noFill/>
              <a:miter lim="800000"/>
              <a:headEnd/>
              <a:tailEnd/>
            </a:ln>
          </p:spPr>
          <p:txBody>
            <a:bodyPr>
              <a:spAutoFit/>
            </a:bodyPr>
            <a:lstStyle/>
            <a:p>
              <a:pPr algn="ctr">
                <a:spcBef>
                  <a:spcPct val="50000"/>
                </a:spcBef>
              </a:pPr>
              <a:r>
                <a:rPr lang="en-US" b="1"/>
                <a:t>Intestinal bacteria</a:t>
              </a:r>
            </a:p>
          </p:txBody>
        </p:sp>
        <p:sp>
          <p:nvSpPr>
            <p:cNvPr id="43" name="Line 17"/>
            <p:cNvSpPr>
              <a:spLocks noChangeShapeType="1"/>
            </p:cNvSpPr>
            <p:nvPr/>
          </p:nvSpPr>
          <p:spPr bwMode="auto">
            <a:xfrm>
              <a:off x="3810000" y="990600"/>
              <a:ext cx="0" cy="762000"/>
            </a:xfrm>
            <a:prstGeom prst="line">
              <a:avLst/>
            </a:prstGeom>
            <a:noFill/>
            <a:ln w="9525">
              <a:solidFill>
                <a:schemeClr val="tx1"/>
              </a:solidFill>
              <a:round/>
              <a:headEnd/>
              <a:tailEnd type="triangle" w="med" len="med"/>
            </a:ln>
          </p:spPr>
          <p:txBody>
            <a:bodyPr/>
            <a:lstStyle/>
            <a:p>
              <a:endParaRPr lang="en-US"/>
            </a:p>
          </p:txBody>
        </p:sp>
        <p:sp>
          <p:nvSpPr>
            <p:cNvPr id="44" name="Line 18"/>
            <p:cNvSpPr>
              <a:spLocks noChangeShapeType="1"/>
            </p:cNvSpPr>
            <p:nvPr/>
          </p:nvSpPr>
          <p:spPr bwMode="auto">
            <a:xfrm>
              <a:off x="3810000" y="2133600"/>
              <a:ext cx="0" cy="533400"/>
            </a:xfrm>
            <a:prstGeom prst="line">
              <a:avLst/>
            </a:prstGeom>
            <a:noFill/>
            <a:ln w="9525">
              <a:solidFill>
                <a:schemeClr val="tx1"/>
              </a:solidFill>
              <a:round/>
              <a:headEnd/>
              <a:tailEnd type="triangle" w="med" len="med"/>
            </a:ln>
          </p:spPr>
          <p:txBody>
            <a:bodyPr/>
            <a:lstStyle/>
            <a:p>
              <a:endParaRPr lang="en-US"/>
            </a:p>
          </p:txBody>
        </p:sp>
        <p:sp>
          <p:nvSpPr>
            <p:cNvPr id="45" name="Line 19"/>
            <p:cNvSpPr>
              <a:spLocks noChangeShapeType="1"/>
            </p:cNvSpPr>
            <p:nvPr/>
          </p:nvSpPr>
          <p:spPr bwMode="auto">
            <a:xfrm>
              <a:off x="3810000" y="3276600"/>
              <a:ext cx="0" cy="609600"/>
            </a:xfrm>
            <a:prstGeom prst="line">
              <a:avLst/>
            </a:prstGeom>
            <a:noFill/>
            <a:ln w="9525">
              <a:solidFill>
                <a:schemeClr val="tx1"/>
              </a:solidFill>
              <a:round/>
              <a:headEnd/>
              <a:tailEnd type="triangle" w="med" len="med"/>
            </a:ln>
          </p:spPr>
          <p:txBody>
            <a:bodyPr/>
            <a:lstStyle/>
            <a:p>
              <a:endParaRPr lang="en-US"/>
            </a:p>
          </p:txBody>
        </p:sp>
        <p:sp>
          <p:nvSpPr>
            <p:cNvPr id="46" name="Line 20"/>
            <p:cNvSpPr>
              <a:spLocks noChangeShapeType="1"/>
            </p:cNvSpPr>
            <p:nvPr/>
          </p:nvSpPr>
          <p:spPr bwMode="auto">
            <a:xfrm>
              <a:off x="3810000" y="4495800"/>
              <a:ext cx="0" cy="685800"/>
            </a:xfrm>
            <a:prstGeom prst="line">
              <a:avLst/>
            </a:prstGeom>
            <a:noFill/>
            <a:ln w="9525">
              <a:solidFill>
                <a:schemeClr val="tx1"/>
              </a:solidFill>
              <a:round/>
              <a:headEnd/>
              <a:tailEnd type="triangle" w="med" len="med"/>
            </a:ln>
          </p:spPr>
          <p:txBody>
            <a:bodyPr/>
            <a:lstStyle/>
            <a:p>
              <a:endParaRPr lang="en-US"/>
            </a:p>
          </p:txBody>
        </p:sp>
        <p:sp>
          <p:nvSpPr>
            <p:cNvPr id="47" name="Line 21"/>
            <p:cNvSpPr>
              <a:spLocks noChangeShapeType="1"/>
            </p:cNvSpPr>
            <p:nvPr/>
          </p:nvSpPr>
          <p:spPr bwMode="auto">
            <a:xfrm>
              <a:off x="3810000" y="5562600"/>
              <a:ext cx="0" cy="533400"/>
            </a:xfrm>
            <a:prstGeom prst="line">
              <a:avLst/>
            </a:prstGeom>
            <a:noFill/>
            <a:ln w="9525">
              <a:solidFill>
                <a:schemeClr val="tx1"/>
              </a:solidFill>
              <a:round/>
              <a:headEnd/>
              <a:tailEnd type="triangle" w="med" len="med"/>
            </a:ln>
          </p:spPr>
          <p:txBody>
            <a:bodyPr/>
            <a:lstStyle/>
            <a:p>
              <a:endParaRPr lang="en-US"/>
            </a:p>
          </p:txBody>
        </p:sp>
        <p:sp>
          <p:nvSpPr>
            <p:cNvPr id="48" name="Text Box 22"/>
            <p:cNvSpPr txBox="1">
              <a:spLocks noChangeArrowheads="1"/>
            </p:cNvSpPr>
            <p:nvPr/>
          </p:nvSpPr>
          <p:spPr bwMode="auto">
            <a:xfrm>
              <a:off x="4572000" y="2209800"/>
              <a:ext cx="1066800" cy="366713"/>
            </a:xfrm>
            <a:prstGeom prst="rect">
              <a:avLst/>
            </a:prstGeom>
            <a:noFill/>
            <a:ln w="9525">
              <a:noFill/>
              <a:miter lim="800000"/>
              <a:headEnd/>
              <a:tailEnd/>
            </a:ln>
          </p:spPr>
          <p:txBody>
            <a:bodyPr>
              <a:spAutoFit/>
            </a:bodyPr>
            <a:lstStyle/>
            <a:p>
              <a:pPr>
                <a:spcBef>
                  <a:spcPct val="50000"/>
                </a:spcBef>
              </a:pPr>
              <a:r>
                <a:rPr lang="en-US" b="1"/>
                <a:t>LIVER</a:t>
              </a:r>
            </a:p>
          </p:txBody>
        </p:sp>
        <p:sp>
          <p:nvSpPr>
            <p:cNvPr id="49" name="Text Box 23"/>
            <p:cNvSpPr txBox="1">
              <a:spLocks noChangeArrowheads="1"/>
            </p:cNvSpPr>
            <p:nvPr/>
          </p:nvSpPr>
          <p:spPr bwMode="auto">
            <a:xfrm>
              <a:off x="4191000" y="4724400"/>
              <a:ext cx="1524000" cy="366713"/>
            </a:xfrm>
            <a:prstGeom prst="rect">
              <a:avLst/>
            </a:prstGeom>
            <a:noFill/>
            <a:ln w="9525">
              <a:noFill/>
              <a:miter lim="800000"/>
              <a:headEnd/>
              <a:tailEnd/>
            </a:ln>
          </p:spPr>
          <p:txBody>
            <a:bodyPr>
              <a:spAutoFit/>
            </a:bodyPr>
            <a:lstStyle/>
            <a:p>
              <a:pPr>
                <a:spcBef>
                  <a:spcPct val="50000"/>
                </a:spcBef>
              </a:pPr>
              <a:r>
                <a:rPr lang="en-US" b="1"/>
                <a:t>INTESTINE</a:t>
              </a:r>
            </a:p>
          </p:txBody>
        </p:sp>
        <p:sp>
          <p:nvSpPr>
            <p:cNvPr id="50" name="Line 27"/>
            <p:cNvSpPr>
              <a:spLocks noChangeShapeType="1"/>
            </p:cNvSpPr>
            <p:nvPr/>
          </p:nvSpPr>
          <p:spPr bwMode="auto">
            <a:xfrm>
              <a:off x="4724400" y="5334000"/>
              <a:ext cx="1371600" cy="0"/>
            </a:xfrm>
            <a:prstGeom prst="line">
              <a:avLst/>
            </a:prstGeom>
            <a:noFill/>
            <a:ln w="9525">
              <a:solidFill>
                <a:schemeClr val="tx1"/>
              </a:solidFill>
              <a:round/>
              <a:headEnd/>
              <a:tailEnd/>
            </a:ln>
          </p:spPr>
          <p:txBody>
            <a:bodyPr/>
            <a:lstStyle/>
            <a:p>
              <a:endParaRPr lang="en-US"/>
            </a:p>
          </p:txBody>
        </p:sp>
        <p:sp>
          <p:nvSpPr>
            <p:cNvPr id="51" name="Line 28"/>
            <p:cNvSpPr>
              <a:spLocks noChangeShapeType="1"/>
            </p:cNvSpPr>
            <p:nvPr/>
          </p:nvSpPr>
          <p:spPr bwMode="auto">
            <a:xfrm flipV="1">
              <a:off x="6096000" y="2362200"/>
              <a:ext cx="0" cy="2971800"/>
            </a:xfrm>
            <a:prstGeom prst="line">
              <a:avLst/>
            </a:prstGeom>
            <a:noFill/>
            <a:ln w="9525">
              <a:solidFill>
                <a:schemeClr val="tx1"/>
              </a:solidFill>
              <a:round/>
              <a:headEnd/>
              <a:tailEnd/>
            </a:ln>
          </p:spPr>
          <p:txBody>
            <a:bodyPr/>
            <a:lstStyle/>
            <a:p>
              <a:endParaRPr lang="en-US"/>
            </a:p>
          </p:txBody>
        </p:sp>
        <p:sp>
          <p:nvSpPr>
            <p:cNvPr id="52" name="Line 29"/>
            <p:cNvSpPr>
              <a:spLocks noChangeShapeType="1"/>
            </p:cNvSpPr>
            <p:nvPr/>
          </p:nvSpPr>
          <p:spPr bwMode="auto">
            <a:xfrm flipH="1">
              <a:off x="5410200" y="2362200"/>
              <a:ext cx="685800" cy="0"/>
            </a:xfrm>
            <a:prstGeom prst="line">
              <a:avLst/>
            </a:prstGeom>
            <a:noFill/>
            <a:ln w="9525">
              <a:solidFill>
                <a:schemeClr val="tx1"/>
              </a:solidFill>
              <a:round/>
              <a:headEnd/>
              <a:tailEnd type="triangle" w="med" len="med"/>
            </a:ln>
          </p:spPr>
          <p:txBody>
            <a:bodyPr/>
            <a:lstStyle/>
            <a:p>
              <a:endParaRPr lang="en-US"/>
            </a:p>
          </p:txBody>
        </p:sp>
        <p:sp>
          <p:nvSpPr>
            <p:cNvPr id="53" name="Line 30"/>
            <p:cNvSpPr>
              <a:spLocks noChangeShapeType="1"/>
            </p:cNvSpPr>
            <p:nvPr/>
          </p:nvSpPr>
          <p:spPr bwMode="auto">
            <a:xfrm>
              <a:off x="6096000" y="2819400"/>
              <a:ext cx="990600" cy="0"/>
            </a:xfrm>
            <a:prstGeom prst="line">
              <a:avLst/>
            </a:prstGeom>
            <a:noFill/>
            <a:ln w="9525">
              <a:solidFill>
                <a:schemeClr val="tx1"/>
              </a:solidFill>
              <a:round/>
              <a:headEnd/>
              <a:tailEnd type="triangle" w="med" len="med"/>
            </a:ln>
          </p:spPr>
          <p:txBody>
            <a:bodyPr/>
            <a:lstStyle/>
            <a:p>
              <a:endParaRPr lang="en-US"/>
            </a:p>
          </p:txBody>
        </p:sp>
        <p:sp>
          <p:nvSpPr>
            <p:cNvPr id="54" name="Text Box 31"/>
            <p:cNvSpPr txBox="1">
              <a:spLocks noChangeArrowheads="1"/>
            </p:cNvSpPr>
            <p:nvPr/>
          </p:nvSpPr>
          <p:spPr bwMode="auto">
            <a:xfrm>
              <a:off x="7086600" y="2514600"/>
              <a:ext cx="1676400" cy="1054100"/>
            </a:xfrm>
            <a:prstGeom prst="rect">
              <a:avLst/>
            </a:prstGeom>
            <a:noFill/>
            <a:ln w="9525">
              <a:noFill/>
              <a:miter lim="800000"/>
              <a:headEnd/>
              <a:tailEnd/>
            </a:ln>
          </p:spPr>
          <p:txBody>
            <a:bodyPr>
              <a:spAutoFit/>
            </a:bodyPr>
            <a:lstStyle/>
            <a:p>
              <a:pPr>
                <a:spcBef>
                  <a:spcPct val="50000"/>
                </a:spcBef>
              </a:pPr>
              <a:r>
                <a:rPr lang="en-US" b="1"/>
                <a:t>KIDNEY</a:t>
              </a:r>
            </a:p>
            <a:p>
              <a:pPr>
                <a:spcBef>
                  <a:spcPct val="50000"/>
                </a:spcBef>
              </a:pPr>
              <a:r>
                <a:rPr lang="en-US" b="1"/>
                <a:t>Urinary Urobilinogen</a:t>
              </a: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771EE-016F-4816-BC59-5E53F13CBD0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482DE843-D750-43BD-8435-4E0688D9BE09}"/>
              </a:ext>
            </a:extLst>
          </p:cNvPr>
          <p:cNvPicPr>
            <a:picLocks noGrp="1" noChangeAspect="1"/>
          </p:cNvPicPr>
          <p:nvPr>
            <p:ph idx="1"/>
          </p:nvPr>
        </p:nvPicPr>
        <p:blipFill>
          <a:blip r:embed="rId2"/>
          <a:stretch>
            <a:fillRect/>
          </a:stretch>
        </p:blipFill>
        <p:spPr>
          <a:xfrm>
            <a:off x="0" y="0"/>
            <a:ext cx="11732455" cy="6857999"/>
          </a:xfrm>
          <a:prstGeom prst="rect">
            <a:avLst/>
          </a:prstGeom>
        </p:spPr>
      </p:pic>
    </p:spTree>
    <p:extLst>
      <p:ext uri="{BB962C8B-B14F-4D97-AF65-F5344CB8AC3E}">
        <p14:creationId xmlns:p14="http://schemas.microsoft.com/office/powerpoint/2010/main" val="140903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757E-7392-4E77-A1E6-20F2F2D5FA32}"/>
              </a:ext>
            </a:extLst>
          </p:cNvPr>
          <p:cNvSpPr>
            <a:spLocks noGrp="1"/>
          </p:cNvSpPr>
          <p:nvPr>
            <p:ph type="title"/>
          </p:nvPr>
        </p:nvSpPr>
        <p:spPr>
          <a:xfrm>
            <a:off x="1295403" y="703837"/>
            <a:ext cx="9601196" cy="216179"/>
          </a:xfrm>
        </p:spPr>
        <p:txBody>
          <a:bodyPr>
            <a:normAutofit fontScale="90000"/>
          </a:bodyPr>
          <a:lstStyle/>
          <a:p>
            <a:endParaRPr lang="en-US" b="1" dirty="0"/>
          </a:p>
        </p:txBody>
      </p:sp>
      <p:pic>
        <p:nvPicPr>
          <p:cNvPr id="7" name="Content Placeholder 6" descr="A table with black text&#10;&#10;AI-generated content may be incorrect.">
            <a:extLst>
              <a:ext uri="{FF2B5EF4-FFF2-40B4-BE49-F238E27FC236}">
                <a16:creationId xmlns:a16="http://schemas.microsoft.com/office/drawing/2014/main" id="{BBD851E4-98AC-C0FA-C542-3B819ABB847D}"/>
              </a:ext>
            </a:extLst>
          </p:cNvPr>
          <p:cNvPicPr>
            <a:picLocks noGrp="1" noChangeAspect="1"/>
          </p:cNvPicPr>
          <p:nvPr>
            <p:ph idx="1"/>
          </p:nvPr>
        </p:nvPicPr>
        <p:blipFill>
          <a:blip r:embed="rId2"/>
          <a:stretch>
            <a:fillRect/>
          </a:stretch>
        </p:blipFill>
        <p:spPr>
          <a:xfrm>
            <a:off x="1137920" y="703838"/>
            <a:ext cx="9916160" cy="5935088"/>
          </a:xfrm>
        </p:spPr>
      </p:pic>
      <p:sp>
        <p:nvSpPr>
          <p:cNvPr id="4" name="Rectangle 3">
            <a:extLst>
              <a:ext uri="{FF2B5EF4-FFF2-40B4-BE49-F238E27FC236}">
                <a16:creationId xmlns:a16="http://schemas.microsoft.com/office/drawing/2014/main" id="{345DA62B-A0F4-2F2C-3FE7-B76570275A1A}"/>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SUBJECT</a:t>
            </a:r>
            <a:endParaRPr lang="en-PK" sz="2800" b="1"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5D3CB6B9-E3BC-5E25-02FF-3375989FCAA1}"/>
              </a:ext>
            </a:extLst>
          </p:cNvPr>
          <p:cNvPicPr>
            <a:picLocks noChangeAspect="1"/>
          </p:cNvPicPr>
          <p:nvPr/>
        </p:nvPicPr>
        <p:blipFill>
          <a:blip r:embed="rId3"/>
          <a:stretch>
            <a:fillRect/>
          </a:stretch>
        </p:blipFill>
        <p:spPr>
          <a:xfrm>
            <a:off x="11201200" y="0"/>
            <a:ext cx="973684" cy="920016"/>
          </a:xfrm>
          <a:prstGeom prst="rect">
            <a:avLst/>
          </a:prstGeom>
        </p:spPr>
      </p:pic>
    </p:spTree>
    <p:extLst>
      <p:ext uri="{BB962C8B-B14F-4D97-AF65-F5344CB8AC3E}">
        <p14:creationId xmlns:p14="http://schemas.microsoft.com/office/powerpoint/2010/main" val="4147179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Diagram">
            <a:extLst>
              <a:ext uri="{FF2B5EF4-FFF2-40B4-BE49-F238E27FC236}">
                <a16:creationId xmlns:a16="http://schemas.microsoft.com/office/drawing/2014/main" id="{847EC3B7-3E70-2A04-5A99-9ADCA305F336}"/>
              </a:ext>
            </a:extLst>
          </p:cNvPr>
          <p:cNvPicPr>
            <a:picLocks noChangeAspect="1"/>
          </p:cNvPicPr>
          <p:nvPr/>
        </p:nvPicPr>
        <p:blipFill>
          <a:blip r:embed="rId2"/>
          <a:stretch>
            <a:fillRect/>
          </a:stretch>
        </p:blipFill>
        <p:spPr>
          <a:xfrm>
            <a:off x="478095" y="171450"/>
            <a:ext cx="11066205" cy="6557963"/>
          </a:xfrm>
          <a:prstGeom prst="rect">
            <a:avLst/>
          </a:prstGeom>
        </p:spPr>
      </p:pic>
    </p:spTree>
    <p:extLst>
      <p:ext uri="{BB962C8B-B14F-4D97-AF65-F5344CB8AC3E}">
        <p14:creationId xmlns:p14="http://schemas.microsoft.com/office/powerpoint/2010/main" val="2139024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136775" y="228600"/>
            <a:ext cx="8153400" cy="990600"/>
          </a:xfrm>
        </p:spPr>
        <p:txBody>
          <a:bodyPr/>
          <a:lstStyle/>
          <a:p>
            <a:pPr eaLnBrk="1" hangingPunct="1"/>
            <a:r>
              <a:rPr lang="en-US"/>
              <a:t>TYPES OF JAUNDICE</a:t>
            </a:r>
          </a:p>
        </p:txBody>
      </p:sp>
      <p:graphicFrame>
        <p:nvGraphicFramePr>
          <p:cNvPr id="22547" name="Group 19"/>
          <p:cNvGraphicFramePr>
            <a:graphicFrameLocks noGrp="1"/>
          </p:cNvGraphicFramePr>
          <p:nvPr>
            <p:ph idx="1"/>
          </p:nvPr>
        </p:nvGraphicFramePr>
        <p:xfrm>
          <a:off x="1981200" y="1600200"/>
          <a:ext cx="8153400" cy="4023360"/>
        </p:xfrm>
        <a:graphic>
          <a:graphicData uri="http://schemas.openxmlformats.org/drawingml/2006/table">
            <a:tbl>
              <a:tblPr/>
              <a:tblGrid>
                <a:gridCol w="2438400">
                  <a:extLst>
                    <a:ext uri="{9D8B030D-6E8A-4147-A177-3AD203B41FA5}">
                      <a16:colId xmlns:a16="http://schemas.microsoft.com/office/drawing/2014/main" val="20000"/>
                    </a:ext>
                  </a:extLst>
                </a:gridCol>
                <a:gridCol w="2997200">
                  <a:extLst>
                    <a:ext uri="{9D8B030D-6E8A-4147-A177-3AD203B41FA5}">
                      <a16:colId xmlns:a16="http://schemas.microsoft.com/office/drawing/2014/main" val="20001"/>
                    </a:ext>
                  </a:extLst>
                </a:gridCol>
                <a:gridCol w="2717800">
                  <a:extLst>
                    <a:ext uri="{9D8B030D-6E8A-4147-A177-3AD203B41FA5}">
                      <a16:colId xmlns:a16="http://schemas.microsoft.com/office/drawing/2014/main" val="20002"/>
                    </a:ext>
                  </a:extLst>
                </a:gridCol>
              </a:tblGrid>
              <a:tr h="869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rPr>
                        <a:t>PRE HEPATIC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rPr>
                        <a:t>HEPATIC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rPr>
                        <a:t>POST HEPATIC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621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rPr>
                        <a:t>Hemolytic Anemia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pitchFamily="34" charset="0"/>
                        </a:rPr>
                        <a:t>Hepatitis, cirrhosis, </a:t>
                      </a:r>
                      <a:r>
                        <a:rPr kumimoji="0" lang="en-US" sz="2800" b="0" i="0" u="none" strike="noStrike" cap="none" normalizeH="0" baseline="0" dirty="0" err="1">
                          <a:ln>
                            <a:noFill/>
                          </a:ln>
                          <a:solidFill>
                            <a:schemeClr val="tx1"/>
                          </a:solidFill>
                          <a:effectLst/>
                          <a:latin typeface="Arial" pitchFamily="34" charset="0"/>
                        </a:rPr>
                        <a:t>Crigler-Najjar</a:t>
                      </a:r>
                      <a:r>
                        <a:rPr kumimoji="0" lang="en-US" sz="2800" b="0" i="0" u="none" strike="noStrike" cap="none" normalizeH="0" baseline="0" dirty="0">
                          <a:ln>
                            <a:noFill/>
                          </a:ln>
                          <a:solidFill>
                            <a:schemeClr val="tx1"/>
                          </a:solidFill>
                          <a:effectLst/>
                          <a:latin typeface="Arial" pitchFamily="34" charset="0"/>
                        </a:rPr>
                        <a:t> Syndrome,  </a:t>
                      </a:r>
                      <a:r>
                        <a:rPr kumimoji="0" lang="en-US" sz="2800" b="0" i="0" u="none" strike="noStrike" cap="none" normalizeH="0" baseline="0" dirty="0" err="1">
                          <a:ln>
                            <a:noFill/>
                          </a:ln>
                          <a:solidFill>
                            <a:schemeClr val="tx1"/>
                          </a:solidFill>
                          <a:effectLst/>
                          <a:latin typeface="Arial" pitchFamily="34" charset="0"/>
                        </a:rPr>
                        <a:t>Dubin</a:t>
                      </a:r>
                      <a:r>
                        <a:rPr kumimoji="0" lang="en-US" sz="2800" b="0" i="0" u="none" strike="noStrike" cap="none" normalizeH="0" baseline="0" dirty="0">
                          <a:ln>
                            <a:noFill/>
                          </a:ln>
                          <a:solidFill>
                            <a:schemeClr val="tx1"/>
                          </a:solidFill>
                          <a:effectLst/>
                          <a:latin typeface="Arial" pitchFamily="34" charset="0"/>
                        </a:rPr>
                        <a:t>-Johnson Syndrome, Rotor’s Syndrome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pitchFamily="34" charset="0"/>
                        </a:rPr>
                        <a:t>Gallstone, malignancy, inflammation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2136775" y="228600"/>
            <a:ext cx="8153400" cy="990600"/>
          </a:xfrm>
        </p:spPr>
        <p:txBody>
          <a:bodyPr/>
          <a:lstStyle/>
          <a:p>
            <a:pPr eaLnBrk="1" hangingPunct="1"/>
            <a:r>
              <a:rPr lang="en-US"/>
              <a:t>TYPES OF JAUNDICE</a:t>
            </a:r>
          </a:p>
        </p:txBody>
      </p:sp>
      <p:graphicFrame>
        <p:nvGraphicFramePr>
          <p:cNvPr id="12339" name="Group 51"/>
          <p:cNvGraphicFramePr>
            <a:graphicFrameLocks noGrp="1"/>
          </p:cNvGraphicFramePr>
          <p:nvPr>
            <p:ph idx="1"/>
          </p:nvPr>
        </p:nvGraphicFramePr>
        <p:xfrm>
          <a:off x="1981200" y="1600200"/>
          <a:ext cx="8229600" cy="4525964"/>
        </p:xfrm>
        <a:graphic>
          <a:graphicData uri="http://schemas.openxmlformats.org/drawingml/2006/table">
            <a:tbl>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 HEPATIC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HEPATIC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POST HEPATIC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Urine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dark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dark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303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Stool color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normal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acholic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318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err="1">
                          <a:ln>
                            <a:noFill/>
                          </a:ln>
                          <a:solidFill>
                            <a:schemeClr val="tx1"/>
                          </a:solidFill>
                          <a:effectLst/>
                          <a:latin typeface="Arial" charset="0"/>
                        </a:rPr>
                        <a:t>Pruritus</a:t>
                      </a: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No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yes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88A1ECC-E066-A75D-C77B-E6F7314A89BE}"/>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en-PK" sz="2800" b="1" dirty="0">
              <a:solidFill>
                <a:schemeClr val="tx1"/>
              </a:solidFill>
            </a:endParaRPr>
          </a:p>
        </p:txBody>
      </p:sp>
      <p:pic>
        <p:nvPicPr>
          <p:cNvPr id="2" name="Picture 1" descr="Logo&#10;&#10;Description automatically generated">
            <a:extLst>
              <a:ext uri="{FF2B5EF4-FFF2-40B4-BE49-F238E27FC236}">
                <a16:creationId xmlns:a16="http://schemas.microsoft.com/office/drawing/2014/main" id="{EF2D4734-1567-F27E-4596-8ECC8D425233}"/>
              </a:ext>
            </a:extLst>
          </p:cNvPr>
          <p:cNvPicPr>
            <a:picLocks noChangeAspect="1"/>
          </p:cNvPicPr>
          <p:nvPr/>
        </p:nvPicPr>
        <p:blipFill>
          <a:blip r:embed="rId2"/>
          <a:stretch>
            <a:fillRect/>
          </a:stretch>
        </p:blipFill>
        <p:spPr>
          <a:xfrm>
            <a:off x="11201200" y="0"/>
            <a:ext cx="973684" cy="920016"/>
          </a:xfrm>
          <a:prstGeom prst="rect">
            <a:avLst/>
          </a:prstGeom>
        </p:spPr>
      </p:pic>
      <p:sp>
        <p:nvSpPr>
          <p:cNvPr id="6" name="Content Placeholder 5">
            <a:extLst>
              <a:ext uri="{FF2B5EF4-FFF2-40B4-BE49-F238E27FC236}">
                <a16:creationId xmlns:a16="http://schemas.microsoft.com/office/drawing/2014/main" id="{151D6A32-B418-D0A5-60A5-E9252D23635B}"/>
              </a:ext>
            </a:extLst>
          </p:cNvPr>
          <p:cNvSpPr>
            <a:spLocks noGrp="1"/>
          </p:cNvSpPr>
          <p:nvPr>
            <p:ph idx="1"/>
          </p:nvPr>
        </p:nvSpPr>
        <p:spPr>
          <a:xfrm>
            <a:off x="1117600" y="843280"/>
            <a:ext cx="9594532" cy="5730240"/>
          </a:xfrm>
        </p:spPr>
        <p:txBody>
          <a:bodyPr>
            <a:normAutofit fontScale="25000" lnSpcReduction="20000"/>
          </a:bodyPr>
          <a:lstStyle/>
          <a:p>
            <a:pPr marL="0" indent="0">
              <a:buNone/>
            </a:pPr>
            <a:endParaRPr lang="en-US" dirty="0"/>
          </a:p>
          <a:p>
            <a:pPr marL="0" indent="0">
              <a:buNone/>
            </a:pPr>
            <a:r>
              <a:rPr lang="en-US" sz="10000" dirty="0"/>
              <a:t>DRUGS CAUSING JAUNDICE</a:t>
            </a:r>
            <a:endParaRPr lang="en-US" sz="6200" dirty="0"/>
          </a:p>
          <a:p>
            <a:pPr marL="0" indent="0">
              <a:buNone/>
            </a:pPr>
            <a:r>
              <a:rPr lang="en-US" sz="6200" b="1" dirty="0"/>
              <a:t>Dose-dependent</a:t>
            </a:r>
          </a:p>
          <a:p>
            <a:pPr marL="0" indent="0">
              <a:buNone/>
            </a:pPr>
            <a:r>
              <a:rPr lang="en-US" sz="6200" b="1" dirty="0"/>
              <a:t>Hepatocellular Damage</a:t>
            </a:r>
          </a:p>
          <a:p>
            <a:pPr marL="0" indent="0">
              <a:buNone/>
            </a:pPr>
            <a:r>
              <a:rPr lang="en-US" sz="6200" dirty="0"/>
              <a:t>Acetaminophen</a:t>
            </a:r>
          </a:p>
          <a:p>
            <a:pPr marL="0" indent="0">
              <a:buNone/>
            </a:pPr>
            <a:r>
              <a:rPr lang="en-US" sz="6200" dirty="0"/>
              <a:t>Salicylates</a:t>
            </a:r>
          </a:p>
          <a:p>
            <a:pPr marL="0" indent="0">
              <a:buNone/>
            </a:pPr>
            <a:r>
              <a:rPr lang="en-US" sz="6200" dirty="0"/>
              <a:t>High Dose Tetracyclines</a:t>
            </a:r>
          </a:p>
          <a:p>
            <a:pPr marL="0" indent="0">
              <a:buNone/>
            </a:pPr>
            <a:r>
              <a:rPr lang="en-US" sz="6200" b="1" dirty="0"/>
              <a:t>Dose-independent</a:t>
            </a:r>
          </a:p>
          <a:p>
            <a:pPr marL="0" indent="0">
              <a:buNone/>
            </a:pPr>
            <a:r>
              <a:rPr lang="en-US" sz="6200" b="1" dirty="0"/>
              <a:t>Hepatocellular Damage</a:t>
            </a:r>
          </a:p>
          <a:p>
            <a:pPr marL="0" indent="0">
              <a:buNone/>
            </a:pPr>
            <a:r>
              <a:rPr lang="en-US" sz="6200" dirty="0" err="1"/>
              <a:t>Desulfuran</a:t>
            </a:r>
            <a:r>
              <a:rPr lang="en-US" sz="6200" dirty="0"/>
              <a:t>, Isoflurane,</a:t>
            </a:r>
          </a:p>
          <a:p>
            <a:pPr marL="0" indent="0">
              <a:buNone/>
            </a:pPr>
            <a:r>
              <a:rPr lang="en-US" sz="6200" dirty="0"/>
              <a:t>Sevoflurane</a:t>
            </a:r>
          </a:p>
          <a:p>
            <a:pPr marL="0" indent="0">
              <a:buNone/>
            </a:pPr>
            <a:r>
              <a:rPr lang="en-US" sz="6200" dirty="0"/>
              <a:t>Dantrolene</a:t>
            </a:r>
          </a:p>
          <a:p>
            <a:pPr marL="0" indent="0">
              <a:buNone/>
            </a:pPr>
            <a:r>
              <a:rPr lang="en-US" sz="6200" dirty="0"/>
              <a:t>Ketoconazole</a:t>
            </a:r>
          </a:p>
          <a:p>
            <a:pPr marL="0" indent="0">
              <a:buNone/>
            </a:pPr>
            <a:r>
              <a:rPr lang="en-US" sz="6200" dirty="0"/>
              <a:t>Antidepressants</a:t>
            </a:r>
          </a:p>
          <a:p>
            <a:pPr marL="0" indent="0">
              <a:buNone/>
            </a:pPr>
            <a:r>
              <a:rPr lang="en-US" sz="6200" dirty="0" err="1"/>
              <a:t>Aminosalicylic</a:t>
            </a:r>
            <a:r>
              <a:rPr lang="en-US" sz="6200" dirty="0"/>
              <a:t> Acid</a:t>
            </a:r>
          </a:p>
          <a:p>
            <a:pPr marL="0" indent="0">
              <a:buNone/>
            </a:pPr>
            <a:r>
              <a:rPr lang="en-US" sz="6200" dirty="0" err="1"/>
              <a:t>Isoniacid</a:t>
            </a:r>
            <a:endParaRPr lang="en-US" sz="6200" dirty="0"/>
          </a:p>
          <a:p>
            <a:pPr marL="0" indent="0">
              <a:buNone/>
            </a:pPr>
            <a:r>
              <a:rPr lang="en-US" sz="6200" dirty="0" err="1"/>
              <a:t>Pyrizinamide</a:t>
            </a:r>
            <a:r>
              <a:rPr lang="en-US" sz="6200" dirty="0"/>
              <a:t>,</a:t>
            </a:r>
          </a:p>
          <a:p>
            <a:pPr marL="0" indent="0">
              <a:buNone/>
            </a:pPr>
            <a:r>
              <a:rPr lang="en-US" sz="6200" dirty="0"/>
              <a:t>Ethambutol</a:t>
            </a:r>
          </a:p>
          <a:p>
            <a:pPr marL="0" indent="0">
              <a:buNone/>
            </a:pPr>
            <a:endParaRPr lang="en-US" sz="6200" dirty="0"/>
          </a:p>
          <a:p>
            <a:pPr marL="0" indent="0">
              <a:buNone/>
            </a:pPr>
            <a:r>
              <a:rPr lang="en-US" sz="6200" dirty="0"/>
              <a:t> </a:t>
            </a:r>
          </a:p>
        </p:txBody>
      </p:sp>
    </p:spTree>
    <p:extLst>
      <p:ext uri="{BB962C8B-B14F-4D97-AF65-F5344CB8AC3E}">
        <p14:creationId xmlns:p14="http://schemas.microsoft.com/office/powerpoint/2010/main" val="37610372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62C69-BFBD-4E22-A56E-80931FB9F8B5}"/>
              </a:ext>
            </a:extLst>
          </p:cNvPr>
          <p:cNvSpPr>
            <a:spLocks noGrp="1"/>
          </p:cNvSpPr>
          <p:nvPr>
            <p:ph type="title"/>
          </p:nvPr>
        </p:nvSpPr>
        <p:spPr/>
        <p:txBody>
          <a:bodyPr/>
          <a:lstStyle/>
          <a:p>
            <a:r>
              <a:rPr lang="en-US" dirty="0"/>
              <a:t>DRUGS CAUSING JAUNDICE</a:t>
            </a:r>
          </a:p>
        </p:txBody>
      </p:sp>
      <p:sp>
        <p:nvSpPr>
          <p:cNvPr id="6" name="Content Placeholder 5">
            <a:extLst>
              <a:ext uri="{FF2B5EF4-FFF2-40B4-BE49-F238E27FC236}">
                <a16:creationId xmlns:a16="http://schemas.microsoft.com/office/drawing/2014/main" id="{D00FCCDE-D4DA-D051-A503-514A09FA371C}"/>
              </a:ext>
            </a:extLst>
          </p:cNvPr>
          <p:cNvSpPr>
            <a:spLocks noGrp="1"/>
          </p:cNvSpPr>
          <p:nvPr>
            <p:ph idx="1"/>
          </p:nvPr>
        </p:nvSpPr>
        <p:spPr/>
        <p:txBody>
          <a:bodyPr/>
          <a:lstStyle/>
          <a:p>
            <a:pPr marL="0" indent="0">
              <a:buNone/>
            </a:pPr>
            <a:r>
              <a:rPr lang="en-US" sz="1800" b="1" dirty="0"/>
              <a:t>Hemolysis </a:t>
            </a:r>
          </a:p>
          <a:p>
            <a:pPr marL="0" indent="0">
              <a:buNone/>
            </a:pPr>
            <a:r>
              <a:rPr lang="en-US" sz="1800" dirty="0"/>
              <a:t>Methyl Dopa </a:t>
            </a:r>
            <a:r>
              <a:rPr lang="en-US" sz="1800" dirty="0" err="1"/>
              <a:t>Mefanamic</a:t>
            </a:r>
            <a:r>
              <a:rPr lang="en-US" sz="1800" dirty="0"/>
              <a:t> Acid</a:t>
            </a:r>
          </a:p>
          <a:p>
            <a:pPr marL="0" indent="0">
              <a:buNone/>
            </a:pPr>
            <a:r>
              <a:rPr lang="en-US" sz="1800" b="1" dirty="0"/>
              <a:t>Cholestasis </a:t>
            </a:r>
          </a:p>
          <a:p>
            <a:pPr marL="0" indent="0">
              <a:buNone/>
            </a:pPr>
            <a:r>
              <a:rPr lang="en-US" sz="1800" dirty="0"/>
              <a:t>Carbimazole</a:t>
            </a:r>
          </a:p>
          <a:p>
            <a:pPr marL="0" indent="0">
              <a:buNone/>
            </a:pPr>
            <a:r>
              <a:rPr lang="en-US" sz="1800" dirty="0"/>
              <a:t>Oral Contraceptives</a:t>
            </a:r>
          </a:p>
          <a:p>
            <a:pPr marL="0" indent="0">
              <a:buNone/>
            </a:pPr>
            <a:r>
              <a:rPr lang="en-US" sz="1800" dirty="0"/>
              <a:t>Sodium Aurothiomalate</a:t>
            </a:r>
          </a:p>
          <a:p>
            <a:pPr marL="0" indent="0">
              <a:buNone/>
            </a:pPr>
            <a:r>
              <a:rPr lang="en-US" sz="1800" dirty="0"/>
              <a:t>Chlorpromazine</a:t>
            </a:r>
          </a:p>
          <a:p>
            <a:pPr marL="0" indent="0">
              <a:buNone/>
            </a:pPr>
            <a:r>
              <a:rPr lang="en-US" sz="1800" dirty="0"/>
              <a:t>Chlorpropamide</a:t>
            </a:r>
          </a:p>
          <a:p>
            <a:pPr marL="0" indent="0">
              <a:buNone/>
            </a:pPr>
            <a:r>
              <a:rPr lang="en-US" sz="1800" dirty="0"/>
              <a:t>Erythromycin </a:t>
            </a:r>
            <a:r>
              <a:rPr lang="en-US" sz="1800" dirty="0" err="1"/>
              <a:t>Estolate</a:t>
            </a:r>
            <a:endParaRPr lang="en-PK" dirty="0"/>
          </a:p>
        </p:txBody>
      </p:sp>
    </p:spTree>
    <p:extLst>
      <p:ext uri="{BB962C8B-B14F-4D97-AF65-F5344CB8AC3E}">
        <p14:creationId xmlns:p14="http://schemas.microsoft.com/office/powerpoint/2010/main" val="2652001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Rectangle: Click to edit Master text styles&#10;Second level&#10;Third level&#10;Fourth level&#10;Fifth level"/>
          <p:cNvSpPr txBox="1">
            <a:spLocks noChangeArrowheads="1"/>
          </p:cNvSpPr>
          <p:nvPr/>
        </p:nvSpPr>
        <p:spPr>
          <a:xfrm>
            <a:off x="1524000" y="1628800"/>
            <a:ext cx="8676456" cy="4114800"/>
          </a:xfrm>
          <a:prstGeom prst="rect">
            <a:avLst/>
          </a:prstGeom>
        </p:spPr>
        <p:txBody>
          <a:bodyPr/>
          <a:lstStyle/>
          <a:p>
            <a:pPr marL="514350" indent="-514350" defTabSz="914400">
              <a:spcBef>
                <a:spcPct val="20000"/>
              </a:spcBef>
              <a:buFont typeface="+mj-lt"/>
              <a:buAutoNum type="arabicPeriod"/>
              <a:defRPr/>
            </a:pPr>
            <a:r>
              <a:rPr lang="en-US" sz="3200" dirty="0"/>
              <a:t>Overproduction by </a:t>
            </a:r>
            <a:r>
              <a:rPr lang="en-US" sz="3200" dirty="0" err="1"/>
              <a:t>reticuloendothelial</a:t>
            </a:r>
            <a:r>
              <a:rPr lang="en-US" sz="3200" dirty="0"/>
              <a:t> system</a:t>
            </a:r>
          </a:p>
          <a:p>
            <a:pPr marL="514350" indent="-514350" defTabSz="914400">
              <a:spcBef>
                <a:spcPct val="20000"/>
              </a:spcBef>
              <a:buFont typeface="+mj-lt"/>
              <a:buAutoNum type="arabicPeriod"/>
              <a:defRPr/>
            </a:pPr>
            <a:r>
              <a:rPr lang="en-US" sz="3200" dirty="0"/>
              <a:t>Failure of </a:t>
            </a:r>
            <a:r>
              <a:rPr lang="en-US" sz="3200" dirty="0" err="1"/>
              <a:t>hepatocyte</a:t>
            </a:r>
            <a:r>
              <a:rPr lang="en-US" sz="3200" dirty="0"/>
              <a:t> uptake</a:t>
            </a:r>
          </a:p>
          <a:p>
            <a:pPr marL="514350" indent="-514350" defTabSz="914400">
              <a:spcBef>
                <a:spcPct val="20000"/>
              </a:spcBef>
              <a:buFont typeface="+mj-lt"/>
              <a:buAutoNum type="arabicPeriod"/>
              <a:defRPr/>
            </a:pPr>
            <a:r>
              <a:rPr lang="en-US" sz="3200" dirty="0"/>
              <a:t>Failure to conjugate or excrete</a:t>
            </a:r>
          </a:p>
          <a:p>
            <a:pPr marL="514350" indent="-514350" defTabSz="914400">
              <a:spcBef>
                <a:spcPct val="20000"/>
              </a:spcBef>
              <a:buFont typeface="+mj-lt"/>
              <a:buAutoNum type="arabicPeriod"/>
              <a:defRPr/>
            </a:pPr>
            <a:r>
              <a:rPr lang="en-US" sz="3200" dirty="0"/>
              <a:t>Obstruction of </a:t>
            </a:r>
            <a:r>
              <a:rPr lang="en-US" sz="3200" dirty="0" err="1"/>
              <a:t>biliary</a:t>
            </a:r>
            <a:r>
              <a:rPr lang="en-US" sz="3200" dirty="0"/>
              <a:t> excretion into intestine</a:t>
            </a:r>
          </a:p>
        </p:txBody>
      </p:sp>
      <p:sp>
        <p:nvSpPr>
          <p:cNvPr id="3" name="Rectangle 2"/>
          <p:cNvSpPr txBox="1">
            <a:spLocks noChangeArrowheads="1"/>
          </p:cNvSpPr>
          <p:nvPr/>
        </p:nvSpPr>
        <p:spPr>
          <a:xfrm>
            <a:off x="2133600" y="304800"/>
            <a:ext cx="7772400" cy="1143000"/>
          </a:xfrm>
          <a:prstGeom prst="rect">
            <a:avLst/>
          </a:prstGeom>
        </p:spPr>
        <p:txBody>
          <a:bodyPr/>
          <a:lstStyle/>
          <a:p>
            <a:pPr algn="ctr" defTabSz="914400">
              <a:spcBef>
                <a:spcPct val="0"/>
              </a:spcBef>
              <a:defRPr/>
            </a:pPr>
            <a:r>
              <a:rPr lang="en-US" sz="4400" dirty="0">
                <a:latin typeface="+mj-lt"/>
                <a:ea typeface="+mj-ea"/>
                <a:cs typeface="+mj-cs"/>
              </a:rPr>
              <a:t>What causes </a:t>
            </a:r>
            <a:r>
              <a:rPr lang="en-US" sz="4400" dirty="0">
                <a:latin typeface="+mj-lt"/>
                <a:ea typeface="+mj-ea"/>
                <a:cs typeface="+mj-cs"/>
                <a:sym typeface="Symbol" pitchFamily="18" charset="2"/>
              </a:rPr>
              <a:t> bilirubin?</a:t>
            </a:r>
            <a:endParaRPr lang="en-US" sz="4400" dirty="0">
              <a:latin typeface="+mj-lt"/>
              <a:ea typeface="+mj-ea"/>
              <a:cs typeface="+mj-cs"/>
            </a:endParaRPr>
          </a:p>
        </p:txBody>
      </p:sp>
      <p:sp>
        <p:nvSpPr>
          <p:cNvPr id="4" name="Rectangle 3"/>
          <p:cNvSpPr/>
          <p:nvPr/>
        </p:nvSpPr>
        <p:spPr>
          <a:xfrm>
            <a:off x="1775520" y="4293096"/>
            <a:ext cx="8316416" cy="2677656"/>
          </a:xfrm>
          <a:prstGeom prst="rect">
            <a:avLst/>
          </a:prstGeom>
        </p:spPr>
        <p:txBody>
          <a:bodyPr wrap="square">
            <a:spAutoFit/>
          </a:bodyPr>
          <a:lstStyle/>
          <a:p>
            <a:pPr algn="ctr"/>
            <a:r>
              <a:rPr lang="en-US" sz="2400" b="1" dirty="0"/>
              <a:t>Normal Range of Bilirubin</a:t>
            </a:r>
          </a:p>
          <a:p>
            <a:endParaRPr lang="en-US" sz="2400" dirty="0"/>
          </a:p>
          <a:p>
            <a:r>
              <a:rPr lang="en-US" sz="2400" dirty="0"/>
              <a:t>It is normal to have some bilirubin in your blood. Normal levels are:</a:t>
            </a:r>
          </a:p>
          <a:p>
            <a:pPr>
              <a:buFont typeface="Arial" pitchFamily="34" charset="0"/>
              <a:buChar char="•"/>
            </a:pPr>
            <a:r>
              <a:rPr lang="en-US" sz="2400" dirty="0"/>
              <a:t>Direct (also called conjugated) bilirubin: 0 to 0.3 mg/</a:t>
            </a:r>
            <a:r>
              <a:rPr lang="en-US" sz="2400" dirty="0" err="1"/>
              <a:t>dL</a:t>
            </a:r>
            <a:endParaRPr lang="en-US" sz="2400" dirty="0"/>
          </a:p>
          <a:p>
            <a:pPr>
              <a:buFont typeface="Arial" pitchFamily="34" charset="0"/>
              <a:buChar char="•"/>
            </a:pPr>
            <a:r>
              <a:rPr lang="en-US" sz="2400" dirty="0"/>
              <a:t>Total bilirubin: 0.3 to 1.9 mg/</a:t>
            </a:r>
            <a:r>
              <a:rPr lang="en-US" sz="2400" dirty="0" err="1"/>
              <a:t>dL</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2343E78-08AF-3D04-80E3-61702341B1DC}"/>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SUBJECT</a:t>
            </a:r>
            <a:endParaRPr lang="en-PK" sz="2800" b="1" dirty="0">
              <a:solidFill>
                <a:schemeClr val="tx1"/>
              </a:solidFill>
            </a:endParaRPr>
          </a:p>
        </p:txBody>
      </p:sp>
      <p:pic>
        <p:nvPicPr>
          <p:cNvPr id="2" name="Picture 1" descr="Logo&#10;&#10;Description automatically generated">
            <a:extLst>
              <a:ext uri="{FF2B5EF4-FFF2-40B4-BE49-F238E27FC236}">
                <a16:creationId xmlns:a16="http://schemas.microsoft.com/office/drawing/2014/main" id="{C911EA01-189C-8E2A-6A7D-1F0DD7D2CC29}"/>
              </a:ext>
            </a:extLst>
          </p:cNvPr>
          <p:cNvPicPr>
            <a:picLocks noChangeAspect="1"/>
          </p:cNvPicPr>
          <p:nvPr/>
        </p:nvPicPr>
        <p:blipFill>
          <a:blip r:embed="rId2"/>
          <a:stretch>
            <a:fillRect/>
          </a:stretch>
        </p:blipFill>
        <p:spPr>
          <a:xfrm>
            <a:off x="11201200" y="0"/>
            <a:ext cx="973684" cy="920016"/>
          </a:xfrm>
          <a:prstGeom prst="rect">
            <a:avLst/>
          </a:prstGeom>
        </p:spPr>
      </p:pic>
      <p:sp>
        <p:nvSpPr>
          <p:cNvPr id="6" name="Content Placeholder 5">
            <a:extLst>
              <a:ext uri="{FF2B5EF4-FFF2-40B4-BE49-F238E27FC236}">
                <a16:creationId xmlns:a16="http://schemas.microsoft.com/office/drawing/2014/main" id="{7D879D81-FDFE-3181-CBC0-64FD7CC5C619}"/>
              </a:ext>
            </a:extLst>
          </p:cNvPr>
          <p:cNvSpPr>
            <a:spLocks noGrp="1"/>
          </p:cNvSpPr>
          <p:nvPr>
            <p:ph idx="1"/>
          </p:nvPr>
        </p:nvSpPr>
        <p:spPr>
          <a:xfrm>
            <a:off x="1341120" y="1168400"/>
            <a:ext cx="10163492" cy="5171440"/>
          </a:xfrm>
        </p:spPr>
        <p:txBody>
          <a:bodyPr>
            <a:normAutofit/>
          </a:bodyPr>
          <a:lstStyle/>
          <a:p>
            <a:r>
              <a:rPr lang="en-US" b="1" dirty="0"/>
              <a:t>GILBERT SYNDROMEJAUNDICE</a:t>
            </a:r>
          </a:p>
          <a:p>
            <a:r>
              <a:rPr lang="en-US" dirty="0"/>
              <a:t>Gilbert's Syndrome is a harmless hereditary condition that results in mild</a:t>
            </a:r>
          </a:p>
          <a:p>
            <a:pPr marL="0" indent="0">
              <a:buNone/>
            </a:pPr>
            <a:r>
              <a:rPr lang="en-US" dirty="0"/>
              <a:t>Jaundice. During times of illness or stress, people with Gilbert's Syndrome</a:t>
            </a:r>
          </a:p>
          <a:p>
            <a:pPr marL="0" indent="0">
              <a:buNone/>
            </a:pPr>
            <a:r>
              <a:rPr lang="en-US" dirty="0"/>
              <a:t>will experience low levels of some bilirubin-processing enzymes in their</a:t>
            </a:r>
          </a:p>
          <a:p>
            <a:pPr marL="0" indent="0">
              <a:buNone/>
            </a:pPr>
            <a:r>
              <a:rPr lang="en-US" dirty="0"/>
              <a:t>livers, Once diagnosed, Gilbert's Syndrome does not require further medica </a:t>
            </a:r>
            <a:r>
              <a:rPr lang="en-US" dirty="0" err="1"/>
              <a:t>ltreatment</a:t>
            </a:r>
            <a:r>
              <a:rPr lang="en-US" dirty="0"/>
              <a:t>.</a:t>
            </a:r>
          </a:p>
          <a:p>
            <a:r>
              <a:rPr lang="en-US" b="1" dirty="0"/>
              <a:t>DUBIN-JOHNSON SYNDROME</a:t>
            </a:r>
          </a:p>
          <a:p>
            <a:r>
              <a:rPr lang="en-US" dirty="0"/>
              <a:t>Autosomal disorder, due to deficiency in transporter protein MRP2 to transport conjugated bilirubin from hepatic cells to gall bladder. This leads to buildup of conjugated bilirubin in hepatic cells. Compensatory mechanism –upregulation of transport mechanism by MRP3 protein that bypasses conjugated bilirubin to blood- passes to kidneys producing even darker urine.</a:t>
            </a:r>
          </a:p>
          <a:p>
            <a:pPr marL="0" indent="0">
              <a:buNone/>
            </a:pPr>
            <a:r>
              <a:rPr lang="en-US" dirty="0"/>
              <a:t> </a:t>
            </a:r>
            <a:endParaRPr lang="en-PK" dirty="0"/>
          </a:p>
        </p:txBody>
      </p:sp>
    </p:spTree>
    <p:extLst>
      <p:ext uri="{BB962C8B-B14F-4D97-AF65-F5344CB8AC3E}">
        <p14:creationId xmlns:p14="http://schemas.microsoft.com/office/powerpoint/2010/main" val="390782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40384" y="260648"/>
            <a:ext cx="3836307" cy="523220"/>
          </a:xfrm>
          <a:prstGeom prst="rect">
            <a:avLst/>
          </a:prstGeom>
          <a:noFill/>
        </p:spPr>
        <p:txBody>
          <a:bodyPr wrap="none" lIns="91440" tIns="45720" rIns="91440" bIns="45720">
            <a:spAutoFit/>
          </a:bodyPr>
          <a:lstStyle/>
          <a:p>
            <a:pPr algn="ctr">
              <a:buFont typeface="Wingdings" pitchFamily="2" charset="2"/>
              <a:buChar char="v"/>
            </a:pPr>
            <a:r>
              <a:rPr lang="en-US" sz="2800" b="1" dirty="0">
                <a:ln w="12700">
                  <a:noFill/>
                  <a:prstDash val="solid"/>
                </a:ln>
                <a:effectLst>
                  <a:outerShdw blurRad="41275" dist="20320" dir="1800000" algn="tl" rotWithShape="0">
                    <a:srgbClr val="000000">
                      <a:alpha val="40000"/>
                    </a:srgbClr>
                  </a:outerShdw>
                </a:effectLst>
              </a:rPr>
              <a:t>Neonatal Jaundice</a:t>
            </a:r>
          </a:p>
        </p:txBody>
      </p:sp>
      <p:sp>
        <p:nvSpPr>
          <p:cNvPr id="4" name="Rectangle 3"/>
          <p:cNvSpPr/>
          <p:nvPr/>
        </p:nvSpPr>
        <p:spPr>
          <a:xfrm>
            <a:off x="2135560" y="1340768"/>
            <a:ext cx="6858000" cy="4154984"/>
          </a:xfrm>
          <a:prstGeom prst="rect">
            <a:avLst/>
          </a:prstGeom>
        </p:spPr>
        <p:txBody>
          <a:bodyPr wrap="square">
            <a:spAutoFit/>
          </a:bodyPr>
          <a:lstStyle/>
          <a:p>
            <a:pPr>
              <a:buFont typeface="Arial" pitchFamily="34" charset="0"/>
              <a:buChar char="•"/>
            </a:pPr>
            <a:r>
              <a:rPr lang="en-US" sz="2400" dirty="0"/>
              <a:t>Jaundice is clinically detectable in the newborn when the serum bilirubin levels are greater than 85 </a:t>
            </a:r>
            <a:r>
              <a:rPr lang="en-US" sz="2400" dirty="0" err="1"/>
              <a:t>μmol</a:t>
            </a:r>
            <a:r>
              <a:rPr lang="en-US" sz="2400" dirty="0"/>
              <a:t>/L. This occurs in approximately 60% of term infants and 80% of preterm infants. </a:t>
            </a:r>
          </a:p>
          <a:p>
            <a:pPr>
              <a:buFont typeface="Arial" pitchFamily="34" charset="0"/>
              <a:buChar char="•"/>
            </a:pPr>
            <a:endParaRPr lang="en-US" sz="2400" dirty="0"/>
          </a:p>
          <a:p>
            <a:pPr>
              <a:buFont typeface="Arial" pitchFamily="34" charset="0"/>
              <a:buChar char="•"/>
            </a:pPr>
            <a:r>
              <a:rPr lang="en-US" sz="2400" dirty="0"/>
              <a:t>Neonatal jaundice first becomes visible in the face and forehead. Blanching reveals the underlying </a:t>
            </a:r>
            <a:r>
              <a:rPr lang="en-US" sz="2400" dirty="0" err="1"/>
              <a:t>colour</a:t>
            </a:r>
            <a:r>
              <a:rPr lang="en-US" sz="2400" dirty="0"/>
              <a:t>. Jaundice then gradually becomes visible on the trunk and extremities.</a:t>
            </a:r>
          </a:p>
        </p:txBody>
      </p:sp>
      <p:cxnSp>
        <p:nvCxnSpPr>
          <p:cNvPr id="7" name="Straight Arrow Connector 6"/>
          <p:cNvCxnSpPr/>
          <p:nvPr/>
        </p:nvCxnSpPr>
        <p:spPr>
          <a:xfrm flipH="1">
            <a:off x="2495600" y="5733256"/>
            <a:ext cx="129614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2470" y="188641"/>
            <a:ext cx="9062096" cy="584775"/>
          </a:xfrm>
          <a:prstGeom prst="rect">
            <a:avLst/>
          </a:prstGeom>
          <a:noFill/>
        </p:spPr>
        <p:txBody>
          <a:bodyPr wrap="none" lIns="91440" tIns="45720" rIns="91440" bIns="45720">
            <a:spAutoFit/>
          </a:bodyPr>
          <a:lstStyle/>
          <a:p>
            <a:pPr algn="ctr">
              <a:buFont typeface="Wingdings" pitchFamily="2" charset="2"/>
              <a:buChar char="v"/>
            </a:pPr>
            <a:r>
              <a:rPr lang="en-US" sz="3200" b="1" dirty="0">
                <a:ln w="12700">
                  <a:noFill/>
                  <a:prstDash val="solid"/>
                </a:ln>
                <a:effectLst>
                  <a:outerShdw blurRad="41275" dist="20320" dir="1800000" algn="tl" rotWithShape="0">
                    <a:srgbClr val="000000">
                      <a:alpha val="40000"/>
                    </a:srgbClr>
                  </a:outerShdw>
                </a:effectLst>
              </a:rPr>
              <a:t>Signs and Symptoms of Neonatal Jaundice</a:t>
            </a:r>
          </a:p>
        </p:txBody>
      </p:sp>
      <p:sp>
        <p:nvSpPr>
          <p:cNvPr id="3" name="Rectangle 2"/>
          <p:cNvSpPr/>
          <p:nvPr/>
        </p:nvSpPr>
        <p:spPr>
          <a:xfrm>
            <a:off x="1991544" y="1124744"/>
            <a:ext cx="7920880" cy="4154984"/>
          </a:xfrm>
          <a:prstGeom prst="rect">
            <a:avLst/>
          </a:prstGeom>
        </p:spPr>
        <p:txBody>
          <a:bodyPr wrap="square">
            <a:spAutoFit/>
          </a:bodyPr>
          <a:lstStyle/>
          <a:p>
            <a:r>
              <a:rPr lang="en-US" sz="2400" dirty="0"/>
              <a:t>Newborns, as the </a:t>
            </a:r>
            <a:r>
              <a:rPr lang="en-US" sz="2400" dirty="0" err="1"/>
              <a:t>bilirubin</a:t>
            </a:r>
            <a:r>
              <a:rPr lang="en-US" sz="2400" dirty="0"/>
              <a:t> level rises, jaundice will typically progress from the head to the trunk, and then to the hands and feet. Additional signs and symptoms that may be seen in the newborn include:</a:t>
            </a:r>
          </a:p>
          <a:p>
            <a:endParaRPr lang="en-US" sz="2400" dirty="0"/>
          </a:p>
          <a:p>
            <a:pPr marL="342900" indent="-342900">
              <a:buFont typeface="+mj-lt"/>
              <a:buAutoNum type="arabicPeriod"/>
            </a:pPr>
            <a:r>
              <a:rPr lang="en-US" sz="2400" dirty="0"/>
              <a:t>poor feeding</a:t>
            </a:r>
          </a:p>
          <a:p>
            <a:pPr marL="342900" indent="-342900">
              <a:buFont typeface="+mj-lt"/>
              <a:buAutoNum type="arabicPeriod"/>
            </a:pPr>
            <a:r>
              <a:rPr lang="en-US" sz="2400" dirty="0"/>
              <a:t>lethargy</a:t>
            </a:r>
          </a:p>
          <a:p>
            <a:pPr marL="342900" indent="-342900">
              <a:buFont typeface="+mj-lt"/>
              <a:buAutoNum type="arabicPeriod"/>
            </a:pPr>
            <a:r>
              <a:rPr lang="en-US" sz="2400" dirty="0"/>
              <a:t>changes in muscle tone</a:t>
            </a:r>
          </a:p>
          <a:p>
            <a:pPr marL="342900" indent="-342900">
              <a:buFont typeface="+mj-lt"/>
              <a:buAutoNum type="arabicPeriod"/>
            </a:pPr>
            <a:r>
              <a:rPr lang="en-US" sz="2400" dirty="0"/>
              <a:t>high-pitched crying</a:t>
            </a:r>
          </a:p>
          <a:p>
            <a:pPr marL="342900" indent="-342900">
              <a:buFont typeface="+mj-lt"/>
              <a:buAutoNum type="arabicPeriod"/>
            </a:pPr>
            <a:r>
              <a:rPr lang="en-US" sz="2400" dirty="0"/>
              <a:t>seizures.</a:t>
            </a:r>
          </a:p>
        </p:txBody>
      </p:sp>
      <p:pic>
        <p:nvPicPr>
          <p:cNvPr id="4" name="Picture 3" descr="Neonatal-Jaundice-Exchange-Transfusion-2.jpg"/>
          <p:cNvPicPr>
            <a:picLocks noChangeAspect="1"/>
          </p:cNvPicPr>
          <p:nvPr/>
        </p:nvPicPr>
        <p:blipFill>
          <a:blip r:embed="rId2" cstate="print"/>
          <a:stretch>
            <a:fillRect/>
          </a:stretch>
        </p:blipFill>
        <p:spPr>
          <a:xfrm>
            <a:off x="6312024" y="3501008"/>
            <a:ext cx="3563888" cy="285111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56330" y="260648"/>
            <a:ext cx="5921814" cy="707886"/>
          </a:xfrm>
          <a:prstGeom prst="rect">
            <a:avLst/>
          </a:prstGeom>
          <a:noFill/>
        </p:spPr>
        <p:txBody>
          <a:bodyPr wrap="none" lIns="91440" tIns="45720" rIns="91440" bIns="45720">
            <a:spAutoFit/>
          </a:bodyPr>
          <a:lstStyle/>
          <a:p>
            <a:pPr algn="ctr"/>
            <a:r>
              <a:rPr lang="en-US" sz="4000" b="1" dirty="0">
                <a:ln w="12700">
                  <a:noFill/>
                  <a:prstDash val="solid"/>
                </a:ln>
                <a:effectLst>
                  <a:outerShdw blurRad="41275" dist="20320" dir="1800000" algn="tl" rotWithShape="0">
                    <a:srgbClr val="000000">
                      <a:alpha val="40000"/>
                    </a:srgbClr>
                  </a:outerShdw>
                </a:effectLst>
              </a:rPr>
              <a:t>Jaundice in Pregnancy</a:t>
            </a:r>
          </a:p>
        </p:txBody>
      </p:sp>
      <p:pic>
        <p:nvPicPr>
          <p:cNvPr id="4" name="Picture 3" descr="OC-jaundice-pregnant-woman1.jpg"/>
          <p:cNvPicPr>
            <a:picLocks noChangeAspect="1"/>
          </p:cNvPicPr>
          <p:nvPr/>
        </p:nvPicPr>
        <p:blipFill>
          <a:blip r:embed="rId2" cstate="print"/>
          <a:stretch>
            <a:fillRect/>
          </a:stretch>
        </p:blipFill>
        <p:spPr>
          <a:xfrm>
            <a:off x="2279576" y="1484784"/>
            <a:ext cx="7932380" cy="434297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09BE1D-E071-FAD9-47B4-E190B7B6F2BC}"/>
              </a:ext>
            </a:extLst>
          </p:cNvPr>
          <p:cNvSpPr>
            <a:spLocks noGrp="1"/>
          </p:cNvSpPr>
          <p:nvPr>
            <p:ph type="title"/>
          </p:nvPr>
        </p:nvSpPr>
        <p:spPr>
          <a:xfrm>
            <a:off x="2592925" y="624110"/>
            <a:ext cx="8911687" cy="920016"/>
          </a:xfrm>
        </p:spPr>
        <p:txBody>
          <a:bodyPr>
            <a:normAutofit/>
          </a:bodyPr>
          <a:lstStyle/>
          <a:p>
            <a:r>
              <a:rPr lang="en-US" dirty="0"/>
              <a:t>JAUNDICE IN PREGNANCY</a:t>
            </a:r>
            <a:endParaRPr lang="en-PK" dirty="0"/>
          </a:p>
        </p:txBody>
      </p:sp>
      <p:sp>
        <p:nvSpPr>
          <p:cNvPr id="3" name="Content Placeholder 2">
            <a:extLst>
              <a:ext uri="{FF2B5EF4-FFF2-40B4-BE49-F238E27FC236}">
                <a16:creationId xmlns:a16="http://schemas.microsoft.com/office/drawing/2014/main" id="{BF84F0B8-BBEB-456B-AAA0-FC7CDAF03ED2}"/>
              </a:ext>
            </a:extLst>
          </p:cNvPr>
          <p:cNvSpPr>
            <a:spLocks noGrp="1"/>
          </p:cNvSpPr>
          <p:nvPr>
            <p:ph idx="1"/>
          </p:nvPr>
        </p:nvSpPr>
        <p:spPr>
          <a:xfrm>
            <a:off x="687388" y="1671489"/>
            <a:ext cx="10783252" cy="5039554"/>
          </a:xfrm>
        </p:spPr>
        <p:txBody>
          <a:bodyPr>
            <a:normAutofit fontScale="25000" lnSpcReduction="20000"/>
          </a:bodyPr>
          <a:lstStyle/>
          <a:p>
            <a:pPr marL="0" indent="0">
              <a:buNone/>
            </a:pPr>
            <a:endParaRPr lang="en-US" sz="2400" dirty="0"/>
          </a:p>
          <a:p>
            <a:pPr marL="0" indent="0">
              <a:buNone/>
            </a:pPr>
            <a:r>
              <a:rPr lang="en-US" sz="7200" b="1" dirty="0"/>
              <a:t>CHOLESTASISOFPREGNANCY</a:t>
            </a:r>
          </a:p>
          <a:p>
            <a:pPr marL="0" indent="0">
              <a:buNone/>
            </a:pPr>
            <a:r>
              <a:rPr lang="en-US" sz="7200" dirty="0"/>
              <a:t>Cholestasis of pregnancy is an uncommon condition that occurs in pregnant</a:t>
            </a:r>
          </a:p>
          <a:p>
            <a:pPr marL="0" indent="0">
              <a:buNone/>
            </a:pPr>
            <a:r>
              <a:rPr lang="en-US" sz="7200" dirty="0"/>
              <a:t>women during the third trimester. The Cholestasis often is accompanied by</a:t>
            </a:r>
          </a:p>
          <a:p>
            <a:pPr marL="0" indent="0">
              <a:buNone/>
            </a:pPr>
            <a:r>
              <a:rPr lang="en-US" sz="7200" dirty="0"/>
              <a:t>itching but infrequently causes Jaundice. There also is an association</a:t>
            </a:r>
          </a:p>
          <a:p>
            <a:pPr marL="0" indent="0">
              <a:buNone/>
            </a:pPr>
            <a:r>
              <a:rPr lang="en-US" sz="7200" dirty="0"/>
              <a:t>between Cholestasis of pregnancy and Cholestasis caused by oral Estrogens,</a:t>
            </a:r>
          </a:p>
          <a:p>
            <a:pPr marL="0" indent="0">
              <a:buNone/>
            </a:pPr>
            <a:r>
              <a:rPr lang="en-US" sz="7200" dirty="0"/>
              <a:t>and it has been hypothesized that it is the increased estrogens during</a:t>
            </a:r>
          </a:p>
          <a:p>
            <a:pPr marL="0" indent="0">
              <a:buNone/>
            </a:pPr>
            <a:r>
              <a:rPr lang="en-US" sz="7200" dirty="0"/>
              <a:t>pregnancy that are responsible for the Cholestasis of pregnancy</a:t>
            </a:r>
          </a:p>
          <a:p>
            <a:pPr marL="0" indent="0">
              <a:buNone/>
            </a:pPr>
            <a:r>
              <a:rPr lang="en-US" sz="7200" b="1" dirty="0"/>
              <a:t>ACUTE FATTY LIVER OF PREGNANCY (AFLP)</a:t>
            </a:r>
          </a:p>
          <a:p>
            <a:pPr marL="0" indent="0">
              <a:buNone/>
            </a:pPr>
            <a:r>
              <a:rPr lang="en-US" sz="7200" dirty="0"/>
              <a:t>It is a very serious complication of pregnancy. It occurs late in pregnancy and</a:t>
            </a:r>
          </a:p>
          <a:p>
            <a:pPr marL="0" indent="0">
              <a:buNone/>
            </a:pPr>
            <a:r>
              <a:rPr lang="en-US" sz="7200" dirty="0"/>
              <a:t>results in failure of the liver. It can almost always be reversed by immediate</a:t>
            </a:r>
          </a:p>
          <a:p>
            <a:pPr marL="0" indent="0">
              <a:buNone/>
            </a:pPr>
            <a:r>
              <a:rPr lang="en-US" sz="7200" dirty="0"/>
              <a:t>delivery of the fetus. There is an increased risk of infant death. Jaundice is</a:t>
            </a:r>
          </a:p>
          <a:p>
            <a:pPr marL="0" indent="0">
              <a:buNone/>
            </a:pPr>
            <a:r>
              <a:rPr lang="en-US" sz="7200" dirty="0"/>
              <a:t>common, but is not always present in AFLP.</a:t>
            </a:r>
          </a:p>
          <a:p>
            <a:pPr marL="0" indent="0">
              <a:buNone/>
            </a:pPr>
            <a:r>
              <a:rPr lang="en-US" sz="2400" dirty="0"/>
              <a:t> </a:t>
            </a:r>
          </a:p>
          <a:p>
            <a:pPr marL="0" indent="0">
              <a:buNone/>
            </a:pPr>
            <a:endParaRPr lang="en-US" sz="2400" dirty="0"/>
          </a:p>
          <a:p>
            <a:pPr marL="0" indent="0">
              <a:buNone/>
            </a:pPr>
            <a:endParaRPr lang="en-US" dirty="0"/>
          </a:p>
        </p:txBody>
      </p:sp>
      <p:sp>
        <p:nvSpPr>
          <p:cNvPr id="5" name="Rectangle 4">
            <a:extLst>
              <a:ext uri="{FF2B5EF4-FFF2-40B4-BE49-F238E27FC236}">
                <a16:creationId xmlns:a16="http://schemas.microsoft.com/office/drawing/2014/main" id="{326F5BA2-D647-C747-BF59-13EA7A76720F}"/>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SUBJECT</a:t>
            </a:r>
            <a:endParaRPr lang="en-PK" sz="2800" b="1" dirty="0">
              <a:solidFill>
                <a:schemeClr val="tx1"/>
              </a:solidFill>
            </a:endParaRPr>
          </a:p>
        </p:txBody>
      </p:sp>
      <p:pic>
        <p:nvPicPr>
          <p:cNvPr id="6" name="Picture 5" descr="Logo&#10;&#10;Description automatically generated">
            <a:extLst>
              <a:ext uri="{FF2B5EF4-FFF2-40B4-BE49-F238E27FC236}">
                <a16:creationId xmlns:a16="http://schemas.microsoft.com/office/drawing/2014/main" id="{27D92FB0-9A6D-EEF3-B3D0-7D09F5201CBE}"/>
              </a:ext>
            </a:extLst>
          </p:cNvPr>
          <p:cNvPicPr>
            <a:picLocks noChangeAspect="1"/>
          </p:cNvPicPr>
          <p:nvPr/>
        </p:nvPicPr>
        <p:blipFill>
          <a:blip r:embed="rId2"/>
          <a:stretch>
            <a:fillRect/>
          </a:stretch>
        </p:blipFill>
        <p:spPr>
          <a:xfrm>
            <a:off x="11201200" y="0"/>
            <a:ext cx="973684" cy="920016"/>
          </a:xfrm>
          <a:prstGeom prst="rect">
            <a:avLst/>
          </a:prstGeom>
        </p:spPr>
      </p:pic>
    </p:spTree>
    <p:extLst>
      <p:ext uri="{BB962C8B-B14F-4D97-AF65-F5344CB8AC3E}">
        <p14:creationId xmlns:p14="http://schemas.microsoft.com/office/powerpoint/2010/main" val="399739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91_3114_2.jpg"/>
          <p:cNvPicPr>
            <a:picLocks noChangeAspect="1"/>
          </p:cNvPicPr>
          <p:nvPr/>
        </p:nvPicPr>
        <p:blipFill>
          <a:blip r:embed="rId2" cstate="print"/>
          <a:stretch>
            <a:fillRect/>
          </a:stretch>
        </p:blipFill>
        <p:spPr>
          <a:xfrm>
            <a:off x="2423592" y="332656"/>
            <a:ext cx="7830870" cy="626469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2688" y="260648"/>
            <a:ext cx="5500224" cy="707886"/>
          </a:xfrm>
          <a:prstGeom prst="rect">
            <a:avLst/>
          </a:prstGeom>
          <a:noFill/>
        </p:spPr>
        <p:txBody>
          <a:bodyPr wrap="none" lIns="91440" tIns="45720" rIns="91440" bIns="45720">
            <a:spAutoFit/>
          </a:bodyPr>
          <a:lstStyle/>
          <a:p>
            <a:pPr algn="ctr">
              <a:buFont typeface="Wingdings" pitchFamily="2" charset="2"/>
              <a:buChar char="Ø"/>
            </a:pPr>
            <a:r>
              <a:rPr lang="en-US" sz="4000" b="1" dirty="0">
                <a:ln w="12700">
                  <a:noFill/>
                  <a:prstDash val="solid"/>
                </a:ln>
                <a:effectLst>
                  <a:outerShdw blurRad="41275" dist="20320" dir="1800000" algn="tl" rotWithShape="0">
                    <a:srgbClr val="000000">
                      <a:alpha val="40000"/>
                    </a:srgbClr>
                  </a:outerShdw>
                </a:effectLst>
              </a:rPr>
              <a:t>Causes of Jaundice</a:t>
            </a:r>
          </a:p>
        </p:txBody>
      </p:sp>
      <p:sp>
        <p:nvSpPr>
          <p:cNvPr id="3" name="Rectangle 2"/>
          <p:cNvSpPr/>
          <p:nvPr/>
        </p:nvSpPr>
        <p:spPr>
          <a:xfrm>
            <a:off x="1775520" y="1700809"/>
            <a:ext cx="8100392" cy="4524315"/>
          </a:xfrm>
          <a:prstGeom prst="rect">
            <a:avLst/>
          </a:prstGeom>
        </p:spPr>
        <p:txBody>
          <a:bodyPr wrap="square">
            <a:spAutoFit/>
          </a:bodyPr>
          <a:lstStyle/>
          <a:p>
            <a:pPr marL="342900" indent="-342900"/>
            <a:r>
              <a:rPr lang="en-US" sz="2400" dirty="0"/>
              <a:t>Jaundice occurs when there is:</a:t>
            </a:r>
          </a:p>
          <a:p>
            <a:pPr marL="342900" indent="-342900"/>
            <a:endParaRPr lang="en-US" sz="2400" dirty="0"/>
          </a:p>
          <a:p>
            <a:pPr marL="342900" indent="-342900">
              <a:buFont typeface="+mj-lt"/>
              <a:buAutoNum type="arabicPeriod"/>
            </a:pPr>
            <a:r>
              <a:rPr lang="en-US" sz="2400" dirty="0"/>
              <a:t>too much bilirubin being produced for the liver to remove from the blood (for example, patients with hemolytic anemia have an abnormally rapid rate of destruction of their red blood cells that releases large amounts of bilirubin into the blood)</a:t>
            </a:r>
          </a:p>
          <a:p>
            <a:pPr marL="342900" indent="-342900"/>
            <a:endParaRPr lang="en-US" sz="2400" dirty="0"/>
          </a:p>
          <a:p>
            <a:pPr marL="342900" indent="-342900">
              <a:buFont typeface="+mj-lt"/>
              <a:buAutoNum type="arabicPeriod"/>
            </a:pPr>
            <a:r>
              <a:rPr lang="en-US" sz="2400" dirty="0"/>
              <a:t>a defect in the liver that prevents bilirubin from being removed from the blood, converted to bilirubin/</a:t>
            </a:r>
            <a:r>
              <a:rPr lang="en-US" sz="2400" dirty="0" err="1"/>
              <a:t>glucuronic</a:t>
            </a:r>
            <a:r>
              <a:rPr lang="en-US" sz="2400" dirty="0"/>
              <a:t> acid (conjugated) or secreted in bile; or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19536" y="260648"/>
            <a:ext cx="7560840" cy="3046988"/>
          </a:xfrm>
          <a:prstGeom prst="rect">
            <a:avLst/>
          </a:prstGeom>
        </p:spPr>
        <p:txBody>
          <a:bodyPr wrap="square">
            <a:spAutoFit/>
          </a:bodyPr>
          <a:lstStyle/>
          <a:p>
            <a:pPr marL="342900" indent="-342900"/>
            <a:r>
              <a:rPr lang="en-US" sz="2400" dirty="0"/>
              <a:t>3- blockage of the bile ducts that decreases the flow of bile and bilirubin from the liver into the intestines. For example, the bile ducts can be blocked by cancer, gallstones, or inflammation of the bile ducts. The decreased conjugation, secretion, or flow of bile that can result in jaundice is referred to as </a:t>
            </a:r>
            <a:r>
              <a:rPr lang="en-US" sz="2400" dirty="0" err="1"/>
              <a:t>cholestasis</a:t>
            </a:r>
            <a:r>
              <a:rPr lang="en-US" sz="2400" dirty="0"/>
              <a:t>: however, </a:t>
            </a:r>
            <a:r>
              <a:rPr lang="en-US" sz="2400" dirty="0" err="1"/>
              <a:t>cholestasis</a:t>
            </a:r>
            <a:r>
              <a:rPr lang="en-US" sz="2400" dirty="0"/>
              <a:t> does not always result in jaundice.</a:t>
            </a:r>
          </a:p>
        </p:txBody>
      </p:sp>
      <p:pic>
        <p:nvPicPr>
          <p:cNvPr id="4" name="Picture 3" descr="Pancreas_07.jpg"/>
          <p:cNvPicPr>
            <a:picLocks noChangeAspect="1"/>
          </p:cNvPicPr>
          <p:nvPr/>
        </p:nvPicPr>
        <p:blipFill>
          <a:blip r:embed="rId2" cstate="print"/>
          <a:stretch>
            <a:fillRect/>
          </a:stretch>
        </p:blipFill>
        <p:spPr>
          <a:xfrm>
            <a:off x="4223792" y="2969568"/>
            <a:ext cx="3888432" cy="3888432"/>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188641"/>
            <a:ext cx="3728906" cy="461665"/>
          </a:xfrm>
          <a:prstGeom prst="rect">
            <a:avLst/>
          </a:prstGeom>
        </p:spPr>
        <p:txBody>
          <a:bodyPr wrap="none">
            <a:spAutoFit/>
          </a:bodyPr>
          <a:lstStyle/>
          <a:p>
            <a:pPr>
              <a:buFont typeface="Wingdings" pitchFamily="2" charset="2"/>
              <a:buChar char="v"/>
            </a:pPr>
            <a:r>
              <a:rPr lang="en-US" sz="2400" b="1" dirty="0"/>
              <a:t> Obstructive Jaundice</a:t>
            </a:r>
          </a:p>
        </p:txBody>
      </p:sp>
      <p:sp>
        <p:nvSpPr>
          <p:cNvPr id="3" name="Rectangle 2"/>
          <p:cNvSpPr/>
          <p:nvPr/>
        </p:nvSpPr>
        <p:spPr>
          <a:xfrm>
            <a:off x="1703512" y="908720"/>
            <a:ext cx="8208912" cy="707886"/>
          </a:xfrm>
          <a:prstGeom prst="rect">
            <a:avLst/>
          </a:prstGeom>
        </p:spPr>
        <p:txBody>
          <a:bodyPr wrap="square">
            <a:spAutoFit/>
          </a:bodyPr>
          <a:lstStyle/>
          <a:p>
            <a:r>
              <a:rPr lang="en-US" sz="2000" dirty="0"/>
              <a:t>Obstructive jaundice is a condition in which there is blockage of the flow of bile out of the liver</a:t>
            </a:r>
          </a:p>
        </p:txBody>
      </p:sp>
      <p:cxnSp>
        <p:nvCxnSpPr>
          <p:cNvPr id="5" name="Straight Arrow Connector 4"/>
          <p:cNvCxnSpPr/>
          <p:nvPr/>
        </p:nvCxnSpPr>
        <p:spPr>
          <a:xfrm flipH="1">
            <a:off x="1775520" y="5877272"/>
            <a:ext cx="1296144"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6" name="Picture 6" descr="Picture2"/>
          <p:cNvPicPr>
            <a:picLocks noChangeAspect="1" noChangeArrowheads="1"/>
          </p:cNvPicPr>
          <p:nvPr/>
        </p:nvPicPr>
        <p:blipFill>
          <a:blip r:embed="rId3" cstate="print"/>
          <a:srcRect/>
          <a:stretch>
            <a:fillRect/>
          </a:stretch>
        </p:blipFill>
        <p:spPr>
          <a:xfrm>
            <a:off x="3215680" y="1772816"/>
            <a:ext cx="6768948" cy="5085184"/>
          </a:xfrm>
          <a:prstGeom prst="rect">
            <a:avLst/>
          </a:prstGeom>
        </p:spPr>
      </p:pic>
      <p:sp>
        <p:nvSpPr>
          <p:cNvPr id="7" name="Text Box 7"/>
          <p:cNvSpPr txBox="1">
            <a:spLocks noChangeArrowheads="1"/>
          </p:cNvSpPr>
          <p:nvPr/>
        </p:nvSpPr>
        <p:spPr bwMode="auto">
          <a:xfrm>
            <a:off x="3647728" y="2492897"/>
            <a:ext cx="2057400" cy="366713"/>
          </a:xfrm>
          <a:prstGeom prst="rect">
            <a:avLst/>
          </a:prstGeom>
          <a:solidFill>
            <a:srgbClr val="E2FB4F"/>
          </a:solidFill>
          <a:ln w="9525">
            <a:noFill/>
            <a:miter lim="800000"/>
            <a:headEnd/>
            <a:tailEnd/>
          </a:ln>
        </p:spPr>
        <p:txBody>
          <a:bodyPr>
            <a:spAutoFit/>
          </a:bodyPr>
          <a:lstStyle/>
          <a:p>
            <a:pPr>
              <a:spcBef>
                <a:spcPct val="50000"/>
              </a:spcBef>
            </a:pPr>
            <a:r>
              <a:rPr lang="en-US" b="1" dirty="0"/>
              <a:t>INTRAHEPATIC</a:t>
            </a:r>
          </a:p>
        </p:txBody>
      </p:sp>
      <p:sp>
        <p:nvSpPr>
          <p:cNvPr id="8" name="Text Box 8"/>
          <p:cNvSpPr txBox="1">
            <a:spLocks noChangeArrowheads="1"/>
          </p:cNvSpPr>
          <p:nvPr/>
        </p:nvSpPr>
        <p:spPr bwMode="auto">
          <a:xfrm>
            <a:off x="5879976" y="4437113"/>
            <a:ext cx="2057400" cy="366713"/>
          </a:xfrm>
          <a:prstGeom prst="rect">
            <a:avLst/>
          </a:prstGeom>
          <a:solidFill>
            <a:srgbClr val="E2FB4F"/>
          </a:solidFill>
          <a:ln w="9525">
            <a:noFill/>
            <a:miter lim="800000"/>
            <a:headEnd/>
            <a:tailEnd/>
          </a:ln>
        </p:spPr>
        <p:txBody>
          <a:bodyPr>
            <a:spAutoFit/>
          </a:bodyPr>
          <a:lstStyle/>
          <a:p>
            <a:pPr>
              <a:spcBef>
                <a:spcPct val="50000"/>
              </a:spcBef>
            </a:pPr>
            <a:r>
              <a:rPr lang="en-US" b="1"/>
              <a:t>EXTRAHEPATIC</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16" descr="images-image_popup-r7_biliarysystem">
            <a:hlinkClick r:id="rId2"/>
          </p:cNvPr>
          <p:cNvPicPr>
            <a:picLocks noChangeAspect="1" noChangeArrowheads="1"/>
          </p:cNvPicPr>
          <p:nvPr/>
        </p:nvPicPr>
        <p:blipFill>
          <a:blip r:embed="rId3" cstate="print"/>
          <a:srcRect/>
          <a:stretch>
            <a:fillRect/>
          </a:stretch>
        </p:blipFill>
        <p:spPr bwMode="auto">
          <a:xfrm>
            <a:off x="1847528" y="2204864"/>
            <a:ext cx="4037554" cy="5079504"/>
          </a:xfrm>
          <a:prstGeom prst="rect">
            <a:avLst/>
          </a:prstGeom>
          <a:noFill/>
          <a:ln w="9525">
            <a:noFill/>
            <a:miter lim="800000"/>
            <a:headEnd/>
            <a:tailEnd/>
          </a:ln>
        </p:spPr>
      </p:pic>
      <p:sp>
        <p:nvSpPr>
          <p:cNvPr id="52226" name="Rectangle 3"/>
          <p:cNvSpPr>
            <a:spLocks noGrp="1" noChangeArrowheads="1"/>
          </p:cNvSpPr>
          <p:nvPr>
            <p:ph type="body" idx="1"/>
          </p:nvPr>
        </p:nvSpPr>
        <p:spPr>
          <a:xfrm>
            <a:off x="1775520" y="1196752"/>
            <a:ext cx="8153400" cy="4495800"/>
          </a:xfrm>
        </p:spPr>
        <p:txBody>
          <a:bodyPr>
            <a:normAutofit/>
          </a:bodyPr>
          <a:lstStyle/>
          <a:p>
            <a:pPr marL="609600" indent="-609600"/>
            <a:r>
              <a:rPr lang="en-US" sz="2400" dirty="0"/>
              <a:t>Primary </a:t>
            </a:r>
            <a:r>
              <a:rPr lang="en-US" sz="2400" dirty="0" err="1"/>
              <a:t>biliary</a:t>
            </a:r>
            <a:r>
              <a:rPr lang="en-US" sz="2400" dirty="0"/>
              <a:t> cirrhosis</a:t>
            </a:r>
          </a:p>
          <a:p>
            <a:pPr marL="609600" indent="-609600"/>
            <a:r>
              <a:rPr lang="en-US" sz="2400" dirty="0" err="1"/>
              <a:t>Sclerosing</a:t>
            </a:r>
            <a:r>
              <a:rPr lang="en-US" sz="2400" dirty="0"/>
              <a:t> </a:t>
            </a:r>
            <a:r>
              <a:rPr lang="en-US" sz="2400" dirty="0" err="1"/>
              <a:t>cholangitis</a:t>
            </a:r>
            <a:r>
              <a:rPr lang="en-US" sz="2400" dirty="0"/>
              <a:t> (Inflammation/scarring)</a:t>
            </a:r>
          </a:p>
        </p:txBody>
      </p:sp>
      <p:sp>
        <p:nvSpPr>
          <p:cNvPr id="5" name="Rectangle 2"/>
          <p:cNvSpPr>
            <a:spLocks noGrp="1" noChangeArrowheads="1"/>
          </p:cNvSpPr>
          <p:nvPr>
            <p:ph type="title"/>
          </p:nvPr>
        </p:nvSpPr>
        <p:spPr>
          <a:xfrm>
            <a:off x="1524000" y="188640"/>
            <a:ext cx="8229600" cy="944562"/>
          </a:xfrm>
        </p:spPr>
        <p:txBody>
          <a:bodyPr>
            <a:noAutofit/>
          </a:bodyPr>
          <a:lstStyle/>
          <a:p>
            <a:pPr>
              <a:defRPr/>
            </a:pPr>
            <a:r>
              <a:rPr lang="en-US" sz="2800" cap="all" dirty="0"/>
              <a:t>Causes of Obstructive Jaundice: </a:t>
            </a:r>
            <a:r>
              <a:rPr lang="en-US" sz="2800" cap="all" dirty="0" err="1"/>
              <a:t>intrahepatic</a:t>
            </a:r>
            <a:endParaRPr lang="en-US" sz="2800" cap="all" dirty="0"/>
          </a:p>
        </p:txBody>
      </p:sp>
      <p:sp>
        <p:nvSpPr>
          <p:cNvPr id="8" name="Rectangle 7"/>
          <p:cNvSpPr/>
          <p:nvPr/>
        </p:nvSpPr>
        <p:spPr>
          <a:xfrm>
            <a:off x="2495600" y="6488668"/>
            <a:ext cx="2627642" cy="369332"/>
          </a:xfrm>
          <a:prstGeom prst="rect">
            <a:avLst/>
          </a:prstGeom>
        </p:spPr>
        <p:txBody>
          <a:bodyPr wrap="none">
            <a:spAutoFit/>
          </a:bodyPr>
          <a:lstStyle/>
          <a:p>
            <a:r>
              <a:rPr lang="en-US" u="sng" dirty="0"/>
              <a:t>Primary </a:t>
            </a:r>
            <a:r>
              <a:rPr lang="en-US" u="sng" dirty="0" err="1"/>
              <a:t>biliary</a:t>
            </a:r>
            <a:r>
              <a:rPr lang="en-US" u="sng" dirty="0"/>
              <a:t> cirrhosis</a:t>
            </a:r>
          </a:p>
        </p:txBody>
      </p:sp>
      <p:pic>
        <p:nvPicPr>
          <p:cNvPr id="10" name="Picture 8" descr="shared_13348_shared_799_PSC-02">
            <a:hlinkClick r:id="rId4"/>
          </p:cNvPr>
          <p:cNvPicPr>
            <a:picLocks noChangeAspect="1" noChangeArrowheads="1"/>
          </p:cNvPicPr>
          <p:nvPr/>
        </p:nvPicPr>
        <p:blipFill>
          <a:blip r:embed="rId5" cstate="print"/>
          <a:srcRect/>
          <a:stretch>
            <a:fillRect/>
          </a:stretch>
        </p:blipFill>
        <p:spPr bwMode="auto">
          <a:xfrm>
            <a:off x="6240016" y="2204864"/>
            <a:ext cx="4018788" cy="4365104"/>
          </a:xfrm>
          <a:prstGeom prst="rect">
            <a:avLst/>
          </a:prstGeom>
          <a:noFill/>
          <a:ln w="9525">
            <a:noFill/>
            <a:miter lim="800000"/>
            <a:headEnd/>
            <a:tailEnd/>
          </a:ln>
        </p:spPr>
      </p:pic>
      <p:sp>
        <p:nvSpPr>
          <p:cNvPr id="11" name="Rectangle 10"/>
          <p:cNvSpPr/>
          <p:nvPr/>
        </p:nvSpPr>
        <p:spPr>
          <a:xfrm>
            <a:off x="6196008" y="6488668"/>
            <a:ext cx="5253361" cy="369332"/>
          </a:xfrm>
          <a:prstGeom prst="rect">
            <a:avLst/>
          </a:prstGeom>
        </p:spPr>
        <p:txBody>
          <a:bodyPr wrap="none">
            <a:spAutoFit/>
          </a:bodyPr>
          <a:lstStyle/>
          <a:p>
            <a:pPr marL="609600" indent="-609600"/>
            <a:r>
              <a:rPr lang="en-US" dirty="0" err="1"/>
              <a:t>Sclerosing</a:t>
            </a:r>
            <a:r>
              <a:rPr lang="en-US" dirty="0"/>
              <a:t> </a:t>
            </a:r>
            <a:r>
              <a:rPr lang="en-US" dirty="0" err="1"/>
              <a:t>cholangitis</a:t>
            </a:r>
            <a:r>
              <a:rPr lang="en-US" dirty="0"/>
              <a:t> (Inflammation/scarring)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24000" y="0"/>
            <a:ext cx="8373616" cy="5431904"/>
            <a:chOff x="251520" y="2780928"/>
            <a:chExt cx="8373616" cy="5431904"/>
          </a:xfrm>
        </p:grpSpPr>
        <p:sp>
          <p:nvSpPr>
            <p:cNvPr id="3" name="Rectangle 2"/>
            <p:cNvSpPr txBox="1">
              <a:spLocks noChangeArrowheads="1"/>
            </p:cNvSpPr>
            <p:nvPr/>
          </p:nvSpPr>
          <p:spPr>
            <a:xfrm>
              <a:off x="395536" y="2780928"/>
              <a:ext cx="8229600" cy="1020763"/>
            </a:xfrm>
            <a:prstGeom prst="rect">
              <a:avLst/>
            </a:prstGeom>
          </p:spPr>
          <p:txBody>
            <a:bodyPr vert="horz" lIns="91440" tIns="45720" rIns="91440" bIns="45720" rtlCol="0" anchor="ctr">
              <a:noAutofit/>
            </a:bodyPr>
            <a:lstStyle/>
            <a:p>
              <a:pPr algn="ctr" defTabSz="914400">
                <a:spcBef>
                  <a:spcPct val="0"/>
                </a:spcBef>
                <a:defRPr/>
              </a:pPr>
              <a:r>
                <a:rPr lang="en-US" sz="2800" cap="all" dirty="0">
                  <a:latin typeface="+mj-lt"/>
                  <a:ea typeface="+mj-ea"/>
                  <a:cs typeface="+mj-cs"/>
                </a:rPr>
                <a:t>Causes of Obstructive Jaundice: </a:t>
              </a:r>
              <a:r>
                <a:rPr lang="en-US" sz="2800" cap="all" dirty="0" err="1">
                  <a:latin typeface="+mj-lt"/>
                  <a:ea typeface="+mj-ea"/>
                  <a:cs typeface="+mj-cs"/>
                </a:rPr>
                <a:t>Extrahepatic</a:t>
              </a:r>
              <a:endParaRPr lang="en-US" sz="2800" cap="all" dirty="0">
                <a:latin typeface="+mj-lt"/>
                <a:ea typeface="+mj-ea"/>
                <a:cs typeface="+mj-cs"/>
              </a:endParaRPr>
            </a:p>
          </p:txBody>
        </p:sp>
        <p:sp>
          <p:nvSpPr>
            <p:cNvPr id="4" name="Rectangle 3"/>
            <p:cNvSpPr txBox="1">
              <a:spLocks noChangeArrowheads="1"/>
            </p:cNvSpPr>
            <p:nvPr/>
          </p:nvSpPr>
          <p:spPr>
            <a:xfrm>
              <a:off x="251520" y="3717032"/>
              <a:ext cx="8153400" cy="4495800"/>
            </a:xfrm>
            <a:prstGeom prst="rect">
              <a:avLst/>
            </a:prstGeom>
          </p:spPr>
          <p:txBody>
            <a:bodyPr vert="horz" lIns="91440" tIns="45720" rIns="91440" bIns="45720" rtlCol="0">
              <a:normAutofit/>
            </a:bodyPr>
            <a:lstStyle/>
            <a:p>
              <a:pPr marL="342900" indent="-342900" defTabSz="914400">
                <a:spcBef>
                  <a:spcPct val="20000"/>
                </a:spcBef>
                <a:buFont typeface="Arial" pitchFamily="34" charset="0"/>
                <a:buChar char="•"/>
                <a:defRPr/>
              </a:pPr>
              <a:r>
                <a:rPr lang="en-US" sz="2400" dirty="0" err="1"/>
                <a:t>Choledocholithiasis</a:t>
              </a:r>
              <a:endParaRPr lang="en-US" sz="2400" dirty="0"/>
            </a:p>
            <a:p>
              <a:pPr marL="342900" indent="-342900" defTabSz="914400">
                <a:spcBef>
                  <a:spcPct val="20000"/>
                </a:spcBef>
                <a:buFont typeface="Arial" pitchFamily="34" charset="0"/>
                <a:buChar char="•"/>
                <a:defRPr/>
              </a:pPr>
              <a:r>
                <a:rPr lang="en-US" sz="2400" dirty="0"/>
                <a:t>Malignancy : Pancreatic (head of pancreas) carcinoma</a:t>
              </a:r>
            </a:p>
          </p:txBody>
        </p:sp>
      </p:grpSp>
      <p:pic>
        <p:nvPicPr>
          <p:cNvPr id="5" name="Picture 6" descr="3915W"/>
          <p:cNvPicPr>
            <a:picLocks noChangeAspect="1" noChangeArrowheads="1"/>
          </p:cNvPicPr>
          <p:nvPr/>
        </p:nvPicPr>
        <p:blipFill>
          <a:blip r:embed="rId2" cstate="print"/>
          <a:srcRect/>
          <a:stretch>
            <a:fillRect/>
          </a:stretch>
        </p:blipFill>
        <p:spPr bwMode="auto">
          <a:xfrm>
            <a:off x="1919536" y="2110214"/>
            <a:ext cx="4328864" cy="4747786"/>
          </a:xfrm>
          <a:prstGeom prst="rect">
            <a:avLst/>
          </a:prstGeom>
          <a:noFill/>
          <a:ln w="9525">
            <a:noFill/>
            <a:miter lim="800000"/>
            <a:headEnd/>
            <a:tailEnd/>
          </a:ln>
        </p:spPr>
      </p:pic>
      <p:pic>
        <p:nvPicPr>
          <p:cNvPr id="6" name="Picture 9" descr="thmb_443d56afba6291e-pancreas-tekening"/>
          <p:cNvPicPr>
            <a:picLocks noChangeAspect="1" noChangeArrowheads="1"/>
          </p:cNvPicPr>
          <p:nvPr/>
        </p:nvPicPr>
        <p:blipFill>
          <a:blip r:embed="rId3" cstate="print"/>
          <a:srcRect/>
          <a:stretch>
            <a:fillRect/>
          </a:stretch>
        </p:blipFill>
        <p:spPr bwMode="auto">
          <a:xfrm>
            <a:off x="6312024" y="2060848"/>
            <a:ext cx="4079280" cy="4437112"/>
          </a:xfrm>
          <a:prstGeom prst="rect">
            <a:avLst/>
          </a:prstGeom>
          <a:noFill/>
          <a:ln w="9525">
            <a:noFill/>
            <a:miter lim="800000"/>
            <a:headEnd/>
            <a:tailEnd/>
          </a:ln>
        </p:spPr>
      </p:pic>
      <p:sp>
        <p:nvSpPr>
          <p:cNvPr id="7" name="Rectangle 6"/>
          <p:cNvSpPr/>
          <p:nvPr/>
        </p:nvSpPr>
        <p:spPr>
          <a:xfrm>
            <a:off x="6312024" y="6534834"/>
            <a:ext cx="4572000" cy="523220"/>
          </a:xfrm>
          <a:prstGeom prst="rect">
            <a:avLst/>
          </a:prstGeom>
        </p:spPr>
        <p:txBody>
          <a:bodyPr>
            <a:spAutoFit/>
          </a:bodyPr>
          <a:lstStyle/>
          <a:p>
            <a:pPr marL="342900" indent="-342900">
              <a:spcBef>
                <a:spcPct val="20000"/>
              </a:spcBef>
              <a:defRPr/>
            </a:pPr>
            <a:r>
              <a:rPr lang="en-US" sz="1400" dirty="0"/>
              <a:t>Malignancy : Pancreatic (head of pancreas) carcinoma</a:t>
            </a:r>
          </a:p>
        </p:txBody>
      </p:sp>
      <p:sp>
        <p:nvSpPr>
          <p:cNvPr id="8" name="Rectangle 7"/>
          <p:cNvSpPr/>
          <p:nvPr/>
        </p:nvSpPr>
        <p:spPr>
          <a:xfrm>
            <a:off x="2927649" y="6165304"/>
            <a:ext cx="2353529" cy="369332"/>
          </a:xfrm>
          <a:prstGeom prst="rect">
            <a:avLst/>
          </a:prstGeom>
        </p:spPr>
        <p:txBody>
          <a:bodyPr wrap="none">
            <a:spAutoFit/>
          </a:bodyPr>
          <a:lstStyle/>
          <a:p>
            <a:pPr marL="342900" indent="-342900">
              <a:spcBef>
                <a:spcPct val="20000"/>
              </a:spcBef>
              <a:defRPr/>
            </a:pPr>
            <a:r>
              <a:rPr lang="en-US" dirty="0" err="1"/>
              <a:t>Choledocholithiasis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 website&#10;&#10;Description automatically generated">
            <a:extLst>
              <a:ext uri="{FF2B5EF4-FFF2-40B4-BE49-F238E27FC236}">
                <a16:creationId xmlns:a16="http://schemas.microsoft.com/office/drawing/2014/main" id="{3A417EB8-93F2-D80E-0C43-0A9B2AD3A59C}"/>
              </a:ext>
            </a:extLst>
          </p:cNvPr>
          <p:cNvPicPr>
            <a:picLocks noChangeAspect="1"/>
          </p:cNvPicPr>
          <p:nvPr/>
        </p:nvPicPr>
        <p:blipFill rotWithShape="1">
          <a:blip r:embed="rId2"/>
          <a:srcRect t="16650" r="31964" b="6884"/>
          <a:stretch/>
        </p:blipFill>
        <p:spPr>
          <a:xfrm>
            <a:off x="1649185" y="1077686"/>
            <a:ext cx="10319657" cy="558437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9DEA65ED-5B87-F796-898B-970D0CD3B3B9}"/>
              </a:ext>
            </a:extLst>
          </p:cNvPr>
          <p:cNvSpPr/>
          <p:nvPr/>
        </p:nvSpPr>
        <p:spPr>
          <a:xfrm>
            <a:off x="4181609" y="369363"/>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RESEARCH</a:t>
            </a:r>
            <a:endParaRPr lang="en-PK" sz="2800" b="1" dirty="0">
              <a:solidFill>
                <a:schemeClr val="tx1"/>
              </a:solidFill>
            </a:endParaRPr>
          </a:p>
        </p:txBody>
      </p:sp>
      <p:pic>
        <p:nvPicPr>
          <p:cNvPr id="2" name="Picture 1" descr="Logo&#10;&#10;Description automatically generated">
            <a:extLst>
              <a:ext uri="{FF2B5EF4-FFF2-40B4-BE49-F238E27FC236}">
                <a16:creationId xmlns:a16="http://schemas.microsoft.com/office/drawing/2014/main" id="{3E2BC86C-C460-D6EC-7FBF-2E6B12B4B258}"/>
              </a:ext>
            </a:extLst>
          </p:cNvPr>
          <p:cNvPicPr>
            <a:picLocks noChangeAspect="1"/>
          </p:cNvPicPr>
          <p:nvPr/>
        </p:nvPicPr>
        <p:blipFill>
          <a:blip r:embed="rId3"/>
          <a:stretch>
            <a:fillRect/>
          </a:stretch>
        </p:blipFill>
        <p:spPr>
          <a:xfrm>
            <a:off x="11201200" y="0"/>
            <a:ext cx="973684" cy="920016"/>
          </a:xfrm>
          <a:prstGeom prst="rect">
            <a:avLst/>
          </a:prstGeom>
        </p:spPr>
      </p:pic>
    </p:spTree>
    <p:extLst>
      <p:ext uri="{BB962C8B-B14F-4D97-AF65-F5344CB8AC3E}">
        <p14:creationId xmlns:p14="http://schemas.microsoft.com/office/powerpoint/2010/main" val="11899736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0E9B-F0EE-4BFA-8956-C7037FF539C4}"/>
              </a:ext>
            </a:extLst>
          </p:cNvPr>
          <p:cNvSpPr>
            <a:spLocks noGrp="1"/>
          </p:cNvSpPr>
          <p:nvPr>
            <p:ph type="title"/>
          </p:nvPr>
        </p:nvSpPr>
        <p:spPr>
          <a:xfrm>
            <a:off x="1821766" y="2880360"/>
            <a:ext cx="9601200" cy="1485900"/>
          </a:xfrm>
        </p:spPr>
        <p:txBody>
          <a:bodyPr/>
          <a:lstStyle/>
          <a:p>
            <a:r>
              <a:rPr lang="en-US" b="1" dirty="0">
                <a:effectLst>
                  <a:outerShdw blurRad="38100" dist="38100" dir="2700000" algn="tl">
                    <a:srgbClr val="000000">
                      <a:alpha val="43137"/>
                    </a:srgbClr>
                  </a:outerShdw>
                </a:effectLst>
              </a:rPr>
              <a:t>INVESTIGATION OF JAUNDICE</a:t>
            </a:r>
          </a:p>
        </p:txBody>
      </p:sp>
      <p:sp>
        <p:nvSpPr>
          <p:cNvPr id="4" name="Rectangle 3">
            <a:extLst>
              <a:ext uri="{FF2B5EF4-FFF2-40B4-BE49-F238E27FC236}">
                <a16:creationId xmlns:a16="http://schemas.microsoft.com/office/drawing/2014/main" id="{41189663-575A-DC23-DAE0-0B626B6D905D}"/>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en-PK" sz="2800" b="1" dirty="0">
              <a:solidFill>
                <a:schemeClr val="tx1"/>
              </a:solidFill>
            </a:endParaRPr>
          </a:p>
        </p:txBody>
      </p:sp>
      <p:pic>
        <p:nvPicPr>
          <p:cNvPr id="3" name="Picture 2" descr="Logo&#10;&#10;Description automatically generated">
            <a:extLst>
              <a:ext uri="{FF2B5EF4-FFF2-40B4-BE49-F238E27FC236}">
                <a16:creationId xmlns:a16="http://schemas.microsoft.com/office/drawing/2014/main" id="{F3BA9140-0C8C-BFBB-E53A-D0AE678A9A59}"/>
              </a:ext>
            </a:extLst>
          </p:cNvPr>
          <p:cNvPicPr>
            <a:picLocks noChangeAspect="1"/>
          </p:cNvPicPr>
          <p:nvPr/>
        </p:nvPicPr>
        <p:blipFill>
          <a:blip r:embed="rId2"/>
          <a:stretch>
            <a:fillRect/>
          </a:stretch>
        </p:blipFill>
        <p:spPr>
          <a:xfrm>
            <a:off x="11201200" y="0"/>
            <a:ext cx="973684" cy="920016"/>
          </a:xfrm>
          <a:prstGeom prst="rect">
            <a:avLst/>
          </a:prstGeom>
        </p:spPr>
      </p:pic>
    </p:spTree>
    <p:extLst>
      <p:ext uri="{BB962C8B-B14F-4D97-AF65-F5344CB8AC3E}">
        <p14:creationId xmlns:p14="http://schemas.microsoft.com/office/powerpoint/2010/main" val="232742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FDBA-F7A5-4030-BE82-220D9B557247}"/>
              </a:ext>
            </a:extLst>
          </p:cNvPr>
          <p:cNvSpPr>
            <a:spLocks noGrp="1"/>
          </p:cNvSpPr>
          <p:nvPr>
            <p:ph type="title"/>
          </p:nvPr>
        </p:nvSpPr>
        <p:spPr>
          <a:xfrm>
            <a:off x="1714499" y="946777"/>
            <a:ext cx="9127671" cy="737789"/>
          </a:xfrm>
        </p:spPr>
        <p:txBody>
          <a:bodyPr/>
          <a:lstStyle/>
          <a:p>
            <a:r>
              <a:rPr lang="en-US" b="1" dirty="0"/>
              <a:t>BLOOD TESTS</a:t>
            </a:r>
          </a:p>
        </p:txBody>
      </p:sp>
      <p:sp>
        <p:nvSpPr>
          <p:cNvPr id="3" name="Content Placeholder 2">
            <a:extLst>
              <a:ext uri="{FF2B5EF4-FFF2-40B4-BE49-F238E27FC236}">
                <a16:creationId xmlns:a16="http://schemas.microsoft.com/office/drawing/2014/main" id="{906B5563-9116-4ED0-87A6-2620705CBB6C}"/>
              </a:ext>
            </a:extLst>
          </p:cNvPr>
          <p:cNvSpPr>
            <a:spLocks noGrp="1"/>
          </p:cNvSpPr>
          <p:nvPr>
            <p:ph idx="1"/>
          </p:nvPr>
        </p:nvSpPr>
        <p:spPr>
          <a:xfrm>
            <a:off x="1820634" y="1684566"/>
            <a:ext cx="8915400" cy="3777622"/>
          </a:xfrm>
        </p:spPr>
        <p:txBody>
          <a:bodyPr/>
          <a:lstStyle/>
          <a:p>
            <a:pPr>
              <a:buFont typeface="Arial" panose="020B0604020202020204" pitchFamily="34" charset="0"/>
              <a:buChar char="•"/>
            </a:pPr>
            <a:r>
              <a:rPr lang="en-US" sz="2800" dirty="0"/>
              <a:t>Blood complete picture</a:t>
            </a:r>
          </a:p>
          <a:p>
            <a:pPr>
              <a:buFont typeface="Arial" panose="020B0604020202020204" pitchFamily="34" charset="0"/>
              <a:buChar char="•"/>
            </a:pPr>
            <a:r>
              <a:rPr lang="en-US" sz="2800" dirty="0"/>
              <a:t>Liver function test</a:t>
            </a:r>
          </a:p>
          <a:p>
            <a:pPr>
              <a:buFont typeface="Arial" panose="020B0604020202020204" pitchFamily="34" charset="0"/>
              <a:buChar char="•"/>
            </a:pPr>
            <a:r>
              <a:rPr lang="en-US" sz="2800" dirty="0"/>
              <a:t>Viral serologies</a:t>
            </a:r>
          </a:p>
          <a:p>
            <a:pPr>
              <a:buFont typeface="Arial" panose="020B0604020202020204" pitchFamily="34" charset="0"/>
              <a:buChar char="•"/>
            </a:pPr>
            <a:r>
              <a:rPr lang="en-US" sz="2800" dirty="0"/>
              <a:t>Iron studies</a:t>
            </a:r>
          </a:p>
          <a:p>
            <a:pPr>
              <a:buFont typeface="Arial" panose="020B0604020202020204" pitchFamily="34" charset="0"/>
              <a:buChar char="•"/>
            </a:pPr>
            <a:r>
              <a:rPr lang="en-US" sz="2800" dirty="0"/>
              <a:t>ESR, CRP</a:t>
            </a:r>
          </a:p>
          <a:p>
            <a:pPr marL="0" indent="0">
              <a:buNone/>
            </a:pPr>
            <a:endParaRPr lang="en-US" dirty="0"/>
          </a:p>
        </p:txBody>
      </p:sp>
      <p:sp>
        <p:nvSpPr>
          <p:cNvPr id="4" name="Rectangle 3">
            <a:extLst>
              <a:ext uri="{FF2B5EF4-FFF2-40B4-BE49-F238E27FC236}">
                <a16:creationId xmlns:a16="http://schemas.microsoft.com/office/drawing/2014/main" id="{248D1F88-F485-2972-16C5-6EBCF265CB5C}"/>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VERTICAL INTEGRATION</a:t>
            </a:r>
            <a:endParaRPr lang="en-PK" sz="2800" b="1"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7CD9B428-7A64-AF7D-5DB1-0D9C133954C4}"/>
              </a:ext>
            </a:extLst>
          </p:cNvPr>
          <p:cNvPicPr>
            <a:picLocks noChangeAspect="1"/>
          </p:cNvPicPr>
          <p:nvPr/>
        </p:nvPicPr>
        <p:blipFill>
          <a:blip r:embed="rId2"/>
          <a:stretch>
            <a:fillRect/>
          </a:stretch>
        </p:blipFill>
        <p:spPr>
          <a:xfrm>
            <a:off x="11201200" y="0"/>
            <a:ext cx="973684" cy="920016"/>
          </a:xfrm>
          <a:prstGeom prst="rect">
            <a:avLst/>
          </a:prstGeom>
        </p:spPr>
      </p:pic>
    </p:spTree>
    <p:extLst>
      <p:ext uri="{BB962C8B-B14F-4D97-AF65-F5344CB8AC3E}">
        <p14:creationId xmlns:p14="http://schemas.microsoft.com/office/powerpoint/2010/main" val="16409230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62000" y="188641"/>
            <a:ext cx="5455340" cy="646331"/>
          </a:xfrm>
          <a:prstGeom prst="rect">
            <a:avLst/>
          </a:prstGeom>
          <a:noFill/>
        </p:spPr>
        <p:txBody>
          <a:bodyPr wrap="none" lIns="91440" tIns="45720" rIns="91440" bIns="45720">
            <a:spAutoFit/>
          </a:bodyPr>
          <a:lstStyle/>
          <a:p>
            <a:pPr algn="ctr">
              <a:buFont typeface="Wingdings" pitchFamily="2" charset="2"/>
              <a:buChar char="Ø"/>
            </a:pPr>
            <a:r>
              <a:rPr lang="en-US" sz="3600" b="1" dirty="0">
                <a:ln w="12700">
                  <a:noFill/>
                  <a:prstDash val="solid"/>
                </a:ln>
                <a:effectLst>
                  <a:outerShdw blurRad="41275" dist="20320" dir="1800000" algn="tl" rotWithShape="0">
                    <a:srgbClr val="000000">
                      <a:alpha val="40000"/>
                    </a:srgbClr>
                  </a:outerShdw>
                </a:effectLst>
              </a:rPr>
              <a:t>Diagnosis of Jaundice</a:t>
            </a:r>
          </a:p>
        </p:txBody>
      </p:sp>
      <p:sp>
        <p:nvSpPr>
          <p:cNvPr id="3" name="Rectangle 2"/>
          <p:cNvSpPr/>
          <p:nvPr/>
        </p:nvSpPr>
        <p:spPr>
          <a:xfrm>
            <a:off x="2207568" y="1268760"/>
            <a:ext cx="7056784" cy="5632311"/>
          </a:xfrm>
          <a:prstGeom prst="rect">
            <a:avLst/>
          </a:prstGeom>
        </p:spPr>
        <p:txBody>
          <a:bodyPr wrap="square">
            <a:spAutoFit/>
          </a:bodyPr>
          <a:lstStyle/>
          <a:p>
            <a:r>
              <a:rPr lang="en-US" sz="2000" dirty="0"/>
              <a:t>The health care provider will perform a physical exam. This may reveal liver swelling.</a:t>
            </a:r>
          </a:p>
          <a:p>
            <a:endParaRPr lang="en-US" sz="2000" dirty="0"/>
          </a:p>
          <a:p>
            <a:pPr>
              <a:buFont typeface="Arial" pitchFamily="34" charset="0"/>
              <a:buChar char="•"/>
            </a:pPr>
            <a:r>
              <a:rPr lang="en-US" sz="2000" dirty="0"/>
              <a:t>A bilirubin blood test will be done. </a:t>
            </a:r>
          </a:p>
          <a:p>
            <a:r>
              <a:rPr lang="en-US" sz="2000" dirty="0"/>
              <a:t>Other tests vary, but may include:</a:t>
            </a:r>
          </a:p>
          <a:p>
            <a:pPr>
              <a:buFont typeface="Arial" pitchFamily="34" charset="0"/>
              <a:buChar char="•"/>
            </a:pPr>
            <a:r>
              <a:rPr lang="en-US" sz="2000" dirty="0"/>
              <a:t>Hepatitis virus panel to look for infection of the liver</a:t>
            </a:r>
          </a:p>
          <a:p>
            <a:pPr>
              <a:buFont typeface="Arial" pitchFamily="34" charset="0"/>
              <a:buChar char="•"/>
            </a:pPr>
            <a:r>
              <a:rPr lang="en-US" sz="2000" dirty="0"/>
              <a:t>Liver function tests to determine how well the liver is working</a:t>
            </a:r>
          </a:p>
          <a:p>
            <a:pPr>
              <a:buFont typeface="Arial" pitchFamily="34" charset="0"/>
              <a:buChar char="•"/>
            </a:pPr>
            <a:r>
              <a:rPr lang="en-US" sz="2000" dirty="0"/>
              <a:t>Complete blood count to check for low blood count or anemia</a:t>
            </a:r>
          </a:p>
          <a:p>
            <a:pPr>
              <a:buFont typeface="Arial" pitchFamily="34" charset="0"/>
              <a:buChar char="•"/>
            </a:pPr>
            <a:r>
              <a:rPr lang="en-US" sz="2000" dirty="0"/>
              <a:t>Abdominal ultrasound</a:t>
            </a:r>
          </a:p>
          <a:p>
            <a:pPr>
              <a:buFont typeface="Arial" pitchFamily="34" charset="0"/>
              <a:buChar char="•"/>
            </a:pPr>
            <a:r>
              <a:rPr lang="en-US" sz="2000" dirty="0"/>
              <a:t>Abdominal CT scan</a:t>
            </a:r>
          </a:p>
          <a:p>
            <a:pPr>
              <a:buFont typeface="Arial" pitchFamily="34" charset="0"/>
              <a:buChar char="•"/>
            </a:pPr>
            <a:r>
              <a:rPr lang="en-US" sz="2000" dirty="0"/>
              <a:t>Endoscopic retrograde </a:t>
            </a:r>
            <a:r>
              <a:rPr lang="en-US" sz="2000" dirty="0" err="1"/>
              <a:t>cholangiopancreatography</a:t>
            </a:r>
            <a:r>
              <a:rPr lang="en-US" sz="2000" dirty="0"/>
              <a:t> (ERCP)</a:t>
            </a:r>
          </a:p>
          <a:p>
            <a:pPr>
              <a:buFont typeface="Arial" pitchFamily="34" charset="0"/>
              <a:buChar char="•"/>
            </a:pPr>
            <a:r>
              <a:rPr lang="en-US" sz="2000" dirty="0" err="1"/>
              <a:t>Percutaneous</a:t>
            </a:r>
            <a:r>
              <a:rPr lang="en-US" sz="2000" dirty="0"/>
              <a:t> </a:t>
            </a:r>
            <a:r>
              <a:rPr lang="en-US" sz="2000" dirty="0" err="1"/>
              <a:t>transhepatic</a:t>
            </a:r>
            <a:r>
              <a:rPr lang="en-US" sz="2000" dirty="0"/>
              <a:t> </a:t>
            </a:r>
            <a:r>
              <a:rPr lang="en-US" sz="2000" dirty="0" err="1"/>
              <a:t>cholangiogram</a:t>
            </a:r>
            <a:r>
              <a:rPr lang="en-US" sz="2000" dirty="0"/>
              <a:t> (PTCA)</a:t>
            </a:r>
          </a:p>
          <a:p>
            <a:pPr>
              <a:buFont typeface="Arial" pitchFamily="34" charset="0"/>
              <a:buChar char="•"/>
            </a:pPr>
            <a:r>
              <a:rPr lang="en-US" sz="2000" dirty="0"/>
              <a:t>Liver biopsy</a:t>
            </a:r>
          </a:p>
          <a:p>
            <a:pPr>
              <a:buFont typeface="Arial" pitchFamily="34" charset="0"/>
              <a:buChar char="•"/>
            </a:pPr>
            <a:r>
              <a:rPr lang="en-US" sz="2000" dirty="0"/>
              <a:t>Cholesterol level</a:t>
            </a:r>
          </a:p>
          <a:p>
            <a:pPr>
              <a:buFont typeface="Arial" pitchFamily="34" charset="0"/>
              <a:buChar char="•"/>
            </a:pPr>
            <a:r>
              <a:rPr lang="en-US" sz="2000" dirty="0"/>
              <a:t>Prothrombin time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991544" y="908721"/>
          <a:ext cx="8280920" cy="6141289"/>
        </p:xfrm>
        <a:graphic>
          <a:graphicData uri="http://schemas.openxmlformats.org/drawingml/2006/table">
            <a:tbl>
              <a:tblPr>
                <a:tableStyleId>{616DA210-FB5B-4158-B5E0-FEB733F419BA}</a:tableStyleId>
              </a:tblPr>
              <a:tblGrid>
                <a:gridCol w="2070230">
                  <a:extLst>
                    <a:ext uri="{9D8B030D-6E8A-4147-A177-3AD203B41FA5}">
                      <a16:colId xmlns:a16="http://schemas.microsoft.com/office/drawing/2014/main" val="20000"/>
                    </a:ext>
                  </a:extLst>
                </a:gridCol>
                <a:gridCol w="2070230">
                  <a:extLst>
                    <a:ext uri="{9D8B030D-6E8A-4147-A177-3AD203B41FA5}">
                      <a16:colId xmlns:a16="http://schemas.microsoft.com/office/drawing/2014/main" val="20001"/>
                    </a:ext>
                  </a:extLst>
                </a:gridCol>
                <a:gridCol w="2070230">
                  <a:extLst>
                    <a:ext uri="{9D8B030D-6E8A-4147-A177-3AD203B41FA5}">
                      <a16:colId xmlns:a16="http://schemas.microsoft.com/office/drawing/2014/main" val="20002"/>
                    </a:ext>
                  </a:extLst>
                </a:gridCol>
                <a:gridCol w="2070230">
                  <a:extLst>
                    <a:ext uri="{9D8B030D-6E8A-4147-A177-3AD203B41FA5}">
                      <a16:colId xmlns:a16="http://schemas.microsoft.com/office/drawing/2014/main" val="20003"/>
                    </a:ext>
                  </a:extLst>
                </a:gridCol>
              </a:tblGrid>
              <a:tr h="429730">
                <a:tc>
                  <a:txBody>
                    <a:bodyPr/>
                    <a:lstStyle/>
                    <a:p>
                      <a:r>
                        <a:rPr lang="en-US" sz="1600" dirty="0"/>
                        <a:t>Function test</a:t>
                      </a:r>
                    </a:p>
                  </a:txBody>
                  <a:tcPr marL="44174" marR="44174" marT="22087" marB="22087" anchor="ctr"/>
                </a:tc>
                <a:tc>
                  <a:txBody>
                    <a:bodyPr/>
                    <a:lstStyle/>
                    <a:p>
                      <a:r>
                        <a:rPr lang="en-US" sz="1600" dirty="0"/>
                        <a:t>Pre-hepatic Jaundice</a:t>
                      </a:r>
                    </a:p>
                  </a:txBody>
                  <a:tcPr marL="44174" marR="44174" marT="22087" marB="22087" anchor="ctr"/>
                </a:tc>
                <a:tc>
                  <a:txBody>
                    <a:bodyPr/>
                    <a:lstStyle/>
                    <a:p>
                      <a:r>
                        <a:rPr lang="en-US" sz="1600"/>
                        <a:t>Hepatic Jaundice</a:t>
                      </a:r>
                    </a:p>
                  </a:txBody>
                  <a:tcPr marL="44174" marR="44174" marT="22087" marB="22087" anchor="ctr"/>
                </a:tc>
                <a:tc>
                  <a:txBody>
                    <a:bodyPr/>
                    <a:lstStyle/>
                    <a:p>
                      <a:r>
                        <a:rPr lang="en-US" sz="1600"/>
                        <a:t>Post-hepatic Jaundice</a:t>
                      </a:r>
                    </a:p>
                  </a:txBody>
                  <a:tcPr marL="44174" marR="44174" marT="22087" marB="22087" anchor="ctr"/>
                </a:tc>
                <a:extLst>
                  <a:ext uri="{0D108BD9-81ED-4DB2-BD59-A6C34878D82A}">
                    <a16:rowId xmlns:a16="http://schemas.microsoft.com/office/drawing/2014/main" val="10000"/>
                  </a:ext>
                </a:extLst>
              </a:tr>
              <a:tr h="429730">
                <a:tc>
                  <a:txBody>
                    <a:bodyPr/>
                    <a:lstStyle/>
                    <a:p>
                      <a:r>
                        <a:rPr lang="en-US" sz="1600" dirty="0"/>
                        <a:t>Total bilirubin</a:t>
                      </a:r>
                    </a:p>
                  </a:txBody>
                  <a:tcPr marL="44174" marR="44174" marT="22087" marB="22087" anchor="ctr"/>
                </a:tc>
                <a:tc>
                  <a:txBody>
                    <a:bodyPr/>
                    <a:lstStyle/>
                    <a:p>
                      <a:r>
                        <a:rPr lang="en-US" sz="1600" dirty="0"/>
                        <a:t>Normal / Increased</a:t>
                      </a:r>
                    </a:p>
                  </a:txBody>
                  <a:tcPr marL="44174" marR="44174" marT="22087" marB="22087" anchor="ctr"/>
                </a:tc>
                <a:tc gridSpan="2">
                  <a:txBody>
                    <a:bodyPr/>
                    <a:lstStyle/>
                    <a:p>
                      <a:r>
                        <a:rPr lang="en-US" sz="1600"/>
                        <a:t>Increased</a:t>
                      </a:r>
                    </a:p>
                  </a:txBody>
                  <a:tcPr marL="44174" marR="44174" marT="22087" marB="22087" anchor="ctr"/>
                </a:tc>
                <a:tc hMerge="1">
                  <a:txBody>
                    <a:bodyPr/>
                    <a:lstStyle/>
                    <a:p>
                      <a:endParaRPr lang="en-US"/>
                    </a:p>
                  </a:txBody>
                  <a:tcPr/>
                </a:tc>
                <a:extLst>
                  <a:ext uri="{0D108BD9-81ED-4DB2-BD59-A6C34878D82A}">
                    <a16:rowId xmlns:a16="http://schemas.microsoft.com/office/drawing/2014/main" val="10001"/>
                  </a:ext>
                </a:extLst>
              </a:tr>
              <a:tr h="429730">
                <a:tc>
                  <a:txBody>
                    <a:bodyPr/>
                    <a:lstStyle/>
                    <a:p>
                      <a:r>
                        <a:rPr lang="en-US" sz="1600" dirty="0"/>
                        <a:t>Conjugated bilirubin</a:t>
                      </a:r>
                    </a:p>
                  </a:txBody>
                  <a:tcPr marL="44174" marR="44174" marT="22087" marB="22087" anchor="ctr"/>
                </a:tc>
                <a:tc>
                  <a:txBody>
                    <a:bodyPr/>
                    <a:lstStyle/>
                    <a:p>
                      <a:r>
                        <a:rPr lang="en-US" sz="1600" dirty="0"/>
                        <a:t>Normal</a:t>
                      </a:r>
                    </a:p>
                  </a:txBody>
                  <a:tcPr marL="44174" marR="44174" marT="22087" marB="22087" anchor="ctr"/>
                </a:tc>
                <a:tc>
                  <a:txBody>
                    <a:bodyPr/>
                    <a:lstStyle/>
                    <a:p>
                      <a:r>
                        <a:rPr lang="en-US" sz="1600"/>
                        <a:t>Increased</a:t>
                      </a:r>
                    </a:p>
                  </a:txBody>
                  <a:tcPr marL="44174" marR="44174" marT="22087" marB="22087" anchor="ctr"/>
                </a:tc>
                <a:tc>
                  <a:txBody>
                    <a:bodyPr/>
                    <a:lstStyle/>
                    <a:p>
                      <a:r>
                        <a:rPr lang="en-US" sz="1600"/>
                        <a:t>Increased</a:t>
                      </a:r>
                    </a:p>
                  </a:txBody>
                  <a:tcPr marL="44174" marR="44174" marT="22087" marB="22087" anchor="ctr"/>
                </a:tc>
                <a:extLst>
                  <a:ext uri="{0D108BD9-81ED-4DB2-BD59-A6C34878D82A}">
                    <a16:rowId xmlns:a16="http://schemas.microsoft.com/office/drawing/2014/main" val="10002"/>
                  </a:ext>
                </a:extLst>
              </a:tr>
              <a:tr h="429730">
                <a:tc>
                  <a:txBody>
                    <a:bodyPr/>
                    <a:lstStyle/>
                    <a:p>
                      <a:r>
                        <a:rPr lang="en-US" sz="1600" dirty="0"/>
                        <a:t>Unconjugated bilirubin</a:t>
                      </a:r>
                    </a:p>
                  </a:txBody>
                  <a:tcPr marL="44174" marR="44174" marT="22087" marB="22087" anchor="ctr"/>
                </a:tc>
                <a:tc>
                  <a:txBody>
                    <a:bodyPr/>
                    <a:lstStyle/>
                    <a:p>
                      <a:r>
                        <a:rPr lang="en-US" sz="1600" dirty="0"/>
                        <a:t>Normal / Increased</a:t>
                      </a:r>
                    </a:p>
                  </a:txBody>
                  <a:tcPr marL="44174" marR="44174" marT="22087" marB="22087" anchor="ctr"/>
                </a:tc>
                <a:tc>
                  <a:txBody>
                    <a:bodyPr/>
                    <a:lstStyle/>
                    <a:p>
                      <a:r>
                        <a:rPr lang="en-US" sz="1600"/>
                        <a:t>Increased</a:t>
                      </a:r>
                    </a:p>
                  </a:txBody>
                  <a:tcPr marL="44174" marR="44174" marT="22087" marB="22087" anchor="ctr"/>
                </a:tc>
                <a:tc>
                  <a:txBody>
                    <a:bodyPr/>
                    <a:lstStyle/>
                    <a:p>
                      <a:r>
                        <a:rPr lang="en-US" sz="1600"/>
                        <a:t>Normal</a:t>
                      </a:r>
                    </a:p>
                  </a:txBody>
                  <a:tcPr marL="44174" marR="44174" marT="22087" marB="22087" anchor="ctr"/>
                </a:tc>
                <a:extLst>
                  <a:ext uri="{0D108BD9-81ED-4DB2-BD59-A6C34878D82A}">
                    <a16:rowId xmlns:a16="http://schemas.microsoft.com/office/drawing/2014/main" val="10003"/>
                  </a:ext>
                </a:extLst>
              </a:tr>
              <a:tr h="429730">
                <a:tc>
                  <a:txBody>
                    <a:bodyPr/>
                    <a:lstStyle/>
                    <a:p>
                      <a:r>
                        <a:rPr lang="en-US" sz="1600" dirty="0"/>
                        <a:t>Urobilinogen</a:t>
                      </a:r>
                    </a:p>
                  </a:txBody>
                  <a:tcPr marL="44174" marR="44174" marT="22087" marB="22087" anchor="ctr"/>
                </a:tc>
                <a:tc>
                  <a:txBody>
                    <a:bodyPr/>
                    <a:lstStyle/>
                    <a:p>
                      <a:r>
                        <a:rPr lang="en-US" sz="1600" dirty="0"/>
                        <a:t>Normal / Increased</a:t>
                      </a:r>
                    </a:p>
                  </a:txBody>
                  <a:tcPr marL="44174" marR="44174" marT="22087" marB="22087" anchor="ctr"/>
                </a:tc>
                <a:tc>
                  <a:txBody>
                    <a:bodyPr/>
                    <a:lstStyle/>
                    <a:p>
                      <a:r>
                        <a:rPr lang="en-US" sz="1600"/>
                        <a:t>Increased</a:t>
                      </a:r>
                    </a:p>
                  </a:txBody>
                  <a:tcPr marL="44174" marR="44174" marT="22087" marB="22087" anchor="ctr"/>
                </a:tc>
                <a:tc>
                  <a:txBody>
                    <a:bodyPr/>
                    <a:lstStyle/>
                    <a:p>
                      <a:r>
                        <a:rPr lang="en-US" sz="1600"/>
                        <a:t>Decreased / Negative</a:t>
                      </a:r>
                    </a:p>
                  </a:txBody>
                  <a:tcPr marL="44174" marR="44174" marT="22087" marB="22087" anchor="ctr"/>
                </a:tc>
                <a:extLst>
                  <a:ext uri="{0D108BD9-81ED-4DB2-BD59-A6C34878D82A}">
                    <a16:rowId xmlns:a16="http://schemas.microsoft.com/office/drawing/2014/main" val="10004"/>
                  </a:ext>
                </a:extLst>
              </a:tr>
              <a:tr h="798071">
                <a:tc>
                  <a:txBody>
                    <a:bodyPr/>
                    <a:lstStyle/>
                    <a:p>
                      <a:r>
                        <a:rPr lang="en-US" sz="1600" dirty="0"/>
                        <a:t>Urine Color</a:t>
                      </a:r>
                    </a:p>
                  </a:txBody>
                  <a:tcPr marL="44174" marR="44174" marT="22087" marB="22087" anchor="ctr"/>
                </a:tc>
                <a:tc>
                  <a:txBody>
                    <a:bodyPr/>
                    <a:lstStyle/>
                    <a:p>
                      <a:r>
                        <a:rPr lang="en-US" sz="1600" dirty="0"/>
                        <a:t>Normal</a:t>
                      </a:r>
                    </a:p>
                  </a:txBody>
                  <a:tcPr marL="44174" marR="44174" marT="22087" marB="22087" anchor="ctr"/>
                </a:tc>
                <a:tc>
                  <a:txBody>
                    <a:bodyPr/>
                    <a:lstStyle/>
                    <a:p>
                      <a:r>
                        <a:rPr lang="en-US" sz="1600"/>
                        <a:t>Dark (urobilinogen + conjugated bilirubin)</a:t>
                      </a:r>
                    </a:p>
                  </a:txBody>
                  <a:tcPr marL="44174" marR="44174" marT="22087" marB="22087" anchor="ctr"/>
                </a:tc>
                <a:tc>
                  <a:txBody>
                    <a:bodyPr/>
                    <a:lstStyle/>
                    <a:p>
                      <a:r>
                        <a:rPr lang="en-US" sz="1600"/>
                        <a:t>Dark (conjugated bilirubin)</a:t>
                      </a:r>
                    </a:p>
                  </a:txBody>
                  <a:tcPr marL="44174" marR="44174" marT="22087" marB="22087" anchor="ctr"/>
                </a:tc>
                <a:extLst>
                  <a:ext uri="{0D108BD9-81ED-4DB2-BD59-A6C34878D82A}">
                    <a16:rowId xmlns:a16="http://schemas.microsoft.com/office/drawing/2014/main" val="10005"/>
                  </a:ext>
                </a:extLst>
              </a:tr>
              <a:tr h="252006">
                <a:tc>
                  <a:txBody>
                    <a:bodyPr/>
                    <a:lstStyle/>
                    <a:p>
                      <a:r>
                        <a:rPr lang="en-US" sz="1600" dirty="0"/>
                        <a:t>Stool Color</a:t>
                      </a:r>
                    </a:p>
                  </a:txBody>
                  <a:tcPr marL="44174" marR="44174" marT="22087" marB="22087" anchor="ctr"/>
                </a:tc>
                <a:tc>
                  <a:txBody>
                    <a:bodyPr/>
                    <a:lstStyle/>
                    <a:p>
                      <a:r>
                        <a:rPr lang="en-US" sz="1600"/>
                        <a:t>Normal</a:t>
                      </a:r>
                    </a:p>
                  </a:txBody>
                  <a:tcPr marL="44174" marR="44174" marT="22087" marB="22087" anchor="ctr"/>
                </a:tc>
                <a:tc>
                  <a:txBody>
                    <a:bodyPr/>
                    <a:lstStyle/>
                    <a:p>
                      <a:r>
                        <a:rPr lang="en-US" sz="1600"/>
                        <a:t>Normal/Pale</a:t>
                      </a:r>
                    </a:p>
                  </a:txBody>
                  <a:tcPr marL="44174" marR="44174" marT="22087" marB="22087" anchor="ctr"/>
                </a:tc>
                <a:tc>
                  <a:txBody>
                    <a:bodyPr/>
                    <a:lstStyle/>
                    <a:p>
                      <a:r>
                        <a:rPr lang="en-US" sz="1600"/>
                        <a:t>Pale</a:t>
                      </a:r>
                    </a:p>
                  </a:txBody>
                  <a:tcPr marL="44174" marR="44174" marT="22087" marB="22087" anchor="ctr"/>
                </a:tc>
                <a:extLst>
                  <a:ext uri="{0D108BD9-81ED-4DB2-BD59-A6C34878D82A}">
                    <a16:rowId xmlns:a16="http://schemas.microsoft.com/office/drawing/2014/main" val="10006"/>
                  </a:ext>
                </a:extLst>
              </a:tr>
              <a:tr h="613901">
                <a:tc>
                  <a:txBody>
                    <a:bodyPr/>
                    <a:lstStyle/>
                    <a:p>
                      <a:r>
                        <a:rPr lang="en-US" sz="1600" dirty="0"/>
                        <a:t>Alkaline phosphatase levels</a:t>
                      </a:r>
                    </a:p>
                  </a:txBody>
                  <a:tcPr marL="44174" marR="44174" marT="22087" marB="22087" anchor="ctr"/>
                </a:tc>
                <a:tc rowSpan="2">
                  <a:txBody>
                    <a:bodyPr/>
                    <a:lstStyle/>
                    <a:p>
                      <a:r>
                        <a:rPr lang="en-US" sz="1600"/>
                        <a:t>Normal</a:t>
                      </a:r>
                    </a:p>
                  </a:txBody>
                  <a:tcPr marL="44174" marR="44174" marT="22087" marB="22087" anchor="ctr"/>
                </a:tc>
                <a:tc gridSpan="2">
                  <a:txBody>
                    <a:bodyPr/>
                    <a:lstStyle/>
                    <a:p>
                      <a:r>
                        <a:rPr lang="en-US" sz="1600"/>
                        <a:t>Increased</a:t>
                      </a:r>
                    </a:p>
                  </a:txBody>
                  <a:tcPr marL="44174" marR="44174" marT="22087" marB="22087" anchor="ctr"/>
                </a:tc>
                <a:tc hMerge="1">
                  <a:txBody>
                    <a:bodyPr/>
                    <a:lstStyle/>
                    <a:p>
                      <a:endParaRPr lang="en-US"/>
                    </a:p>
                  </a:txBody>
                  <a:tcPr/>
                </a:tc>
                <a:extLst>
                  <a:ext uri="{0D108BD9-81ED-4DB2-BD59-A6C34878D82A}">
                    <a16:rowId xmlns:a16="http://schemas.microsoft.com/office/drawing/2014/main" val="10007"/>
                  </a:ext>
                </a:extLst>
              </a:tr>
              <a:tr h="982242">
                <a:tc>
                  <a:txBody>
                    <a:bodyPr/>
                    <a:lstStyle/>
                    <a:p>
                      <a:r>
                        <a:rPr lang="en-US" sz="1600" dirty="0"/>
                        <a:t>Alanine transferase and Aspartate transferase levels</a:t>
                      </a:r>
                    </a:p>
                  </a:txBody>
                  <a:tcPr marL="44174" marR="44174" marT="22087" marB="22087" anchor="ctr"/>
                </a:tc>
                <a:tc vMerge="1">
                  <a:txBody>
                    <a:bodyPr/>
                    <a:lstStyle/>
                    <a:p>
                      <a:endParaRPr lang="en-US"/>
                    </a:p>
                  </a:txBody>
                  <a:tcPr/>
                </a:tc>
                <a:tc gridSpan="2">
                  <a:txBody>
                    <a:bodyPr/>
                    <a:lstStyle/>
                    <a:p>
                      <a:r>
                        <a:rPr lang="en-US" sz="1600"/>
                        <a:t>Increased</a:t>
                      </a:r>
                    </a:p>
                  </a:txBody>
                  <a:tcPr marL="44174" marR="44174" marT="22087" marB="22087" anchor="ctr"/>
                </a:tc>
                <a:tc hMerge="1">
                  <a:txBody>
                    <a:bodyPr/>
                    <a:lstStyle/>
                    <a:p>
                      <a:endParaRPr lang="en-US"/>
                    </a:p>
                  </a:txBody>
                  <a:tcPr/>
                </a:tc>
                <a:extLst>
                  <a:ext uri="{0D108BD9-81ED-4DB2-BD59-A6C34878D82A}">
                    <a16:rowId xmlns:a16="http://schemas.microsoft.com/office/drawing/2014/main" val="10008"/>
                  </a:ext>
                </a:extLst>
              </a:tr>
              <a:tr h="613901">
                <a:tc>
                  <a:txBody>
                    <a:bodyPr/>
                    <a:lstStyle/>
                    <a:p>
                      <a:r>
                        <a:rPr lang="en-US" sz="1600" dirty="0"/>
                        <a:t>Conjugated Bilirubin in Urine</a:t>
                      </a:r>
                    </a:p>
                  </a:txBody>
                  <a:tcPr marL="44174" marR="44174" marT="22087" marB="22087" anchor="ctr"/>
                </a:tc>
                <a:tc>
                  <a:txBody>
                    <a:bodyPr/>
                    <a:lstStyle/>
                    <a:p>
                      <a:r>
                        <a:rPr lang="en-US" sz="1600"/>
                        <a:t>Not Present</a:t>
                      </a:r>
                    </a:p>
                  </a:txBody>
                  <a:tcPr marL="44174" marR="44174" marT="22087" marB="22087" anchor="ctr"/>
                </a:tc>
                <a:tc gridSpan="2">
                  <a:txBody>
                    <a:bodyPr/>
                    <a:lstStyle/>
                    <a:p>
                      <a:r>
                        <a:rPr lang="en-US" sz="1600"/>
                        <a:t>Present</a:t>
                      </a:r>
                    </a:p>
                  </a:txBody>
                  <a:tcPr marL="44174" marR="44174" marT="22087" marB="22087" anchor="ctr"/>
                </a:tc>
                <a:tc hMerge="1">
                  <a:txBody>
                    <a:bodyPr/>
                    <a:lstStyle/>
                    <a:p>
                      <a:endParaRPr lang="en-US"/>
                    </a:p>
                  </a:txBody>
                  <a:tcPr/>
                </a:tc>
                <a:extLst>
                  <a:ext uri="{0D108BD9-81ED-4DB2-BD59-A6C34878D82A}">
                    <a16:rowId xmlns:a16="http://schemas.microsoft.com/office/drawing/2014/main" val="10009"/>
                  </a:ext>
                </a:extLst>
              </a:tr>
              <a:tr h="252006">
                <a:tc>
                  <a:txBody>
                    <a:bodyPr/>
                    <a:lstStyle/>
                    <a:p>
                      <a:r>
                        <a:rPr lang="en-US" sz="1600" dirty="0" err="1"/>
                        <a:t>Splenomegaly</a:t>
                      </a:r>
                      <a:endParaRPr lang="en-US" sz="1600" dirty="0"/>
                    </a:p>
                  </a:txBody>
                  <a:tcPr marL="44174" marR="44174" marT="22087" marB="22087" anchor="ctr"/>
                </a:tc>
                <a:tc>
                  <a:txBody>
                    <a:bodyPr/>
                    <a:lstStyle/>
                    <a:p>
                      <a:r>
                        <a:rPr lang="en-US" sz="1600" dirty="0"/>
                        <a:t>Present</a:t>
                      </a:r>
                    </a:p>
                  </a:txBody>
                  <a:tcPr marL="44174" marR="44174" marT="22087" marB="22087" anchor="ctr"/>
                </a:tc>
                <a:tc>
                  <a:txBody>
                    <a:bodyPr/>
                    <a:lstStyle/>
                    <a:p>
                      <a:r>
                        <a:rPr lang="en-US" sz="1600"/>
                        <a:t>Present</a:t>
                      </a:r>
                    </a:p>
                  </a:txBody>
                  <a:tcPr marL="44174" marR="44174" marT="22087" marB="22087" anchor="ctr"/>
                </a:tc>
                <a:tc>
                  <a:txBody>
                    <a:bodyPr/>
                    <a:lstStyle/>
                    <a:p>
                      <a:r>
                        <a:rPr lang="en-US" sz="1600" dirty="0"/>
                        <a:t>Absent</a:t>
                      </a:r>
                    </a:p>
                  </a:txBody>
                  <a:tcPr marL="44174" marR="44174" marT="22087" marB="22087" anchor="ctr"/>
                </a:tc>
                <a:extLst>
                  <a:ext uri="{0D108BD9-81ED-4DB2-BD59-A6C34878D82A}">
                    <a16:rowId xmlns:a16="http://schemas.microsoft.com/office/drawing/2014/main" val="10010"/>
                  </a:ext>
                </a:extLst>
              </a:tr>
            </a:tbl>
          </a:graphicData>
        </a:graphic>
      </p:graphicFrame>
      <p:sp>
        <p:nvSpPr>
          <p:cNvPr id="4" name="Rectangle 3"/>
          <p:cNvSpPr/>
          <p:nvPr/>
        </p:nvSpPr>
        <p:spPr>
          <a:xfrm>
            <a:off x="4367808" y="260649"/>
            <a:ext cx="3762568" cy="461665"/>
          </a:xfrm>
          <a:prstGeom prst="rect">
            <a:avLst/>
          </a:prstGeom>
        </p:spPr>
        <p:txBody>
          <a:bodyPr wrap="none">
            <a:spAutoFit/>
          </a:bodyPr>
          <a:lstStyle/>
          <a:p>
            <a:r>
              <a:rPr lang="en-US" sz="2400" dirty="0"/>
              <a:t>Table of diagnostic tests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0B1D12-CF4B-4EE4-998C-AD31605250D6}"/>
              </a:ext>
            </a:extLst>
          </p:cNvPr>
          <p:cNvPicPr>
            <a:picLocks noGrp="1" noChangeAspect="1"/>
          </p:cNvPicPr>
          <p:nvPr>
            <p:ph idx="1"/>
          </p:nvPr>
        </p:nvPicPr>
        <p:blipFill>
          <a:blip r:embed="rId2"/>
          <a:stretch>
            <a:fillRect/>
          </a:stretch>
        </p:blipFill>
        <p:spPr>
          <a:xfrm>
            <a:off x="848751" y="457201"/>
            <a:ext cx="10494498" cy="6126479"/>
          </a:xfrm>
          <a:prstGeom prst="rect">
            <a:avLst/>
          </a:prstGeom>
        </p:spPr>
      </p:pic>
    </p:spTree>
    <p:extLst>
      <p:ext uri="{BB962C8B-B14F-4D97-AF65-F5344CB8AC3E}">
        <p14:creationId xmlns:p14="http://schemas.microsoft.com/office/powerpoint/2010/main" val="23627521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9536" y="476672"/>
            <a:ext cx="7200800" cy="1569660"/>
          </a:xfrm>
          <a:prstGeom prst="rect">
            <a:avLst/>
          </a:prstGeom>
        </p:spPr>
        <p:txBody>
          <a:bodyPr wrap="square">
            <a:spAutoFit/>
          </a:bodyPr>
          <a:lstStyle/>
          <a:p>
            <a:r>
              <a:rPr lang="en-US" sz="2400" b="1" dirty="0"/>
              <a:t>Imaging tests</a:t>
            </a:r>
          </a:p>
          <a:p>
            <a:endParaRPr lang="en-US" b="1" dirty="0"/>
          </a:p>
          <a:p>
            <a:r>
              <a:rPr lang="en-US" dirty="0"/>
              <a:t>If intra-hepatic jaundice or post-hepatic jaundice is suspected, it's often possible to confirm the diagnosis using imaging tests to check for any abnormalities inside the liver or bile duct systems</a:t>
            </a:r>
          </a:p>
        </p:txBody>
      </p:sp>
      <p:pic>
        <p:nvPicPr>
          <p:cNvPr id="3" name="Picture 2"/>
          <p:cNvPicPr>
            <a:picLocks noChangeAspect="1" noChangeArrowheads="1"/>
          </p:cNvPicPr>
          <p:nvPr/>
        </p:nvPicPr>
        <p:blipFill>
          <a:blip r:embed="rId2" cstate="print"/>
          <a:srcRect/>
          <a:stretch>
            <a:fillRect/>
          </a:stretch>
        </p:blipFill>
        <p:spPr bwMode="auto">
          <a:xfrm>
            <a:off x="2207568" y="2450232"/>
            <a:ext cx="3937606" cy="4407768"/>
          </a:xfrm>
          <a:prstGeom prst="rect">
            <a:avLst/>
          </a:prstGeom>
          <a:noFill/>
          <a:ln w="9525">
            <a:noFill/>
            <a:miter lim="800000"/>
            <a:headEnd/>
            <a:tailEnd/>
          </a:ln>
        </p:spPr>
      </p:pic>
      <p:pic>
        <p:nvPicPr>
          <p:cNvPr id="4" name="Picture 4" descr="http://rds.yahoo.com/_ylt=A0S020xj67FKAhEBcO.jzbkF/SIG=12j3pa2t0/EXP=1253260515/**http%3A/www.northhertsradiologygroup.co.uk/images/gallstones.jpg"/>
          <p:cNvPicPr>
            <a:picLocks noChangeAspect="1" noChangeArrowheads="1"/>
          </p:cNvPicPr>
          <p:nvPr/>
        </p:nvPicPr>
        <p:blipFill>
          <a:blip r:embed="rId3" cstate="print"/>
          <a:srcRect/>
          <a:stretch>
            <a:fillRect/>
          </a:stretch>
        </p:blipFill>
        <p:spPr bwMode="auto">
          <a:xfrm>
            <a:off x="6456040" y="2420888"/>
            <a:ext cx="3995936" cy="443711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9181-996A-C22C-2B1E-603E3A82CED7}"/>
              </a:ext>
            </a:extLst>
          </p:cNvPr>
          <p:cNvSpPr>
            <a:spLocks noGrp="1"/>
          </p:cNvSpPr>
          <p:nvPr>
            <p:ph type="title"/>
          </p:nvPr>
        </p:nvSpPr>
        <p:spPr>
          <a:xfrm>
            <a:off x="2592924" y="2763520"/>
            <a:ext cx="8911687" cy="2438400"/>
          </a:xfrm>
        </p:spPr>
        <p:txBody>
          <a:bodyPr/>
          <a:lstStyle/>
          <a:p>
            <a:r>
              <a:rPr lang="en-US" dirty="0"/>
              <a:t>MANAGEMENT</a:t>
            </a:r>
            <a:br>
              <a:rPr lang="en-US" dirty="0"/>
            </a:br>
            <a:endParaRPr lang="en-PK" dirty="0"/>
          </a:p>
        </p:txBody>
      </p:sp>
    </p:spTree>
    <p:extLst>
      <p:ext uri="{BB962C8B-B14F-4D97-AF65-F5344CB8AC3E}">
        <p14:creationId xmlns:p14="http://schemas.microsoft.com/office/powerpoint/2010/main" val="8821831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6AB80-A3AB-9537-A97E-A6046CDC4040}"/>
              </a:ext>
            </a:extLst>
          </p:cNvPr>
          <p:cNvSpPr>
            <a:spLocks noGrp="1"/>
          </p:cNvSpPr>
          <p:nvPr>
            <p:ph idx="1"/>
          </p:nvPr>
        </p:nvSpPr>
        <p:spPr>
          <a:xfrm>
            <a:off x="1300480" y="873760"/>
            <a:ext cx="10204132" cy="5037462"/>
          </a:xfrm>
        </p:spPr>
        <p:txBody>
          <a:bodyPr>
            <a:normAutofit/>
          </a:bodyPr>
          <a:lstStyle/>
          <a:p>
            <a:r>
              <a:rPr lang="en-US" b="1" dirty="0"/>
              <a:t>MANAGEMENT</a:t>
            </a:r>
          </a:p>
          <a:p>
            <a:r>
              <a:rPr lang="en-US" dirty="0"/>
              <a:t>Treatment depends on the cause of the underlying condition leading to Jaundice</a:t>
            </a:r>
          </a:p>
          <a:p>
            <a:pPr marL="0" indent="0" algn="just">
              <a:buNone/>
            </a:pPr>
            <a:r>
              <a:rPr lang="en-US" dirty="0"/>
              <a:t>and any potential complications related to it. Once a diagnosis is made, treatment</a:t>
            </a:r>
          </a:p>
          <a:p>
            <a:pPr marL="0" indent="0">
              <a:buNone/>
            </a:pPr>
            <a:r>
              <a:rPr lang="en-US" dirty="0"/>
              <a:t>can then be directed to address that particular condition, and it may or may not</a:t>
            </a:r>
          </a:p>
          <a:p>
            <a:pPr marL="0" indent="0">
              <a:buNone/>
            </a:pPr>
            <a:r>
              <a:rPr lang="en-US" dirty="0"/>
              <a:t>require hospitalization.</a:t>
            </a:r>
          </a:p>
          <a:p>
            <a:r>
              <a:rPr lang="en-US" dirty="0"/>
              <a:t>1. Treatment may consist of expectant management (watchful waiting) at home with rest.</a:t>
            </a:r>
          </a:p>
          <a:p>
            <a:r>
              <a:rPr lang="en-US" dirty="0"/>
              <a:t>2. Medical treatment with intravenous fluids, medications, antibiotics, or blood transfusions may </a:t>
            </a:r>
            <a:r>
              <a:rPr lang="en-US" dirty="0" err="1"/>
              <a:t>berequired</a:t>
            </a:r>
            <a:r>
              <a:rPr lang="en-US" dirty="0"/>
              <a:t>.</a:t>
            </a:r>
          </a:p>
          <a:p>
            <a:r>
              <a:rPr lang="en-US" dirty="0"/>
              <a:t>3. If </a:t>
            </a:r>
            <a:r>
              <a:rPr lang="en-US" dirty="0" err="1"/>
              <a:t>adrug</a:t>
            </a:r>
            <a:r>
              <a:rPr lang="en-US" dirty="0"/>
              <a:t>/toxin is the </a:t>
            </a:r>
            <a:r>
              <a:rPr lang="en-US" dirty="0" err="1"/>
              <a:t>cause,these</a:t>
            </a:r>
            <a:r>
              <a:rPr lang="en-US" dirty="0"/>
              <a:t> must </a:t>
            </a:r>
            <a:r>
              <a:rPr lang="en-US" dirty="0" err="1"/>
              <a:t>bediscontinued</a:t>
            </a:r>
            <a:r>
              <a:rPr lang="en-US" dirty="0"/>
              <a:t>.</a:t>
            </a:r>
          </a:p>
          <a:p>
            <a:r>
              <a:rPr lang="en-US" dirty="0"/>
              <a:t>4. In certain cases of newborn jaundice, exposing the Phototherapy or exchange blood transfusions may be required to decrease elevated bilirubin levels.</a:t>
            </a:r>
          </a:p>
          <a:p>
            <a:pPr marL="0" indent="0">
              <a:buNone/>
            </a:pPr>
            <a:endParaRPr lang="en-US" dirty="0"/>
          </a:p>
        </p:txBody>
      </p:sp>
    </p:spTree>
    <p:extLst>
      <p:ext uri="{BB962C8B-B14F-4D97-AF65-F5344CB8AC3E}">
        <p14:creationId xmlns:p14="http://schemas.microsoft.com/office/powerpoint/2010/main" val="21502858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22B9D9C4-30B4-597E-C2D3-4C6BC41E0CDE}"/>
              </a:ext>
            </a:extLst>
          </p:cNvPr>
          <p:cNvPicPr>
            <a:picLocks noChangeAspect="1"/>
          </p:cNvPicPr>
          <p:nvPr/>
        </p:nvPicPr>
        <p:blipFill>
          <a:blip r:embed="rId2"/>
          <a:stretch>
            <a:fillRect/>
          </a:stretch>
        </p:blipFill>
        <p:spPr>
          <a:xfrm>
            <a:off x="11201200" y="0"/>
            <a:ext cx="973684" cy="920016"/>
          </a:xfrm>
          <a:prstGeom prst="rect">
            <a:avLst/>
          </a:prstGeom>
        </p:spPr>
      </p:pic>
      <p:sp>
        <p:nvSpPr>
          <p:cNvPr id="5" name="Content Placeholder 4">
            <a:extLst>
              <a:ext uri="{FF2B5EF4-FFF2-40B4-BE49-F238E27FC236}">
                <a16:creationId xmlns:a16="http://schemas.microsoft.com/office/drawing/2014/main" id="{39422330-2D33-1820-200D-8CAEF4C78F0B}"/>
              </a:ext>
            </a:extLst>
          </p:cNvPr>
          <p:cNvSpPr>
            <a:spLocks noGrp="1"/>
          </p:cNvSpPr>
          <p:nvPr>
            <p:ph idx="1"/>
          </p:nvPr>
        </p:nvSpPr>
        <p:spPr>
          <a:xfrm>
            <a:off x="1595120" y="497840"/>
            <a:ext cx="9909492" cy="5413382"/>
          </a:xfrm>
        </p:spPr>
        <p:txBody>
          <a:bodyPr>
            <a:normAutofit/>
          </a:bodyPr>
          <a:lstStyle/>
          <a:p>
            <a:r>
              <a:rPr lang="en-US" b="1" dirty="0"/>
              <a:t>TREATMENT</a:t>
            </a:r>
          </a:p>
          <a:p>
            <a:r>
              <a:rPr lang="en-US" dirty="0"/>
              <a:t>• Supportive care</a:t>
            </a:r>
          </a:p>
          <a:p>
            <a:r>
              <a:rPr lang="en-US" dirty="0"/>
              <a:t>• IV fluids in cases of dehydration</a:t>
            </a:r>
          </a:p>
          <a:p>
            <a:r>
              <a:rPr lang="en-US" dirty="0"/>
              <a:t>• Medications for nausea/vomiting and pain</a:t>
            </a:r>
          </a:p>
          <a:p>
            <a:r>
              <a:rPr lang="en-US" dirty="0"/>
              <a:t>• Antibiotics</a:t>
            </a:r>
          </a:p>
          <a:p>
            <a:r>
              <a:rPr lang="en-US" dirty="0"/>
              <a:t>• Antiviral medications such as Acyclovir</a:t>
            </a:r>
          </a:p>
          <a:p>
            <a:r>
              <a:rPr lang="en-US" dirty="0"/>
              <a:t>• Blood transfusions</a:t>
            </a:r>
          </a:p>
          <a:p>
            <a:r>
              <a:rPr lang="en-US" dirty="0"/>
              <a:t>• For Autoimmune Hepatitis- Steroids ,Immunosuppressants</a:t>
            </a:r>
          </a:p>
          <a:p>
            <a:r>
              <a:rPr lang="en-US" dirty="0"/>
              <a:t>• For Chronic Hepatitis B And C- Interferon</a:t>
            </a:r>
          </a:p>
          <a:p>
            <a:r>
              <a:rPr lang="en-US" dirty="0"/>
              <a:t>• For Fulminant Hepatitis And End Stage Liver Failure- Liver transplantation</a:t>
            </a:r>
          </a:p>
          <a:p>
            <a:r>
              <a:rPr lang="en-US" dirty="0"/>
              <a:t>• Liver Cancer- Chemotherapy /Radiation Therapy</a:t>
            </a:r>
          </a:p>
          <a:p>
            <a:r>
              <a:rPr lang="en-US" dirty="0"/>
              <a:t>• Neonatal Jaundice- Phototherapy</a:t>
            </a:r>
          </a:p>
        </p:txBody>
      </p:sp>
    </p:spTree>
    <p:extLst>
      <p:ext uri="{BB962C8B-B14F-4D97-AF65-F5344CB8AC3E}">
        <p14:creationId xmlns:p14="http://schemas.microsoft.com/office/powerpoint/2010/main" val="2977246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E8DAC-8BE8-4992-81B1-090CF3477180}"/>
              </a:ext>
            </a:extLst>
          </p:cNvPr>
          <p:cNvSpPr>
            <a:spLocks noGrp="1"/>
          </p:cNvSpPr>
          <p:nvPr>
            <p:ph type="title"/>
          </p:nvPr>
        </p:nvSpPr>
        <p:spPr>
          <a:xfrm>
            <a:off x="1295400" y="930728"/>
            <a:ext cx="9601200" cy="653143"/>
          </a:xfrm>
        </p:spPr>
        <p:txBody>
          <a:bodyPr>
            <a:normAutofit/>
          </a:bodyPr>
          <a:lstStyle/>
          <a:p>
            <a:r>
              <a:rPr lang="en-US" b="1" dirty="0"/>
              <a:t>MANAGEMENT OF OBSTRUCTIVE JAUNDICE</a:t>
            </a:r>
          </a:p>
        </p:txBody>
      </p:sp>
      <p:sp>
        <p:nvSpPr>
          <p:cNvPr id="3" name="Content Placeholder 2">
            <a:extLst>
              <a:ext uri="{FF2B5EF4-FFF2-40B4-BE49-F238E27FC236}">
                <a16:creationId xmlns:a16="http://schemas.microsoft.com/office/drawing/2014/main" id="{6A55C07B-17C4-479D-A959-4B3C23F28D1C}"/>
              </a:ext>
            </a:extLst>
          </p:cNvPr>
          <p:cNvSpPr>
            <a:spLocks noGrp="1"/>
          </p:cNvSpPr>
          <p:nvPr>
            <p:ph idx="1"/>
          </p:nvPr>
        </p:nvSpPr>
        <p:spPr>
          <a:xfrm>
            <a:off x="1371600" y="1428750"/>
            <a:ext cx="9601196" cy="5120495"/>
          </a:xfrm>
        </p:spPr>
        <p:txBody>
          <a:bodyPr numCol="1">
            <a:normAutofit fontScale="92500" lnSpcReduction="20000"/>
          </a:bodyPr>
          <a:lstStyle/>
          <a:p>
            <a:pPr marL="0" indent="0">
              <a:lnSpc>
                <a:spcPct val="150000"/>
              </a:lnSpc>
              <a:buNone/>
            </a:pPr>
            <a:endParaRPr lang="en-US" dirty="0"/>
          </a:p>
          <a:p>
            <a:pPr marL="0" indent="0">
              <a:buNone/>
            </a:pPr>
            <a:r>
              <a:rPr lang="en-US" dirty="0"/>
              <a:t>REMOVAL OF OBSTRUCTIVE JAUNDICE</a:t>
            </a:r>
          </a:p>
          <a:p>
            <a:pPr marL="0" indent="0">
              <a:buNone/>
            </a:pPr>
            <a:r>
              <a:rPr lang="en-US" dirty="0"/>
              <a:t>Non-surgical</a:t>
            </a:r>
          </a:p>
          <a:p>
            <a:pPr marL="0" indent="0">
              <a:buNone/>
            </a:pPr>
            <a:r>
              <a:rPr lang="en-US" dirty="0" err="1"/>
              <a:t>ExtracorporealShockwaveLithotripsy</a:t>
            </a:r>
            <a:endParaRPr lang="en-US" dirty="0"/>
          </a:p>
          <a:p>
            <a:pPr marL="0" indent="0">
              <a:buNone/>
            </a:pPr>
            <a:r>
              <a:rPr lang="en-US" dirty="0"/>
              <a:t>• Non-invasive</a:t>
            </a:r>
          </a:p>
          <a:p>
            <a:pPr marL="0" indent="0">
              <a:buNone/>
            </a:pPr>
            <a:r>
              <a:rPr lang="en-US" dirty="0"/>
              <a:t>• </a:t>
            </a:r>
            <a:r>
              <a:rPr lang="en-US" dirty="0" err="1"/>
              <a:t>successiveshockwavepressure</a:t>
            </a:r>
            <a:r>
              <a:rPr lang="en-US" dirty="0"/>
              <a:t> pulses</a:t>
            </a:r>
          </a:p>
          <a:p>
            <a:pPr marL="0" indent="0">
              <a:buNone/>
            </a:pPr>
            <a:r>
              <a:rPr lang="en-US" dirty="0"/>
              <a:t>– fragment the stones into smaller pieces so they can easily</a:t>
            </a:r>
          </a:p>
          <a:p>
            <a:pPr marL="0" indent="0">
              <a:buNone/>
            </a:pPr>
            <a:r>
              <a:rPr lang="en-US" dirty="0"/>
              <a:t>pass through the duct</a:t>
            </a:r>
          </a:p>
          <a:p>
            <a:pPr marL="0" indent="0">
              <a:buNone/>
            </a:pPr>
            <a:r>
              <a:rPr lang="en-US" dirty="0" err="1"/>
              <a:t>EndoscopicRetrogradeCholangiopancreatography</a:t>
            </a:r>
            <a:endParaRPr lang="en-US" dirty="0"/>
          </a:p>
          <a:p>
            <a:pPr marL="0" indent="0">
              <a:buNone/>
            </a:pPr>
            <a:r>
              <a:rPr lang="en-US" dirty="0"/>
              <a:t>• insertion of the endoscope up into the ducts in a direction</a:t>
            </a:r>
          </a:p>
          <a:p>
            <a:pPr marL="0" indent="0">
              <a:buNone/>
            </a:pPr>
            <a:r>
              <a:rPr lang="en-US" dirty="0"/>
              <a:t>opposite to or against the normal flow of bile down the ducts</a:t>
            </a:r>
          </a:p>
          <a:p>
            <a:pPr marL="0" indent="0">
              <a:buNone/>
            </a:pPr>
            <a:r>
              <a:rPr lang="en-US" dirty="0"/>
              <a:t>(retrograde)</a:t>
            </a:r>
          </a:p>
          <a:p>
            <a:pPr marL="0" indent="0">
              <a:buNone/>
            </a:pPr>
            <a:endParaRPr lang="en-US" dirty="0"/>
          </a:p>
          <a:p>
            <a:pPr marL="0" indent="0">
              <a:buNone/>
            </a:pPr>
            <a:r>
              <a:rPr lang="en-US" dirty="0"/>
              <a:t> </a:t>
            </a:r>
          </a:p>
          <a:p>
            <a:pPr marL="0" indent="0">
              <a:buNone/>
            </a:pPr>
            <a:endParaRPr lang="en-US" dirty="0"/>
          </a:p>
        </p:txBody>
      </p:sp>
      <p:sp>
        <p:nvSpPr>
          <p:cNvPr id="4" name="Rectangle 3">
            <a:extLst>
              <a:ext uri="{FF2B5EF4-FFF2-40B4-BE49-F238E27FC236}">
                <a16:creationId xmlns:a16="http://schemas.microsoft.com/office/drawing/2014/main" id="{8801848E-8136-53C0-D539-8D498838CC77}"/>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SUBJECT</a:t>
            </a:r>
            <a:endParaRPr lang="en-PK" sz="2800" b="1" dirty="0">
              <a:solidFill>
                <a:schemeClr val="tx1"/>
              </a:solidFill>
            </a:endParaRPr>
          </a:p>
        </p:txBody>
      </p:sp>
      <p:pic>
        <p:nvPicPr>
          <p:cNvPr id="5" name="Picture 4" descr="Logo&#10;&#10;Description automatically generated">
            <a:extLst>
              <a:ext uri="{FF2B5EF4-FFF2-40B4-BE49-F238E27FC236}">
                <a16:creationId xmlns:a16="http://schemas.microsoft.com/office/drawing/2014/main" id="{C8CA9023-4577-7641-63F6-5DC12BA2FC70}"/>
              </a:ext>
            </a:extLst>
          </p:cNvPr>
          <p:cNvPicPr>
            <a:picLocks noChangeAspect="1"/>
          </p:cNvPicPr>
          <p:nvPr/>
        </p:nvPicPr>
        <p:blipFill>
          <a:blip r:embed="rId2"/>
          <a:stretch>
            <a:fillRect/>
          </a:stretch>
        </p:blipFill>
        <p:spPr>
          <a:xfrm>
            <a:off x="11201200" y="0"/>
            <a:ext cx="973684" cy="920016"/>
          </a:xfrm>
          <a:prstGeom prst="rect">
            <a:avLst/>
          </a:prstGeom>
        </p:spPr>
      </p:pic>
    </p:spTree>
    <p:extLst>
      <p:ext uri="{BB962C8B-B14F-4D97-AF65-F5344CB8AC3E}">
        <p14:creationId xmlns:p14="http://schemas.microsoft.com/office/powerpoint/2010/main" val="3808806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p:cNvSpPr>
            <a:spLocks noGrp="1"/>
          </p:cNvSpPr>
          <p:nvPr>
            <p:ph sz="quarter" idx="1"/>
          </p:nvPr>
        </p:nvSpPr>
        <p:spPr>
          <a:xfrm>
            <a:off x="1703512" y="1"/>
            <a:ext cx="8153400" cy="4525963"/>
          </a:xfrm>
        </p:spPr>
        <p:txBody>
          <a:bodyPr>
            <a:normAutofit/>
          </a:bodyPr>
          <a:lstStyle/>
          <a:p>
            <a:r>
              <a:rPr lang="en-PH" sz="2800" b="1" dirty="0"/>
              <a:t>Surgical</a:t>
            </a:r>
          </a:p>
          <a:p>
            <a:pPr lvl="1"/>
            <a:r>
              <a:rPr lang="en-PH" sz="2000" u="sng" dirty="0"/>
              <a:t>Laparoscopic </a:t>
            </a:r>
            <a:r>
              <a:rPr lang="en-PH" sz="2000" u="sng" dirty="0" err="1"/>
              <a:t>Cholecystectomy</a:t>
            </a:r>
            <a:endParaRPr lang="en-PH" sz="2000" b="1" u="sng" dirty="0"/>
          </a:p>
          <a:p>
            <a:pPr lvl="2"/>
            <a:r>
              <a:rPr lang="en-US" sz="2000" dirty="0"/>
              <a:t>aka </a:t>
            </a:r>
            <a:r>
              <a:rPr lang="en-US" sz="2000" b="1" i="1" dirty="0"/>
              <a:t>minimally invasive surgery</a:t>
            </a:r>
            <a:r>
              <a:rPr lang="en-US" sz="2000" dirty="0"/>
              <a:t> </a:t>
            </a:r>
            <a:r>
              <a:rPr lang="en-US" sz="2000" b="1" i="1" dirty="0"/>
              <a:t>(MIS)</a:t>
            </a:r>
            <a:r>
              <a:rPr lang="en-US" sz="2000" i="1" dirty="0"/>
              <a:t>, </a:t>
            </a:r>
            <a:r>
              <a:rPr lang="en-US" sz="2000" b="1" i="1" dirty="0" err="1"/>
              <a:t>bandaid</a:t>
            </a:r>
            <a:r>
              <a:rPr lang="en-US" sz="2000" b="1" i="1" dirty="0"/>
              <a:t> surgery</a:t>
            </a:r>
            <a:r>
              <a:rPr lang="en-US" sz="2000" dirty="0"/>
              <a:t>, </a:t>
            </a:r>
            <a:r>
              <a:rPr lang="en-US" sz="2000" b="1" i="1" dirty="0"/>
              <a:t>keyhole surgery</a:t>
            </a:r>
            <a:r>
              <a:rPr lang="en-US" sz="2000" dirty="0"/>
              <a:t>, or </a:t>
            </a:r>
            <a:r>
              <a:rPr lang="en-US" sz="2000" b="1" i="1" dirty="0"/>
              <a:t>pinhole surgery</a:t>
            </a:r>
          </a:p>
          <a:p>
            <a:pPr lvl="2"/>
            <a:r>
              <a:rPr lang="en-US" sz="2000" dirty="0"/>
              <a:t>small incisions, usually 0.5-1.5 cm</a:t>
            </a:r>
          </a:p>
          <a:p>
            <a:pPr lvl="2"/>
            <a:r>
              <a:rPr lang="en-US" sz="2000" b="1" i="1" dirty="0"/>
              <a:t>Laparoscope</a:t>
            </a:r>
            <a:r>
              <a:rPr lang="en-US" sz="2000" dirty="0"/>
              <a:t>: a telescopic rod lens system, that is usually connected to a video camera. </a:t>
            </a:r>
          </a:p>
          <a:p>
            <a:pPr lvl="2"/>
            <a:r>
              <a:rPr lang="en-US" sz="2000" dirty="0"/>
              <a:t>fiber optic cable system connected to a light source and </a:t>
            </a:r>
            <a:r>
              <a:rPr lang="en-US" sz="2000" dirty="0" err="1"/>
              <a:t>cannula</a:t>
            </a:r>
            <a:r>
              <a:rPr lang="en-US" sz="2000" dirty="0"/>
              <a:t> or </a:t>
            </a:r>
            <a:r>
              <a:rPr lang="en-US" sz="2000" dirty="0" err="1"/>
              <a:t>trocar</a:t>
            </a:r>
            <a:r>
              <a:rPr lang="en-US" sz="2000" dirty="0"/>
              <a:t> for view of the operative field</a:t>
            </a:r>
            <a:endParaRPr lang="en-PH" sz="2000" dirty="0"/>
          </a:p>
        </p:txBody>
      </p:sp>
      <p:pic>
        <p:nvPicPr>
          <p:cNvPr id="4" name="Picture 4" descr="http://www.aurorahealthcare.org/healthgate/images/exh4780.jpg"/>
          <p:cNvPicPr>
            <a:picLocks noChangeAspect="1" noChangeArrowheads="1"/>
          </p:cNvPicPr>
          <p:nvPr/>
        </p:nvPicPr>
        <p:blipFill>
          <a:blip r:embed="rId2" cstate="print"/>
          <a:srcRect/>
          <a:stretch>
            <a:fillRect/>
          </a:stretch>
        </p:blipFill>
        <p:spPr bwMode="auto">
          <a:xfrm>
            <a:off x="2567608" y="3257030"/>
            <a:ext cx="5664026" cy="360097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1F15485C-1737-ED66-EF9A-0B60C8D2CDEF}"/>
              </a:ext>
            </a:extLst>
          </p:cNvPr>
          <p:cNvPicPr>
            <a:picLocks noChangeAspect="1"/>
          </p:cNvPicPr>
          <p:nvPr/>
        </p:nvPicPr>
        <p:blipFill rotWithShape="1">
          <a:blip r:embed="rId2"/>
          <a:srcRect l="11941" t="8809" r="8840" b="23572"/>
          <a:stretch/>
        </p:blipFill>
        <p:spPr>
          <a:xfrm>
            <a:off x="3524250" y="800099"/>
            <a:ext cx="5143500" cy="4637315"/>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4BEC130-1832-95F4-82C9-E944FE65412A}"/>
              </a:ext>
            </a:extLst>
          </p:cNvPr>
          <p:cNvSpPr txBox="1"/>
          <p:nvPr/>
        </p:nvSpPr>
        <p:spPr>
          <a:xfrm>
            <a:off x="4327071" y="6057900"/>
            <a:ext cx="3037115" cy="707886"/>
          </a:xfrm>
          <a:prstGeom prst="rect">
            <a:avLst/>
          </a:prstGeom>
          <a:noFill/>
        </p:spPr>
        <p:txBody>
          <a:bodyPr wrap="square" rtlCol="0">
            <a:spAutoFit/>
          </a:bodyPr>
          <a:lstStyle/>
          <a:p>
            <a:r>
              <a:rPr lang="en-US" sz="4000" b="1" dirty="0"/>
              <a:t>THANKYOU</a:t>
            </a:r>
            <a:endParaRPr lang="en-PK" sz="4000" b="1" dirty="0"/>
          </a:p>
        </p:txBody>
      </p:sp>
      <p:pic>
        <p:nvPicPr>
          <p:cNvPr id="2" name="Picture 1" descr="Logo&#10;&#10;Description automatically generated">
            <a:extLst>
              <a:ext uri="{FF2B5EF4-FFF2-40B4-BE49-F238E27FC236}">
                <a16:creationId xmlns:a16="http://schemas.microsoft.com/office/drawing/2014/main" id="{9E2D0B54-848D-CBC8-02B0-92268A68C339}"/>
              </a:ext>
            </a:extLst>
          </p:cNvPr>
          <p:cNvPicPr>
            <a:picLocks noChangeAspect="1"/>
          </p:cNvPicPr>
          <p:nvPr/>
        </p:nvPicPr>
        <p:blipFill>
          <a:blip r:embed="rId3"/>
          <a:stretch>
            <a:fillRect/>
          </a:stretch>
        </p:blipFill>
        <p:spPr>
          <a:xfrm>
            <a:off x="11201200" y="0"/>
            <a:ext cx="973684" cy="920016"/>
          </a:xfrm>
          <a:prstGeom prst="rect">
            <a:avLst/>
          </a:prstGeom>
        </p:spPr>
      </p:pic>
    </p:spTree>
    <p:extLst>
      <p:ext uri="{BB962C8B-B14F-4D97-AF65-F5344CB8AC3E}">
        <p14:creationId xmlns:p14="http://schemas.microsoft.com/office/powerpoint/2010/main" val="2461714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E90E-AC04-F7A4-6BFF-C0217CF9DC70}"/>
              </a:ext>
            </a:extLst>
          </p:cNvPr>
          <p:cNvSpPr>
            <a:spLocks noGrp="1"/>
          </p:cNvSpPr>
          <p:nvPr>
            <p:ph type="title"/>
          </p:nvPr>
        </p:nvSpPr>
        <p:spPr/>
        <p:txBody>
          <a:bodyPr/>
          <a:lstStyle/>
          <a:p>
            <a:endParaRPr lang="en-PK"/>
          </a:p>
        </p:txBody>
      </p:sp>
      <p:pic>
        <p:nvPicPr>
          <p:cNvPr id="5" name="Content Placeholder 4" descr="A close-up of a liver">
            <a:extLst>
              <a:ext uri="{FF2B5EF4-FFF2-40B4-BE49-F238E27FC236}">
                <a16:creationId xmlns:a16="http://schemas.microsoft.com/office/drawing/2014/main" id="{A221F6BC-FC2E-DAA4-DCBA-23B8A3188A1F}"/>
              </a:ext>
            </a:extLst>
          </p:cNvPr>
          <p:cNvPicPr>
            <a:picLocks noGrp="1" noChangeAspect="1"/>
          </p:cNvPicPr>
          <p:nvPr>
            <p:ph idx="1"/>
          </p:nvPr>
        </p:nvPicPr>
        <p:blipFill>
          <a:blip r:embed="rId2"/>
          <a:stretch>
            <a:fillRect/>
          </a:stretch>
        </p:blipFill>
        <p:spPr>
          <a:xfrm>
            <a:off x="2188029" y="318407"/>
            <a:ext cx="6948497" cy="5293979"/>
          </a:xfrm>
        </p:spPr>
      </p:pic>
    </p:spTree>
    <p:extLst>
      <p:ext uri="{BB962C8B-B14F-4D97-AF65-F5344CB8AC3E}">
        <p14:creationId xmlns:p14="http://schemas.microsoft.com/office/powerpoint/2010/main" val="393520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DA495-53E3-40F1-AF37-05CAAD528C38}"/>
              </a:ext>
            </a:extLst>
          </p:cNvPr>
          <p:cNvSpPr>
            <a:spLocks noGrp="1"/>
          </p:cNvSpPr>
          <p:nvPr>
            <p:ph type="title"/>
          </p:nvPr>
        </p:nvSpPr>
        <p:spPr/>
        <p:txBody>
          <a:bodyPr/>
          <a:lstStyle/>
          <a:p>
            <a:r>
              <a:rPr lang="en-US" dirty="0"/>
              <a:t>  </a:t>
            </a:r>
            <a:r>
              <a:rPr lang="en-US" b="1" dirty="0"/>
              <a:t>Learning Outcomes</a:t>
            </a:r>
          </a:p>
        </p:txBody>
      </p:sp>
      <p:sp>
        <p:nvSpPr>
          <p:cNvPr id="3" name="Content Placeholder 2">
            <a:extLst>
              <a:ext uri="{FF2B5EF4-FFF2-40B4-BE49-F238E27FC236}">
                <a16:creationId xmlns:a16="http://schemas.microsoft.com/office/drawing/2014/main" id="{649976E1-F5FD-46FC-977E-8C878B409AB0}"/>
              </a:ext>
            </a:extLst>
          </p:cNvPr>
          <p:cNvSpPr>
            <a:spLocks noGrp="1"/>
          </p:cNvSpPr>
          <p:nvPr>
            <p:ph idx="1"/>
          </p:nvPr>
        </p:nvSpPr>
        <p:spPr>
          <a:xfrm>
            <a:off x="1371600" y="1847850"/>
            <a:ext cx="9601200" cy="4019550"/>
          </a:xfrm>
        </p:spPr>
        <p:txBody>
          <a:bodyPr/>
          <a:lstStyle/>
          <a:p>
            <a:pPr>
              <a:lnSpc>
                <a:spcPct val="150000"/>
              </a:lnSpc>
              <a:buFont typeface="Arial" panose="020B0604020202020204" pitchFamily="34" charset="0"/>
              <a:buChar char="•"/>
            </a:pPr>
            <a:r>
              <a:rPr lang="en-US" sz="2400" dirty="0"/>
              <a:t>Discuss different symptoms of JAUNDICE and their differential diagnosis.</a:t>
            </a:r>
          </a:p>
          <a:p>
            <a:pPr>
              <a:lnSpc>
                <a:spcPct val="150000"/>
              </a:lnSpc>
              <a:buFont typeface="Arial" panose="020B0604020202020204" pitchFamily="34" charset="0"/>
              <a:buChar char="•"/>
            </a:pPr>
            <a:r>
              <a:rPr lang="en-US" sz="2400" dirty="0"/>
              <a:t>Discuss relevant questions in history of common presentations in jaundice.</a:t>
            </a:r>
          </a:p>
          <a:p>
            <a:pPr>
              <a:lnSpc>
                <a:spcPct val="150000"/>
              </a:lnSpc>
              <a:buFont typeface="Arial" panose="020B0604020202020204" pitchFamily="34" charset="0"/>
              <a:buChar char="•"/>
            </a:pPr>
            <a:r>
              <a:rPr lang="en-US" sz="2400" dirty="0"/>
              <a:t>Describe important investigations in jaundice and their interpretation of results.</a:t>
            </a:r>
          </a:p>
          <a:p>
            <a:pPr marL="0" indent="0">
              <a:buNone/>
            </a:pPr>
            <a:endParaRPr lang="en-US" dirty="0"/>
          </a:p>
        </p:txBody>
      </p:sp>
      <p:pic>
        <p:nvPicPr>
          <p:cNvPr id="4" name="Picture 3" descr="Logo&#10;&#10;Description automatically generated">
            <a:extLst>
              <a:ext uri="{FF2B5EF4-FFF2-40B4-BE49-F238E27FC236}">
                <a16:creationId xmlns:a16="http://schemas.microsoft.com/office/drawing/2014/main" id="{16795479-54CC-E4F8-49CB-038C764967B7}"/>
              </a:ext>
            </a:extLst>
          </p:cNvPr>
          <p:cNvPicPr>
            <a:picLocks noChangeAspect="1"/>
          </p:cNvPicPr>
          <p:nvPr/>
        </p:nvPicPr>
        <p:blipFill>
          <a:blip r:embed="rId2"/>
          <a:stretch>
            <a:fillRect/>
          </a:stretch>
        </p:blipFill>
        <p:spPr>
          <a:xfrm>
            <a:off x="11201200" y="0"/>
            <a:ext cx="973684" cy="920016"/>
          </a:xfrm>
          <a:prstGeom prst="rect">
            <a:avLst/>
          </a:prstGeom>
        </p:spPr>
      </p:pic>
    </p:spTree>
    <p:extLst>
      <p:ext uri="{BB962C8B-B14F-4D97-AF65-F5344CB8AC3E}">
        <p14:creationId xmlns:p14="http://schemas.microsoft.com/office/powerpoint/2010/main" val="1047700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404665"/>
            <a:ext cx="4572000" cy="6894195"/>
          </a:xfrm>
          <a:prstGeom prst="rect">
            <a:avLst/>
          </a:prstGeom>
        </p:spPr>
        <p:txBody>
          <a:bodyPr>
            <a:spAutoFit/>
          </a:bodyPr>
          <a:lstStyle/>
          <a:p>
            <a:pPr>
              <a:buFont typeface="Wingdings" pitchFamily="2" charset="2"/>
              <a:buChar char="v"/>
            </a:pPr>
            <a:r>
              <a:rPr lang="en-US" sz="2400" b="1" dirty="0"/>
              <a:t>Signs and Symptoms of Jaundice</a:t>
            </a:r>
          </a:p>
          <a:p>
            <a:endParaRPr lang="en-US" b="1" dirty="0"/>
          </a:p>
          <a:p>
            <a:r>
              <a:rPr lang="en-US" sz="2000" dirty="0"/>
              <a:t>Common signs and symptoms seen in individuals with jaundice include:</a:t>
            </a:r>
          </a:p>
          <a:p>
            <a:endParaRPr lang="en-US" dirty="0"/>
          </a:p>
          <a:p>
            <a:pPr marL="342900" indent="-342900">
              <a:buFont typeface="+mj-lt"/>
              <a:buAutoNum type="arabicPeriod"/>
            </a:pPr>
            <a:r>
              <a:rPr lang="en-US" sz="2000" dirty="0"/>
              <a:t>yellow discoloration of the skin</a:t>
            </a:r>
          </a:p>
          <a:p>
            <a:pPr marL="342900" indent="-342900">
              <a:buFont typeface="+mj-lt"/>
              <a:buAutoNum type="arabicPeriod"/>
            </a:pPr>
            <a:r>
              <a:rPr lang="en-US" sz="2000" dirty="0"/>
              <a:t>mucous membranes</a:t>
            </a:r>
          </a:p>
          <a:p>
            <a:pPr marL="342900" indent="-342900">
              <a:buFont typeface="+mj-lt"/>
              <a:buAutoNum type="arabicPeriod"/>
            </a:pPr>
            <a:r>
              <a:rPr lang="en-US" sz="2000" dirty="0"/>
              <a:t>the whites of the eyes</a:t>
            </a:r>
          </a:p>
          <a:p>
            <a:pPr marL="342900" indent="-342900">
              <a:buFont typeface="+mj-lt"/>
              <a:buAutoNum type="arabicPeriod"/>
            </a:pPr>
            <a:r>
              <a:rPr lang="en-US" sz="2000" dirty="0"/>
              <a:t>light-colored stools</a:t>
            </a:r>
          </a:p>
          <a:p>
            <a:pPr marL="342900" indent="-342900">
              <a:buFont typeface="+mj-lt"/>
              <a:buAutoNum type="arabicPeriod"/>
            </a:pPr>
            <a:r>
              <a:rPr lang="en-US" sz="2000" dirty="0"/>
              <a:t>dark-colored urine</a:t>
            </a:r>
          </a:p>
          <a:p>
            <a:pPr marL="342900" indent="-342900">
              <a:buFont typeface="+mj-lt"/>
              <a:buAutoNum type="arabicPeriod"/>
            </a:pPr>
            <a:r>
              <a:rPr lang="en-US" sz="2000" dirty="0"/>
              <a:t>itching of the skin.</a:t>
            </a:r>
          </a:p>
          <a:p>
            <a:pPr marL="342900" indent="-342900">
              <a:buFont typeface="+mj-lt"/>
              <a:buAutoNum type="arabicPeriod"/>
            </a:pPr>
            <a:r>
              <a:rPr lang="en-US" sz="2000" dirty="0"/>
              <a:t>nausea and vomiting</a:t>
            </a:r>
          </a:p>
          <a:p>
            <a:pPr marL="342900" indent="-342900">
              <a:buFont typeface="+mj-lt"/>
              <a:buAutoNum type="arabicPeriod"/>
            </a:pPr>
            <a:r>
              <a:rPr lang="en-US" sz="2000" dirty="0"/>
              <a:t>abdominal pain</a:t>
            </a:r>
          </a:p>
          <a:p>
            <a:pPr marL="342900" indent="-342900">
              <a:buFont typeface="+mj-lt"/>
              <a:buAutoNum type="arabicPeriod"/>
            </a:pPr>
            <a:r>
              <a:rPr lang="en-US" sz="2000" dirty="0"/>
              <a:t>fever</a:t>
            </a:r>
          </a:p>
          <a:p>
            <a:pPr marL="342900" indent="-342900">
              <a:buFont typeface="+mj-lt"/>
              <a:buAutoNum type="arabicPeriod"/>
            </a:pPr>
            <a:r>
              <a:rPr lang="en-US" sz="2000" dirty="0"/>
              <a:t>weakness</a:t>
            </a:r>
          </a:p>
          <a:p>
            <a:pPr marL="342900" indent="-342900">
              <a:buFont typeface="+mj-lt"/>
              <a:buAutoNum type="arabicPeriod"/>
            </a:pPr>
            <a:r>
              <a:rPr lang="en-US" sz="2000" dirty="0"/>
              <a:t>loss of appetite</a:t>
            </a:r>
          </a:p>
          <a:p>
            <a:pPr marL="342900" indent="-342900">
              <a:buFont typeface="+mj-lt"/>
              <a:buAutoNum type="arabicPeriod"/>
            </a:pPr>
            <a:r>
              <a:rPr lang="en-US" sz="2000" dirty="0"/>
              <a:t>headache</a:t>
            </a:r>
          </a:p>
          <a:p>
            <a:pPr marL="342900" indent="-342900">
              <a:buFont typeface="+mj-lt"/>
              <a:buAutoNum type="arabicPeriod"/>
            </a:pPr>
            <a:r>
              <a:rPr lang="en-US" sz="2000" dirty="0"/>
              <a:t>confusion</a:t>
            </a:r>
          </a:p>
          <a:p>
            <a:pPr marL="342900" indent="-342900">
              <a:buFont typeface="+mj-lt"/>
              <a:buAutoNum type="arabicPeriod"/>
            </a:pPr>
            <a:r>
              <a:rPr lang="en-US" sz="2000" dirty="0"/>
              <a:t>swelling of the legs and abdomen.</a:t>
            </a:r>
            <a:br>
              <a:rPr lang="en-US" dirty="0"/>
            </a:br>
            <a:endParaRPr lang="en-US" dirty="0"/>
          </a:p>
        </p:txBody>
      </p:sp>
      <p:pic>
        <p:nvPicPr>
          <p:cNvPr id="3" name="Picture 2" descr="liver-damage.jpg"/>
          <p:cNvPicPr>
            <a:picLocks noChangeAspect="1"/>
          </p:cNvPicPr>
          <p:nvPr/>
        </p:nvPicPr>
        <p:blipFill>
          <a:blip r:embed="rId2" cstate="print"/>
          <a:stretch>
            <a:fillRect/>
          </a:stretch>
        </p:blipFill>
        <p:spPr>
          <a:xfrm>
            <a:off x="5868508" y="1556792"/>
            <a:ext cx="4799492" cy="45365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3D9F-43AE-4111-95F1-3FAB4CC0AE9E}"/>
              </a:ext>
            </a:extLst>
          </p:cNvPr>
          <p:cNvSpPr>
            <a:spLocks noGrp="1"/>
          </p:cNvSpPr>
          <p:nvPr>
            <p:ph type="title"/>
          </p:nvPr>
        </p:nvSpPr>
        <p:spPr>
          <a:xfrm>
            <a:off x="1665515" y="881742"/>
            <a:ext cx="9839098" cy="1023257"/>
          </a:xfrm>
        </p:spPr>
        <p:txBody>
          <a:bodyPr/>
          <a:lstStyle/>
          <a:p>
            <a:r>
              <a:rPr lang="en-US" b="1" dirty="0"/>
              <a:t>HISTORY QUESTIONS - JAUNDICE</a:t>
            </a:r>
          </a:p>
        </p:txBody>
      </p:sp>
      <p:sp>
        <p:nvSpPr>
          <p:cNvPr id="6" name="Content Placeholder 5">
            <a:extLst>
              <a:ext uri="{FF2B5EF4-FFF2-40B4-BE49-F238E27FC236}">
                <a16:creationId xmlns:a16="http://schemas.microsoft.com/office/drawing/2014/main" id="{CBDC6E94-60B6-45B8-9661-2EC4715BA949}"/>
              </a:ext>
            </a:extLst>
          </p:cNvPr>
          <p:cNvSpPr>
            <a:spLocks noGrp="1"/>
          </p:cNvSpPr>
          <p:nvPr>
            <p:ph idx="1"/>
          </p:nvPr>
        </p:nvSpPr>
        <p:spPr>
          <a:xfrm>
            <a:off x="1371600" y="2092569"/>
            <a:ext cx="9601200" cy="3581400"/>
          </a:xfrm>
        </p:spPr>
        <p:txBody>
          <a:bodyPr/>
          <a:lstStyle/>
          <a:p>
            <a:pPr marL="457200" indent="-457200">
              <a:buFont typeface="+mj-lt"/>
              <a:buAutoNum type="arabicPeriod"/>
            </a:pPr>
            <a:r>
              <a:rPr lang="en-US" sz="2000" dirty="0">
                <a:solidFill>
                  <a:srgbClr val="FF0000"/>
                </a:solidFill>
              </a:rPr>
              <a:t>Duration</a:t>
            </a:r>
            <a:r>
              <a:rPr lang="en-US" sz="2000" dirty="0"/>
              <a:t> of jaundice</a:t>
            </a:r>
          </a:p>
          <a:p>
            <a:pPr marL="457200" indent="-457200">
              <a:buFont typeface="+mj-lt"/>
              <a:buAutoNum type="arabicPeriod"/>
            </a:pPr>
            <a:r>
              <a:rPr lang="en-US" sz="2000" dirty="0"/>
              <a:t>Associated </a:t>
            </a:r>
            <a:r>
              <a:rPr lang="en-US" sz="2000" dirty="0">
                <a:solidFill>
                  <a:srgbClr val="FF0000"/>
                </a:solidFill>
              </a:rPr>
              <a:t>pain</a:t>
            </a:r>
          </a:p>
          <a:p>
            <a:pPr marL="457200" indent="-457200">
              <a:buFont typeface="+mj-lt"/>
              <a:buAutoNum type="arabicPeriod"/>
            </a:pPr>
            <a:r>
              <a:rPr lang="en-US" sz="2000" dirty="0">
                <a:solidFill>
                  <a:srgbClr val="FF0000"/>
                </a:solidFill>
              </a:rPr>
              <a:t>Previous history </a:t>
            </a:r>
            <a:r>
              <a:rPr lang="en-US" sz="2000" dirty="0"/>
              <a:t>of jaundice, liver disease or blood transfusions</a:t>
            </a:r>
          </a:p>
          <a:p>
            <a:pPr marL="457200" indent="-457200">
              <a:buFont typeface="+mj-lt"/>
              <a:buAutoNum type="arabicPeriod"/>
            </a:pPr>
            <a:r>
              <a:rPr lang="en-US" sz="2000" dirty="0"/>
              <a:t>Chills, fever , </a:t>
            </a:r>
            <a:r>
              <a:rPr lang="en-US" sz="2000" dirty="0">
                <a:solidFill>
                  <a:srgbClr val="FF0000"/>
                </a:solidFill>
              </a:rPr>
              <a:t>systemic symptoms</a:t>
            </a:r>
            <a:r>
              <a:rPr lang="en-US" sz="2000" dirty="0"/>
              <a:t>, weight loss</a:t>
            </a:r>
          </a:p>
          <a:p>
            <a:pPr marL="457200" indent="-457200">
              <a:buFont typeface="+mj-lt"/>
              <a:buAutoNum type="arabicPeriod"/>
            </a:pPr>
            <a:r>
              <a:rPr lang="en-US" sz="2000" dirty="0">
                <a:solidFill>
                  <a:srgbClr val="FF0000"/>
                </a:solidFill>
              </a:rPr>
              <a:t>Itching, urine and stool color</a:t>
            </a:r>
          </a:p>
          <a:p>
            <a:pPr marL="457200" indent="-457200">
              <a:buFont typeface="+mj-lt"/>
              <a:buAutoNum type="arabicPeriod"/>
            </a:pPr>
            <a:r>
              <a:rPr lang="en-US" sz="2000" dirty="0"/>
              <a:t>Drugs, biliary</a:t>
            </a:r>
            <a:r>
              <a:rPr lang="en-US" sz="2000" dirty="0">
                <a:solidFill>
                  <a:srgbClr val="FF0000"/>
                </a:solidFill>
              </a:rPr>
              <a:t> surgery</a:t>
            </a:r>
            <a:r>
              <a:rPr lang="en-US" sz="2000" dirty="0"/>
              <a:t>, gallstones</a:t>
            </a:r>
          </a:p>
          <a:p>
            <a:pPr marL="457200" indent="-457200">
              <a:buFont typeface="+mj-lt"/>
              <a:buAutoNum type="arabicPeriod"/>
            </a:pPr>
            <a:r>
              <a:rPr lang="en-US" sz="2000" dirty="0">
                <a:solidFill>
                  <a:srgbClr val="FF0000"/>
                </a:solidFill>
              </a:rPr>
              <a:t>Contact</a:t>
            </a:r>
            <a:r>
              <a:rPr lang="en-US" sz="2000" dirty="0"/>
              <a:t> with jaundice patient</a:t>
            </a:r>
          </a:p>
          <a:p>
            <a:pPr marL="457200" indent="-457200">
              <a:buFont typeface="+mj-lt"/>
              <a:buAutoNum type="arabicPeriod"/>
            </a:pPr>
            <a:r>
              <a:rPr lang="en-US" sz="2000" dirty="0">
                <a:solidFill>
                  <a:srgbClr val="FF0000"/>
                </a:solidFill>
              </a:rPr>
              <a:t>Water</a:t>
            </a:r>
            <a:r>
              <a:rPr lang="en-US" sz="2000" dirty="0"/>
              <a:t> source and </a:t>
            </a:r>
            <a:r>
              <a:rPr lang="en-US" sz="2000" dirty="0">
                <a:solidFill>
                  <a:srgbClr val="FF0000"/>
                </a:solidFill>
              </a:rPr>
              <a:t>hygiene</a:t>
            </a:r>
            <a:r>
              <a:rPr lang="en-US" sz="2000" dirty="0"/>
              <a:t> status</a:t>
            </a:r>
          </a:p>
          <a:p>
            <a:endParaRPr lang="en-US" dirty="0"/>
          </a:p>
        </p:txBody>
      </p:sp>
      <p:sp>
        <p:nvSpPr>
          <p:cNvPr id="3" name="Rectangle 2">
            <a:extLst>
              <a:ext uri="{FF2B5EF4-FFF2-40B4-BE49-F238E27FC236}">
                <a16:creationId xmlns:a16="http://schemas.microsoft.com/office/drawing/2014/main" id="{09177963-14BD-AC36-1B65-483241F0D1B1}"/>
              </a:ext>
            </a:extLst>
          </p:cNvPr>
          <p:cNvSpPr/>
          <p:nvPr/>
        </p:nvSpPr>
        <p:spPr>
          <a:xfrm>
            <a:off x="3536912" y="146957"/>
            <a:ext cx="4376057" cy="50891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CORE SUBJECT</a:t>
            </a:r>
            <a:endParaRPr lang="en-PK" sz="2800" b="1" dirty="0">
              <a:solidFill>
                <a:schemeClr val="tx1"/>
              </a:solidFill>
            </a:endParaRPr>
          </a:p>
        </p:txBody>
      </p:sp>
      <p:pic>
        <p:nvPicPr>
          <p:cNvPr id="4" name="Picture 3" descr="Logo&#10;&#10;Description automatically generated">
            <a:extLst>
              <a:ext uri="{FF2B5EF4-FFF2-40B4-BE49-F238E27FC236}">
                <a16:creationId xmlns:a16="http://schemas.microsoft.com/office/drawing/2014/main" id="{B9BB8E92-B526-77DD-BA95-336AAEBE465A}"/>
              </a:ext>
            </a:extLst>
          </p:cNvPr>
          <p:cNvPicPr>
            <a:picLocks noChangeAspect="1"/>
          </p:cNvPicPr>
          <p:nvPr/>
        </p:nvPicPr>
        <p:blipFill>
          <a:blip r:embed="rId2"/>
          <a:stretch>
            <a:fillRect/>
          </a:stretch>
        </p:blipFill>
        <p:spPr>
          <a:xfrm>
            <a:off x="11201200" y="0"/>
            <a:ext cx="973684" cy="920016"/>
          </a:xfrm>
          <a:prstGeom prst="rect">
            <a:avLst/>
          </a:prstGeom>
        </p:spPr>
      </p:pic>
    </p:spTree>
    <p:extLst>
      <p:ext uri="{BB962C8B-B14F-4D97-AF65-F5344CB8AC3E}">
        <p14:creationId xmlns:p14="http://schemas.microsoft.com/office/powerpoint/2010/main" val="187479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77D1-CFB7-8488-EC77-BAC25B1E847F}"/>
              </a:ext>
            </a:extLst>
          </p:cNvPr>
          <p:cNvSpPr>
            <a:spLocks noGrp="1"/>
          </p:cNvSpPr>
          <p:nvPr>
            <p:ph type="title"/>
          </p:nvPr>
        </p:nvSpPr>
        <p:spPr/>
        <p:txBody>
          <a:bodyPr/>
          <a:lstStyle/>
          <a:p>
            <a:r>
              <a:rPr lang="en-US" dirty="0"/>
              <a:t>SYMPTOMS</a:t>
            </a:r>
            <a:endParaRPr lang="en-PK" dirty="0"/>
          </a:p>
        </p:txBody>
      </p:sp>
      <p:sp>
        <p:nvSpPr>
          <p:cNvPr id="3" name="Content Placeholder 2">
            <a:extLst>
              <a:ext uri="{FF2B5EF4-FFF2-40B4-BE49-F238E27FC236}">
                <a16:creationId xmlns:a16="http://schemas.microsoft.com/office/drawing/2014/main" id="{3B4B3FFC-1D1F-E81F-3ABA-EB3D590349E8}"/>
              </a:ext>
            </a:extLst>
          </p:cNvPr>
          <p:cNvSpPr>
            <a:spLocks noGrp="1"/>
          </p:cNvSpPr>
          <p:nvPr>
            <p:ph idx="1"/>
          </p:nvPr>
        </p:nvSpPr>
        <p:spPr/>
        <p:txBody>
          <a:bodyPr/>
          <a:lstStyle/>
          <a:p>
            <a:r>
              <a:rPr lang="en-US" dirty="0"/>
              <a:t>*History:*    - Onset and duration of jaundice.    - Associated symptoms (e.g., fever, abdominal pain, weight loss).   </a:t>
            </a:r>
          </a:p>
          <a:p>
            <a:r>
              <a:rPr lang="en-US" dirty="0"/>
              <a:t> - Risk factors (e.g., alcohol use, drug history, travel, family history). </a:t>
            </a:r>
          </a:p>
          <a:p>
            <a:endParaRPr lang="en-US" dirty="0"/>
          </a:p>
          <a:p>
            <a:r>
              <a:rPr lang="en-US" dirty="0"/>
              <a:t> - *Physical Examination:* </a:t>
            </a:r>
          </a:p>
          <a:p>
            <a:r>
              <a:rPr lang="en-US" dirty="0"/>
              <a:t>   - Assess for pallor, hepatomegaly, splenomegaly, ascites.    - Look for signs of chronic liver disease (e.g., spider angiomas, palmar erythema). </a:t>
            </a:r>
            <a:endParaRPr lang="en-PK" dirty="0"/>
          </a:p>
        </p:txBody>
      </p:sp>
    </p:spTree>
    <p:extLst>
      <p:ext uri="{BB962C8B-B14F-4D97-AF65-F5344CB8AC3E}">
        <p14:creationId xmlns:p14="http://schemas.microsoft.com/office/powerpoint/2010/main" val="1558876722"/>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Wisp</Template>
  <TotalTime>2694</TotalTime>
  <Words>1706</Words>
  <Application>Microsoft Office PowerPoint</Application>
  <PresentationFormat>Widescreen</PresentationFormat>
  <Paragraphs>315</Paragraphs>
  <Slides>46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Aptos</vt:lpstr>
      <vt:lpstr>Arial</vt:lpstr>
      <vt:lpstr>Century Gothic</vt:lpstr>
      <vt:lpstr>Comic Sans MS</vt:lpstr>
      <vt:lpstr>Wingdings</vt:lpstr>
      <vt:lpstr>Wingdings 3</vt:lpstr>
      <vt:lpstr>Wisp</vt:lpstr>
      <vt:lpstr>APPROACH TO A PATIENT WITH JAUNDICE</vt:lpstr>
      <vt:lpstr>PowerPoint Presentation</vt:lpstr>
      <vt:lpstr>PowerPoint Presentation</vt:lpstr>
      <vt:lpstr>PowerPoint Presentation</vt:lpstr>
      <vt:lpstr>PowerPoint Presentation</vt:lpstr>
      <vt:lpstr>  Learning Outcomes</vt:lpstr>
      <vt:lpstr>PowerPoint Presentation</vt:lpstr>
      <vt:lpstr>HISTORY QUESTIONS - JAUNDICE</vt:lpstr>
      <vt:lpstr>SYMPTOMS</vt:lpstr>
      <vt:lpstr>ANATOMY OF LIVER AND BILIARY TRACT</vt:lpstr>
      <vt:lpstr>PowerPoint Presentation</vt:lpstr>
      <vt:lpstr>Histology</vt:lpstr>
      <vt:lpstr>PowerPoint Presentation</vt:lpstr>
      <vt:lpstr>LIVER LOBULE</vt:lpstr>
      <vt:lpstr>JAUNDICE PATHOPHYSIOLOGY</vt:lpstr>
      <vt:lpstr>PATHOPHYSIOLOGY</vt:lpstr>
      <vt:lpstr>PowerPoint Presentation</vt:lpstr>
      <vt:lpstr>PowerPoint Presentation</vt:lpstr>
      <vt:lpstr>PowerPoint Presentation</vt:lpstr>
      <vt:lpstr>TYPES OF JAUNDICE</vt:lpstr>
      <vt:lpstr>TYPES OF JAUNDICE</vt:lpstr>
      <vt:lpstr>PowerPoint Presentation</vt:lpstr>
      <vt:lpstr>DRUGS CAUSING JAUNDICE</vt:lpstr>
      <vt:lpstr>PowerPoint Presentation</vt:lpstr>
      <vt:lpstr>PowerPoint Presentation</vt:lpstr>
      <vt:lpstr>PowerPoint Presentation</vt:lpstr>
      <vt:lpstr>PowerPoint Presentation</vt:lpstr>
      <vt:lpstr>PowerPoint Presentation</vt:lpstr>
      <vt:lpstr>JAUNDICE IN PREGNANCY</vt:lpstr>
      <vt:lpstr>PowerPoint Presentation</vt:lpstr>
      <vt:lpstr>PowerPoint Presentation</vt:lpstr>
      <vt:lpstr>PowerPoint Presentation</vt:lpstr>
      <vt:lpstr>Causes of Obstructive Jaundice: intrahepatic</vt:lpstr>
      <vt:lpstr>PowerPoint Presentation</vt:lpstr>
      <vt:lpstr>PowerPoint Presentation</vt:lpstr>
      <vt:lpstr>INVESTIGATION OF JAUNDICE</vt:lpstr>
      <vt:lpstr>BLOOD TESTS</vt:lpstr>
      <vt:lpstr>PowerPoint Presentation</vt:lpstr>
      <vt:lpstr>PowerPoint Presentation</vt:lpstr>
      <vt:lpstr>PowerPoint Presentation</vt:lpstr>
      <vt:lpstr>MANAGEMENT </vt:lpstr>
      <vt:lpstr>PowerPoint Presentation</vt:lpstr>
      <vt:lpstr>PowerPoint Presentation</vt:lpstr>
      <vt:lpstr>MANAGEMENT OF OBSTRUCTIVE JAUNDICE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Symptoms and Analysis of GI Investigations</dc:title>
  <dc:creator>SALMAN</dc:creator>
  <cp:lastModifiedBy>shafaq farooq</cp:lastModifiedBy>
  <cp:revision>95</cp:revision>
  <dcterms:created xsi:type="dcterms:W3CDTF">2021-04-04T17:16:53Z</dcterms:created>
  <dcterms:modified xsi:type="dcterms:W3CDTF">2025-02-09T14:03:01Z</dcterms:modified>
</cp:coreProperties>
</file>