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sldIdLst>
    <p:sldId id="256" r:id="rId2"/>
    <p:sldId id="257" r:id="rId3"/>
    <p:sldId id="277" r:id="rId4"/>
    <p:sldId id="278" r:id="rId5"/>
    <p:sldId id="280" r:id="rId6"/>
    <p:sldId id="259" r:id="rId7"/>
    <p:sldId id="260" r:id="rId8"/>
    <p:sldId id="295" r:id="rId9"/>
    <p:sldId id="261" r:id="rId10"/>
    <p:sldId id="262" r:id="rId11"/>
    <p:sldId id="282" r:id="rId12"/>
    <p:sldId id="263" r:id="rId13"/>
    <p:sldId id="264" r:id="rId14"/>
    <p:sldId id="265" r:id="rId15"/>
    <p:sldId id="266" r:id="rId16"/>
    <p:sldId id="267" r:id="rId17"/>
    <p:sldId id="268" r:id="rId18"/>
    <p:sldId id="269" r:id="rId19"/>
    <p:sldId id="270" r:id="rId20"/>
    <p:sldId id="297" r:id="rId21"/>
    <p:sldId id="298" r:id="rId22"/>
    <p:sldId id="271" r:id="rId23"/>
    <p:sldId id="283" r:id="rId24"/>
    <p:sldId id="272" r:id="rId25"/>
    <p:sldId id="273" r:id="rId26"/>
    <p:sldId id="274" r:id="rId27"/>
    <p:sldId id="296" r:id="rId28"/>
    <p:sldId id="275" r:id="rId29"/>
    <p:sldId id="299" r:id="rId30"/>
    <p:sldId id="285" r:id="rId31"/>
    <p:sldId id="292" r:id="rId32"/>
    <p:sldId id="289" r:id="rId33"/>
    <p:sldId id="291" r:id="rId34"/>
    <p:sldId id="290" r:id="rId35"/>
    <p:sldId id="276" r:id="rId36"/>
  </p:sldIdLst>
  <p:sldSz cx="12192000" cy="6858000"/>
  <p:notesSz cx="12192000" cy="6858000"/>
  <p:defaultTextStyle>
    <a:defPPr>
      <a:defRPr kern="0"/>
    </a:def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691" y="-91"/>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29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905625" y="0"/>
            <a:ext cx="5283200" cy="342900"/>
          </a:xfrm>
          <a:prstGeom prst="rect">
            <a:avLst/>
          </a:prstGeom>
        </p:spPr>
        <p:txBody>
          <a:bodyPr vert="horz" lIns="91440" tIns="45720" rIns="91440" bIns="45720" rtlCol="0"/>
          <a:lstStyle>
            <a:lvl1pPr algn="r">
              <a:defRPr sz="1200"/>
            </a:lvl1pPr>
          </a:lstStyle>
          <a:p>
            <a:fld id="{DE67E27C-7C93-492D-88AD-3EDCB220C932}" type="datetimeFigureOut">
              <a:rPr lang="en-GB" smtClean="0"/>
              <a:t>12/02/2025</a:t>
            </a:fld>
            <a:endParaRPr lang="en-GB"/>
          </a:p>
        </p:txBody>
      </p:sp>
      <p:sp>
        <p:nvSpPr>
          <p:cNvPr id="4" name="Slide Image Placeholder 3"/>
          <p:cNvSpPr>
            <a:spLocks noGrp="1" noRot="1" noChangeAspect="1"/>
          </p:cNvSpPr>
          <p:nvPr>
            <p:ph type="sldImg" idx="2"/>
          </p:nvPr>
        </p:nvSpPr>
        <p:spPr>
          <a:xfrm>
            <a:off x="3810000" y="514350"/>
            <a:ext cx="4572000" cy="2571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219200" y="3257550"/>
            <a:ext cx="97536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513513"/>
            <a:ext cx="5283200" cy="3429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905625" y="6513513"/>
            <a:ext cx="5283200" cy="342900"/>
          </a:xfrm>
          <a:prstGeom prst="rect">
            <a:avLst/>
          </a:prstGeom>
        </p:spPr>
        <p:txBody>
          <a:bodyPr vert="horz" lIns="91440" tIns="45720" rIns="91440" bIns="45720" rtlCol="0" anchor="b"/>
          <a:lstStyle>
            <a:lvl1pPr algn="r">
              <a:defRPr sz="1200"/>
            </a:lvl1pPr>
          </a:lstStyle>
          <a:p>
            <a:fld id="{21321C0C-2DE8-43FB-959D-15B3BA747653}" type="slidenum">
              <a:rPr lang="en-GB" smtClean="0"/>
              <a:t>‹#›</a:t>
            </a:fld>
            <a:endParaRPr lang="en-GB"/>
          </a:p>
        </p:txBody>
      </p:sp>
    </p:spTree>
    <p:extLst>
      <p:ext uri="{BB962C8B-B14F-4D97-AF65-F5344CB8AC3E}">
        <p14:creationId xmlns:p14="http://schemas.microsoft.com/office/powerpoint/2010/main" val="4249260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321C0C-2DE8-43FB-959D-15B3BA747653}" type="slidenum">
              <a:rPr lang="en-GB" smtClean="0"/>
              <a:t>34</a:t>
            </a:fld>
            <a:endParaRPr lang="en-GB"/>
          </a:p>
        </p:txBody>
      </p:sp>
    </p:spTree>
    <p:extLst>
      <p:ext uri="{BB962C8B-B14F-4D97-AF65-F5344CB8AC3E}">
        <p14:creationId xmlns:p14="http://schemas.microsoft.com/office/powerpoint/2010/main" val="3326299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4300" b="1" i="1">
                <a:solidFill>
                  <a:srgbClr val="04607A"/>
                </a:solidFill>
                <a:latin typeface="Calibri"/>
                <a:cs typeface="Calibri"/>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800" b="0" i="0">
                <a:solidFill>
                  <a:schemeClr val="tx1"/>
                </a:solidFill>
                <a:latin typeface="Constantia"/>
                <a:cs typeface="Constanti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300" b="1" i="1">
                <a:solidFill>
                  <a:srgbClr val="04607A"/>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800" b="0" i="0">
                <a:solidFill>
                  <a:schemeClr val="tx1"/>
                </a:solidFill>
                <a:latin typeface="Constantia"/>
                <a:cs typeface="Constanti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300" b="1" i="1">
                <a:solidFill>
                  <a:srgbClr val="04607A"/>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300" b="1" i="1">
                <a:solidFill>
                  <a:srgbClr val="04607A"/>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0" cy="6858000"/>
          </a:xfrm>
          <a:prstGeom prst="rect">
            <a:avLst/>
          </a:prstGeom>
        </p:spPr>
      </p:pic>
      <p:pic>
        <p:nvPicPr>
          <p:cNvPr id="17" name="bg object 17"/>
          <p:cNvPicPr/>
          <p:nvPr/>
        </p:nvPicPr>
        <p:blipFill>
          <a:blip r:embed="rId3" cstate="print"/>
          <a:stretch>
            <a:fillRect/>
          </a:stretch>
        </p:blipFill>
        <p:spPr>
          <a:xfrm>
            <a:off x="0" y="216"/>
            <a:ext cx="12192000" cy="1028699"/>
          </a:xfrm>
          <a:prstGeom prst="rect">
            <a:avLst/>
          </a:prstGeom>
        </p:spPr>
      </p:pic>
      <p:pic>
        <p:nvPicPr>
          <p:cNvPr id="18" name="bg object 18"/>
          <p:cNvPicPr/>
          <p:nvPr/>
        </p:nvPicPr>
        <p:blipFill>
          <a:blip r:embed="rId4" cstate="print"/>
          <a:stretch>
            <a:fillRect/>
          </a:stretch>
        </p:blipFill>
        <p:spPr>
          <a:xfrm>
            <a:off x="5867972" y="0"/>
            <a:ext cx="6324027" cy="599910"/>
          </a:xfrm>
          <a:prstGeom prst="rect">
            <a:avLst/>
          </a:prstGeom>
        </p:spPr>
      </p:pic>
      <p:pic>
        <p:nvPicPr>
          <p:cNvPr id="19" name="bg object 19"/>
          <p:cNvPicPr/>
          <p:nvPr/>
        </p:nvPicPr>
        <p:blipFill>
          <a:blip r:embed="rId5" cstate="print"/>
          <a:stretch>
            <a:fillRect/>
          </a:stretch>
        </p:blipFill>
        <p:spPr>
          <a:xfrm>
            <a:off x="0" y="0"/>
            <a:ext cx="11848668" cy="1092462"/>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66172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2228076"/>
            <a:ext cx="5157787" cy="27699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153888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2228076"/>
            <a:ext cx="5183188" cy="27699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153888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77940"/>
            <a:ext cx="2804160" cy="276999"/>
          </a:xfrm>
        </p:spPr>
        <p:txBody>
          <a:bodyPr/>
          <a:lstStyle/>
          <a:p>
            <a:fld id="{4509A250-FF31-4206-8172-F9D3106AACB1}" type="datetimeFigureOut">
              <a:rPr lang="en-US" smtClean="0"/>
              <a:t>2/12/2025</a:t>
            </a:fld>
            <a:endParaRPr lang="en-US" dirty="0"/>
          </a:p>
        </p:txBody>
      </p:sp>
      <p:sp>
        <p:nvSpPr>
          <p:cNvPr id="8" name="Footer Placeholder 7"/>
          <p:cNvSpPr>
            <a:spLocks noGrp="1"/>
          </p:cNvSpPr>
          <p:nvPr>
            <p:ph type="ftr" sz="quarter" idx="11"/>
          </p:nvPr>
        </p:nvSpPr>
        <p:spPr>
          <a:xfrm>
            <a:off x="4145280" y="6377940"/>
            <a:ext cx="3901440" cy="276999"/>
          </a:xfrm>
        </p:spPr>
        <p:txBody>
          <a:bodyPr/>
          <a:lstStyle/>
          <a:p>
            <a:endParaRPr lang="en-US" dirty="0"/>
          </a:p>
        </p:txBody>
      </p:sp>
      <p:sp>
        <p:nvSpPr>
          <p:cNvPr id="9" name="Slide Number Placeholder 8"/>
          <p:cNvSpPr>
            <a:spLocks noGrp="1"/>
          </p:cNvSpPr>
          <p:nvPr>
            <p:ph type="sldNum" sz="quarter" idx="12"/>
          </p:nvPr>
        </p:nvSpPr>
        <p:spPr>
          <a:xfrm>
            <a:off x="8778240" y="6377940"/>
            <a:ext cx="2804160" cy="276999"/>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7416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8" cstate="print"/>
          <a:stretch>
            <a:fillRect/>
          </a:stretch>
        </p:blipFill>
        <p:spPr>
          <a:xfrm>
            <a:off x="0" y="0"/>
            <a:ext cx="12192000" cy="6858000"/>
          </a:xfrm>
          <a:prstGeom prst="rect">
            <a:avLst/>
          </a:prstGeom>
        </p:spPr>
      </p:pic>
      <p:pic>
        <p:nvPicPr>
          <p:cNvPr id="17" name="bg object 17"/>
          <p:cNvPicPr/>
          <p:nvPr/>
        </p:nvPicPr>
        <p:blipFill>
          <a:blip r:embed="rId9" cstate="print"/>
          <a:stretch>
            <a:fillRect/>
          </a:stretch>
        </p:blipFill>
        <p:spPr>
          <a:xfrm>
            <a:off x="0" y="216"/>
            <a:ext cx="12192000" cy="1028699"/>
          </a:xfrm>
          <a:prstGeom prst="rect">
            <a:avLst/>
          </a:prstGeom>
        </p:spPr>
      </p:pic>
      <p:pic>
        <p:nvPicPr>
          <p:cNvPr id="18" name="bg object 18"/>
          <p:cNvPicPr/>
          <p:nvPr/>
        </p:nvPicPr>
        <p:blipFill>
          <a:blip r:embed="rId10" cstate="print"/>
          <a:stretch>
            <a:fillRect/>
          </a:stretch>
        </p:blipFill>
        <p:spPr>
          <a:xfrm>
            <a:off x="5867972" y="0"/>
            <a:ext cx="6324027" cy="599910"/>
          </a:xfrm>
          <a:prstGeom prst="rect">
            <a:avLst/>
          </a:prstGeom>
        </p:spPr>
      </p:pic>
      <p:pic>
        <p:nvPicPr>
          <p:cNvPr id="19" name="bg object 19"/>
          <p:cNvPicPr/>
          <p:nvPr/>
        </p:nvPicPr>
        <p:blipFill>
          <a:blip r:embed="rId11" cstate="print"/>
          <a:stretch>
            <a:fillRect/>
          </a:stretch>
        </p:blipFill>
        <p:spPr>
          <a:xfrm>
            <a:off x="0" y="0"/>
            <a:ext cx="11848668" cy="1092462"/>
          </a:xfrm>
          <a:prstGeom prst="rect">
            <a:avLst/>
          </a:prstGeom>
        </p:spPr>
      </p:pic>
      <p:pic>
        <p:nvPicPr>
          <p:cNvPr id="20" name="bg object 20"/>
          <p:cNvPicPr/>
          <p:nvPr/>
        </p:nvPicPr>
        <p:blipFill>
          <a:blip r:embed="rId12" cstate="print"/>
          <a:stretch>
            <a:fillRect/>
          </a:stretch>
        </p:blipFill>
        <p:spPr>
          <a:xfrm>
            <a:off x="0" y="0"/>
            <a:ext cx="12140177" cy="1026963"/>
          </a:xfrm>
          <a:prstGeom prst="rect">
            <a:avLst/>
          </a:prstGeom>
        </p:spPr>
      </p:pic>
      <p:sp>
        <p:nvSpPr>
          <p:cNvPr id="2" name="Holder 2"/>
          <p:cNvSpPr>
            <a:spLocks noGrp="1"/>
          </p:cNvSpPr>
          <p:nvPr>
            <p:ph type="title"/>
          </p:nvPr>
        </p:nvSpPr>
        <p:spPr>
          <a:xfrm>
            <a:off x="504240" y="-177546"/>
            <a:ext cx="9800310" cy="2105660"/>
          </a:xfrm>
          <a:prstGeom prst="rect">
            <a:avLst/>
          </a:prstGeom>
        </p:spPr>
        <p:txBody>
          <a:bodyPr wrap="square" lIns="0" tIns="0" rIns="0" bIns="0">
            <a:spAutoFit/>
          </a:bodyPr>
          <a:lstStyle>
            <a:lvl1pPr>
              <a:defRPr sz="4300" b="1" i="1">
                <a:solidFill>
                  <a:srgbClr val="04607A"/>
                </a:solidFill>
                <a:latin typeface="Calibri"/>
                <a:cs typeface="Calibri"/>
              </a:defRPr>
            </a:lvl1pPr>
          </a:lstStyle>
          <a:p>
            <a:endParaRPr/>
          </a:p>
        </p:txBody>
      </p:sp>
      <p:sp>
        <p:nvSpPr>
          <p:cNvPr id="3" name="Holder 3"/>
          <p:cNvSpPr>
            <a:spLocks noGrp="1"/>
          </p:cNvSpPr>
          <p:nvPr>
            <p:ph type="body" idx="1"/>
          </p:nvPr>
        </p:nvSpPr>
        <p:spPr>
          <a:xfrm>
            <a:off x="678814" y="1946274"/>
            <a:ext cx="10834370" cy="3097529"/>
          </a:xfrm>
          <a:prstGeom prst="rect">
            <a:avLst/>
          </a:prstGeom>
        </p:spPr>
        <p:txBody>
          <a:bodyPr wrap="square" lIns="0" tIns="0" rIns="0" bIns="0">
            <a:spAutoFit/>
          </a:bodyPr>
          <a:lstStyle>
            <a:lvl1pPr>
              <a:defRPr sz="2800" b="0" i="0">
                <a:solidFill>
                  <a:schemeClr val="tx1"/>
                </a:solidFill>
                <a:latin typeface="Constantia"/>
                <a:cs typeface="Constantia"/>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2/12/2025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2000" cy="6858000"/>
            </a:xfrm>
            <a:prstGeom prst="rect">
              <a:avLst/>
            </a:prstGeom>
          </p:spPr>
        </p:pic>
        <p:pic>
          <p:nvPicPr>
            <p:cNvPr id="4" name="object 4"/>
            <p:cNvPicPr/>
            <p:nvPr/>
          </p:nvPicPr>
          <p:blipFill>
            <a:blip r:embed="rId3" cstate="print"/>
            <a:stretch>
              <a:fillRect/>
            </a:stretch>
          </p:blipFill>
          <p:spPr>
            <a:xfrm>
              <a:off x="0" y="0"/>
              <a:ext cx="12192000" cy="6858000"/>
            </a:xfrm>
            <a:prstGeom prst="rect">
              <a:avLst/>
            </a:prstGeom>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87829" y="-177546"/>
            <a:ext cx="5419090" cy="1674817"/>
          </a:xfrm>
          <a:prstGeom prst="rect">
            <a:avLst/>
          </a:prstGeom>
        </p:spPr>
        <p:txBody>
          <a:bodyPr vert="horz" wrap="square" lIns="0" tIns="12700" rIns="0" bIns="0" rtlCol="0">
            <a:spAutoFit/>
          </a:bodyPr>
          <a:lstStyle/>
          <a:p>
            <a:pPr marL="12700">
              <a:lnSpc>
                <a:spcPct val="100000"/>
              </a:lnSpc>
              <a:spcBef>
                <a:spcPts val="100"/>
              </a:spcBef>
            </a:pPr>
            <a:r>
              <a:rPr lang="en-GB" sz="5400" b="0" i="0" spc="-80" dirty="0" smtClean="0">
                <a:latin typeface="Calibri"/>
                <a:cs typeface="Calibri"/>
              </a:rPr>
              <a:t/>
            </a:r>
            <a:br>
              <a:rPr lang="en-GB" sz="5400" b="0" i="0" spc="-80" dirty="0" smtClean="0">
                <a:latin typeface="Calibri"/>
                <a:cs typeface="Calibri"/>
              </a:rPr>
            </a:br>
            <a:r>
              <a:rPr sz="5400" b="0" i="0" spc="-80" dirty="0" smtClean="0">
                <a:latin typeface="Calibri"/>
                <a:cs typeface="Calibri"/>
              </a:rPr>
              <a:t>PATHOPHYSIOLOGY</a:t>
            </a:r>
            <a:endParaRPr sz="5400" dirty="0">
              <a:latin typeface="Calibri"/>
              <a:cs typeface="Calibri"/>
            </a:endParaRPr>
          </a:p>
        </p:txBody>
      </p:sp>
      <p:sp>
        <p:nvSpPr>
          <p:cNvPr id="3" name="object 3"/>
          <p:cNvSpPr txBox="1"/>
          <p:nvPr/>
        </p:nvSpPr>
        <p:spPr>
          <a:xfrm>
            <a:off x="688340" y="924559"/>
            <a:ext cx="10740390" cy="5288243"/>
          </a:xfrm>
          <a:prstGeom prst="rect">
            <a:avLst/>
          </a:prstGeom>
        </p:spPr>
        <p:txBody>
          <a:bodyPr vert="horz" wrap="square" lIns="0" tIns="13335" rIns="0" bIns="0" rtlCol="0">
            <a:spAutoFit/>
          </a:bodyPr>
          <a:lstStyle/>
          <a:p>
            <a:pPr marL="2723515">
              <a:lnSpc>
                <a:spcPct val="100000"/>
              </a:lnSpc>
              <a:spcBef>
                <a:spcPts val="105"/>
              </a:spcBef>
            </a:pPr>
            <a:endParaRPr lang="en-GB" sz="3200" spc="-35" dirty="0" smtClean="0">
              <a:solidFill>
                <a:srgbClr val="04607A"/>
              </a:solidFill>
              <a:latin typeface="Calibri"/>
              <a:cs typeface="Calibri"/>
            </a:endParaRPr>
          </a:p>
          <a:p>
            <a:pPr marL="2723515">
              <a:lnSpc>
                <a:spcPct val="100000"/>
              </a:lnSpc>
              <a:spcBef>
                <a:spcPts val="105"/>
              </a:spcBef>
            </a:pPr>
            <a:endParaRPr lang="en-GB" sz="3200" spc="-35" dirty="0" smtClean="0">
              <a:solidFill>
                <a:srgbClr val="04607A"/>
              </a:solidFill>
              <a:latin typeface="Calibri"/>
              <a:cs typeface="Calibri"/>
            </a:endParaRPr>
          </a:p>
          <a:p>
            <a:pPr marL="2723515">
              <a:lnSpc>
                <a:spcPct val="100000"/>
              </a:lnSpc>
              <a:spcBef>
                <a:spcPts val="105"/>
              </a:spcBef>
            </a:pPr>
            <a:r>
              <a:rPr lang="en-GB" sz="3200" spc="-35" dirty="0" smtClean="0">
                <a:solidFill>
                  <a:srgbClr val="04607A"/>
                </a:solidFill>
                <a:latin typeface="Calibri"/>
                <a:cs typeface="Calibri"/>
              </a:rPr>
              <a:t>                                    </a:t>
            </a:r>
            <a:r>
              <a:rPr sz="2400" spc="-35" dirty="0" smtClean="0">
                <a:solidFill>
                  <a:srgbClr val="04607A"/>
                </a:solidFill>
                <a:latin typeface="Calibri"/>
                <a:cs typeface="Calibri"/>
              </a:rPr>
              <a:t>HORIZONTAL</a:t>
            </a:r>
            <a:r>
              <a:rPr sz="2400" spc="-90" dirty="0" smtClean="0">
                <a:solidFill>
                  <a:srgbClr val="04607A"/>
                </a:solidFill>
                <a:latin typeface="Calibri"/>
                <a:cs typeface="Calibri"/>
              </a:rPr>
              <a:t> </a:t>
            </a:r>
            <a:r>
              <a:rPr lang="en-GB" sz="2400" spc="-10" dirty="0" smtClean="0">
                <a:solidFill>
                  <a:srgbClr val="04607A"/>
                </a:solidFill>
                <a:latin typeface="Calibri"/>
                <a:cs typeface="Calibri"/>
              </a:rPr>
              <a:t>INTEGRATION</a:t>
            </a:r>
            <a:endParaRPr sz="2400" dirty="0">
              <a:latin typeface="Calibri"/>
              <a:cs typeface="Calibri"/>
            </a:endParaRPr>
          </a:p>
          <a:p>
            <a:pPr>
              <a:lnSpc>
                <a:spcPct val="100000"/>
              </a:lnSpc>
              <a:spcBef>
                <a:spcPts val="305"/>
              </a:spcBef>
            </a:pPr>
            <a:endParaRPr sz="3200" dirty="0">
              <a:latin typeface="Calibri"/>
              <a:cs typeface="Calibri"/>
            </a:endParaRPr>
          </a:p>
          <a:p>
            <a:pPr marL="286385" marR="142875" indent="-274955">
              <a:lnSpc>
                <a:spcPct val="90000"/>
              </a:lnSpc>
              <a:buClr>
                <a:srgbClr val="0AD0D9"/>
              </a:buClr>
              <a:buSzPct val="90384"/>
              <a:buFont typeface="Wingdings"/>
              <a:buChar char=""/>
              <a:tabLst>
                <a:tab pos="286385" algn="l"/>
                <a:tab pos="290830" algn="l"/>
              </a:tabLst>
            </a:pPr>
            <a:r>
              <a:rPr sz="2600" dirty="0">
                <a:latin typeface="Constantia"/>
                <a:cs typeface="Constantia"/>
              </a:rPr>
              <a:t>The</a:t>
            </a:r>
            <a:r>
              <a:rPr sz="2600" spc="-90" dirty="0">
                <a:latin typeface="Constantia"/>
                <a:cs typeface="Constantia"/>
              </a:rPr>
              <a:t> </a:t>
            </a:r>
            <a:r>
              <a:rPr sz="2600" dirty="0">
                <a:latin typeface="Constantia"/>
                <a:cs typeface="Constantia"/>
              </a:rPr>
              <a:t>human</a:t>
            </a:r>
            <a:r>
              <a:rPr sz="2600" spc="-114" dirty="0">
                <a:latin typeface="Constantia"/>
                <a:cs typeface="Constantia"/>
              </a:rPr>
              <a:t> </a:t>
            </a:r>
            <a:r>
              <a:rPr sz="2600" dirty="0">
                <a:latin typeface="Constantia"/>
                <a:cs typeface="Constantia"/>
              </a:rPr>
              <a:t>placental</a:t>
            </a:r>
            <a:r>
              <a:rPr sz="2600" spc="-50" dirty="0">
                <a:latin typeface="Constantia"/>
                <a:cs typeface="Constantia"/>
              </a:rPr>
              <a:t> </a:t>
            </a:r>
            <a:r>
              <a:rPr sz="2600" spc="-10" dirty="0">
                <a:latin typeface="Constantia"/>
                <a:cs typeface="Constantia"/>
              </a:rPr>
              <a:t>lactogen</a:t>
            </a:r>
            <a:r>
              <a:rPr sz="2600" spc="-90" dirty="0">
                <a:latin typeface="Constantia"/>
                <a:cs typeface="Constantia"/>
              </a:rPr>
              <a:t> </a:t>
            </a:r>
            <a:r>
              <a:rPr sz="2600" dirty="0">
                <a:latin typeface="Constantia"/>
                <a:cs typeface="Constantia"/>
              </a:rPr>
              <a:t>is</a:t>
            </a:r>
            <a:r>
              <a:rPr sz="2600" spc="-155" dirty="0">
                <a:latin typeface="Constantia"/>
                <a:cs typeface="Constantia"/>
              </a:rPr>
              <a:t> </a:t>
            </a:r>
            <a:r>
              <a:rPr sz="2600" dirty="0">
                <a:latin typeface="Constantia"/>
                <a:cs typeface="Constantia"/>
              </a:rPr>
              <a:t>a</a:t>
            </a:r>
            <a:r>
              <a:rPr sz="2600" spc="-90" dirty="0">
                <a:latin typeface="Constantia"/>
                <a:cs typeface="Constantia"/>
              </a:rPr>
              <a:t> </a:t>
            </a:r>
            <a:r>
              <a:rPr sz="2600" dirty="0">
                <a:latin typeface="Constantia"/>
                <a:cs typeface="Constantia"/>
              </a:rPr>
              <a:t>hormone</a:t>
            </a:r>
            <a:r>
              <a:rPr sz="2600" spc="-140" dirty="0">
                <a:latin typeface="Constantia"/>
                <a:cs typeface="Constantia"/>
              </a:rPr>
              <a:t> </a:t>
            </a:r>
            <a:r>
              <a:rPr sz="2600" dirty="0">
                <a:latin typeface="Constantia"/>
                <a:cs typeface="Constantia"/>
              </a:rPr>
              <a:t>released</a:t>
            </a:r>
            <a:r>
              <a:rPr sz="2600" spc="-35" dirty="0">
                <a:latin typeface="Constantia"/>
                <a:cs typeface="Constantia"/>
              </a:rPr>
              <a:t> </a:t>
            </a:r>
            <a:r>
              <a:rPr sz="2600" dirty="0">
                <a:latin typeface="Constantia"/>
                <a:cs typeface="Constantia"/>
              </a:rPr>
              <a:t>by</a:t>
            </a:r>
            <a:r>
              <a:rPr sz="2600" spc="-125" dirty="0">
                <a:latin typeface="Constantia"/>
                <a:cs typeface="Constantia"/>
              </a:rPr>
              <a:t> </a:t>
            </a:r>
            <a:r>
              <a:rPr sz="2600" dirty="0">
                <a:latin typeface="Constantia"/>
                <a:cs typeface="Constantia"/>
              </a:rPr>
              <a:t>the</a:t>
            </a:r>
            <a:r>
              <a:rPr sz="2600" spc="-135" dirty="0">
                <a:latin typeface="Constantia"/>
                <a:cs typeface="Constantia"/>
              </a:rPr>
              <a:t> </a:t>
            </a:r>
            <a:r>
              <a:rPr sz="2600" spc="-10" dirty="0">
                <a:latin typeface="Constantia"/>
                <a:cs typeface="Constantia"/>
              </a:rPr>
              <a:t>placenta </a:t>
            </a:r>
            <a:r>
              <a:rPr sz="2600" dirty="0">
                <a:latin typeface="Constantia"/>
                <a:cs typeface="Constantia"/>
              </a:rPr>
              <a:t>during</a:t>
            </a:r>
            <a:r>
              <a:rPr sz="2600" spc="-65" dirty="0">
                <a:latin typeface="Constantia"/>
                <a:cs typeface="Constantia"/>
              </a:rPr>
              <a:t> </a:t>
            </a:r>
            <a:r>
              <a:rPr sz="2600" dirty="0">
                <a:latin typeface="Constantia"/>
                <a:cs typeface="Constantia"/>
              </a:rPr>
              <a:t>the</a:t>
            </a:r>
            <a:r>
              <a:rPr sz="2600" spc="-125" dirty="0">
                <a:latin typeface="Constantia"/>
                <a:cs typeface="Constantia"/>
              </a:rPr>
              <a:t> </a:t>
            </a:r>
            <a:r>
              <a:rPr sz="2600" spc="-20" dirty="0">
                <a:latin typeface="Constantia"/>
                <a:cs typeface="Constantia"/>
              </a:rPr>
              <a:t>pregnancy.</a:t>
            </a:r>
            <a:r>
              <a:rPr sz="2600" spc="-15" dirty="0">
                <a:latin typeface="Constantia"/>
                <a:cs typeface="Constantia"/>
              </a:rPr>
              <a:t> </a:t>
            </a:r>
            <a:endParaRPr lang="en-GB" sz="2600" spc="-15" dirty="0" smtClean="0">
              <a:latin typeface="Constantia"/>
              <a:cs typeface="Constantia"/>
            </a:endParaRPr>
          </a:p>
          <a:p>
            <a:pPr marL="11430" marR="142875">
              <a:lnSpc>
                <a:spcPct val="90000"/>
              </a:lnSpc>
              <a:buClr>
                <a:srgbClr val="0AD0D9"/>
              </a:buClr>
              <a:buSzPct val="90384"/>
              <a:tabLst>
                <a:tab pos="286385" algn="l"/>
                <a:tab pos="290830" algn="l"/>
              </a:tabLst>
            </a:pPr>
            <a:endParaRPr lang="en-GB" sz="2600" spc="-15" dirty="0" smtClean="0">
              <a:latin typeface="Constantia"/>
              <a:cs typeface="Constantia"/>
            </a:endParaRPr>
          </a:p>
          <a:p>
            <a:pPr marL="286385" marR="142875" indent="-274955">
              <a:lnSpc>
                <a:spcPct val="90000"/>
              </a:lnSpc>
              <a:buClr>
                <a:srgbClr val="0AD0D9"/>
              </a:buClr>
              <a:buSzPct val="90384"/>
              <a:buFont typeface="Wingdings"/>
              <a:buChar char=""/>
              <a:tabLst>
                <a:tab pos="286385" algn="l"/>
                <a:tab pos="290830" algn="l"/>
              </a:tabLst>
            </a:pPr>
            <a:r>
              <a:rPr sz="2600" dirty="0" smtClean="0">
                <a:latin typeface="Constantia"/>
                <a:cs typeface="Constantia"/>
              </a:rPr>
              <a:t>It</a:t>
            </a:r>
            <a:r>
              <a:rPr sz="2600" spc="-85" dirty="0" smtClean="0">
                <a:latin typeface="Constantia"/>
                <a:cs typeface="Constantia"/>
              </a:rPr>
              <a:t> </a:t>
            </a:r>
            <a:r>
              <a:rPr sz="2600" dirty="0">
                <a:latin typeface="Constantia"/>
                <a:cs typeface="Constantia"/>
              </a:rPr>
              <a:t>holds</a:t>
            </a:r>
            <a:r>
              <a:rPr sz="2600" spc="-145" dirty="0">
                <a:latin typeface="Constantia"/>
                <a:cs typeface="Constantia"/>
              </a:rPr>
              <a:t> </a:t>
            </a:r>
            <a:r>
              <a:rPr sz="2600" dirty="0">
                <a:latin typeface="Constantia"/>
                <a:cs typeface="Constantia"/>
              </a:rPr>
              <a:t>a</a:t>
            </a:r>
            <a:r>
              <a:rPr sz="2600" spc="-140" dirty="0">
                <a:latin typeface="Constantia"/>
                <a:cs typeface="Constantia"/>
              </a:rPr>
              <a:t> </a:t>
            </a:r>
            <a:r>
              <a:rPr sz="2600" spc="-20" dirty="0">
                <a:latin typeface="Constantia"/>
                <a:cs typeface="Constantia"/>
              </a:rPr>
              <a:t>comparable</a:t>
            </a:r>
            <a:r>
              <a:rPr sz="2600" spc="-140" dirty="0">
                <a:latin typeface="Constantia"/>
                <a:cs typeface="Constantia"/>
              </a:rPr>
              <a:t> </a:t>
            </a:r>
            <a:r>
              <a:rPr sz="2600" spc="-10" dirty="0">
                <a:latin typeface="Constantia"/>
                <a:cs typeface="Constantia"/>
              </a:rPr>
              <a:t>composition</a:t>
            </a:r>
            <a:r>
              <a:rPr sz="2600" spc="-120" dirty="0">
                <a:latin typeface="Constantia"/>
                <a:cs typeface="Constantia"/>
              </a:rPr>
              <a:t> </a:t>
            </a:r>
            <a:r>
              <a:rPr sz="2600" spc="-20" dirty="0">
                <a:latin typeface="Constantia"/>
                <a:cs typeface="Constantia"/>
              </a:rPr>
              <a:t>to</a:t>
            </a:r>
            <a:r>
              <a:rPr sz="2600" spc="-150" dirty="0">
                <a:latin typeface="Constantia"/>
                <a:cs typeface="Constantia"/>
              </a:rPr>
              <a:t> </a:t>
            </a:r>
            <a:r>
              <a:rPr sz="2600" spc="-10" dirty="0">
                <a:latin typeface="Constantia"/>
                <a:cs typeface="Constantia"/>
              </a:rPr>
              <a:t>growth </a:t>
            </a:r>
            <a:r>
              <a:rPr sz="2600" dirty="0">
                <a:latin typeface="Constantia"/>
                <a:cs typeface="Constantia"/>
              </a:rPr>
              <a:t>hormone</a:t>
            </a:r>
            <a:r>
              <a:rPr sz="2600" spc="-160" dirty="0">
                <a:latin typeface="Constantia"/>
                <a:cs typeface="Constantia"/>
              </a:rPr>
              <a:t> </a:t>
            </a:r>
            <a:r>
              <a:rPr sz="2600" dirty="0">
                <a:latin typeface="Constantia"/>
                <a:cs typeface="Constantia"/>
              </a:rPr>
              <a:t>and</a:t>
            </a:r>
            <a:r>
              <a:rPr sz="2600" spc="-15" dirty="0">
                <a:latin typeface="Constantia"/>
                <a:cs typeface="Constantia"/>
              </a:rPr>
              <a:t> </a:t>
            </a:r>
            <a:r>
              <a:rPr sz="2600" dirty="0">
                <a:latin typeface="Constantia"/>
                <a:cs typeface="Constantia"/>
              </a:rPr>
              <a:t>induces</a:t>
            </a:r>
            <a:r>
              <a:rPr sz="2600" spc="-80" dirty="0">
                <a:latin typeface="Constantia"/>
                <a:cs typeface="Constantia"/>
              </a:rPr>
              <a:t> </a:t>
            </a:r>
            <a:r>
              <a:rPr sz="2600" dirty="0">
                <a:latin typeface="Constantia"/>
                <a:cs typeface="Constantia"/>
              </a:rPr>
              <a:t>important</a:t>
            </a:r>
            <a:r>
              <a:rPr sz="2600" spc="-90" dirty="0">
                <a:latin typeface="Constantia"/>
                <a:cs typeface="Constantia"/>
              </a:rPr>
              <a:t> </a:t>
            </a:r>
            <a:r>
              <a:rPr sz="2600" spc="-10" dirty="0">
                <a:latin typeface="Constantia"/>
                <a:cs typeface="Constantia"/>
              </a:rPr>
              <a:t>metabolic</a:t>
            </a:r>
            <a:r>
              <a:rPr sz="2600" spc="-155" dirty="0">
                <a:latin typeface="Constantia"/>
                <a:cs typeface="Constantia"/>
              </a:rPr>
              <a:t> </a:t>
            </a:r>
            <a:r>
              <a:rPr sz="2600" spc="-20" dirty="0">
                <a:latin typeface="Constantia"/>
                <a:cs typeface="Constantia"/>
              </a:rPr>
              <a:t>changes</a:t>
            </a:r>
            <a:r>
              <a:rPr sz="2600" spc="-135" dirty="0">
                <a:latin typeface="Constantia"/>
                <a:cs typeface="Constantia"/>
              </a:rPr>
              <a:t> </a:t>
            </a:r>
            <a:r>
              <a:rPr sz="2600" dirty="0">
                <a:latin typeface="Constantia"/>
                <a:cs typeface="Constantia"/>
              </a:rPr>
              <a:t>during</a:t>
            </a:r>
            <a:r>
              <a:rPr sz="2600" spc="-45" dirty="0">
                <a:latin typeface="Constantia"/>
                <a:cs typeface="Constantia"/>
              </a:rPr>
              <a:t> </a:t>
            </a:r>
            <a:r>
              <a:rPr sz="2600" dirty="0">
                <a:latin typeface="Constantia"/>
                <a:cs typeface="Constantia"/>
              </a:rPr>
              <a:t>pregnancy</a:t>
            </a:r>
            <a:r>
              <a:rPr sz="2600" spc="-105" dirty="0">
                <a:latin typeface="Constantia"/>
                <a:cs typeface="Constantia"/>
              </a:rPr>
              <a:t> </a:t>
            </a:r>
            <a:r>
              <a:rPr sz="2600" spc="-25" dirty="0">
                <a:latin typeface="Constantia"/>
                <a:cs typeface="Constantia"/>
              </a:rPr>
              <a:t>to </a:t>
            </a:r>
            <a:r>
              <a:rPr sz="2600" dirty="0">
                <a:latin typeface="Constantia"/>
                <a:cs typeface="Constantia"/>
              </a:rPr>
              <a:t>support</a:t>
            </a:r>
            <a:r>
              <a:rPr sz="2600" spc="-125" dirty="0">
                <a:latin typeface="Constantia"/>
                <a:cs typeface="Constantia"/>
              </a:rPr>
              <a:t> </a:t>
            </a:r>
            <a:r>
              <a:rPr sz="2600" dirty="0">
                <a:latin typeface="Constantia"/>
                <a:cs typeface="Constantia"/>
              </a:rPr>
              <a:t>the</a:t>
            </a:r>
            <a:r>
              <a:rPr sz="2600" spc="-80" dirty="0">
                <a:latin typeface="Constantia"/>
                <a:cs typeface="Constantia"/>
              </a:rPr>
              <a:t> </a:t>
            </a:r>
            <a:r>
              <a:rPr sz="2600" spc="-20" dirty="0">
                <a:latin typeface="Constantia"/>
                <a:cs typeface="Constantia"/>
              </a:rPr>
              <a:t>maintenance</a:t>
            </a:r>
            <a:r>
              <a:rPr sz="2600" spc="-140" dirty="0">
                <a:latin typeface="Constantia"/>
                <a:cs typeface="Constantia"/>
              </a:rPr>
              <a:t> </a:t>
            </a:r>
            <a:r>
              <a:rPr sz="2600" dirty="0">
                <a:latin typeface="Constantia"/>
                <a:cs typeface="Constantia"/>
              </a:rPr>
              <a:t>of</a:t>
            </a:r>
            <a:r>
              <a:rPr sz="2600" spc="35" dirty="0">
                <a:latin typeface="Constantia"/>
                <a:cs typeface="Constantia"/>
              </a:rPr>
              <a:t> </a:t>
            </a:r>
            <a:r>
              <a:rPr sz="2600" dirty="0">
                <a:latin typeface="Constantia"/>
                <a:cs typeface="Constantia"/>
              </a:rPr>
              <a:t>fetal</a:t>
            </a:r>
            <a:r>
              <a:rPr sz="2600" spc="-25" dirty="0">
                <a:latin typeface="Constantia"/>
                <a:cs typeface="Constantia"/>
              </a:rPr>
              <a:t> </a:t>
            </a:r>
            <a:r>
              <a:rPr sz="2600" dirty="0">
                <a:latin typeface="Constantia"/>
                <a:cs typeface="Constantia"/>
              </a:rPr>
              <a:t>nutritional</a:t>
            </a:r>
            <a:r>
              <a:rPr sz="2600" spc="-90" dirty="0">
                <a:latin typeface="Constantia"/>
                <a:cs typeface="Constantia"/>
              </a:rPr>
              <a:t> </a:t>
            </a:r>
            <a:r>
              <a:rPr sz="2600" dirty="0">
                <a:latin typeface="Constantia"/>
                <a:cs typeface="Constantia"/>
              </a:rPr>
              <a:t>status.</a:t>
            </a:r>
            <a:r>
              <a:rPr sz="2600" spc="-100" dirty="0">
                <a:latin typeface="Constantia"/>
                <a:cs typeface="Constantia"/>
              </a:rPr>
              <a:t> </a:t>
            </a:r>
            <a:endParaRPr lang="en-GB" sz="2600" spc="-100" dirty="0" smtClean="0">
              <a:latin typeface="Constantia"/>
              <a:cs typeface="Constantia"/>
            </a:endParaRPr>
          </a:p>
          <a:p>
            <a:pPr marL="11430" marR="142875">
              <a:lnSpc>
                <a:spcPct val="90000"/>
              </a:lnSpc>
              <a:buClr>
                <a:srgbClr val="0AD0D9"/>
              </a:buClr>
              <a:buSzPct val="90384"/>
              <a:tabLst>
                <a:tab pos="286385" algn="l"/>
                <a:tab pos="290830" algn="l"/>
              </a:tabLst>
            </a:pPr>
            <a:endParaRPr lang="en-GB" sz="2600" spc="-100" dirty="0" smtClean="0">
              <a:latin typeface="Constantia"/>
              <a:cs typeface="Constantia"/>
            </a:endParaRPr>
          </a:p>
          <a:p>
            <a:pPr marL="286385" marR="142875" indent="-274955">
              <a:lnSpc>
                <a:spcPct val="90000"/>
              </a:lnSpc>
              <a:buClr>
                <a:srgbClr val="0AD0D9"/>
              </a:buClr>
              <a:buSzPct val="90384"/>
              <a:buFont typeface="Wingdings"/>
              <a:buChar char=""/>
              <a:tabLst>
                <a:tab pos="286385" algn="l"/>
                <a:tab pos="290830" algn="l"/>
              </a:tabLst>
            </a:pPr>
            <a:r>
              <a:rPr sz="2600" dirty="0" smtClean="0">
                <a:latin typeface="Constantia"/>
                <a:cs typeface="Constantia"/>
              </a:rPr>
              <a:t>This</a:t>
            </a:r>
            <a:r>
              <a:rPr sz="2600" spc="-40" dirty="0" smtClean="0">
                <a:latin typeface="Constantia"/>
                <a:cs typeface="Constantia"/>
              </a:rPr>
              <a:t> </a:t>
            </a:r>
            <a:r>
              <a:rPr sz="2600" dirty="0">
                <a:latin typeface="Constantia"/>
                <a:cs typeface="Constantia"/>
              </a:rPr>
              <a:t>hormone</a:t>
            </a:r>
            <a:r>
              <a:rPr sz="2600" spc="-75" dirty="0">
                <a:latin typeface="Constantia"/>
                <a:cs typeface="Constantia"/>
              </a:rPr>
              <a:t> </a:t>
            </a:r>
            <a:r>
              <a:rPr sz="2600" spc="-25" dirty="0">
                <a:latin typeface="Constantia"/>
                <a:cs typeface="Constantia"/>
              </a:rPr>
              <a:t>is </a:t>
            </a:r>
            <a:r>
              <a:rPr sz="2600" dirty="0">
                <a:latin typeface="Constantia"/>
                <a:cs typeface="Constantia"/>
              </a:rPr>
              <a:t>capable</a:t>
            </a:r>
            <a:r>
              <a:rPr sz="2600" spc="-145" dirty="0">
                <a:latin typeface="Constantia"/>
                <a:cs typeface="Constantia"/>
              </a:rPr>
              <a:t> </a:t>
            </a:r>
            <a:r>
              <a:rPr sz="2600" dirty="0">
                <a:latin typeface="Constantia"/>
                <a:cs typeface="Constantia"/>
              </a:rPr>
              <a:t>of</a:t>
            </a:r>
            <a:r>
              <a:rPr sz="2600" spc="15" dirty="0">
                <a:latin typeface="Constantia"/>
                <a:cs typeface="Constantia"/>
              </a:rPr>
              <a:t> </a:t>
            </a:r>
            <a:r>
              <a:rPr sz="2600" spc="-20" dirty="0">
                <a:latin typeface="Constantia"/>
                <a:cs typeface="Constantia"/>
              </a:rPr>
              <a:t>provoking</a:t>
            </a:r>
            <a:r>
              <a:rPr sz="2600" spc="-90" dirty="0">
                <a:latin typeface="Constantia"/>
                <a:cs typeface="Constantia"/>
              </a:rPr>
              <a:t> </a:t>
            </a:r>
            <a:r>
              <a:rPr sz="2600" spc="-10" dirty="0">
                <a:latin typeface="Constantia"/>
                <a:cs typeface="Constantia"/>
              </a:rPr>
              <a:t>alterations</a:t>
            </a:r>
            <a:r>
              <a:rPr sz="2600" spc="-140" dirty="0">
                <a:latin typeface="Constantia"/>
                <a:cs typeface="Constantia"/>
              </a:rPr>
              <a:t> </a:t>
            </a:r>
            <a:r>
              <a:rPr sz="2600" dirty="0">
                <a:latin typeface="Constantia"/>
                <a:cs typeface="Constantia"/>
              </a:rPr>
              <a:t>and modifications</a:t>
            </a:r>
            <a:r>
              <a:rPr sz="2600" spc="-70" dirty="0">
                <a:latin typeface="Constantia"/>
                <a:cs typeface="Constantia"/>
              </a:rPr>
              <a:t> </a:t>
            </a:r>
            <a:r>
              <a:rPr sz="2600" dirty="0">
                <a:latin typeface="Constantia"/>
                <a:cs typeface="Constantia"/>
              </a:rPr>
              <a:t>in</a:t>
            </a:r>
            <a:r>
              <a:rPr sz="2600" spc="-70" dirty="0">
                <a:latin typeface="Constantia"/>
                <a:cs typeface="Constantia"/>
              </a:rPr>
              <a:t> </a:t>
            </a:r>
            <a:r>
              <a:rPr sz="2600" dirty="0">
                <a:latin typeface="Constantia"/>
                <a:cs typeface="Constantia"/>
              </a:rPr>
              <a:t>the</a:t>
            </a:r>
            <a:r>
              <a:rPr sz="2600" spc="-60" dirty="0">
                <a:latin typeface="Constantia"/>
                <a:cs typeface="Constantia"/>
              </a:rPr>
              <a:t> </a:t>
            </a:r>
            <a:r>
              <a:rPr sz="2600" spc="-10" dirty="0">
                <a:latin typeface="Constantia"/>
                <a:cs typeface="Constantia"/>
              </a:rPr>
              <a:t>insulin </a:t>
            </a:r>
            <a:r>
              <a:rPr sz="2600" spc="-20" dirty="0">
                <a:latin typeface="Constantia"/>
                <a:cs typeface="Constantia"/>
              </a:rPr>
              <a:t>receptors.</a:t>
            </a:r>
            <a:r>
              <a:rPr sz="2600" spc="-120" dirty="0">
                <a:latin typeface="Constantia"/>
                <a:cs typeface="Constantia"/>
              </a:rPr>
              <a:t> </a:t>
            </a:r>
            <a:endParaRPr sz="2600" dirty="0">
              <a:latin typeface="Constantia"/>
              <a:cs typeface="Constantia"/>
            </a:endParaRPr>
          </a:p>
        </p:txBody>
      </p:sp>
      <p:pic>
        <p:nvPicPr>
          <p:cNvPr id="4" name="object 4"/>
          <p:cNvPicPr/>
          <p:nvPr/>
        </p:nvPicPr>
        <p:blipFill>
          <a:blip r:embed="rId2" cstate="print"/>
          <a:stretch>
            <a:fillRect/>
          </a:stretch>
        </p:blipFill>
        <p:spPr>
          <a:xfrm>
            <a:off x="9954768" y="283463"/>
            <a:ext cx="1627631" cy="1242059"/>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87829" y="-177546"/>
            <a:ext cx="5419090" cy="1674817"/>
          </a:xfrm>
          <a:prstGeom prst="rect">
            <a:avLst/>
          </a:prstGeom>
        </p:spPr>
        <p:txBody>
          <a:bodyPr vert="horz" wrap="square" lIns="0" tIns="12700" rIns="0" bIns="0" rtlCol="0">
            <a:spAutoFit/>
          </a:bodyPr>
          <a:lstStyle/>
          <a:p>
            <a:pPr marL="12700">
              <a:lnSpc>
                <a:spcPct val="100000"/>
              </a:lnSpc>
              <a:spcBef>
                <a:spcPts val="100"/>
              </a:spcBef>
            </a:pPr>
            <a:r>
              <a:rPr lang="en-GB" sz="5400" b="0" i="0" spc="-80" dirty="0" smtClean="0">
                <a:latin typeface="Calibri"/>
                <a:cs typeface="Calibri"/>
              </a:rPr>
              <a:t/>
            </a:r>
            <a:br>
              <a:rPr lang="en-GB" sz="5400" b="0" i="0" spc="-80" dirty="0" smtClean="0">
                <a:latin typeface="Calibri"/>
                <a:cs typeface="Calibri"/>
              </a:rPr>
            </a:br>
            <a:r>
              <a:rPr sz="5400" b="0" i="0" spc="-80" dirty="0" smtClean="0">
                <a:latin typeface="Calibri"/>
                <a:cs typeface="Calibri"/>
              </a:rPr>
              <a:t>PATHOPHYSIOLOGY</a:t>
            </a:r>
            <a:endParaRPr sz="5400" dirty="0">
              <a:latin typeface="Calibri"/>
              <a:cs typeface="Calibri"/>
            </a:endParaRPr>
          </a:p>
        </p:txBody>
      </p:sp>
      <p:sp>
        <p:nvSpPr>
          <p:cNvPr id="3" name="object 3"/>
          <p:cNvSpPr txBox="1"/>
          <p:nvPr/>
        </p:nvSpPr>
        <p:spPr>
          <a:xfrm>
            <a:off x="688340" y="924559"/>
            <a:ext cx="10740390" cy="4957383"/>
          </a:xfrm>
          <a:prstGeom prst="rect">
            <a:avLst/>
          </a:prstGeom>
        </p:spPr>
        <p:txBody>
          <a:bodyPr vert="horz" wrap="square" lIns="0" tIns="13335" rIns="0" bIns="0" rtlCol="0">
            <a:spAutoFit/>
          </a:bodyPr>
          <a:lstStyle/>
          <a:p>
            <a:pPr marL="2723515">
              <a:spcBef>
                <a:spcPts val="105"/>
              </a:spcBef>
            </a:pPr>
            <a:endParaRPr lang="en-GB" sz="3200" spc="-35" dirty="0" smtClean="0">
              <a:solidFill>
                <a:srgbClr val="04607A"/>
              </a:solidFill>
              <a:latin typeface="Calibri"/>
              <a:cs typeface="Calibri"/>
            </a:endParaRPr>
          </a:p>
          <a:p>
            <a:pPr marL="2723515">
              <a:spcBef>
                <a:spcPts val="105"/>
              </a:spcBef>
            </a:pPr>
            <a:endParaRPr lang="en-GB" sz="3200" spc="-35" dirty="0" smtClean="0">
              <a:solidFill>
                <a:srgbClr val="04607A"/>
              </a:solidFill>
              <a:latin typeface="Calibri"/>
              <a:cs typeface="Calibri"/>
            </a:endParaRPr>
          </a:p>
          <a:p>
            <a:pPr marL="2723515">
              <a:lnSpc>
                <a:spcPct val="100000"/>
              </a:lnSpc>
              <a:spcBef>
                <a:spcPts val="105"/>
              </a:spcBef>
            </a:pPr>
            <a:r>
              <a:rPr lang="en-GB" sz="3200" spc="-35" dirty="0" smtClean="0">
                <a:solidFill>
                  <a:srgbClr val="04607A"/>
                </a:solidFill>
                <a:latin typeface="Calibri"/>
                <a:cs typeface="Calibri"/>
              </a:rPr>
              <a:t>                                 </a:t>
            </a:r>
            <a:r>
              <a:rPr sz="2400" spc="-35" dirty="0" smtClean="0">
                <a:solidFill>
                  <a:srgbClr val="04607A"/>
                </a:solidFill>
                <a:latin typeface="Calibri"/>
                <a:cs typeface="Calibri"/>
              </a:rPr>
              <a:t>HORIZONTAL</a:t>
            </a:r>
            <a:r>
              <a:rPr sz="2400" spc="-90" dirty="0" smtClean="0">
                <a:solidFill>
                  <a:srgbClr val="04607A"/>
                </a:solidFill>
                <a:latin typeface="Calibri"/>
                <a:cs typeface="Calibri"/>
              </a:rPr>
              <a:t> </a:t>
            </a:r>
            <a:r>
              <a:rPr lang="en-GB" sz="2400" spc="-10" dirty="0" smtClean="0">
                <a:solidFill>
                  <a:srgbClr val="04607A"/>
                </a:solidFill>
                <a:latin typeface="Calibri"/>
                <a:cs typeface="Calibri"/>
              </a:rPr>
              <a:t>INTEGRATION</a:t>
            </a:r>
            <a:endParaRPr lang="en-GB" sz="2400" dirty="0" smtClean="0">
              <a:latin typeface="Calibri"/>
              <a:cs typeface="Calibri"/>
            </a:endParaRPr>
          </a:p>
          <a:p>
            <a:pPr>
              <a:spcBef>
                <a:spcPts val="305"/>
              </a:spcBef>
            </a:pPr>
            <a:endParaRPr sz="3200" dirty="0">
              <a:latin typeface="Calibri"/>
              <a:cs typeface="Calibri"/>
            </a:endParaRPr>
          </a:p>
          <a:p>
            <a:pPr marL="286385" marR="142875" indent="-274955">
              <a:lnSpc>
                <a:spcPct val="90000"/>
              </a:lnSpc>
              <a:buClr>
                <a:srgbClr val="0AD0D9"/>
              </a:buClr>
              <a:buSzPct val="90384"/>
              <a:buFont typeface="Wingdings"/>
              <a:buChar char=""/>
              <a:tabLst>
                <a:tab pos="286385" algn="l"/>
                <a:tab pos="290830" algn="l"/>
              </a:tabLst>
            </a:pPr>
            <a:r>
              <a:rPr sz="2800" dirty="0" smtClean="0">
                <a:latin typeface="Constantia"/>
                <a:cs typeface="Constantia"/>
              </a:rPr>
              <a:t>The</a:t>
            </a:r>
            <a:r>
              <a:rPr sz="2800" spc="-70" dirty="0" smtClean="0">
                <a:latin typeface="Constantia"/>
                <a:cs typeface="Constantia"/>
              </a:rPr>
              <a:t> </a:t>
            </a:r>
            <a:r>
              <a:rPr sz="2800" dirty="0">
                <a:latin typeface="Constantia"/>
                <a:cs typeface="Constantia"/>
              </a:rPr>
              <a:t>following</a:t>
            </a:r>
            <a:r>
              <a:rPr sz="2800" spc="-50" dirty="0">
                <a:latin typeface="Constantia"/>
                <a:cs typeface="Constantia"/>
              </a:rPr>
              <a:t> </a:t>
            </a:r>
            <a:r>
              <a:rPr sz="2800" spc="-10" dirty="0">
                <a:latin typeface="Constantia"/>
                <a:cs typeface="Constantia"/>
              </a:rPr>
              <a:t>molecular</a:t>
            </a:r>
            <a:r>
              <a:rPr sz="2800" spc="-195" dirty="0">
                <a:latin typeface="Constantia"/>
                <a:cs typeface="Constantia"/>
              </a:rPr>
              <a:t> </a:t>
            </a:r>
            <a:r>
              <a:rPr sz="2800" dirty="0">
                <a:latin typeface="Constantia"/>
                <a:cs typeface="Constantia"/>
              </a:rPr>
              <a:t>variations</a:t>
            </a:r>
            <a:r>
              <a:rPr sz="2800" spc="-145" dirty="0">
                <a:latin typeface="Constantia"/>
                <a:cs typeface="Constantia"/>
              </a:rPr>
              <a:t> </a:t>
            </a:r>
            <a:r>
              <a:rPr sz="2800" dirty="0">
                <a:latin typeface="Constantia"/>
                <a:cs typeface="Constantia"/>
              </a:rPr>
              <a:t>appear</a:t>
            </a:r>
            <a:r>
              <a:rPr sz="2800" spc="-135" dirty="0">
                <a:latin typeface="Constantia"/>
                <a:cs typeface="Constantia"/>
              </a:rPr>
              <a:t> </a:t>
            </a:r>
            <a:r>
              <a:rPr sz="2800" dirty="0">
                <a:latin typeface="Constantia"/>
                <a:cs typeface="Constantia"/>
              </a:rPr>
              <a:t>to</a:t>
            </a:r>
            <a:r>
              <a:rPr sz="2800" spc="-110" dirty="0">
                <a:latin typeface="Constantia"/>
                <a:cs typeface="Constantia"/>
              </a:rPr>
              <a:t> </a:t>
            </a:r>
            <a:r>
              <a:rPr sz="2800" spc="-25" dirty="0">
                <a:latin typeface="Constantia"/>
                <a:cs typeface="Constantia"/>
              </a:rPr>
              <a:t>have</a:t>
            </a:r>
            <a:r>
              <a:rPr sz="2800" spc="-95" dirty="0">
                <a:latin typeface="Constantia"/>
                <a:cs typeface="Constantia"/>
              </a:rPr>
              <a:t> </a:t>
            </a:r>
            <a:r>
              <a:rPr sz="2800" dirty="0">
                <a:latin typeface="Constantia"/>
                <a:cs typeface="Constantia"/>
              </a:rPr>
              <a:t>links</a:t>
            </a:r>
            <a:r>
              <a:rPr sz="2800" spc="-105" dirty="0">
                <a:latin typeface="Constantia"/>
                <a:cs typeface="Constantia"/>
              </a:rPr>
              <a:t> </a:t>
            </a:r>
            <a:r>
              <a:rPr sz="2800" spc="-25" dirty="0">
                <a:latin typeface="Constantia"/>
                <a:cs typeface="Constantia"/>
              </a:rPr>
              <a:t>to </a:t>
            </a:r>
            <a:r>
              <a:rPr sz="2800" dirty="0">
                <a:latin typeface="Constantia"/>
                <a:cs typeface="Constantia"/>
              </a:rPr>
              <a:t>diminishing</a:t>
            </a:r>
            <a:r>
              <a:rPr sz="2800" spc="-80" dirty="0">
                <a:latin typeface="Constantia"/>
                <a:cs typeface="Constantia"/>
              </a:rPr>
              <a:t> </a:t>
            </a:r>
            <a:r>
              <a:rPr sz="2800" spc="-10" dirty="0">
                <a:latin typeface="Constantia"/>
                <a:cs typeface="Constantia"/>
              </a:rPr>
              <a:t>glucose</a:t>
            </a:r>
            <a:r>
              <a:rPr sz="2800" spc="-130" dirty="0">
                <a:latin typeface="Constantia"/>
                <a:cs typeface="Constantia"/>
              </a:rPr>
              <a:t> </a:t>
            </a:r>
            <a:r>
              <a:rPr sz="2800" spc="-20" dirty="0">
                <a:latin typeface="Constantia"/>
                <a:cs typeface="Constantia"/>
              </a:rPr>
              <a:t>uptake</a:t>
            </a:r>
            <a:r>
              <a:rPr sz="2800" spc="-160" dirty="0">
                <a:latin typeface="Constantia"/>
                <a:cs typeface="Constantia"/>
              </a:rPr>
              <a:t> </a:t>
            </a:r>
            <a:r>
              <a:rPr sz="2800" dirty="0">
                <a:latin typeface="Constantia"/>
                <a:cs typeface="Constantia"/>
              </a:rPr>
              <a:t>at</a:t>
            </a:r>
            <a:r>
              <a:rPr sz="2800" spc="-114" dirty="0">
                <a:latin typeface="Constantia"/>
                <a:cs typeface="Constantia"/>
              </a:rPr>
              <a:t> </a:t>
            </a:r>
            <a:r>
              <a:rPr sz="2800" dirty="0">
                <a:latin typeface="Constantia"/>
                <a:cs typeface="Constantia"/>
              </a:rPr>
              <a:t>peripheral</a:t>
            </a:r>
            <a:r>
              <a:rPr sz="2800" spc="-30" dirty="0">
                <a:latin typeface="Constantia"/>
                <a:cs typeface="Constantia"/>
              </a:rPr>
              <a:t> </a:t>
            </a:r>
            <a:r>
              <a:rPr sz="2800" spc="-10" dirty="0">
                <a:latin typeface="Constantia"/>
                <a:cs typeface="Constantia"/>
              </a:rPr>
              <a:t>tissues</a:t>
            </a:r>
            <a:r>
              <a:rPr sz="2800" spc="-10" dirty="0" smtClean="0">
                <a:latin typeface="Constantia"/>
                <a:cs typeface="Constantia"/>
              </a:rPr>
              <a:t>:</a:t>
            </a:r>
            <a:endParaRPr lang="en-GB" sz="2800" spc="-10" dirty="0" smtClean="0">
              <a:latin typeface="Constantia"/>
              <a:cs typeface="Constantia"/>
            </a:endParaRPr>
          </a:p>
          <a:p>
            <a:pPr marL="11430" marR="142875">
              <a:lnSpc>
                <a:spcPct val="90000"/>
              </a:lnSpc>
              <a:buClr>
                <a:srgbClr val="0AD0D9"/>
              </a:buClr>
              <a:buSzPct val="90384"/>
              <a:tabLst>
                <a:tab pos="286385" algn="l"/>
                <a:tab pos="290830" algn="l"/>
              </a:tabLst>
            </a:pPr>
            <a:endParaRPr sz="2800" dirty="0">
              <a:latin typeface="Constantia"/>
              <a:cs typeface="Constantia"/>
            </a:endParaRPr>
          </a:p>
          <a:p>
            <a:pPr marL="527685" indent="-514984">
              <a:spcBef>
                <a:spcPts val="310"/>
              </a:spcBef>
              <a:buClr>
                <a:srgbClr val="0AD0D9"/>
              </a:buClr>
              <a:buSzPct val="94230"/>
              <a:buFontTx/>
              <a:buAutoNum type="arabicParenR"/>
              <a:tabLst>
                <a:tab pos="527685" algn="l"/>
              </a:tabLst>
            </a:pPr>
            <a:r>
              <a:rPr lang="en-GB" sz="2800" i="1" dirty="0">
                <a:solidFill>
                  <a:schemeClr val="tx1">
                    <a:lumMod val="75000"/>
                    <a:lumOff val="25000"/>
                  </a:schemeClr>
                </a:solidFill>
                <a:latin typeface="Constantia"/>
                <a:cs typeface="Constantia"/>
              </a:rPr>
              <a:t>M</a:t>
            </a:r>
            <a:r>
              <a:rPr sz="2800" i="1" dirty="0" err="1" smtClean="0">
                <a:solidFill>
                  <a:schemeClr val="tx1">
                    <a:lumMod val="75000"/>
                    <a:lumOff val="25000"/>
                  </a:schemeClr>
                </a:solidFill>
                <a:latin typeface="Constantia"/>
                <a:cs typeface="Constantia"/>
              </a:rPr>
              <a:t>olecular</a:t>
            </a:r>
            <a:r>
              <a:rPr sz="2800" i="1" spc="-75" dirty="0" smtClean="0">
                <a:solidFill>
                  <a:schemeClr val="tx1">
                    <a:lumMod val="75000"/>
                    <a:lumOff val="25000"/>
                  </a:schemeClr>
                </a:solidFill>
                <a:latin typeface="Constantia"/>
                <a:cs typeface="Constantia"/>
              </a:rPr>
              <a:t> </a:t>
            </a:r>
            <a:r>
              <a:rPr sz="2800" i="1" dirty="0">
                <a:solidFill>
                  <a:schemeClr val="tx1">
                    <a:lumMod val="75000"/>
                    <a:lumOff val="25000"/>
                  </a:schemeClr>
                </a:solidFill>
                <a:latin typeface="Constantia"/>
                <a:cs typeface="Constantia"/>
              </a:rPr>
              <a:t>alteration</a:t>
            </a:r>
            <a:r>
              <a:rPr sz="2800" i="1" spc="-50" dirty="0">
                <a:solidFill>
                  <a:schemeClr val="tx1">
                    <a:lumMod val="75000"/>
                    <a:lumOff val="25000"/>
                  </a:schemeClr>
                </a:solidFill>
                <a:latin typeface="Constantia"/>
                <a:cs typeface="Constantia"/>
              </a:rPr>
              <a:t> </a:t>
            </a:r>
            <a:r>
              <a:rPr sz="2800" i="1" dirty="0">
                <a:solidFill>
                  <a:schemeClr val="tx1">
                    <a:lumMod val="75000"/>
                    <a:lumOff val="25000"/>
                  </a:schemeClr>
                </a:solidFill>
                <a:latin typeface="Constantia"/>
                <a:cs typeface="Constantia"/>
              </a:rPr>
              <a:t>of</a:t>
            </a:r>
            <a:r>
              <a:rPr sz="2800" i="1" spc="-60" dirty="0">
                <a:solidFill>
                  <a:schemeClr val="tx1">
                    <a:lumMod val="75000"/>
                    <a:lumOff val="25000"/>
                  </a:schemeClr>
                </a:solidFill>
                <a:latin typeface="Constantia"/>
                <a:cs typeface="Constantia"/>
              </a:rPr>
              <a:t> </a:t>
            </a:r>
            <a:r>
              <a:rPr sz="2800" i="1" dirty="0">
                <a:solidFill>
                  <a:schemeClr val="tx1">
                    <a:lumMod val="75000"/>
                    <a:lumOff val="25000"/>
                  </a:schemeClr>
                </a:solidFill>
                <a:latin typeface="Constantia"/>
                <a:cs typeface="Constantia"/>
              </a:rPr>
              <a:t>the</a:t>
            </a:r>
            <a:r>
              <a:rPr sz="2800" i="1" spc="-80" dirty="0">
                <a:solidFill>
                  <a:schemeClr val="tx1">
                    <a:lumMod val="75000"/>
                    <a:lumOff val="25000"/>
                  </a:schemeClr>
                </a:solidFill>
                <a:latin typeface="Constantia"/>
                <a:cs typeface="Constantia"/>
              </a:rPr>
              <a:t> </a:t>
            </a:r>
            <a:r>
              <a:rPr sz="2800" i="1" dirty="0">
                <a:solidFill>
                  <a:schemeClr val="tx1">
                    <a:lumMod val="75000"/>
                    <a:lumOff val="25000"/>
                  </a:schemeClr>
                </a:solidFill>
                <a:latin typeface="Constantia"/>
                <a:cs typeface="Constantia"/>
              </a:rPr>
              <a:t>beta-</a:t>
            </a:r>
            <a:r>
              <a:rPr sz="2800" i="1" spc="-70" dirty="0">
                <a:solidFill>
                  <a:schemeClr val="tx1">
                    <a:lumMod val="75000"/>
                    <a:lumOff val="25000"/>
                  </a:schemeClr>
                </a:solidFill>
                <a:latin typeface="Constantia"/>
                <a:cs typeface="Constantia"/>
              </a:rPr>
              <a:t> </a:t>
            </a:r>
            <a:r>
              <a:rPr sz="2800" i="1" dirty="0">
                <a:solidFill>
                  <a:schemeClr val="tx1">
                    <a:lumMod val="75000"/>
                    <a:lumOff val="25000"/>
                  </a:schemeClr>
                </a:solidFill>
                <a:latin typeface="Constantia"/>
                <a:cs typeface="Constantia"/>
              </a:rPr>
              <a:t>subunit</a:t>
            </a:r>
            <a:r>
              <a:rPr sz="2800" i="1" spc="-70" dirty="0">
                <a:solidFill>
                  <a:schemeClr val="tx1">
                    <a:lumMod val="75000"/>
                    <a:lumOff val="25000"/>
                  </a:schemeClr>
                </a:solidFill>
                <a:latin typeface="Constantia"/>
                <a:cs typeface="Constantia"/>
              </a:rPr>
              <a:t> </a:t>
            </a:r>
            <a:r>
              <a:rPr sz="2800" i="1" dirty="0">
                <a:solidFill>
                  <a:schemeClr val="tx1">
                    <a:lumMod val="75000"/>
                    <a:lumOff val="25000"/>
                  </a:schemeClr>
                </a:solidFill>
                <a:latin typeface="Constantia"/>
                <a:cs typeface="Constantia"/>
              </a:rPr>
              <a:t>insulin</a:t>
            </a:r>
            <a:r>
              <a:rPr sz="2800" i="1" spc="-60" dirty="0">
                <a:solidFill>
                  <a:schemeClr val="tx1">
                    <a:lumMod val="75000"/>
                    <a:lumOff val="25000"/>
                  </a:schemeClr>
                </a:solidFill>
                <a:latin typeface="Constantia"/>
                <a:cs typeface="Constantia"/>
              </a:rPr>
              <a:t> </a:t>
            </a:r>
            <a:r>
              <a:rPr sz="2800" i="1" spc="-10" dirty="0" smtClean="0">
                <a:solidFill>
                  <a:schemeClr val="tx1">
                    <a:lumMod val="75000"/>
                    <a:lumOff val="25000"/>
                  </a:schemeClr>
                </a:solidFill>
                <a:latin typeface="Constantia"/>
                <a:cs typeface="Constantia"/>
              </a:rPr>
              <a:t>receptor</a:t>
            </a:r>
            <a:endParaRPr sz="2800" dirty="0">
              <a:solidFill>
                <a:schemeClr val="tx1">
                  <a:lumMod val="75000"/>
                  <a:lumOff val="25000"/>
                </a:schemeClr>
              </a:solidFill>
              <a:latin typeface="Constantia"/>
              <a:cs typeface="Constantia"/>
            </a:endParaRPr>
          </a:p>
          <a:p>
            <a:pPr marL="527685" indent="-514984">
              <a:spcBef>
                <a:spcPts val="315"/>
              </a:spcBef>
              <a:buClr>
                <a:srgbClr val="0AD0D9"/>
              </a:buClr>
              <a:buSzPct val="94230"/>
              <a:buFontTx/>
              <a:buAutoNum type="arabicParenR"/>
              <a:tabLst>
                <a:tab pos="527685" algn="l"/>
              </a:tabLst>
            </a:pPr>
            <a:r>
              <a:rPr lang="en-GB" sz="2800" i="1" dirty="0">
                <a:solidFill>
                  <a:schemeClr val="tx1">
                    <a:lumMod val="75000"/>
                    <a:lumOff val="25000"/>
                  </a:schemeClr>
                </a:solidFill>
                <a:latin typeface="Constantia"/>
                <a:cs typeface="Constantia"/>
              </a:rPr>
              <a:t>D</a:t>
            </a:r>
            <a:r>
              <a:rPr sz="2800" i="1" dirty="0" err="1" smtClean="0">
                <a:solidFill>
                  <a:schemeClr val="tx1">
                    <a:lumMod val="75000"/>
                    <a:lumOff val="25000"/>
                  </a:schemeClr>
                </a:solidFill>
                <a:latin typeface="Constantia"/>
                <a:cs typeface="Constantia"/>
              </a:rPr>
              <a:t>iminished</a:t>
            </a:r>
            <a:r>
              <a:rPr sz="2800" i="1" spc="-55" dirty="0" smtClean="0">
                <a:solidFill>
                  <a:schemeClr val="tx1">
                    <a:lumMod val="75000"/>
                    <a:lumOff val="25000"/>
                  </a:schemeClr>
                </a:solidFill>
                <a:latin typeface="Constantia"/>
                <a:cs typeface="Constantia"/>
              </a:rPr>
              <a:t> </a:t>
            </a:r>
            <a:r>
              <a:rPr sz="2800" i="1" dirty="0">
                <a:solidFill>
                  <a:schemeClr val="tx1">
                    <a:lumMod val="75000"/>
                    <a:lumOff val="25000"/>
                  </a:schemeClr>
                </a:solidFill>
                <a:latin typeface="Constantia"/>
                <a:cs typeface="Constantia"/>
              </a:rPr>
              <a:t>phosphorylation</a:t>
            </a:r>
            <a:r>
              <a:rPr sz="2800" i="1" spc="-40" dirty="0">
                <a:solidFill>
                  <a:schemeClr val="tx1">
                    <a:lumMod val="75000"/>
                    <a:lumOff val="25000"/>
                  </a:schemeClr>
                </a:solidFill>
                <a:latin typeface="Constantia"/>
                <a:cs typeface="Constantia"/>
              </a:rPr>
              <a:t> </a:t>
            </a:r>
            <a:r>
              <a:rPr sz="2800" i="1" dirty="0">
                <a:solidFill>
                  <a:schemeClr val="tx1">
                    <a:lumMod val="75000"/>
                    <a:lumOff val="25000"/>
                  </a:schemeClr>
                </a:solidFill>
                <a:latin typeface="Constantia"/>
                <a:cs typeface="Constantia"/>
              </a:rPr>
              <a:t>of</a:t>
            </a:r>
            <a:r>
              <a:rPr sz="2800" i="1" spc="-35" dirty="0">
                <a:solidFill>
                  <a:schemeClr val="tx1">
                    <a:lumMod val="75000"/>
                    <a:lumOff val="25000"/>
                  </a:schemeClr>
                </a:solidFill>
                <a:latin typeface="Constantia"/>
                <a:cs typeface="Constantia"/>
              </a:rPr>
              <a:t> </a:t>
            </a:r>
            <a:r>
              <a:rPr sz="2800" i="1" dirty="0">
                <a:solidFill>
                  <a:schemeClr val="tx1">
                    <a:lumMod val="75000"/>
                    <a:lumOff val="25000"/>
                  </a:schemeClr>
                </a:solidFill>
                <a:latin typeface="Constantia"/>
                <a:cs typeface="Constantia"/>
              </a:rPr>
              <a:t>tyrosine</a:t>
            </a:r>
            <a:r>
              <a:rPr sz="2800" i="1" spc="-60" dirty="0">
                <a:solidFill>
                  <a:schemeClr val="tx1">
                    <a:lumMod val="75000"/>
                    <a:lumOff val="25000"/>
                  </a:schemeClr>
                </a:solidFill>
                <a:latin typeface="Constantia"/>
                <a:cs typeface="Constantia"/>
              </a:rPr>
              <a:t> </a:t>
            </a:r>
            <a:r>
              <a:rPr sz="2800" i="1" spc="-10" dirty="0">
                <a:solidFill>
                  <a:schemeClr val="tx1">
                    <a:lumMod val="75000"/>
                    <a:lumOff val="25000"/>
                  </a:schemeClr>
                </a:solidFill>
                <a:latin typeface="Constantia"/>
                <a:cs typeface="Constantia"/>
              </a:rPr>
              <a:t>kinase,</a:t>
            </a:r>
            <a:endParaRPr sz="2800" dirty="0">
              <a:solidFill>
                <a:schemeClr val="tx1">
                  <a:lumMod val="75000"/>
                  <a:lumOff val="25000"/>
                </a:schemeClr>
              </a:solidFill>
              <a:latin typeface="Constantia"/>
              <a:cs typeface="Constantia"/>
            </a:endParaRPr>
          </a:p>
          <a:p>
            <a:pPr marL="527685" marR="5080" indent="-515620">
              <a:lnSpc>
                <a:spcPts val="2810"/>
              </a:lnSpc>
              <a:spcBef>
                <a:spcPts val="665"/>
              </a:spcBef>
              <a:buClr>
                <a:srgbClr val="0AD0D9"/>
              </a:buClr>
              <a:buSzPct val="94230"/>
              <a:buFontTx/>
              <a:buAutoNum type="arabicParenR"/>
              <a:tabLst>
                <a:tab pos="527685" algn="l"/>
              </a:tabLst>
            </a:pPr>
            <a:r>
              <a:rPr lang="en-GB" sz="2800" i="1" dirty="0">
                <a:solidFill>
                  <a:schemeClr val="tx1">
                    <a:lumMod val="75000"/>
                    <a:lumOff val="25000"/>
                  </a:schemeClr>
                </a:solidFill>
                <a:latin typeface="Constantia"/>
                <a:cs typeface="Constantia"/>
              </a:rPr>
              <a:t>R</a:t>
            </a:r>
            <a:r>
              <a:rPr sz="2800" i="1" dirty="0" err="1" smtClean="0">
                <a:solidFill>
                  <a:schemeClr val="tx1">
                    <a:lumMod val="75000"/>
                    <a:lumOff val="25000"/>
                  </a:schemeClr>
                </a:solidFill>
                <a:latin typeface="Constantia"/>
                <a:cs typeface="Constantia"/>
              </a:rPr>
              <a:t>emodeling</a:t>
            </a:r>
            <a:r>
              <a:rPr sz="2800" i="1" spc="-50" dirty="0" smtClean="0">
                <a:solidFill>
                  <a:schemeClr val="tx1">
                    <a:lumMod val="75000"/>
                    <a:lumOff val="25000"/>
                  </a:schemeClr>
                </a:solidFill>
                <a:latin typeface="Constantia"/>
                <a:cs typeface="Constantia"/>
              </a:rPr>
              <a:t> </a:t>
            </a:r>
            <a:r>
              <a:rPr sz="2800" i="1" dirty="0">
                <a:solidFill>
                  <a:schemeClr val="tx1">
                    <a:lumMod val="75000"/>
                    <a:lumOff val="25000"/>
                  </a:schemeClr>
                </a:solidFill>
                <a:latin typeface="Constantia"/>
                <a:cs typeface="Constantia"/>
              </a:rPr>
              <a:t>in</a:t>
            </a:r>
            <a:r>
              <a:rPr sz="2800" i="1" spc="-45" dirty="0">
                <a:solidFill>
                  <a:schemeClr val="tx1">
                    <a:lumMod val="75000"/>
                    <a:lumOff val="25000"/>
                  </a:schemeClr>
                </a:solidFill>
                <a:latin typeface="Constantia"/>
                <a:cs typeface="Constantia"/>
              </a:rPr>
              <a:t> </a:t>
            </a:r>
            <a:r>
              <a:rPr sz="2800" i="1" dirty="0">
                <a:solidFill>
                  <a:schemeClr val="tx1">
                    <a:lumMod val="75000"/>
                    <a:lumOff val="25000"/>
                  </a:schemeClr>
                </a:solidFill>
                <a:latin typeface="Constantia"/>
                <a:cs typeface="Constantia"/>
              </a:rPr>
              <a:t>the</a:t>
            </a:r>
            <a:r>
              <a:rPr sz="2800" i="1" spc="-55" dirty="0">
                <a:solidFill>
                  <a:schemeClr val="tx1">
                    <a:lumMod val="75000"/>
                    <a:lumOff val="25000"/>
                  </a:schemeClr>
                </a:solidFill>
                <a:latin typeface="Constantia"/>
                <a:cs typeface="Constantia"/>
              </a:rPr>
              <a:t> </a:t>
            </a:r>
            <a:r>
              <a:rPr sz="2800" i="1" dirty="0">
                <a:solidFill>
                  <a:schemeClr val="tx1">
                    <a:lumMod val="75000"/>
                    <a:lumOff val="25000"/>
                  </a:schemeClr>
                </a:solidFill>
                <a:latin typeface="Constantia"/>
                <a:cs typeface="Constantia"/>
              </a:rPr>
              <a:t>insulin</a:t>
            </a:r>
            <a:r>
              <a:rPr sz="2800" i="1" spc="-45" dirty="0">
                <a:solidFill>
                  <a:schemeClr val="tx1">
                    <a:lumMod val="75000"/>
                    <a:lumOff val="25000"/>
                  </a:schemeClr>
                </a:solidFill>
                <a:latin typeface="Constantia"/>
                <a:cs typeface="Constantia"/>
              </a:rPr>
              <a:t> </a:t>
            </a:r>
            <a:r>
              <a:rPr sz="2800" i="1" spc="-10" dirty="0">
                <a:solidFill>
                  <a:schemeClr val="tx1">
                    <a:lumMod val="75000"/>
                    <a:lumOff val="25000"/>
                  </a:schemeClr>
                </a:solidFill>
                <a:latin typeface="Constantia"/>
                <a:cs typeface="Constantia"/>
              </a:rPr>
              <a:t>receptor</a:t>
            </a:r>
            <a:r>
              <a:rPr sz="2800" i="1" spc="-50" dirty="0">
                <a:solidFill>
                  <a:schemeClr val="tx1">
                    <a:lumMod val="75000"/>
                    <a:lumOff val="25000"/>
                  </a:schemeClr>
                </a:solidFill>
                <a:latin typeface="Constantia"/>
                <a:cs typeface="Constantia"/>
              </a:rPr>
              <a:t> </a:t>
            </a:r>
            <a:r>
              <a:rPr sz="2800" i="1" spc="-20" dirty="0">
                <a:solidFill>
                  <a:schemeClr val="tx1">
                    <a:lumMod val="75000"/>
                    <a:lumOff val="25000"/>
                  </a:schemeClr>
                </a:solidFill>
                <a:latin typeface="Constantia"/>
                <a:cs typeface="Constantia"/>
              </a:rPr>
              <a:t>substrate-</a:t>
            </a:r>
            <a:r>
              <a:rPr sz="2800" i="1" dirty="0">
                <a:solidFill>
                  <a:schemeClr val="tx1">
                    <a:lumMod val="75000"/>
                    <a:lumOff val="25000"/>
                  </a:schemeClr>
                </a:solidFill>
                <a:latin typeface="Constantia"/>
                <a:cs typeface="Constantia"/>
              </a:rPr>
              <a:t>1</a:t>
            </a:r>
            <a:r>
              <a:rPr sz="2800" i="1" spc="-60" dirty="0">
                <a:solidFill>
                  <a:schemeClr val="tx1">
                    <a:lumMod val="75000"/>
                    <a:lumOff val="25000"/>
                  </a:schemeClr>
                </a:solidFill>
                <a:latin typeface="Constantia"/>
                <a:cs typeface="Constantia"/>
              </a:rPr>
              <a:t> </a:t>
            </a:r>
            <a:r>
              <a:rPr sz="2800" i="1" dirty="0">
                <a:solidFill>
                  <a:schemeClr val="tx1">
                    <a:lumMod val="75000"/>
                    <a:lumOff val="25000"/>
                  </a:schemeClr>
                </a:solidFill>
                <a:latin typeface="Constantia"/>
                <a:cs typeface="Constantia"/>
              </a:rPr>
              <a:t>and</a:t>
            </a:r>
            <a:r>
              <a:rPr sz="2800" i="1" spc="-40" dirty="0">
                <a:solidFill>
                  <a:schemeClr val="tx1">
                    <a:lumMod val="75000"/>
                    <a:lumOff val="25000"/>
                  </a:schemeClr>
                </a:solidFill>
                <a:latin typeface="Constantia"/>
                <a:cs typeface="Constantia"/>
              </a:rPr>
              <a:t> </a:t>
            </a:r>
            <a:r>
              <a:rPr sz="2800" i="1" spc="-10" dirty="0">
                <a:solidFill>
                  <a:schemeClr val="tx1">
                    <a:lumMod val="75000"/>
                    <a:lumOff val="25000"/>
                  </a:schemeClr>
                </a:solidFill>
                <a:latin typeface="Constantia"/>
                <a:cs typeface="Constantia"/>
              </a:rPr>
              <a:t>phosphatidylinositol</a:t>
            </a:r>
            <a:r>
              <a:rPr sz="2800" i="1" spc="-40" dirty="0">
                <a:solidFill>
                  <a:schemeClr val="tx1">
                    <a:lumMod val="75000"/>
                    <a:lumOff val="25000"/>
                  </a:schemeClr>
                </a:solidFill>
                <a:latin typeface="Constantia"/>
                <a:cs typeface="Constantia"/>
              </a:rPr>
              <a:t> </a:t>
            </a:r>
            <a:r>
              <a:rPr sz="2800" i="1" spc="-25" dirty="0">
                <a:solidFill>
                  <a:schemeClr val="tx1">
                    <a:lumMod val="75000"/>
                    <a:lumOff val="25000"/>
                  </a:schemeClr>
                </a:solidFill>
                <a:latin typeface="Constantia"/>
                <a:cs typeface="Constantia"/>
              </a:rPr>
              <a:t>3- </a:t>
            </a:r>
            <a:r>
              <a:rPr sz="2800" i="1" spc="-10" dirty="0">
                <a:solidFill>
                  <a:schemeClr val="tx1">
                    <a:lumMod val="75000"/>
                    <a:lumOff val="25000"/>
                  </a:schemeClr>
                </a:solidFill>
                <a:latin typeface="Constantia"/>
                <a:cs typeface="Constantia"/>
              </a:rPr>
              <a:t>kinase.</a:t>
            </a:r>
            <a:endParaRPr sz="2800" dirty="0">
              <a:solidFill>
                <a:schemeClr val="tx1">
                  <a:lumMod val="75000"/>
                  <a:lumOff val="25000"/>
                </a:schemeClr>
              </a:solidFill>
              <a:latin typeface="Constantia"/>
              <a:cs typeface="Constantia"/>
            </a:endParaRPr>
          </a:p>
        </p:txBody>
      </p:sp>
      <p:pic>
        <p:nvPicPr>
          <p:cNvPr id="4" name="object 4"/>
          <p:cNvPicPr/>
          <p:nvPr/>
        </p:nvPicPr>
        <p:blipFill>
          <a:blip r:embed="rId2" cstate="print"/>
          <a:stretch>
            <a:fillRect/>
          </a:stretch>
        </p:blipFill>
        <p:spPr>
          <a:xfrm>
            <a:off x="9954768" y="283463"/>
            <a:ext cx="1627631" cy="1242059"/>
          </a:xfrm>
          <a:prstGeom prst="rect">
            <a:avLst/>
          </a:prstGeom>
        </p:spPr>
      </p:pic>
    </p:spTree>
    <p:extLst>
      <p:ext uri="{BB962C8B-B14F-4D97-AF65-F5344CB8AC3E}">
        <p14:creationId xmlns:p14="http://schemas.microsoft.com/office/powerpoint/2010/main" val="14605740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44497" y="-8178"/>
            <a:ext cx="4918710" cy="772160"/>
          </a:xfrm>
          <a:prstGeom prst="rect">
            <a:avLst/>
          </a:prstGeom>
        </p:spPr>
        <p:txBody>
          <a:bodyPr vert="horz" wrap="square" lIns="0" tIns="12065" rIns="0" bIns="0" rtlCol="0">
            <a:spAutoFit/>
          </a:bodyPr>
          <a:lstStyle/>
          <a:p>
            <a:pPr marL="12700">
              <a:lnSpc>
                <a:spcPct val="100000"/>
              </a:lnSpc>
              <a:spcBef>
                <a:spcPts val="95"/>
              </a:spcBef>
            </a:pPr>
            <a:r>
              <a:rPr sz="4900" b="0" i="0" spc="-75" dirty="0">
                <a:latin typeface="Calibri"/>
                <a:cs typeface="Calibri"/>
              </a:rPr>
              <a:t>PATHOPHYSIOLOGY</a:t>
            </a:r>
            <a:endParaRPr sz="4900">
              <a:latin typeface="Calibri"/>
              <a:cs typeface="Calibri"/>
            </a:endParaRPr>
          </a:p>
        </p:txBody>
      </p:sp>
      <p:sp>
        <p:nvSpPr>
          <p:cNvPr id="3" name="object 3"/>
          <p:cNvSpPr txBox="1"/>
          <p:nvPr/>
        </p:nvSpPr>
        <p:spPr>
          <a:xfrm>
            <a:off x="688340" y="1005967"/>
            <a:ext cx="10769600" cy="5500865"/>
          </a:xfrm>
          <a:prstGeom prst="rect">
            <a:avLst/>
          </a:prstGeom>
        </p:spPr>
        <p:txBody>
          <a:bodyPr vert="horz" wrap="square" lIns="0" tIns="12065" rIns="0" bIns="0" rtlCol="0">
            <a:spAutoFit/>
          </a:bodyPr>
          <a:lstStyle/>
          <a:p>
            <a:pPr marL="2723515">
              <a:lnSpc>
                <a:spcPct val="100000"/>
              </a:lnSpc>
              <a:spcBef>
                <a:spcPts val="105"/>
              </a:spcBef>
            </a:pPr>
            <a:r>
              <a:rPr lang="en-GB" sz="2800" spc="-30" dirty="0" smtClean="0">
                <a:solidFill>
                  <a:srgbClr val="04607A"/>
                </a:solidFill>
                <a:latin typeface="Calibri"/>
                <a:cs typeface="Calibri"/>
              </a:rPr>
              <a:t>                             </a:t>
            </a:r>
            <a:r>
              <a:rPr sz="2400" spc="-30" dirty="0" smtClean="0">
                <a:solidFill>
                  <a:srgbClr val="04607A"/>
                </a:solidFill>
                <a:latin typeface="Calibri"/>
                <a:cs typeface="Calibri"/>
              </a:rPr>
              <a:t>HORIZONTAL</a:t>
            </a:r>
            <a:r>
              <a:rPr sz="2400" spc="-85" dirty="0" smtClean="0">
                <a:solidFill>
                  <a:srgbClr val="04607A"/>
                </a:solidFill>
                <a:latin typeface="Calibri"/>
                <a:cs typeface="Calibri"/>
              </a:rPr>
              <a:t> </a:t>
            </a:r>
            <a:r>
              <a:rPr lang="en-GB" sz="2400" spc="-10" dirty="0" smtClean="0">
                <a:solidFill>
                  <a:srgbClr val="04607A"/>
                </a:solidFill>
                <a:latin typeface="Calibri"/>
                <a:cs typeface="Calibri"/>
              </a:rPr>
              <a:t>INTEGRATION</a:t>
            </a:r>
            <a:endParaRPr lang="en-GB" sz="2400" dirty="0" smtClean="0">
              <a:latin typeface="Calibri"/>
              <a:cs typeface="Calibri"/>
            </a:endParaRPr>
          </a:p>
          <a:p>
            <a:pPr>
              <a:lnSpc>
                <a:spcPct val="100000"/>
              </a:lnSpc>
              <a:spcBef>
                <a:spcPts val="625"/>
              </a:spcBef>
            </a:pPr>
            <a:endParaRPr sz="2800" dirty="0">
              <a:latin typeface="Calibri"/>
              <a:cs typeface="Calibri"/>
            </a:endParaRPr>
          </a:p>
          <a:p>
            <a:pPr marL="286385" marR="84455" indent="-274955">
              <a:lnSpc>
                <a:spcPct val="100000"/>
              </a:lnSpc>
              <a:buClr>
                <a:srgbClr val="0AD0D9"/>
              </a:buClr>
              <a:buSzPct val="91071"/>
              <a:buFont typeface="Wingdings"/>
              <a:buChar char=""/>
              <a:tabLst>
                <a:tab pos="286385" algn="l"/>
                <a:tab pos="313055" algn="l"/>
              </a:tabLst>
            </a:pPr>
            <a:r>
              <a:rPr sz="2800" dirty="0">
                <a:latin typeface="Constantia"/>
                <a:cs typeface="Constantia"/>
              </a:rPr>
              <a:t>	Maternal</a:t>
            </a:r>
            <a:r>
              <a:rPr sz="2800" spc="-70" dirty="0">
                <a:latin typeface="Constantia"/>
                <a:cs typeface="Constantia"/>
              </a:rPr>
              <a:t> </a:t>
            </a:r>
            <a:r>
              <a:rPr sz="2800" spc="-10" dirty="0">
                <a:latin typeface="Constantia"/>
                <a:cs typeface="Constantia"/>
              </a:rPr>
              <a:t>high</a:t>
            </a:r>
            <a:r>
              <a:rPr sz="2800" spc="-155" dirty="0">
                <a:latin typeface="Constantia"/>
                <a:cs typeface="Constantia"/>
              </a:rPr>
              <a:t> </a:t>
            </a:r>
            <a:r>
              <a:rPr sz="2800" spc="-10" dirty="0">
                <a:latin typeface="Constantia"/>
                <a:cs typeface="Constantia"/>
              </a:rPr>
              <a:t>glucose</a:t>
            </a:r>
            <a:r>
              <a:rPr sz="2800" spc="-105" dirty="0">
                <a:latin typeface="Constantia"/>
                <a:cs typeface="Constantia"/>
              </a:rPr>
              <a:t> </a:t>
            </a:r>
            <a:r>
              <a:rPr sz="2800" spc="-20" dirty="0">
                <a:latin typeface="Constantia"/>
                <a:cs typeface="Constantia"/>
              </a:rPr>
              <a:t>levels</a:t>
            </a:r>
            <a:r>
              <a:rPr sz="2800" spc="-155" dirty="0">
                <a:latin typeface="Constantia"/>
                <a:cs typeface="Constantia"/>
              </a:rPr>
              <a:t> </a:t>
            </a:r>
            <a:r>
              <a:rPr sz="2800" dirty="0">
                <a:latin typeface="Constantia"/>
                <a:cs typeface="Constantia"/>
              </a:rPr>
              <a:t>cross</a:t>
            </a:r>
            <a:r>
              <a:rPr sz="2800" spc="-120" dirty="0">
                <a:latin typeface="Constantia"/>
                <a:cs typeface="Constantia"/>
              </a:rPr>
              <a:t> </a:t>
            </a:r>
            <a:r>
              <a:rPr sz="2800" dirty="0">
                <a:latin typeface="Constantia"/>
                <a:cs typeface="Constantia"/>
              </a:rPr>
              <a:t>the</a:t>
            </a:r>
            <a:r>
              <a:rPr sz="2800" spc="-160" dirty="0">
                <a:latin typeface="Constantia"/>
                <a:cs typeface="Constantia"/>
              </a:rPr>
              <a:t> </a:t>
            </a:r>
            <a:r>
              <a:rPr sz="2800" spc="-20" dirty="0">
                <a:latin typeface="Constantia"/>
                <a:cs typeface="Constantia"/>
              </a:rPr>
              <a:t>placenta</a:t>
            </a:r>
            <a:r>
              <a:rPr sz="2800" spc="-155" dirty="0">
                <a:latin typeface="Constantia"/>
                <a:cs typeface="Constantia"/>
              </a:rPr>
              <a:t> </a:t>
            </a:r>
            <a:r>
              <a:rPr sz="2800" dirty="0">
                <a:latin typeface="Constantia"/>
                <a:cs typeface="Constantia"/>
              </a:rPr>
              <a:t>and</a:t>
            </a:r>
            <a:r>
              <a:rPr sz="2800" spc="-100" dirty="0">
                <a:latin typeface="Constantia"/>
                <a:cs typeface="Constantia"/>
              </a:rPr>
              <a:t> </a:t>
            </a:r>
            <a:r>
              <a:rPr sz="2800" spc="-20" dirty="0">
                <a:latin typeface="Constantia"/>
                <a:cs typeface="Constantia"/>
              </a:rPr>
              <a:t>produce</a:t>
            </a:r>
            <a:r>
              <a:rPr sz="2800" spc="-125" dirty="0">
                <a:latin typeface="Constantia"/>
                <a:cs typeface="Constantia"/>
              </a:rPr>
              <a:t> </a:t>
            </a:r>
            <a:r>
              <a:rPr sz="2800" spc="-10" dirty="0">
                <a:latin typeface="Constantia"/>
                <a:cs typeface="Constantia"/>
              </a:rPr>
              <a:t>fetal </a:t>
            </a:r>
            <a:r>
              <a:rPr sz="2800" spc="-30" dirty="0">
                <a:latin typeface="Constantia"/>
                <a:cs typeface="Constantia"/>
              </a:rPr>
              <a:t>hyperglycemia.</a:t>
            </a:r>
            <a:r>
              <a:rPr sz="2800" spc="-85" dirty="0">
                <a:latin typeface="Constantia"/>
                <a:cs typeface="Constantia"/>
              </a:rPr>
              <a:t> </a:t>
            </a:r>
            <a:endParaRPr lang="en-GB" sz="2800" spc="-85" dirty="0" smtClean="0">
              <a:latin typeface="Constantia"/>
              <a:cs typeface="Constantia"/>
            </a:endParaRPr>
          </a:p>
          <a:p>
            <a:pPr marL="286385" marR="84455" indent="-274955">
              <a:lnSpc>
                <a:spcPct val="100000"/>
              </a:lnSpc>
              <a:buClr>
                <a:srgbClr val="0AD0D9"/>
              </a:buClr>
              <a:buSzPct val="91071"/>
              <a:buFont typeface="Wingdings"/>
              <a:buChar char=""/>
              <a:tabLst>
                <a:tab pos="286385" algn="l"/>
                <a:tab pos="313055" algn="l"/>
              </a:tabLst>
            </a:pPr>
            <a:r>
              <a:rPr sz="2800" dirty="0" smtClean="0">
                <a:latin typeface="Constantia"/>
                <a:cs typeface="Constantia"/>
              </a:rPr>
              <a:t>The</a:t>
            </a:r>
            <a:r>
              <a:rPr sz="2800" spc="-120" dirty="0" smtClean="0">
                <a:latin typeface="Constantia"/>
                <a:cs typeface="Constantia"/>
              </a:rPr>
              <a:t> </a:t>
            </a:r>
            <a:r>
              <a:rPr sz="2800" dirty="0">
                <a:latin typeface="Constantia"/>
                <a:cs typeface="Constantia"/>
              </a:rPr>
              <a:t>fetal</a:t>
            </a:r>
            <a:r>
              <a:rPr sz="2800" spc="-75" dirty="0">
                <a:latin typeface="Constantia"/>
                <a:cs typeface="Constantia"/>
              </a:rPr>
              <a:t> </a:t>
            </a:r>
            <a:r>
              <a:rPr sz="2800" spc="-20" dirty="0">
                <a:latin typeface="Constantia"/>
                <a:cs typeface="Constantia"/>
              </a:rPr>
              <a:t>pancreas</a:t>
            </a:r>
            <a:r>
              <a:rPr sz="2800" spc="-155" dirty="0">
                <a:latin typeface="Constantia"/>
                <a:cs typeface="Constantia"/>
              </a:rPr>
              <a:t> </a:t>
            </a:r>
            <a:r>
              <a:rPr sz="2800" spc="-20" dirty="0">
                <a:latin typeface="Constantia"/>
                <a:cs typeface="Constantia"/>
              </a:rPr>
              <a:t>gets</a:t>
            </a:r>
            <a:r>
              <a:rPr sz="2800" spc="-125" dirty="0">
                <a:latin typeface="Constantia"/>
                <a:cs typeface="Constantia"/>
              </a:rPr>
              <a:t> </a:t>
            </a:r>
            <a:r>
              <a:rPr sz="2800" dirty="0">
                <a:latin typeface="Constantia"/>
                <a:cs typeface="Constantia"/>
              </a:rPr>
              <a:t>stimulated</a:t>
            </a:r>
            <a:r>
              <a:rPr sz="2800" spc="-25" dirty="0">
                <a:latin typeface="Constantia"/>
                <a:cs typeface="Constantia"/>
              </a:rPr>
              <a:t> </a:t>
            </a:r>
            <a:r>
              <a:rPr sz="2800" dirty="0">
                <a:latin typeface="Constantia"/>
                <a:cs typeface="Constantia"/>
              </a:rPr>
              <a:t>in</a:t>
            </a:r>
            <a:r>
              <a:rPr sz="2800" spc="-120" dirty="0">
                <a:latin typeface="Constantia"/>
                <a:cs typeface="Constantia"/>
              </a:rPr>
              <a:t> </a:t>
            </a:r>
            <a:r>
              <a:rPr sz="2800" spc="-20" dirty="0">
                <a:latin typeface="Constantia"/>
                <a:cs typeface="Constantia"/>
              </a:rPr>
              <a:t>response</a:t>
            </a:r>
            <a:r>
              <a:rPr sz="2800" spc="-140" dirty="0">
                <a:latin typeface="Constantia"/>
                <a:cs typeface="Constantia"/>
              </a:rPr>
              <a:t> </a:t>
            </a:r>
            <a:r>
              <a:rPr sz="2800" dirty="0">
                <a:latin typeface="Constantia"/>
                <a:cs typeface="Constantia"/>
              </a:rPr>
              <a:t>to</a:t>
            </a:r>
            <a:r>
              <a:rPr sz="2800" spc="-135" dirty="0">
                <a:latin typeface="Constantia"/>
                <a:cs typeface="Constantia"/>
              </a:rPr>
              <a:t> </a:t>
            </a:r>
            <a:r>
              <a:rPr sz="2800" spc="-25" dirty="0">
                <a:latin typeface="Constantia"/>
                <a:cs typeface="Constantia"/>
              </a:rPr>
              <a:t>the hyperglycemia.</a:t>
            </a:r>
            <a:r>
              <a:rPr sz="2800" spc="-50" dirty="0">
                <a:latin typeface="Constantia"/>
                <a:cs typeface="Constantia"/>
              </a:rPr>
              <a:t> </a:t>
            </a:r>
            <a:r>
              <a:rPr sz="2800" dirty="0">
                <a:latin typeface="Constantia"/>
                <a:cs typeface="Constantia"/>
              </a:rPr>
              <a:t>Insulin</a:t>
            </a:r>
            <a:r>
              <a:rPr sz="2800" spc="-150" dirty="0">
                <a:latin typeface="Constantia"/>
                <a:cs typeface="Constantia"/>
              </a:rPr>
              <a:t> </a:t>
            </a:r>
            <a:r>
              <a:rPr sz="2800" spc="-10" dirty="0">
                <a:latin typeface="Constantia"/>
                <a:cs typeface="Constantia"/>
              </a:rPr>
              <a:t>anabolic</a:t>
            </a:r>
            <a:r>
              <a:rPr sz="2800" spc="-160" dirty="0">
                <a:latin typeface="Constantia"/>
                <a:cs typeface="Constantia"/>
              </a:rPr>
              <a:t> </a:t>
            </a:r>
            <a:r>
              <a:rPr sz="2800" dirty="0">
                <a:latin typeface="Constantia"/>
                <a:cs typeface="Constantia"/>
              </a:rPr>
              <a:t>properties</a:t>
            </a:r>
            <a:r>
              <a:rPr sz="2800" spc="-110" dirty="0">
                <a:latin typeface="Constantia"/>
                <a:cs typeface="Constantia"/>
              </a:rPr>
              <a:t> </a:t>
            </a:r>
            <a:r>
              <a:rPr sz="2800" spc="-10" dirty="0">
                <a:latin typeface="Constantia"/>
                <a:cs typeface="Constantia"/>
              </a:rPr>
              <a:t>induce</a:t>
            </a:r>
            <a:r>
              <a:rPr sz="2800" spc="-150" dirty="0">
                <a:latin typeface="Constantia"/>
                <a:cs typeface="Constantia"/>
              </a:rPr>
              <a:t> </a:t>
            </a:r>
            <a:r>
              <a:rPr sz="2800" dirty="0">
                <a:latin typeface="Constantia"/>
                <a:cs typeface="Constantia"/>
              </a:rPr>
              <a:t>fetal</a:t>
            </a:r>
            <a:r>
              <a:rPr sz="2800" spc="-80" dirty="0">
                <a:latin typeface="Constantia"/>
                <a:cs typeface="Constantia"/>
              </a:rPr>
              <a:t> </a:t>
            </a:r>
            <a:r>
              <a:rPr sz="2800" dirty="0">
                <a:latin typeface="Constantia"/>
                <a:cs typeface="Constantia"/>
              </a:rPr>
              <a:t>tissues</a:t>
            </a:r>
            <a:r>
              <a:rPr sz="2800" spc="-114" dirty="0">
                <a:latin typeface="Constantia"/>
                <a:cs typeface="Constantia"/>
              </a:rPr>
              <a:t> </a:t>
            </a:r>
            <a:r>
              <a:rPr sz="2800" spc="-25" dirty="0">
                <a:latin typeface="Constantia"/>
                <a:cs typeface="Constantia"/>
              </a:rPr>
              <a:t>to </a:t>
            </a:r>
            <a:r>
              <a:rPr sz="2800" spc="-20" dirty="0">
                <a:latin typeface="Constantia"/>
                <a:cs typeface="Constantia"/>
              </a:rPr>
              <a:t>growth</a:t>
            </a:r>
            <a:r>
              <a:rPr sz="2800" spc="-125" dirty="0">
                <a:latin typeface="Constantia"/>
                <a:cs typeface="Constantia"/>
              </a:rPr>
              <a:t> </a:t>
            </a:r>
            <a:r>
              <a:rPr sz="2800" dirty="0">
                <a:latin typeface="Constantia"/>
                <a:cs typeface="Constantia"/>
              </a:rPr>
              <a:t>at</a:t>
            </a:r>
            <a:r>
              <a:rPr sz="2800" spc="-165" dirty="0">
                <a:latin typeface="Constantia"/>
                <a:cs typeface="Constantia"/>
              </a:rPr>
              <a:t> </a:t>
            </a:r>
            <a:r>
              <a:rPr sz="2800" dirty="0">
                <a:latin typeface="Constantia"/>
                <a:cs typeface="Constantia"/>
              </a:rPr>
              <a:t>an</a:t>
            </a:r>
            <a:r>
              <a:rPr sz="2800" spc="-70" dirty="0">
                <a:latin typeface="Constantia"/>
                <a:cs typeface="Constantia"/>
              </a:rPr>
              <a:t> </a:t>
            </a:r>
            <a:r>
              <a:rPr sz="2800" spc="-10" dirty="0">
                <a:latin typeface="Constantia"/>
                <a:cs typeface="Constantia"/>
              </a:rPr>
              <a:t>increased</a:t>
            </a:r>
            <a:r>
              <a:rPr sz="2800" spc="-95" dirty="0">
                <a:latin typeface="Constantia"/>
                <a:cs typeface="Constantia"/>
              </a:rPr>
              <a:t> </a:t>
            </a:r>
            <a:r>
              <a:rPr sz="2800" spc="-10" dirty="0">
                <a:latin typeface="Constantia"/>
                <a:cs typeface="Constantia"/>
              </a:rPr>
              <a:t>rate.</a:t>
            </a:r>
            <a:endParaRPr sz="2800" dirty="0">
              <a:latin typeface="Constantia"/>
              <a:cs typeface="Constantia"/>
            </a:endParaRPr>
          </a:p>
          <a:p>
            <a:pPr marL="286385" marR="5080" indent="-274955">
              <a:lnSpc>
                <a:spcPct val="100000"/>
              </a:lnSpc>
              <a:spcBef>
                <a:spcPts val="675"/>
              </a:spcBef>
              <a:buClr>
                <a:srgbClr val="0AD0D9"/>
              </a:buClr>
              <a:buSzPct val="91071"/>
              <a:buFont typeface="Wingdings"/>
              <a:buChar char=""/>
              <a:tabLst>
                <a:tab pos="286385" algn="l"/>
                <a:tab pos="313055" algn="l"/>
              </a:tabLst>
            </a:pPr>
            <a:r>
              <a:rPr sz="2800" spc="-20" dirty="0">
                <a:latin typeface="Constantia"/>
                <a:cs typeface="Constantia"/>
              </a:rPr>
              <a:t>	There</a:t>
            </a:r>
            <a:r>
              <a:rPr sz="2800" spc="-155" dirty="0">
                <a:latin typeface="Constantia"/>
                <a:cs typeface="Constantia"/>
              </a:rPr>
              <a:t> </a:t>
            </a:r>
            <a:r>
              <a:rPr sz="2800" dirty="0">
                <a:latin typeface="Constantia"/>
                <a:cs typeface="Constantia"/>
              </a:rPr>
              <a:t>are</a:t>
            </a:r>
            <a:r>
              <a:rPr sz="2800" spc="-170" dirty="0">
                <a:latin typeface="Constantia"/>
                <a:cs typeface="Constantia"/>
              </a:rPr>
              <a:t> </a:t>
            </a:r>
            <a:r>
              <a:rPr sz="2800" spc="-10" dirty="0">
                <a:latin typeface="Constantia"/>
                <a:cs typeface="Constantia"/>
              </a:rPr>
              <a:t>reports</a:t>
            </a:r>
            <a:r>
              <a:rPr sz="2800" spc="-95" dirty="0">
                <a:latin typeface="Constantia"/>
                <a:cs typeface="Constantia"/>
              </a:rPr>
              <a:t> </a:t>
            </a:r>
            <a:r>
              <a:rPr sz="2800" spc="-10" dirty="0">
                <a:latin typeface="Constantia"/>
                <a:cs typeface="Constantia"/>
              </a:rPr>
              <a:t>that</a:t>
            </a:r>
            <a:r>
              <a:rPr sz="2800" spc="-155" dirty="0">
                <a:latin typeface="Constantia"/>
                <a:cs typeface="Constantia"/>
              </a:rPr>
              <a:t> </a:t>
            </a:r>
            <a:r>
              <a:rPr sz="2800" dirty="0">
                <a:latin typeface="Constantia"/>
                <a:cs typeface="Constantia"/>
              </a:rPr>
              <a:t>a</a:t>
            </a:r>
            <a:r>
              <a:rPr sz="2800" spc="-105" dirty="0">
                <a:latin typeface="Constantia"/>
                <a:cs typeface="Constantia"/>
              </a:rPr>
              <a:t> </a:t>
            </a:r>
            <a:r>
              <a:rPr sz="2800" spc="-10" dirty="0">
                <a:latin typeface="Constantia"/>
                <a:cs typeface="Constantia"/>
              </a:rPr>
              <a:t>higher</a:t>
            </a:r>
            <a:r>
              <a:rPr sz="2800" spc="-125" dirty="0">
                <a:latin typeface="Constantia"/>
                <a:cs typeface="Constantia"/>
              </a:rPr>
              <a:t> </a:t>
            </a:r>
            <a:r>
              <a:rPr sz="2800" dirty="0">
                <a:latin typeface="Constantia"/>
                <a:cs typeface="Constantia"/>
              </a:rPr>
              <a:t>body</a:t>
            </a:r>
            <a:r>
              <a:rPr sz="2800" spc="-100" dirty="0">
                <a:latin typeface="Constantia"/>
                <a:cs typeface="Constantia"/>
              </a:rPr>
              <a:t> </a:t>
            </a:r>
            <a:r>
              <a:rPr sz="2800" dirty="0">
                <a:latin typeface="Constantia"/>
                <a:cs typeface="Constantia"/>
              </a:rPr>
              <a:t>mass</a:t>
            </a:r>
            <a:r>
              <a:rPr sz="2800" spc="-80" dirty="0">
                <a:latin typeface="Constantia"/>
                <a:cs typeface="Constantia"/>
              </a:rPr>
              <a:t> </a:t>
            </a:r>
            <a:r>
              <a:rPr sz="2800" spc="-10" dirty="0">
                <a:latin typeface="Constantia"/>
                <a:cs typeface="Constantia"/>
              </a:rPr>
              <a:t>index</a:t>
            </a:r>
            <a:r>
              <a:rPr sz="2800" spc="-165" dirty="0">
                <a:latin typeface="Constantia"/>
                <a:cs typeface="Constantia"/>
              </a:rPr>
              <a:t> </a:t>
            </a:r>
            <a:r>
              <a:rPr sz="2800" dirty="0">
                <a:latin typeface="Constantia"/>
                <a:cs typeface="Constantia"/>
              </a:rPr>
              <a:t>and</a:t>
            </a:r>
            <a:r>
              <a:rPr sz="2800" spc="-100" dirty="0">
                <a:latin typeface="Constantia"/>
                <a:cs typeface="Constantia"/>
              </a:rPr>
              <a:t> </a:t>
            </a:r>
            <a:r>
              <a:rPr sz="2800" spc="-10" dirty="0">
                <a:latin typeface="Constantia"/>
                <a:cs typeface="Constantia"/>
              </a:rPr>
              <a:t>obesity</a:t>
            </a:r>
            <a:r>
              <a:rPr sz="2800" spc="-165" dirty="0">
                <a:latin typeface="Constantia"/>
                <a:cs typeface="Constantia"/>
              </a:rPr>
              <a:t> </a:t>
            </a:r>
            <a:r>
              <a:rPr sz="2800" dirty="0">
                <a:latin typeface="Constantia"/>
                <a:cs typeface="Constantia"/>
              </a:rPr>
              <a:t>can</a:t>
            </a:r>
            <a:r>
              <a:rPr sz="2800" spc="-85" dirty="0">
                <a:latin typeface="Constantia"/>
                <a:cs typeface="Constantia"/>
              </a:rPr>
              <a:t> </a:t>
            </a:r>
            <a:r>
              <a:rPr sz="2800" spc="-20" dirty="0">
                <a:latin typeface="Constantia"/>
                <a:cs typeface="Constantia"/>
              </a:rPr>
              <a:t>lead </a:t>
            </a:r>
            <a:r>
              <a:rPr sz="2800" dirty="0">
                <a:latin typeface="Constantia"/>
                <a:cs typeface="Constantia"/>
              </a:rPr>
              <a:t>to</a:t>
            </a:r>
            <a:r>
              <a:rPr sz="2800" spc="-80" dirty="0">
                <a:latin typeface="Constantia"/>
                <a:cs typeface="Constantia"/>
              </a:rPr>
              <a:t> </a:t>
            </a:r>
            <a:r>
              <a:rPr sz="2800" spc="-40" dirty="0">
                <a:latin typeface="Constantia"/>
                <a:cs typeface="Constantia"/>
              </a:rPr>
              <a:t>low-</a:t>
            </a:r>
            <a:r>
              <a:rPr sz="2800" spc="-10" dirty="0">
                <a:latin typeface="Constantia"/>
                <a:cs typeface="Constantia"/>
              </a:rPr>
              <a:t>grade</a:t>
            </a:r>
            <a:r>
              <a:rPr sz="2800" spc="-55" dirty="0">
                <a:latin typeface="Constantia"/>
                <a:cs typeface="Constantia"/>
              </a:rPr>
              <a:t> </a:t>
            </a:r>
            <a:r>
              <a:rPr sz="2800" dirty="0">
                <a:latin typeface="Constantia"/>
                <a:cs typeface="Constantia"/>
              </a:rPr>
              <a:t>inflammation</a:t>
            </a:r>
            <a:r>
              <a:rPr sz="2800" dirty="0" smtClean="0">
                <a:latin typeface="Constantia"/>
                <a:cs typeface="Constantia"/>
              </a:rPr>
              <a:t>.</a:t>
            </a:r>
            <a:endParaRPr lang="en-GB" sz="2800" dirty="0" smtClean="0">
              <a:latin typeface="Constantia"/>
              <a:cs typeface="Constantia"/>
            </a:endParaRPr>
          </a:p>
          <a:p>
            <a:pPr marL="286385" marR="5080" indent="-274955">
              <a:lnSpc>
                <a:spcPct val="100000"/>
              </a:lnSpc>
              <a:spcBef>
                <a:spcPts val="675"/>
              </a:spcBef>
              <a:buClr>
                <a:srgbClr val="0AD0D9"/>
              </a:buClr>
              <a:buSzPct val="91071"/>
              <a:buFont typeface="Wingdings"/>
              <a:buChar char=""/>
              <a:tabLst>
                <a:tab pos="286385" algn="l"/>
                <a:tab pos="313055" algn="l"/>
              </a:tabLst>
            </a:pPr>
            <a:r>
              <a:rPr sz="2800" spc="-10" dirty="0" smtClean="0">
                <a:latin typeface="Constantia"/>
                <a:cs typeface="Constantia"/>
              </a:rPr>
              <a:t> </a:t>
            </a:r>
            <a:r>
              <a:rPr sz="2800" spc="-10" dirty="0">
                <a:latin typeface="Constantia"/>
                <a:cs typeface="Constantia"/>
              </a:rPr>
              <a:t>Chronic</a:t>
            </a:r>
            <a:r>
              <a:rPr sz="2800" spc="-75" dirty="0">
                <a:latin typeface="Constantia"/>
                <a:cs typeface="Constantia"/>
              </a:rPr>
              <a:t> </a:t>
            </a:r>
            <a:r>
              <a:rPr sz="2800" dirty="0">
                <a:latin typeface="Constantia"/>
                <a:cs typeface="Constantia"/>
              </a:rPr>
              <a:t>inflammation</a:t>
            </a:r>
            <a:r>
              <a:rPr sz="2800" spc="-50" dirty="0">
                <a:latin typeface="Constantia"/>
                <a:cs typeface="Constantia"/>
              </a:rPr>
              <a:t> </a:t>
            </a:r>
            <a:r>
              <a:rPr sz="2800" spc="-10" dirty="0">
                <a:latin typeface="Constantia"/>
                <a:cs typeface="Constantia"/>
              </a:rPr>
              <a:t>induces</a:t>
            </a:r>
            <a:r>
              <a:rPr sz="2800" spc="-100" dirty="0">
                <a:latin typeface="Constantia"/>
                <a:cs typeface="Constantia"/>
              </a:rPr>
              <a:t> </a:t>
            </a:r>
            <a:r>
              <a:rPr sz="2800" spc="-25" dirty="0">
                <a:latin typeface="Constantia"/>
                <a:cs typeface="Constantia"/>
              </a:rPr>
              <a:t>the </a:t>
            </a:r>
            <a:r>
              <a:rPr sz="2800" spc="-10" dirty="0">
                <a:latin typeface="Constantia"/>
                <a:cs typeface="Constantia"/>
              </a:rPr>
              <a:t>synthesis</a:t>
            </a:r>
            <a:r>
              <a:rPr sz="2800" spc="-140" dirty="0">
                <a:latin typeface="Constantia"/>
                <a:cs typeface="Constantia"/>
              </a:rPr>
              <a:t> </a:t>
            </a:r>
            <a:r>
              <a:rPr sz="2800" dirty="0">
                <a:latin typeface="Constantia"/>
                <a:cs typeface="Constantia"/>
              </a:rPr>
              <a:t>of</a:t>
            </a:r>
            <a:r>
              <a:rPr sz="2800" spc="-60" dirty="0">
                <a:latin typeface="Constantia"/>
                <a:cs typeface="Constantia"/>
              </a:rPr>
              <a:t> </a:t>
            </a:r>
            <a:r>
              <a:rPr sz="2800" spc="-20" dirty="0" err="1">
                <a:latin typeface="Constantia"/>
                <a:cs typeface="Constantia"/>
              </a:rPr>
              <a:t>xanthurenic</a:t>
            </a:r>
            <a:r>
              <a:rPr sz="2800" spc="-155" dirty="0">
                <a:latin typeface="Constantia"/>
                <a:cs typeface="Constantia"/>
              </a:rPr>
              <a:t> </a:t>
            </a:r>
            <a:r>
              <a:rPr sz="2800" dirty="0" smtClean="0">
                <a:latin typeface="Constantia"/>
                <a:cs typeface="Constantia"/>
              </a:rPr>
              <a:t>acid</a:t>
            </a:r>
            <a:r>
              <a:rPr sz="2800" spc="-110" dirty="0" smtClean="0">
                <a:latin typeface="Constantia"/>
                <a:cs typeface="Constantia"/>
              </a:rPr>
              <a:t> </a:t>
            </a:r>
            <a:r>
              <a:rPr sz="2800" dirty="0">
                <a:latin typeface="Constantia"/>
                <a:cs typeface="Constantia"/>
              </a:rPr>
              <a:t>which</a:t>
            </a:r>
            <a:r>
              <a:rPr sz="2800" spc="-85" dirty="0">
                <a:latin typeface="Constantia"/>
                <a:cs typeface="Constantia"/>
              </a:rPr>
              <a:t> </a:t>
            </a:r>
            <a:r>
              <a:rPr sz="2800" dirty="0">
                <a:latin typeface="Constantia"/>
                <a:cs typeface="Constantia"/>
              </a:rPr>
              <a:t>is</a:t>
            </a:r>
            <a:r>
              <a:rPr sz="2800" spc="-165" dirty="0">
                <a:latin typeface="Constantia"/>
                <a:cs typeface="Constantia"/>
              </a:rPr>
              <a:t> </a:t>
            </a:r>
            <a:r>
              <a:rPr sz="2800" spc="-10" dirty="0">
                <a:latin typeface="Constantia"/>
                <a:cs typeface="Constantia"/>
              </a:rPr>
              <a:t>associated</a:t>
            </a:r>
            <a:r>
              <a:rPr sz="2800" spc="-85" dirty="0">
                <a:latin typeface="Constantia"/>
                <a:cs typeface="Constantia"/>
              </a:rPr>
              <a:t> </a:t>
            </a:r>
            <a:r>
              <a:rPr sz="2800" dirty="0">
                <a:latin typeface="Constantia"/>
                <a:cs typeface="Constantia"/>
              </a:rPr>
              <a:t>with</a:t>
            </a:r>
            <a:r>
              <a:rPr sz="2800" spc="-100" dirty="0">
                <a:latin typeface="Constantia"/>
                <a:cs typeface="Constantia"/>
              </a:rPr>
              <a:t> </a:t>
            </a:r>
            <a:r>
              <a:rPr sz="2800" spc="-25" dirty="0">
                <a:latin typeface="Constantia"/>
                <a:cs typeface="Constantia"/>
              </a:rPr>
              <a:t>the </a:t>
            </a:r>
            <a:r>
              <a:rPr sz="2800" spc="-10" dirty="0">
                <a:latin typeface="Constantia"/>
                <a:cs typeface="Constantia"/>
              </a:rPr>
              <a:t>development</a:t>
            </a:r>
            <a:r>
              <a:rPr sz="2800" spc="-165" dirty="0">
                <a:latin typeface="Constantia"/>
                <a:cs typeface="Constantia"/>
              </a:rPr>
              <a:t> </a:t>
            </a:r>
            <a:r>
              <a:rPr sz="2800" dirty="0">
                <a:latin typeface="Constantia"/>
                <a:cs typeface="Constantia"/>
              </a:rPr>
              <a:t>of </a:t>
            </a:r>
            <a:r>
              <a:rPr sz="2800" spc="-30" dirty="0">
                <a:latin typeface="Constantia"/>
                <a:cs typeface="Constantia"/>
              </a:rPr>
              <a:t>pre-</a:t>
            </a:r>
            <a:r>
              <a:rPr sz="2800" spc="-25" dirty="0">
                <a:latin typeface="Constantia"/>
                <a:cs typeface="Constantia"/>
              </a:rPr>
              <a:t>diabetes</a:t>
            </a:r>
            <a:r>
              <a:rPr sz="2800" spc="-150" dirty="0">
                <a:latin typeface="Constantia"/>
                <a:cs typeface="Constantia"/>
              </a:rPr>
              <a:t> </a:t>
            </a:r>
            <a:r>
              <a:rPr sz="2800" dirty="0">
                <a:latin typeface="Constantia"/>
                <a:cs typeface="Constantia"/>
              </a:rPr>
              <a:t>and</a:t>
            </a:r>
            <a:r>
              <a:rPr sz="2800" spc="-90" dirty="0">
                <a:latin typeface="Constantia"/>
                <a:cs typeface="Constantia"/>
              </a:rPr>
              <a:t> </a:t>
            </a:r>
            <a:r>
              <a:rPr sz="2800" spc="-10" dirty="0">
                <a:latin typeface="Constantia"/>
                <a:cs typeface="Constantia"/>
              </a:rPr>
              <a:t>gestational</a:t>
            </a:r>
            <a:r>
              <a:rPr sz="2800" spc="-70" dirty="0">
                <a:latin typeface="Constantia"/>
                <a:cs typeface="Constantia"/>
              </a:rPr>
              <a:t> </a:t>
            </a:r>
            <a:r>
              <a:rPr sz="2800" spc="-10" dirty="0">
                <a:latin typeface="Constantia"/>
                <a:cs typeface="Constantia"/>
              </a:rPr>
              <a:t>diabetes</a:t>
            </a:r>
            <a:r>
              <a:rPr sz="2800" spc="-85" dirty="0">
                <a:latin typeface="Constantia"/>
                <a:cs typeface="Constantia"/>
              </a:rPr>
              <a:t> </a:t>
            </a:r>
            <a:r>
              <a:rPr sz="2800" spc="-10" dirty="0">
                <a:latin typeface="Constantia"/>
                <a:cs typeface="Constantia"/>
              </a:rPr>
              <a:t>mellitus.</a:t>
            </a:r>
            <a:endParaRPr sz="2800" dirty="0">
              <a:latin typeface="Constantia"/>
              <a:cs typeface="Constantia"/>
            </a:endParaRPr>
          </a:p>
        </p:txBody>
      </p:sp>
      <p:pic>
        <p:nvPicPr>
          <p:cNvPr id="4" name="object 4"/>
          <p:cNvPicPr/>
          <p:nvPr/>
        </p:nvPicPr>
        <p:blipFill>
          <a:blip r:embed="rId2" cstate="print"/>
          <a:stretch>
            <a:fillRect/>
          </a:stretch>
        </p:blipFill>
        <p:spPr>
          <a:xfrm>
            <a:off x="10379964" y="153923"/>
            <a:ext cx="1292352" cy="1495043"/>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86783" y="-364108"/>
            <a:ext cx="3881754" cy="1674817"/>
          </a:xfrm>
          <a:prstGeom prst="rect">
            <a:avLst/>
          </a:prstGeom>
        </p:spPr>
        <p:txBody>
          <a:bodyPr vert="horz" wrap="square" lIns="0" tIns="12700" rIns="0" bIns="0" rtlCol="0">
            <a:spAutoFit/>
          </a:bodyPr>
          <a:lstStyle/>
          <a:p>
            <a:pPr marL="12700">
              <a:lnSpc>
                <a:spcPct val="100000"/>
              </a:lnSpc>
              <a:spcBef>
                <a:spcPts val="100"/>
              </a:spcBef>
            </a:pPr>
            <a:r>
              <a:rPr lang="en-GB" sz="5400" b="0" i="0" dirty="0" smtClean="0">
                <a:latin typeface="Calibri"/>
                <a:cs typeface="Calibri"/>
              </a:rPr>
              <a:t/>
            </a:r>
            <a:br>
              <a:rPr lang="en-GB" sz="5400" b="0" i="0" dirty="0" smtClean="0">
                <a:latin typeface="Calibri"/>
                <a:cs typeface="Calibri"/>
              </a:rPr>
            </a:br>
            <a:r>
              <a:rPr sz="5400" b="0" i="0" dirty="0" smtClean="0">
                <a:latin typeface="Calibri"/>
                <a:cs typeface="Calibri"/>
              </a:rPr>
              <a:t>RISK </a:t>
            </a:r>
            <a:r>
              <a:rPr sz="5400" b="0" i="0" spc="-75" dirty="0">
                <a:latin typeface="Calibri"/>
                <a:cs typeface="Calibri"/>
              </a:rPr>
              <a:t>FACTORS</a:t>
            </a:r>
            <a:endParaRPr sz="5400" dirty="0">
              <a:latin typeface="Calibri"/>
              <a:cs typeface="Calibri"/>
            </a:endParaRPr>
          </a:p>
        </p:txBody>
      </p:sp>
      <p:sp>
        <p:nvSpPr>
          <p:cNvPr id="3" name="object 3"/>
          <p:cNvSpPr txBox="1"/>
          <p:nvPr/>
        </p:nvSpPr>
        <p:spPr>
          <a:xfrm>
            <a:off x="688340" y="737743"/>
            <a:ext cx="10062210" cy="4645502"/>
          </a:xfrm>
          <a:prstGeom prst="rect">
            <a:avLst/>
          </a:prstGeom>
        </p:spPr>
        <p:txBody>
          <a:bodyPr vert="horz" wrap="square" lIns="0" tIns="13335" rIns="0" bIns="0" rtlCol="0">
            <a:spAutoFit/>
          </a:bodyPr>
          <a:lstStyle/>
          <a:p>
            <a:pPr marL="1632585">
              <a:lnSpc>
                <a:spcPct val="100000"/>
              </a:lnSpc>
              <a:spcBef>
                <a:spcPts val="105"/>
              </a:spcBef>
            </a:pPr>
            <a:endParaRPr lang="en-GB" sz="3200" spc="-35" dirty="0" smtClean="0">
              <a:solidFill>
                <a:srgbClr val="04607A"/>
              </a:solidFill>
              <a:latin typeface="Calibri"/>
              <a:cs typeface="Calibri"/>
            </a:endParaRPr>
          </a:p>
          <a:p>
            <a:pPr marL="2723515">
              <a:lnSpc>
                <a:spcPct val="100000"/>
              </a:lnSpc>
              <a:spcBef>
                <a:spcPts val="105"/>
              </a:spcBef>
            </a:pPr>
            <a:r>
              <a:rPr lang="en-GB" sz="2400" spc="-35" dirty="0" smtClean="0">
                <a:solidFill>
                  <a:srgbClr val="04607A"/>
                </a:solidFill>
                <a:latin typeface="Calibri"/>
                <a:cs typeface="Calibri"/>
              </a:rPr>
              <a:t>                                                         </a:t>
            </a:r>
            <a:r>
              <a:rPr sz="2400" spc="-35" dirty="0" smtClean="0">
                <a:solidFill>
                  <a:srgbClr val="04607A"/>
                </a:solidFill>
                <a:latin typeface="Calibri"/>
                <a:cs typeface="Calibri"/>
              </a:rPr>
              <a:t>HORIZONTAL</a:t>
            </a:r>
            <a:r>
              <a:rPr sz="2400" spc="-95" dirty="0" smtClean="0">
                <a:solidFill>
                  <a:srgbClr val="04607A"/>
                </a:solidFill>
                <a:latin typeface="Calibri"/>
                <a:cs typeface="Calibri"/>
              </a:rPr>
              <a:t> </a:t>
            </a:r>
            <a:r>
              <a:rPr lang="en-GB" sz="2400" spc="-10" dirty="0" smtClean="0">
                <a:solidFill>
                  <a:srgbClr val="04607A"/>
                </a:solidFill>
                <a:latin typeface="Calibri"/>
                <a:cs typeface="Calibri"/>
              </a:rPr>
              <a:t>INTEGRATION</a:t>
            </a:r>
            <a:endParaRPr lang="en-GB" sz="2400" dirty="0" smtClean="0">
              <a:latin typeface="Calibri"/>
              <a:cs typeface="Calibri"/>
            </a:endParaRPr>
          </a:p>
          <a:p>
            <a:pPr>
              <a:lnSpc>
                <a:spcPct val="100000"/>
              </a:lnSpc>
              <a:spcBef>
                <a:spcPts val="1760"/>
              </a:spcBef>
            </a:pPr>
            <a:endParaRPr sz="3200" dirty="0">
              <a:latin typeface="Calibri"/>
              <a:cs typeface="Calibri"/>
            </a:endParaRPr>
          </a:p>
          <a:p>
            <a:pPr marL="313690" indent="-301625">
              <a:lnSpc>
                <a:spcPct val="100000"/>
              </a:lnSpc>
              <a:buClr>
                <a:srgbClr val="0AD0D9"/>
              </a:buClr>
              <a:buSzPct val="91071"/>
              <a:buFont typeface="Wingdings"/>
              <a:buChar char=""/>
              <a:tabLst>
                <a:tab pos="313690" algn="l"/>
              </a:tabLst>
            </a:pPr>
            <a:r>
              <a:rPr sz="2800" dirty="0">
                <a:latin typeface="Constantia"/>
                <a:cs typeface="Constantia"/>
              </a:rPr>
              <a:t>Physical</a:t>
            </a:r>
            <a:r>
              <a:rPr sz="2800" spc="-125" dirty="0">
                <a:latin typeface="Constantia"/>
                <a:cs typeface="Constantia"/>
              </a:rPr>
              <a:t> </a:t>
            </a:r>
            <a:r>
              <a:rPr sz="2800" spc="-10" dirty="0">
                <a:latin typeface="Constantia"/>
                <a:cs typeface="Constantia"/>
              </a:rPr>
              <a:t>inactivity,</a:t>
            </a:r>
            <a:endParaRPr sz="2800" dirty="0">
              <a:latin typeface="Constantia"/>
              <a:cs typeface="Constantia"/>
            </a:endParaRPr>
          </a:p>
          <a:p>
            <a:pPr marL="313690" indent="-301625">
              <a:lnSpc>
                <a:spcPct val="100000"/>
              </a:lnSpc>
              <a:spcBef>
                <a:spcPts val="670"/>
              </a:spcBef>
              <a:buClr>
                <a:srgbClr val="0AD0D9"/>
              </a:buClr>
              <a:buSzPct val="91071"/>
              <a:buFont typeface="Wingdings"/>
              <a:buChar char=""/>
              <a:tabLst>
                <a:tab pos="313690" algn="l"/>
              </a:tabLst>
            </a:pPr>
            <a:r>
              <a:rPr sz="2800" spc="-10" dirty="0">
                <a:latin typeface="Constantia"/>
                <a:cs typeface="Constantia"/>
              </a:rPr>
              <a:t>First</a:t>
            </a:r>
            <a:r>
              <a:rPr sz="2800" spc="-165" dirty="0">
                <a:latin typeface="Constantia"/>
                <a:cs typeface="Constantia"/>
              </a:rPr>
              <a:t> </a:t>
            </a:r>
            <a:r>
              <a:rPr sz="2800" spc="-10" dirty="0">
                <a:latin typeface="Constantia"/>
                <a:cs typeface="Constantia"/>
              </a:rPr>
              <a:t>degree</a:t>
            </a:r>
            <a:r>
              <a:rPr sz="2800" spc="-114" dirty="0">
                <a:latin typeface="Constantia"/>
                <a:cs typeface="Constantia"/>
              </a:rPr>
              <a:t> </a:t>
            </a:r>
            <a:r>
              <a:rPr sz="2800" spc="-30" dirty="0">
                <a:latin typeface="Constantia"/>
                <a:cs typeface="Constantia"/>
              </a:rPr>
              <a:t>relative</a:t>
            </a:r>
            <a:r>
              <a:rPr sz="2800" spc="-145" dirty="0">
                <a:latin typeface="Constantia"/>
                <a:cs typeface="Constantia"/>
              </a:rPr>
              <a:t> </a:t>
            </a:r>
            <a:r>
              <a:rPr sz="2800" dirty="0">
                <a:latin typeface="Constantia"/>
                <a:cs typeface="Constantia"/>
              </a:rPr>
              <a:t>with</a:t>
            </a:r>
            <a:r>
              <a:rPr sz="2800" spc="-125" dirty="0">
                <a:latin typeface="Constantia"/>
                <a:cs typeface="Constantia"/>
              </a:rPr>
              <a:t> </a:t>
            </a:r>
            <a:r>
              <a:rPr sz="2800" spc="-10" dirty="0">
                <a:latin typeface="Constantia"/>
                <a:cs typeface="Constantia"/>
              </a:rPr>
              <a:t>diabetes</a:t>
            </a:r>
            <a:endParaRPr sz="2800" dirty="0">
              <a:latin typeface="Constantia"/>
              <a:cs typeface="Constantia"/>
            </a:endParaRPr>
          </a:p>
          <a:p>
            <a:pPr marL="313690" indent="-301625">
              <a:lnSpc>
                <a:spcPct val="100000"/>
              </a:lnSpc>
              <a:spcBef>
                <a:spcPts val="675"/>
              </a:spcBef>
              <a:buClr>
                <a:srgbClr val="0AD0D9"/>
              </a:buClr>
              <a:buSzPct val="91071"/>
              <a:buFont typeface="Wingdings"/>
              <a:buChar char=""/>
              <a:tabLst>
                <a:tab pos="313690" algn="l"/>
              </a:tabLst>
            </a:pPr>
            <a:r>
              <a:rPr sz="2800" spc="-30" dirty="0">
                <a:latin typeface="Constantia"/>
                <a:cs typeface="Constantia"/>
              </a:rPr>
              <a:t>High-</a:t>
            </a:r>
            <a:r>
              <a:rPr sz="2800" dirty="0">
                <a:latin typeface="Constantia"/>
                <a:cs typeface="Constantia"/>
              </a:rPr>
              <a:t>risk</a:t>
            </a:r>
            <a:r>
              <a:rPr sz="2800" spc="-35" dirty="0">
                <a:latin typeface="Constantia"/>
                <a:cs typeface="Constantia"/>
              </a:rPr>
              <a:t> </a:t>
            </a:r>
            <a:r>
              <a:rPr sz="2800" spc="-45" dirty="0">
                <a:latin typeface="Constantia"/>
                <a:cs typeface="Constantia"/>
              </a:rPr>
              <a:t>race</a:t>
            </a:r>
            <a:r>
              <a:rPr sz="2800" spc="-125" dirty="0">
                <a:latin typeface="Constantia"/>
                <a:cs typeface="Constantia"/>
              </a:rPr>
              <a:t> </a:t>
            </a:r>
            <a:r>
              <a:rPr sz="2800" spc="-20" dirty="0">
                <a:latin typeface="Constantia"/>
                <a:cs typeface="Constantia"/>
              </a:rPr>
              <a:t>or</a:t>
            </a:r>
            <a:r>
              <a:rPr sz="2800" spc="-160" dirty="0">
                <a:latin typeface="Constantia"/>
                <a:cs typeface="Constantia"/>
              </a:rPr>
              <a:t> </a:t>
            </a:r>
            <a:r>
              <a:rPr sz="2800" spc="-10" dirty="0">
                <a:latin typeface="Constantia"/>
                <a:cs typeface="Constantia"/>
              </a:rPr>
              <a:t>ethnicity</a:t>
            </a:r>
            <a:endParaRPr sz="2800" dirty="0">
              <a:latin typeface="Constantia"/>
              <a:cs typeface="Constantia"/>
            </a:endParaRPr>
          </a:p>
          <a:p>
            <a:pPr marL="313690" indent="-301625">
              <a:lnSpc>
                <a:spcPct val="100000"/>
              </a:lnSpc>
              <a:spcBef>
                <a:spcPts val="670"/>
              </a:spcBef>
              <a:buClr>
                <a:srgbClr val="0AD0D9"/>
              </a:buClr>
              <a:buSzPct val="91071"/>
              <a:buFont typeface="Wingdings"/>
              <a:buChar char=""/>
              <a:tabLst>
                <a:tab pos="313690" algn="l"/>
              </a:tabLst>
            </a:pPr>
            <a:r>
              <a:rPr sz="2800" spc="-50" dirty="0">
                <a:latin typeface="Constantia"/>
                <a:cs typeface="Constantia"/>
              </a:rPr>
              <a:t>Have</a:t>
            </a:r>
            <a:r>
              <a:rPr sz="2800" spc="-125" dirty="0">
                <a:latin typeface="Constantia"/>
                <a:cs typeface="Constantia"/>
              </a:rPr>
              <a:t> </a:t>
            </a:r>
            <a:r>
              <a:rPr sz="2800" spc="-10" dirty="0">
                <a:latin typeface="Constantia"/>
                <a:cs typeface="Constantia"/>
              </a:rPr>
              <a:t>previously</a:t>
            </a:r>
            <a:r>
              <a:rPr sz="2800" spc="-150" dirty="0">
                <a:latin typeface="Constantia"/>
                <a:cs typeface="Constantia"/>
              </a:rPr>
              <a:t> </a:t>
            </a:r>
            <a:r>
              <a:rPr sz="2800" dirty="0">
                <a:latin typeface="Constantia"/>
                <a:cs typeface="Constantia"/>
              </a:rPr>
              <a:t>birthed</a:t>
            </a:r>
            <a:r>
              <a:rPr sz="2800" spc="-114" dirty="0">
                <a:latin typeface="Constantia"/>
                <a:cs typeface="Constantia"/>
              </a:rPr>
              <a:t> </a:t>
            </a:r>
            <a:r>
              <a:rPr sz="2800" dirty="0">
                <a:latin typeface="Constantia"/>
                <a:cs typeface="Constantia"/>
              </a:rPr>
              <a:t>an</a:t>
            </a:r>
            <a:r>
              <a:rPr sz="2800" spc="-85" dirty="0">
                <a:latin typeface="Constantia"/>
                <a:cs typeface="Constantia"/>
              </a:rPr>
              <a:t> </a:t>
            </a:r>
            <a:r>
              <a:rPr sz="2800" dirty="0">
                <a:latin typeface="Constantia"/>
                <a:cs typeface="Constantia"/>
              </a:rPr>
              <a:t>infant</a:t>
            </a:r>
            <a:r>
              <a:rPr sz="2800" spc="-175" dirty="0">
                <a:latin typeface="Constantia"/>
                <a:cs typeface="Constantia"/>
              </a:rPr>
              <a:t> </a:t>
            </a:r>
            <a:r>
              <a:rPr sz="2800" dirty="0">
                <a:latin typeface="Constantia"/>
                <a:cs typeface="Constantia"/>
              </a:rPr>
              <a:t>weighing</a:t>
            </a:r>
            <a:r>
              <a:rPr sz="2800" spc="-60" dirty="0">
                <a:latin typeface="Constantia"/>
                <a:cs typeface="Constantia"/>
              </a:rPr>
              <a:t> </a:t>
            </a:r>
            <a:r>
              <a:rPr sz="2800" dirty="0">
                <a:latin typeface="Constantia"/>
                <a:cs typeface="Constantia"/>
              </a:rPr>
              <a:t>4000</a:t>
            </a:r>
            <a:r>
              <a:rPr sz="2800" spc="-90" dirty="0">
                <a:latin typeface="Constantia"/>
                <a:cs typeface="Constantia"/>
              </a:rPr>
              <a:t> </a:t>
            </a:r>
            <a:r>
              <a:rPr sz="2800" spc="-20" dirty="0">
                <a:latin typeface="Constantia"/>
                <a:cs typeface="Constantia"/>
              </a:rPr>
              <a:t>grams</a:t>
            </a:r>
            <a:r>
              <a:rPr sz="2800" spc="-140" dirty="0">
                <a:latin typeface="Constantia"/>
                <a:cs typeface="Constantia"/>
              </a:rPr>
              <a:t> </a:t>
            </a:r>
            <a:r>
              <a:rPr sz="2800" dirty="0">
                <a:latin typeface="Constantia"/>
                <a:cs typeface="Constantia"/>
              </a:rPr>
              <a:t>or</a:t>
            </a:r>
            <a:r>
              <a:rPr sz="2800" spc="-145" dirty="0">
                <a:latin typeface="Constantia"/>
                <a:cs typeface="Constantia"/>
              </a:rPr>
              <a:t> </a:t>
            </a:r>
            <a:r>
              <a:rPr sz="2800" spc="-20" dirty="0">
                <a:latin typeface="Constantia"/>
                <a:cs typeface="Constantia"/>
              </a:rPr>
              <a:t>more</a:t>
            </a:r>
            <a:endParaRPr sz="2800" dirty="0">
              <a:latin typeface="Constantia"/>
              <a:cs typeface="Constantia"/>
            </a:endParaRPr>
          </a:p>
          <a:p>
            <a:pPr marL="313690" indent="-301625">
              <a:lnSpc>
                <a:spcPct val="100000"/>
              </a:lnSpc>
              <a:spcBef>
                <a:spcPts val="675"/>
              </a:spcBef>
              <a:buClr>
                <a:srgbClr val="0AD0D9"/>
              </a:buClr>
              <a:buSzPct val="91071"/>
              <a:buFont typeface="Wingdings"/>
              <a:buChar char=""/>
              <a:tabLst>
                <a:tab pos="313690" algn="l"/>
              </a:tabLst>
            </a:pPr>
            <a:r>
              <a:rPr sz="2800" spc="-20" dirty="0">
                <a:latin typeface="Constantia"/>
                <a:cs typeface="Constantia"/>
              </a:rPr>
              <a:t>Previously</a:t>
            </a:r>
            <a:r>
              <a:rPr sz="2800" spc="-155" dirty="0">
                <a:latin typeface="Constantia"/>
                <a:cs typeface="Constantia"/>
              </a:rPr>
              <a:t> </a:t>
            </a:r>
            <a:r>
              <a:rPr sz="2800" spc="-10" dirty="0">
                <a:latin typeface="Constantia"/>
                <a:cs typeface="Constantia"/>
              </a:rPr>
              <a:t>gestational</a:t>
            </a:r>
            <a:r>
              <a:rPr sz="2800" spc="-130" dirty="0">
                <a:latin typeface="Constantia"/>
                <a:cs typeface="Constantia"/>
              </a:rPr>
              <a:t> </a:t>
            </a:r>
            <a:r>
              <a:rPr sz="2800" dirty="0">
                <a:latin typeface="Constantia"/>
                <a:cs typeface="Constantia"/>
              </a:rPr>
              <a:t>diabetes,</a:t>
            </a:r>
            <a:r>
              <a:rPr sz="2800" spc="-65" dirty="0">
                <a:latin typeface="Constantia"/>
                <a:cs typeface="Constantia"/>
              </a:rPr>
              <a:t> </a:t>
            </a:r>
            <a:r>
              <a:rPr sz="2800" spc="-10" dirty="0">
                <a:latin typeface="Constantia"/>
                <a:cs typeface="Constantia"/>
              </a:rPr>
              <a:t>hypertension</a:t>
            </a:r>
            <a:endParaRPr sz="2800" dirty="0">
              <a:latin typeface="Constantia"/>
              <a:cs typeface="Constantia"/>
            </a:endParaRPr>
          </a:p>
          <a:p>
            <a:pPr marL="313690" indent="-301625">
              <a:lnSpc>
                <a:spcPct val="100000"/>
              </a:lnSpc>
              <a:spcBef>
                <a:spcPts val="670"/>
              </a:spcBef>
              <a:buClr>
                <a:srgbClr val="0AD0D9"/>
              </a:buClr>
              <a:buSzPct val="91071"/>
              <a:buFont typeface="Wingdings"/>
              <a:buChar char=""/>
              <a:tabLst>
                <a:tab pos="313690" algn="l"/>
              </a:tabLst>
            </a:pPr>
            <a:r>
              <a:rPr sz="2800" dirty="0">
                <a:latin typeface="Constantia"/>
                <a:cs typeface="Constantia"/>
              </a:rPr>
              <a:t>HDL</a:t>
            </a:r>
            <a:r>
              <a:rPr sz="2800" spc="-100" dirty="0">
                <a:latin typeface="Constantia"/>
                <a:cs typeface="Constantia"/>
              </a:rPr>
              <a:t> </a:t>
            </a:r>
            <a:r>
              <a:rPr sz="2800" dirty="0">
                <a:latin typeface="Constantia"/>
                <a:cs typeface="Constantia"/>
              </a:rPr>
              <a:t>level</a:t>
            </a:r>
            <a:r>
              <a:rPr sz="2800" spc="-60" dirty="0">
                <a:latin typeface="Constantia"/>
                <a:cs typeface="Constantia"/>
              </a:rPr>
              <a:t> </a:t>
            </a:r>
            <a:r>
              <a:rPr sz="2800" dirty="0">
                <a:latin typeface="Constantia"/>
                <a:cs typeface="Constantia"/>
              </a:rPr>
              <a:t>less</a:t>
            </a:r>
            <a:r>
              <a:rPr sz="2800" spc="-120" dirty="0">
                <a:latin typeface="Constantia"/>
                <a:cs typeface="Constantia"/>
              </a:rPr>
              <a:t> </a:t>
            </a:r>
            <a:r>
              <a:rPr sz="2800" dirty="0">
                <a:latin typeface="Constantia"/>
                <a:cs typeface="Constantia"/>
              </a:rPr>
              <a:t>than</a:t>
            </a:r>
            <a:r>
              <a:rPr sz="2800" spc="-135" dirty="0">
                <a:latin typeface="Constantia"/>
                <a:cs typeface="Constantia"/>
              </a:rPr>
              <a:t> </a:t>
            </a:r>
            <a:r>
              <a:rPr sz="2800" spc="-10" dirty="0">
                <a:latin typeface="Constantia"/>
                <a:cs typeface="Constantia"/>
              </a:rPr>
              <a:t>35mg/dL</a:t>
            </a:r>
            <a:endParaRPr sz="2800" dirty="0">
              <a:latin typeface="Constantia"/>
              <a:cs typeface="Constantia"/>
            </a:endParaRPr>
          </a:p>
        </p:txBody>
      </p:sp>
      <p:pic>
        <p:nvPicPr>
          <p:cNvPr id="4" name="object 4"/>
          <p:cNvPicPr/>
          <p:nvPr/>
        </p:nvPicPr>
        <p:blipFill>
          <a:blip r:embed="rId2" cstate="print"/>
          <a:stretch>
            <a:fillRect/>
          </a:stretch>
        </p:blipFill>
        <p:spPr>
          <a:xfrm>
            <a:off x="10946892" y="327659"/>
            <a:ext cx="981455" cy="151942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92782" y="54355"/>
            <a:ext cx="3881754" cy="848360"/>
          </a:xfrm>
          <a:prstGeom prst="rect">
            <a:avLst/>
          </a:prstGeom>
        </p:spPr>
        <p:txBody>
          <a:bodyPr vert="horz" wrap="square" lIns="0" tIns="12700" rIns="0" bIns="0" rtlCol="0">
            <a:spAutoFit/>
          </a:bodyPr>
          <a:lstStyle/>
          <a:p>
            <a:pPr marL="12700">
              <a:lnSpc>
                <a:spcPct val="100000"/>
              </a:lnSpc>
              <a:spcBef>
                <a:spcPts val="100"/>
              </a:spcBef>
            </a:pPr>
            <a:r>
              <a:rPr sz="5400" b="0" i="0" dirty="0">
                <a:latin typeface="Calibri"/>
                <a:cs typeface="Calibri"/>
              </a:rPr>
              <a:t>RISK </a:t>
            </a:r>
            <a:r>
              <a:rPr sz="5400" b="0" i="0" spc="-75" dirty="0">
                <a:latin typeface="Calibri"/>
                <a:cs typeface="Calibri"/>
              </a:rPr>
              <a:t>FACTORS</a:t>
            </a:r>
            <a:endParaRPr sz="5400">
              <a:latin typeface="Calibri"/>
              <a:cs typeface="Calibri"/>
            </a:endParaRPr>
          </a:p>
        </p:txBody>
      </p:sp>
      <p:sp>
        <p:nvSpPr>
          <p:cNvPr id="3" name="object 3"/>
          <p:cNvSpPr txBox="1"/>
          <p:nvPr/>
        </p:nvSpPr>
        <p:spPr>
          <a:xfrm>
            <a:off x="688340" y="1207719"/>
            <a:ext cx="9310370" cy="4380045"/>
          </a:xfrm>
          <a:prstGeom prst="rect">
            <a:avLst/>
          </a:prstGeom>
        </p:spPr>
        <p:txBody>
          <a:bodyPr vert="horz" wrap="square" lIns="0" tIns="12065" rIns="0" bIns="0" rtlCol="0">
            <a:spAutoFit/>
          </a:bodyPr>
          <a:lstStyle/>
          <a:p>
            <a:pPr marL="2723515">
              <a:lnSpc>
                <a:spcPct val="100000"/>
              </a:lnSpc>
              <a:spcBef>
                <a:spcPts val="105"/>
              </a:spcBef>
            </a:pPr>
            <a:r>
              <a:rPr lang="en-GB" sz="2800" spc="-30" dirty="0" smtClean="0">
                <a:solidFill>
                  <a:srgbClr val="04607A"/>
                </a:solidFill>
                <a:latin typeface="Calibri"/>
                <a:cs typeface="Calibri"/>
              </a:rPr>
              <a:t>                              </a:t>
            </a:r>
            <a:r>
              <a:rPr sz="2400" spc="-30" dirty="0" smtClean="0">
                <a:solidFill>
                  <a:srgbClr val="04607A"/>
                </a:solidFill>
                <a:latin typeface="Calibri"/>
                <a:cs typeface="Calibri"/>
              </a:rPr>
              <a:t>HORIZONTAL</a:t>
            </a:r>
            <a:r>
              <a:rPr sz="2400" spc="-95" dirty="0" smtClean="0">
                <a:solidFill>
                  <a:srgbClr val="04607A"/>
                </a:solidFill>
                <a:latin typeface="Calibri"/>
                <a:cs typeface="Calibri"/>
              </a:rPr>
              <a:t> </a:t>
            </a:r>
            <a:r>
              <a:rPr lang="en-GB" sz="2400" spc="-10" dirty="0" smtClean="0">
                <a:solidFill>
                  <a:srgbClr val="04607A"/>
                </a:solidFill>
                <a:latin typeface="Calibri"/>
                <a:cs typeface="Calibri"/>
              </a:rPr>
              <a:t>INTEGRATION</a:t>
            </a:r>
            <a:endParaRPr lang="en-GB" sz="2400" dirty="0" smtClean="0">
              <a:latin typeface="Calibri"/>
              <a:cs typeface="Calibri"/>
            </a:endParaRPr>
          </a:p>
          <a:p>
            <a:pPr marL="313690" indent="-301625">
              <a:lnSpc>
                <a:spcPct val="100000"/>
              </a:lnSpc>
              <a:spcBef>
                <a:spcPts val="2455"/>
              </a:spcBef>
              <a:buClr>
                <a:srgbClr val="0AD0D9"/>
              </a:buClr>
              <a:buSzPct val="91071"/>
              <a:buFont typeface="Wingdings"/>
              <a:buChar char=""/>
              <a:tabLst>
                <a:tab pos="313690" algn="l"/>
              </a:tabLst>
            </a:pPr>
            <a:r>
              <a:rPr sz="2800" spc="-30" dirty="0" smtClean="0">
                <a:latin typeface="Constantia"/>
                <a:cs typeface="Constantia"/>
              </a:rPr>
              <a:t>Triglyceride</a:t>
            </a:r>
            <a:r>
              <a:rPr sz="2800" spc="-114" dirty="0" smtClean="0">
                <a:latin typeface="Constantia"/>
                <a:cs typeface="Constantia"/>
              </a:rPr>
              <a:t> </a:t>
            </a:r>
            <a:r>
              <a:rPr sz="2800" spc="-10" dirty="0">
                <a:latin typeface="Constantia"/>
                <a:cs typeface="Constantia"/>
              </a:rPr>
              <a:t>level</a:t>
            </a:r>
            <a:r>
              <a:rPr sz="2800" spc="-125" dirty="0">
                <a:latin typeface="Constantia"/>
                <a:cs typeface="Constantia"/>
              </a:rPr>
              <a:t> </a:t>
            </a:r>
            <a:r>
              <a:rPr sz="2800" spc="-25" dirty="0">
                <a:latin typeface="Constantia"/>
                <a:cs typeface="Constantia"/>
              </a:rPr>
              <a:t>greater</a:t>
            </a:r>
            <a:r>
              <a:rPr sz="2800" spc="-150" dirty="0">
                <a:latin typeface="Constantia"/>
                <a:cs typeface="Constantia"/>
              </a:rPr>
              <a:t> </a:t>
            </a:r>
            <a:r>
              <a:rPr sz="2800" dirty="0">
                <a:latin typeface="Constantia"/>
                <a:cs typeface="Constantia"/>
              </a:rPr>
              <a:t>than</a:t>
            </a:r>
            <a:r>
              <a:rPr sz="2800" spc="-80" dirty="0">
                <a:latin typeface="Constantia"/>
                <a:cs typeface="Constantia"/>
              </a:rPr>
              <a:t> </a:t>
            </a:r>
            <a:r>
              <a:rPr sz="2800" dirty="0">
                <a:latin typeface="Constantia"/>
                <a:cs typeface="Constantia"/>
              </a:rPr>
              <a:t>250</a:t>
            </a:r>
            <a:r>
              <a:rPr sz="2800" spc="-40" dirty="0">
                <a:latin typeface="Constantia"/>
                <a:cs typeface="Constantia"/>
              </a:rPr>
              <a:t> </a:t>
            </a:r>
            <a:r>
              <a:rPr sz="2800" spc="-10" dirty="0">
                <a:latin typeface="Constantia"/>
                <a:cs typeface="Constantia"/>
              </a:rPr>
              <a:t>mg/dL</a:t>
            </a:r>
            <a:endParaRPr sz="2800" dirty="0">
              <a:latin typeface="Constantia"/>
              <a:cs typeface="Constantia"/>
            </a:endParaRPr>
          </a:p>
          <a:p>
            <a:pPr marL="313690" indent="-301625">
              <a:lnSpc>
                <a:spcPct val="100000"/>
              </a:lnSpc>
              <a:spcBef>
                <a:spcPts val="670"/>
              </a:spcBef>
              <a:buClr>
                <a:srgbClr val="0AD0D9"/>
              </a:buClr>
              <a:buSzPct val="91071"/>
              <a:buFont typeface="Wingdings"/>
              <a:buChar char=""/>
              <a:tabLst>
                <a:tab pos="313690" algn="l"/>
              </a:tabLst>
            </a:pPr>
            <a:r>
              <a:rPr sz="2800" spc="-55" dirty="0">
                <a:latin typeface="Constantia"/>
                <a:cs typeface="Constantia"/>
              </a:rPr>
              <a:t>Women</a:t>
            </a:r>
            <a:r>
              <a:rPr sz="2800" spc="-130" dirty="0">
                <a:latin typeface="Constantia"/>
                <a:cs typeface="Constantia"/>
              </a:rPr>
              <a:t> </a:t>
            </a:r>
            <a:r>
              <a:rPr sz="2800" dirty="0">
                <a:latin typeface="Constantia"/>
                <a:cs typeface="Constantia"/>
              </a:rPr>
              <a:t>with</a:t>
            </a:r>
            <a:r>
              <a:rPr sz="2800" spc="-85" dirty="0">
                <a:latin typeface="Constantia"/>
                <a:cs typeface="Constantia"/>
              </a:rPr>
              <a:t> </a:t>
            </a:r>
            <a:r>
              <a:rPr sz="2800" spc="-20" dirty="0">
                <a:latin typeface="Constantia"/>
                <a:cs typeface="Constantia"/>
              </a:rPr>
              <a:t>polycystic</a:t>
            </a:r>
            <a:r>
              <a:rPr sz="2800" spc="-114" dirty="0">
                <a:latin typeface="Constantia"/>
                <a:cs typeface="Constantia"/>
              </a:rPr>
              <a:t> </a:t>
            </a:r>
            <a:r>
              <a:rPr sz="2800" spc="-10" dirty="0">
                <a:latin typeface="Constantia"/>
                <a:cs typeface="Constantia"/>
              </a:rPr>
              <a:t>ovarian</a:t>
            </a:r>
            <a:r>
              <a:rPr sz="2800" spc="-100" dirty="0">
                <a:latin typeface="Constantia"/>
                <a:cs typeface="Constantia"/>
              </a:rPr>
              <a:t> </a:t>
            </a:r>
            <a:r>
              <a:rPr sz="2800" spc="-10" dirty="0">
                <a:latin typeface="Constantia"/>
                <a:cs typeface="Constantia"/>
              </a:rPr>
              <a:t>syndrome</a:t>
            </a:r>
            <a:endParaRPr sz="2800" dirty="0">
              <a:latin typeface="Constantia"/>
              <a:cs typeface="Constantia"/>
            </a:endParaRPr>
          </a:p>
          <a:p>
            <a:pPr marL="313690" indent="-301625">
              <a:lnSpc>
                <a:spcPct val="100000"/>
              </a:lnSpc>
              <a:spcBef>
                <a:spcPts val="675"/>
              </a:spcBef>
              <a:buClr>
                <a:srgbClr val="0AD0D9"/>
              </a:buClr>
              <a:buSzPct val="91071"/>
              <a:buFont typeface="Wingdings"/>
              <a:buChar char=""/>
              <a:tabLst>
                <a:tab pos="313690" algn="l"/>
              </a:tabLst>
            </a:pPr>
            <a:r>
              <a:rPr sz="2800" spc="-25" dirty="0">
                <a:latin typeface="Constantia"/>
                <a:cs typeface="Constantia"/>
              </a:rPr>
              <a:t>Hemoglobin</a:t>
            </a:r>
            <a:r>
              <a:rPr sz="2800" spc="-90" dirty="0">
                <a:latin typeface="Constantia"/>
                <a:cs typeface="Constantia"/>
              </a:rPr>
              <a:t> </a:t>
            </a:r>
            <a:r>
              <a:rPr sz="2800" dirty="0">
                <a:latin typeface="Constantia"/>
                <a:cs typeface="Constantia"/>
              </a:rPr>
              <a:t>A1c</a:t>
            </a:r>
            <a:r>
              <a:rPr sz="2800" spc="-150" dirty="0">
                <a:latin typeface="Constantia"/>
                <a:cs typeface="Constantia"/>
              </a:rPr>
              <a:t> </a:t>
            </a:r>
            <a:r>
              <a:rPr sz="2800" spc="-25" dirty="0">
                <a:latin typeface="Constantia"/>
                <a:cs typeface="Constantia"/>
              </a:rPr>
              <a:t>greater</a:t>
            </a:r>
            <a:r>
              <a:rPr sz="2800" spc="-130" dirty="0">
                <a:latin typeface="Constantia"/>
                <a:cs typeface="Constantia"/>
              </a:rPr>
              <a:t> </a:t>
            </a:r>
            <a:r>
              <a:rPr sz="2800" dirty="0">
                <a:latin typeface="Constantia"/>
                <a:cs typeface="Constantia"/>
              </a:rPr>
              <a:t>than</a:t>
            </a:r>
            <a:r>
              <a:rPr sz="2800" spc="-55" dirty="0">
                <a:latin typeface="Constantia"/>
                <a:cs typeface="Constantia"/>
              </a:rPr>
              <a:t> </a:t>
            </a:r>
            <a:r>
              <a:rPr sz="2800" spc="-20" dirty="0">
                <a:latin typeface="Constantia"/>
                <a:cs typeface="Constantia"/>
              </a:rPr>
              <a:t>5.7%</a:t>
            </a:r>
            <a:endParaRPr sz="2800" dirty="0">
              <a:latin typeface="Constantia"/>
              <a:cs typeface="Constantia"/>
            </a:endParaRPr>
          </a:p>
          <a:p>
            <a:pPr marL="313690" indent="-301625">
              <a:lnSpc>
                <a:spcPct val="100000"/>
              </a:lnSpc>
              <a:spcBef>
                <a:spcPts val="675"/>
              </a:spcBef>
              <a:buClr>
                <a:srgbClr val="0AD0D9"/>
              </a:buClr>
              <a:buSzPct val="91071"/>
              <a:buFont typeface="Wingdings"/>
              <a:buChar char=""/>
              <a:tabLst>
                <a:tab pos="313690" algn="l"/>
              </a:tabLst>
            </a:pPr>
            <a:r>
              <a:rPr sz="2800" spc="-10" dirty="0">
                <a:latin typeface="Constantia"/>
                <a:cs typeface="Constantia"/>
              </a:rPr>
              <a:t>Impaired</a:t>
            </a:r>
            <a:r>
              <a:rPr sz="2800" spc="-100" dirty="0">
                <a:latin typeface="Constantia"/>
                <a:cs typeface="Constantia"/>
              </a:rPr>
              <a:t> </a:t>
            </a:r>
            <a:r>
              <a:rPr sz="2800" spc="-20" dirty="0">
                <a:latin typeface="Constantia"/>
                <a:cs typeface="Constantia"/>
              </a:rPr>
              <a:t>glucose</a:t>
            </a:r>
            <a:r>
              <a:rPr sz="2800" spc="-110" dirty="0">
                <a:latin typeface="Constantia"/>
                <a:cs typeface="Constantia"/>
              </a:rPr>
              <a:t> </a:t>
            </a:r>
            <a:r>
              <a:rPr sz="2800" spc="-25" dirty="0">
                <a:latin typeface="Constantia"/>
                <a:cs typeface="Constantia"/>
              </a:rPr>
              <a:t>tolerance</a:t>
            </a:r>
            <a:r>
              <a:rPr sz="2800" spc="-130" dirty="0">
                <a:latin typeface="Constantia"/>
                <a:cs typeface="Constantia"/>
              </a:rPr>
              <a:t> </a:t>
            </a:r>
            <a:r>
              <a:rPr sz="2800" spc="-20" dirty="0">
                <a:latin typeface="Constantia"/>
                <a:cs typeface="Constantia"/>
              </a:rPr>
              <a:t>test</a:t>
            </a:r>
            <a:endParaRPr sz="2800" dirty="0">
              <a:latin typeface="Constantia"/>
              <a:cs typeface="Constantia"/>
            </a:endParaRPr>
          </a:p>
          <a:p>
            <a:pPr marL="313690" indent="-301625">
              <a:lnSpc>
                <a:spcPct val="100000"/>
              </a:lnSpc>
              <a:spcBef>
                <a:spcPts val="670"/>
              </a:spcBef>
              <a:buClr>
                <a:srgbClr val="0AD0D9"/>
              </a:buClr>
              <a:buSzPct val="91071"/>
              <a:buFont typeface="Wingdings"/>
              <a:buChar char=""/>
              <a:tabLst>
                <a:tab pos="313690" algn="l"/>
              </a:tabLst>
            </a:pPr>
            <a:r>
              <a:rPr sz="2800" dirty="0">
                <a:latin typeface="Constantia"/>
                <a:cs typeface="Constantia"/>
              </a:rPr>
              <a:t>Impaired</a:t>
            </a:r>
            <a:r>
              <a:rPr sz="2800" spc="-120" dirty="0">
                <a:latin typeface="Constantia"/>
                <a:cs typeface="Constantia"/>
              </a:rPr>
              <a:t> </a:t>
            </a:r>
            <a:r>
              <a:rPr sz="2800" dirty="0">
                <a:latin typeface="Constantia"/>
                <a:cs typeface="Constantia"/>
              </a:rPr>
              <a:t>fasting</a:t>
            </a:r>
            <a:r>
              <a:rPr sz="2800" spc="-155" dirty="0">
                <a:latin typeface="Constantia"/>
                <a:cs typeface="Constantia"/>
              </a:rPr>
              <a:t> </a:t>
            </a:r>
            <a:r>
              <a:rPr sz="2800" spc="-10" dirty="0">
                <a:latin typeface="Constantia"/>
                <a:cs typeface="Constantia"/>
              </a:rPr>
              <a:t>glucose</a:t>
            </a:r>
            <a:endParaRPr sz="2800" dirty="0">
              <a:latin typeface="Constantia"/>
              <a:cs typeface="Constantia"/>
            </a:endParaRPr>
          </a:p>
          <a:p>
            <a:pPr marL="313690" indent="-301625">
              <a:lnSpc>
                <a:spcPct val="100000"/>
              </a:lnSpc>
              <a:spcBef>
                <a:spcPts val="670"/>
              </a:spcBef>
              <a:buClr>
                <a:srgbClr val="0AD0D9"/>
              </a:buClr>
              <a:buSzPct val="91071"/>
              <a:buFont typeface="Wingdings"/>
              <a:buChar char=""/>
              <a:tabLst>
                <a:tab pos="313690" algn="l"/>
              </a:tabLst>
            </a:pPr>
            <a:r>
              <a:rPr sz="2800" spc="-20" dirty="0">
                <a:latin typeface="Constantia"/>
                <a:cs typeface="Constantia"/>
              </a:rPr>
              <a:t>History</a:t>
            </a:r>
            <a:r>
              <a:rPr sz="2800" spc="-85" dirty="0">
                <a:latin typeface="Constantia"/>
                <a:cs typeface="Constantia"/>
              </a:rPr>
              <a:t> </a:t>
            </a:r>
            <a:r>
              <a:rPr sz="2800" dirty="0">
                <a:latin typeface="Constantia"/>
                <a:cs typeface="Constantia"/>
              </a:rPr>
              <a:t>of</a:t>
            </a:r>
            <a:r>
              <a:rPr sz="2800" spc="25" dirty="0">
                <a:latin typeface="Constantia"/>
                <a:cs typeface="Constantia"/>
              </a:rPr>
              <a:t> </a:t>
            </a:r>
            <a:r>
              <a:rPr sz="2800" spc="-20" dirty="0">
                <a:latin typeface="Constantia"/>
                <a:cs typeface="Constantia"/>
              </a:rPr>
              <a:t>cardiovascular</a:t>
            </a:r>
            <a:r>
              <a:rPr sz="2800" spc="-120" dirty="0">
                <a:latin typeface="Constantia"/>
                <a:cs typeface="Constantia"/>
              </a:rPr>
              <a:t> </a:t>
            </a:r>
            <a:r>
              <a:rPr sz="2800" spc="-10" dirty="0">
                <a:latin typeface="Constantia"/>
                <a:cs typeface="Constantia"/>
              </a:rPr>
              <a:t>disease</a:t>
            </a:r>
            <a:endParaRPr sz="2800" dirty="0">
              <a:latin typeface="Constantia"/>
              <a:cs typeface="Constantia"/>
            </a:endParaRPr>
          </a:p>
          <a:p>
            <a:pPr marL="313690" indent="-301625">
              <a:lnSpc>
                <a:spcPct val="100000"/>
              </a:lnSpc>
              <a:spcBef>
                <a:spcPts val="675"/>
              </a:spcBef>
              <a:buClr>
                <a:srgbClr val="0AD0D9"/>
              </a:buClr>
              <a:buSzPct val="91071"/>
              <a:buFont typeface="Wingdings"/>
              <a:buChar char=""/>
              <a:tabLst>
                <a:tab pos="313690" algn="l"/>
              </a:tabLst>
            </a:pPr>
            <a:r>
              <a:rPr sz="2800" spc="-20" dirty="0">
                <a:latin typeface="Constantia"/>
                <a:cs typeface="Constantia"/>
              </a:rPr>
              <a:t>Other</a:t>
            </a:r>
            <a:r>
              <a:rPr sz="2800" spc="-155" dirty="0">
                <a:latin typeface="Constantia"/>
                <a:cs typeface="Constantia"/>
              </a:rPr>
              <a:t> </a:t>
            </a:r>
            <a:r>
              <a:rPr sz="2800" dirty="0">
                <a:latin typeface="Constantia"/>
                <a:cs typeface="Constantia"/>
              </a:rPr>
              <a:t>clinical</a:t>
            </a:r>
            <a:r>
              <a:rPr sz="2800" spc="-135" dirty="0">
                <a:latin typeface="Constantia"/>
                <a:cs typeface="Constantia"/>
              </a:rPr>
              <a:t> </a:t>
            </a:r>
            <a:r>
              <a:rPr sz="2800" spc="-10" dirty="0">
                <a:latin typeface="Constantia"/>
                <a:cs typeface="Constantia"/>
              </a:rPr>
              <a:t>conditions</a:t>
            </a:r>
            <a:r>
              <a:rPr sz="2800" spc="-155" dirty="0">
                <a:latin typeface="Constantia"/>
                <a:cs typeface="Constantia"/>
              </a:rPr>
              <a:t> </a:t>
            </a:r>
            <a:r>
              <a:rPr sz="2800" spc="-10" dirty="0">
                <a:latin typeface="Constantia"/>
                <a:cs typeface="Constantia"/>
              </a:rPr>
              <a:t>associated</a:t>
            </a:r>
            <a:r>
              <a:rPr sz="2800" spc="-80" dirty="0">
                <a:latin typeface="Constantia"/>
                <a:cs typeface="Constantia"/>
              </a:rPr>
              <a:t> </a:t>
            </a:r>
            <a:r>
              <a:rPr sz="2800" dirty="0">
                <a:latin typeface="Constantia"/>
                <a:cs typeface="Constantia"/>
              </a:rPr>
              <a:t>with</a:t>
            </a:r>
            <a:r>
              <a:rPr sz="2800" spc="-70" dirty="0">
                <a:latin typeface="Constantia"/>
                <a:cs typeface="Constantia"/>
              </a:rPr>
              <a:t> </a:t>
            </a:r>
            <a:r>
              <a:rPr sz="2800" dirty="0">
                <a:latin typeface="Constantia"/>
                <a:cs typeface="Constantia"/>
              </a:rPr>
              <a:t>insulin</a:t>
            </a:r>
            <a:r>
              <a:rPr sz="2800" spc="-105" dirty="0">
                <a:latin typeface="Constantia"/>
                <a:cs typeface="Constantia"/>
              </a:rPr>
              <a:t> </a:t>
            </a:r>
            <a:r>
              <a:rPr sz="2800" spc="-10" dirty="0">
                <a:latin typeface="Constantia"/>
                <a:cs typeface="Constantia"/>
              </a:rPr>
              <a:t>resistance</a:t>
            </a:r>
            <a:endParaRPr sz="2800" dirty="0">
              <a:latin typeface="Constantia"/>
              <a:cs typeface="Constantia"/>
            </a:endParaRPr>
          </a:p>
        </p:txBody>
      </p:sp>
      <p:pic>
        <p:nvPicPr>
          <p:cNvPr id="4" name="object 4"/>
          <p:cNvPicPr/>
          <p:nvPr/>
        </p:nvPicPr>
        <p:blipFill>
          <a:blip r:embed="rId2" cstate="print"/>
          <a:stretch>
            <a:fillRect/>
          </a:stretch>
        </p:blipFill>
        <p:spPr>
          <a:xfrm>
            <a:off x="10445495" y="327659"/>
            <a:ext cx="1405127" cy="13335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4240" y="470103"/>
            <a:ext cx="9412605" cy="940435"/>
          </a:xfrm>
          <a:prstGeom prst="rect">
            <a:avLst/>
          </a:prstGeom>
        </p:spPr>
        <p:txBody>
          <a:bodyPr vert="horz" wrap="square" lIns="0" tIns="12700" rIns="0" bIns="0" rtlCol="0">
            <a:spAutoFit/>
          </a:bodyPr>
          <a:lstStyle/>
          <a:p>
            <a:pPr marL="12700">
              <a:lnSpc>
                <a:spcPct val="100000"/>
              </a:lnSpc>
              <a:spcBef>
                <a:spcPts val="100"/>
              </a:spcBef>
            </a:pPr>
            <a:r>
              <a:rPr sz="6000" b="0" i="0" dirty="0">
                <a:latin typeface="Calibri"/>
                <a:cs typeface="Calibri"/>
              </a:rPr>
              <a:t>SCREENING</a:t>
            </a:r>
            <a:r>
              <a:rPr sz="6000" b="0" i="0" spc="-75" dirty="0">
                <a:latin typeface="Calibri"/>
                <a:cs typeface="Calibri"/>
              </a:rPr>
              <a:t> </a:t>
            </a:r>
            <a:r>
              <a:rPr sz="6000" b="0" i="0" dirty="0">
                <a:latin typeface="Calibri"/>
                <a:cs typeface="Calibri"/>
              </a:rPr>
              <a:t>FOR</a:t>
            </a:r>
            <a:r>
              <a:rPr sz="6000" b="0" i="0" spc="-70" dirty="0">
                <a:latin typeface="Calibri"/>
                <a:cs typeface="Calibri"/>
              </a:rPr>
              <a:t> </a:t>
            </a:r>
            <a:r>
              <a:rPr sz="6000" b="0" i="0" spc="-90" dirty="0">
                <a:latin typeface="Calibri"/>
                <a:cs typeface="Calibri"/>
              </a:rPr>
              <a:t>GESTATIONAL</a:t>
            </a:r>
            <a:endParaRPr sz="6000">
              <a:latin typeface="Calibri"/>
              <a:cs typeface="Calibri"/>
            </a:endParaRPr>
          </a:p>
        </p:txBody>
      </p:sp>
      <p:sp>
        <p:nvSpPr>
          <p:cNvPr id="3" name="object 3"/>
          <p:cNvSpPr txBox="1"/>
          <p:nvPr/>
        </p:nvSpPr>
        <p:spPr>
          <a:xfrm>
            <a:off x="504240" y="1385061"/>
            <a:ext cx="2999105" cy="939800"/>
          </a:xfrm>
          <a:prstGeom prst="rect">
            <a:avLst/>
          </a:prstGeom>
        </p:spPr>
        <p:txBody>
          <a:bodyPr vert="horz" wrap="square" lIns="0" tIns="12700" rIns="0" bIns="0" rtlCol="0">
            <a:spAutoFit/>
          </a:bodyPr>
          <a:lstStyle/>
          <a:p>
            <a:pPr marL="12700">
              <a:lnSpc>
                <a:spcPct val="100000"/>
              </a:lnSpc>
              <a:spcBef>
                <a:spcPts val="100"/>
              </a:spcBef>
            </a:pPr>
            <a:r>
              <a:rPr sz="6000" spc="-10" dirty="0">
                <a:solidFill>
                  <a:srgbClr val="04607A"/>
                </a:solidFill>
                <a:latin typeface="Calibri"/>
                <a:cs typeface="Calibri"/>
              </a:rPr>
              <a:t>DIABETES</a:t>
            </a:r>
            <a:endParaRPr sz="6000">
              <a:latin typeface="Calibri"/>
              <a:cs typeface="Calibri"/>
            </a:endParaRPr>
          </a:p>
        </p:txBody>
      </p:sp>
      <p:sp>
        <p:nvSpPr>
          <p:cNvPr id="4" name="object 4"/>
          <p:cNvSpPr txBox="1"/>
          <p:nvPr/>
        </p:nvSpPr>
        <p:spPr>
          <a:xfrm>
            <a:off x="6420992" y="1842261"/>
            <a:ext cx="2868295" cy="391160"/>
          </a:xfrm>
          <a:prstGeom prst="rect">
            <a:avLst/>
          </a:prstGeom>
        </p:spPr>
        <p:txBody>
          <a:bodyPr vert="horz" wrap="square" lIns="0" tIns="12700" rIns="0" bIns="0" rtlCol="0">
            <a:spAutoFit/>
          </a:bodyPr>
          <a:lstStyle/>
          <a:p>
            <a:pPr marL="12700">
              <a:lnSpc>
                <a:spcPct val="100000"/>
              </a:lnSpc>
              <a:spcBef>
                <a:spcPts val="100"/>
              </a:spcBef>
            </a:pPr>
            <a:r>
              <a:rPr lang="en-GB" sz="2400" spc="-20" dirty="0" smtClean="0">
                <a:solidFill>
                  <a:srgbClr val="04607A"/>
                </a:solidFill>
                <a:latin typeface="Calibri"/>
                <a:cs typeface="Calibri"/>
              </a:rPr>
              <a:t>CORE</a:t>
            </a:r>
            <a:r>
              <a:rPr sz="2400" spc="-85" dirty="0" smtClean="0">
                <a:solidFill>
                  <a:srgbClr val="04607A"/>
                </a:solidFill>
                <a:latin typeface="Calibri"/>
                <a:cs typeface="Calibri"/>
              </a:rPr>
              <a:t> </a:t>
            </a:r>
            <a:r>
              <a:rPr lang="en-GB" sz="2400" spc="-10" dirty="0" smtClean="0">
                <a:solidFill>
                  <a:srgbClr val="04607A"/>
                </a:solidFill>
                <a:latin typeface="Calibri"/>
                <a:cs typeface="Calibri"/>
              </a:rPr>
              <a:t>CONCEPT</a:t>
            </a:r>
            <a:endParaRPr sz="2400" dirty="0">
              <a:latin typeface="Calibri"/>
              <a:cs typeface="Calibri"/>
            </a:endParaRPr>
          </a:p>
        </p:txBody>
      </p:sp>
      <p:sp>
        <p:nvSpPr>
          <p:cNvPr id="5" name="object 5"/>
          <p:cNvSpPr txBox="1"/>
          <p:nvPr/>
        </p:nvSpPr>
        <p:spPr>
          <a:xfrm>
            <a:off x="688340" y="2985642"/>
            <a:ext cx="10599420" cy="2687274"/>
          </a:xfrm>
          <a:prstGeom prst="rect">
            <a:avLst/>
          </a:prstGeom>
        </p:spPr>
        <p:txBody>
          <a:bodyPr vert="horz" wrap="square" lIns="0" tIns="12065" rIns="0" bIns="0" rtlCol="0">
            <a:spAutoFit/>
          </a:bodyPr>
          <a:lstStyle/>
          <a:p>
            <a:pPr marL="397510" indent="-384810" algn="just">
              <a:lnSpc>
                <a:spcPct val="100000"/>
              </a:lnSpc>
              <a:spcBef>
                <a:spcPts val="95"/>
              </a:spcBef>
              <a:buClr>
                <a:srgbClr val="0AD0D9"/>
              </a:buClr>
              <a:buSzPct val="94642"/>
              <a:buFont typeface="Wingdings"/>
              <a:buChar char=""/>
              <a:tabLst>
                <a:tab pos="397510" algn="l"/>
              </a:tabLst>
            </a:pPr>
            <a:r>
              <a:rPr sz="2800" dirty="0">
                <a:latin typeface="Constantia"/>
                <a:cs typeface="Constantia"/>
              </a:rPr>
              <a:t>All</a:t>
            </a:r>
            <a:r>
              <a:rPr sz="2800" spc="-140" dirty="0">
                <a:latin typeface="Constantia"/>
                <a:cs typeface="Constantia"/>
              </a:rPr>
              <a:t> </a:t>
            </a:r>
            <a:r>
              <a:rPr sz="2800" spc="-20" dirty="0">
                <a:latin typeface="Constantia"/>
                <a:cs typeface="Constantia"/>
              </a:rPr>
              <a:t>asymptomatic</a:t>
            </a:r>
            <a:r>
              <a:rPr sz="2800" spc="-120" dirty="0">
                <a:latin typeface="Constantia"/>
                <a:cs typeface="Constantia"/>
              </a:rPr>
              <a:t> </a:t>
            </a:r>
            <a:r>
              <a:rPr sz="2800" spc="-25" dirty="0">
                <a:latin typeface="Constantia"/>
                <a:cs typeface="Constantia"/>
              </a:rPr>
              <a:t>pregnant</a:t>
            </a:r>
            <a:r>
              <a:rPr sz="2800" spc="-150" dirty="0">
                <a:latin typeface="Constantia"/>
                <a:cs typeface="Constantia"/>
              </a:rPr>
              <a:t> </a:t>
            </a:r>
            <a:r>
              <a:rPr sz="2800" spc="-30" dirty="0">
                <a:latin typeface="Constantia"/>
                <a:cs typeface="Constantia"/>
              </a:rPr>
              <a:t>women</a:t>
            </a:r>
            <a:r>
              <a:rPr sz="2800" spc="-140" dirty="0">
                <a:latin typeface="Constantia"/>
                <a:cs typeface="Constantia"/>
              </a:rPr>
              <a:t> </a:t>
            </a:r>
            <a:r>
              <a:rPr sz="2800" dirty="0">
                <a:latin typeface="Constantia"/>
                <a:cs typeface="Constantia"/>
              </a:rPr>
              <a:t>should</a:t>
            </a:r>
            <a:r>
              <a:rPr sz="2800" spc="-70" dirty="0">
                <a:latin typeface="Constantia"/>
                <a:cs typeface="Constantia"/>
              </a:rPr>
              <a:t> </a:t>
            </a:r>
            <a:r>
              <a:rPr sz="2800" spc="-25" dirty="0">
                <a:latin typeface="Constantia"/>
                <a:cs typeface="Constantia"/>
              </a:rPr>
              <a:t>undergo</a:t>
            </a:r>
            <a:r>
              <a:rPr sz="2800" spc="-100" dirty="0">
                <a:latin typeface="Constantia"/>
                <a:cs typeface="Constantia"/>
              </a:rPr>
              <a:t> </a:t>
            </a:r>
            <a:r>
              <a:rPr sz="2800" spc="-10" dirty="0">
                <a:latin typeface="Constantia"/>
                <a:cs typeface="Constantia"/>
              </a:rPr>
              <a:t>laboratory</a:t>
            </a:r>
            <a:endParaRPr sz="2800" dirty="0">
              <a:latin typeface="Constantia"/>
              <a:cs typeface="Constantia"/>
            </a:endParaRPr>
          </a:p>
          <a:p>
            <a:pPr marL="12700" algn="just">
              <a:lnSpc>
                <a:spcPct val="100000"/>
              </a:lnSpc>
            </a:pPr>
            <a:r>
              <a:rPr sz="2800" dirty="0">
                <a:latin typeface="Constantia"/>
                <a:cs typeface="Constantia"/>
              </a:rPr>
              <a:t>screening</a:t>
            </a:r>
            <a:r>
              <a:rPr sz="2800" spc="-114" dirty="0">
                <a:latin typeface="Constantia"/>
                <a:cs typeface="Constantia"/>
              </a:rPr>
              <a:t> </a:t>
            </a:r>
            <a:r>
              <a:rPr sz="2800" spc="-25" dirty="0">
                <a:latin typeface="Constantia"/>
                <a:cs typeface="Constantia"/>
              </a:rPr>
              <a:t>for</a:t>
            </a:r>
            <a:r>
              <a:rPr sz="2800" spc="-170" dirty="0">
                <a:latin typeface="Constantia"/>
                <a:cs typeface="Constantia"/>
              </a:rPr>
              <a:t> </a:t>
            </a:r>
            <a:r>
              <a:rPr sz="2800" spc="-10" dirty="0">
                <a:latin typeface="Constantia"/>
                <a:cs typeface="Constantia"/>
              </a:rPr>
              <a:t>gestational</a:t>
            </a:r>
            <a:r>
              <a:rPr sz="2800" spc="-90" dirty="0">
                <a:latin typeface="Constantia"/>
                <a:cs typeface="Constantia"/>
              </a:rPr>
              <a:t> </a:t>
            </a:r>
            <a:r>
              <a:rPr sz="2800" spc="-20" dirty="0">
                <a:latin typeface="Constantia"/>
                <a:cs typeface="Constantia"/>
              </a:rPr>
              <a:t>diabetes</a:t>
            </a:r>
            <a:r>
              <a:rPr sz="2800" spc="-150" dirty="0">
                <a:latin typeface="Constantia"/>
                <a:cs typeface="Constantia"/>
              </a:rPr>
              <a:t> </a:t>
            </a:r>
            <a:r>
              <a:rPr sz="2800" spc="-10" dirty="0">
                <a:latin typeface="Constantia"/>
                <a:cs typeface="Constantia"/>
              </a:rPr>
              <a:t>after</a:t>
            </a:r>
            <a:r>
              <a:rPr sz="2800" spc="-140" dirty="0">
                <a:latin typeface="Constantia"/>
                <a:cs typeface="Constantia"/>
              </a:rPr>
              <a:t> </a:t>
            </a:r>
            <a:r>
              <a:rPr sz="2800" dirty="0">
                <a:latin typeface="Constantia"/>
                <a:cs typeface="Constantia"/>
              </a:rPr>
              <a:t>24</a:t>
            </a:r>
            <a:r>
              <a:rPr sz="2800" spc="-110" dirty="0">
                <a:latin typeface="Constantia"/>
                <a:cs typeface="Constantia"/>
              </a:rPr>
              <a:t> </a:t>
            </a:r>
            <a:r>
              <a:rPr sz="2800" spc="-10" dirty="0">
                <a:latin typeface="Constantia"/>
                <a:cs typeface="Constantia"/>
              </a:rPr>
              <a:t>weeks’</a:t>
            </a:r>
            <a:r>
              <a:rPr sz="2800" spc="-120" dirty="0">
                <a:latin typeface="Constantia"/>
                <a:cs typeface="Constantia"/>
              </a:rPr>
              <a:t> </a:t>
            </a:r>
            <a:r>
              <a:rPr sz="2800" spc="-10" dirty="0">
                <a:latin typeface="Constantia"/>
                <a:cs typeface="Constantia"/>
              </a:rPr>
              <a:t>gestation</a:t>
            </a:r>
            <a:r>
              <a:rPr sz="2800" spc="-10" dirty="0" smtClean="0">
                <a:latin typeface="Constantia"/>
                <a:cs typeface="Constantia"/>
              </a:rPr>
              <a:t>.</a:t>
            </a:r>
            <a:endParaRPr lang="en-GB" sz="2800" spc="-10" dirty="0" smtClean="0">
              <a:latin typeface="Constantia"/>
              <a:cs typeface="Constantia"/>
            </a:endParaRPr>
          </a:p>
          <a:p>
            <a:pPr marL="12700" algn="just">
              <a:lnSpc>
                <a:spcPct val="100000"/>
              </a:lnSpc>
            </a:pPr>
            <a:endParaRPr sz="2800" dirty="0">
              <a:latin typeface="Constantia"/>
              <a:cs typeface="Constantia"/>
            </a:endParaRPr>
          </a:p>
          <a:p>
            <a:pPr marL="12700" marR="5080" indent="382270" algn="just">
              <a:lnSpc>
                <a:spcPct val="100000"/>
              </a:lnSpc>
              <a:spcBef>
                <a:spcPts val="675"/>
              </a:spcBef>
              <a:buClr>
                <a:srgbClr val="0AD0D9"/>
              </a:buClr>
              <a:buSzPct val="94642"/>
              <a:buFont typeface="Wingdings"/>
              <a:buChar char=""/>
              <a:tabLst>
                <a:tab pos="394970" algn="l"/>
              </a:tabLst>
            </a:pPr>
            <a:r>
              <a:rPr sz="2800" dirty="0">
                <a:latin typeface="Constantia"/>
                <a:cs typeface="Constantia"/>
              </a:rPr>
              <a:t>a</a:t>
            </a:r>
            <a:r>
              <a:rPr sz="2800" spc="-150" dirty="0">
                <a:latin typeface="Constantia"/>
                <a:cs typeface="Constantia"/>
              </a:rPr>
              <a:t> </a:t>
            </a:r>
            <a:r>
              <a:rPr sz="2800" spc="-25" dirty="0">
                <a:latin typeface="Constantia"/>
                <a:cs typeface="Constantia"/>
              </a:rPr>
              <a:t>50-</a:t>
            </a:r>
            <a:r>
              <a:rPr sz="2800" dirty="0">
                <a:latin typeface="Constantia"/>
                <a:cs typeface="Constantia"/>
              </a:rPr>
              <a:t>g</a:t>
            </a:r>
            <a:r>
              <a:rPr sz="2800" spc="-10" dirty="0">
                <a:latin typeface="Constantia"/>
                <a:cs typeface="Constantia"/>
              </a:rPr>
              <a:t> </a:t>
            </a:r>
            <a:r>
              <a:rPr sz="2800" spc="-20" dirty="0">
                <a:latin typeface="Constantia"/>
                <a:cs typeface="Constantia"/>
              </a:rPr>
              <a:t>OGTT</a:t>
            </a:r>
            <a:r>
              <a:rPr sz="2800" spc="-120" dirty="0">
                <a:latin typeface="Constantia"/>
                <a:cs typeface="Constantia"/>
              </a:rPr>
              <a:t> </a:t>
            </a:r>
            <a:r>
              <a:rPr sz="2800" dirty="0">
                <a:latin typeface="Constantia"/>
                <a:cs typeface="Constantia"/>
              </a:rPr>
              <a:t>screening</a:t>
            </a:r>
            <a:r>
              <a:rPr sz="2800" spc="-90" dirty="0">
                <a:latin typeface="Constantia"/>
                <a:cs typeface="Constantia"/>
              </a:rPr>
              <a:t> </a:t>
            </a:r>
            <a:r>
              <a:rPr sz="2800" spc="-20" dirty="0">
                <a:latin typeface="Constantia"/>
                <a:cs typeface="Constantia"/>
              </a:rPr>
              <a:t>test</a:t>
            </a:r>
            <a:r>
              <a:rPr sz="2800" spc="-150" dirty="0">
                <a:latin typeface="Constantia"/>
                <a:cs typeface="Constantia"/>
              </a:rPr>
              <a:t> </a:t>
            </a:r>
            <a:r>
              <a:rPr sz="2800" dirty="0">
                <a:latin typeface="Constantia"/>
                <a:cs typeface="Constantia"/>
              </a:rPr>
              <a:t>offered</a:t>
            </a:r>
            <a:r>
              <a:rPr sz="2800" spc="-75" dirty="0">
                <a:latin typeface="Constantia"/>
                <a:cs typeface="Constantia"/>
              </a:rPr>
              <a:t> </a:t>
            </a:r>
            <a:r>
              <a:rPr sz="2800" spc="-35" dirty="0">
                <a:latin typeface="Constantia"/>
                <a:cs typeface="Constantia"/>
              </a:rPr>
              <a:t>to</a:t>
            </a:r>
            <a:r>
              <a:rPr sz="2800" spc="-140" dirty="0">
                <a:latin typeface="Constantia"/>
                <a:cs typeface="Constantia"/>
              </a:rPr>
              <a:t> </a:t>
            </a:r>
            <a:r>
              <a:rPr sz="2800" dirty="0">
                <a:latin typeface="Constantia"/>
                <a:cs typeface="Constantia"/>
              </a:rPr>
              <a:t>all</a:t>
            </a:r>
            <a:r>
              <a:rPr sz="2800" spc="-55" dirty="0">
                <a:latin typeface="Constantia"/>
                <a:cs typeface="Constantia"/>
              </a:rPr>
              <a:t> </a:t>
            </a:r>
            <a:r>
              <a:rPr sz="2800" spc="-25" dirty="0">
                <a:latin typeface="Constantia"/>
                <a:cs typeface="Constantia"/>
              </a:rPr>
              <a:t>pregnant</a:t>
            </a:r>
            <a:r>
              <a:rPr sz="2800" spc="-150" dirty="0">
                <a:latin typeface="Constantia"/>
                <a:cs typeface="Constantia"/>
              </a:rPr>
              <a:t> </a:t>
            </a:r>
            <a:r>
              <a:rPr sz="2800" spc="-35" dirty="0">
                <a:latin typeface="Constantia"/>
                <a:cs typeface="Constantia"/>
              </a:rPr>
              <a:t>women</a:t>
            </a:r>
            <a:r>
              <a:rPr sz="2800" spc="-140" dirty="0">
                <a:latin typeface="Constantia"/>
                <a:cs typeface="Constantia"/>
              </a:rPr>
              <a:t> </a:t>
            </a:r>
            <a:r>
              <a:rPr sz="2800" dirty="0">
                <a:latin typeface="Constantia"/>
                <a:cs typeface="Constantia"/>
              </a:rPr>
              <a:t>at</a:t>
            </a:r>
            <a:r>
              <a:rPr sz="2800" spc="-90" dirty="0">
                <a:latin typeface="Constantia"/>
                <a:cs typeface="Constantia"/>
              </a:rPr>
              <a:t> </a:t>
            </a:r>
            <a:r>
              <a:rPr sz="2800" spc="-10" dirty="0">
                <a:latin typeface="Constantia"/>
                <a:cs typeface="Constantia"/>
              </a:rPr>
              <a:t>24–28 weeks’</a:t>
            </a:r>
            <a:r>
              <a:rPr sz="2800" spc="-155" dirty="0">
                <a:latin typeface="Constantia"/>
                <a:cs typeface="Constantia"/>
              </a:rPr>
              <a:t> </a:t>
            </a:r>
            <a:r>
              <a:rPr sz="2800" spc="-10" dirty="0">
                <a:latin typeface="Constantia"/>
                <a:cs typeface="Constantia"/>
              </a:rPr>
              <a:t>gestation.</a:t>
            </a:r>
            <a:r>
              <a:rPr sz="2800" spc="-40" dirty="0">
                <a:latin typeface="Constantia"/>
                <a:cs typeface="Constantia"/>
              </a:rPr>
              <a:t> </a:t>
            </a:r>
            <a:r>
              <a:rPr sz="2800" dirty="0">
                <a:latin typeface="Constantia"/>
                <a:cs typeface="Constantia"/>
              </a:rPr>
              <a:t>If</a:t>
            </a:r>
            <a:r>
              <a:rPr sz="2800" spc="-40" dirty="0">
                <a:latin typeface="Constantia"/>
                <a:cs typeface="Constantia"/>
              </a:rPr>
              <a:t> </a:t>
            </a:r>
            <a:r>
              <a:rPr sz="2800" dirty="0">
                <a:latin typeface="Constantia"/>
                <a:cs typeface="Constantia"/>
              </a:rPr>
              <a:t>this</a:t>
            </a:r>
            <a:r>
              <a:rPr sz="2800" spc="-120" dirty="0">
                <a:latin typeface="Constantia"/>
                <a:cs typeface="Constantia"/>
              </a:rPr>
              <a:t> </a:t>
            </a:r>
            <a:r>
              <a:rPr sz="2800" spc="-10" dirty="0">
                <a:latin typeface="Constantia"/>
                <a:cs typeface="Constantia"/>
              </a:rPr>
              <a:t>test</a:t>
            </a:r>
            <a:r>
              <a:rPr sz="2800" spc="-125" dirty="0">
                <a:latin typeface="Constantia"/>
                <a:cs typeface="Constantia"/>
              </a:rPr>
              <a:t> </a:t>
            </a:r>
            <a:r>
              <a:rPr sz="2800" dirty="0">
                <a:latin typeface="Constantia"/>
                <a:cs typeface="Constantia"/>
              </a:rPr>
              <a:t>is</a:t>
            </a:r>
            <a:r>
              <a:rPr sz="2800" spc="-165" dirty="0">
                <a:latin typeface="Constantia"/>
                <a:cs typeface="Constantia"/>
              </a:rPr>
              <a:t> </a:t>
            </a:r>
            <a:r>
              <a:rPr sz="2800" dirty="0">
                <a:latin typeface="Constantia"/>
                <a:cs typeface="Constantia"/>
              </a:rPr>
              <a:t>abnormal,</a:t>
            </a:r>
            <a:r>
              <a:rPr sz="2800" spc="-60" dirty="0">
                <a:latin typeface="Constantia"/>
                <a:cs typeface="Constantia"/>
              </a:rPr>
              <a:t> </a:t>
            </a:r>
            <a:r>
              <a:rPr sz="2800" spc="-10" dirty="0">
                <a:latin typeface="Constantia"/>
                <a:cs typeface="Constantia"/>
              </a:rPr>
              <a:t>the</a:t>
            </a:r>
            <a:r>
              <a:rPr sz="2800" spc="-165" dirty="0">
                <a:latin typeface="Constantia"/>
                <a:cs typeface="Constantia"/>
              </a:rPr>
              <a:t> </a:t>
            </a:r>
            <a:r>
              <a:rPr sz="2800" spc="-10" dirty="0">
                <a:latin typeface="Constantia"/>
                <a:cs typeface="Constantia"/>
              </a:rPr>
              <a:t>diagnostic</a:t>
            </a:r>
            <a:r>
              <a:rPr sz="2800" spc="-130" dirty="0">
                <a:latin typeface="Constantia"/>
                <a:cs typeface="Constantia"/>
              </a:rPr>
              <a:t> </a:t>
            </a:r>
            <a:r>
              <a:rPr sz="2800" dirty="0">
                <a:latin typeface="Constantia"/>
                <a:cs typeface="Constantia"/>
              </a:rPr>
              <a:t>test</a:t>
            </a:r>
            <a:r>
              <a:rPr sz="2800" spc="-125" dirty="0">
                <a:latin typeface="Constantia"/>
                <a:cs typeface="Constantia"/>
              </a:rPr>
              <a:t> </a:t>
            </a:r>
            <a:r>
              <a:rPr sz="2800" dirty="0">
                <a:latin typeface="Constantia"/>
                <a:cs typeface="Constantia"/>
              </a:rPr>
              <a:t>is</a:t>
            </a:r>
            <a:r>
              <a:rPr sz="2800" spc="-175" dirty="0">
                <a:latin typeface="Constantia"/>
                <a:cs typeface="Constantia"/>
              </a:rPr>
              <a:t> </a:t>
            </a:r>
            <a:r>
              <a:rPr sz="2800" dirty="0">
                <a:latin typeface="Constantia"/>
                <a:cs typeface="Constantia"/>
              </a:rPr>
              <a:t>a</a:t>
            </a:r>
            <a:r>
              <a:rPr sz="2800" spc="-110" dirty="0">
                <a:latin typeface="Constantia"/>
                <a:cs typeface="Constantia"/>
              </a:rPr>
              <a:t> </a:t>
            </a:r>
            <a:r>
              <a:rPr sz="2800" spc="-20" dirty="0">
                <a:latin typeface="Constantia"/>
                <a:cs typeface="Constantia"/>
              </a:rPr>
              <a:t>100-</a:t>
            </a:r>
            <a:r>
              <a:rPr sz="2800" spc="-50" dirty="0">
                <a:latin typeface="Constantia"/>
                <a:cs typeface="Constantia"/>
              </a:rPr>
              <a:t>g </a:t>
            </a:r>
            <a:r>
              <a:rPr sz="2800" dirty="0">
                <a:latin typeface="Constantia"/>
                <a:cs typeface="Constantia"/>
              </a:rPr>
              <a:t>oral</a:t>
            </a:r>
            <a:r>
              <a:rPr sz="2800" spc="-130" dirty="0">
                <a:latin typeface="Constantia"/>
                <a:cs typeface="Constantia"/>
              </a:rPr>
              <a:t> </a:t>
            </a:r>
            <a:r>
              <a:rPr sz="2800" spc="-20" dirty="0">
                <a:latin typeface="Constantia"/>
                <a:cs typeface="Constantia"/>
              </a:rPr>
              <a:t>glucose</a:t>
            </a:r>
            <a:r>
              <a:rPr sz="2800" spc="-140" dirty="0">
                <a:latin typeface="Constantia"/>
                <a:cs typeface="Constantia"/>
              </a:rPr>
              <a:t> </a:t>
            </a:r>
            <a:r>
              <a:rPr sz="2800" spc="-25" dirty="0">
                <a:latin typeface="Constantia"/>
                <a:cs typeface="Constantia"/>
              </a:rPr>
              <a:t>tolerance</a:t>
            </a:r>
            <a:r>
              <a:rPr sz="2800" spc="-150" dirty="0">
                <a:latin typeface="Constantia"/>
                <a:cs typeface="Constantia"/>
              </a:rPr>
              <a:t> </a:t>
            </a:r>
            <a:r>
              <a:rPr sz="2800" spc="-20" dirty="0">
                <a:latin typeface="Constantia"/>
                <a:cs typeface="Constantia"/>
              </a:rPr>
              <a:t>test</a:t>
            </a:r>
            <a:endParaRPr sz="2800" dirty="0">
              <a:latin typeface="Constantia"/>
              <a:cs typeface="Constantia"/>
            </a:endParaRPr>
          </a:p>
        </p:txBody>
      </p:sp>
      <p:pic>
        <p:nvPicPr>
          <p:cNvPr id="6" name="object 6"/>
          <p:cNvPicPr/>
          <p:nvPr/>
        </p:nvPicPr>
        <p:blipFill>
          <a:blip r:embed="rId2" cstate="print"/>
          <a:stretch>
            <a:fillRect/>
          </a:stretch>
        </p:blipFill>
        <p:spPr>
          <a:xfrm>
            <a:off x="10882883" y="233172"/>
            <a:ext cx="969264" cy="1702307"/>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40177" cy="1026963"/>
          </a:xfrm>
          <a:prstGeom prst="rect">
            <a:avLst/>
          </a:prstGeom>
        </p:spPr>
      </p:pic>
      <p:pic>
        <p:nvPicPr>
          <p:cNvPr id="3" name="object 3"/>
          <p:cNvPicPr/>
          <p:nvPr/>
        </p:nvPicPr>
        <p:blipFill>
          <a:blip r:embed="rId3" cstate="print"/>
          <a:stretch>
            <a:fillRect/>
          </a:stretch>
        </p:blipFill>
        <p:spPr>
          <a:xfrm>
            <a:off x="0" y="1"/>
            <a:ext cx="12192000" cy="685799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57885" y="739179"/>
            <a:ext cx="9839325" cy="1184940"/>
          </a:xfrm>
          <a:prstGeom prst="rect">
            <a:avLst/>
          </a:prstGeom>
        </p:spPr>
        <p:txBody>
          <a:bodyPr vert="horz" wrap="square" lIns="0" tIns="76200" rIns="0" bIns="0" rtlCol="0">
            <a:spAutoFit/>
          </a:bodyPr>
          <a:lstStyle/>
          <a:p>
            <a:pPr marL="12700">
              <a:lnSpc>
                <a:spcPct val="100000"/>
              </a:lnSpc>
              <a:spcBef>
                <a:spcPts val="560"/>
              </a:spcBef>
              <a:tabLst>
                <a:tab pos="5308600" algn="l"/>
              </a:tabLst>
            </a:pPr>
            <a:r>
              <a:rPr sz="3600" i="0" spc="-45" dirty="0" smtClean="0">
                <a:latin typeface="Calibri"/>
                <a:cs typeface="Calibri"/>
              </a:rPr>
              <a:t>FETAL</a:t>
            </a:r>
            <a:r>
              <a:rPr sz="3600" i="0" spc="-120" dirty="0" smtClean="0">
                <a:latin typeface="Calibri"/>
                <a:cs typeface="Calibri"/>
              </a:rPr>
              <a:t> </a:t>
            </a:r>
            <a:r>
              <a:rPr sz="3600" i="0" spc="-30" dirty="0">
                <a:latin typeface="Calibri"/>
                <a:cs typeface="Calibri"/>
              </a:rPr>
              <a:t>COMPLICATIONS</a:t>
            </a:r>
            <a:r>
              <a:rPr sz="3600" i="0" spc="-135" dirty="0">
                <a:latin typeface="Calibri"/>
                <a:cs typeface="Calibri"/>
              </a:rPr>
              <a:t> </a:t>
            </a:r>
            <a:r>
              <a:rPr sz="3600" i="0" spc="-25" dirty="0" smtClean="0">
                <a:latin typeface="Calibri"/>
                <a:cs typeface="Calibri"/>
              </a:rPr>
              <a:t>OF</a:t>
            </a:r>
            <a:r>
              <a:rPr sz="3600" i="0" spc="-60" dirty="0" smtClean="0">
                <a:latin typeface="Calibri"/>
                <a:cs typeface="Calibri"/>
              </a:rPr>
              <a:t>GESTATIONAL</a:t>
            </a:r>
            <a:r>
              <a:rPr sz="3600" i="0" spc="-114" dirty="0" smtClean="0">
                <a:latin typeface="Calibri"/>
                <a:cs typeface="Calibri"/>
              </a:rPr>
              <a:t> </a:t>
            </a:r>
            <a:r>
              <a:rPr sz="3600" i="0" spc="-10" dirty="0" smtClean="0">
                <a:latin typeface="Calibri"/>
                <a:cs typeface="Calibri"/>
              </a:rPr>
              <a:t>DIABETES</a:t>
            </a:r>
            <a:r>
              <a:rPr lang="en-GB" sz="3600" i="0" spc="-10" dirty="0" smtClean="0">
                <a:latin typeface="Calibri"/>
                <a:cs typeface="Calibri"/>
              </a:rPr>
              <a:t/>
            </a:r>
            <a:br>
              <a:rPr lang="en-GB" sz="3600" i="0" spc="-10" dirty="0" smtClean="0">
                <a:latin typeface="Calibri"/>
                <a:cs typeface="Calibri"/>
              </a:rPr>
            </a:br>
            <a:r>
              <a:rPr lang="en-GB" sz="3600" i="0" spc="-10" dirty="0" smtClean="0">
                <a:latin typeface="Calibri"/>
                <a:cs typeface="Calibri"/>
              </a:rPr>
              <a:t>                                                           </a:t>
            </a:r>
            <a:r>
              <a:rPr lang="en-GB" sz="2400" b="0" i="0" spc="-10" dirty="0" smtClean="0"/>
              <a:t>VERTICAL</a:t>
            </a:r>
            <a:r>
              <a:rPr lang="en-GB" sz="2400" b="0" i="0" dirty="0"/>
              <a:t>	</a:t>
            </a:r>
            <a:r>
              <a:rPr lang="en-GB" sz="2400" b="0" i="0" spc="-10" dirty="0"/>
              <a:t>CONCEPT</a:t>
            </a:r>
            <a:endParaRPr sz="2400" dirty="0"/>
          </a:p>
        </p:txBody>
      </p:sp>
      <p:sp>
        <p:nvSpPr>
          <p:cNvPr id="3" name="object 3"/>
          <p:cNvSpPr txBox="1"/>
          <p:nvPr/>
        </p:nvSpPr>
        <p:spPr>
          <a:xfrm>
            <a:off x="688340" y="1946274"/>
            <a:ext cx="9451975" cy="3997889"/>
          </a:xfrm>
          <a:prstGeom prst="rect">
            <a:avLst/>
          </a:prstGeom>
        </p:spPr>
        <p:txBody>
          <a:bodyPr vert="horz" wrap="square" lIns="0" tIns="12065" rIns="0" bIns="0" rtlCol="0">
            <a:spAutoFit/>
          </a:bodyPr>
          <a:lstStyle/>
          <a:p>
            <a:pPr marL="286385" marR="5080" indent="-274955">
              <a:lnSpc>
                <a:spcPct val="100000"/>
              </a:lnSpc>
              <a:spcBef>
                <a:spcPts val="95"/>
              </a:spcBef>
              <a:buClr>
                <a:srgbClr val="0AD0D9"/>
              </a:buClr>
              <a:buSzPct val="91071"/>
              <a:buFont typeface="Wingdings"/>
              <a:buChar char=""/>
              <a:tabLst>
                <a:tab pos="286385" algn="l"/>
                <a:tab pos="313055" algn="l"/>
              </a:tabLst>
            </a:pPr>
            <a:r>
              <a:rPr sz="2800" dirty="0">
                <a:latin typeface="Constantia"/>
                <a:cs typeface="Constantia"/>
              </a:rPr>
              <a:t>	Congenital</a:t>
            </a:r>
            <a:r>
              <a:rPr sz="2800" spc="-105" dirty="0">
                <a:latin typeface="Constantia"/>
                <a:cs typeface="Constantia"/>
              </a:rPr>
              <a:t> </a:t>
            </a:r>
            <a:r>
              <a:rPr sz="2800" dirty="0">
                <a:latin typeface="Constantia"/>
                <a:cs typeface="Constantia"/>
              </a:rPr>
              <a:t>malformations</a:t>
            </a:r>
            <a:r>
              <a:rPr sz="2800" spc="-130" dirty="0">
                <a:latin typeface="Constantia"/>
                <a:cs typeface="Constantia"/>
              </a:rPr>
              <a:t> </a:t>
            </a:r>
            <a:r>
              <a:rPr sz="2800" dirty="0">
                <a:latin typeface="Constantia"/>
                <a:cs typeface="Constantia"/>
              </a:rPr>
              <a:t>(CVS,</a:t>
            </a:r>
            <a:r>
              <a:rPr sz="2800" spc="-100" dirty="0">
                <a:latin typeface="Constantia"/>
                <a:cs typeface="Constantia"/>
              </a:rPr>
              <a:t> </a:t>
            </a:r>
            <a:r>
              <a:rPr sz="2800" dirty="0">
                <a:latin typeface="Constantia"/>
                <a:cs typeface="Constantia"/>
              </a:rPr>
              <a:t>Skeletal,</a:t>
            </a:r>
            <a:r>
              <a:rPr sz="2800" spc="-114" dirty="0">
                <a:latin typeface="Constantia"/>
                <a:cs typeface="Constantia"/>
              </a:rPr>
              <a:t> </a:t>
            </a:r>
            <a:r>
              <a:rPr sz="2800" dirty="0">
                <a:latin typeface="Constantia"/>
                <a:cs typeface="Constantia"/>
              </a:rPr>
              <a:t>CNS)</a:t>
            </a:r>
            <a:r>
              <a:rPr sz="2800" spc="-165" dirty="0">
                <a:latin typeface="Constantia"/>
                <a:cs typeface="Constantia"/>
              </a:rPr>
              <a:t> </a:t>
            </a:r>
            <a:r>
              <a:rPr sz="2800" dirty="0">
                <a:latin typeface="Constantia"/>
                <a:cs typeface="Constantia"/>
              </a:rPr>
              <a:t>e.g</a:t>
            </a:r>
            <a:r>
              <a:rPr sz="2800" dirty="0" smtClean="0">
                <a:latin typeface="Constantia"/>
                <a:cs typeface="Constantia"/>
              </a:rPr>
              <a:t>.</a:t>
            </a:r>
            <a:r>
              <a:rPr sz="2800" spc="-114" dirty="0" smtClean="0">
                <a:latin typeface="Constantia"/>
                <a:cs typeface="Constantia"/>
              </a:rPr>
              <a:t> </a:t>
            </a:r>
            <a:r>
              <a:rPr sz="2800" spc="-10" dirty="0">
                <a:latin typeface="Constantia"/>
                <a:cs typeface="Constantia"/>
              </a:rPr>
              <a:t>Caudal Regression</a:t>
            </a:r>
            <a:r>
              <a:rPr sz="2800" spc="-140" dirty="0">
                <a:latin typeface="Constantia"/>
                <a:cs typeface="Constantia"/>
              </a:rPr>
              <a:t> </a:t>
            </a:r>
            <a:r>
              <a:rPr sz="2800" spc="-10" dirty="0">
                <a:latin typeface="Constantia"/>
                <a:cs typeface="Constantia"/>
              </a:rPr>
              <a:t>Syndrome,</a:t>
            </a:r>
            <a:r>
              <a:rPr sz="2800" spc="-125" dirty="0">
                <a:latin typeface="Constantia"/>
                <a:cs typeface="Constantia"/>
              </a:rPr>
              <a:t> </a:t>
            </a:r>
            <a:r>
              <a:rPr sz="2800" dirty="0">
                <a:latin typeface="Constantia"/>
                <a:cs typeface="Constantia"/>
              </a:rPr>
              <a:t>Sacral</a:t>
            </a:r>
            <a:r>
              <a:rPr sz="2800" spc="-140" dirty="0">
                <a:latin typeface="Constantia"/>
                <a:cs typeface="Constantia"/>
              </a:rPr>
              <a:t> </a:t>
            </a:r>
            <a:r>
              <a:rPr sz="2800" spc="-10" dirty="0">
                <a:latin typeface="Constantia"/>
                <a:cs typeface="Constantia"/>
              </a:rPr>
              <a:t>Agenesis</a:t>
            </a:r>
            <a:endParaRPr sz="2800" dirty="0">
              <a:latin typeface="Constantia"/>
              <a:cs typeface="Constantia"/>
            </a:endParaRPr>
          </a:p>
          <a:p>
            <a:pPr marL="313690" indent="-301625">
              <a:lnSpc>
                <a:spcPct val="100000"/>
              </a:lnSpc>
              <a:spcBef>
                <a:spcPts val="670"/>
              </a:spcBef>
              <a:buClr>
                <a:srgbClr val="0AD0D9"/>
              </a:buClr>
              <a:buSzPct val="91071"/>
              <a:buFont typeface="Wingdings"/>
              <a:buChar char=""/>
              <a:tabLst>
                <a:tab pos="313690" algn="l"/>
              </a:tabLst>
            </a:pPr>
            <a:r>
              <a:rPr sz="2800" dirty="0">
                <a:latin typeface="Constantia"/>
                <a:cs typeface="Constantia"/>
              </a:rPr>
              <a:t>Spontaneous</a:t>
            </a:r>
            <a:r>
              <a:rPr sz="2800" spc="-130" dirty="0">
                <a:latin typeface="Constantia"/>
                <a:cs typeface="Constantia"/>
              </a:rPr>
              <a:t> </a:t>
            </a:r>
            <a:r>
              <a:rPr sz="2800" spc="-10" dirty="0">
                <a:latin typeface="Constantia"/>
                <a:cs typeface="Constantia"/>
              </a:rPr>
              <a:t>Miscarriage</a:t>
            </a:r>
            <a:endParaRPr sz="2800" dirty="0">
              <a:latin typeface="Constantia"/>
              <a:cs typeface="Constantia"/>
            </a:endParaRPr>
          </a:p>
          <a:p>
            <a:pPr marL="313690" indent="-301625">
              <a:lnSpc>
                <a:spcPct val="100000"/>
              </a:lnSpc>
              <a:spcBef>
                <a:spcPts val="675"/>
              </a:spcBef>
              <a:buClr>
                <a:srgbClr val="0AD0D9"/>
              </a:buClr>
              <a:buSzPct val="91071"/>
              <a:buFont typeface="Wingdings"/>
              <a:buChar char=""/>
              <a:tabLst>
                <a:tab pos="313690" algn="l"/>
              </a:tabLst>
            </a:pPr>
            <a:r>
              <a:rPr sz="2800" dirty="0">
                <a:latin typeface="Constantia"/>
                <a:cs typeface="Constantia"/>
              </a:rPr>
              <a:t>Fetal</a:t>
            </a:r>
            <a:r>
              <a:rPr sz="2800" spc="-145" dirty="0">
                <a:latin typeface="Constantia"/>
                <a:cs typeface="Constantia"/>
              </a:rPr>
              <a:t> </a:t>
            </a:r>
            <a:r>
              <a:rPr sz="2800" spc="-10" dirty="0">
                <a:latin typeface="Constantia"/>
                <a:cs typeface="Constantia"/>
              </a:rPr>
              <a:t>Macrosomia</a:t>
            </a:r>
            <a:endParaRPr sz="2800" dirty="0">
              <a:latin typeface="Constantia"/>
              <a:cs typeface="Constantia"/>
            </a:endParaRPr>
          </a:p>
          <a:p>
            <a:pPr marL="313690" indent="-301625">
              <a:lnSpc>
                <a:spcPct val="100000"/>
              </a:lnSpc>
              <a:spcBef>
                <a:spcPts val="675"/>
              </a:spcBef>
              <a:buClr>
                <a:srgbClr val="0AD0D9"/>
              </a:buClr>
              <a:buSzPct val="91071"/>
              <a:buFont typeface="Wingdings"/>
              <a:buChar char=""/>
              <a:tabLst>
                <a:tab pos="313690" algn="l"/>
              </a:tabLst>
            </a:pPr>
            <a:r>
              <a:rPr sz="2800" spc="-20" dirty="0">
                <a:latin typeface="Constantia"/>
                <a:cs typeface="Constantia"/>
              </a:rPr>
              <a:t>IUGR</a:t>
            </a:r>
            <a:endParaRPr sz="2800" dirty="0">
              <a:latin typeface="Constantia"/>
              <a:cs typeface="Constantia"/>
            </a:endParaRPr>
          </a:p>
          <a:p>
            <a:pPr marL="313690" indent="-301625">
              <a:lnSpc>
                <a:spcPct val="100000"/>
              </a:lnSpc>
              <a:spcBef>
                <a:spcPts val="670"/>
              </a:spcBef>
              <a:buClr>
                <a:srgbClr val="0AD0D9"/>
              </a:buClr>
              <a:buSzPct val="91071"/>
              <a:buFont typeface="Wingdings"/>
              <a:buChar char=""/>
              <a:tabLst>
                <a:tab pos="313690" algn="l"/>
              </a:tabLst>
            </a:pPr>
            <a:r>
              <a:rPr sz="2800" spc="-10" dirty="0">
                <a:latin typeface="Constantia"/>
                <a:cs typeface="Constantia"/>
              </a:rPr>
              <a:t>Polyhydramnios</a:t>
            </a:r>
            <a:endParaRPr sz="2800" dirty="0">
              <a:latin typeface="Constantia"/>
              <a:cs typeface="Constantia"/>
            </a:endParaRPr>
          </a:p>
          <a:p>
            <a:pPr marL="313690" indent="-301625">
              <a:lnSpc>
                <a:spcPct val="100000"/>
              </a:lnSpc>
              <a:spcBef>
                <a:spcPts val="670"/>
              </a:spcBef>
              <a:buClr>
                <a:srgbClr val="0AD0D9"/>
              </a:buClr>
              <a:buSzPct val="91071"/>
              <a:buFont typeface="Wingdings"/>
              <a:buChar char=""/>
              <a:tabLst>
                <a:tab pos="313690" algn="l"/>
              </a:tabLst>
            </a:pPr>
            <a:r>
              <a:rPr sz="2800" spc="-25" dirty="0">
                <a:latin typeface="Constantia"/>
                <a:cs typeface="Constantia"/>
              </a:rPr>
              <a:t>RDS</a:t>
            </a:r>
            <a:endParaRPr sz="2800" dirty="0">
              <a:latin typeface="Constantia"/>
              <a:cs typeface="Constantia"/>
            </a:endParaRPr>
          </a:p>
          <a:p>
            <a:pPr marL="313690" indent="-301625">
              <a:lnSpc>
                <a:spcPct val="100000"/>
              </a:lnSpc>
              <a:spcBef>
                <a:spcPts val="675"/>
              </a:spcBef>
              <a:buClr>
                <a:srgbClr val="0AD0D9"/>
              </a:buClr>
              <a:buSzPct val="91071"/>
              <a:buFont typeface="Wingdings"/>
              <a:buChar char=""/>
              <a:tabLst>
                <a:tab pos="313690" algn="l"/>
              </a:tabLst>
            </a:pPr>
            <a:r>
              <a:rPr sz="2800" spc="-25" dirty="0">
                <a:latin typeface="Constantia"/>
                <a:cs typeface="Constantia"/>
              </a:rPr>
              <a:t>IUD</a:t>
            </a:r>
            <a:endParaRPr sz="2800" dirty="0">
              <a:latin typeface="Constantia"/>
              <a:cs typeface="Constantia"/>
            </a:endParaRPr>
          </a:p>
        </p:txBody>
      </p:sp>
      <p:pic>
        <p:nvPicPr>
          <p:cNvPr id="4" name="object 4"/>
          <p:cNvPicPr/>
          <p:nvPr/>
        </p:nvPicPr>
        <p:blipFill>
          <a:blip r:embed="rId2" cstate="print"/>
          <a:stretch>
            <a:fillRect/>
          </a:stretch>
        </p:blipFill>
        <p:spPr>
          <a:xfrm>
            <a:off x="9994392" y="457200"/>
            <a:ext cx="1772411" cy="1641348"/>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4240" y="-177546"/>
            <a:ext cx="9800310" cy="2168279"/>
          </a:xfrm>
          <a:prstGeom prst="rect">
            <a:avLst/>
          </a:prstGeom>
        </p:spPr>
        <p:txBody>
          <a:bodyPr vert="horz" wrap="square" lIns="0" tIns="806189" rIns="0" bIns="0" rtlCol="0">
            <a:spAutoFit/>
          </a:bodyPr>
          <a:lstStyle/>
          <a:p>
            <a:pPr marL="118110">
              <a:lnSpc>
                <a:spcPct val="100000"/>
              </a:lnSpc>
              <a:spcBef>
                <a:spcPts val="855"/>
              </a:spcBef>
            </a:pPr>
            <a:r>
              <a:rPr sz="4400" spc="-30" dirty="0" smtClean="0"/>
              <a:t>MATERNAL</a:t>
            </a:r>
            <a:r>
              <a:rPr sz="4400" spc="-114" dirty="0" smtClean="0"/>
              <a:t> </a:t>
            </a:r>
            <a:r>
              <a:rPr sz="4400" spc="-25" dirty="0"/>
              <a:t>COMPLICATIONS</a:t>
            </a:r>
            <a:r>
              <a:rPr sz="4400" spc="-110" dirty="0"/>
              <a:t> </a:t>
            </a:r>
            <a:r>
              <a:rPr sz="4400" dirty="0"/>
              <a:t>OF</a:t>
            </a:r>
            <a:r>
              <a:rPr sz="4400" spc="-85" dirty="0"/>
              <a:t> </a:t>
            </a:r>
            <a:r>
              <a:rPr sz="4400" spc="-10" dirty="0" smtClean="0"/>
              <a:t>DIABETES</a:t>
            </a:r>
            <a:r>
              <a:rPr lang="en-GB" sz="4400" spc="-10" dirty="0" smtClean="0"/>
              <a:t/>
            </a:r>
            <a:br>
              <a:rPr lang="en-GB" sz="4400" spc="-10" dirty="0" smtClean="0"/>
            </a:br>
            <a:r>
              <a:rPr lang="en-GB" sz="4400" spc="-10" dirty="0" smtClean="0"/>
              <a:t>                                                       </a:t>
            </a:r>
            <a:r>
              <a:rPr lang="en-GB" sz="2400" b="0" i="0" dirty="0" smtClean="0"/>
              <a:t>VERTICAL</a:t>
            </a:r>
            <a:r>
              <a:rPr lang="en-GB" sz="2400" b="0" i="0" spc="-120" dirty="0" smtClean="0"/>
              <a:t> </a:t>
            </a:r>
            <a:r>
              <a:rPr lang="en-GB" sz="2400" b="0" i="0" spc="-10" dirty="0"/>
              <a:t>CONCEPT</a:t>
            </a:r>
            <a:endParaRPr sz="2400" dirty="0"/>
          </a:p>
        </p:txBody>
      </p:sp>
      <p:sp>
        <p:nvSpPr>
          <p:cNvPr id="3" name="object 3"/>
          <p:cNvSpPr txBox="1"/>
          <p:nvPr/>
        </p:nvSpPr>
        <p:spPr>
          <a:xfrm>
            <a:off x="847445" y="2374988"/>
            <a:ext cx="10127615" cy="2928620"/>
          </a:xfrm>
          <a:prstGeom prst="rect">
            <a:avLst/>
          </a:prstGeom>
        </p:spPr>
        <p:txBody>
          <a:bodyPr vert="horz" wrap="square" lIns="0" tIns="98425" rIns="0" bIns="0" rtlCol="0">
            <a:spAutoFit/>
          </a:bodyPr>
          <a:lstStyle/>
          <a:p>
            <a:pPr marL="313690" indent="-301625">
              <a:lnSpc>
                <a:spcPct val="100000"/>
              </a:lnSpc>
              <a:spcBef>
                <a:spcPts val="775"/>
              </a:spcBef>
              <a:buClr>
                <a:srgbClr val="0AD0D9"/>
              </a:buClr>
              <a:buSzPct val="91071"/>
              <a:buFont typeface="Wingdings"/>
              <a:buChar char=""/>
              <a:tabLst>
                <a:tab pos="313690" algn="l"/>
              </a:tabLst>
            </a:pPr>
            <a:r>
              <a:rPr sz="2800" spc="-10" dirty="0">
                <a:latin typeface="Constantia"/>
                <a:cs typeface="Constantia"/>
              </a:rPr>
              <a:t>Hypertension.</a:t>
            </a:r>
            <a:endParaRPr sz="2800" dirty="0">
              <a:latin typeface="Constantia"/>
              <a:cs typeface="Constantia"/>
            </a:endParaRPr>
          </a:p>
          <a:p>
            <a:pPr marL="313690" indent="-301625">
              <a:lnSpc>
                <a:spcPct val="100000"/>
              </a:lnSpc>
              <a:spcBef>
                <a:spcPts val="675"/>
              </a:spcBef>
              <a:buClr>
                <a:srgbClr val="0AD0D9"/>
              </a:buClr>
              <a:buSzPct val="91071"/>
              <a:buFont typeface="Wingdings"/>
              <a:buChar char=""/>
              <a:tabLst>
                <a:tab pos="313690" algn="l"/>
              </a:tabLst>
            </a:pPr>
            <a:r>
              <a:rPr sz="2800" spc="-10" dirty="0">
                <a:latin typeface="Constantia"/>
                <a:cs typeface="Constantia"/>
              </a:rPr>
              <a:t>Preeclampsia.</a:t>
            </a:r>
            <a:endParaRPr sz="2800" dirty="0">
              <a:latin typeface="Constantia"/>
              <a:cs typeface="Constantia"/>
            </a:endParaRPr>
          </a:p>
          <a:p>
            <a:pPr marL="287020" marR="5080" indent="-274955">
              <a:lnSpc>
                <a:spcPct val="100000"/>
              </a:lnSpc>
              <a:spcBef>
                <a:spcPts val="675"/>
              </a:spcBef>
              <a:buClr>
                <a:srgbClr val="0AD0D9"/>
              </a:buClr>
              <a:buSzPct val="91071"/>
              <a:buFont typeface="Wingdings"/>
              <a:buChar char=""/>
              <a:tabLst>
                <a:tab pos="287020" algn="l"/>
                <a:tab pos="313690" algn="l"/>
              </a:tabLst>
            </a:pPr>
            <a:r>
              <a:rPr sz="2800" spc="-10" dirty="0">
                <a:latin typeface="Constantia"/>
                <a:cs typeface="Constantia"/>
              </a:rPr>
              <a:t>	Increased</a:t>
            </a:r>
            <a:r>
              <a:rPr sz="2800" spc="-114" dirty="0">
                <a:latin typeface="Constantia"/>
                <a:cs typeface="Constantia"/>
              </a:rPr>
              <a:t> </a:t>
            </a:r>
            <a:r>
              <a:rPr sz="2800" dirty="0">
                <a:latin typeface="Constantia"/>
                <a:cs typeface="Constantia"/>
              </a:rPr>
              <a:t>risk</a:t>
            </a:r>
            <a:r>
              <a:rPr sz="2800" spc="-114" dirty="0">
                <a:latin typeface="Constantia"/>
                <a:cs typeface="Constantia"/>
              </a:rPr>
              <a:t> </a:t>
            </a:r>
            <a:r>
              <a:rPr sz="2800" dirty="0">
                <a:latin typeface="Constantia"/>
                <a:cs typeface="Constantia"/>
              </a:rPr>
              <a:t>of</a:t>
            </a:r>
            <a:r>
              <a:rPr sz="2800" spc="-55" dirty="0">
                <a:latin typeface="Constantia"/>
                <a:cs typeface="Constantia"/>
              </a:rPr>
              <a:t> </a:t>
            </a:r>
            <a:r>
              <a:rPr sz="2800" dirty="0">
                <a:latin typeface="Constantia"/>
                <a:cs typeface="Constantia"/>
              </a:rPr>
              <a:t>developing</a:t>
            </a:r>
            <a:r>
              <a:rPr sz="2800" spc="-120" dirty="0">
                <a:latin typeface="Constantia"/>
                <a:cs typeface="Constantia"/>
              </a:rPr>
              <a:t> </a:t>
            </a:r>
            <a:r>
              <a:rPr sz="2800" spc="-10" dirty="0">
                <a:latin typeface="Constantia"/>
                <a:cs typeface="Constantia"/>
              </a:rPr>
              <a:t>diabetes</a:t>
            </a:r>
            <a:r>
              <a:rPr sz="2800" spc="-100" dirty="0">
                <a:latin typeface="Constantia"/>
                <a:cs typeface="Constantia"/>
              </a:rPr>
              <a:t> </a:t>
            </a:r>
            <a:r>
              <a:rPr sz="2800" dirty="0">
                <a:latin typeface="Constantia"/>
                <a:cs typeface="Constantia"/>
              </a:rPr>
              <a:t>mellitus</a:t>
            </a:r>
            <a:r>
              <a:rPr sz="2800" spc="-75" dirty="0">
                <a:latin typeface="Constantia"/>
                <a:cs typeface="Constantia"/>
              </a:rPr>
              <a:t> </a:t>
            </a:r>
            <a:r>
              <a:rPr sz="2800" spc="-45" dirty="0">
                <a:latin typeface="Constantia"/>
                <a:cs typeface="Constantia"/>
              </a:rPr>
              <a:t>(Women</a:t>
            </a:r>
            <a:r>
              <a:rPr sz="2800" spc="-130" dirty="0">
                <a:latin typeface="Constantia"/>
                <a:cs typeface="Constantia"/>
              </a:rPr>
              <a:t> </a:t>
            </a:r>
            <a:r>
              <a:rPr sz="2800" spc="-20" dirty="0">
                <a:latin typeface="Constantia"/>
                <a:cs typeface="Constantia"/>
              </a:rPr>
              <a:t>with </a:t>
            </a:r>
            <a:r>
              <a:rPr sz="2800" spc="-10" dirty="0">
                <a:latin typeface="Constantia"/>
                <a:cs typeface="Constantia"/>
              </a:rPr>
              <a:t>gestational</a:t>
            </a:r>
            <a:r>
              <a:rPr sz="2800" spc="-165" dirty="0">
                <a:latin typeface="Constantia"/>
                <a:cs typeface="Constantia"/>
              </a:rPr>
              <a:t> </a:t>
            </a:r>
            <a:r>
              <a:rPr sz="2800" spc="-10" dirty="0">
                <a:latin typeface="Constantia"/>
                <a:cs typeface="Constantia"/>
              </a:rPr>
              <a:t>diabetes</a:t>
            </a:r>
            <a:r>
              <a:rPr sz="2800" spc="-130" dirty="0">
                <a:latin typeface="Constantia"/>
                <a:cs typeface="Constantia"/>
              </a:rPr>
              <a:t> </a:t>
            </a:r>
            <a:r>
              <a:rPr sz="2800" dirty="0">
                <a:latin typeface="Constantia"/>
                <a:cs typeface="Constantia"/>
              </a:rPr>
              <a:t>(GDM)</a:t>
            </a:r>
            <a:r>
              <a:rPr sz="2800" spc="-60" dirty="0">
                <a:latin typeface="Constantia"/>
                <a:cs typeface="Constantia"/>
              </a:rPr>
              <a:t> </a:t>
            </a:r>
            <a:r>
              <a:rPr sz="2800" spc="-50" dirty="0">
                <a:latin typeface="Constantia"/>
                <a:cs typeface="Constantia"/>
              </a:rPr>
              <a:t>have</a:t>
            </a:r>
            <a:r>
              <a:rPr sz="2800" spc="-125" dirty="0">
                <a:latin typeface="Constantia"/>
                <a:cs typeface="Constantia"/>
              </a:rPr>
              <a:t> </a:t>
            </a:r>
            <a:r>
              <a:rPr sz="2800" dirty="0">
                <a:latin typeface="Constantia"/>
                <a:cs typeface="Constantia"/>
              </a:rPr>
              <a:t>an</a:t>
            </a:r>
            <a:r>
              <a:rPr sz="2800" spc="-95" dirty="0">
                <a:latin typeface="Constantia"/>
                <a:cs typeface="Constantia"/>
              </a:rPr>
              <a:t> </a:t>
            </a:r>
            <a:r>
              <a:rPr sz="2800" dirty="0">
                <a:latin typeface="Constantia"/>
                <a:cs typeface="Constantia"/>
              </a:rPr>
              <a:t>increased</a:t>
            </a:r>
            <a:r>
              <a:rPr sz="2800" spc="-90" dirty="0">
                <a:latin typeface="Constantia"/>
                <a:cs typeface="Constantia"/>
              </a:rPr>
              <a:t> </a:t>
            </a:r>
            <a:r>
              <a:rPr sz="2800" dirty="0">
                <a:latin typeface="Constantia"/>
                <a:cs typeface="Constantia"/>
              </a:rPr>
              <a:t>35</a:t>
            </a:r>
            <a:r>
              <a:rPr sz="2800" spc="-95" dirty="0">
                <a:latin typeface="Constantia"/>
                <a:cs typeface="Constantia"/>
              </a:rPr>
              <a:t> </a:t>
            </a:r>
            <a:r>
              <a:rPr sz="2800" dirty="0">
                <a:latin typeface="Constantia"/>
                <a:cs typeface="Constantia"/>
              </a:rPr>
              <a:t>to</a:t>
            </a:r>
            <a:r>
              <a:rPr sz="2800" spc="-135" dirty="0">
                <a:latin typeface="Constantia"/>
                <a:cs typeface="Constantia"/>
              </a:rPr>
              <a:t> </a:t>
            </a:r>
            <a:r>
              <a:rPr sz="2800" dirty="0">
                <a:latin typeface="Constantia"/>
                <a:cs typeface="Constantia"/>
              </a:rPr>
              <a:t>60%</a:t>
            </a:r>
            <a:r>
              <a:rPr sz="2800" spc="-100" dirty="0">
                <a:latin typeface="Constantia"/>
                <a:cs typeface="Constantia"/>
              </a:rPr>
              <a:t> </a:t>
            </a:r>
            <a:r>
              <a:rPr sz="2800" dirty="0">
                <a:latin typeface="Constantia"/>
                <a:cs typeface="Constantia"/>
              </a:rPr>
              <a:t>risk</a:t>
            </a:r>
            <a:r>
              <a:rPr sz="2800" spc="-145" dirty="0">
                <a:latin typeface="Constantia"/>
                <a:cs typeface="Constantia"/>
              </a:rPr>
              <a:t> </a:t>
            </a:r>
            <a:r>
              <a:rPr sz="2800" spc="-25" dirty="0">
                <a:latin typeface="Constantia"/>
                <a:cs typeface="Constantia"/>
              </a:rPr>
              <a:t>of </a:t>
            </a:r>
            <a:r>
              <a:rPr sz="2800" dirty="0">
                <a:latin typeface="Constantia"/>
                <a:cs typeface="Constantia"/>
              </a:rPr>
              <a:t>developing</a:t>
            </a:r>
            <a:r>
              <a:rPr sz="2800" spc="-145" dirty="0">
                <a:latin typeface="Constantia"/>
                <a:cs typeface="Constantia"/>
              </a:rPr>
              <a:t> </a:t>
            </a:r>
            <a:r>
              <a:rPr sz="2800" spc="-10" dirty="0">
                <a:latin typeface="Constantia"/>
                <a:cs typeface="Constantia"/>
              </a:rPr>
              <a:t>diabetes</a:t>
            </a:r>
            <a:r>
              <a:rPr sz="2800" spc="-95" dirty="0">
                <a:latin typeface="Constantia"/>
                <a:cs typeface="Constantia"/>
              </a:rPr>
              <a:t> </a:t>
            </a:r>
            <a:r>
              <a:rPr sz="2800" spc="-10" dirty="0">
                <a:latin typeface="Constantia"/>
                <a:cs typeface="Constantia"/>
              </a:rPr>
              <a:t>mellitus</a:t>
            </a:r>
            <a:r>
              <a:rPr sz="2800" spc="-135" dirty="0">
                <a:latin typeface="Constantia"/>
                <a:cs typeface="Constantia"/>
              </a:rPr>
              <a:t> </a:t>
            </a:r>
            <a:r>
              <a:rPr sz="2800" spc="-25" dirty="0">
                <a:latin typeface="Constantia"/>
                <a:cs typeface="Constantia"/>
              </a:rPr>
              <a:t>over</a:t>
            </a:r>
            <a:r>
              <a:rPr sz="2800" spc="-135" dirty="0">
                <a:latin typeface="Constantia"/>
                <a:cs typeface="Constantia"/>
              </a:rPr>
              <a:t> </a:t>
            </a:r>
            <a:r>
              <a:rPr sz="2800" dirty="0">
                <a:latin typeface="Constantia"/>
                <a:cs typeface="Constantia"/>
              </a:rPr>
              <a:t>10</a:t>
            </a:r>
            <a:r>
              <a:rPr sz="2800" spc="-70" dirty="0">
                <a:latin typeface="Constantia"/>
                <a:cs typeface="Constantia"/>
              </a:rPr>
              <a:t> </a:t>
            </a:r>
            <a:r>
              <a:rPr sz="2800" dirty="0">
                <a:latin typeface="Constantia"/>
                <a:cs typeface="Constantia"/>
              </a:rPr>
              <a:t>to</a:t>
            </a:r>
            <a:r>
              <a:rPr sz="2800" spc="-105" dirty="0">
                <a:latin typeface="Constantia"/>
                <a:cs typeface="Constantia"/>
              </a:rPr>
              <a:t> </a:t>
            </a:r>
            <a:r>
              <a:rPr sz="2800" dirty="0">
                <a:latin typeface="Constantia"/>
                <a:cs typeface="Constantia"/>
              </a:rPr>
              <a:t>20</a:t>
            </a:r>
            <a:r>
              <a:rPr sz="2800" spc="-110" dirty="0">
                <a:latin typeface="Constantia"/>
                <a:cs typeface="Constantia"/>
              </a:rPr>
              <a:t> </a:t>
            </a:r>
            <a:r>
              <a:rPr sz="2800" spc="-20" dirty="0">
                <a:latin typeface="Constantia"/>
                <a:cs typeface="Constantia"/>
              </a:rPr>
              <a:t>years</a:t>
            </a:r>
            <a:r>
              <a:rPr sz="2800" spc="-140" dirty="0">
                <a:latin typeface="Constantia"/>
                <a:cs typeface="Constantia"/>
              </a:rPr>
              <a:t> </a:t>
            </a:r>
            <a:r>
              <a:rPr sz="2800" spc="-25" dirty="0">
                <a:latin typeface="Constantia"/>
                <a:cs typeface="Constantia"/>
              </a:rPr>
              <a:t>after</a:t>
            </a:r>
            <a:r>
              <a:rPr sz="2800" spc="-150" dirty="0">
                <a:latin typeface="Constantia"/>
                <a:cs typeface="Constantia"/>
              </a:rPr>
              <a:t> </a:t>
            </a:r>
            <a:r>
              <a:rPr sz="2800" spc="-10" dirty="0">
                <a:latin typeface="Constantia"/>
                <a:cs typeface="Constantia"/>
              </a:rPr>
              <a:t>pregnancy.)</a:t>
            </a:r>
            <a:endParaRPr sz="2800" dirty="0">
              <a:latin typeface="Constantia"/>
              <a:cs typeface="Constantia"/>
            </a:endParaRPr>
          </a:p>
          <a:p>
            <a:pPr marL="402590" indent="-389890">
              <a:lnSpc>
                <a:spcPct val="100000"/>
              </a:lnSpc>
              <a:spcBef>
                <a:spcPts val="675"/>
              </a:spcBef>
              <a:buClr>
                <a:srgbClr val="0AD0D9"/>
              </a:buClr>
              <a:buSzPct val="91071"/>
              <a:buFont typeface="Wingdings"/>
              <a:buChar char=""/>
              <a:tabLst>
                <a:tab pos="402590" algn="l"/>
              </a:tabLst>
            </a:pPr>
            <a:r>
              <a:rPr sz="2800" spc="-10" dirty="0">
                <a:latin typeface="Constantia"/>
                <a:cs typeface="Constantia"/>
              </a:rPr>
              <a:t>Increased</a:t>
            </a:r>
            <a:r>
              <a:rPr sz="2800" spc="-70" dirty="0">
                <a:latin typeface="Constantia"/>
                <a:cs typeface="Constantia"/>
              </a:rPr>
              <a:t> </a:t>
            </a:r>
            <a:r>
              <a:rPr sz="2800" dirty="0">
                <a:latin typeface="Constantia"/>
                <a:cs typeface="Constantia"/>
              </a:rPr>
              <a:t>risk</a:t>
            </a:r>
            <a:r>
              <a:rPr sz="2800" spc="-125" dirty="0">
                <a:latin typeface="Constantia"/>
                <a:cs typeface="Constantia"/>
              </a:rPr>
              <a:t> </a:t>
            </a:r>
            <a:r>
              <a:rPr sz="2800" dirty="0">
                <a:latin typeface="Constantia"/>
                <a:cs typeface="Constantia"/>
              </a:rPr>
              <a:t>of</a:t>
            </a:r>
            <a:r>
              <a:rPr sz="2800" spc="-45" dirty="0">
                <a:latin typeface="Constantia"/>
                <a:cs typeface="Constantia"/>
              </a:rPr>
              <a:t> </a:t>
            </a:r>
            <a:r>
              <a:rPr sz="2800" spc="-25" dirty="0">
                <a:latin typeface="Constantia"/>
                <a:cs typeface="Constantia"/>
              </a:rPr>
              <a:t>cesarean</a:t>
            </a:r>
            <a:r>
              <a:rPr sz="2800" spc="-125" dirty="0">
                <a:latin typeface="Constantia"/>
                <a:cs typeface="Constantia"/>
              </a:rPr>
              <a:t> </a:t>
            </a:r>
            <a:r>
              <a:rPr sz="2800" spc="-10" dirty="0">
                <a:latin typeface="Constantia"/>
                <a:cs typeface="Constantia"/>
              </a:rPr>
              <a:t>delivery.</a:t>
            </a:r>
            <a:endParaRPr sz="2800" dirty="0">
              <a:latin typeface="Constantia"/>
              <a:cs typeface="Constantia"/>
            </a:endParaRPr>
          </a:p>
        </p:txBody>
      </p:sp>
      <p:pic>
        <p:nvPicPr>
          <p:cNvPr id="4" name="object 4"/>
          <p:cNvPicPr/>
          <p:nvPr/>
        </p:nvPicPr>
        <p:blipFill>
          <a:blip r:embed="rId2" cstate="print"/>
          <a:stretch>
            <a:fillRect/>
          </a:stretch>
        </p:blipFill>
        <p:spPr>
          <a:xfrm>
            <a:off x="10439399" y="676656"/>
            <a:ext cx="1752599" cy="1837944"/>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4240" y="-177546"/>
            <a:ext cx="9800310" cy="2170851"/>
          </a:xfrm>
          <a:prstGeom prst="rect">
            <a:avLst/>
          </a:prstGeom>
        </p:spPr>
        <p:txBody>
          <a:bodyPr vert="horz" wrap="square" lIns="0" tIns="656336" rIns="0" bIns="0" rtlCol="0">
            <a:spAutoFit/>
          </a:bodyPr>
          <a:lstStyle/>
          <a:p>
            <a:pPr marL="104775">
              <a:lnSpc>
                <a:spcPct val="100000"/>
              </a:lnSpc>
              <a:spcBef>
                <a:spcPts val="259"/>
              </a:spcBef>
            </a:pPr>
            <a:r>
              <a:rPr sz="4900" b="0" i="0" spc="-55" dirty="0" smtClean="0">
                <a:latin typeface="Calibri"/>
                <a:cs typeface="Calibri"/>
              </a:rPr>
              <a:t>TREATMENT</a:t>
            </a:r>
            <a:r>
              <a:rPr sz="4900" b="0" i="0" spc="-145" dirty="0" smtClean="0">
                <a:latin typeface="Calibri"/>
                <a:cs typeface="Calibri"/>
              </a:rPr>
              <a:t> </a:t>
            </a:r>
            <a:r>
              <a:rPr sz="4900" b="0" i="0" dirty="0">
                <a:latin typeface="Calibri"/>
                <a:cs typeface="Calibri"/>
              </a:rPr>
              <a:t>AND</a:t>
            </a:r>
            <a:r>
              <a:rPr sz="4900" b="0" i="0" spc="-140" dirty="0">
                <a:latin typeface="Calibri"/>
                <a:cs typeface="Calibri"/>
              </a:rPr>
              <a:t> </a:t>
            </a:r>
            <a:r>
              <a:rPr sz="4900" b="0" i="0" spc="-10" dirty="0" smtClean="0">
                <a:latin typeface="Calibri"/>
                <a:cs typeface="Calibri"/>
              </a:rPr>
              <a:t>MANAGEMENT</a:t>
            </a:r>
            <a:r>
              <a:rPr lang="en-GB" sz="4900" b="0" i="0" spc="-10" dirty="0" smtClean="0">
                <a:latin typeface="Calibri"/>
                <a:cs typeface="Calibri"/>
              </a:rPr>
              <a:t/>
            </a:r>
            <a:br>
              <a:rPr lang="en-GB" sz="4900" b="0" i="0" spc="-10" dirty="0" smtClean="0">
                <a:latin typeface="Calibri"/>
                <a:cs typeface="Calibri"/>
              </a:rPr>
            </a:br>
            <a:r>
              <a:rPr lang="en-GB" sz="4900" b="0" i="0" spc="-10" dirty="0" smtClean="0">
                <a:latin typeface="Calibri"/>
                <a:cs typeface="Calibri"/>
              </a:rPr>
              <a:t>                                                     </a:t>
            </a:r>
            <a:r>
              <a:rPr lang="en-GB" sz="2400" b="0" i="0" dirty="0" smtClean="0"/>
              <a:t>CORE</a:t>
            </a:r>
            <a:r>
              <a:rPr lang="en-GB" sz="2400" b="0" i="0" spc="-140" dirty="0" smtClean="0"/>
              <a:t> </a:t>
            </a:r>
            <a:r>
              <a:rPr lang="en-GB" sz="2400" b="0" i="0" spc="-10" dirty="0"/>
              <a:t>CONCEPT</a:t>
            </a:r>
            <a:endParaRPr sz="2400" dirty="0"/>
          </a:p>
        </p:txBody>
      </p:sp>
      <p:sp>
        <p:nvSpPr>
          <p:cNvPr id="3" name="object 3"/>
          <p:cNvSpPr txBox="1"/>
          <p:nvPr/>
        </p:nvSpPr>
        <p:spPr>
          <a:xfrm>
            <a:off x="688340" y="1946274"/>
            <a:ext cx="10832465" cy="3992760"/>
          </a:xfrm>
          <a:prstGeom prst="rect">
            <a:avLst/>
          </a:prstGeom>
        </p:spPr>
        <p:txBody>
          <a:bodyPr vert="horz" wrap="square" lIns="0" tIns="12065" rIns="0" bIns="0" rtlCol="0">
            <a:spAutoFit/>
          </a:bodyPr>
          <a:lstStyle/>
          <a:p>
            <a:pPr marL="286385" marR="5080" indent="-274955">
              <a:lnSpc>
                <a:spcPct val="100000"/>
              </a:lnSpc>
              <a:spcBef>
                <a:spcPts val="95"/>
              </a:spcBef>
              <a:buClr>
                <a:srgbClr val="0AD0D9"/>
              </a:buClr>
              <a:buSzPct val="91071"/>
              <a:buFont typeface="Wingdings"/>
              <a:buChar char=""/>
              <a:tabLst>
                <a:tab pos="286385" algn="l"/>
                <a:tab pos="313055" algn="l"/>
              </a:tabLst>
            </a:pPr>
            <a:r>
              <a:rPr sz="2800" dirty="0">
                <a:latin typeface="Constantia"/>
                <a:cs typeface="Constantia"/>
              </a:rPr>
              <a:t>	Gestational</a:t>
            </a:r>
            <a:r>
              <a:rPr sz="2800" spc="-120" dirty="0">
                <a:latin typeface="Constantia"/>
                <a:cs typeface="Constantia"/>
              </a:rPr>
              <a:t> </a:t>
            </a:r>
            <a:r>
              <a:rPr sz="2800" spc="-10" dirty="0">
                <a:latin typeface="Constantia"/>
                <a:cs typeface="Constantia"/>
              </a:rPr>
              <a:t>diabetes</a:t>
            </a:r>
            <a:r>
              <a:rPr sz="2800" spc="-120" dirty="0">
                <a:latin typeface="Constantia"/>
                <a:cs typeface="Constantia"/>
              </a:rPr>
              <a:t> </a:t>
            </a:r>
            <a:r>
              <a:rPr sz="2800" spc="-10" dirty="0">
                <a:latin typeface="Constantia"/>
                <a:cs typeface="Constantia"/>
              </a:rPr>
              <a:t>management</a:t>
            </a:r>
            <a:r>
              <a:rPr sz="2800" spc="-130" dirty="0">
                <a:latin typeface="Constantia"/>
                <a:cs typeface="Constantia"/>
              </a:rPr>
              <a:t> </a:t>
            </a:r>
            <a:r>
              <a:rPr sz="2800" spc="-10" dirty="0">
                <a:latin typeface="Constantia"/>
                <a:cs typeface="Constantia"/>
              </a:rPr>
              <a:t>begins</a:t>
            </a:r>
            <a:r>
              <a:rPr sz="2800" spc="-165" dirty="0">
                <a:latin typeface="Constantia"/>
                <a:cs typeface="Constantia"/>
              </a:rPr>
              <a:t> </a:t>
            </a:r>
            <a:r>
              <a:rPr sz="2800" dirty="0">
                <a:latin typeface="Constantia"/>
                <a:cs typeface="Constantia"/>
              </a:rPr>
              <a:t>with</a:t>
            </a:r>
            <a:r>
              <a:rPr sz="2800" spc="-105" dirty="0">
                <a:latin typeface="Constantia"/>
                <a:cs typeface="Constantia"/>
              </a:rPr>
              <a:t> </a:t>
            </a:r>
            <a:r>
              <a:rPr sz="2800" spc="-10" dirty="0">
                <a:latin typeface="Constantia"/>
                <a:cs typeface="Constantia"/>
              </a:rPr>
              <a:t>nonpharmacologic measurements</a:t>
            </a:r>
            <a:r>
              <a:rPr sz="2800" spc="-105" dirty="0">
                <a:latin typeface="Constantia"/>
                <a:cs typeface="Constantia"/>
              </a:rPr>
              <a:t> </a:t>
            </a:r>
            <a:r>
              <a:rPr sz="2800" spc="-20" dirty="0">
                <a:latin typeface="Constantia"/>
                <a:cs typeface="Constantia"/>
              </a:rPr>
              <a:t>like</a:t>
            </a:r>
            <a:r>
              <a:rPr sz="2800" spc="-155" dirty="0">
                <a:latin typeface="Constantia"/>
                <a:cs typeface="Constantia"/>
              </a:rPr>
              <a:t> </a:t>
            </a:r>
            <a:r>
              <a:rPr sz="2800" dirty="0">
                <a:latin typeface="Constantia"/>
                <a:cs typeface="Constantia"/>
              </a:rPr>
              <a:t>diet</a:t>
            </a:r>
            <a:r>
              <a:rPr sz="2800" spc="-110" dirty="0">
                <a:latin typeface="Constantia"/>
                <a:cs typeface="Constantia"/>
              </a:rPr>
              <a:t> </a:t>
            </a:r>
            <a:r>
              <a:rPr sz="2800" dirty="0">
                <a:latin typeface="Constantia"/>
                <a:cs typeface="Constantia"/>
              </a:rPr>
              <a:t>modifications,</a:t>
            </a:r>
            <a:r>
              <a:rPr sz="2800" spc="-120" dirty="0">
                <a:latin typeface="Constantia"/>
                <a:cs typeface="Constantia"/>
              </a:rPr>
              <a:t> </a:t>
            </a:r>
            <a:r>
              <a:rPr sz="2800" spc="-10" dirty="0">
                <a:latin typeface="Constantia"/>
                <a:cs typeface="Constantia"/>
              </a:rPr>
              <a:t>exercise,</a:t>
            </a:r>
            <a:r>
              <a:rPr sz="2800" spc="-114" dirty="0">
                <a:latin typeface="Constantia"/>
                <a:cs typeface="Constantia"/>
              </a:rPr>
              <a:t> </a:t>
            </a:r>
            <a:r>
              <a:rPr sz="2800" dirty="0">
                <a:latin typeface="Constantia"/>
                <a:cs typeface="Constantia"/>
              </a:rPr>
              <a:t>and</a:t>
            </a:r>
            <a:r>
              <a:rPr sz="2800" spc="-95" dirty="0">
                <a:latin typeface="Constantia"/>
                <a:cs typeface="Constantia"/>
              </a:rPr>
              <a:t> </a:t>
            </a:r>
            <a:r>
              <a:rPr sz="2800" spc="-10" dirty="0">
                <a:latin typeface="Constantia"/>
                <a:cs typeface="Constantia"/>
              </a:rPr>
              <a:t>glucose monitoring.</a:t>
            </a:r>
            <a:r>
              <a:rPr sz="2800" spc="-155" dirty="0">
                <a:latin typeface="Constantia"/>
                <a:cs typeface="Constantia"/>
              </a:rPr>
              <a:t> </a:t>
            </a:r>
            <a:endParaRPr lang="en-GB" sz="2800" spc="-155" dirty="0" smtClean="0">
              <a:latin typeface="Constantia"/>
              <a:cs typeface="Constantia"/>
            </a:endParaRPr>
          </a:p>
          <a:p>
            <a:pPr marL="286385" marR="5080" indent="-274955">
              <a:lnSpc>
                <a:spcPct val="100000"/>
              </a:lnSpc>
              <a:spcBef>
                <a:spcPts val="95"/>
              </a:spcBef>
              <a:buClr>
                <a:srgbClr val="0AD0D9"/>
              </a:buClr>
              <a:buSzPct val="91071"/>
              <a:buFont typeface="Wingdings"/>
              <a:buChar char=""/>
              <a:tabLst>
                <a:tab pos="286385" algn="l"/>
                <a:tab pos="313055" algn="l"/>
              </a:tabLst>
            </a:pPr>
            <a:r>
              <a:rPr sz="2800" dirty="0" smtClean="0">
                <a:latin typeface="Constantia"/>
                <a:cs typeface="Constantia"/>
              </a:rPr>
              <a:t>The</a:t>
            </a:r>
            <a:r>
              <a:rPr sz="2800" spc="-150" dirty="0" smtClean="0">
                <a:latin typeface="Constantia"/>
                <a:cs typeface="Constantia"/>
              </a:rPr>
              <a:t> </a:t>
            </a:r>
            <a:r>
              <a:rPr sz="2800" spc="-35" dirty="0">
                <a:latin typeface="Constantia"/>
                <a:cs typeface="Constantia"/>
              </a:rPr>
              <a:t>ADA</a:t>
            </a:r>
            <a:r>
              <a:rPr sz="2800" spc="-130" dirty="0">
                <a:latin typeface="Constantia"/>
                <a:cs typeface="Constantia"/>
              </a:rPr>
              <a:t> </a:t>
            </a:r>
            <a:r>
              <a:rPr sz="2800" spc="-10" dirty="0">
                <a:latin typeface="Constantia"/>
                <a:cs typeface="Constantia"/>
              </a:rPr>
              <a:t>recommends</a:t>
            </a:r>
            <a:r>
              <a:rPr sz="2800" spc="-120" dirty="0">
                <a:latin typeface="Constantia"/>
                <a:cs typeface="Constantia"/>
              </a:rPr>
              <a:t> </a:t>
            </a:r>
            <a:r>
              <a:rPr sz="2800" dirty="0">
                <a:latin typeface="Constantia"/>
                <a:cs typeface="Constantia"/>
              </a:rPr>
              <a:t>nutritional</a:t>
            </a:r>
            <a:r>
              <a:rPr sz="2800" spc="-114" dirty="0">
                <a:latin typeface="Constantia"/>
                <a:cs typeface="Constantia"/>
              </a:rPr>
              <a:t> </a:t>
            </a:r>
            <a:r>
              <a:rPr sz="2800" spc="-10" dirty="0">
                <a:latin typeface="Constantia"/>
                <a:cs typeface="Constantia"/>
              </a:rPr>
              <a:t>counseling</a:t>
            </a:r>
            <a:r>
              <a:rPr sz="2800" spc="-65" dirty="0">
                <a:latin typeface="Constantia"/>
                <a:cs typeface="Constantia"/>
              </a:rPr>
              <a:t> </a:t>
            </a:r>
            <a:r>
              <a:rPr sz="2800" spc="-20" dirty="0">
                <a:latin typeface="Constantia"/>
                <a:cs typeface="Constantia"/>
              </a:rPr>
              <a:t>by</a:t>
            </a:r>
            <a:r>
              <a:rPr sz="2800" spc="-155" dirty="0">
                <a:latin typeface="Constantia"/>
                <a:cs typeface="Constantia"/>
              </a:rPr>
              <a:t> </a:t>
            </a:r>
            <a:r>
              <a:rPr sz="2800" spc="-50" dirty="0">
                <a:latin typeface="Constantia"/>
                <a:cs typeface="Constantia"/>
              </a:rPr>
              <a:t>a </a:t>
            </a:r>
            <a:r>
              <a:rPr sz="2800" spc="-20" dirty="0">
                <a:latin typeface="Constantia"/>
                <a:cs typeface="Constantia"/>
              </a:rPr>
              <a:t>registered</a:t>
            </a:r>
            <a:r>
              <a:rPr sz="2800" spc="-125" dirty="0">
                <a:latin typeface="Constantia"/>
                <a:cs typeface="Constantia"/>
              </a:rPr>
              <a:t> </a:t>
            </a:r>
            <a:r>
              <a:rPr sz="2800" dirty="0">
                <a:latin typeface="Constantia"/>
                <a:cs typeface="Constantia"/>
              </a:rPr>
              <a:t>dietitian</a:t>
            </a:r>
            <a:r>
              <a:rPr sz="2800" spc="-150" dirty="0">
                <a:latin typeface="Constantia"/>
                <a:cs typeface="Constantia"/>
              </a:rPr>
              <a:t> </a:t>
            </a:r>
            <a:r>
              <a:rPr sz="2800" dirty="0">
                <a:latin typeface="Constantia"/>
                <a:cs typeface="Constantia"/>
              </a:rPr>
              <a:t>and</a:t>
            </a:r>
            <a:r>
              <a:rPr sz="2800" spc="-110" dirty="0">
                <a:latin typeface="Constantia"/>
                <a:cs typeface="Constantia"/>
              </a:rPr>
              <a:t> </a:t>
            </a:r>
            <a:r>
              <a:rPr sz="2800" spc="-10" dirty="0">
                <a:latin typeface="Constantia"/>
                <a:cs typeface="Constantia"/>
              </a:rPr>
              <a:t>development</a:t>
            </a:r>
            <a:r>
              <a:rPr sz="2800" spc="-165" dirty="0">
                <a:latin typeface="Constantia"/>
                <a:cs typeface="Constantia"/>
              </a:rPr>
              <a:t> </a:t>
            </a:r>
            <a:r>
              <a:rPr sz="2800" dirty="0">
                <a:latin typeface="Constantia"/>
                <a:cs typeface="Constantia"/>
              </a:rPr>
              <a:t>of</a:t>
            </a:r>
            <a:r>
              <a:rPr sz="2800" spc="-45" dirty="0">
                <a:latin typeface="Constantia"/>
                <a:cs typeface="Constantia"/>
              </a:rPr>
              <a:t> </a:t>
            </a:r>
            <a:r>
              <a:rPr sz="2800" dirty="0">
                <a:latin typeface="Constantia"/>
                <a:cs typeface="Constantia"/>
              </a:rPr>
              <a:t>a</a:t>
            </a:r>
            <a:r>
              <a:rPr sz="2800" spc="-135" dirty="0">
                <a:latin typeface="Constantia"/>
                <a:cs typeface="Constantia"/>
              </a:rPr>
              <a:t> </a:t>
            </a:r>
            <a:r>
              <a:rPr sz="2800" dirty="0">
                <a:latin typeface="Constantia"/>
                <a:cs typeface="Constantia"/>
              </a:rPr>
              <a:t>personalized</a:t>
            </a:r>
            <a:r>
              <a:rPr sz="2800" spc="-60" dirty="0">
                <a:latin typeface="Constantia"/>
                <a:cs typeface="Constantia"/>
              </a:rPr>
              <a:t> </a:t>
            </a:r>
            <a:r>
              <a:rPr sz="2800" dirty="0">
                <a:latin typeface="Constantia"/>
                <a:cs typeface="Constantia"/>
              </a:rPr>
              <a:t>plan</a:t>
            </a:r>
            <a:r>
              <a:rPr sz="2800" spc="-70" dirty="0">
                <a:latin typeface="Constantia"/>
                <a:cs typeface="Constantia"/>
              </a:rPr>
              <a:t> </a:t>
            </a:r>
            <a:r>
              <a:rPr sz="2800" dirty="0">
                <a:latin typeface="Constantia"/>
                <a:cs typeface="Constantia"/>
              </a:rPr>
              <a:t>based</a:t>
            </a:r>
            <a:r>
              <a:rPr sz="2800" spc="-90" dirty="0">
                <a:latin typeface="Constantia"/>
                <a:cs typeface="Constantia"/>
              </a:rPr>
              <a:t> </a:t>
            </a:r>
            <a:r>
              <a:rPr sz="2800" spc="-25" dirty="0">
                <a:latin typeface="Constantia"/>
                <a:cs typeface="Constantia"/>
              </a:rPr>
              <a:t>on </a:t>
            </a:r>
            <a:r>
              <a:rPr sz="2800" dirty="0">
                <a:latin typeface="Constantia"/>
                <a:cs typeface="Constantia"/>
              </a:rPr>
              <a:t>the</a:t>
            </a:r>
            <a:r>
              <a:rPr sz="2800" spc="-140" dirty="0">
                <a:latin typeface="Constantia"/>
                <a:cs typeface="Constantia"/>
              </a:rPr>
              <a:t> </a:t>
            </a:r>
            <a:r>
              <a:rPr sz="2800" dirty="0">
                <a:latin typeface="Constantia"/>
                <a:cs typeface="Constantia"/>
              </a:rPr>
              <a:t>patients</a:t>
            </a:r>
            <a:r>
              <a:rPr sz="2800" spc="-80" dirty="0">
                <a:latin typeface="Constantia"/>
                <a:cs typeface="Constantia"/>
              </a:rPr>
              <a:t> </a:t>
            </a:r>
            <a:r>
              <a:rPr sz="2800" spc="-20" dirty="0">
                <a:latin typeface="Constantia"/>
                <a:cs typeface="Constantia"/>
              </a:rPr>
              <a:t>BMI.</a:t>
            </a:r>
            <a:endParaRPr sz="2800" dirty="0">
              <a:latin typeface="Constantia"/>
              <a:cs typeface="Constantia"/>
            </a:endParaRPr>
          </a:p>
          <a:p>
            <a:pPr marL="286385" marR="844550" indent="-274955" algn="just">
              <a:lnSpc>
                <a:spcPct val="100000"/>
              </a:lnSpc>
              <a:spcBef>
                <a:spcPts val="675"/>
              </a:spcBef>
              <a:buClr>
                <a:srgbClr val="0AD0D9"/>
              </a:buClr>
              <a:buSzPct val="91071"/>
              <a:buFont typeface="Wingdings"/>
              <a:buChar char=""/>
              <a:tabLst>
                <a:tab pos="286385" algn="l"/>
                <a:tab pos="313055" algn="l"/>
              </a:tabLst>
            </a:pPr>
            <a:r>
              <a:rPr sz="2800" spc="-10" dirty="0">
                <a:latin typeface="Constantia"/>
                <a:cs typeface="Constantia"/>
              </a:rPr>
              <a:t>	The</a:t>
            </a:r>
            <a:r>
              <a:rPr sz="2800" spc="-165" dirty="0">
                <a:latin typeface="Constantia"/>
                <a:cs typeface="Constantia"/>
              </a:rPr>
              <a:t> </a:t>
            </a:r>
            <a:r>
              <a:rPr sz="2800" spc="-10" dirty="0">
                <a:latin typeface="Constantia"/>
                <a:cs typeface="Constantia"/>
              </a:rPr>
              <a:t>amount</a:t>
            </a:r>
            <a:r>
              <a:rPr sz="2800" spc="-160" dirty="0">
                <a:latin typeface="Constantia"/>
                <a:cs typeface="Constantia"/>
              </a:rPr>
              <a:t> </a:t>
            </a:r>
            <a:r>
              <a:rPr sz="2800" dirty="0">
                <a:latin typeface="Constantia"/>
                <a:cs typeface="Constantia"/>
              </a:rPr>
              <a:t>of</a:t>
            </a:r>
            <a:r>
              <a:rPr sz="2800" spc="-40" dirty="0">
                <a:latin typeface="Constantia"/>
                <a:cs typeface="Constantia"/>
              </a:rPr>
              <a:t> </a:t>
            </a:r>
            <a:r>
              <a:rPr sz="2800" spc="-20" dirty="0">
                <a:latin typeface="Constantia"/>
                <a:cs typeface="Constantia"/>
              </a:rPr>
              <a:t>exercise</a:t>
            </a:r>
            <a:r>
              <a:rPr sz="2800" spc="-130" dirty="0">
                <a:latin typeface="Constantia"/>
                <a:cs typeface="Constantia"/>
              </a:rPr>
              <a:t> </a:t>
            </a:r>
            <a:r>
              <a:rPr sz="2800" spc="-10" dirty="0">
                <a:latin typeface="Constantia"/>
                <a:cs typeface="Constantia"/>
              </a:rPr>
              <a:t>recommended</a:t>
            </a:r>
            <a:r>
              <a:rPr sz="2800" spc="-65" dirty="0">
                <a:latin typeface="Constantia"/>
                <a:cs typeface="Constantia"/>
              </a:rPr>
              <a:t> </a:t>
            </a:r>
            <a:r>
              <a:rPr sz="2800" dirty="0">
                <a:latin typeface="Constantia"/>
                <a:cs typeface="Constantia"/>
              </a:rPr>
              <a:t>in</a:t>
            </a:r>
            <a:r>
              <a:rPr sz="2800" spc="-75" dirty="0">
                <a:latin typeface="Constantia"/>
                <a:cs typeface="Constantia"/>
              </a:rPr>
              <a:t> </a:t>
            </a:r>
            <a:r>
              <a:rPr sz="2800" dirty="0">
                <a:latin typeface="Constantia"/>
                <a:cs typeface="Constantia"/>
              </a:rPr>
              <a:t>GDM</a:t>
            </a:r>
            <a:r>
              <a:rPr sz="2800" spc="-10" dirty="0">
                <a:latin typeface="Constantia"/>
                <a:cs typeface="Constantia"/>
              </a:rPr>
              <a:t> </a:t>
            </a:r>
            <a:r>
              <a:rPr sz="2800" dirty="0">
                <a:latin typeface="Constantia"/>
                <a:cs typeface="Constantia"/>
              </a:rPr>
              <a:t>is</a:t>
            </a:r>
            <a:r>
              <a:rPr sz="2800" spc="-85" dirty="0">
                <a:latin typeface="Constantia"/>
                <a:cs typeface="Constantia"/>
              </a:rPr>
              <a:t> </a:t>
            </a:r>
            <a:r>
              <a:rPr sz="2800" dirty="0">
                <a:latin typeface="Constantia"/>
                <a:cs typeface="Constantia"/>
              </a:rPr>
              <a:t>30</a:t>
            </a:r>
            <a:r>
              <a:rPr sz="2800" spc="-20" dirty="0">
                <a:latin typeface="Constantia"/>
                <a:cs typeface="Constantia"/>
              </a:rPr>
              <a:t> </a:t>
            </a:r>
            <a:r>
              <a:rPr sz="2800" spc="-10" dirty="0">
                <a:latin typeface="Constantia"/>
                <a:cs typeface="Constantia"/>
              </a:rPr>
              <a:t>minutes</a:t>
            </a:r>
            <a:r>
              <a:rPr sz="2800" spc="-160" dirty="0">
                <a:latin typeface="Constantia"/>
                <a:cs typeface="Constantia"/>
              </a:rPr>
              <a:t> </a:t>
            </a:r>
            <a:r>
              <a:rPr sz="2800" spc="-25" dirty="0">
                <a:latin typeface="Constantia"/>
                <a:cs typeface="Constantia"/>
              </a:rPr>
              <a:t>of </a:t>
            </a:r>
            <a:r>
              <a:rPr sz="2800" spc="-30" dirty="0">
                <a:latin typeface="Constantia"/>
                <a:cs typeface="Constantia"/>
              </a:rPr>
              <a:t>moderate-</a:t>
            </a:r>
            <a:r>
              <a:rPr sz="2800" spc="-10" dirty="0">
                <a:latin typeface="Constantia"/>
                <a:cs typeface="Constantia"/>
              </a:rPr>
              <a:t>intensity</a:t>
            </a:r>
            <a:r>
              <a:rPr sz="2800" spc="-165" dirty="0">
                <a:latin typeface="Constantia"/>
                <a:cs typeface="Constantia"/>
              </a:rPr>
              <a:t> </a:t>
            </a:r>
            <a:r>
              <a:rPr sz="2800" spc="-20" dirty="0">
                <a:latin typeface="Constantia"/>
                <a:cs typeface="Constantia"/>
              </a:rPr>
              <a:t>aerobic</a:t>
            </a:r>
            <a:r>
              <a:rPr sz="2800" spc="-155" dirty="0">
                <a:latin typeface="Constantia"/>
                <a:cs typeface="Constantia"/>
              </a:rPr>
              <a:t> </a:t>
            </a:r>
            <a:r>
              <a:rPr sz="2800" spc="-25" dirty="0">
                <a:latin typeface="Constantia"/>
                <a:cs typeface="Constantia"/>
              </a:rPr>
              <a:t>exercise</a:t>
            </a:r>
            <a:r>
              <a:rPr sz="2800" spc="-150" dirty="0">
                <a:latin typeface="Constantia"/>
                <a:cs typeface="Constantia"/>
              </a:rPr>
              <a:t> </a:t>
            </a:r>
            <a:r>
              <a:rPr sz="2800" dirty="0">
                <a:latin typeface="Constantia"/>
                <a:cs typeface="Constantia"/>
              </a:rPr>
              <a:t>at</a:t>
            </a:r>
            <a:r>
              <a:rPr sz="2800" spc="-95" dirty="0">
                <a:latin typeface="Constantia"/>
                <a:cs typeface="Constantia"/>
              </a:rPr>
              <a:t> </a:t>
            </a:r>
            <a:r>
              <a:rPr sz="2800" dirty="0">
                <a:latin typeface="Constantia"/>
                <a:cs typeface="Constantia"/>
              </a:rPr>
              <a:t>least</a:t>
            </a:r>
            <a:r>
              <a:rPr sz="2800" spc="-80" dirty="0">
                <a:latin typeface="Constantia"/>
                <a:cs typeface="Constantia"/>
              </a:rPr>
              <a:t> </a:t>
            </a:r>
            <a:r>
              <a:rPr sz="2800" spc="-10" dirty="0">
                <a:latin typeface="Constantia"/>
                <a:cs typeface="Constantia"/>
              </a:rPr>
              <a:t>five</a:t>
            </a:r>
            <a:r>
              <a:rPr sz="2800" spc="-165" dirty="0">
                <a:latin typeface="Constantia"/>
                <a:cs typeface="Constantia"/>
              </a:rPr>
              <a:t> </a:t>
            </a:r>
            <a:r>
              <a:rPr sz="2800" spc="-25" dirty="0">
                <a:latin typeface="Constantia"/>
                <a:cs typeface="Constantia"/>
              </a:rPr>
              <a:t>days</a:t>
            </a:r>
            <a:r>
              <a:rPr sz="2800" spc="-105" dirty="0">
                <a:latin typeface="Constantia"/>
                <a:cs typeface="Constantia"/>
              </a:rPr>
              <a:t> </a:t>
            </a:r>
            <a:r>
              <a:rPr sz="2800" dirty="0">
                <a:latin typeface="Constantia"/>
                <a:cs typeface="Constantia"/>
              </a:rPr>
              <a:t>a</a:t>
            </a:r>
            <a:r>
              <a:rPr sz="2800" spc="-145" dirty="0">
                <a:latin typeface="Constantia"/>
                <a:cs typeface="Constantia"/>
              </a:rPr>
              <a:t> </a:t>
            </a:r>
            <a:r>
              <a:rPr sz="2800" spc="-10" dirty="0">
                <a:latin typeface="Constantia"/>
                <a:cs typeface="Constantia"/>
              </a:rPr>
              <a:t>week</a:t>
            </a:r>
            <a:r>
              <a:rPr sz="2800" spc="-105" dirty="0">
                <a:latin typeface="Constantia"/>
                <a:cs typeface="Constantia"/>
              </a:rPr>
              <a:t> </a:t>
            </a:r>
            <a:r>
              <a:rPr sz="2800" spc="-30" dirty="0">
                <a:latin typeface="Constantia"/>
                <a:cs typeface="Constantia"/>
              </a:rPr>
              <a:t>or</a:t>
            </a:r>
            <a:r>
              <a:rPr sz="2800" spc="-145" dirty="0">
                <a:latin typeface="Constantia"/>
                <a:cs typeface="Constantia"/>
              </a:rPr>
              <a:t> </a:t>
            </a:r>
            <a:r>
              <a:rPr sz="2800" spc="-50" dirty="0">
                <a:latin typeface="Constantia"/>
                <a:cs typeface="Constantia"/>
              </a:rPr>
              <a:t>a </a:t>
            </a:r>
            <a:r>
              <a:rPr sz="2800" spc="-10" dirty="0">
                <a:latin typeface="Constantia"/>
                <a:cs typeface="Constantia"/>
              </a:rPr>
              <a:t>minimum</a:t>
            </a:r>
            <a:r>
              <a:rPr sz="2800" spc="-160" dirty="0">
                <a:latin typeface="Constantia"/>
                <a:cs typeface="Constantia"/>
              </a:rPr>
              <a:t> </a:t>
            </a:r>
            <a:r>
              <a:rPr sz="2800" dirty="0">
                <a:latin typeface="Constantia"/>
                <a:cs typeface="Constantia"/>
              </a:rPr>
              <a:t>of</a:t>
            </a:r>
            <a:r>
              <a:rPr sz="2800" spc="45" dirty="0">
                <a:latin typeface="Constantia"/>
                <a:cs typeface="Constantia"/>
              </a:rPr>
              <a:t> </a:t>
            </a:r>
            <a:r>
              <a:rPr sz="2800" dirty="0">
                <a:latin typeface="Constantia"/>
                <a:cs typeface="Constantia"/>
              </a:rPr>
              <a:t>150</a:t>
            </a:r>
            <a:r>
              <a:rPr sz="2800" spc="-15" dirty="0">
                <a:latin typeface="Constantia"/>
                <a:cs typeface="Constantia"/>
              </a:rPr>
              <a:t> </a:t>
            </a:r>
            <a:r>
              <a:rPr sz="2800" spc="-10" dirty="0">
                <a:latin typeface="Constantia"/>
                <a:cs typeface="Constantia"/>
              </a:rPr>
              <a:t>minutes</a:t>
            </a:r>
            <a:r>
              <a:rPr sz="2800" spc="-120" dirty="0">
                <a:latin typeface="Constantia"/>
                <a:cs typeface="Constantia"/>
              </a:rPr>
              <a:t> </a:t>
            </a:r>
            <a:r>
              <a:rPr sz="2800" dirty="0">
                <a:latin typeface="Constantia"/>
                <a:cs typeface="Constantia"/>
              </a:rPr>
              <a:t>per</a:t>
            </a:r>
            <a:r>
              <a:rPr sz="2800" spc="-175" dirty="0">
                <a:latin typeface="Constantia"/>
                <a:cs typeface="Constantia"/>
              </a:rPr>
              <a:t> </a:t>
            </a:r>
            <a:r>
              <a:rPr sz="2800" spc="-10" dirty="0">
                <a:latin typeface="Constantia"/>
                <a:cs typeface="Constantia"/>
              </a:rPr>
              <a:t>week.</a:t>
            </a:r>
            <a:endParaRPr sz="2800" dirty="0">
              <a:latin typeface="Constantia"/>
              <a:cs typeface="Constantia"/>
            </a:endParaRPr>
          </a:p>
        </p:txBody>
      </p:sp>
      <p:pic>
        <p:nvPicPr>
          <p:cNvPr id="4" name="object 4"/>
          <p:cNvPicPr/>
          <p:nvPr/>
        </p:nvPicPr>
        <p:blipFill>
          <a:blip r:embed="rId2" cstate="print"/>
          <a:stretch>
            <a:fillRect/>
          </a:stretch>
        </p:blipFill>
        <p:spPr>
          <a:xfrm>
            <a:off x="10818876" y="219456"/>
            <a:ext cx="1068324" cy="123596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984248" y="2820923"/>
            <a:ext cx="8053578" cy="569213"/>
          </a:xfrm>
          <a:prstGeom prst="rect">
            <a:avLst/>
          </a:prstGeom>
        </p:spPr>
      </p:pic>
      <p:sp>
        <p:nvSpPr>
          <p:cNvPr id="3" name="object 3"/>
          <p:cNvSpPr txBox="1">
            <a:spLocks noGrp="1"/>
          </p:cNvSpPr>
          <p:nvPr>
            <p:ph type="title"/>
          </p:nvPr>
        </p:nvSpPr>
        <p:spPr>
          <a:xfrm>
            <a:off x="6582536" y="3996944"/>
            <a:ext cx="5241925" cy="1342419"/>
          </a:xfrm>
          <a:prstGeom prst="rect">
            <a:avLst/>
          </a:prstGeom>
        </p:spPr>
        <p:txBody>
          <a:bodyPr vert="horz" wrap="square" lIns="0" tIns="12700" rIns="0" bIns="0" rtlCol="0">
            <a:spAutoFit/>
          </a:bodyPr>
          <a:lstStyle/>
          <a:p>
            <a:pPr marL="12700" marR="5080" indent="1991995" algn="r">
              <a:lnSpc>
                <a:spcPct val="120000"/>
              </a:lnSpc>
              <a:spcBef>
                <a:spcPts val="100"/>
              </a:spcBef>
            </a:pPr>
            <a:r>
              <a:rPr lang="en-GB" sz="2400" dirty="0" smtClean="0">
                <a:latin typeface="Constantia"/>
                <a:cs typeface="Constantia"/>
              </a:rPr>
              <a:t>Dr </a:t>
            </a:r>
            <a:r>
              <a:rPr lang="en-GB" sz="2400" dirty="0" err="1" smtClean="0">
                <a:latin typeface="Constantia"/>
                <a:cs typeface="Constantia"/>
              </a:rPr>
              <a:t>Arslan</a:t>
            </a:r>
            <a:r>
              <a:rPr lang="en-GB" sz="2400" dirty="0" smtClean="0">
                <a:latin typeface="Constantia"/>
                <a:cs typeface="Constantia"/>
              </a:rPr>
              <a:t> Ahmad</a:t>
            </a:r>
            <a:br>
              <a:rPr lang="en-GB" sz="2400" dirty="0" smtClean="0">
                <a:latin typeface="Constantia"/>
                <a:cs typeface="Constantia"/>
              </a:rPr>
            </a:br>
            <a:r>
              <a:rPr lang="en-GB" sz="2400" dirty="0" smtClean="0">
                <a:latin typeface="Constantia"/>
                <a:cs typeface="Constantia"/>
              </a:rPr>
              <a:t>Assistant Professor  Medicine</a:t>
            </a:r>
            <a:br>
              <a:rPr lang="en-GB" sz="2400" dirty="0" smtClean="0">
                <a:latin typeface="Constantia"/>
                <a:cs typeface="Constantia"/>
              </a:rPr>
            </a:br>
            <a:r>
              <a:rPr lang="en-GB" sz="2400" dirty="0" smtClean="0">
                <a:latin typeface="Constantia"/>
                <a:cs typeface="Constantia"/>
              </a:rPr>
              <a:t>RMU/HFH</a:t>
            </a:r>
            <a:endParaRPr sz="2400" dirty="0">
              <a:latin typeface="Constantia"/>
              <a:cs typeface="Constantia"/>
            </a:endParaRPr>
          </a:p>
        </p:txBody>
      </p:sp>
      <p:pic>
        <p:nvPicPr>
          <p:cNvPr id="4" name="object 4"/>
          <p:cNvPicPr/>
          <p:nvPr/>
        </p:nvPicPr>
        <p:blipFill>
          <a:blip r:embed="rId3" cstate="print"/>
          <a:stretch>
            <a:fillRect/>
          </a:stretch>
        </p:blipFill>
        <p:spPr>
          <a:xfrm>
            <a:off x="9759695" y="91439"/>
            <a:ext cx="1805940" cy="1749551"/>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4240" y="-177546"/>
            <a:ext cx="9800310" cy="2170851"/>
          </a:xfrm>
          <a:prstGeom prst="rect">
            <a:avLst/>
          </a:prstGeom>
        </p:spPr>
        <p:txBody>
          <a:bodyPr vert="horz" wrap="square" lIns="0" tIns="656336" rIns="0" bIns="0" rtlCol="0">
            <a:spAutoFit/>
          </a:bodyPr>
          <a:lstStyle/>
          <a:p>
            <a:pPr marL="104775">
              <a:lnSpc>
                <a:spcPct val="100000"/>
              </a:lnSpc>
              <a:spcBef>
                <a:spcPts val="259"/>
              </a:spcBef>
            </a:pPr>
            <a:r>
              <a:rPr lang="en-GB" sz="4900" b="0" i="0" spc="-55" dirty="0" smtClean="0">
                <a:latin typeface="Calibri"/>
                <a:cs typeface="Calibri"/>
              </a:rPr>
              <a:t>MEDICAL NUTRITION THERAPY</a:t>
            </a:r>
            <a:r>
              <a:rPr lang="en-GB" sz="4900" b="0" i="0" spc="-10" dirty="0" smtClean="0">
                <a:latin typeface="Calibri"/>
                <a:cs typeface="Calibri"/>
              </a:rPr>
              <a:t/>
            </a:r>
            <a:br>
              <a:rPr lang="en-GB" sz="4900" b="0" i="0" spc="-10" dirty="0" smtClean="0">
                <a:latin typeface="Calibri"/>
                <a:cs typeface="Calibri"/>
              </a:rPr>
            </a:br>
            <a:r>
              <a:rPr lang="en-GB" sz="4900" b="0" i="0" spc="-10" dirty="0" smtClean="0">
                <a:latin typeface="Calibri"/>
                <a:cs typeface="Calibri"/>
              </a:rPr>
              <a:t>                                              </a:t>
            </a:r>
            <a:r>
              <a:rPr lang="en-GB" sz="2400" b="0" i="0" dirty="0" smtClean="0"/>
              <a:t>VERTICAL INTEGRATION</a:t>
            </a:r>
            <a:endParaRPr sz="2400" dirty="0"/>
          </a:p>
        </p:txBody>
      </p:sp>
      <p:sp>
        <p:nvSpPr>
          <p:cNvPr id="3" name="object 3"/>
          <p:cNvSpPr txBox="1"/>
          <p:nvPr/>
        </p:nvSpPr>
        <p:spPr>
          <a:xfrm>
            <a:off x="688340" y="1946274"/>
            <a:ext cx="10832465" cy="3769622"/>
          </a:xfrm>
          <a:prstGeom prst="rect">
            <a:avLst/>
          </a:prstGeom>
        </p:spPr>
        <p:txBody>
          <a:bodyPr vert="horz" wrap="square" lIns="0" tIns="12065" rIns="0" bIns="0" rtlCol="0">
            <a:spAutoFit/>
          </a:bodyPr>
          <a:lstStyle/>
          <a:p>
            <a:pPr marL="286385" marR="5080" indent="-274955">
              <a:lnSpc>
                <a:spcPct val="100000"/>
              </a:lnSpc>
              <a:spcBef>
                <a:spcPts val="95"/>
              </a:spcBef>
              <a:buClr>
                <a:srgbClr val="0AD0D9"/>
              </a:buClr>
              <a:buSzPct val="91071"/>
              <a:buFont typeface="Wingdings"/>
              <a:buChar char=""/>
              <a:tabLst>
                <a:tab pos="286385" algn="l"/>
                <a:tab pos="313055" algn="l"/>
              </a:tabLst>
            </a:pPr>
            <a:r>
              <a:rPr lang="en-GB" sz="2400" dirty="0"/>
              <a:t>The recommended dietary reference intake for all pregnant people is a minimum of 175 g of carbohydrate (∼35% of a 2,000-calorie diet), a minimum of 71 g of protein, and 28 g of </a:t>
            </a:r>
            <a:r>
              <a:rPr lang="en-GB" sz="2400" dirty="0" err="1"/>
              <a:t>fiber</a:t>
            </a:r>
            <a:r>
              <a:rPr lang="en-GB" sz="2400" dirty="0"/>
              <a:t> </a:t>
            </a:r>
            <a:r>
              <a:rPr lang="en-GB" sz="2400" dirty="0" smtClean="0"/>
              <a:t>. </a:t>
            </a:r>
          </a:p>
          <a:p>
            <a:pPr marL="286385" marR="5080" indent="-274955">
              <a:lnSpc>
                <a:spcPct val="100000"/>
              </a:lnSpc>
              <a:spcBef>
                <a:spcPts val="95"/>
              </a:spcBef>
              <a:buClr>
                <a:srgbClr val="0AD0D9"/>
              </a:buClr>
              <a:buSzPct val="91071"/>
              <a:buFont typeface="Wingdings"/>
              <a:buChar char=""/>
              <a:tabLst>
                <a:tab pos="286385" algn="l"/>
                <a:tab pos="313055" algn="l"/>
              </a:tabLst>
            </a:pPr>
            <a:endParaRPr lang="en-GB" sz="2400" dirty="0" smtClean="0"/>
          </a:p>
          <a:p>
            <a:pPr marL="286385" marR="5080" indent="-274955">
              <a:lnSpc>
                <a:spcPct val="100000"/>
              </a:lnSpc>
              <a:spcBef>
                <a:spcPts val="95"/>
              </a:spcBef>
              <a:buClr>
                <a:srgbClr val="0AD0D9"/>
              </a:buClr>
              <a:buSzPct val="91071"/>
              <a:buFont typeface="Wingdings"/>
              <a:buChar char=""/>
              <a:tabLst>
                <a:tab pos="286385" algn="l"/>
                <a:tab pos="313055" algn="l"/>
              </a:tabLst>
            </a:pPr>
            <a:r>
              <a:rPr lang="en-GB" sz="2400" dirty="0" smtClean="0"/>
              <a:t>The </a:t>
            </a:r>
            <a:r>
              <a:rPr lang="en-GB" sz="2400" dirty="0"/>
              <a:t>nutrition plan should emphasize monounsaturated and polyunsaturated fats while limiting saturated fats and avoiding </a:t>
            </a:r>
            <a:r>
              <a:rPr lang="en-GB" sz="2400" i="1" dirty="0"/>
              <a:t>trans</a:t>
            </a:r>
            <a:r>
              <a:rPr lang="en-GB" sz="2400" dirty="0"/>
              <a:t> fats. </a:t>
            </a:r>
            <a:endParaRPr lang="en-GB" sz="2400" dirty="0" smtClean="0"/>
          </a:p>
          <a:p>
            <a:pPr marL="11430" marR="5080">
              <a:lnSpc>
                <a:spcPct val="100000"/>
              </a:lnSpc>
              <a:spcBef>
                <a:spcPts val="95"/>
              </a:spcBef>
              <a:buClr>
                <a:srgbClr val="0AD0D9"/>
              </a:buClr>
              <a:buSzPct val="91071"/>
              <a:tabLst>
                <a:tab pos="286385" algn="l"/>
                <a:tab pos="313055" algn="l"/>
              </a:tabLst>
            </a:pPr>
            <a:endParaRPr lang="en-GB" sz="2400" dirty="0" smtClean="0"/>
          </a:p>
          <a:p>
            <a:pPr marL="286385" marR="5080" indent="-274955">
              <a:lnSpc>
                <a:spcPct val="100000"/>
              </a:lnSpc>
              <a:spcBef>
                <a:spcPts val="95"/>
              </a:spcBef>
              <a:buClr>
                <a:srgbClr val="0AD0D9"/>
              </a:buClr>
              <a:buSzPct val="91071"/>
              <a:buFont typeface="Wingdings"/>
              <a:buChar char=""/>
              <a:tabLst>
                <a:tab pos="286385" algn="l"/>
                <a:tab pos="313055" algn="l"/>
              </a:tabLst>
            </a:pPr>
            <a:r>
              <a:rPr lang="en-GB" sz="2400" dirty="0" smtClean="0"/>
              <a:t>As </a:t>
            </a:r>
            <a:r>
              <a:rPr lang="en-GB" sz="2400" dirty="0"/>
              <a:t>is true for all nutrition therapy in people with diabetes, the amount and type of carbohydrate will impact glucose </a:t>
            </a:r>
            <a:r>
              <a:rPr lang="en-GB" sz="2400" dirty="0" smtClean="0"/>
              <a:t>levels.</a:t>
            </a:r>
          </a:p>
          <a:p>
            <a:pPr marL="11430" marR="5080">
              <a:lnSpc>
                <a:spcPct val="100000"/>
              </a:lnSpc>
              <a:spcBef>
                <a:spcPts val="95"/>
              </a:spcBef>
              <a:buClr>
                <a:srgbClr val="0AD0D9"/>
              </a:buClr>
              <a:buSzPct val="91071"/>
              <a:tabLst>
                <a:tab pos="286385" algn="l"/>
                <a:tab pos="313055" algn="l"/>
              </a:tabLst>
            </a:pPr>
            <a:endParaRPr sz="2400" dirty="0">
              <a:latin typeface="Constantia"/>
              <a:cs typeface="Constantia"/>
            </a:endParaRPr>
          </a:p>
        </p:txBody>
      </p:sp>
      <p:pic>
        <p:nvPicPr>
          <p:cNvPr id="4" name="object 4"/>
          <p:cNvPicPr/>
          <p:nvPr/>
        </p:nvPicPr>
        <p:blipFill>
          <a:blip r:embed="rId2" cstate="print"/>
          <a:stretch>
            <a:fillRect/>
          </a:stretch>
        </p:blipFill>
        <p:spPr>
          <a:xfrm>
            <a:off x="10818876" y="219456"/>
            <a:ext cx="1068324" cy="1235964"/>
          </a:xfrm>
          <a:prstGeom prst="rect">
            <a:avLst/>
          </a:prstGeom>
        </p:spPr>
      </p:pic>
    </p:spTree>
    <p:extLst>
      <p:ext uri="{BB962C8B-B14F-4D97-AF65-F5344CB8AC3E}">
        <p14:creationId xmlns:p14="http://schemas.microsoft.com/office/powerpoint/2010/main" val="28333102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4240" y="-177546"/>
            <a:ext cx="9800310" cy="2170851"/>
          </a:xfrm>
          <a:prstGeom prst="rect">
            <a:avLst/>
          </a:prstGeom>
        </p:spPr>
        <p:txBody>
          <a:bodyPr vert="horz" wrap="square" lIns="0" tIns="656336" rIns="0" bIns="0" rtlCol="0">
            <a:spAutoFit/>
          </a:bodyPr>
          <a:lstStyle/>
          <a:p>
            <a:pPr marL="104775">
              <a:lnSpc>
                <a:spcPct val="100000"/>
              </a:lnSpc>
              <a:spcBef>
                <a:spcPts val="259"/>
              </a:spcBef>
            </a:pPr>
            <a:r>
              <a:rPr lang="en-GB" sz="4900" b="0" i="0" spc="-55" dirty="0" smtClean="0">
                <a:latin typeface="Calibri"/>
                <a:cs typeface="Calibri"/>
              </a:rPr>
              <a:t>MEDICAL NUTRITION THERAPY</a:t>
            </a:r>
            <a:r>
              <a:rPr lang="en-GB" sz="4900" b="0" i="0" spc="-10" dirty="0" smtClean="0">
                <a:latin typeface="Calibri"/>
                <a:cs typeface="Calibri"/>
              </a:rPr>
              <a:t/>
            </a:r>
            <a:br>
              <a:rPr lang="en-GB" sz="4900" b="0" i="0" spc="-10" dirty="0" smtClean="0">
                <a:latin typeface="Calibri"/>
                <a:cs typeface="Calibri"/>
              </a:rPr>
            </a:br>
            <a:r>
              <a:rPr lang="en-GB" sz="4900" b="0" i="0" spc="-10" dirty="0" smtClean="0">
                <a:latin typeface="Calibri"/>
                <a:cs typeface="Calibri"/>
              </a:rPr>
              <a:t>                                              </a:t>
            </a:r>
            <a:r>
              <a:rPr lang="en-GB" sz="2400" b="0" i="0" dirty="0" smtClean="0"/>
              <a:t>VERTICAL INTEGRATION</a:t>
            </a:r>
            <a:endParaRPr sz="2400" dirty="0"/>
          </a:p>
        </p:txBody>
      </p:sp>
      <p:sp>
        <p:nvSpPr>
          <p:cNvPr id="3" name="object 3"/>
          <p:cNvSpPr txBox="1"/>
          <p:nvPr/>
        </p:nvSpPr>
        <p:spPr>
          <a:xfrm>
            <a:off x="688340" y="1946274"/>
            <a:ext cx="10832465" cy="3018134"/>
          </a:xfrm>
          <a:prstGeom prst="rect">
            <a:avLst/>
          </a:prstGeom>
        </p:spPr>
        <p:txBody>
          <a:bodyPr vert="horz" wrap="square" lIns="0" tIns="12065" rIns="0" bIns="0" rtlCol="0">
            <a:spAutoFit/>
          </a:bodyPr>
          <a:lstStyle/>
          <a:p>
            <a:pPr marL="11430" marR="5080">
              <a:lnSpc>
                <a:spcPct val="100000"/>
              </a:lnSpc>
              <a:spcBef>
                <a:spcPts val="95"/>
              </a:spcBef>
              <a:buClr>
                <a:srgbClr val="0AD0D9"/>
              </a:buClr>
              <a:buSzPct val="91071"/>
              <a:tabLst>
                <a:tab pos="286385" algn="l"/>
                <a:tab pos="313055" algn="l"/>
              </a:tabLst>
            </a:pPr>
            <a:r>
              <a:rPr lang="en-GB" sz="2400" dirty="0"/>
              <a:t> </a:t>
            </a:r>
          </a:p>
          <a:p>
            <a:pPr marL="286385" marR="5080" indent="-274955">
              <a:lnSpc>
                <a:spcPct val="100000"/>
              </a:lnSpc>
              <a:spcBef>
                <a:spcPts val="95"/>
              </a:spcBef>
              <a:buClr>
                <a:srgbClr val="0AD0D9"/>
              </a:buClr>
              <a:buSzPct val="91071"/>
              <a:buFont typeface="Wingdings"/>
              <a:buChar char=""/>
              <a:tabLst>
                <a:tab pos="286385" algn="l"/>
                <a:tab pos="313055" algn="l"/>
              </a:tabLst>
            </a:pPr>
            <a:r>
              <a:rPr lang="en-GB" sz="2400" dirty="0" err="1" smtClean="0"/>
              <a:t>Glycemic</a:t>
            </a:r>
            <a:r>
              <a:rPr lang="en-GB" sz="2400" dirty="0" smtClean="0"/>
              <a:t> </a:t>
            </a:r>
            <a:r>
              <a:rPr lang="en-GB" sz="2400" dirty="0"/>
              <a:t>goals in pregnant individuals are stricter than in </a:t>
            </a:r>
            <a:r>
              <a:rPr lang="en-GB" sz="2400" dirty="0" err="1"/>
              <a:t>nonpregnant</a:t>
            </a:r>
            <a:r>
              <a:rPr lang="en-GB" sz="2400" dirty="0"/>
              <a:t> </a:t>
            </a:r>
            <a:r>
              <a:rPr lang="en-GB" sz="2400" dirty="0" smtClean="0"/>
              <a:t>individuals.</a:t>
            </a:r>
          </a:p>
          <a:p>
            <a:pPr marL="11430" marR="5080">
              <a:lnSpc>
                <a:spcPct val="100000"/>
              </a:lnSpc>
              <a:spcBef>
                <a:spcPts val="95"/>
              </a:spcBef>
              <a:buClr>
                <a:srgbClr val="0AD0D9"/>
              </a:buClr>
              <a:buSzPct val="91071"/>
              <a:tabLst>
                <a:tab pos="286385" algn="l"/>
                <a:tab pos="313055" algn="l"/>
              </a:tabLst>
            </a:pPr>
            <a:endParaRPr lang="en-GB" sz="2400" dirty="0" smtClean="0"/>
          </a:p>
          <a:p>
            <a:pPr marL="286385" marR="5080" indent="-274955">
              <a:lnSpc>
                <a:spcPct val="100000"/>
              </a:lnSpc>
              <a:spcBef>
                <a:spcPts val="95"/>
              </a:spcBef>
              <a:buClr>
                <a:srgbClr val="0AD0D9"/>
              </a:buClr>
              <a:buSzPct val="91071"/>
              <a:buFont typeface="Wingdings"/>
              <a:buChar char=""/>
              <a:tabLst>
                <a:tab pos="286385" algn="l"/>
                <a:tab pos="313055" algn="l"/>
              </a:tabLst>
            </a:pPr>
            <a:endParaRPr lang="en-GB" sz="2400" dirty="0"/>
          </a:p>
          <a:p>
            <a:pPr marL="286385" marR="5080" indent="-274955">
              <a:lnSpc>
                <a:spcPct val="100000"/>
              </a:lnSpc>
              <a:spcBef>
                <a:spcPts val="95"/>
              </a:spcBef>
              <a:buClr>
                <a:srgbClr val="0AD0D9"/>
              </a:buClr>
              <a:buSzPct val="91071"/>
              <a:buFont typeface="Wingdings"/>
              <a:buChar char=""/>
              <a:tabLst>
                <a:tab pos="286385" algn="l"/>
                <a:tab pos="313055" algn="l"/>
              </a:tabLst>
            </a:pPr>
            <a:r>
              <a:rPr lang="en-GB" sz="2400" dirty="0" smtClean="0"/>
              <a:t>It </a:t>
            </a:r>
            <a:r>
              <a:rPr lang="en-GB" sz="2400" dirty="0"/>
              <a:t>is important that pregnant people with diabetes eat consistent amounts of carbohydrates to match their insulin dosage and to avoid </a:t>
            </a:r>
            <a:r>
              <a:rPr lang="en-GB" sz="2400" dirty="0" err="1"/>
              <a:t>hyperglycemia</a:t>
            </a:r>
            <a:r>
              <a:rPr lang="en-GB" sz="2400" dirty="0"/>
              <a:t> or </a:t>
            </a:r>
            <a:r>
              <a:rPr lang="en-GB" sz="2400" dirty="0" err="1" smtClean="0"/>
              <a:t>hypoglycemia</a:t>
            </a:r>
            <a:r>
              <a:rPr lang="en-GB" sz="2400" dirty="0" smtClean="0"/>
              <a:t>.</a:t>
            </a:r>
            <a:endParaRPr sz="2400" dirty="0">
              <a:latin typeface="Constantia"/>
              <a:cs typeface="Constantia"/>
            </a:endParaRPr>
          </a:p>
        </p:txBody>
      </p:sp>
      <p:pic>
        <p:nvPicPr>
          <p:cNvPr id="4" name="object 4"/>
          <p:cNvPicPr/>
          <p:nvPr/>
        </p:nvPicPr>
        <p:blipFill>
          <a:blip r:embed="rId2" cstate="print"/>
          <a:stretch>
            <a:fillRect/>
          </a:stretch>
        </p:blipFill>
        <p:spPr>
          <a:xfrm>
            <a:off x="10818876" y="219456"/>
            <a:ext cx="1068324" cy="1235964"/>
          </a:xfrm>
          <a:prstGeom prst="rect">
            <a:avLst/>
          </a:prstGeom>
        </p:spPr>
      </p:pic>
    </p:spTree>
    <p:extLst>
      <p:ext uri="{BB962C8B-B14F-4D97-AF65-F5344CB8AC3E}">
        <p14:creationId xmlns:p14="http://schemas.microsoft.com/office/powerpoint/2010/main" val="11266427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64310" y="-99313"/>
            <a:ext cx="7397750" cy="1335622"/>
          </a:xfrm>
          <a:prstGeom prst="rect">
            <a:avLst/>
          </a:prstGeom>
        </p:spPr>
        <p:txBody>
          <a:bodyPr vert="horz" wrap="square" lIns="0" tIns="12065" rIns="0" bIns="0" rtlCol="0">
            <a:spAutoFit/>
          </a:bodyPr>
          <a:lstStyle/>
          <a:p>
            <a:pPr marL="12700">
              <a:lnSpc>
                <a:spcPct val="100000"/>
              </a:lnSpc>
              <a:spcBef>
                <a:spcPts val="95"/>
              </a:spcBef>
            </a:pPr>
            <a:r>
              <a:rPr lang="en-GB" b="0" i="0" spc="-45" dirty="0" smtClean="0">
                <a:latin typeface="Calibri"/>
                <a:cs typeface="Calibri"/>
              </a:rPr>
              <a:t/>
            </a:r>
            <a:br>
              <a:rPr lang="en-GB" b="0" i="0" spc="-45" dirty="0" smtClean="0">
                <a:latin typeface="Calibri"/>
                <a:cs typeface="Calibri"/>
              </a:rPr>
            </a:br>
            <a:r>
              <a:rPr b="0" i="0" spc="-45" dirty="0" smtClean="0">
                <a:latin typeface="Calibri"/>
                <a:cs typeface="Calibri"/>
              </a:rPr>
              <a:t>TREATMENT</a:t>
            </a:r>
            <a:r>
              <a:rPr b="0" i="0" spc="-130" dirty="0" smtClean="0">
                <a:latin typeface="Calibri"/>
                <a:cs typeface="Calibri"/>
              </a:rPr>
              <a:t> </a:t>
            </a:r>
            <a:r>
              <a:rPr b="0" i="0" dirty="0">
                <a:latin typeface="Calibri"/>
                <a:cs typeface="Calibri"/>
              </a:rPr>
              <a:t>AND</a:t>
            </a:r>
            <a:r>
              <a:rPr b="0" i="0" spc="-165" dirty="0">
                <a:latin typeface="Calibri"/>
                <a:cs typeface="Calibri"/>
              </a:rPr>
              <a:t> </a:t>
            </a:r>
            <a:r>
              <a:rPr b="0" i="0" spc="-10" dirty="0">
                <a:latin typeface="Calibri"/>
                <a:cs typeface="Calibri"/>
              </a:rPr>
              <a:t>MANAGEMENT</a:t>
            </a:r>
          </a:p>
        </p:txBody>
      </p:sp>
      <p:sp>
        <p:nvSpPr>
          <p:cNvPr id="3" name="object 3"/>
          <p:cNvSpPr txBox="1"/>
          <p:nvPr/>
        </p:nvSpPr>
        <p:spPr>
          <a:xfrm>
            <a:off x="688340" y="694689"/>
            <a:ext cx="10674985" cy="5450851"/>
          </a:xfrm>
          <a:prstGeom prst="rect">
            <a:avLst/>
          </a:prstGeom>
        </p:spPr>
        <p:txBody>
          <a:bodyPr vert="horz" wrap="square" lIns="0" tIns="13335" rIns="0" bIns="0" rtlCol="0">
            <a:spAutoFit/>
          </a:bodyPr>
          <a:lstStyle/>
          <a:p>
            <a:pPr marL="5493385">
              <a:lnSpc>
                <a:spcPct val="100000"/>
              </a:lnSpc>
              <a:spcBef>
                <a:spcPts val="105"/>
              </a:spcBef>
            </a:pPr>
            <a:endParaRPr lang="en-GB" sz="3200" dirty="0" smtClean="0">
              <a:solidFill>
                <a:srgbClr val="04607A"/>
              </a:solidFill>
              <a:latin typeface="Calibri"/>
              <a:cs typeface="Calibri"/>
            </a:endParaRPr>
          </a:p>
          <a:p>
            <a:pPr marL="5493385">
              <a:lnSpc>
                <a:spcPct val="100000"/>
              </a:lnSpc>
              <a:spcBef>
                <a:spcPts val="105"/>
              </a:spcBef>
            </a:pPr>
            <a:r>
              <a:rPr lang="en-GB" sz="2400" dirty="0" smtClean="0">
                <a:solidFill>
                  <a:srgbClr val="04607A"/>
                </a:solidFill>
                <a:latin typeface="Calibri"/>
                <a:cs typeface="Calibri"/>
              </a:rPr>
              <a:t>CORE</a:t>
            </a:r>
            <a:r>
              <a:rPr sz="2400" spc="-110" dirty="0" smtClean="0">
                <a:solidFill>
                  <a:srgbClr val="04607A"/>
                </a:solidFill>
                <a:latin typeface="Calibri"/>
                <a:cs typeface="Calibri"/>
              </a:rPr>
              <a:t> </a:t>
            </a:r>
            <a:r>
              <a:rPr sz="2400" spc="-10" dirty="0">
                <a:solidFill>
                  <a:srgbClr val="04607A"/>
                </a:solidFill>
                <a:latin typeface="Calibri"/>
                <a:cs typeface="Calibri"/>
              </a:rPr>
              <a:t>CONCEPT</a:t>
            </a:r>
            <a:endParaRPr sz="2400" dirty="0">
              <a:latin typeface="Calibri"/>
              <a:cs typeface="Calibri"/>
            </a:endParaRPr>
          </a:p>
          <a:p>
            <a:pPr>
              <a:lnSpc>
                <a:spcPct val="100000"/>
              </a:lnSpc>
              <a:spcBef>
                <a:spcPts val="2115"/>
              </a:spcBef>
            </a:pPr>
            <a:endParaRPr sz="3200" dirty="0">
              <a:latin typeface="Calibri"/>
              <a:cs typeface="Calibri"/>
            </a:endParaRPr>
          </a:p>
          <a:p>
            <a:pPr marL="286385" marR="62230" indent="-274955">
              <a:lnSpc>
                <a:spcPct val="90000"/>
              </a:lnSpc>
              <a:buClr>
                <a:srgbClr val="0AD0D9"/>
              </a:buClr>
              <a:buSzPct val="90384"/>
              <a:buFont typeface="Wingdings"/>
              <a:buChar char=""/>
              <a:tabLst>
                <a:tab pos="286385" algn="l"/>
                <a:tab pos="290830" algn="l"/>
              </a:tabLst>
            </a:pPr>
            <a:r>
              <a:rPr sz="2600" dirty="0">
                <a:latin typeface="Constantia"/>
                <a:cs typeface="Constantia"/>
              </a:rPr>
              <a:t>If</a:t>
            </a:r>
            <a:r>
              <a:rPr sz="2600" spc="5" dirty="0">
                <a:latin typeface="Constantia"/>
                <a:cs typeface="Constantia"/>
              </a:rPr>
              <a:t> </a:t>
            </a:r>
            <a:r>
              <a:rPr sz="2600" dirty="0">
                <a:latin typeface="Constantia"/>
                <a:cs typeface="Constantia"/>
              </a:rPr>
              <a:t>the</a:t>
            </a:r>
            <a:r>
              <a:rPr sz="2600" spc="-114" dirty="0">
                <a:latin typeface="Constantia"/>
                <a:cs typeface="Constantia"/>
              </a:rPr>
              <a:t> </a:t>
            </a:r>
            <a:r>
              <a:rPr sz="2600" spc="-10" dirty="0">
                <a:latin typeface="Constantia"/>
                <a:cs typeface="Constantia"/>
              </a:rPr>
              <a:t>patient</a:t>
            </a:r>
            <a:r>
              <a:rPr sz="2600" spc="-175" dirty="0">
                <a:latin typeface="Constantia"/>
                <a:cs typeface="Constantia"/>
              </a:rPr>
              <a:t> </a:t>
            </a:r>
            <a:r>
              <a:rPr sz="2600" spc="-30" dirty="0">
                <a:latin typeface="Constantia"/>
                <a:cs typeface="Constantia"/>
              </a:rPr>
              <a:t>glycemic</a:t>
            </a:r>
            <a:r>
              <a:rPr sz="2600" spc="-145" dirty="0">
                <a:latin typeface="Constantia"/>
                <a:cs typeface="Constantia"/>
              </a:rPr>
              <a:t> </a:t>
            </a:r>
            <a:r>
              <a:rPr sz="2600" dirty="0">
                <a:latin typeface="Constantia"/>
                <a:cs typeface="Constantia"/>
              </a:rPr>
              <a:t>control</a:t>
            </a:r>
            <a:r>
              <a:rPr sz="2600" spc="-45" dirty="0">
                <a:latin typeface="Constantia"/>
                <a:cs typeface="Constantia"/>
              </a:rPr>
              <a:t> </a:t>
            </a:r>
            <a:r>
              <a:rPr sz="2600" dirty="0">
                <a:latin typeface="Constantia"/>
                <a:cs typeface="Constantia"/>
              </a:rPr>
              <a:t>is</a:t>
            </a:r>
            <a:r>
              <a:rPr sz="2600" spc="-55" dirty="0">
                <a:latin typeface="Constantia"/>
                <a:cs typeface="Constantia"/>
              </a:rPr>
              <a:t> </a:t>
            </a:r>
            <a:r>
              <a:rPr sz="2600" spc="-10" dirty="0">
                <a:latin typeface="Constantia"/>
                <a:cs typeface="Constantia"/>
              </a:rPr>
              <a:t>not</a:t>
            </a:r>
            <a:r>
              <a:rPr sz="2600" spc="-155" dirty="0">
                <a:latin typeface="Constantia"/>
                <a:cs typeface="Constantia"/>
              </a:rPr>
              <a:t> </a:t>
            </a:r>
            <a:r>
              <a:rPr sz="2600" spc="-10" dirty="0">
                <a:latin typeface="Constantia"/>
                <a:cs typeface="Constantia"/>
              </a:rPr>
              <a:t>adequate</a:t>
            </a:r>
            <a:r>
              <a:rPr sz="2600" spc="-150" dirty="0">
                <a:latin typeface="Constantia"/>
                <a:cs typeface="Constantia"/>
              </a:rPr>
              <a:t> </a:t>
            </a:r>
            <a:r>
              <a:rPr sz="2600" spc="-10" dirty="0">
                <a:latin typeface="Constantia"/>
                <a:cs typeface="Constantia"/>
              </a:rPr>
              <a:t>despite</a:t>
            </a:r>
            <a:r>
              <a:rPr sz="2600" spc="-150" dirty="0">
                <a:latin typeface="Constantia"/>
                <a:cs typeface="Constantia"/>
              </a:rPr>
              <a:t> </a:t>
            </a:r>
            <a:r>
              <a:rPr sz="2600" dirty="0">
                <a:latin typeface="Constantia"/>
                <a:cs typeface="Constantia"/>
              </a:rPr>
              <a:t>optimal</a:t>
            </a:r>
            <a:r>
              <a:rPr sz="2600" spc="-100" dirty="0">
                <a:latin typeface="Constantia"/>
                <a:cs typeface="Constantia"/>
              </a:rPr>
              <a:t> </a:t>
            </a:r>
            <a:r>
              <a:rPr sz="2600" spc="-10" dirty="0">
                <a:latin typeface="Constantia"/>
                <a:cs typeface="Constantia"/>
              </a:rPr>
              <a:t>adherence </a:t>
            </a:r>
            <a:r>
              <a:rPr sz="2600" spc="-20" dirty="0">
                <a:latin typeface="Constantia"/>
                <a:cs typeface="Constantia"/>
              </a:rPr>
              <a:t>to</a:t>
            </a:r>
            <a:r>
              <a:rPr sz="2600" spc="-150" dirty="0">
                <a:latin typeface="Constantia"/>
                <a:cs typeface="Constantia"/>
              </a:rPr>
              <a:t> </a:t>
            </a:r>
            <a:r>
              <a:rPr sz="2600" dirty="0">
                <a:latin typeface="Constantia"/>
                <a:cs typeface="Constantia"/>
              </a:rPr>
              <a:t>diet</a:t>
            </a:r>
            <a:r>
              <a:rPr sz="2600" spc="-165" dirty="0">
                <a:latin typeface="Constantia"/>
                <a:cs typeface="Constantia"/>
              </a:rPr>
              <a:t> </a:t>
            </a:r>
            <a:r>
              <a:rPr sz="2600" dirty="0">
                <a:latin typeface="Constantia"/>
                <a:cs typeface="Constantia"/>
              </a:rPr>
              <a:t>and</a:t>
            </a:r>
            <a:r>
              <a:rPr sz="2600" spc="-140" dirty="0">
                <a:latin typeface="Constantia"/>
                <a:cs typeface="Constantia"/>
              </a:rPr>
              <a:t> </a:t>
            </a:r>
            <a:r>
              <a:rPr sz="2600" dirty="0" smtClean="0">
                <a:latin typeface="Constantia"/>
                <a:cs typeface="Constantia"/>
              </a:rPr>
              <a:t>exercise</a:t>
            </a:r>
            <a:r>
              <a:rPr lang="en-GB" sz="2600" dirty="0" smtClean="0">
                <a:latin typeface="Constantia"/>
                <a:cs typeface="Constantia"/>
              </a:rPr>
              <a:t> </a:t>
            </a:r>
            <a:r>
              <a:rPr sz="2600" dirty="0" smtClean="0">
                <a:latin typeface="Constantia"/>
                <a:cs typeface="Constantia"/>
              </a:rPr>
              <a:t>it</a:t>
            </a:r>
            <a:r>
              <a:rPr sz="2600" spc="-100" dirty="0" smtClean="0">
                <a:latin typeface="Constantia"/>
                <a:cs typeface="Constantia"/>
              </a:rPr>
              <a:t> </a:t>
            </a:r>
            <a:r>
              <a:rPr sz="2600" dirty="0">
                <a:latin typeface="Constantia"/>
                <a:cs typeface="Constantia"/>
              </a:rPr>
              <a:t>is</a:t>
            </a:r>
            <a:r>
              <a:rPr sz="2600" spc="-140" dirty="0">
                <a:latin typeface="Constantia"/>
                <a:cs typeface="Constantia"/>
              </a:rPr>
              <a:t> </a:t>
            </a:r>
            <a:r>
              <a:rPr sz="2600" spc="-10" dirty="0">
                <a:latin typeface="Constantia"/>
                <a:cs typeface="Constantia"/>
              </a:rPr>
              <a:t>recommended</a:t>
            </a:r>
            <a:r>
              <a:rPr sz="2600" spc="-85" dirty="0">
                <a:latin typeface="Constantia"/>
                <a:cs typeface="Constantia"/>
              </a:rPr>
              <a:t> </a:t>
            </a:r>
            <a:r>
              <a:rPr sz="2600" dirty="0">
                <a:latin typeface="Constantia"/>
                <a:cs typeface="Constantia"/>
              </a:rPr>
              <a:t>to</a:t>
            </a:r>
            <a:r>
              <a:rPr sz="2600" spc="-114" dirty="0">
                <a:latin typeface="Constantia"/>
                <a:cs typeface="Constantia"/>
              </a:rPr>
              <a:t> </a:t>
            </a:r>
            <a:r>
              <a:rPr sz="2600" dirty="0">
                <a:latin typeface="Constantia"/>
                <a:cs typeface="Constantia"/>
              </a:rPr>
              <a:t>begin</a:t>
            </a:r>
            <a:r>
              <a:rPr sz="2600" spc="-114" dirty="0">
                <a:latin typeface="Constantia"/>
                <a:cs typeface="Constantia"/>
              </a:rPr>
              <a:t> </a:t>
            </a:r>
            <a:r>
              <a:rPr sz="2600" spc="-10" dirty="0">
                <a:latin typeface="Constantia"/>
                <a:cs typeface="Constantia"/>
              </a:rPr>
              <a:t>pharmacologic </a:t>
            </a:r>
            <a:r>
              <a:rPr sz="2600" dirty="0">
                <a:latin typeface="Constantia"/>
                <a:cs typeface="Constantia"/>
              </a:rPr>
              <a:t>treatment.</a:t>
            </a:r>
            <a:r>
              <a:rPr sz="2600" spc="-85" dirty="0">
                <a:latin typeface="Constantia"/>
                <a:cs typeface="Constantia"/>
              </a:rPr>
              <a:t> </a:t>
            </a:r>
            <a:endParaRPr lang="en-GB" sz="2600" spc="-85" dirty="0" smtClean="0">
              <a:latin typeface="Constantia"/>
              <a:cs typeface="Constantia"/>
            </a:endParaRPr>
          </a:p>
          <a:p>
            <a:pPr marL="11430" marR="62230">
              <a:lnSpc>
                <a:spcPct val="90000"/>
              </a:lnSpc>
              <a:buClr>
                <a:srgbClr val="0AD0D9"/>
              </a:buClr>
              <a:buSzPct val="90384"/>
              <a:tabLst>
                <a:tab pos="286385" algn="l"/>
                <a:tab pos="290830" algn="l"/>
              </a:tabLst>
            </a:pPr>
            <a:endParaRPr lang="en-GB" sz="2600" spc="-85" dirty="0" smtClean="0">
              <a:latin typeface="Constantia"/>
              <a:cs typeface="Constantia"/>
            </a:endParaRPr>
          </a:p>
          <a:p>
            <a:pPr marL="286385" marR="62230" indent="-274955">
              <a:lnSpc>
                <a:spcPct val="90000"/>
              </a:lnSpc>
              <a:buClr>
                <a:srgbClr val="0AD0D9"/>
              </a:buClr>
              <a:buSzPct val="90384"/>
              <a:buFont typeface="Wingdings"/>
              <a:buChar char=""/>
              <a:tabLst>
                <a:tab pos="286385" algn="l"/>
                <a:tab pos="290830" algn="l"/>
              </a:tabLst>
            </a:pPr>
            <a:r>
              <a:rPr sz="2600" b="1" i="1" dirty="0" smtClean="0">
                <a:solidFill>
                  <a:srgbClr val="006FC0"/>
                </a:solidFill>
                <a:latin typeface="Constantia"/>
                <a:cs typeface="Constantia"/>
              </a:rPr>
              <a:t>The</a:t>
            </a:r>
            <a:r>
              <a:rPr sz="2600" b="1" i="1" spc="-65" dirty="0" smtClean="0">
                <a:solidFill>
                  <a:srgbClr val="006FC0"/>
                </a:solidFill>
                <a:latin typeface="Constantia"/>
                <a:cs typeface="Constantia"/>
              </a:rPr>
              <a:t> </a:t>
            </a:r>
            <a:r>
              <a:rPr sz="2600" b="1" i="1" dirty="0">
                <a:solidFill>
                  <a:srgbClr val="006FC0"/>
                </a:solidFill>
                <a:latin typeface="Constantia"/>
                <a:cs typeface="Constantia"/>
              </a:rPr>
              <a:t>ADA</a:t>
            </a:r>
            <a:r>
              <a:rPr sz="2600" b="1" i="1" spc="-90" dirty="0">
                <a:solidFill>
                  <a:srgbClr val="006FC0"/>
                </a:solidFill>
                <a:latin typeface="Constantia"/>
                <a:cs typeface="Constantia"/>
              </a:rPr>
              <a:t> </a:t>
            </a:r>
            <a:r>
              <a:rPr sz="2600" b="1" i="1" dirty="0">
                <a:solidFill>
                  <a:srgbClr val="006FC0"/>
                </a:solidFill>
                <a:latin typeface="Constantia"/>
                <a:cs typeface="Constantia"/>
              </a:rPr>
              <a:t>first</a:t>
            </a:r>
            <a:r>
              <a:rPr sz="2600" b="1" i="1" spc="-30" dirty="0">
                <a:solidFill>
                  <a:srgbClr val="006FC0"/>
                </a:solidFill>
                <a:latin typeface="Constantia"/>
                <a:cs typeface="Constantia"/>
              </a:rPr>
              <a:t> </a:t>
            </a:r>
            <a:r>
              <a:rPr sz="2600" b="1" i="1" dirty="0">
                <a:solidFill>
                  <a:srgbClr val="006FC0"/>
                </a:solidFill>
                <a:latin typeface="Constantia"/>
                <a:cs typeface="Constantia"/>
              </a:rPr>
              <a:t>line</a:t>
            </a:r>
            <a:r>
              <a:rPr sz="2600" b="1" i="1" spc="-30" dirty="0">
                <a:solidFill>
                  <a:srgbClr val="006FC0"/>
                </a:solidFill>
                <a:latin typeface="Constantia"/>
                <a:cs typeface="Constantia"/>
              </a:rPr>
              <a:t> </a:t>
            </a:r>
            <a:r>
              <a:rPr sz="2600" b="1" i="1" dirty="0">
                <a:solidFill>
                  <a:srgbClr val="006FC0"/>
                </a:solidFill>
                <a:latin typeface="Constantia"/>
                <a:cs typeface="Constantia"/>
              </a:rPr>
              <a:t>of</a:t>
            </a:r>
            <a:r>
              <a:rPr sz="2600" b="1" i="1" spc="-20" dirty="0">
                <a:solidFill>
                  <a:srgbClr val="006FC0"/>
                </a:solidFill>
                <a:latin typeface="Constantia"/>
                <a:cs typeface="Constantia"/>
              </a:rPr>
              <a:t> </a:t>
            </a:r>
            <a:r>
              <a:rPr sz="2600" b="1" i="1" dirty="0">
                <a:solidFill>
                  <a:srgbClr val="006FC0"/>
                </a:solidFill>
                <a:latin typeface="Constantia"/>
                <a:cs typeface="Constantia"/>
              </a:rPr>
              <a:t>treatment</a:t>
            </a:r>
            <a:r>
              <a:rPr sz="2600" b="1" i="1" spc="-50" dirty="0">
                <a:solidFill>
                  <a:srgbClr val="006FC0"/>
                </a:solidFill>
                <a:latin typeface="Constantia"/>
                <a:cs typeface="Constantia"/>
              </a:rPr>
              <a:t> </a:t>
            </a:r>
            <a:r>
              <a:rPr sz="2600" b="1" i="1" dirty="0">
                <a:solidFill>
                  <a:srgbClr val="006FC0"/>
                </a:solidFill>
                <a:latin typeface="Constantia"/>
                <a:cs typeface="Constantia"/>
              </a:rPr>
              <a:t>for</a:t>
            </a:r>
            <a:r>
              <a:rPr sz="2600" b="1" i="1" spc="-30" dirty="0">
                <a:solidFill>
                  <a:srgbClr val="006FC0"/>
                </a:solidFill>
                <a:latin typeface="Constantia"/>
                <a:cs typeface="Constantia"/>
              </a:rPr>
              <a:t> </a:t>
            </a:r>
            <a:r>
              <a:rPr sz="2600" b="1" i="1" dirty="0">
                <a:solidFill>
                  <a:srgbClr val="006FC0"/>
                </a:solidFill>
                <a:latin typeface="Constantia"/>
                <a:cs typeface="Constantia"/>
              </a:rPr>
              <a:t>GDM</a:t>
            </a:r>
            <a:r>
              <a:rPr sz="2600" b="1" i="1" spc="-40" dirty="0">
                <a:solidFill>
                  <a:srgbClr val="006FC0"/>
                </a:solidFill>
                <a:latin typeface="Constantia"/>
                <a:cs typeface="Constantia"/>
              </a:rPr>
              <a:t> </a:t>
            </a:r>
            <a:r>
              <a:rPr sz="2600" b="1" i="1" dirty="0">
                <a:solidFill>
                  <a:srgbClr val="006FC0"/>
                </a:solidFill>
                <a:latin typeface="Constantia"/>
                <a:cs typeface="Constantia"/>
              </a:rPr>
              <a:t>is</a:t>
            </a:r>
            <a:r>
              <a:rPr sz="2600" b="1" i="1" spc="-30" dirty="0">
                <a:solidFill>
                  <a:srgbClr val="006FC0"/>
                </a:solidFill>
                <a:latin typeface="Constantia"/>
                <a:cs typeface="Constantia"/>
              </a:rPr>
              <a:t> </a:t>
            </a:r>
            <a:r>
              <a:rPr sz="2600" b="1" i="1" spc="-10" dirty="0">
                <a:solidFill>
                  <a:srgbClr val="006FC0"/>
                </a:solidFill>
                <a:latin typeface="Constantia"/>
                <a:cs typeface="Constantia"/>
              </a:rPr>
              <a:t>insulin.</a:t>
            </a:r>
            <a:r>
              <a:rPr sz="2600" b="1" i="1" spc="-85" dirty="0">
                <a:solidFill>
                  <a:srgbClr val="006FC0"/>
                </a:solidFill>
                <a:latin typeface="Constantia"/>
                <a:cs typeface="Constantia"/>
              </a:rPr>
              <a:t> </a:t>
            </a:r>
            <a:endParaRPr lang="en-GB" sz="2600" b="1" i="1" spc="-85" dirty="0" smtClean="0">
              <a:solidFill>
                <a:srgbClr val="006FC0"/>
              </a:solidFill>
              <a:latin typeface="Constantia"/>
              <a:cs typeface="Constantia"/>
            </a:endParaRPr>
          </a:p>
          <a:p>
            <a:pPr marL="11430" marR="62230">
              <a:lnSpc>
                <a:spcPct val="90000"/>
              </a:lnSpc>
              <a:buClr>
                <a:srgbClr val="0AD0D9"/>
              </a:buClr>
              <a:buSzPct val="90384"/>
              <a:tabLst>
                <a:tab pos="286385" algn="l"/>
                <a:tab pos="290830" algn="l"/>
              </a:tabLst>
            </a:pPr>
            <a:endParaRPr lang="en-GB" sz="2600" b="1" i="1" spc="-85" dirty="0" smtClean="0">
              <a:solidFill>
                <a:srgbClr val="006FC0"/>
              </a:solidFill>
              <a:latin typeface="Constantia"/>
              <a:cs typeface="Constantia"/>
            </a:endParaRPr>
          </a:p>
          <a:p>
            <a:pPr marL="286385" marR="62230" indent="-274955">
              <a:lnSpc>
                <a:spcPct val="90000"/>
              </a:lnSpc>
              <a:buClr>
                <a:srgbClr val="0AD0D9"/>
              </a:buClr>
              <a:buSzPct val="90384"/>
              <a:buFont typeface="Wingdings"/>
              <a:buChar char=""/>
              <a:tabLst>
                <a:tab pos="286385" algn="l"/>
                <a:tab pos="290830" algn="l"/>
              </a:tabLst>
            </a:pPr>
            <a:r>
              <a:rPr sz="2600" b="1" i="1" spc="-25" dirty="0" smtClean="0">
                <a:solidFill>
                  <a:srgbClr val="006FC0"/>
                </a:solidFill>
                <a:latin typeface="Constantia"/>
                <a:cs typeface="Constantia"/>
              </a:rPr>
              <a:t>The </a:t>
            </a:r>
            <a:r>
              <a:rPr sz="2600" b="1" i="1" dirty="0">
                <a:solidFill>
                  <a:srgbClr val="006FC0"/>
                </a:solidFill>
                <a:latin typeface="Constantia"/>
                <a:cs typeface="Constantia"/>
              </a:rPr>
              <a:t>therapy</a:t>
            </a:r>
            <a:r>
              <a:rPr sz="2600" b="1" i="1" spc="-60" dirty="0">
                <a:solidFill>
                  <a:srgbClr val="006FC0"/>
                </a:solidFill>
                <a:latin typeface="Constantia"/>
                <a:cs typeface="Constantia"/>
              </a:rPr>
              <a:t> </a:t>
            </a:r>
            <a:r>
              <a:rPr sz="2600" b="1" i="1" dirty="0">
                <a:solidFill>
                  <a:srgbClr val="006FC0"/>
                </a:solidFill>
                <a:latin typeface="Constantia"/>
                <a:cs typeface="Constantia"/>
              </a:rPr>
              <a:t>with</a:t>
            </a:r>
            <a:r>
              <a:rPr sz="2600" b="1" i="1" spc="-60" dirty="0">
                <a:solidFill>
                  <a:srgbClr val="006FC0"/>
                </a:solidFill>
                <a:latin typeface="Constantia"/>
                <a:cs typeface="Constantia"/>
              </a:rPr>
              <a:t> </a:t>
            </a:r>
            <a:r>
              <a:rPr sz="2600" b="1" i="1" dirty="0">
                <a:solidFill>
                  <a:srgbClr val="006FC0"/>
                </a:solidFill>
                <a:latin typeface="Constantia"/>
                <a:cs typeface="Constantia"/>
              </a:rPr>
              <a:t>insulin</a:t>
            </a:r>
            <a:r>
              <a:rPr sz="2600" b="1" i="1" spc="-20" dirty="0">
                <a:solidFill>
                  <a:srgbClr val="006FC0"/>
                </a:solidFill>
                <a:latin typeface="Constantia"/>
                <a:cs typeface="Constantia"/>
              </a:rPr>
              <a:t> </a:t>
            </a:r>
            <a:r>
              <a:rPr sz="2600" b="1" i="1" dirty="0">
                <a:solidFill>
                  <a:srgbClr val="006FC0"/>
                </a:solidFill>
                <a:latin typeface="Constantia"/>
                <a:cs typeface="Constantia"/>
              </a:rPr>
              <a:t>has</a:t>
            </a:r>
            <a:r>
              <a:rPr sz="2600" b="1" i="1" spc="-60" dirty="0">
                <a:solidFill>
                  <a:srgbClr val="006FC0"/>
                </a:solidFill>
                <a:latin typeface="Constantia"/>
                <a:cs typeface="Constantia"/>
              </a:rPr>
              <a:t> </a:t>
            </a:r>
            <a:r>
              <a:rPr sz="2600" b="1" i="1" dirty="0">
                <a:solidFill>
                  <a:srgbClr val="006FC0"/>
                </a:solidFill>
                <a:latin typeface="Constantia"/>
                <a:cs typeface="Constantia"/>
              </a:rPr>
              <a:t>been</a:t>
            </a:r>
            <a:r>
              <a:rPr sz="2600" b="1" i="1" spc="-50" dirty="0">
                <a:solidFill>
                  <a:srgbClr val="006FC0"/>
                </a:solidFill>
                <a:latin typeface="Constantia"/>
                <a:cs typeface="Constantia"/>
              </a:rPr>
              <a:t> </a:t>
            </a:r>
            <a:r>
              <a:rPr sz="2600" b="1" i="1" dirty="0">
                <a:solidFill>
                  <a:srgbClr val="006FC0"/>
                </a:solidFill>
                <a:latin typeface="Constantia"/>
                <a:cs typeface="Constantia"/>
              </a:rPr>
              <a:t>considered</a:t>
            </a:r>
            <a:r>
              <a:rPr sz="2600" b="1" i="1" spc="-90" dirty="0">
                <a:solidFill>
                  <a:srgbClr val="006FC0"/>
                </a:solidFill>
                <a:latin typeface="Constantia"/>
                <a:cs typeface="Constantia"/>
              </a:rPr>
              <a:t> </a:t>
            </a:r>
            <a:r>
              <a:rPr sz="2600" dirty="0">
                <a:latin typeface="Constantia"/>
                <a:cs typeface="Constantia"/>
              </a:rPr>
              <a:t>the</a:t>
            </a:r>
            <a:r>
              <a:rPr sz="2600" spc="-155" dirty="0">
                <a:latin typeface="Constantia"/>
                <a:cs typeface="Constantia"/>
              </a:rPr>
              <a:t> </a:t>
            </a:r>
            <a:r>
              <a:rPr sz="2600" dirty="0">
                <a:latin typeface="Constantia"/>
                <a:cs typeface="Constantia"/>
              </a:rPr>
              <a:t>standard</a:t>
            </a:r>
            <a:r>
              <a:rPr sz="2600" spc="-85" dirty="0">
                <a:latin typeface="Constantia"/>
                <a:cs typeface="Constantia"/>
              </a:rPr>
              <a:t> </a:t>
            </a:r>
            <a:r>
              <a:rPr sz="2600" spc="-20" dirty="0">
                <a:latin typeface="Constantia"/>
                <a:cs typeface="Constantia"/>
              </a:rPr>
              <a:t>therapy</a:t>
            </a:r>
            <a:r>
              <a:rPr sz="2600" spc="-125" dirty="0">
                <a:latin typeface="Constantia"/>
                <a:cs typeface="Constantia"/>
              </a:rPr>
              <a:t> </a:t>
            </a:r>
            <a:r>
              <a:rPr sz="2600" spc="-25" dirty="0">
                <a:latin typeface="Constantia"/>
                <a:cs typeface="Constantia"/>
              </a:rPr>
              <a:t>for </a:t>
            </a:r>
            <a:r>
              <a:rPr sz="2600" spc="-10" dirty="0">
                <a:latin typeface="Constantia"/>
                <a:cs typeface="Constantia"/>
              </a:rPr>
              <a:t>gestational</a:t>
            </a:r>
            <a:r>
              <a:rPr sz="2600" spc="-110" dirty="0">
                <a:latin typeface="Constantia"/>
                <a:cs typeface="Constantia"/>
              </a:rPr>
              <a:t> </a:t>
            </a:r>
            <a:r>
              <a:rPr sz="2600" dirty="0">
                <a:latin typeface="Constantia"/>
                <a:cs typeface="Constantia"/>
              </a:rPr>
              <a:t>diabetes</a:t>
            </a:r>
            <a:r>
              <a:rPr sz="2600" spc="-70" dirty="0">
                <a:latin typeface="Constantia"/>
                <a:cs typeface="Constantia"/>
              </a:rPr>
              <a:t> </a:t>
            </a:r>
            <a:r>
              <a:rPr sz="2600" spc="-10" dirty="0">
                <a:latin typeface="Constantia"/>
                <a:cs typeface="Constantia"/>
              </a:rPr>
              <a:t>management</a:t>
            </a:r>
            <a:r>
              <a:rPr sz="2600" spc="-150" dirty="0">
                <a:latin typeface="Constantia"/>
                <a:cs typeface="Constantia"/>
              </a:rPr>
              <a:t> </a:t>
            </a:r>
            <a:r>
              <a:rPr sz="2600" dirty="0">
                <a:latin typeface="Constantia"/>
                <a:cs typeface="Constantia"/>
              </a:rPr>
              <a:t>when</a:t>
            </a:r>
            <a:r>
              <a:rPr sz="2600" spc="-125" dirty="0">
                <a:latin typeface="Constantia"/>
                <a:cs typeface="Constantia"/>
              </a:rPr>
              <a:t> </a:t>
            </a:r>
            <a:r>
              <a:rPr sz="2600" spc="-10" dirty="0">
                <a:latin typeface="Constantia"/>
                <a:cs typeface="Constantia"/>
              </a:rPr>
              <a:t>adequate</a:t>
            </a:r>
            <a:r>
              <a:rPr sz="2600" spc="-150" dirty="0">
                <a:latin typeface="Constantia"/>
                <a:cs typeface="Constantia"/>
              </a:rPr>
              <a:t> </a:t>
            </a:r>
            <a:r>
              <a:rPr sz="2600" spc="-10" dirty="0">
                <a:latin typeface="Constantia"/>
                <a:cs typeface="Constantia"/>
              </a:rPr>
              <a:t>glucose</a:t>
            </a:r>
            <a:r>
              <a:rPr sz="2600" spc="-100" dirty="0">
                <a:latin typeface="Constantia"/>
                <a:cs typeface="Constantia"/>
              </a:rPr>
              <a:t> </a:t>
            </a:r>
            <a:r>
              <a:rPr sz="2600" spc="-10" dirty="0">
                <a:latin typeface="Constantia"/>
                <a:cs typeface="Constantia"/>
              </a:rPr>
              <a:t>levels</a:t>
            </a:r>
            <a:r>
              <a:rPr sz="2600" spc="-150" dirty="0">
                <a:latin typeface="Constantia"/>
                <a:cs typeface="Constantia"/>
              </a:rPr>
              <a:t> </a:t>
            </a:r>
            <a:r>
              <a:rPr sz="2600" spc="-25" dirty="0">
                <a:latin typeface="Constantia"/>
                <a:cs typeface="Constantia"/>
              </a:rPr>
              <a:t>are </a:t>
            </a:r>
            <a:r>
              <a:rPr sz="2600" dirty="0">
                <a:latin typeface="Constantia"/>
                <a:cs typeface="Constantia"/>
              </a:rPr>
              <a:t>unachievable</a:t>
            </a:r>
            <a:r>
              <a:rPr sz="2600" spc="-155" dirty="0">
                <a:latin typeface="Constantia"/>
                <a:cs typeface="Constantia"/>
              </a:rPr>
              <a:t> </a:t>
            </a:r>
            <a:r>
              <a:rPr sz="2600" dirty="0">
                <a:latin typeface="Constantia"/>
                <a:cs typeface="Constantia"/>
              </a:rPr>
              <a:t>with</a:t>
            </a:r>
            <a:r>
              <a:rPr sz="2600" spc="-125" dirty="0">
                <a:latin typeface="Constantia"/>
                <a:cs typeface="Constantia"/>
              </a:rPr>
              <a:t> </a:t>
            </a:r>
            <a:r>
              <a:rPr sz="2600" dirty="0">
                <a:latin typeface="Constantia"/>
                <a:cs typeface="Constantia"/>
              </a:rPr>
              <a:t>diet</a:t>
            </a:r>
            <a:r>
              <a:rPr sz="2600" spc="-145" dirty="0">
                <a:latin typeface="Constantia"/>
                <a:cs typeface="Constantia"/>
              </a:rPr>
              <a:t> </a:t>
            </a:r>
            <a:r>
              <a:rPr sz="2600" dirty="0">
                <a:latin typeface="Constantia"/>
                <a:cs typeface="Constantia"/>
              </a:rPr>
              <a:t>and</a:t>
            </a:r>
            <a:r>
              <a:rPr sz="2600" spc="-85" dirty="0">
                <a:latin typeface="Constantia"/>
                <a:cs typeface="Constantia"/>
              </a:rPr>
              <a:t> </a:t>
            </a:r>
            <a:r>
              <a:rPr sz="2600" spc="-10" dirty="0">
                <a:latin typeface="Constantia"/>
                <a:cs typeface="Constantia"/>
              </a:rPr>
              <a:t>exercise.</a:t>
            </a:r>
            <a:endParaRPr sz="2600" dirty="0">
              <a:latin typeface="Constantia"/>
              <a:cs typeface="Constantia"/>
            </a:endParaRPr>
          </a:p>
          <a:p>
            <a:pPr marL="10795" marR="5080">
              <a:lnSpc>
                <a:spcPct val="90000"/>
              </a:lnSpc>
              <a:spcBef>
                <a:spcPts val="625"/>
              </a:spcBef>
              <a:buSzPct val="90384"/>
              <a:tabLst>
                <a:tab pos="286385" algn="l"/>
                <a:tab pos="290195" algn="l"/>
              </a:tabLst>
            </a:pPr>
            <a:endParaRPr sz="2600" dirty="0">
              <a:latin typeface="Constantia"/>
              <a:cs typeface="Constantia"/>
            </a:endParaRPr>
          </a:p>
        </p:txBody>
      </p:sp>
      <p:pic>
        <p:nvPicPr>
          <p:cNvPr id="4" name="object 4"/>
          <p:cNvPicPr/>
          <p:nvPr/>
        </p:nvPicPr>
        <p:blipFill>
          <a:blip r:embed="rId2" cstate="print"/>
          <a:stretch>
            <a:fillRect/>
          </a:stretch>
        </p:blipFill>
        <p:spPr>
          <a:xfrm>
            <a:off x="10419588" y="15240"/>
            <a:ext cx="1772411" cy="1831847"/>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64310" y="-99313"/>
            <a:ext cx="7397750" cy="1335622"/>
          </a:xfrm>
          <a:prstGeom prst="rect">
            <a:avLst/>
          </a:prstGeom>
        </p:spPr>
        <p:txBody>
          <a:bodyPr vert="horz" wrap="square" lIns="0" tIns="12065" rIns="0" bIns="0" rtlCol="0">
            <a:spAutoFit/>
          </a:bodyPr>
          <a:lstStyle/>
          <a:p>
            <a:pPr marL="12700">
              <a:lnSpc>
                <a:spcPct val="100000"/>
              </a:lnSpc>
              <a:spcBef>
                <a:spcPts val="95"/>
              </a:spcBef>
            </a:pPr>
            <a:r>
              <a:rPr lang="en-GB" b="0" i="0" spc="-45" dirty="0" smtClean="0">
                <a:latin typeface="Calibri"/>
                <a:cs typeface="Calibri"/>
              </a:rPr>
              <a:t/>
            </a:r>
            <a:br>
              <a:rPr lang="en-GB" b="0" i="0" spc="-45" dirty="0" smtClean="0">
                <a:latin typeface="Calibri"/>
                <a:cs typeface="Calibri"/>
              </a:rPr>
            </a:br>
            <a:r>
              <a:rPr b="0" i="0" spc="-45" dirty="0" smtClean="0">
                <a:latin typeface="Calibri"/>
                <a:cs typeface="Calibri"/>
              </a:rPr>
              <a:t>TREATMENT</a:t>
            </a:r>
            <a:r>
              <a:rPr b="0" i="0" spc="-130" dirty="0" smtClean="0">
                <a:latin typeface="Calibri"/>
                <a:cs typeface="Calibri"/>
              </a:rPr>
              <a:t> </a:t>
            </a:r>
            <a:r>
              <a:rPr b="0" i="0" dirty="0">
                <a:latin typeface="Calibri"/>
                <a:cs typeface="Calibri"/>
              </a:rPr>
              <a:t>AND</a:t>
            </a:r>
            <a:r>
              <a:rPr b="0" i="0" spc="-165" dirty="0">
                <a:latin typeface="Calibri"/>
                <a:cs typeface="Calibri"/>
              </a:rPr>
              <a:t> </a:t>
            </a:r>
            <a:r>
              <a:rPr b="0" i="0" spc="-10" dirty="0">
                <a:latin typeface="Calibri"/>
                <a:cs typeface="Calibri"/>
              </a:rPr>
              <a:t>MANAGEMENT</a:t>
            </a:r>
          </a:p>
        </p:txBody>
      </p:sp>
      <p:sp>
        <p:nvSpPr>
          <p:cNvPr id="3" name="object 3"/>
          <p:cNvSpPr txBox="1"/>
          <p:nvPr/>
        </p:nvSpPr>
        <p:spPr>
          <a:xfrm>
            <a:off x="688340" y="694689"/>
            <a:ext cx="10674985" cy="4807598"/>
          </a:xfrm>
          <a:prstGeom prst="rect">
            <a:avLst/>
          </a:prstGeom>
        </p:spPr>
        <p:txBody>
          <a:bodyPr vert="horz" wrap="square" lIns="0" tIns="13335" rIns="0" bIns="0" rtlCol="0">
            <a:spAutoFit/>
          </a:bodyPr>
          <a:lstStyle/>
          <a:p>
            <a:pPr marL="5493385">
              <a:spcBef>
                <a:spcPts val="105"/>
              </a:spcBef>
            </a:pPr>
            <a:endParaRPr lang="en-GB" sz="3200" dirty="0">
              <a:solidFill>
                <a:srgbClr val="04607A"/>
              </a:solidFill>
              <a:latin typeface="Calibri"/>
              <a:cs typeface="Calibri"/>
            </a:endParaRPr>
          </a:p>
          <a:p>
            <a:pPr marL="5493385">
              <a:spcBef>
                <a:spcPts val="105"/>
              </a:spcBef>
            </a:pPr>
            <a:r>
              <a:rPr lang="en-GB" sz="2400" dirty="0">
                <a:solidFill>
                  <a:srgbClr val="04607A"/>
                </a:solidFill>
                <a:latin typeface="Calibri"/>
                <a:cs typeface="Calibri"/>
              </a:rPr>
              <a:t>CORE</a:t>
            </a:r>
            <a:r>
              <a:rPr sz="2400" spc="-110" dirty="0">
                <a:solidFill>
                  <a:srgbClr val="04607A"/>
                </a:solidFill>
                <a:latin typeface="Calibri"/>
                <a:cs typeface="Calibri"/>
              </a:rPr>
              <a:t> </a:t>
            </a:r>
            <a:r>
              <a:rPr sz="2400" spc="-10" dirty="0">
                <a:solidFill>
                  <a:srgbClr val="04607A"/>
                </a:solidFill>
                <a:latin typeface="Calibri"/>
                <a:cs typeface="Calibri"/>
              </a:rPr>
              <a:t>CONCEPT</a:t>
            </a:r>
            <a:endParaRPr sz="2400" dirty="0">
              <a:latin typeface="Calibri"/>
              <a:cs typeface="Calibri"/>
            </a:endParaRPr>
          </a:p>
          <a:p>
            <a:pPr>
              <a:spcBef>
                <a:spcPts val="2115"/>
              </a:spcBef>
            </a:pPr>
            <a:endParaRPr sz="3200" dirty="0">
              <a:latin typeface="Calibri"/>
              <a:cs typeface="Calibri"/>
            </a:endParaRPr>
          </a:p>
          <a:p>
            <a:pPr marL="286385" marR="62230" indent="-274955">
              <a:lnSpc>
                <a:spcPct val="90000"/>
              </a:lnSpc>
              <a:buClr>
                <a:srgbClr val="0AD0D9"/>
              </a:buClr>
              <a:buSzPct val="90384"/>
              <a:buFont typeface="Wingdings"/>
              <a:buChar char=""/>
              <a:tabLst>
                <a:tab pos="286385" algn="l"/>
                <a:tab pos="290830" algn="l"/>
              </a:tabLst>
            </a:pPr>
            <a:r>
              <a:rPr sz="2600" dirty="0">
                <a:solidFill>
                  <a:srgbClr val="0AD0D9"/>
                </a:solidFill>
                <a:latin typeface="Constantia"/>
                <a:cs typeface="Constantia"/>
              </a:rPr>
              <a:t>	</a:t>
            </a:r>
            <a:r>
              <a:rPr sz="2600" dirty="0">
                <a:latin typeface="Constantia"/>
                <a:cs typeface="Constantia"/>
              </a:rPr>
              <a:t>The</a:t>
            </a:r>
            <a:r>
              <a:rPr sz="2600" spc="-165" dirty="0">
                <a:latin typeface="Constantia"/>
                <a:cs typeface="Constantia"/>
              </a:rPr>
              <a:t> </a:t>
            </a:r>
            <a:r>
              <a:rPr sz="2600" dirty="0">
                <a:latin typeface="Constantia"/>
                <a:cs typeface="Constantia"/>
              </a:rPr>
              <a:t>oral</a:t>
            </a:r>
            <a:r>
              <a:rPr sz="2600" spc="-80" dirty="0">
                <a:latin typeface="Constantia"/>
                <a:cs typeface="Constantia"/>
              </a:rPr>
              <a:t> </a:t>
            </a:r>
            <a:r>
              <a:rPr sz="2600" spc="-25" dirty="0">
                <a:latin typeface="Constantia"/>
                <a:cs typeface="Constantia"/>
              </a:rPr>
              <a:t>hypoglycemic</a:t>
            </a:r>
            <a:r>
              <a:rPr sz="2600" spc="-135" dirty="0">
                <a:latin typeface="Constantia"/>
                <a:cs typeface="Constantia"/>
              </a:rPr>
              <a:t> </a:t>
            </a:r>
            <a:r>
              <a:rPr sz="2600" spc="-10" dirty="0" smtClean="0">
                <a:latin typeface="Constantia"/>
                <a:cs typeface="Constantia"/>
              </a:rPr>
              <a:t>agents</a:t>
            </a:r>
            <a:r>
              <a:rPr lang="en-GB" sz="2600" b="1" i="1" spc="-10" dirty="0">
                <a:solidFill>
                  <a:srgbClr val="92D050"/>
                </a:solidFill>
                <a:latin typeface="Constantia"/>
                <a:cs typeface="Constantia"/>
              </a:rPr>
              <a:t> </a:t>
            </a:r>
            <a:r>
              <a:rPr sz="2600" b="1" i="1" dirty="0" smtClean="0">
                <a:solidFill>
                  <a:srgbClr val="006FC0"/>
                </a:solidFill>
                <a:latin typeface="Constantia"/>
                <a:cs typeface="Constantia"/>
              </a:rPr>
              <a:t>Metformin</a:t>
            </a:r>
            <a:r>
              <a:rPr sz="2600" b="1" i="1" spc="-50" dirty="0" smtClean="0">
                <a:solidFill>
                  <a:srgbClr val="006FC0"/>
                </a:solidFill>
                <a:latin typeface="Constantia"/>
                <a:cs typeface="Constantia"/>
              </a:rPr>
              <a:t> </a:t>
            </a:r>
            <a:r>
              <a:rPr sz="2600" b="1" i="1" spc="-25" dirty="0">
                <a:solidFill>
                  <a:srgbClr val="006FC0"/>
                </a:solidFill>
                <a:latin typeface="Constantia"/>
                <a:cs typeface="Constantia"/>
              </a:rPr>
              <a:t>and </a:t>
            </a:r>
            <a:r>
              <a:rPr sz="2600" b="1" i="1" spc="-10" dirty="0">
                <a:solidFill>
                  <a:srgbClr val="006FC0"/>
                </a:solidFill>
                <a:latin typeface="Constantia"/>
                <a:cs typeface="Constantia"/>
              </a:rPr>
              <a:t>Glyburide/Glibenclaimide,</a:t>
            </a:r>
            <a:r>
              <a:rPr sz="2600" b="1" i="1" spc="-60" dirty="0">
                <a:solidFill>
                  <a:srgbClr val="006FC0"/>
                </a:solidFill>
                <a:latin typeface="Constantia"/>
                <a:cs typeface="Constantia"/>
              </a:rPr>
              <a:t> </a:t>
            </a:r>
            <a:r>
              <a:rPr sz="2600" b="1" i="1" dirty="0">
                <a:solidFill>
                  <a:srgbClr val="006FC0"/>
                </a:solidFill>
                <a:latin typeface="Constantia"/>
                <a:cs typeface="Constantia"/>
              </a:rPr>
              <a:t>are</a:t>
            </a:r>
            <a:r>
              <a:rPr sz="2600" b="1" i="1" spc="-35" dirty="0">
                <a:solidFill>
                  <a:srgbClr val="006FC0"/>
                </a:solidFill>
                <a:latin typeface="Constantia"/>
                <a:cs typeface="Constantia"/>
              </a:rPr>
              <a:t> </a:t>
            </a:r>
            <a:r>
              <a:rPr sz="2600" b="1" i="1" dirty="0">
                <a:solidFill>
                  <a:srgbClr val="006FC0"/>
                </a:solidFill>
                <a:latin typeface="Constantia"/>
                <a:cs typeface="Constantia"/>
              </a:rPr>
              <a:t>being</a:t>
            </a:r>
            <a:r>
              <a:rPr sz="2600" b="1" i="1" spc="-30" dirty="0">
                <a:solidFill>
                  <a:srgbClr val="006FC0"/>
                </a:solidFill>
                <a:latin typeface="Constantia"/>
                <a:cs typeface="Constantia"/>
              </a:rPr>
              <a:t> </a:t>
            </a:r>
            <a:r>
              <a:rPr sz="2600" b="1" i="1" dirty="0">
                <a:solidFill>
                  <a:srgbClr val="006FC0"/>
                </a:solidFill>
                <a:latin typeface="Constantia"/>
                <a:cs typeface="Constantia"/>
              </a:rPr>
              <a:t>used</a:t>
            </a:r>
            <a:r>
              <a:rPr sz="2600" b="1" i="1" spc="-35" dirty="0">
                <a:solidFill>
                  <a:srgbClr val="006FC0"/>
                </a:solidFill>
                <a:latin typeface="Constantia"/>
                <a:cs typeface="Constantia"/>
              </a:rPr>
              <a:t> </a:t>
            </a:r>
            <a:r>
              <a:rPr sz="2600" b="1" i="1" dirty="0">
                <a:solidFill>
                  <a:srgbClr val="006FC0"/>
                </a:solidFill>
                <a:latin typeface="Constantia"/>
                <a:cs typeface="Constantia"/>
              </a:rPr>
              <a:t>among</a:t>
            </a:r>
            <a:r>
              <a:rPr sz="2600" b="1" i="1" spc="-50" dirty="0">
                <a:solidFill>
                  <a:srgbClr val="006FC0"/>
                </a:solidFill>
                <a:latin typeface="Constantia"/>
                <a:cs typeface="Constantia"/>
              </a:rPr>
              <a:t> </a:t>
            </a:r>
            <a:r>
              <a:rPr sz="2600" b="1" i="1" dirty="0">
                <a:solidFill>
                  <a:srgbClr val="006FC0"/>
                </a:solidFill>
                <a:latin typeface="Constantia"/>
                <a:cs typeface="Constantia"/>
              </a:rPr>
              <a:t>women</a:t>
            </a:r>
            <a:r>
              <a:rPr sz="2600" b="1" i="1" spc="-40" dirty="0">
                <a:solidFill>
                  <a:srgbClr val="006FC0"/>
                </a:solidFill>
                <a:latin typeface="Constantia"/>
                <a:cs typeface="Constantia"/>
              </a:rPr>
              <a:t> </a:t>
            </a:r>
            <a:r>
              <a:rPr sz="2600" b="1" i="1" spc="-20" dirty="0">
                <a:solidFill>
                  <a:srgbClr val="006FC0"/>
                </a:solidFill>
                <a:latin typeface="Constantia"/>
                <a:cs typeface="Constantia"/>
              </a:rPr>
              <a:t>with </a:t>
            </a:r>
            <a:r>
              <a:rPr sz="2600" b="1" i="1" dirty="0">
                <a:solidFill>
                  <a:srgbClr val="006FC0"/>
                </a:solidFill>
                <a:latin typeface="Constantia"/>
                <a:cs typeface="Constantia"/>
              </a:rPr>
              <a:t>gestational</a:t>
            </a:r>
            <a:r>
              <a:rPr sz="2600" b="1" i="1" spc="-75" dirty="0">
                <a:solidFill>
                  <a:srgbClr val="006FC0"/>
                </a:solidFill>
                <a:latin typeface="Constantia"/>
                <a:cs typeface="Constantia"/>
              </a:rPr>
              <a:t> </a:t>
            </a:r>
            <a:r>
              <a:rPr sz="2600" b="1" i="1" dirty="0">
                <a:solidFill>
                  <a:srgbClr val="006FC0"/>
                </a:solidFill>
                <a:latin typeface="Constantia"/>
                <a:cs typeface="Constantia"/>
              </a:rPr>
              <a:t>diabetes.</a:t>
            </a:r>
            <a:r>
              <a:rPr sz="2600" b="1" i="1" spc="-75" dirty="0">
                <a:solidFill>
                  <a:srgbClr val="006FC0"/>
                </a:solidFill>
                <a:latin typeface="Constantia"/>
                <a:cs typeface="Constantia"/>
              </a:rPr>
              <a:t> </a:t>
            </a:r>
            <a:endParaRPr lang="en-GB" sz="2600" b="1" i="1" spc="-75" dirty="0" smtClean="0">
              <a:solidFill>
                <a:srgbClr val="006FC0"/>
              </a:solidFill>
              <a:latin typeface="Constantia"/>
              <a:cs typeface="Constantia"/>
            </a:endParaRPr>
          </a:p>
          <a:p>
            <a:pPr marL="11430" marR="62230">
              <a:lnSpc>
                <a:spcPct val="90000"/>
              </a:lnSpc>
              <a:buClr>
                <a:srgbClr val="0AD0D9"/>
              </a:buClr>
              <a:buSzPct val="90384"/>
              <a:tabLst>
                <a:tab pos="286385" algn="l"/>
                <a:tab pos="290830" algn="l"/>
              </a:tabLst>
            </a:pPr>
            <a:endParaRPr lang="en-GB" sz="2600" b="1" i="1" spc="-75" dirty="0">
              <a:solidFill>
                <a:srgbClr val="006FC0"/>
              </a:solidFill>
              <a:latin typeface="Constantia"/>
              <a:cs typeface="Constantia"/>
            </a:endParaRPr>
          </a:p>
          <a:p>
            <a:pPr marL="286385" marR="5080" indent="-275590">
              <a:lnSpc>
                <a:spcPct val="90000"/>
              </a:lnSpc>
              <a:spcBef>
                <a:spcPts val="625"/>
              </a:spcBef>
              <a:buSzPct val="90384"/>
              <a:buFont typeface="Wingdings"/>
              <a:buChar char=""/>
              <a:tabLst>
                <a:tab pos="286385" algn="l"/>
                <a:tab pos="290195" algn="l"/>
              </a:tabLst>
            </a:pPr>
            <a:r>
              <a:rPr sz="2600" spc="-10" dirty="0">
                <a:latin typeface="Constantia"/>
                <a:cs typeface="Constantia"/>
              </a:rPr>
              <a:t>Glyburide</a:t>
            </a:r>
            <a:r>
              <a:rPr sz="2600" spc="-155" dirty="0">
                <a:latin typeface="Constantia"/>
                <a:cs typeface="Constantia"/>
              </a:rPr>
              <a:t> </a:t>
            </a:r>
            <a:r>
              <a:rPr sz="2600" dirty="0">
                <a:latin typeface="Constantia"/>
                <a:cs typeface="Constantia"/>
              </a:rPr>
              <a:t>can</a:t>
            </a:r>
            <a:r>
              <a:rPr sz="2600" spc="-55" dirty="0">
                <a:latin typeface="Constantia"/>
                <a:cs typeface="Constantia"/>
              </a:rPr>
              <a:t> </a:t>
            </a:r>
            <a:r>
              <a:rPr sz="2600" dirty="0">
                <a:latin typeface="Constantia"/>
                <a:cs typeface="Constantia"/>
              </a:rPr>
              <a:t>be</a:t>
            </a:r>
            <a:r>
              <a:rPr sz="2600" spc="-90" dirty="0">
                <a:latin typeface="Constantia"/>
                <a:cs typeface="Constantia"/>
              </a:rPr>
              <a:t> </a:t>
            </a:r>
            <a:r>
              <a:rPr sz="2600" dirty="0">
                <a:latin typeface="Constantia"/>
                <a:cs typeface="Constantia"/>
              </a:rPr>
              <a:t>initiated</a:t>
            </a:r>
            <a:r>
              <a:rPr sz="2600" spc="-85" dirty="0">
                <a:latin typeface="Constantia"/>
                <a:cs typeface="Constantia"/>
              </a:rPr>
              <a:t> </a:t>
            </a:r>
            <a:r>
              <a:rPr sz="2600" dirty="0">
                <a:latin typeface="Constantia"/>
                <a:cs typeface="Constantia"/>
              </a:rPr>
              <a:t>at</a:t>
            </a:r>
            <a:r>
              <a:rPr sz="2600" spc="-155" dirty="0">
                <a:latin typeface="Constantia"/>
                <a:cs typeface="Constantia"/>
              </a:rPr>
              <a:t> </a:t>
            </a:r>
            <a:r>
              <a:rPr sz="2600" dirty="0">
                <a:latin typeface="Constantia"/>
                <a:cs typeface="Constantia"/>
              </a:rPr>
              <a:t>a</a:t>
            </a:r>
            <a:r>
              <a:rPr sz="2600" spc="-155" dirty="0">
                <a:latin typeface="Constantia"/>
                <a:cs typeface="Constantia"/>
              </a:rPr>
              <a:t> </a:t>
            </a:r>
            <a:r>
              <a:rPr sz="2600" dirty="0">
                <a:latin typeface="Constantia"/>
                <a:cs typeface="Constantia"/>
              </a:rPr>
              <a:t>dose</a:t>
            </a:r>
            <a:r>
              <a:rPr sz="2600" spc="-155" dirty="0">
                <a:latin typeface="Constantia"/>
                <a:cs typeface="Constantia"/>
              </a:rPr>
              <a:t> </a:t>
            </a:r>
            <a:r>
              <a:rPr sz="2600" dirty="0">
                <a:latin typeface="Constantia"/>
                <a:cs typeface="Constantia"/>
              </a:rPr>
              <a:t>of</a:t>
            </a:r>
            <a:r>
              <a:rPr sz="2600" spc="30" dirty="0">
                <a:latin typeface="Constantia"/>
                <a:cs typeface="Constantia"/>
              </a:rPr>
              <a:t> </a:t>
            </a:r>
            <a:r>
              <a:rPr sz="2600" dirty="0">
                <a:latin typeface="Constantia"/>
                <a:cs typeface="Constantia"/>
              </a:rPr>
              <a:t>2.5</a:t>
            </a:r>
            <a:r>
              <a:rPr sz="2600" spc="-25" dirty="0">
                <a:latin typeface="Constantia"/>
                <a:cs typeface="Constantia"/>
              </a:rPr>
              <a:t> </a:t>
            </a:r>
            <a:r>
              <a:rPr sz="2600" dirty="0" smtClean="0">
                <a:latin typeface="Constantia"/>
                <a:cs typeface="Constantia"/>
              </a:rPr>
              <a:t>mg</a:t>
            </a:r>
            <a:r>
              <a:rPr lang="en-GB" sz="2600" dirty="0" smtClean="0">
                <a:latin typeface="Constantia"/>
                <a:cs typeface="Constantia"/>
              </a:rPr>
              <a:t> </a:t>
            </a:r>
            <a:r>
              <a:rPr sz="2600" spc="-25" dirty="0" smtClean="0">
                <a:latin typeface="Constantia"/>
                <a:cs typeface="Constantia"/>
              </a:rPr>
              <a:t>and </a:t>
            </a:r>
            <a:r>
              <a:rPr sz="2600" dirty="0">
                <a:latin typeface="Constantia"/>
                <a:cs typeface="Constantia"/>
              </a:rPr>
              <a:t>the</a:t>
            </a:r>
            <a:r>
              <a:rPr sz="2600" spc="-95" dirty="0">
                <a:latin typeface="Constantia"/>
                <a:cs typeface="Constantia"/>
              </a:rPr>
              <a:t> </a:t>
            </a:r>
            <a:r>
              <a:rPr sz="2600" dirty="0">
                <a:latin typeface="Constantia"/>
                <a:cs typeface="Constantia"/>
              </a:rPr>
              <a:t>maximum</a:t>
            </a:r>
            <a:r>
              <a:rPr sz="2600" spc="-140" dirty="0">
                <a:latin typeface="Constantia"/>
                <a:cs typeface="Constantia"/>
              </a:rPr>
              <a:t> </a:t>
            </a:r>
            <a:r>
              <a:rPr sz="2600" dirty="0">
                <a:latin typeface="Constantia"/>
                <a:cs typeface="Constantia"/>
              </a:rPr>
              <a:t>dose</a:t>
            </a:r>
            <a:r>
              <a:rPr sz="2600" spc="-85" dirty="0">
                <a:latin typeface="Constantia"/>
                <a:cs typeface="Constantia"/>
              </a:rPr>
              <a:t> </a:t>
            </a:r>
            <a:r>
              <a:rPr sz="2600" dirty="0">
                <a:latin typeface="Constantia"/>
                <a:cs typeface="Constantia"/>
              </a:rPr>
              <a:t>is</a:t>
            </a:r>
            <a:r>
              <a:rPr sz="2600" spc="-70" dirty="0">
                <a:latin typeface="Constantia"/>
                <a:cs typeface="Constantia"/>
              </a:rPr>
              <a:t> </a:t>
            </a:r>
            <a:r>
              <a:rPr sz="2600" dirty="0">
                <a:latin typeface="Constantia"/>
                <a:cs typeface="Constantia"/>
              </a:rPr>
              <a:t>20mg.</a:t>
            </a:r>
            <a:r>
              <a:rPr sz="2600" spc="-70" dirty="0">
                <a:latin typeface="Constantia"/>
                <a:cs typeface="Constantia"/>
              </a:rPr>
              <a:t> </a:t>
            </a:r>
            <a:endParaRPr lang="en-GB" sz="2600" spc="-70" dirty="0" smtClean="0">
              <a:latin typeface="Constantia"/>
              <a:cs typeface="Constantia"/>
            </a:endParaRPr>
          </a:p>
          <a:p>
            <a:pPr marL="286385" marR="5080" indent="-275590">
              <a:lnSpc>
                <a:spcPct val="90000"/>
              </a:lnSpc>
              <a:spcBef>
                <a:spcPts val="625"/>
              </a:spcBef>
              <a:buSzPct val="90384"/>
              <a:buFont typeface="Wingdings"/>
              <a:buChar char=""/>
              <a:tabLst>
                <a:tab pos="286385" algn="l"/>
                <a:tab pos="290195" algn="l"/>
              </a:tabLst>
            </a:pPr>
            <a:r>
              <a:rPr sz="2600" spc="-10" dirty="0" smtClean="0">
                <a:latin typeface="Constantia"/>
                <a:cs typeface="Constantia"/>
              </a:rPr>
              <a:t>Metformin</a:t>
            </a:r>
            <a:r>
              <a:rPr sz="2600" spc="-100" dirty="0" smtClean="0">
                <a:latin typeface="Constantia"/>
                <a:cs typeface="Constantia"/>
              </a:rPr>
              <a:t> </a:t>
            </a:r>
            <a:r>
              <a:rPr sz="2600" spc="-10" dirty="0">
                <a:latin typeface="Constantia"/>
                <a:cs typeface="Constantia"/>
              </a:rPr>
              <a:t>therapy</a:t>
            </a:r>
            <a:r>
              <a:rPr sz="2600" spc="-90" dirty="0">
                <a:latin typeface="Constantia"/>
                <a:cs typeface="Constantia"/>
              </a:rPr>
              <a:t> </a:t>
            </a:r>
            <a:r>
              <a:rPr sz="2600" dirty="0">
                <a:latin typeface="Constantia"/>
                <a:cs typeface="Constantia"/>
              </a:rPr>
              <a:t>is</a:t>
            </a:r>
            <a:r>
              <a:rPr sz="2600" spc="-114" dirty="0">
                <a:latin typeface="Constantia"/>
                <a:cs typeface="Constantia"/>
              </a:rPr>
              <a:t> </a:t>
            </a:r>
            <a:r>
              <a:rPr sz="2600" spc="-10" dirty="0">
                <a:latin typeface="Constantia"/>
                <a:cs typeface="Constantia"/>
              </a:rPr>
              <a:t>started</a:t>
            </a:r>
            <a:r>
              <a:rPr sz="2600" spc="-114" dirty="0">
                <a:latin typeface="Constantia"/>
                <a:cs typeface="Constantia"/>
              </a:rPr>
              <a:t> </a:t>
            </a:r>
            <a:r>
              <a:rPr sz="2600" dirty="0">
                <a:latin typeface="Constantia"/>
                <a:cs typeface="Constantia"/>
              </a:rPr>
              <a:t>at</a:t>
            </a:r>
            <a:r>
              <a:rPr sz="2600" spc="-160" dirty="0">
                <a:latin typeface="Constantia"/>
                <a:cs typeface="Constantia"/>
              </a:rPr>
              <a:t> </a:t>
            </a:r>
            <a:r>
              <a:rPr sz="2600" dirty="0">
                <a:latin typeface="Constantia"/>
                <a:cs typeface="Constantia"/>
              </a:rPr>
              <a:t>a</a:t>
            </a:r>
            <a:r>
              <a:rPr sz="2600" spc="-145" dirty="0">
                <a:latin typeface="Constantia"/>
                <a:cs typeface="Constantia"/>
              </a:rPr>
              <a:t> </a:t>
            </a:r>
            <a:r>
              <a:rPr sz="2600" dirty="0">
                <a:latin typeface="Constantia"/>
                <a:cs typeface="Constantia"/>
              </a:rPr>
              <a:t>dose</a:t>
            </a:r>
            <a:r>
              <a:rPr sz="2600" spc="-155" dirty="0">
                <a:latin typeface="Constantia"/>
                <a:cs typeface="Constantia"/>
              </a:rPr>
              <a:t> </a:t>
            </a:r>
            <a:r>
              <a:rPr sz="2600" dirty="0">
                <a:latin typeface="Constantia"/>
                <a:cs typeface="Constantia"/>
              </a:rPr>
              <a:t>of</a:t>
            </a:r>
            <a:r>
              <a:rPr sz="2600" spc="30" dirty="0">
                <a:latin typeface="Constantia"/>
                <a:cs typeface="Constantia"/>
              </a:rPr>
              <a:t> </a:t>
            </a:r>
            <a:r>
              <a:rPr sz="2600" spc="-25" dirty="0">
                <a:latin typeface="Constantia"/>
                <a:cs typeface="Constantia"/>
              </a:rPr>
              <a:t>500 </a:t>
            </a:r>
            <a:r>
              <a:rPr sz="2600" dirty="0">
                <a:latin typeface="Constantia"/>
                <a:cs typeface="Constantia"/>
              </a:rPr>
              <a:t>mg,</a:t>
            </a:r>
            <a:r>
              <a:rPr sz="2600" spc="-90" dirty="0">
                <a:latin typeface="Constantia"/>
                <a:cs typeface="Constantia"/>
              </a:rPr>
              <a:t> </a:t>
            </a:r>
            <a:r>
              <a:rPr sz="2600" dirty="0">
                <a:latin typeface="Constantia"/>
                <a:cs typeface="Constantia"/>
              </a:rPr>
              <a:t>and</a:t>
            </a:r>
            <a:r>
              <a:rPr sz="2600" spc="-50" dirty="0">
                <a:latin typeface="Constantia"/>
                <a:cs typeface="Constantia"/>
              </a:rPr>
              <a:t> </a:t>
            </a:r>
            <a:r>
              <a:rPr sz="2600" dirty="0">
                <a:latin typeface="Constantia"/>
                <a:cs typeface="Constantia"/>
              </a:rPr>
              <a:t>the</a:t>
            </a:r>
            <a:r>
              <a:rPr sz="2600" spc="-90" dirty="0">
                <a:latin typeface="Constantia"/>
                <a:cs typeface="Constantia"/>
              </a:rPr>
              <a:t> </a:t>
            </a:r>
            <a:r>
              <a:rPr sz="2600" dirty="0">
                <a:latin typeface="Constantia"/>
                <a:cs typeface="Constantia"/>
              </a:rPr>
              <a:t>maximum</a:t>
            </a:r>
            <a:r>
              <a:rPr sz="2600" spc="-140" dirty="0">
                <a:latin typeface="Constantia"/>
                <a:cs typeface="Constantia"/>
              </a:rPr>
              <a:t> </a:t>
            </a:r>
            <a:r>
              <a:rPr sz="2600" dirty="0">
                <a:latin typeface="Constantia"/>
                <a:cs typeface="Constantia"/>
              </a:rPr>
              <a:t>dose</a:t>
            </a:r>
            <a:r>
              <a:rPr sz="2600" spc="-90" dirty="0">
                <a:latin typeface="Constantia"/>
                <a:cs typeface="Constantia"/>
              </a:rPr>
              <a:t> </a:t>
            </a:r>
            <a:r>
              <a:rPr sz="2600" dirty="0">
                <a:latin typeface="Constantia"/>
                <a:cs typeface="Constantia"/>
              </a:rPr>
              <a:t>is</a:t>
            </a:r>
            <a:r>
              <a:rPr sz="2600" spc="-70" dirty="0">
                <a:latin typeface="Constantia"/>
                <a:cs typeface="Constantia"/>
              </a:rPr>
              <a:t> </a:t>
            </a:r>
            <a:r>
              <a:rPr sz="2600" dirty="0">
                <a:latin typeface="Constantia"/>
                <a:cs typeface="Constantia"/>
              </a:rPr>
              <a:t>2500</a:t>
            </a:r>
            <a:r>
              <a:rPr sz="2600" spc="-20" dirty="0">
                <a:latin typeface="Constantia"/>
                <a:cs typeface="Constantia"/>
              </a:rPr>
              <a:t> </a:t>
            </a:r>
            <a:r>
              <a:rPr sz="2600" spc="-25" dirty="0">
                <a:latin typeface="Constantia"/>
                <a:cs typeface="Constantia"/>
              </a:rPr>
              <a:t>mg.</a:t>
            </a:r>
            <a:endParaRPr sz="2600" dirty="0">
              <a:latin typeface="Constantia"/>
              <a:cs typeface="Constantia"/>
            </a:endParaRPr>
          </a:p>
        </p:txBody>
      </p:sp>
      <p:pic>
        <p:nvPicPr>
          <p:cNvPr id="4" name="object 4"/>
          <p:cNvPicPr/>
          <p:nvPr/>
        </p:nvPicPr>
        <p:blipFill>
          <a:blip r:embed="rId2" cstate="print"/>
          <a:stretch>
            <a:fillRect/>
          </a:stretch>
        </p:blipFill>
        <p:spPr>
          <a:xfrm>
            <a:off x="10419588" y="15240"/>
            <a:ext cx="1772411" cy="1831847"/>
          </a:xfrm>
          <a:prstGeom prst="rect">
            <a:avLst/>
          </a:prstGeom>
        </p:spPr>
      </p:pic>
    </p:spTree>
    <p:extLst>
      <p:ext uri="{BB962C8B-B14F-4D97-AF65-F5344CB8AC3E}">
        <p14:creationId xmlns:p14="http://schemas.microsoft.com/office/powerpoint/2010/main" val="36342178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86230" y="301498"/>
            <a:ext cx="5325110" cy="772160"/>
          </a:xfrm>
          <a:prstGeom prst="rect">
            <a:avLst/>
          </a:prstGeom>
        </p:spPr>
        <p:txBody>
          <a:bodyPr vert="horz" wrap="square" lIns="0" tIns="12065" rIns="0" bIns="0" rtlCol="0">
            <a:spAutoFit/>
          </a:bodyPr>
          <a:lstStyle/>
          <a:p>
            <a:pPr marL="12700">
              <a:lnSpc>
                <a:spcPct val="100000"/>
              </a:lnSpc>
              <a:spcBef>
                <a:spcPts val="95"/>
              </a:spcBef>
            </a:pPr>
            <a:r>
              <a:rPr sz="4900" b="0" i="0" dirty="0">
                <a:latin typeface="Calibri"/>
                <a:cs typeface="Calibri"/>
              </a:rPr>
              <a:t>INSULIN</a:t>
            </a:r>
            <a:r>
              <a:rPr sz="4900" b="0" i="0" spc="-140" dirty="0">
                <a:latin typeface="Calibri"/>
                <a:cs typeface="Calibri"/>
              </a:rPr>
              <a:t> </a:t>
            </a:r>
            <a:r>
              <a:rPr sz="4900" b="0" i="0" spc="-35" dirty="0">
                <a:latin typeface="Calibri"/>
                <a:cs typeface="Calibri"/>
              </a:rPr>
              <a:t>TREATMENT</a:t>
            </a:r>
            <a:endParaRPr sz="4900">
              <a:latin typeface="Calibri"/>
              <a:cs typeface="Calibri"/>
            </a:endParaRPr>
          </a:p>
        </p:txBody>
      </p:sp>
      <p:sp>
        <p:nvSpPr>
          <p:cNvPr id="3" name="object 3"/>
          <p:cNvSpPr txBox="1"/>
          <p:nvPr/>
        </p:nvSpPr>
        <p:spPr>
          <a:xfrm>
            <a:off x="688340" y="1000135"/>
            <a:ext cx="10723245" cy="4623702"/>
          </a:xfrm>
          <a:prstGeom prst="rect">
            <a:avLst/>
          </a:prstGeom>
        </p:spPr>
        <p:txBody>
          <a:bodyPr vert="horz" wrap="square" lIns="0" tIns="276225" rIns="0" bIns="0" rtlCol="0">
            <a:spAutoFit/>
          </a:bodyPr>
          <a:lstStyle/>
          <a:p>
            <a:pPr marL="4725035">
              <a:lnSpc>
                <a:spcPct val="100000"/>
              </a:lnSpc>
              <a:spcBef>
                <a:spcPts val="2175"/>
              </a:spcBef>
            </a:pPr>
            <a:r>
              <a:rPr lang="en-GB" sz="2400" dirty="0" smtClean="0">
                <a:solidFill>
                  <a:srgbClr val="04607A"/>
                </a:solidFill>
                <a:latin typeface="Calibri"/>
                <a:cs typeface="Calibri"/>
              </a:rPr>
              <a:t>                             CORE</a:t>
            </a:r>
            <a:r>
              <a:rPr sz="2400" spc="-110" dirty="0" smtClean="0">
                <a:solidFill>
                  <a:srgbClr val="04607A"/>
                </a:solidFill>
                <a:latin typeface="Calibri"/>
                <a:cs typeface="Calibri"/>
              </a:rPr>
              <a:t> </a:t>
            </a:r>
            <a:r>
              <a:rPr sz="2400" spc="-10" dirty="0">
                <a:solidFill>
                  <a:srgbClr val="04607A"/>
                </a:solidFill>
                <a:latin typeface="Calibri"/>
                <a:cs typeface="Calibri"/>
              </a:rPr>
              <a:t>CONCEPT</a:t>
            </a:r>
            <a:endParaRPr sz="2400" dirty="0">
              <a:latin typeface="Calibri"/>
              <a:cs typeface="Calibri"/>
            </a:endParaRPr>
          </a:p>
          <a:p>
            <a:pPr marL="286385" indent="-273685">
              <a:lnSpc>
                <a:spcPct val="100000"/>
              </a:lnSpc>
              <a:spcBef>
                <a:spcPts val="1555"/>
              </a:spcBef>
              <a:buClr>
                <a:srgbClr val="0AD0D9"/>
              </a:buClr>
              <a:buSzPct val="93750"/>
              <a:buFont typeface="Wingdings"/>
              <a:buChar char=""/>
              <a:tabLst>
                <a:tab pos="286385" algn="l"/>
              </a:tabLst>
            </a:pPr>
            <a:r>
              <a:rPr sz="2400" b="1" i="1" dirty="0">
                <a:solidFill>
                  <a:srgbClr val="006FC0"/>
                </a:solidFill>
                <a:latin typeface="Constantia"/>
                <a:cs typeface="Constantia"/>
              </a:rPr>
              <a:t>Basal</a:t>
            </a:r>
            <a:r>
              <a:rPr sz="2400" b="1" i="1" spc="-70" dirty="0">
                <a:solidFill>
                  <a:srgbClr val="006FC0"/>
                </a:solidFill>
                <a:latin typeface="Constantia"/>
                <a:cs typeface="Constantia"/>
              </a:rPr>
              <a:t> </a:t>
            </a:r>
            <a:r>
              <a:rPr sz="2400" b="1" i="1" dirty="0">
                <a:solidFill>
                  <a:srgbClr val="006FC0"/>
                </a:solidFill>
                <a:latin typeface="Constantia"/>
                <a:cs typeface="Constantia"/>
              </a:rPr>
              <a:t>insulin</a:t>
            </a:r>
            <a:r>
              <a:rPr sz="2400" b="1" i="1" spc="-65" dirty="0">
                <a:solidFill>
                  <a:srgbClr val="006FC0"/>
                </a:solidFill>
                <a:latin typeface="Constantia"/>
                <a:cs typeface="Constantia"/>
              </a:rPr>
              <a:t> </a:t>
            </a:r>
            <a:r>
              <a:rPr sz="2400" b="1" i="1" dirty="0">
                <a:solidFill>
                  <a:srgbClr val="006FC0"/>
                </a:solidFill>
                <a:latin typeface="Constantia"/>
                <a:cs typeface="Constantia"/>
              </a:rPr>
              <a:t>dose</a:t>
            </a:r>
            <a:r>
              <a:rPr sz="2400" b="1" i="1" spc="-45" dirty="0">
                <a:solidFill>
                  <a:srgbClr val="006FC0"/>
                </a:solidFill>
                <a:latin typeface="Constantia"/>
                <a:cs typeface="Constantia"/>
              </a:rPr>
              <a:t> </a:t>
            </a:r>
            <a:r>
              <a:rPr sz="2400" b="1" i="1" dirty="0">
                <a:solidFill>
                  <a:srgbClr val="006FC0"/>
                </a:solidFill>
                <a:latin typeface="Constantia"/>
                <a:cs typeface="Constantia"/>
              </a:rPr>
              <a:t>can</a:t>
            </a:r>
            <a:r>
              <a:rPr sz="2400" b="1" i="1" spc="-50" dirty="0">
                <a:solidFill>
                  <a:srgbClr val="006FC0"/>
                </a:solidFill>
                <a:latin typeface="Constantia"/>
                <a:cs typeface="Constantia"/>
              </a:rPr>
              <a:t> </a:t>
            </a:r>
            <a:r>
              <a:rPr sz="2400" b="1" i="1" dirty="0">
                <a:solidFill>
                  <a:srgbClr val="006FC0"/>
                </a:solidFill>
                <a:latin typeface="Constantia"/>
                <a:cs typeface="Constantia"/>
              </a:rPr>
              <a:t>be</a:t>
            </a:r>
            <a:r>
              <a:rPr sz="2400" b="1" i="1" spc="-50" dirty="0">
                <a:solidFill>
                  <a:srgbClr val="006FC0"/>
                </a:solidFill>
                <a:latin typeface="Constantia"/>
                <a:cs typeface="Constantia"/>
              </a:rPr>
              <a:t> </a:t>
            </a:r>
            <a:r>
              <a:rPr sz="2400" b="1" i="1" dirty="0">
                <a:solidFill>
                  <a:srgbClr val="006FC0"/>
                </a:solidFill>
                <a:latin typeface="Constantia"/>
                <a:cs typeface="Constantia"/>
              </a:rPr>
              <a:t>calculated</a:t>
            </a:r>
            <a:r>
              <a:rPr sz="2400" b="1" i="1" spc="-60" dirty="0">
                <a:solidFill>
                  <a:srgbClr val="006FC0"/>
                </a:solidFill>
                <a:latin typeface="Constantia"/>
                <a:cs typeface="Constantia"/>
              </a:rPr>
              <a:t> </a:t>
            </a:r>
            <a:r>
              <a:rPr sz="2400" b="1" i="1" dirty="0">
                <a:solidFill>
                  <a:srgbClr val="006FC0"/>
                </a:solidFill>
                <a:latin typeface="Constantia"/>
                <a:cs typeface="Constantia"/>
              </a:rPr>
              <a:t>using</a:t>
            </a:r>
            <a:r>
              <a:rPr sz="2400" b="1" i="1" spc="-60" dirty="0">
                <a:solidFill>
                  <a:srgbClr val="006FC0"/>
                </a:solidFill>
                <a:latin typeface="Constantia"/>
                <a:cs typeface="Constantia"/>
              </a:rPr>
              <a:t> </a:t>
            </a:r>
            <a:r>
              <a:rPr sz="2400" b="1" i="1" dirty="0">
                <a:solidFill>
                  <a:srgbClr val="006FC0"/>
                </a:solidFill>
                <a:latin typeface="Constantia"/>
                <a:cs typeface="Constantia"/>
              </a:rPr>
              <a:t>the</a:t>
            </a:r>
            <a:r>
              <a:rPr sz="2400" b="1" i="1" spc="-55" dirty="0">
                <a:solidFill>
                  <a:srgbClr val="006FC0"/>
                </a:solidFill>
                <a:latin typeface="Constantia"/>
                <a:cs typeface="Constantia"/>
              </a:rPr>
              <a:t> </a:t>
            </a:r>
            <a:r>
              <a:rPr sz="2400" b="1" i="1" spc="-10" dirty="0">
                <a:solidFill>
                  <a:srgbClr val="006FC0"/>
                </a:solidFill>
                <a:latin typeface="Constantia"/>
                <a:cs typeface="Constantia"/>
              </a:rPr>
              <a:t>patient’s</a:t>
            </a:r>
            <a:r>
              <a:rPr sz="2400" b="1" i="1" spc="-50" dirty="0">
                <a:solidFill>
                  <a:srgbClr val="006FC0"/>
                </a:solidFill>
                <a:latin typeface="Constantia"/>
                <a:cs typeface="Constantia"/>
              </a:rPr>
              <a:t> </a:t>
            </a:r>
            <a:r>
              <a:rPr sz="2400" b="1" i="1" dirty="0">
                <a:solidFill>
                  <a:srgbClr val="006FC0"/>
                </a:solidFill>
                <a:latin typeface="Constantia"/>
                <a:cs typeface="Constantia"/>
              </a:rPr>
              <a:t>weight</a:t>
            </a:r>
            <a:r>
              <a:rPr sz="2400" b="1" i="1" spc="-50" dirty="0">
                <a:solidFill>
                  <a:srgbClr val="006FC0"/>
                </a:solidFill>
                <a:latin typeface="Constantia"/>
                <a:cs typeface="Constantia"/>
              </a:rPr>
              <a:t> </a:t>
            </a:r>
            <a:r>
              <a:rPr sz="2400" b="1" i="1" spc="-10" dirty="0">
                <a:solidFill>
                  <a:srgbClr val="006FC0"/>
                </a:solidFill>
                <a:latin typeface="Constantia"/>
                <a:cs typeface="Constantia"/>
              </a:rPr>
              <a:t>formula,</a:t>
            </a:r>
            <a:endParaRPr sz="2400" dirty="0">
              <a:latin typeface="Constantia"/>
              <a:cs typeface="Constantia"/>
            </a:endParaRPr>
          </a:p>
          <a:p>
            <a:pPr marL="286385" marR="5080">
              <a:lnSpc>
                <a:spcPct val="100000"/>
              </a:lnSpc>
            </a:pPr>
            <a:r>
              <a:rPr sz="2400" b="1" i="1" dirty="0">
                <a:solidFill>
                  <a:srgbClr val="006FC0"/>
                </a:solidFill>
                <a:latin typeface="Constantia"/>
                <a:cs typeface="Constantia"/>
              </a:rPr>
              <a:t>0.2</a:t>
            </a:r>
            <a:r>
              <a:rPr sz="2400" b="1" i="1" spc="-30" dirty="0">
                <a:solidFill>
                  <a:srgbClr val="006FC0"/>
                </a:solidFill>
                <a:latin typeface="Constantia"/>
                <a:cs typeface="Constantia"/>
              </a:rPr>
              <a:t> </a:t>
            </a:r>
            <a:r>
              <a:rPr sz="2400" b="1" i="1" spc="-10" dirty="0">
                <a:solidFill>
                  <a:srgbClr val="006FC0"/>
                </a:solidFill>
                <a:latin typeface="Constantia"/>
                <a:cs typeface="Constantia"/>
              </a:rPr>
              <a:t>units/kg/day</a:t>
            </a:r>
            <a:r>
              <a:rPr sz="2400" spc="-10" dirty="0">
                <a:latin typeface="Constantia"/>
                <a:cs typeface="Constantia"/>
              </a:rPr>
              <a:t>.</a:t>
            </a:r>
            <a:r>
              <a:rPr sz="2400" spc="-60" dirty="0">
                <a:latin typeface="Constantia"/>
                <a:cs typeface="Constantia"/>
              </a:rPr>
              <a:t> </a:t>
            </a:r>
            <a:endParaRPr lang="en-GB" sz="2400" spc="-60" dirty="0">
              <a:latin typeface="Constantia"/>
              <a:cs typeface="Constantia"/>
            </a:endParaRPr>
          </a:p>
          <a:p>
            <a:pPr marL="286385" marR="5080">
              <a:lnSpc>
                <a:spcPct val="100000"/>
              </a:lnSpc>
            </a:pPr>
            <a:endParaRPr lang="en-GB" sz="2400" spc="-60" dirty="0" smtClean="0">
              <a:latin typeface="Constantia"/>
              <a:cs typeface="Constantia"/>
            </a:endParaRPr>
          </a:p>
          <a:p>
            <a:pPr marL="286385" marR="5080">
              <a:lnSpc>
                <a:spcPct val="100000"/>
              </a:lnSpc>
            </a:pPr>
            <a:r>
              <a:rPr sz="2400" dirty="0" smtClean="0">
                <a:latin typeface="Constantia"/>
                <a:cs typeface="Constantia"/>
              </a:rPr>
              <a:t>If</a:t>
            </a:r>
            <a:r>
              <a:rPr sz="2400" spc="-15" dirty="0" smtClean="0">
                <a:latin typeface="Constantia"/>
                <a:cs typeface="Constantia"/>
              </a:rPr>
              <a:t> </a:t>
            </a:r>
            <a:r>
              <a:rPr sz="2400" dirty="0">
                <a:latin typeface="Constantia"/>
                <a:cs typeface="Constantia"/>
              </a:rPr>
              <a:t>the</a:t>
            </a:r>
            <a:r>
              <a:rPr sz="2400" spc="-105" dirty="0">
                <a:latin typeface="Constantia"/>
                <a:cs typeface="Constantia"/>
              </a:rPr>
              <a:t> </a:t>
            </a:r>
            <a:r>
              <a:rPr sz="2400" dirty="0">
                <a:latin typeface="Constantia"/>
                <a:cs typeface="Constantia"/>
              </a:rPr>
              <a:t>blood</a:t>
            </a:r>
            <a:r>
              <a:rPr sz="2400" spc="-90" dirty="0">
                <a:latin typeface="Constantia"/>
                <a:cs typeface="Constantia"/>
              </a:rPr>
              <a:t> </a:t>
            </a:r>
            <a:r>
              <a:rPr sz="2400" spc="-20" dirty="0">
                <a:latin typeface="Constantia"/>
                <a:cs typeface="Constantia"/>
              </a:rPr>
              <a:t>glucose</a:t>
            </a:r>
            <a:r>
              <a:rPr sz="2400" spc="-90" dirty="0">
                <a:latin typeface="Constantia"/>
                <a:cs typeface="Constantia"/>
              </a:rPr>
              <a:t> </a:t>
            </a:r>
            <a:r>
              <a:rPr sz="2400" dirty="0">
                <a:latin typeface="Constantia"/>
                <a:cs typeface="Constantia"/>
              </a:rPr>
              <a:t>level</a:t>
            </a:r>
            <a:r>
              <a:rPr sz="2400" spc="-40" dirty="0">
                <a:latin typeface="Constantia"/>
                <a:cs typeface="Constantia"/>
              </a:rPr>
              <a:t> </a:t>
            </a:r>
            <a:r>
              <a:rPr sz="2400" spc="-20" dirty="0">
                <a:latin typeface="Constantia"/>
                <a:cs typeface="Constantia"/>
              </a:rPr>
              <a:t>becomes</a:t>
            </a:r>
            <a:r>
              <a:rPr sz="2400" spc="-125" dirty="0">
                <a:latin typeface="Constantia"/>
                <a:cs typeface="Constantia"/>
              </a:rPr>
              <a:t> </a:t>
            </a:r>
            <a:r>
              <a:rPr sz="2400" spc="-10" dirty="0">
                <a:latin typeface="Constantia"/>
                <a:cs typeface="Constantia"/>
              </a:rPr>
              <a:t>elevated</a:t>
            </a:r>
            <a:r>
              <a:rPr sz="2400" spc="-60" dirty="0">
                <a:latin typeface="Constantia"/>
                <a:cs typeface="Constantia"/>
              </a:rPr>
              <a:t> </a:t>
            </a:r>
            <a:r>
              <a:rPr sz="2400" spc="-10" dirty="0">
                <a:latin typeface="Constantia"/>
                <a:cs typeface="Constantia"/>
              </a:rPr>
              <a:t>following</a:t>
            </a:r>
            <a:r>
              <a:rPr sz="2400" spc="-90" dirty="0">
                <a:latin typeface="Constantia"/>
                <a:cs typeface="Constantia"/>
              </a:rPr>
              <a:t> </a:t>
            </a:r>
            <a:r>
              <a:rPr sz="2400" dirty="0">
                <a:latin typeface="Constantia"/>
                <a:cs typeface="Constantia"/>
              </a:rPr>
              <a:t>a</a:t>
            </a:r>
            <a:r>
              <a:rPr sz="2400" spc="-95" dirty="0">
                <a:latin typeface="Constantia"/>
                <a:cs typeface="Constantia"/>
              </a:rPr>
              <a:t> </a:t>
            </a:r>
            <a:r>
              <a:rPr sz="2400" spc="-10" dirty="0">
                <a:latin typeface="Constantia"/>
                <a:cs typeface="Constantia"/>
              </a:rPr>
              <a:t>meal, </a:t>
            </a:r>
            <a:r>
              <a:rPr sz="2400" spc="-20" dirty="0">
                <a:latin typeface="Constantia"/>
                <a:cs typeface="Constantia"/>
              </a:rPr>
              <a:t>rapid-</a:t>
            </a:r>
            <a:r>
              <a:rPr sz="2400" dirty="0">
                <a:latin typeface="Constantia"/>
                <a:cs typeface="Constantia"/>
              </a:rPr>
              <a:t>acting</a:t>
            </a:r>
            <a:r>
              <a:rPr sz="2400" spc="-50" dirty="0">
                <a:latin typeface="Constantia"/>
                <a:cs typeface="Constantia"/>
              </a:rPr>
              <a:t> </a:t>
            </a:r>
            <a:r>
              <a:rPr sz="2400" dirty="0">
                <a:latin typeface="Constantia"/>
                <a:cs typeface="Constantia"/>
              </a:rPr>
              <a:t>insulin,</a:t>
            </a:r>
            <a:r>
              <a:rPr sz="2400" spc="-95" dirty="0">
                <a:latin typeface="Constantia"/>
                <a:cs typeface="Constantia"/>
              </a:rPr>
              <a:t> </a:t>
            </a:r>
            <a:r>
              <a:rPr sz="2400" dirty="0">
                <a:latin typeface="Constantia"/>
                <a:cs typeface="Constantia"/>
              </a:rPr>
              <a:t>or</a:t>
            </a:r>
            <a:r>
              <a:rPr sz="2400" spc="-135" dirty="0">
                <a:latin typeface="Constantia"/>
                <a:cs typeface="Constantia"/>
              </a:rPr>
              <a:t> </a:t>
            </a:r>
            <a:r>
              <a:rPr sz="2400" spc="-10" dirty="0">
                <a:latin typeface="Constantia"/>
                <a:cs typeface="Constantia"/>
              </a:rPr>
              <a:t>regular</a:t>
            </a:r>
            <a:r>
              <a:rPr sz="2400" spc="-114" dirty="0">
                <a:latin typeface="Constantia"/>
                <a:cs typeface="Constantia"/>
              </a:rPr>
              <a:t> </a:t>
            </a:r>
            <a:r>
              <a:rPr sz="2400" dirty="0">
                <a:latin typeface="Constantia"/>
                <a:cs typeface="Constantia"/>
              </a:rPr>
              <a:t>insulin</a:t>
            </a:r>
            <a:r>
              <a:rPr sz="2400" spc="-135" dirty="0">
                <a:latin typeface="Constantia"/>
                <a:cs typeface="Constantia"/>
              </a:rPr>
              <a:t> </a:t>
            </a:r>
            <a:r>
              <a:rPr sz="2400" dirty="0">
                <a:latin typeface="Constantia"/>
                <a:cs typeface="Constantia"/>
              </a:rPr>
              <a:t>can</a:t>
            </a:r>
            <a:r>
              <a:rPr sz="2400" spc="-70" dirty="0">
                <a:latin typeface="Constantia"/>
                <a:cs typeface="Constantia"/>
              </a:rPr>
              <a:t> </a:t>
            </a:r>
            <a:r>
              <a:rPr sz="2400" dirty="0">
                <a:latin typeface="Constantia"/>
                <a:cs typeface="Constantia"/>
              </a:rPr>
              <a:t>be</a:t>
            </a:r>
            <a:r>
              <a:rPr sz="2400" spc="-114" dirty="0">
                <a:latin typeface="Constantia"/>
                <a:cs typeface="Constantia"/>
              </a:rPr>
              <a:t> </a:t>
            </a:r>
            <a:r>
              <a:rPr sz="2400" spc="-10" dirty="0">
                <a:latin typeface="Constantia"/>
                <a:cs typeface="Constantia"/>
              </a:rPr>
              <a:t>prescribed</a:t>
            </a:r>
            <a:r>
              <a:rPr sz="2400" spc="-45" dirty="0">
                <a:latin typeface="Constantia"/>
                <a:cs typeface="Constantia"/>
              </a:rPr>
              <a:t> </a:t>
            </a:r>
            <a:r>
              <a:rPr sz="2400" spc="-10" dirty="0">
                <a:latin typeface="Constantia"/>
                <a:cs typeface="Constantia"/>
              </a:rPr>
              <a:t>before</a:t>
            </a:r>
            <a:r>
              <a:rPr sz="2400" spc="-110" dirty="0">
                <a:latin typeface="Constantia"/>
                <a:cs typeface="Constantia"/>
              </a:rPr>
              <a:t> </a:t>
            </a:r>
            <a:r>
              <a:rPr sz="2400" dirty="0">
                <a:latin typeface="Constantia"/>
                <a:cs typeface="Constantia"/>
              </a:rPr>
              <a:t>the</a:t>
            </a:r>
            <a:r>
              <a:rPr sz="2400" spc="-100" dirty="0">
                <a:latin typeface="Constantia"/>
                <a:cs typeface="Constantia"/>
              </a:rPr>
              <a:t> </a:t>
            </a:r>
            <a:r>
              <a:rPr sz="2400" spc="-10" dirty="0">
                <a:latin typeface="Constantia"/>
                <a:cs typeface="Constantia"/>
              </a:rPr>
              <a:t>meal, </a:t>
            </a:r>
            <a:r>
              <a:rPr sz="2400" dirty="0">
                <a:latin typeface="Constantia"/>
                <a:cs typeface="Constantia"/>
              </a:rPr>
              <a:t>starting</a:t>
            </a:r>
            <a:r>
              <a:rPr sz="2400" spc="-65" dirty="0">
                <a:latin typeface="Constantia"/>
                <a:cs typeface="Constantia"/>
              </a:rPr>
              <a:t> </a:t>
            </a:r>
            <a:r>
              <a:rPr sz="2400" dirty="0">
                <a:latin typeface="Constantia"/>
                <a:cs typeface="Constantia"/>
              </a:rPr>
              <a:t>the</a:t>
            </a:r>
            <a:r>
              <a:rPr sz="2400" spc="-150" dirty="0">
                <a:latin typeface="Constantia"/>
                <a:cs typeface="Constantia"/>
              </a:rPr>
              <a:t> </a:t>
            </a:r>
            <a:r>
              <a:rPr sz="2400" dirty="0">
                <a:latin typeface="Constantia"/>
                <a:cs typeface="Constantia"/>
              </a:rPr>
              <a:t>dose</a:t>
            </a:r>
            <a:r>
              <a:rPr sz="2400" spc="-125" dirty="0">
                <a:latin typeface="Constantia"/>
                <a:cs typeface="Constantia"/>
              </a:rPr>
              <a:t> </a:t>
            </a:r>
            <a:r>
              <a:rPr sz="2400" dirty="0">
                <a:latin typeface="Constantia"/>
                <a:cs typeface="Constantia"/>
              </a:rPr>
              <a:t>with</a:t>
            </a:r>
            <a:r>
              <a:rPr sz="2400" spc="-80" dirty="0">
                <a:latin typeface="Constantia"/>
                <a:cs typeface="Constantia"/>
              </a:rPr>
              <a:t> </a:t>
            </a:r>
            <a:r>
              <a:rPr sz="2400" dirty="0">
                <a:latin typeface="Constantia"/>
                <a:cs typeface="Constantia"/>
              </a:rPr>
              <a:t>2</a:t>
            </a:r>
            <a:r>
              <a:rPr sz="2400" spc="-55" dirty="0">
                <a:latin typeface="Constantia"/>
                <a:cs typeface="Constantia"/>
              </a:rPr>
              <a:t> </a:t>
            </a:r>
            <a:r>
              <a:rPr sz="2400" dirty="0">
                <a:latin typeface="Constantia"/>
                <a:cs typeface="Constantia"/>
              </a:rPr>
              <a:t>to</a:t>
            </a:r>
            <a:r>
              <a:rPr sz="2400" spc="-80" dirty="0">
                <a:latin typeface="Constantia"/>
                <a:cs typeface="Constantia"/>
              </a:rPr>
              <a:t> </a:t>
            </a:r>
            <a:r>
              <a:rPr sz="2400" dirty="0">
                <a:latin typeface="Constantia"/>
                <a:cs typeface="Constantia"/>
              </a:rPr>
              <a:t>4</a:t>
            </a:r>
            <a:r>
              <a:rPr sz="2400" spc="-75" dirty="0">
                <a:latin typeface="Constantia"/>
                <a:cs typeface="Constantia"/>
              </a:rPr>
              <a:t> </a:t>
            </a:r>
            <a:r>
              <a:rPr sz="2400" spc="-10" dirty="0">
                <a:latin typeface="Constantia"/>
                <a:cs typeface="Constantia"/>
              </a:rPr>
              <a:t>units</a:t>
            </a:r>
            <a:r>
              <a:rPr sz="2400" spc="-10" dirty="0" smtClean="0">
                <a:latin typeface="Constantia"/>
                <a:cs typeface="Constantia"/>
              </a:rPr>
              <a:t>.</a:t>
            </a:r>
            <a:endParaRPr lang="en-GB" sz="2400" spc="-10" dirty="0" smtClean="0">
              <a:latin typeface="Constantia"/>
              <a:cs typeface="Constantia"/>
            </a:endParaRPr>
          </a:p>
          <a:p>
            <a:pPr marL="286385" marR="5080">
              <a:lnSpc>
                <a:spcPct val="100000"/>
              </a:lnSpc>
            </a:pPr>
            <a:endParaRPr sz="2400" dirty="0">
              <a:latin typeface="Constantia"/>
              <a:cs typeface="Constantia"/>
            </a:endParaRPr>
          </a:p>
          <a:p>
            <a:pPr marL="286385" indent="-273685">
              <a:lnSpc>
                <a:spcPct val="100000"/>
              </a:lnSpc>
              <a:spcBef>
                <a:spcPts val="580"/>
              </a:spcBef>
              <a:buClr>
                <a:srgbClr val="0AD0D9"/>
              </a:buClr>
              <a:buSzPct val="93750"/>
              <a:buFont typeface="Wingdings"/>
              <a:buChar char=""/>
              <a:tabLst>
                <a:tab pos="286385" algn="l"/>
              </a:tabLst>
            </a:pPr>
            <a:r>
              <a:rPr sz="2400" dirty="0">
                <a:latin typeface="Constantia"/>
                <a:cs typeface="Constantia"/>
              </a:rPr>
              <a:t>In</a:t>
            </a:r>
            <a:r>
              <a:rPr sz="2400" spc="-90" dirty="0">
                <a:latin typeface="Constantia"/>
                <a:cs typeface="Constantia"/>
              </a:rPr>
              <a:t> </a:t>
            </a:r>
            <a:r>
              <a:rPr sz="2400" dirty="0">
                <a:latin typeface="Constantia"/>
                <a:cs typeface="Constantia"/>
              </a:rPr>
              <a:t>the</a:t>
            </a:r>
            <a:r>
              <a:rPr sz="2400" spc="-100" dirty="0">
                <a:latin typeface="Constantia"/>
                <a:cs typeface="Constantia"/>
              </a:rPr>
              <a:t> </a:t>
            </a:r>
            <a:r>
              <a:rPr sz="2400" dirty="0">
                <a:solidFill>
                  <a:srgbClr val="006FC0"/>
                </a:solidFill>
                <a:latin typeface="Constantia"/>
                <a:cs typeface="Constantia"/>
              </a:rPr>
              <a:t>first</a:t>
            </a:r>
            <a:r>
              <a:rPr sz="2400" spc="-120" dirty="0">
                <a:solidFill>
                  <a:srgbClr val="006FC0"/>
                </a:solidFill>
                <a:latin typeface="Constantia"/>
                <a:cs typeface="Constantia"/>
              </a:rPr>
              <a:t> </a:t>
            </a:r>
            <a:r>
              <a:rPr sz="2400" spc="-25" dirty="0">
                <a:solidFill>
                  <a:srgbClr val="006FC0"/>
                </a:solidFill>
                <a:latin typeface="Constantia"/>
                <a:cs typeface="Constantia"/>
              </a:rPr>
              <a:t>trimester</a:t>
            </a:r>
            <a:r>
              <a:rPr sz="2400" spc="-25" dirty="0">
                <a:latin typeface="Constantia"/>
                <a:cs typeface="Constantia"/>
              </a:rPr>
              <a:t>,</a:t>
            </a:r>
            <a:r>
              <a:rPr sz="2400" spc="-60" dirty="0">
                <a:latin typeface="Constantia"/>
                <a:cs typeface="Constantia"/>
              </a:rPr>
              <a:t> </a:t>
            </a:r>
            <a:r>
              <a:rPr sz="2400" dirty="0">
                <a:latin typeface="Constantia"/>
                <a:cs typeface="Constantia"/>
              </a:rPr>
              <a:t>the</a:t>
            </a:r>
            <a:r>
              <a:rPr sz="2400" spc="-105" dirty="0">
                <a:latin typeface="Constantia"/>
                <a:cs typeface="Constantia"/>
              </a:rPr>
              <a:t> </a:t>
            </a:r>
            <a:r>
              <a:rPr sz="2400" spc="-10" dirty="0">
                <a:latin typeface="Constantia"/>
                <a:cs typeface="Constantia"/>
              </a:rPr>
              <a:t>total</a:t>
            </a:r>
            <a:r>
              <a:rPr sz="2400" spc="-90" dirty="0">
                <a:latin typeface="Constantia"/>
                <a:cs typeface="Constantia"/>
              </a:rPr>
              <a:t> </a:t>
            </a:r>
            <a:r>
              <a:rPr sz="2400" dirty="0">
                <a:latin typeface="Constantia"/>
                <a:cs typeface="Constantia"/>
              </a:rPr>
              <a:t>daily</a:t>
            </a:r>
            <a:r>
              <a:rPr sz="2400" spc="-85" dirty="0">
                <a:latin typeface="Constantia"/>
                <a:cs typeface="Constantia"/>
              </a:rPr>
              <a:t> </a:t>
            </a:r>
            <a:r>
              <a:rPr sz="2400" dirty="0">
                <a:latin typeface="Constantia"/>
                <a:cs typeface="Constantia"/>
              </a:rPr>
              <a:t>insulin</a:t>
            </a:r>
            <a:r>
              <a:rPr sz="2400" spc="-100" dirty="0">
                <a:latin typeface="Constantia"/>
                <a:cs typeface="Constantia"/>
              </a:rPr>
              <a:t> </a:t>
            </a:r>
            <a:r>
              <a:rPr sz="2400" spc="-10" dirty="0">
                <a:latin typeface="Constantia"/>
                <a:cs typeface="Constantia"/>
              </a:rPr>
              <a:t>requirement</a:t>
            </a:r>
            <a:r>
              <a:rPr sz="2400" spc="-95" dirty="0">
                <a:latin typeface="Constantia"/>
                <a:cs typeface="Constantia"/>
              </a:rPr>
              <a:t> </a:t>
            </a:r>
            <a:r>
              <a:rPr sz="2400" dirty="0">
                <a:latin typeface="Constantia"/>
                <a:cs typeface="Constantia"/>
              </a:rPr>
              <a:t>is</a:t>
            </a:r>
            <a:r>
              <a:rPr sz="2400" spc="-90" dirty="0">
                <a:latin typeface="Constantia"/>
                <a:cs typeface="Constantia"/>
              </a:rPr>
              <a:t> </a:t>
            </a:r>
            <a:r>
              <a:rPr sz="2400" dirty="0">
                <a:solidFill>
                  <a:srgbClr val="006FC0"/>
                </a:solidFill>
                <a:latin typeface="Constantia"/>
                <a:cs typeface="Constantia"/>
              </a:rPr>
              <a:t>0.7</a:t>
            </a:r>
            <a:r>
              <a:rPr sz="2400" spc="-75" dirty="0">
                <a:solidFill>
                  <a:srgbClr val="006FC0"/>
                </a:solidFill>
                <a:latin typeface="Constantia"/>
                <a:cs typeface="Constantia"/>
              </a:rPr>
              <a:t> </a:t>
            </a:r>
            <a:r>
              <a:rPr sz="2400" spc="-10" dirty="0">
                <a:solidFill>
                  <a:srgbClr val="006FC0"/>
                </a:solidFill>
                <a:latin typeface="Constantia"/>
                <a:cs typeface="Constantia"/>
              </a:rPr>
              <a:t>units/kg/day</a:t>
            </a:r>
            <a:r>
              <a:rPr sz="2400" spc="-10" dirty="0">
                <a:latin typeface="Constantia"/>
                <a:cs typeface="Constantia"/>
              </a:rPr>
              <a:t>,</a:t>
            </a:r>
            <a:r>
              <a:rPr sz="2400" spc="-25" dirty="0">
                <a:latin typeface="Constantia"/>
                <a:cs typeface="Constantia"/>
              </a:rPr>
              <a:t> in</a:t>
            </a:r>
            <a:endParaRPr sz="2400" dirty="0">
              <a:latin typeface="Constantia"/>
              <a:cs typeface="Constantia"/>
            </a:endParaRPr>
          </a:p>
          <a:p>
            <a:pPr marL="286385">
              <a:lnSpc>
                <a:spcPct val="100000"/>
              </a:lnSpc>
            </a:pPr>
            <a:r>
              <a:rPr sz="2400" dirty="0">
                <a:latin typeface="Constantia"/>
                <a:cs typeface="Constantia"/>
              </a:rPr>
              <a:t>the</a:t>
            </a:r>
            <a:r>
              <a:rPr sz="2400" spc="-140" dirty="0">
                <a:latin typeface="Constantia"/>
                <a:cs typeface="Constantia"/>
              </a:rPr>
              <a:t> </a:t>
            </a:r>
            <a:r>
              <a:rPr sz="2400" spc="-10" dirty="0">
                <a:solidFill>
                  <a:srgbClr val="006FC0"/>
                </a:solidFill>
                <a:latin typeface="Constantia"/>
                <a:cs typeface="Constantia"/>
              </a:rPr>
              <a:t>second</a:t>
            </a:r>
            <a:r>
              <a:rPr sz="2400" spc="-20" dirty="0">
                <a:solidFill>
                  <a:srgbClr val="006FC0"/>
                </a:solidFill>
                <a:latin typeface="Constantia"/>
                <a:cs typeface="Constantia"/>
              </a:rPr>
              <a:t> trimester</a:t>
            </a:r>
            <a:r>
              <a:rPr sz="2400" spc="-110" dirty="0">
                <a:solidFill>
                  <a:srgbClr val="006FC0"/>
                </a:solidFill>
                <a:latin typeface="Constantia"/>
                <a:cs typeface="Constantia"/>
              </a:rPr>
              <a:t> </a:t>
            </a:r>
            <a:r>
              <a:rPr sz="2400" dirty="0">
                <a:solidFill>
                  <a:srgbClr val="006FC0"/>
                </a:solidFill>
                <a:latin typeface="Constantia"/>
                <a:cs typeface="Constantia"/>
              </a:rPr>
              <a:t>it</a:t>
            </a:r>
            <a:r>
              <a:rPr sz="2400" spc="-80" dirty="0">
                <a:solidFill>
                  <a:srgbClr val="006FC0"/>
                </a:solidFill>
                <a:latin typeface="Constantia"/>
                <a:cs typeface="Constantia"/>
              </a:rPr>
              <a:t> </a:t>
            </a:r>
            <a:r>
              <a:rPr sz="2400" dirty="0">
                <a:solidFill>
                  <a:srgbClr val="006FC0"/>
                </a:solidFill>
                <a:latin typeface="Constantia"/>
                <a:cs typeface="Constantia"/>
              </a:rPr>
              <a:t>is</a:t>
            </a:r>
            <a:r>
              <a:rPr sz="2400" spc="-60" dirty="0">
                <a:solidFill>
                  <a:srgbClr val="006FC0"/>
                </a:solidFill>
                <a:latin typeface="Constantia"/>
                <a:cs typeface="Constantia"/>
              </a:rPr>
              <a:t> </a:t>
            </a:r>
            <a:r>
              <a:rPr sz="2400" dirty="0">
                <a:solidFill>
                  <a:srgbClr val="006FC0"/>
                </a:solidFill>
                <a:latin typeface="Constantia"/>
                <a:cs typeface="Constantia"/>
              </a:rPr>
              <a:t>0.8</a:t>
            </a:r>
            <a:r>
              <a:rPr sz="2400" spc="-60" dirty="0">
                <a:solidFill>
                  <a:srgbClr val="006FC0"/>
                </a:solidFill>
                <a:latin typeface="Constantia"/>
                <a:cs typeface="Constantia"/>
              </a:rPr>
              <a:t> </a:t>
            </a:r>
            <a:r>
              <a:rPr sz="2400" spc="-25" dirty="0">
                <a:solidFill>
                  <a:srgbClr val="006FC0"/>
                </a:solidFill>
                <a:latin typeface="Constantia"/>
                <a:cs typeface="Constantia"/>
              </a:rPr>
              <a:t>units/kg/day</a:t>
            </a:r>
            <a:r>
              <a:rPr sz="2400" spc="-25" dirty="0">
                <a:latin typeface="Constantia"/>
                <a:cs typeface="Constantia"/>
              </a:rPr>
              <a:t>,</a:t>
            </a:r>
            <a:r>
              <a:rPr sz="2400" spc="-95" dirty="0">
                <a:latin typeface="Constantia"/>
                <a:cs typeface="Constantia"/>
              </a:rPr>
              <a:t> </a:t>
            </a:r>
            <a:r>
              <a:rPr sz="2400" dirty="0">
                <a:latin typeface="Constantia"/>
                <a:cs typeface="Constantia"/>
              </a:rPr>
              <a:t>and</a:t>
            </a:r>
            <a:r>
              <a:rPr sz="2400" spc="-20" dirty="0">
                <a:latin typeface="Constantia"/>
                <a:cs typeface="Constantia"/>
              </a:rPr>
              <a:t> </a:t>
            </a:r>
            <a:r>
              <a:rPr sz="2400" dirty="0">
                <a:latin typeface="Constantia"/>
                <a:cs typeface="Constantia"/>
              </a:rPr>
              <a:t>in</a:t>
            </a:r>
            <a:r>
              <a:rPr sz="2400" spc="-80" dirty="0">
                <a:latin typeface="Constantia"/>
                <a:cs typeface="Constantia"/>
              </a:rPr>
              <a:t> </a:t>
            </a:r>
            <a:r>
              <a:rPr sz="2400" dirty="0">
                <a:latin typeface="Constantia"/>
                <a:cs typeface="Constantia"/>
              </a:rPr>
              <a:t>the</a:t>
            </a:r>
            <a:r>
              <a:rPr sz="2400" spc="-105" dirty="0">
                <a:latin typeface="Constantia"/>
                <a:cs typeface="Constantia"/>
              </a:rPr>
              <a:t> </a:t>
            </a:r>
            <a:r>
              <a:rPr sz="2400" dirty="0">
                <a:solidFill>
                  <a:srgbClr val="006FC0"/>
                </a:solidFill>
                <a:latin typeface="Constantia"/>
                <a:cs typeface="Constantia"/>
              </a:rPr>
              <a:t>third</a:t>
            </a:r>
            <a:r>
              <a:rPr sz="2400" spc="-50" dirty="0">
                <a:solidFill>
                  <a:srgbClr val="006FC0"/>
                </a:solidFill>
                <a:latin typeface="Constantia"/>
                <a:cs typeface="Constantia"/>
              </a:rPr>
              <a:t> </a:t>
            </a:r>
            <a:r>
              <a:rPr sz="2400" spc="-25" dirty="0">
                <a:solidFill>
                  <a:srgbClr val="006FC0"/>
                </a:solidFill>
                <a:latin typeface="Constantia"/>
                <a:cs typeface="Constantia"/>
              </a:rPr>
              <a:t>trimester,</a:t>
            </a:r>
            <a:r>
              <a:rPr sz="2400" spc="-35" dirty="0">
                <a:solidFill>
                  <a:srgbClr val="006FC0"/>
                </a:solidFill>
                <a:latin typeface="Constantia"/>
                <a:cs typeface="Constantia"/>
              </a:rPr>
              <a:t> </a:t>
            </a:r>
            <a:r>
              <a:rPr sz="2400" dirty="0">
                <a:solidFill>
                  <a:srgbClr val="006FC0"/>
                </a:solidFill>
                <a:latin typeface="Constantia"/>
                <a:cs typeface="Constantia"/>
              </a:rPr>
              <a:t>it</a:t>
            </a:r>
            <a:r>
              <a:rPr sz="2400" spc="-80" dirty="0">
                <a:solidFill>
                  <a:srgbClr val="006FC0"/>
                </a:solidFill>
                <a:latin typeface="Constantia"/>
                <a:cs typeface="Constantia"/>
              </a:rPr>
              <a:t> </a:t>
            </a:r>
            <a:r>
              <a:rPr sz="2400" dirty="0">
                <a:solidFill>
                  <a:srgbClr val="006FC0"/>
                </a:solidFill>
                <a:latin typeface="Constantia"/>
                <a:cs typeface="Constantia"/>
              </a:rPr>
              <a:t>is</a:t>
            </a:r>
            <a:r>
              <a:rPr sz="2400" spc="-60" dirty="0">
                <a:solidFill>
                  <a:srgbClr val="006FC0"/>
                </a:solidFill>
                <a:latin typeface="Constantia"/>
                <a:cs typeface="Constantia"/>
              </a:rPr>
              <a:t> </a:t>
            </a:r>
            <a:r>
              <a:rPr sz="2400" dirty="0">
                <a:solidFill>
                  <a:srgbClr val="006FC0"/>
                </a:solidFill>
                <a:latin typeface="Constantia"/>
                <a:cs typeface="Constantia"/>
              </a:rPr>
              <a:t>0.9</a:t>
            </a:r>
            <a:r>
              <a:rPr sz="2400" spc="-50" dirty="0">
                <a:solidFill>
                  <a:srgbClr val="006FC0"/>
                </a:solidFill>
                <a:latin typeface="Constantia"/>
                <a:cs typeface="Constantia"/>
              </a:rPr>
              <a:t> </a:t>
            </a:r>
            <a:r>
              <a:rPr sz="2400" spc="-25" dirty="0">
                <a:solidFill>
                  <a:srgbClr val="006FC0"/>
                </a:solidFill>
                <a:latin typeface="Constantia"/>
                <a:cs typeface="Constantia"/>
              </a:rPr>
              <a:t>to</a:t>
            </a:r>
            <a:endParaRPr sz="2400" dirty="0">
              <a:latin typeface="Constantia"/>
              <a:cs typeface="Constantia"/>
            </a:endParaRPr>
          </a:p>
          <a:p>
            <a:pPr marL="286385">
              <a:lnSpc>
                <a:spcPct val="100000"/>
              </a:lnSpc>
            </a:pPr>
            <a:r>
              <a:rPr sz="2400" dirty="0">
                <a:solidFill>
                  <a:srgbClr val="006FC0"/>
                </a:solidFill>
                <a:latin typeface="Constantia"/>
                <a:cs typeface="Constantia"/>
              </a:rPr>
              <a:t>1.0</a:t>
            </a:r>
            <a:r>
              <a:rPr sz="2400" spc="-45" dirty="0">
                <a:solidFill>
                  <a:srgbClr val="006FC0"/>
                </a:solidFill>
                <a:latin typeface="Constantia"/>
                <a:cs typeface="Constantia"/>
              </a:rPr>
              <a:t> </a:t>
            </a:r>
            <a:r>
              <a:rPr sz="2400" spc="-10" dirty="0">
                <a:solidFill>
                  <a:srgbClr val="006FC0"/>
                </a:solidFill>
                <a:latin typeface="Constantia"/>
                <a:cs typeface="Constantia"/>
              </a:rPr>
              <a:t>units/kg/day</a:t>
            </a:r>
            <a:r>
              <a:rPr sz="2400" spc="-10" dirty="0" smtClean="0">
                <a:solidFill>
                  <a:srgbClr val="006FC0"/>
                </a:solidFill>
                <a:latin typeface="Constantia"/>
                <a:cs typeface="Constantia"/>
              </a:rPr>
              <a:t>.</a:t>
            </a:r>
            <a:endParaRPr sz="2400" dirty="0">
              <a:latin typeface="Constantia"/>
              <a:cs typeface="Constantia"/>
            </a:endParaRPr>
          </a:p>
        </p:txBody>
      </p:sp>
      <p:pic>
        <p:nvPicPr>
          <p:cNvPr id="4" name="object 4"/>
          <p:cNvPicPr/>
          <p:nvPr/>
        </p:nvPicPr>
        <p:blipFill>
          <a:blip r:embed="rId2" cstate="print"/>
          <a:stretch>
            <a:fillRect/>
          </a:stretch>
        </p:blipFill>
        <p:spPr>
          <a:xfrm>
            <a:off x="10305288" y="0"/>
            <a:ext cx="1886711" cy="1571244"/>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4240" y="-177546"/>
            <a:ext cx="9800310" cy="2008627"/>
          </a:xfrm>
          <a:prstGeom prst="rect">
            <a:avLst/>
          </a:prstGeom>
        </p:spPr>
        <p:txBody>
          <a:bodyPr vert="horz" wrap="square" lIns="0" tIns="678561" rIns="0" bIns="0" rtlCol="0">
            <a:spAutoFit/>
          </a:bodyPr>
          <a:lstStyle/>
          <a:p>
            <a:pPr marL="1713864">
              <a:lnSpc>
                <a:spcPct val="100000"/>
              </a:lnSpc>
            </a:pPr>
            <a:r>
              <a:rPr b="0" i="0" dirty="0" smtClean="0">
                <a:latin typeface="Calibri"/>
                <a:cs typeface="Calibri"/>
              </a:rPr>
              <a:t>INSULIN</a:t>
            </a:r>
            <a:r>
              <a:rPr b="0" i="0" spc="-140" dirty="0" smtClean="0">
                <a:latin typeface="Calibri"/>
                <a:cs typeface="Calibri"/>
              </a:rPr>
              <a:t> </a:t>
            </a:r>
            <a:r>
              <a:rPr b="0" i="0" spc="-35" dirty="0" smtClean="0">
                <a:latin typeface="Calibri"/>
                <a:cs typeface="Calibri"/>
              </a:rPr>
              <a:t>TREATMENT</a:t>
            </a:r>
            <a:r>
              <a:rPr lang="en-GB" b="0" i="0" spc="-35" dirty="0" smtClean="0">
                <a:latin typeface="Calibri"/>
                <a:cs typeface="Calibri"/>
              </a:rPr>
              <a:t/>
            </a:r>
            <a:br>
              <a:rPr lang="en-GB" b="0" i="0" spc="-35" dirty="0" smtClean="0">
                <a:latin typeface="Calibri"/>
                <a:cs typeface="Calibri"/>
              </a:rPr>
            </a:br>
            <a:r>
              <a:rPr lang="en-GB" b="0" i="0" spc="-35" dirty="0" smtClean="0">
                <a:latin typeface="Calibri"/>
                <a:cs typeface="Calibri"/>
              </a:rPr>
              <a:t>                                                </a:t>
            </a:r>
            <a:r>
              <a:rPr lang="en-GB" sz="2400" b="0" i="0" dirty="0" smtClean="0"/>
              <a:t>CORE </a:t>
            </a:r>
            <a:r>
              <a:rPr lang="en-GB" sz="2400" b="0" i="0" spc="-10" dirty="0"/>
              <a:t>CONCEPT</a:t>
            </a:r>
            <a:endParaRPr sz="2400" b="0" i="0" spc="-35" dirty="0"/>
          </a:p>
        </p:txBody>
      </p:sp>
      <p:sp>
        <p:nvSpPr>
          <p:cNvPr id="3" name="object 3"/>
          <p:cNvSpPr txBox="1"/>
          <p:nvPr/>
        </p:nvSpPr>
        <p:spPr>
          <a:xfrm>
            <a:off x="688340" y="1946274"/>
            <a:ext cx="10558145" cy="4880182"/>
          </a:xfrm>
          <a:prstGeom prst="rect">
            <a:avLst/>
          </a:prstGeom>
        </p:spPr>
        <p:txBody>
          <a:bodyPr vert="horz" wrap="square" lIns="0" tIns="12065" rIns="0" bIns="0" rtlCol="0">
            <a:spAutoFit/>
          </a:bodyPr>
          <a:lstStyle/>
          <a:p>
            <a:pPr marL="286385" marR="139065" indent="-274955">
              <a:spcBef>
                <a:spcPts val="95"/>
              </a:spcBef>
              <a:buClr>
                <a:srgbClr val="0AD0D9"/>
              </a:buClr>
              <a:buSzPct val="91071"/>
              <a:buFont typeface="Wingdings"/>
              <a:buChar char=""/>
              <a:tabLst>
                <a:tab pos="286385" algn="l"/>
                <a:tab pos="313055" algn="l"/>
              </a:tabLst>
            </a:pPr>
            <a:r>
              <a:rPr sz="2800" i="1" dirty="0">
                <a:solidFill>
                  <a:srgbClr val="006FC0"/>
                </a:solidFill>
                <a:latin typeface="Constantia"/>
                <a:cs typeface="Constantia"/>
              </a:rPr>
              <a:t>	</a:t>
            </a:r>
            <a:r>
              <a:rPr lang="en-GB" sz="2800" dirty="0" smtClean="0">
                <a:latin typeface="Constantia"/>
                <a:cs typeface="Constantia"/>
              </a:rPr>
              <a:t>The</a:t>
            </a:r>
            <a:r>
              <a:rPr lang="en-GB" sz="2800" spc="-150" dirty="0" smtClean="0">
                <a:latin typeface="Constantia"/>
                <a:cs typeface="Constantia"/>
              </a:rPr>
              <a:t> </a:t>
            </a:r>
            <a:r>
              <a:rPr lang="en-GB" sz="2800" dirty="0" smtClean="0">
                <a:latin typeface="Constantia"/>
                <a:cs typeface="Constantia"/>
              </a:rPr>
              <a:t>patient</a:t>
            </a:r>
            <a:r>
              <a:rPr lang="en-GB" sz="2800" spc="-150" dirty="0" smtClean="0">
                <a:latin typeface="Constantia"/>
                <a:cs typeface="Constantia"/>
              </a:rPr>
              <a:t> </a:t>
            </a:r>
            <a:r>
              <a:rPr lang="en-GB" sz="2800" dirty="0" smtClean="0">
                <a:latin typeface="Constantia"/>
                <a:cs typeface="Constantia"/>
              </a:rPr>
              <a:t>should</a:t>
            </a:r>
            <a:r>
              <a:rPr lang="en-GB" sz="2800" spc="-110" dirty="0" smtClean="0">
                <a:latin typeface="Constantia"/>
                <a:cs typeface="Constantia"/>
              </a:rPr>
              <a:t> </a:t>
            </a:r>
            <a:r>
              <a:rPr lang="en-GB" sz="2800" dirty="0" smtClean="0">
                <a:latin typeface="Constantia"/>
                <a:cs typeface="Constantia"/>
              </a:rPr>
              <a:t>divide</a:t>
            </a:r>
            <a:r>
              <a:rPr lang="en-GB" sz="2800" spc="-114" dirty="0" smtClean="0">
                <a:latin typeface="Constantia"/>
                <a:cs typeface="Constantia"/>
              </a:rPr>
              <a:t> </a:t>
            </a:r>
            <a:r>
              <a:rPr lang="en-GB" sz="2800" dirty="0" smtClean="0">
                <a:latin typeface="Constantia"/>
                <a:cs typeface="Constantia"/>
              </a:rPr>
              <a:t>the</a:t>
            </a:r>
            <a:r>
              <a:rPr lang="en-GB" sz="2800" spc="-120" dirty="0" smtClean="0">
                <a:latin typeface="Constantia"/>
                <a:cs typeface="Constantia"/>
              </a:rPr>
              <a:t> </a:t>
            </a:r>
            <a:r>
              <a:rPr lang="en-GB" sz="2800" dirty="0" smtClean="0">
                <a:latin typeface="Constantia"/>
                <a:cs typeface="Constantia"/>
              </a:rPr>
              <a:t>total</a:t>
            </a:r>
            <a:r>
              <a:rPr lang="en-GB" sz="2800" spc="-95" dirty="0" smtClean="0">
                <a:latin typeface="Constantia"/>
                <a:cs typeface="Constantia"/>
              </a:rPr>
              <a:t> </a:t>
            </a:r>
            <a:r>
              <a:rPr lang="en-GB" sz="2800" spc="-10" dirty="0" smtClean="0">
                <a:latin typeface="Constantia"/>
                <a:cs typeface="Constantia"/>
              </a:rPr>
              <a:t>daily</a:t>
            </a:r>
            <a:r>
              <a:rPr lang="en-GB" sz="2800" spc="-140" dirty="0" smtClean="0">
                <a:latin typeface="Constantia"/>
                <a:cs typeface="Constantia"/>
              </a:rPr>
              <a:t> </a:t>
            </a:r>
            <a:r>
              <a:rPr lang="en-GB" sz="2800" dirty="0" smtClean="0">
                <a:latin typeface="Constantia"/>
                <a:cs typeface="Constantia"/>
              </a:rPr>
              <a:t>dose</a:t>
            </a:r>
            <a:r>
              <a:rPr lang="en-GB" sz="2800" spc="-125" dirty="0" smtClean="0">
                <a:latin typeface="Constantia"/>
                <a:cs typeface="Constantia"/>
              </a:rPr>
              <a:t> </a:t>
            </a:r>
            <a:r>
              <a:rPr lang="en-GB" sz="2800" dirty="0" smtClean="0">
                <a:latin typeface="Constantia"/>
                <a:cs typeface="Constantia"/>
              </a:rPr>
              <a:t>of</a:t>
            </a:r>
            <a:r>
              <a:rPr lang="en-GB" sz="2800" spc="10" dirty="0" smtClean="0">
                <a:latin typeface="Constantia"/>
                <a:cs typeface="Constantia"/>
              </a:rPr>
              <a:t> </a:t>
            </a:r>
            <a:r>
              <a:rPr lang="en-GB" sz="2800" dirty="0" smtClean="0">
                <a:latin typeface="Constantia"/>
                <a:cs typeface="Constantia"/>
              </a:rPr>
              <a:t>insulin</a:t>
            </a:r>
            <a:r>
              <a:rPr lang="en-GB" sz="2800" spc="-70" dirty="0" smtClean="0">
                <a:latin typeface="Constantia"/>
                <a:cs typeface="Constantia"/>
              </a:rPr>
              <a:t> </a:t>
            </a:r>
            <a:r>
              <a:rPr lang="en-GB" sz="2800" spc="-25" dirty="0" smtClean="0">
                <a:latin typeface="Constantia"/>
                <a:cs typeface="Constantia"/>
              </a:rPr>
              <a:t>into</a:t>
            </a:r>
            <a:r>
              <a:rPr lang="en-GB" sz="2800" spc="-135" dirty="0" smtClean="0">
                <a:latin typeface="Constantia"/>
                <a:cs typeface="Constantia"/>
              </a:rPr>
              <a:t> </a:t>
            </a:r>
            <a:r>
              <a:rPr lang="en-GB" sz="2800" b="1" i="1" dirty="0" smtClean="0">
                <a:solidFill>
                  <a:srgbClr val="006FC0"/>
                </a:solidFill>
                <a:latin typeface="Constantia"/>
                <a:cs typeface="Constantia"/>
              </a:rPr>
              <a:t>two</a:t>
            </a:r>
            <a:r>
              <a:rPr lang="en-GB" sz="2800" b="1" i="1" spc="-30" dirty="0" smtClean="0">
                <a:solidFill>
                  <a:srgbClr val="006FC0"/>
                </a:solidFill>
                <a:latin typeface="Constantia"/>
                <a:cs typeface="Constantia"/>
              </a:rPr>
              <a:t> </a:t>
            </a:r>
            <a:r>
              <a:rPr lang="en-GB" sz="2800" b="1" i="1" dirty="0" smtClean="0">
                <a:solidFill>
                  <a:srgbClr val="006FC0"/>
                </a:solidFill>
                <a:latin typeface="Constantia"/>
                <a:cs typeface="Constantia"/>
              </a:rPr>
              <a:t>halves;</a:t>
            </a:r>
            <a:r>
              <a:rPr lang="en-GB" sz="2800" b="1" i="1" spc="-45" dirty="0" smtClean="0">
                <a:solidFill>
                  <a:srgbClr val="006FC0"/>
                </a:solidFill>
                <a:latin typeface="Constantia"/>
                <a:cs typeface="Constantia"/>
              </a:rPr>
              <a:t> </a:t>
            </a:r>
            <a:r>
              <a:rPr lang="en-GB" sz="2800" b="1" i="1" spc="-25" dirty="0" smtClean="0">
                <a:solidFill>
                  <a:srgbClr val="006FC0"/>
                </a:solidFill>
                <a:latin typeface="Constantia"/>
                <a:cs typeface="Constantia"/>
              </a:rPr>
              <a:t>one </a:t>
            </a:r>
            <a:r>
              <a:rPr lang="en-GB" sz="2800" b="1" i="1" dirty="0" smtClean="0">
                <a:solidFill>
                  <a:srgbClr val="006FC0"/>
                </a:solidFill>
                <a:latin typeface="Constantia"/>
                <a:cs typeface="Constantia"/>
              </a:rPr>
              <a:t>half</a:t>
            </a:r>
            <a:r>
              <a:rPr lang="en-GB" sz="2800" b="1" i="1" spc="-50" dirty="0" smtClean="0">
                <a:solidFill>
                  <a:srgbClr val="006FC0"/>
                </a:solidFill>
                <a:latin typeface="Constantia"/>
                <a:cs typeface="Constantia"/>
              </a:rPr>
              <a:t> </a:t>
            </a:r>
            <a:r>
              <a:rPr lang="en-GB" sz="2800" b="1" i="1" dirty="0" smtClean="0">
                <a:solidFill>
                  <a:srgbClr val="006FC0"/>
                </a:solidFill>
                <a:latin typeface="Constantia"/>
                <a:cs typeface="Constantia"/>
              </a:rPr>
              <a:t>given</a:t>
            </a:r>
            <a:r>
              <a:rPr lang="en-GB" sz="2800" b="1" i="1" spc="-35" dirty="0" smtClean="0">
                <a:solidFill>
                  <a:srgbClr val="006FC0"/>
                </a:solidFill>
                <a:latin typeface="Constantia"/>
                <a:cs typeface="Constantia"/>
              </a:rPr>
              <a:t> </a:t>
            </a:r>
            <a:r>
              <a:rPr lang="en-GB" sz="2800" b="1" i="1" dirty="0" smtClean="0">
                <a:solidFill>
                  <a:srgbClr val="006FC0"/>
                </a:solidFill>
                <a:latin typeface="Constantia"/>
                <a:cs typeface="Constantia"/>
              </a:rPr>
              <a:t>as</a:t>
            </a:r>
            <a:r>
              <a:rPr lang="en-GB" sz="2800" b="1" i="1" spc="-40" dirty="0" smtClean="0">
                <a:solidFill>
                  <a:srgbClr val="006FC0"/>
                </a:solidFill>
                <a:latin typeface="Constantia"/>
                <a:cs typeface="Constantia"/>
              </a:rPr>
              <a:t> </a:t>
            </a:r>
            <a:r>
              <a:rPr lang="en-GB" sz="2800" b="1" i="1" dirty="0" smtClean="0">
                <a:solidFill>
                  <a:srgbClr val="006FC0"/>
                </a:solidFill>
                <a:latin typeface="Constantia"/>
                <a:cs typeface="Constantia"/>
              </a:rPr>
              <a:t>basal</a:t>
            </a:r>
            <a:r>
              <a:rPr lang="en-GB" sz="2800" b="1" i="1" spc="-70" dirty="0" smtClean="0">
                <a:solidFill>
                  <a:srgbClr val="006FC0"/>
                </a:solidFill>
                <a:latin typeface="Constantia"/>
                <a:cs typeface="Constantia"/>
              </a:rPr>
              <a:t> </a:t>
            </a:r>
            <a:r>
              <a:rPr lang="en-GB" sz="2800" b="1" i="1" dirty="0" smtClean="0">
                <a:solidFill>
                  <a:srgbClr val="006FC0"/>
                </a:solidFill>
                <a:latin typeface="Constantia"/>
                <a:cs typeface="Constantia"/>
              </a:rPr>
              <a:t>insulin</a:t>
            </a:r>
            <a:r>
              <a:rPr lang="en-GB" sz="2800" b="1" i="1" spc="-50" dirty="0" smtClean="0">
                <a:solidFill>
                  <a:srgbClr val="006FC0"/>
                </a:solidFill>
                <a:latin typeface="Constantia"/>
                <a:cs typeface="Constantia"/>
              </a:rPr>
              <a:t> </a:t>
            </a:r>
            <a:r>
              <a:rPr lang="en-GB" sz="2800" b="1" i="1" dirty="0" smtClean="0">
                <a:solidFill>
                  <a:srgbClr val="006FC0"/>
                </a:solidFill>
                <a:latin typeface="Constantia"/>
                <a:cs typeface="Constantia"/>
              </a:rPr>
              <a:t>at</a:t>
            </a:r>
            <a:r>
              <a:rPr lang="en-GB" sz="2800" b="1" i="1" spc="-35" dirty="0" smtClean="0">
                <a:solidFill>
                  <a:srgbClr val="006FC0"/>
                </a:solidFill>
                <a:latin typeface="Constantia"/>
                <a:cs typeface="Constantia"/>
              </a:rPr>
              <a:t> </a:t>
            </a:r>
            <a:r>
              <a:rPr lang="en-GB" sz="2800" b="1" i="1" dirty="0" smtClean="0">
                <a:solidFill>
                  <a:srgbClr val="006FC0"/>
                </a:solidFill>
                <a:latin typeface="Constantia"/>
                <a:cs typeface="Constantia"/>
              </a:rPr>
              <a:t>bedtime,</a:t>
            </a:r>
            <a:r>
              <a:rPr lang="en-GB" sz="2800" b="1" i="1" spc="-40" dirty="0" smtClean="0">
                <a:solidFill>
                  <a:srgbClr val="006FC0"/>
                </a:solidFill>
                <a:latin typeface="Constantia"/>
                <a:cs typeface="Constantia"/>
              </a:rPr>
              <a:t> </a:t>
            </a:r>
            <a:r>
              <a:rPr lang="en-GB" sz="2800" b="1" i="1" dirty="0" smtClean="0">
                <a:solidFill>
                  <a:srgbClr val="006FC0"/>
                </a:solidFill>
                <a:latin typeface="Constantia"/>
                <a:cs typeface="Constantia"/>
              </a:rPr>
              <a:t>and</a:t>
            </a:r>
            <a:r>
              <a:rPr lang="en-GB" sz="2800" b="1" i="1" spc="-35" dirty="0" smtClean="0">
                <a:solidFill>
                  <a:srgbClr val="006FC0"/>
                </a:solidFill>
                <a:latin typeface="Constantia"/>
                <a:cs typeface="Constantia"/>
              </a:rPr>
              <a:t> </a:t>
            </a:r>
            <a:r>
              <a:rPr lang="en-GB" sz="2800" b="1" i="1" dirty="0" smtClean="0">
                <a:solidFill>
                  <a:srgbClr val="006FC0"/>
                </a:solidFill>
                <a:latin typeface="Constantia"/>
                <a:cs typeface="Constantia"/>
              </a:rPr>
              <a:t>the</a:t>
            </a:r>
            <a:r>
              <a:rPr lang="en-GB" sz="2800" b="1" i="1" spc="-40" dirty="0" smtClean="0">
                <a:solidFill>
                  <a:srgbClr val="006FC0"/>
                </a:solidFill>
                <a:latin typeface="Constantia"/>
                <a:cs typeface="Constantia"/>
              </a:rPr>
              <a:t> </a:t>
            </a:r>
            <a:r>
              <a:rPr lang="en-GB" sz="2800" b="1" i="1" dirty="0" smtClean="0">
                <a:solidFill>
                  <a:srgbClr val="006FC0"/>
                </a:solidFill>
                <a:latin typeface="Constantia"/>
                <a:cs typeface="Constantia"/>
              </a:rPr>
              <a:t>other</a:t>
            </a:r>
            <a:r>
              <a:rPr lang="en-GB" sz="2800" b="1" i="1" spc="-25" dirty="0" smtClean="0">
                <a:solidFill>
                  <a:srgbClr val="006FC0"/>
                </a:solidFill>
                <a:latin typeface="Constantia"/>
                <a:cs typeface="Constantia"/>
              </a:rPr>
              <a:t> </a:t>
            </a:r>
            <a:r>
              <a:rPr lang="en-GB" sz="2800" b="1" i="1" dirty="0" smtClean="0">
                <a:solidFill>
                  <a:srgbClr val="006FC0"/>
                </a:solidFill>
                <a:latin typeface="Constantia"/>
                <a:cs typeface="Constantia"/>
              </a:rPr>
              <a:t>half</a:t>
            </a:r>
            <a:r>
              <a:rPr lang="en-GB" sz="2800" b="1" i="1" spc="-60" dirty="0" smtClean="0">
                <a:solidFill>
                  <a:srgbClr val="006FC0"/>
                </a:solidFill>
                <a:latin typeface="Constantia"/>
                <a:cs typeface="Constantia"/>
              </a:rPr>
              <a:t> </a:t>
            </a:r>
            <a:r>
              <a:rPr lang="en-GB" sz="2800" b="1" i="1" dirty="0" smtClean="0">
                <a:solidFill>
                  <a:srgbClr val="006FC0"/>
                </a:solidFill>
                <a:latin typeface="Constantia"/>
                <a:cs typeface="Constantia"/>
              </a:rPr>
              <a:t>divided</a:t>
            </a:r>
            <a:r>
              <a:rPr lang="en-GB" sz="2800" b="1" i="1" spc="-25" dirty="0" smtClean="0">
                <a:solidFill>
                  <a:srgbClr val="006FC0"/>
                </a:solidFill>
                <a:latin typeface="Constantia"/>
                <a:cs typeface="Constantia"/>
              </a:rPr>
              <a:t> </a:t>
            </a:r>
            <a:r>
              <a:rPr lang="en-GB" sz="2800" b="1" i="1" spc="-10" dirty="0" smtClean="0">
                <a:solidFill>
                  <a:srgbClr val="006FC0"/>
                </a:solidFill>
                <a:latin typeface="Constantia"/>
                <a:cs typeface="Constantia"/>
              </a:rPr>
              <a:t>between </a:t>
            </a:r>
            <a:r>
              <a:rPr lang="en-GB" sz="2800" b="1" i="1" dirty="0" smtClean="0">
                <a:solidFill>
                  <a:srgbClr val="006FC0"/>
                </a:solidFill>
                <a:latin typeface="Constantia"/>
                <a:cs typeface="Constantia"/>
              </a:rPr>
              <a:t>three</a:t>
            </a:r>
            <a:r>
              <a:rPr lang="en-GB" sz="2800" b="1" i="1" spc="-50" dirty="0" smtClean="0">
                <a:solidFill>
                  <a:srgbClr val="006FC0"/>
                </a:solidFill>
                <a:latin typeface="Constantia"/>
                <a:cs typeface="Constantia"/>
              </a:rPr>
              <a:t> </a:t>
            </a:r>
            <a:r>
              <a:rPr lang="en-GB" sz="2800" b="1" i="1" dirty="0" smtClean="0">
                <a:solidFill>
                  <a:srgbClr val="006FC0"/>
                </a:solidFill>
                <a:latin typeface="Constantia"/>
                <a:cs typeface="Constantia"/>
              </a:rPr>
              <a:t>meals</a:t>
            </a:r>
            <a:r>
              <a:rPr lang="en-GB" sz="2800" b="1" i="1" spc="-65" dirty="0" smtClean="0">
                <a:solidFill>
                  <a:srgbClr val="006FC0"/>
                </a:solidFill>
                <a:latin typeface="Constantia"/>
                <a:cs typeface="Constantia"/>
              </a:rPr>
              <a:t> </a:t>
            </a:r>
            <a:r>
              <a:rPr lang="en-GB" sz="2800" b="1" i="1" dirty="0" smtClean="0">
                <a:solidFill>
                  <a:srgbClr val="006FC0"/>
                </a:solidFill>
                <a:latin typeface="Constantia"/>
                <a:cs typeface="Constantia"/>
              </a:rPr>
              <a:t>and</a:t>
            </a:r>
            <a:r>
              <a:rPr lang="en-GB" sz="2800" b="1" i="1" spc="-45" dirty="0" smtClean="0">
                <a:solidFill>
                  <a:srgbClr val="006FC0"/>
                </a:solidFill>
                <a:latin typeface="Constantia"/>
                <a:cs typeface="Constantia"/>
              </a:rPr>
              <a:t> </a:t>
            </a:r>
            <a:r>
              <a:rPr lang="en-GB" sz="2800" b="1" i="1" dirty="0" smtClean="0">
                <a:solidFill>
                  <a:srgbClr val="006FC0"/>
                </a:solidFill>
                <a:latin typeface="Constantia"/>
                <a:cs typeface="Constantia"/>
              </a:rPr>
              <a:t>given</a:t>
            </a:r>
            <a:r>
              <a:rPr lang="en-GB" sz="2800" b="1" i="1" spc="-40" dirty="0" smtClean="0">
                <a:solidFill>
                  <a:srgbClr val="006FC0"/>
                </a:solidFill>
                <a:latin typeface="Constantia"/>
                <a:cs typeface="Constantia"/>
              </a:rPr>
              <a:t> </a:t>
            </a:r>
            <a:r>
              <a:rPr lang="en-GB" sz="2800" b="1" i="1" dirty="0" smtClean="0">
                <a:solidFill>
                  <a:srgbClr val="006FC0"/>
                </a:solidFill>
                <a:latin typeface="Constantia"/>
                <a:cs typeface="Constantia"/>
              </a:rPr>
              <a:t>as</a:t>
            </a:r>
            <a:r>
              <a:rPr lang="en-GB" sz="2800" b="1" i="1" spc="-45" dirty="0" smtClean="0">
                <a:solidFill>
                  <a:srgbClr val="006FC0"/>
                </a:solidFill>
                <a:latin typeface="Constantia"/>
                <a:cs typeface="Constantia"/>
              </a:rPr>
              <a:t> </a:t>
            </a:r>
            <a:r>
              <a:rPr lang="en-GB" sz="2800" b="1" i="1" spc="-25" dirty="0" smtClean="0">
                <a:solidFill>
                  <a:srgbClr val="006FC0"/>
                </a:solidFill>
                <a:latin typeface="Constantia"/>
                <a:cs typeface="Constantia"/>
              </a:rPr>
              <a:t>rapid-</a:t>
            </a:r>
            <a:r>
              <a:rPr lang="en-GB" sz="2800" b="1" i="1" spc="-10" dirty="0" smtClean="0">
                <a:solidFill>
                  <a:srgbClr val="006FC0"/>
                </a:solidFill>
                <a:latin typeface="Constantia"/>
                <a:cs typeface="Constantia"/>
              </a:rPr>
              <a:t>acting,</a:t>
            </a:r>
            <a:r>
              <a:rPr lang="en-GB" sz="2800" b="1" i="1" spc="-45" dirty="0" smtClean="0">
                <a:solidFill>
                  <a:srgbClr val="006FC0"/>
                </a:solidFill>
                <a:latin typeface="Constantia"/>
                <a:cs typeface="Constantia"/>
              </a:rPr>
              <a:t> </a:t>
            </a:r>
            <a:r>
              <a:rPr lang="en-GB" sz="2800" b="1" i="1" dirty="0" smtClean="0">
                <a:solidFill>
                  <a:srgbClr val="006FC0"/>
                </a:solidFill>
                <a:latin typeface="Constantia"/>
                <a:cs typeface="Constantia"/>
              </a:rPr>
              <a:t>or</a:t>
            </a:r>
            <a:r>
              <a:rPr lang="en-GB" sz="2800" b="1" i="1" spc="-45" dirty="0" smtClean="0">
                <a:solidFill>
                  <a:srgbClr val="006FC0"/>
                </a:solidFill>
                <a:latin typeface="Constantia"/>
                <a:cs typeface="Constantia"/>
              </a:rPr>
              <a:t> </a:t>
            </a:r>
            <a:r>
              <a:rPr lang="en-GB" sz="2800" b="1" i="1" dirty="0" smtClean="0">
                <a:solidFill>
                  <a:srgbClr val="006FC0"/>
                </a:solidFill>
                <a:latin typeface="Constantia"/>
                <a:cs typeface="Constantia"/>
              </a:rPr>
              <a:t>regular</a:t>
            </a:r>
            <a:r>
              <a:rPr lang="en-GB" sz="2800" b="1" i="1" spc="-70" dirty="0" smtClean="0">
                <a:solidFill>
                  <a:srgbClr val="006FC0"/>
                </a:solidFill>
                <a:latin typeface="Constantia"/>
                <a:cs typeface="Constantia"/>
              </a:rPr>
              <a:t> </a:t>
            </a:r>
            <a:r>
              <a:rPr lang="en-GB" sz="2800" b="1" i="1" dirty="0" smtClean="0">
                <a:solidFill>
                  <a:srgbClr val="006FC0"/>
                </a:solidFill>
                <a:latin typeface="Constantia"/>
                <a:cs typeface="Constantia"/>
              </a:rPr>
              <a:t>insulin</a:t>
            </a:r>
            <a:r>
              <a:rPr lang="en-GB" sz="2800" b="1" i="1" spc="-60" dirty="0" smtClean="0">
                <a:solidFill>
                  <a:srgbClr val="006FC0"/>
                </a:solidFill>
                <a:latin typeface="Constantia"/>
                <a:cs typeface="Constantia"/>
              </a:rPr>
              <a:t> </a:t>
            </a:r>
            <a:r>
              <a:rPr lang="en-GB" sz="2800" b="1" i="1" dirty="0" smtClean="0">
                <a:solidFill>
                  <a:srgbClr val="006FC0"/>
                </a:solidFill>
                <a:latin typeface="Constantia"/>
                <a:cs typeface="Constantia"/>
              </a:rPr>
              <a:t>before</a:t>
            </a:r>
            <a:r>
              <a:rPr lang="en-GB" sz="2800" b="1" i="1" spc="-55" dirty="0" smtClean="0">
                <a:solidFill>
                  <a:srgbClr val="006FC0"/>
                </a:solidFill>
                <a:latin typeface="Constantia"/>
                <a:cs typeface="Constantia"/>
              </a:rPr>
              <a:t> </a:t>
            </a:r>
            <a:r>
              <a:rPr lang="en-GB" sz="2800" b="1" i="1" spc="-10" dirty="0" smtClean="0">
                <a:solidFill>
                  <a:srgbClr val="006FC0"/>
                </a:solidFill>
                <a:latin typeface="Constantia"/>
                <a:cs typeface="Constantia"/>
              </a:rPr>
              <a:t>meals.</a:t>
            </a:r>
          </a:p>
          <a:p>
            <a:pPr marL="11430" marR="139065">
              <a:spcBef>
                <a:spcPts val="95"/>
              </a:spcBef>
              <a:buClr>
                <a:srgbClr val="0AD0D9"/>
              </a:buClr>
              <a:buSzPct val="91071"/>
              <a:tabLst>
                <a:tab pos="286385" algn="l"/>
                <a:tab pos="313055" algn="l"/>
              </a:tabLst>
            </a:pPr>
            <a:endParaRPr lang="en-GB" sz="2800" dirty="0" smtClean="0">
              <a:latin typeface="Constantia"/>
              <a:cs typeface="Constantia"/>
            </a:endParaRPr>
          </a:p>
          <a:p>
            <a:pPr marL="286385" marR="139065" indent="-274955">
              <a:lnSpc>
                <a:spcPct val="100000"/>
              </a:lnSpc>
              <a:spcBef>
                <a:spcPts val="95"/>
              </a:spcBef>
              <a:buClr>
                <a:srgbClr val="0AD0D9"/>
              </a:buClr>
              <a:buSzPct val="91071"/>
              <a:buFont typeface="Wingdings"/>
              <a:buChar char=""/>
              <a:tabLst>
                <a:tab pos="286385" algn="l"/>
                <a:tab pos="313055" algn="l"/>
              </a:tabLst>
            </a:pPr>
            <a:r>
              <a:rPr sz="2800" i="1" dirty="0" err="1" smtClean="0">
                <a:solidFill>
                  <a:srgbClr val="006FC0"/>
                </a:solidFill>
                <a:latin typeface="Constantia"/>
                <a:cs typeface="Constantia"/>
              </a:rPr>
              <a:t>Lispro</a:t>
            </a:r>
            <a:r>
              <a:rPr sz="2800" i="1" spc="-100" dirty="0" smtClean="0">
                <a:solidFill>
                  <a:srgbClr val="006FC0"/>
                </a:solidFill>
                <a:latin typeface="Constantia"/>
                <a:cs typeface="Constantia"/>
              </a:rPr>
              <a:t> </a:t>
            </a:r>
            <a:r>
              <a:rPr sz="2800" i="1" dirty="0">
                <a:solidFill>
                  <a:srgbClr val="006FC0"/>
                </a:solidFill>
                <a:latin typeface="Constantia"/>
                <a:cs typeface="Constantia"/>
              </a:rPr>
              <a:t>and</a:t>
            </a:r>
            <a:r>
              <a:rPr sz="2800" i="1" spc="-70" dirty="0">
                <a:solidFill>
                  <a:srgbClr val="006FC0"/>
                </a:solidFill>
                <a:latin typeface="Constantia"/>
                <a:cs typeface="Constantia"/>
              </a:rPr>
              <a:t> </a:t>
            </a:r>
            <a:r>
              <a:rPr sz="2800" i="1" dirty="0">
                <a:solidFill>
                  <a:srgbClr val="006FC0"/>
                </a:solidFill>
                <a:latin typeface="Constantia"/>
                <a:cs typeface="Constantia"/>
              </a:rPr>
              <a:t>aspart</a:t>
            </a:r>
            <a:r>
              <a:rPr sz="2800" i="1" spc="-40" dirty="0">
                <a:solidFill>
                  <a:srgbClr val="006FC0"/>
                </a:solidFill>
                <a:latin typeface="Constantia"/>
                <a:cs typeface="Constantia"/>
              </a:rPr>
              <a:t> </a:t>
            </a:r>
            <a:r>
              <a:rPr sz="2800" i="1" dirty="0">
                <a:solidFill>
                  <a:srgbClr val="006FC0"/>
                </a:solidFill>
                <a:latin typeface="Constantia"/>
                <a:cs typeface="Constantia"/>
              </a:rPr>
              <a:t>have</a:t>
            </a:r>
            <a:r>
              <a:rPr sz="2800" i="1" spc="-80" dirty="0">
                <a:solidFill>
                  <a:srgbClr val="006FC0"/>
                </a:solidFill>
                <a:latin typeface="Constantia"/>
                <a:cs typeface="Constantia"/>
              </a:rPr>
              <a:t> </a:t>
            </a:r>
            <a:r>
              <a:rPr sz="2800" i="1" dirty="0">
                <a:solidFill>
                  <a:srgbClr val="006FC0"/>
                </a:solidFill>
                <a:latin typeface="Constantia"/>
                <a:cs typeface="Constantia"/>
              </a:rPr>
              <a:t>approval</a:t>
            </a:r>
            <a:r>
              <a:rPr sz="2800" i="1" spc="-75" dirty="0">
                <a:solidFill>
                  <a:srgbClr val="006FC0"/>
                </a:solidFill>
                <a:latin typeface="Constantia"/>
                <a:cs typeface="Constantia"/>
              </a:rPr>
              <a:t> </a:t>
            </a:r>
            <a:r>
              <a:rPr sz="2800" i="1" dirty="0">
                <a:solidFill>
                  <a:srgbClr val="006FC0"/>
                </a:solidFill>
                <a:latin typeface="Constantia"/>
                <a:cs typeface="Constantia"/>
              </a:rPr>
              <a:t>for</a:t>
            </a:r>
            <a:r>
              <a:rPr sz="2800" i="1" spc="-70" dirty="0">
                <a:solidFill>
                  <a:srgbClr val="006FC0"/>
                </a:solidFill>
                <a:latin typeface="Constantia"/>
                <a:cs typeface="Constantia"/>
              </a:rPr>
              <a:t> </a:t>
            </a:r>
            <a:r>
              <a:rPr sz="2800" i="1" dirty="0">
                <a:solidFill>
                  <a:srgbClr val="006FC0"/>
                </a:solidFill>
                <a:latin typeface="Constantia"/>
                <a:cs typeface="Constantia"/>
              </a:rPr>
              <a:t>usage</a:t>
            </a:r>
            <a:r>
              <a:rPr sz="2800" i="1" spc="-55" dirty="0">
                <a:solidFill>
                  <a:srgbClr val="006FC0"/>
                </a:solidFill>
                <a:latin typeface="Constantia"/>
                <a:cs typeface="Constantia"/>
              </a:rPr>
              <a:t> </a:t>
            </a:r>
            <a:r>
              <a:rPr sz="2800" i="1" dirty="0">
                <a:solidFill>
                  <a:srgbClr val="006FC0"/>
                </a:solidFill>
                <a:latin typeface="Constantia"/>
                <a:cs typeface="Constantia"/>
              </a:rPr>
              <a:t>in</a:t>
            </a:r>
            <a:r>
              <a:rPr sz="2800" i="1" spc="-75" dirty="0">
                <a:solidFill>
                  <a:srgbClr val="006FC0"/>
                </a:solidFill>
                <a:latin typeface="Constantia"/>
                <a:cs typeface="Constantia"/>
              </a:rPr>
              <a:t> </a:t>
            </a:r>
            <a:r>
              <a:rPr sz="2800" i="1" dirty="0">
                <a:solidFill>
                  <a:srgbClr val="006FC0"/>
                </a:solidFill>
                <a:latin typeface="Constantia"/>
                <a:cs typeface="Constantia"/>
              </a:rPr>
              <a:t>pregnancy</a:t>
            </a:r>
            <a:r>
              <a:rPr sz="2800" dirty="0">
                <a:latin typeface="Constantia"/>
                <a:cs typeface="Constantia"/>
              </a:rPr>
              <a:t>.</a:t>
            </a:r>
            <a:r>
              <a:rPr sz="2800" spc="-105" dirty="0">
                <a:latin typeface="Constantia"/>
                <a:cs typeface="Constantia"/>
              </a:rPr>
              <a:t> </a:t>
            </a:r>
            <a:r>
              <a:rPr sz="2800" dirty="0">
                <a:latin typeface="Constantia"/>
                <a:cs typeface="Constantia"/>
              </a:rPr>
              <a:t>The</a:t>
            </a:r>
            <a:r>
              <a:rPr sz="2800" spc="-175" dirty="0">
                <a:latin typeface="Constantia"/>
                <a:cs typeface="Constantia"/>
              </a:rPr>
              <a:t> </a:t>
            </a:r>
            <a:r>
              <a:rPr sz="2800" spc="-10" dirty="0">
                <a:latin typeface="Constantia"/>
                <a:cs typeface="Constantia"/>
              </a:rPr>
              <a:t>short- </a:t>
            </a:r>
            <a:r>
              <a:rPr sz="2800" dirty="0">
                <a:latin typeface="Constantia"/>
                <a:cs typeface="Constantia"/>
              </a:rPr>
              <a:t>acting</a:t>
            </a:r>
            <a:r>
              <a:rPr sz="2800" spc="-55" dirty="0">
                <a:latin typeface="Constantia"/>
                <a:cs typeface="Constantia"/>
              </a:rPr>
              <a:t> </a:t>
            </a:r>
            <a:r>
              <a:rPr sz="2800" dirty="0">
                <a:latin typeface="Constantia"/>
                <a:cs typeface="Constantia"/>
              </a:rPr>
              <a:t>insulin</a:t>
            </a:r>
            <a:r>
              <a:rPr sz="2800" spc="-70" dirty="0">
                <a:latin typeface="Constantia"/>
                <a:cs typeface="Constantia"/>
              </a:rPr>
              <a:t> </a:t>
            </a:r>
            <a:r>
              <a:rPr sz="2800" dirty="0">
                <a:latin typeface="Constantia"/>
                <a:cs typeface="Constantia"/>
              </a:rPr>
              <a:t>is</a:t>
            </a:r>
            <a:r>
              <a:rPr sz="2800" spc="-170" dirty="0">
                <a:latin typeface="Constantia"/>
                <a:cs typeface="Constantia"/>
              </a:rPr>
              <a:t> </a:t>
            </a:r>
            <a:r>
              <a:rPr sz="2800" spc="-10" dirty="0">
                <a:latin typeface="Constantia"/>
                <a:cs typeface="Constantia"/>
              </a:rPr>
              <a:t>associated</a:t>
            </a:r>
            <a:r>
              <a:rPr sz="2800" spc="-85" dirty="0">
                <a:latin typeface="Constantia"/>
                <a:cs typeface="Constantia"/>
              </a:rPr>
              <a:t> </a:t>
            </a:r>
            <a:r>
              <a:rPr sz="2800" dirty="0">
                <a:latin typeface="Constantia"/>
                <a:cs typeface="Constantia"/>
              </a:rPr>
              <a:t>with</a:t>
            </a:r>
            <a:r>
              <a:rPr sz="2800" spc="-85" dirty="0">
                <a:latin typeface="Constantia"/>
                <a:cs typeface="Constantia"/>
              </a:rPr>
              <a:t> </a:t>
            </a:r>
            <a:r>
              <a:rPr sz="2800" dirty="0">
                <a:latin typeface="Constantia"/>
                <a:cs typeface="Constantia"/>
              </a:rPr>
              <a:t>less</a:t>
            </a:r>
            <a:r>
              <a:rPr sz="2800" spc="-80" dirty="0">
                <a:latin typeface="Constantia"/>
                <a:cs typeface="Constantia"/>
              </a:rPr>
              <a:t> </a:t>
            </a:r>
            <a:r>
              <a:rPr sz="2800" spc="-10" dirty="0">
                <a:latin typeface="Constantia"/>
                <a:cs typeface="Constantia"/>
              </a:rPr>
              <a:t>hypoglycemia</a:t>
            </a:r>
            <a:r>
              <a:rPr sz="2800" spc="-10" dirty="0" smtClean="0">
                <a:latin typeface="Constantia"/>
                <a:cs typeface="Constantia"/>
              </a:rPr>
              <a:t>.</a:t>
            </a:r>
            <a:endParaRPr lang="en-GB" sz="2800" spc="-10" dirty="0" smtClean="0">
              <a:latin typeface="Constantia"/>
              <a:cs typeface="Constantia"/>
            </a:endParaRPr>
          </a:p>
          <a:p>
            <a:pPr marL="11430" marR="139065">
              <a:lnSpc>
                <a:spcPct val="100000"/>
              </a:lnSpc>
              <a:spcBef>
                <a:spcPts val="95"/>
              </a:spcBef>
              <a:buClr>
                <a:srgbClr val="0AD0D9"/>
              </a:buClr>
              <a:buSzPct val="91071"/>
              <a:tabLst>
                <a:tab pos="286385" algn="l"/>
                <a:tab pos="313055" algn="l"/>
              </a:tabLst>
            </a:pPr>
            <a:endParaRPr sz="2800" dirty="0">
              <a:latin typeface="Constantia"/>
              <a:cs typeface="Constantia"/>
            </a:endParaRPr>
          </a:p>
          <a:p>
            <a:pPr marL="286385" marR="5080" indent="-274955">
              <a:lnSpc>
                <a:spcPct val="100000"/>
              </a:lnSpc>
              <a:spcBef>
                <a:spcPts val="670"/>
              </a:spcBef>
              <a:buClr>
                <a:srgbClr val="0AD0D9"/>
              </a:buClr>
              <a:buSzPct val="91071"/>
              <a:buFont typeface="Wingdings"/>
              <a:buChar char=""/>
              <a:tabLst>
                <a:tab pos="286385" algn="l"/>
                <a:tab pos="313055" algn="l"/>
              </a:tabLst>
            </a:pPr>
            <a:r>
              <a:rPr sz="2800" dirty="0">
                <a:latin typeface="Constantia"/>
                <a:cs typeface="Constantia"/>
              </a:rPr>
              <a:t>	The</a:t>
            </a:r>
            <a:r>
              <a:rPr sz="2800" spc="-114" dirty="0">
                <a:latin typeface="Constantia"/>
                <a:cs typeface="Constantia"/>
              </a:rPr>
              <a:t> </a:t>
            </a:r>
            <a:r>
              <a:rPr sz="2800" spc="-25" dirty="0">
                <a:latin typeface="Constantia"/>
                <a:cs typeface="Constantia"/>
              </a:rPr>
              <a:t>long-</a:t>
            </a:r>
            <a:r>
              <a:rPr sz="2800" dirty="0">
                <a:latin typeface="Constantia"/>
                <a:cs typeface="Constantia"/>
              </a:rPr>
              <a:t>acting</a:t>
            </a:r>
            <a:r>
              <a:rPr sz="2800" spc="-40" dirty="0">
                <a:latin typeface="Constantia"/>
                <a:cs typeface="Constantia"/>
              </a:rPr>
              <a:t> </a:t>
            </a:r>
            <a:r>
              <a:rPr sz="2800" spc="-10" dirty="0">
                <a:latin typeface="Constantia"/>
                <a:cs typeface="Constantia"/>
              </a:rPr>
              <a:t>insulin</a:t>
            </a:r>
            <a:r>
              <a:rPr sz="2800" spc="-145" dirty="0">
                <a:latin typeface="Constantia"/>
                <a:cs typeface="Constantia"/>
              </a:rPr>
              <a:t> </a:t>
            </a:r>
            <a:r>
              <a:rPr sz="2800" dirty="0">
                <a:latin typeface="Constantia"/>
                <a:cs typeface="Constantia"/>
              </a:rPr>
              <a:t>detemir</a:t>
            </a:r>
            <a:r>
              <a:rPr sz="2800" spc="-155" dirty="0">
                <a:latin typeface="Constantia"/>
                <a:cs typeface="Constantia"/>
              </a:rPr>
              <a:t> </a:t>
            </a:r>
            <a:r>
              <a:rPr sz="2800" dirty="0">
                <a:latin typeface="Constantia"/>
                <a:cs typeface="Constantia"/>
              </a:rPr>
              <a:t>has</a:t>
            </a:r>
            <a:r>
              <a:rPr sz="2800" spc="-110" dirty="0">
                <a:latin typeface="Constantia"/>
                <a:cs typeface="Constantia"/>
              </a:rPr>
              <a:t> </a:t>
            </a:r>
            <a:r>
              <a:rPr sz="2800" spc="-25" dirty="0">
                <a:latin typeface="Constantia"/>
                <a:cs typeface="Constantia"/>
              </a:rPr>
              <a:t>received</a:t>
            </a:r>
            <a:r>
              <a:rPr sz="2800" spc="-140" dirty="0">
                <a:latin typeface="Constantia"/>
                <a:cs typeface="Constantia"/>
              </a:rPr>
              <a:t> </a:t>
            </a:r>
            <a:r>
              <a:rPr sz="2800" spc="-10" dirty="0">
                <a:latin typeface="Constantia"/>
                <a:cs typeface="Constantia"/>
              </a:rPr>
              <a:t>approval</a:t>
            </a:r>
            <a:r>
              <a:rPr sz="2800" spc="-60" dirty="0">
                <a:latin typeface="Constantia"/>
                <a:cs typeface="Constantia"/>
              </a:rPr>
              <a:t> </a:t>
            </a:r>
            <a:r>
              <a:rPr sz="2800" spc="-10" dirty="0">
                <a:latin typeface="Constantia"/>
                <a:cs typeface="Constantia"/>
              </a:rPr>
              <a:t>for</a:t>
            </a:r>
            <a:r>
              <a:rPr sz="2800" spc="-160" dirty="0">
                <a:latin typeface="Constantia"/>
                <a:cs typeface="Constantia"/>
              </a:rPr>
              <a:t> </a:t>
            </a:r>
            <a:r>
              <a:rPr sz="2800" dirty="0">
                <a:latin typeface="Constantia"/>
                <a:cs typeface="Constantia"/>
              </a:rPr>
              <a:t>the</a:t>
            </a:r>
            <a:r>
              <a:rPr sz="2800" spc="-160" dirty="0">
                <a:latin typeface="Constantia"/>
                <a:cs typeface="Constantia"/>
              </a:rPr>
              <a:t> </a:t>
            </a:r>
            <a:r>
              <a:rPr sz="2800" spc="-10" dirty="0">
                <a:latin typeface="Constantia"/>
                <a:cs typeface="Constantia"/>
              </a:rPr>
              <a:t>usage </a:t>
            </a:r>
            <a:r>
              <a:rPr sz="2800" dirty="0">
                <a:latin typeface="Constantia"/>
                <a:cs typeface="Constantia"/>
              </a:rPr>
              <a:t>in</a:t>
            </a:r>
            <a:r>
              <a:rPr sz="2800" spc="-120" dirty="0">
                <a:latin typeface="Constantia"/>
                <a:cs typeface="Constantia"/>
              </a:rPr>
              <a:t> </a:t>
            </a:r>
            <a:r>
              <a:rPr sz="2800" spc="-25" dirty="0">
                <a:latin typeface="Constantia"/>
                <a:cs typeface="Constantia"/>
              </a:rPr>
              <a:t>pregnancy.</a:t>
            </a:r>
            <a:r>
              <a:rPr sz="2800" spc="-50" dirty="0">
                <a:latin typeface="Constantia"/>
                <a:cs typeface="Constantia"/>
              </a:rPr>
              <a:t> </a:t>
            </a:r>
            <a:r>
              <a:rPr sz="2800" spc="-20" dirty="0">
                <a:latin typeface="Constantia"/>
                <a:cs typeface="Constantia"/>
              </a:rPr>
              <a:t>Long-</a:t>
            </a:r>
            <a:r>
              <a:rPr sz="2800" dirty="0">
                <a:latin typeface="Constantia"/>
                <a:cs typeface="Constantia"/>
              </a:rPr>
              <a:t>acting</a:t>
            </a:r>
            <a:r>
              <a:rPr sz="2800" spc="-35" dirty="0">
                <a:latin typeface="Constantia"/>
                <a:cs typeface="Constantia"/>
              </a:rPr>
              <a:t> </a:t>
            </a:r>
            <a:r>
              <a:rPr sz="2800" spc="-10" dirty="0">
                <a:latin typeface="Constantia"/>
                <a:cs typeface="Constantia"/>
              </a:rPr>
              <a:t>insulin</a:t>
            </a:r>
            <a:r>
              <a:rPr sz="2800" spc="-155" dirty="0">
                <a:latin typeface="Constantia"/>
                <a:cs typeface="Constantia"/>
              </a:rPr>
              <a:t> </a:t>
            </a:r>
            <a:r>
              <a:rPr sz="2800" dirty="0">
                <a:latin typeface="Constantia"/>
                <a:cs typeface="Constantia"/>
              </a:rPr>
              <a:t>causes</a:t>
            </a:r>
            <a:r>
              <a:rPr sz="2800" spc="-90" dirty="0">
                <a:latin typeface="Constantia"/>
                <a:cs typeface="Constantia"/>
              </a:rPr>
              <a:t> </a:t>
            </a:r>
            <a:r>
              <a:rPr sz="2800" dirty="0">
                <a:latin typeface="Constantia"/>
                <a:cs typeface="Constantia"/>
              </a:rPr>
              <a:t>less</a:t>
            </a:r>
            <a:r>
              <a:rPr sz="2800" spc="-80" dirty="0">
                <a:latin typeface="Constantia"/>
                <a:cs typeface="Constantia"/>
              </a:rPr>
              <a:t> </a:t>
            </a:r>
            <a:r>
              <a:rPr sz="2800" spc="-10" dirty="0">
                <a:latin typeface="Constantia"/>
                <a:cs typeface="Constantia"/>
              </a:rPr>
              <a:t>nocturnal hypoglycemia.</a:t>
            </a:r>
            <a:endParaRPr sz="2800" dirty="0">
              <a:latin typeface="Constantia"/>
              <a:cs typeface="Constantia"/>
            </a:endParaRPr>
          </a:p>
        </p:txBody>
      </p:sp>
      <p:pic>
        <p:nvPicPr>
          <p:cNvPr id="4" name="object 4"/>
          <p:cNvPicPr/>
          <p:nvPr/>
        </p:nvPicPr>
        <p:blipFill>
          <a:blip r:embed="rId2" cstate="print"/>
          <a:stretch>
            <a:fillRect/>
          </a:stretch>
        </p:blipFill>
        <p:spPr>
          <a:xfrm>
            <a:off x="10843259" y="0"/>
            <a:ext cx="1348740" cy="1648967"/>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04800" y="441666"/>
            <a:ext cx="9022514" cy="2782813"/>
          </a:xfrm>
          <a:prstGeom prst="rect">
            <a:avLst/>
          </a:prstGeom>
        </p:spPr>
        <p:txBody>
          <a:bodyPr vert="horz" wrap="square" lIns="0" tIns="12700" rIns="0" bIns="0" rtlCol="0">
            <a:spAutoFit/>
          </a:bodyPr>
          <a:lstStyle/>
          <a:p>
            <a:pPr marL="12700" marR="5080">
              <a:spcBef>
                <a:spcPts val="100"/>
              </a:spcBef>
            </a:pPr>
            <a:r>
              <a:rPr sz="4500" i="0" spc="-35" dirty="0" smtClean="0"/>
              <a:t>TARGET</a:t>
            </a:r>
            <a:r>
              <a:rPr sz="4500" i="0" spc="-220" dirty="0" smtClean="0"/>
              <a:t> </a:t>
            </a:r>
            <a:r>
              <a:rPr sz="4500" i="0" dirty="0"/>
              <a:t>BLOOD</a:t>
            </a:r>
            <a:r>
              <a:rPr sz="4500" i="0" spc="-240" dirty="0"/>
              <a:t> </a:t>
            </a:r>
            <a:r>
              <a:rPr sz="4500" i="0" spc="-10" dirty="0"/>
              <a:t>GLUCOSE</a:t>
            </a:r>
            <a:r>
              <a:rPr sz="4500" i="0" spc="-229" dirty="0"/>
              <a:t> </a:t>
            </a:r>
            <a:r>
              <a:rPr sz="4500" i="0" spc="-10" dirty="0"/>
              <a:t>LEVELS </a:t>
            </a:r>
            <a:r>
              <a:rPr sz="4500" i="0" dirty="0"/>
              <a:t>DURING</a:t>
            </a:r>
            <a:r>
              <a:rPr sz="4500" i="0" spc="-90" dirty="0"/>
              <a:t> </a:t>
            </a:r>
            <a:r>
              <a:rPr sz="4500" i="0" spc="-60" dirty="0"/>
              <a:t>GESTATIONAL</a:t>
            </a:r>
            <a:r>
              <a:rPr sz="4500" i="0" spc="-105" dirty="0"/>
              <a:t> </a:t>
            </a:r>
            <a:r>
              <a:rPr sz="4500" i="0" spc="-10" dirty="0" smtClean="0"/>
              <a:t>DIABETES</a:t>
            </a:r>
            <a:r>
              <a:rPr lang="en-GB" sz="4500" spc="-10" dirty="0" smtClean="0"/>
              <a:t/>
            </a:r>
            <a:br>
              <a:rPr lang="en-GB" sz="4500" spc="-10" dirty="0" smtClean="0"/>
            </a:br>
            <a:r>
              <a:rPr lang="en-GB" sz="4500" spc="-10" dirty="0" smtClean="0"/>
              <a:t>                                                     </a:t>
            </a:r>
            <a:r>
              <a:rPr lang="en-GB" sz="2400" dirty="0" smtClean="0"/>
              <a:t>CORE</a:t>
            </a:r>
            <a:r>
              <a:rPr lang="en-GB" sz="2400" spc="-120" dirty="0" smtClean="0"/>
              <a:t> </a:t>
            </a:r>
            <a:r>
              <a:rPr lang="en-GB" sz="2400" spc="-10" dirty="0"/>
              <a:t>CONCEPT</a:t>
            </a:r>
            <a:r>
              <a:rPr lang="en-GB" sz="4800" dirty="0"/>
              <a:t/>
            </a:r>
            <a:br>
              <a:rPr lang="en-GB" sz="4800" dirty="0"/>
            </a:br>
            <a:endParaRPr sz="4500" dirty="0"/>
          </a:p>
        </p:txBody>
      </p:sp>
      <p:sp>
        <p:nvSpPr>
          <p:cNvPr id="4" name="object 4"/>
          <p:cNvSpPr txBox="1"/>
          <p:nvPr/>
        </p:nvSpPr>
        <p:spPr>
          <a:xfrm>
            <a:off x="688340" y="2571699"/>
            <a:ext cx="10824210" cy="1305560"/>
          </a:xfrm>
          <a:prstGeom prst="rect">
            <a:avLst/>
          </a:prstGeom>
        </p:spPr>
        <p:txBody>
          <a:bodyPr vert="horz" wrap="square" lIns="0" tIns="12065" rIns="0" bIns="0" rtlCol="0">
            <a:spAutoFit/>
          </a:bodyPr>
          <a:lstStyle/>
          <a:p>
            <a:pPr marL="12700" marR="5080" indent="381635" algn="just">
              <a:lnSpc>
                <a:spcPct val="100000"/>
              </a:lnSpc>
              <a:spcBef>
                <a:spcPts val="95"/>
              </a:spcBef>
              <a:buClr>
                <a:srgbClr val="0AD0D9"/>
              </a:buClr>
              <a:buSzPct val="94642"/>
              <a:buFont typeface="Wingdings"/>
              <a:buChar char=""/>
              <a:tabLst>
                <a:tab pos="394335" algn="l"/>
              </a:tabLst>
            </a:pPr>
            <a:r>
              <a:rPr sz="2800" dirty="0">
                <a:latin typeface="Constantia"/>
                <a:cs typeface="Constantia"/>
              </a:rPr>
              <a:t>The</a:t>
            </a:r>
            <a:r>
              <a:rPr sz="2800" spc="285" dirty="0">
                <a:latin typeface="Constantia"/>
                <a:cs typeface="Constantia"/>
              </a:rPr>
              <a:t> </a:t>
            </a:r>
            <a:r>
              <a:rPr sz="2800" dirty="0">
                <a:latin typeface="Constantia"/>
                <a:cs typeface="Constantia"/>
              </a:rPr>
              <a:t>ACOG</a:t>
            </a:r>
            <a:r>
              <a:rPr sz="2800" spc="355" dirty="0">
                <a:latin typeface="Constantia"/>
                <a:cs typeface="Constantia"/>
              </a:rPr>
              <a:t> </a:t>
            </a:r>
            <a:r>
              <a:rPr sz="2800" dirty="0">
                <a:latin typeface="Constantia"/>
                <a:cs typeface="Constantia"/>
              </a:rPr>
              <a:t>recommended</a:t>
            </a:r>
            <a:r>
              <a:rPr sz="2800" spc="360" dirty="0">
                <a:latin typeface="Constantia"/>
                <a:cs typeface="Constantia"/>
              </a:rPr>
              <a:t> </a:t>
            </a:r>
            <a:r>
              <a:rPr sz="2800" dirty="0">
                <a:latin typeface="Constantia"/>
                <a:cs typeface="Constantia"/>
              </a:rPr>
              <a:t>levels</a:t>
            </a:r>
            <a:r>
              <a:rPr sz="2800" spc="295" dirty="0">
                <a:latin typeface="Constantia"/>
                <a:cs typeface="Constantia"/>
              </a:rPr>
              <a:t> </a:t>
            </a:r>
            <a:r>
              <a:rPr sz="2800" dirty="0">
                <a:latin typeface="Constantia"/>
                <a:cs typeface="Constantia"/>
              </a:rPr>
              <a:t>of</a:t>
            </a:r>
            <a:r>
              <a:rPr sz="2800" spc="415" dirty="0">
                <a:latin typeface="Constantia"/>
                <a:cs typeface="Constantia"/>
              </a:rPr>
              <a:t> </a:t>
            </a:r>
            <a:r>
              <a:rPr sz="2800" dirty="0">
                <a:latin typeface="Constantia"/>
                <a:cs typeface="Constantia"/>
              </a:rPr>
              <a:t>blood</a:t>
            </a:r>
            <a:r>
              <a:rPr sz="2800" spc="365" dirty="0">
                <a:latin typeface="Constantia"/>
                <a:cs typeface="Constantia"/>
              </a:rPr>
              <a:t> </a:t>
            </a:r>
            <a:r>
              <a:rPr sz="2800" dirty="0">
                <a:latin typeface="Constantia"/>
                <a:cs typeface="Constantia"/>
              </a:rPr>
              <a:t>glucose</a:t>
            </a:r>
            <a:r>
              <a:rPr sz="2800" spc="290" dirty="0">
                <a:latin typeface="Constantia"/>
                <a:cs typeface="Constantia"/>
              </a:rPr>
              <a:t> </a:t>
            </a:r>
            <a:r>
              <a:rPr sz="2800" dirty="0">
                <a:latin typeface="Constantia"/>
                <a:cs typeface="Constantia"/>
              </a:rPr>
              <a:t>in</a:t>
            </a:r>
            <a:r>
              <a:rPr sz="2800" spc="320" dirty="0">
                <a:latin typeface="Constantia"/>
                <a:cs typeface="Constantia"/>
              </a:rPr>
              <a:t> </a:t>
            </a:r>
            <a:r>
              <a:rPr sz="2800" dirty="0">
                <a:latin typeface="Constantia"/>
                <a:cs typeface="Constantia"/>
              </a:rPr>
              <a:t>pregnancy</a:t>
            </a:r>
            <a:r>
              <a:rPr sz="2800" spc="290" dirty="0">
                <a:latin typeface="Constantia"/>
                <a:cs typeface="Constantia"/>
              </a:rPr>
              <a:t> </a:t>
            </a:r>
            <a:r>
              <a:rPr sz="2800" spc="-25" dirty="0">
                <a:latin typeface="Constantia"/>
                <a:cs typeface="Constantia"/>
              </a:rPr>
              <a:t>is </a:t>
            </a:r>
            <a:r>
              <a:rPr sz="2800" dirty="0">
                <a:latin typeface="Constantia"/>
                <a:cs typeface="Constantia"/>
              </a:rPr>
              <a:t>fasting</a:t>
            </a:r>
            <a:r>
              <a:rPr sz="2800" spc="-95" dirty="0">
                <a:latin typeface="Constantia"/>
                <a:cs typeface="Constantia"/>
              </a:rPr>
              <a:t> </a:t>
            </a:r>
            <a:r>
              <a:rPr sz="2800" dirty="0">
                <a:latin typeface="Constantia"/>
                <a:cs typeface="Constantia"/>
              </a:rPr>
              <a:t>plasma</a:t>
            </a:r>
            <a:r>
              <a:rPr sz="2800" spc="-120" dirty="0">
                <a:latin typeface="Constantia"/>
                <a:cs typeface="Constantia"/>
              </a:rPr>
              <a:t> </a:t>
            </a:r>
            <a:r>
              <a:rPr sz="2800" spc="-20" dirty="0">
                <a:latin typeface="Constantia"/>
                <a:cs typeface="Constantia"/>
              </a:rPr>
              <a:t>glucose</a:t>
            </a:r>
            <a:r>
              <a:rPr sz="2800" spc="-135" dirty="0">
                <a:latin typeface="Constantia"/>
                <a:cs typeface="Constantia"/>
              </a:rPr>
              <a:t> </a:t>
            </a:r>
            <a:r>
              <a:rPr sz="2800" dirty="0">
                <a:latin typeface="Constantia"/>
                <a:cs typeface="Constantia"/>
              </a:rPr>
              <a:t>under</a:t>
            </a:r>
            <a:r>
              <a:rPr sz="2800" spc="-135" dirty="0">
                <a:latin typeface="Constantia"/>
                <a:cs typeface="Constantia"/>
              </a:rPr>
              <a:t> </a:t>
            </a:r>
            <a:r>
              <a:rPr sz="2800" dirty="0">
                <a:latin typeface="Constantia"/>
                <a:cs typeface="Constantia"/>
              </a:rPr>
              <a:t>95</a:t>
            </a:r>
            <a:r>
              <a:rPr sz="2800" spc="-65" dirty="0">
                <a:latin typeface="Constantia"/>
                <a:cs typeface="Constantia"/>
              </a:rPr>
              <a:t> </a:t>
            </a:r>
            <a:r>
              <a:rPr sz="2800" dirty="0">
                <a:latin typeface="Constantia"/>
                <a:cs typeface="Constantia"/>
              </a:rPr>
              <a:t>mg/dL,</a:t>
            </a:r>
            <a:r>
              <a:rPr sz="2800" spc="-60" dirty="0">
                <a:latin typeface="Constantia"/>
                <a:cs typeface="Constantia"/>
              </a:rPr>
              <a:t> </a:t>
            </a:r>
            <a:r>
              <a:rPr sz="2800" dirty="0">
                <a:latin typeface="Constantia"/>
                <a:cs typeface="Constantia"/>
              </a:rPr>
              <a:t>1</a:t>
            </a:r>
            <a:r>
              <a:rPr sz="2800" spc="-65" dirty="0">
                <a:latin typeface="Constantia"/>
                <a:cs typeface="Constantia"/>
              </a:rPr>
              <a:t> </a:t>
            </a:r>
            <a:r>
              <a:rPr sz="2800" dirty="0">
                <a:latin typeface="Constantia"/>
                <a:cs typeface="Constantia"/>
              </a:rPr>
              <a:t>hour</a:t>
            </a:r>
            <a:r>
              <a:rPr sz="2800" spc="-145" dirty="0">
                <a:latin typeface="Constantia"/>
                <a:cs typeface="Constantia"/>
              </a:rPr>
              <a:t> </a:t>
            </a:r>
            <a:r>
              <a:rPr sz="2800" spc="-10" dirty="0">
                <a:latin typeface="Constantia"/>
                <a:cs typeface="Constantia"/>
              </a:rPr>
              <a:t>postprandial</a:t>
            </a:r>
            <a:r>
              <a:rPr sz="2800" spc="-70" dirty="0">
                <a:latin typeface="Constantia"/>
                <a:cs typeface="Constantia"/>
              </a:rPr>
              <a:t> </a:t>
            </a:r>
            <a:r>
              <a:rPr sz="2800" spc="-10" dirty="0">
                <a:latin typeface="Constantia"/>
                <a:cs typeface="Constantia"/>
              </a:rPr>
              <a:t>under</a:t>
            </a:r>
            <a:r>
              <a:rPr sz="2800" spc="-165" dirty="0">
                <a:latin typeface="Constantia"/>
                <a:cs typeface="Constantia"/>
              </a:rPr>
              <a:t> </a:t>
            </a:r>
            <a:r>
              <a:rPr sz="2800" spc="-20" dirty="0">
                <a:latin typeface="Constantia"/>
                <a:cs typeface="Constantia"/>
              </a:rPr>
              <a:t>130- </a:t>
            </a:r>
            <a:r>
              <a:rPr sz="2800" dirty="0">
                <a:latin typeface="Constantia"/>
                <a:cs typeface="Constantia"/>
              </a:rPr>
              <a:t>140</a:t>
            </a:r>
            <a:r>
              <a:rPr sz="2800" spc="-90" dirty="0">
                <a:latin typeface="Constantia"/>
                <a:cs typeface="Constantia"/>
              </a:rPr>
              <a:t> </a:t>
            </a:r>
            <a:r>
              <a:rPr sz="2800" dirty="0">
                <a:latin typeface="Constantia"/>
                <a:cs typeface="Constantia"/>
              </a:rPr>
              <a:t>mg/dL,</a:t>
            </a:r>
            <a:r>
              <a:rPr sz="2800" spc="-80" dirty="0">
                <a:latin typeface="Constantia"/>
                <a:cs typeface="Constantia"/>
              </a:rPr>
              <a:t> </a:t>
            </a:r>
            <a:r>
              <a:rPr sz="2800" dirty="0">
                <a:latin typeface="Constantia"/>
                <a:cs typeface="Constantia"/>
              </a:rPr>
              <a:t>2</a:t>
            </a:r>
            <a:r>
              <a:rPr sz="2800" spc="-80" dirty="0">
                <a:latin typeface="Constantia"/>
                <a:cs typeface="Constantia"/>
              </a:rPr>
              <a:t> </a:t>
            </a:r>
            <a:r>
              <a:rPr sz="2800" dirty="0">
                <a:latin typeface="Constantia"/>
                <a:cs typeface="Constantia"/>
              </a:rPr>
              <a:t>hours</a:t>
            </a:r>
            <a:r>
              <a:rPr sz="2800" spc="-160" dirty="0">
                <a:latin typeface="Constantia"/>
                <a:cs typeface="Constantia"/>
              </a:rPr>
              <a:t> </a:t>
            </a:r>
            <a:r>
              <a:rPr sz="2800" dirty="0">
                <a:latin typeface="Constantia"/>
                <a:cs typeface="Constantia"/>
              </a:rPr>
              <a:t>postprandial</a:t>
            </a:r>
            <a:r>
              <a:rPr sz="2800" spc="-55" dirty="0">
                <a:latin typeface="Constantia"/>
                <a:cs typeface="Constantia"/>
              </a:rPr>
              <a:t> </a:t>
            </a:r>
            <a:r>
              <a:rPr sz="2800" spc="-10" dirty="0">
                <a:latin typeface="Constantia"/>
                <a:cs typeface="Constantia"/>
              </a:rPr>
              <a:t>below</a:t>
            </a:r>
            <a:r>
              <a:rPr sz="2800" spc="-135" dirty="0">
                <a:latin typeface="Constantia"/>
                <a:cs typeface="Constantia"/>
              </a:rPr>
              <a:t> </a:t>
            </a:r>
            <a:r>
              <a:rPr sz="2800" spc="-10" dirty="0">
                <a:latin typeface="Constantia"/>
                <a:cs typeface="Constantia"/>
              </a:rPr>
              <a:t>120mg/dL.</a:t>
            </a:r>
            <a:endParaRPr sz="2800" dirty="0">
              <a:latin typeface="Constantia"/>
              <a:cs typeface="Constantia"/>
            </a:endParaRPr>
          </a:p>
        </p:txBody>
      </p:sp>
      <p:pic>
        <p:nvPicPr>
          <p:cNvPr id="5" name="object 5"/>
          <p:cNvPicPr/>
          <p:nvPr/>
        </p:nvPicPr>
        <p:blipFill>
          <a:blip r:embed="rId2" cstate="print"/>
          <a:stretch>
            <a:fillRect/>
          </a:stretch>
        </p:blipFill>
        <p:spPr>
          <a:xfrm>
            <a:off x="9305543" y="32003"/>
            <a:ext cx="2886455" cy="2520696"/>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04800" y="441666"/>
            <a:ext cx="9022514" cy="2782813"/>
          </a:xfrm>
          <a:prstGeom prst="rect">
            <a:avLst/>
          </a:prstGeom>
        </p:spPr>
        <p:txBody>
          <a:bodyPr vert="horz" wrap="square" lIns="0" tIns="12700" rIns="0" bIns="0" rtlCol="0">
            <a:spAutoFit/>
          </a:bodyPr>
          <a:lstStyle/>
          <a:p>
            <a:pPr marL="12700" marR="5080">
              <a:spcBef>
                <a:spcPts val="100"/>
              </a:spcBef>
            </a:pPr>
            <a:r>
              <a:rPr sz="4500" i="0" spc="-35" dirty="0" smtClean="0"/>
              <a:t>TARGET</a:t>
            </a:r>
            <a:r>
              <a:rPr sz="4500" i="0" spc="-220" dirty="0" smtClean="0"/>
              <a:t> </a:t>
            </a:r>
            <a:r>
              <a:rPr sz="4500" i="0" dirty="0"/>
              <a:t>BLOOD</a:t>
            </a:r>
            <a:r>
              <a:rPr sz="4500" i="0" spc="-240" dirty="0"/>
              <a:t> </a:t>
            </a:r>
            <a:r>
              <a:rPr sz="4500" i="0" spc="-10" dirty="0"/>
              <a:t>GLUCOSE</a:t>
            </a:r>
            <a:r>
              <a:rPr sz="4500" i="0" spc="-229" dirty="0"/>
              <a:t> </a:t>
            </a:r>
            <a:r>
              <a:rPr sz="4500" i="0" spc="-10" dirty="0"/>
              <a:t>LEVELS </a:t>
            </a:r>
            <a:r>
              <a:rPr sz="4500" i="0" dirty="0"/>
              <a:t>DURING</a:t>
            </a:r>
            <a:r>
              <a:rPr sz="4500" i="0" spc="-90" dirty="0"/>
              <a:t> </a:t>
            </a:r>
            <a:r>
              <a:rPr sz="4500" i="0" spc="-60" dirty="0"/>
              <a:t>GESTATIONAL</a:t>
            </a:r>
            <a:r>
              <a:rPr sz="4500" i="0" spc="-105" dirty="0"/>
              <a:t> </a:t>
            </a:r>
            <a:r>
              <a:rPr sz="4500" i="0" spc="-10" dirty="0" smtClean="0"/>
              <a:t>DIABETES</a:t>
            </a:r>
            <a:r>
              <a:rPr lang="en-GB" sz="4500" spc="-10" dirty="0" smtClean="0"/>
              <a:t/>
            </a:r>
            <a:br>
              <a:rPr lang="en-GB" sz="4500" spc="-10" dirty="0" smtClean="0"/>
            </a:br>
            <a:r>
              <a:rPr lang="en-GB" sz="4500" spc="-10" dirty="0" smtClean="0"/>
              <a:t>                                                     </a:t>
            </a:r>
            <a:r>
              <a:rPr lang="en-GB" sz="2400" dirty="0" smtClean="0"/>
              <a:t>CORE</a:t>
            </a:r>
            <a:r>
              <a:rPr lang="en-GB" sz="2400" spc="-120" dirty="0" smtClean="0"/>
              <a:t> </a:t>
            </a:r>
            <a:r>
              <a:rPr lang="en-GB" sz="2400" spc="-10" dirty="0"/>
              <a:t>CONCEPT</a:t>
            </a:r>
            <a:r>
              <a:rPr lang="en-GB" sz="4800" dirty="0"/>
              <a:t/>
            </a:r>
            <a:br>
              <a:rPr lang="en-GB" sz="4800" dirty="0"/>
            </a:br>
            <a:endParaRPr sz="4500" dirty="0"/>
          </a:p>
        </p:txBody>
      </p:sp>
      <p:sp>
        <p:nvSpPr>
          <p:cNvPr id="4" name="object 4"/>
          <p:cNvSpPr txBox="1"/>
          <p:nvPr/>
        </p:nvSpPr>
        <p:spPr>
          <a:xfrm>
            <a:off x="688340" y="2571699"/>
            <a:ext cx="10824210" cy="1748556"/>
          </a:xfrm>
          <a:prstGeom prst="rect">
            <a:avLst/>
          </a:prstGeom>
        </p:spPr>
        <p:txBody>
          <a:bodyPr vert="horz" wrap="square" lIns="0" tIns="12065" rIns="0" bIns="0" rtlCol="0">
            <a:spAutoFit/>
          </a:bodyPr>
          <a:lstStyle/>
          <a:p>
            <a:pPr marL="12700" marR="5080" indent="381635" algn="just">
              <a:lnSpc>
                <a:spcPct val="100000"/>
              </a:lnSpc>
              <a:spcBef>
                <a:spcPts val="95"/>
              </a:spcBef>
              <a:buClr>
                <a:srgbClr val="0AD0D9"/>
              </a:buClr>
              <a:buSzPct val="94642"/>
              <a:buFont typeface="Wingdings"/>
              <a:buChar char=""/>
              <a:tabLst>
                <a:tab pos="394335" algn="l"/>
              </a:tabLst>
            </a:pPr>
            <a:r>
              <a:rPr sz="2800" dirty="0">
                <a:latin typeface="Constantia"/>
                <a:cs typeface="Constantia"/>
              </a:rPr>
              <a:t>The</a:t>
            </a:r>
            <a:r>
              <a:rPr sz="2800" spc="285" dirty="0">
                <a:latin typeface="Constantia"/>
                <a:cs typeface="Constantia"/>
              </a:rPr>
              <a:t> </a:t>
            </a:r>
            <a:r>
              <a:rPr sz="2800" dirty="0">
                <a:latin typeface="Constantia"/>
                <a:cs typeface="Constantia"/>
              </a:rPr>
              <a:t>ACOG</a:t>
            </a:r>
            <a:r>
              <a:rPr sz="2800" spc="355" dirty="0">
                <a:latin typeface="Constantia"/>
                <a:cs typeface="Constantia"/>
              </a:rPr>
              <a:t> </a:t>
            </a:r>
            <a:r>
              <a:rPr sz="2800" dirty="0">
                <a:latin typeface="Constantia"/>
                <a:cs typeface="Constantia"/>
              </a:rPr>
              <a:t>recommended</a:t>
            </a:r>
            <a:r>
              <a:rPr sz="2800" spc="360" dirty="0">
                <a:latin typeface="Constantia"/>
                <a:cs typeface="Constantia"/>
              </a:rPr>
              <a:t> </a:t>
            </a:r>
            <a:r>
              <a:rPr sz="2800" dirty="0">
                <a:latin typeface="Constantia"/>
                <a:cs typeface="Constantia"/>
              </a:rPr>
              <a:t>levels</a:t>
            </a:r>
            <a:r>
              <a:rPr sz="2800" spc="295" dirty="0">
                <a:latin typeface="Constantia"/>
                <a:cs typeface="Constantia"/>
              </a:rPr>
              <a:t> </a:t>
            </a:r>
            <a:r>
              <a:rPr sz="2800" dirty="0">
                <a:latin typeface="Constantia"/>
                <a:cs typeface="Constantia"/>
              </a:rPr>
              <a:t>of</a:t>
            </a:r>
            <a:r>
              <a:rPr sz="2800" spc="415" dirty="0">
                <a:latin typeface="Constantia"/>
                <a:cs typeface="Constantia"/>
              </a:rPr>
              <a:t> </a:t>
            </a:r>
            <a:r>
              <a:rPr sz="2800" dirty="0">
                <a:latin typeface="Constantia"/>
                <a:cs typeface="Constantia"/>
              </a:rPr>
              <a:t>blood</a:t>
            </a:r>
            <a:r>
              <a:rPr sz="2800" spc="365" dirty="0">
                <a:latin typeface="Constantia"/>
                <a:cs typeface="Constantia"/>
              </a:rPr>
              <a:t> </a:t>
            </a:r>
            <a:r>
              <a:rPr sz="2800" dirty="0">
                <a:latin typeface="Constantia"/>
                <a:cs typeface="Constantia"/>
              </a:rPr>
              <a:t>glucose</a:t>
            </a:r>
            <a:r>
              <a:rPr sz="2800" spc="290" dirty="0">
                <a:latin typeface="Constantia"/>
                <a:cs typeface="Constantia"/>
              </a:rPr>
              <a:t> </a:t>
            </a:r>
            <a:r>
              <a:rPr sz="2800" dirty="0">
                <a:latin typeface="Constantia"/>
                <a:cs typeface="Constantia"/>
              </a:rPr>
              <a:t>in</a:t>
            </a:r>
            <a:r>
              <a:rPr sz="2800" spc="320" dirty="0">
                <a:latin typeface="Constantia"/>
                <a:cs typeface="Constantia"/>
              </a:rPr>
              <a:t> </a:t>
            </a:r>
            <a:r>
              <a:rPr sz="2800" dirty="0">
                <a:latin typeface="Constantia"/>
                <a:cs typeface="Constantia"/>
              </a:rPr>
              <a:t>pregnancy</a:t>
            </a:r>
            <a:r>
              <a:rPr sz="2800" spc="290" dirty="0">
                <a:latin typeface="Constantia"/>
                <a:cs typeface="Constantia"/>
              </a:rPr>
              <a:t> </a:t>
            </a:r>
            <a:r>
              <a:rPr sz="2800" spc="-25" dirty="0">
                <a:latin typeface="Constantia"/>
                <a:cs typeface="Constantia"/>
              </a:rPr>
              <a:t>is </a:t>
            </a:r>
            <a:r>
              <a:rPr sz="2800" dirty="0">
                <a:latin typeface="Constantia"/>
                <a:cs typeface="Constantia"/>
              </a:rPr>
              <a:t>fasting</a:t>
            </a:r>
            <a:r>
              <a:rPr sz="2800" spc="-95" dirty="0">
                <a:latin typeface="Constantia"/>
                <a:cs typeface="Constantia"/>
              </a:rPr>
              <a:t> </a:t>
            </a:r>
            <a:r>
              <a:rPr sz="2800" dirty="0">
                <a:latin typeface="Constantia"/>
                <a:cs typeface="Constantia"/>
              </a:rPr>
              <a:t>plasma</a:t>
            </a:r>
            <a:r>
              <a:rPr sz="2800" spc="-120" dirty="0">
                <a:latin typeface="Constantia"/>
                <a:cs typeface="Constantia"/>
              </a:rPr>
              <a:t> </a:t>
            </a:r>
            <a:r>
              <a:rPr sz="2800" spc="-20" dirty="0">
                <a:latin typeface="Constantia"/>
                <a:cs typeface="Constantia"/>
              </a:rPr>
              <a:t>glucose</a:t>
            </a:r>
            <a:r>
              <a:rPr sz="2800" spc="-135" dirty="0">
                <a:latin typeface="Constantia"/>
                <a:cs typeface="Constantia"/>
              </a:rPr>
              <a:t> </a:t>
            </a:r>
            <a:r>
              <a:rPr sz="2800" dirty="0">
                <a:latin typeface="Constantia"/>
                <a:cs typeface="Constantia"/>
              </a:rPr>
              <a:t>under</a:t>
            </a:r>
            <a:r>
              <a:rPr sz="2800" spc="-135" dirty="0">
                <a:latin typeface="Constantia"/>
                <a:cs typeface="Constantia"/>
              </a:rPr>
              <a:t> </a:t>
            </a:r>
            <a:r>
              <a:rPr sz="2800" dirty="0">
                <a:latin typeface="Constantia"/>
                <a:cs typeface="Constantia"/>
              </a:rPr>
              <a:t>95</a:t>
            </a:r>
            <a:r>
              <a:rPr sz="2800" spc="-65" dirty="0">
                <a:latin typeface="Constantia"/>
                <a:cs typeface="Constantia"/>
              </a:rPr>
              <a:t> </a:t>
            </a:r>
            <a:r>
              <a:rPr sz="2800" dirty="0">
                <a:latin typeface="Constantia"/>
                <a:cs typeface="Constantia"/>
              </a:rPr>
              <a:t>mg/dL,</a:t>
            </a:r>
            <a:r>
              <a:rPr sz="2800" spc="-60" dirty="0">
                <a:latin typeface="Constantia"/>
                <a:cs typeface="Constantia"/>
              </a:rPr>
              <a:t> </a:t>
            </a:r>
            <a:r>
              <a:rPr sz="2800" dirty="0">
                <a:latin typeface="Constantia"/>
                <a:cs typeface="Constantia"/>
              </a:rPr>
              <a:t>1</a:t>
            </a:r>
            <a:r>
              <a:rPr sz="2800" spc="-65" dirty="0">
                <a:latin typeface="Constantia"/>
                <a:cs typeface="Constantia"/>
              </a:rPr>
              <a:t> </a:t>
            </a:r>
            <a:r>
              <a:rPr sz="2800" dirty="0">
                <a:latin typeface="Constantia"/>
                <a:cs typeface="Constantia"/>
              </a:rPr>
              <a:t>hour</a:t>
            </a:r>
            <a:r>
              <a:rPr sz="2800" spc="-145" dirty="0">
                <a:latin typeface="Constantia"/>
                <a:cs typeface="Constantia"/>
              </a:rPr>
              <a:t> </a:t>
            </a:r>
            <a:r>
              <a:rPr sz="2800" spc="-10" dirty="0">
                <a:latin typeface="Constantia"/>
                <a:cs typeface="Constantia"/>
              </a:rPr>
              <a:t>postprandial</a:t>
            </a:r>
            <a:r>
              <a:rPr sz="2800" spc="-70" dirty="0">
                <a:latin typeface="Constantia"/>
                <a:cs typeface="Constantia"/>
              </a:rPr>
              <a:t> </a:t>
            </a:r>
            <a:r>
              <a:rPr sz="2800" spc="-10" dirty="0">
                <a:latin typeface="Constantia"/>
                <a:cs typeface="Constantia"/>
              </a:rPr>
              <a:t>under</a:t>
            </a:r>
            <a:r>
              <a:rPr sz="2800" spc="-165" dirty="0">
                <a:latin typeface="Constantia"/>
                <a:cs typeface="Constantia"/>
              </a:rPr>
              <a:t> </a:t>
            </a:r>
            <a:r>
              <a:rPr sz="2800" spc="-20" dirty="0">
                <a:latin typeface="Constantia"/>
                <a:cs typeface="Constantia"/>
              </a:rPr>
              <a:t>130- </a:t>
            </a:r>
            <a:r>
              <a:rPr sz="2800" dirty="0">
                <a:latin typeface="Constantia"/>
                <a:cs typeface="Constantia"/>
              </a:rPr>
              <a:t>140</a:t>
            </a:r>
            <a:r>
              <a:rPr sz="2800" spc="-90" dirty="0">
                <a:latin typeface="Constantia"/>
                <a:cs typeface="Constantia"/>
              </a:rPr>
              <a:t> </a:t>
            </a:r>
            <a:r>
              <a:rPr sz="2800" dirty="0">
                <a:latin typeface="Constantia"/>
                <a:cs typeface="Constantia"/>
              </a:rPr>
              <a:t>mg/dL,</a:t>
            </a:r>
            <a:r>
              <a:rPr sz="2800" spc="-80" dirty="0">
                <a:latin typeface="Constantia"/>
                <a:cs typeface="Constantia"/>
              </a:rPr>
              <a:t> </a:t>
            </a:r>
            <a:r>
              <a:rPr sz="2800" dirty="0">
                <a:latin typeface="Constantia"/>
                <a:cs typeface="Constantia"/>
              </a:rPr>
              <a:t>2</a:t>
            </a:r>
            <a:r>
              <a:rPr sz="2800" spc="-80" dirty="0">
                <a:latin typeface="Constantia"/>
                <a:cs typeface="Constantia"/>
              </a:rPr>
              <a:t> </a:t>
            </a:r>
            <a:r>
              <a:rPr sz="2800" dirty="0">
                <a:latin typeface="Constantia"/>
                <a:cs typeface="Constantia"/>
              </a:rPr>
              <a:t>hours</a:t>
            </a:r>
            <a:r>
              <a:rPr sz="2800" spc="-160" dirty="0">
                <a:latin typeface="Constantia"/>
                <a:cs typeface="Constantia"/>
              </a:rPr>
              <a:t> </a:t>
            </a:r>
            <a:r>
              <a:rPr sz="2800" dirty="0">
                <a:latin typeface="Constantia"/>
                <a:cs typeface="Constantia"/>
              </a:rPr>
              <a:t>postprandial</a:t>
            </a:r>
            <a:r>
              <a:rPr sz="2800" spc="-55" dirty="0">
                <a:latin typeface="Constantia"/>
                <a:cs typeface="Constantia"/>
              </a:rPr>
              <a:t> </a:t>
            </a:r>
            <a:r>
              <a:rPr sz="2800" spc="-10" dirty="0">
                <a:latin typeface="Constantia"/>
                <a:cs typeface="Constantia"/>
              </a:rPr>
              <a:t>below</a:t>
            </a:r>
            <a:r>
              <a:rPr sz="2800" spc="-135" dirty="0">
                <a:latin typeface="Constantia"/>
                <a:cs typeface="Constantia"/>
              </a:rPr>
              <a:t> </a:t>
            </a:r>
            <a:r>
              <a:rPr sz="2800" spc="-10" dirty="0">
                <a:latin typeface="Constantia"/>
                <a:cs typeface="Constantia"/>
              </a:rPr>
              <a:t>120mg/</a:t>
            </a:r>
            <a:r>
              <a:rPr sz="2800" spc="-10" dirty="0" err="1">
                <a:latin typeface="Constantia"/>
                <a:cs typeface="Constantia"/>
              </a:rPr>
              <a:t>dL</a:t>
            </a:r>
            <a:r>
              <a:rPr sz="2800" spc="-10" dirty="0" smtClean="0">
                <a:latin typeface="Constantia"/>
                <a:cs typeface="Constantia"/>
              </a:rPr>
              <a:t>.</a:t>
            </a:r>
            <a:endParaRPr lang="en-GB" sz="2800" spc="-10" dirty="0" smtClean="0">
              <a:latin typeface="Constantia"/>
              <a:cs typeface="Constantia"/>
            </a:endParaRPr>
          </a:p>
          <a:p>
            <a:pPr marL="12700" marR="5080" indent="381635" algn="just">
              <a:lnSpc>
                <a:spcPct val="100000"/>
              </a:lnSpc>
              <a:spcBef>
                <a:spcPts val="95"/>
              </a:spcBef>
              <a:buClr>
                <a:srgbClr val="0AD0D9"/>
              </a:buClr>
              <a:buSzPct val="94642"/>
              <a:buFont typeface="Wingdings"/>
              <a:buChar char=""/>
              <a:tabLst>
                <a:tab pos="394335" algn="l"/>
              </a:tabLst>
            </a:pPr>
            <a:endParaRPr sz="2800" dirty="0">
              <a:latin typeface="Constantia"/>
              <a:cs typeface="Constantia"/>
            </a:endParaRPr>
          </a:p>
        </p:txBody>
      </p:sp>
      <p:pic>
        <p:nvPicPr>
          <p:cNvPr id="5" name="object 5"/>
          <p:cNvPicPr/>
          <p:nvPr/>
        </p:nvPicPr>
        <p:blipFill>
          <a:blip r:embed="rId2" cstate="print"/>
          <a:stretch>
            <a:fillRect/>
          </a:stretch>
        </p:blipFill>
        <p:spPr>
          <a:xfrm>
            <a:off x="9305543" y="32003"/>
            <a:ext cx="2886455" cy="2520696"/>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4009615265"/>
              </p:ext>
            </p:extLst>
          </p:nvPr>
        </p:nvGraphicFramePr>
        <p:xfrm>
          <a:off x="76200" y="3886199"/>
          <a:ext cx="12039600" cy="2923518"/>
        </p:xfrm>
        <a:graphic>
          <a:graphicData uri="http://schemas.openxmlformats.org/drawingml/2006/table">
            <a:tbl>
              <a:tblPr/>
              <a:tblGrid>
                <a:gridCol w="3009900"/>
                <a:gridCol w="3009900"/>
                <a:gridCol w="3009900"/>
                <a:gridCol w="3009900"/>
              </a:tblGrid>
              <a:tr h="465366">
                <a:tc rowSpan="2">
                  <a:txBody>
                    <a:bodyPr/>
                    <a:lstStyle/>
                    <a:p>
                      <a:pPr algn="l" fontAlgn="t"/>
                      <a:r>
                        <a:rPr lang="en-GB" sz="1800" b="1">
                          <a:effectLst/>
                        </a:rPr>
                        <a:t>Glucose measurement</a:t>
                      </a:r>
                    </a:p>
                  </a:txBody>
                  <a:tcPr marL="65898" marR="65898" marT="32949" marB="32949">
                    <a:lnL w="7620" cap="flat" cmpd="sng" algn="ctr">
                      <a:solidFill>
                        <a:srgbClr val="1A1A1A"/>
                      </a:solidFill>
                      <a:prstDash val="solid"/>
                      <a:round/>
                      <a:headEnd type="none" w="med" len="med"/>
                      <a:tailEnd type="none" w="med" len="med"/>
                    </a:lnL>
                    <a:lnR w="7620" cap="flat" cmpd="sng" algn="ctr">
                      <a:solidFill>
                        <a:srgbClr val="1A1A1A"/>
                      </a:solidFill>
                      <a:prstDash val="solid"/>
                      <a:round/>
                      <a:headEnd type="none" w="med" len="med"/>
                      <a:tailEnd type="none" w="med" len="med"/>
                    </a:lnR>
                    <a:lnT w="7620" cap="flat" cmpd="sng" algn="ctr">
                      <a:solidFill>
                        <a:srgbClr val="1A1A1A"/>
                      </a:solidFill>
                      <a:prstDash val="solid"/>
                      <a:round/>
                      <a:headEnd type="none" w="med" len="med"/>
                      <a:tailEnd type="none" w="med" len="med"/>
                    </a:lnT>
                    <a:lnB w="7620" cap="flat" cmpd="sng" algn="ctr">
                      <a:solidFill>
                        <a:srgbClr val="1A1A1A"/>
                      </a:solidFill>
                      <a:prstDash val="solid"/>
                      <a:round/>
                      <a:headEnd type="none" w="med" len="med"/>
                      <a:tailEnd type="none" w="med" len="med"/>
                    </a:lnB>
                    <a:solidFill>
                      <a:srgbClr val="FAFAFA"/>
                    </a:solidFill>
                  </a:tcPr>
                </a:tc>
                <a:tc gridSpan="3">
                  <a:txBody>
                    <a:bodyPr/>
                    <a:lstStyle/>
                    <a:p>
                      <a:pPr algn="l" fontAlgn="t"/>
                      <a:r>
                        <a:rPr lang="en-GB" sz="1800" b="1">
                          <a:effectLst/>
                        </a:rPr>
                        <a:t>Blood glucose goal</a:t>
                      </a:r>
                    </a:p>
                  </a:txBody>
                  <a:tcPr marL="65898" marR="65898" marT="32949" marB="32949">
                    <a:lnL w="7620" cap="flat" cmpd="sng" algn="ctr">
                      <a:solidFill>
                        <a:srgbClr val="1A1A1A"/>
                      </a:solidFill>
                      <a:prstDash val="solid"/>
                      <a:round/>
                      <a:headEnd type="none" w="med" len="med"/>
                      <a:tailEnd type="none" w="med" len="med"/>
                    </a:lnL>
                    <a:lnR w="7620" cap="flat" cmpd="sng" algn="ctr">
                      <a:solidFill>
                        <a:srgbClr val="1A1A1A"/>
                      </a:solidFill>
                      <a:prstDash val="solid"/>
                      <a:round/>
                      <a:headEnd type="none" w="med" len="med"/>
                      <a:tailEnd type="none" w="med" len="med"/>
                    </a:lnR>
                    <a:lnT w="7620" cap="flat" cmpd="sng" algn="ctr">
                      <a:solidFill>
                        <a:srgbClr val="1A1A1A"/>
                      </a:solidFill>
                      <a:prstDash val="solid"/>
                      <a:round/>
                      <a:headEnd type="none" w="med" len="med"/>
                      <a:tailEnd type="none" w="med" len="med"/>
                    </a:lnT>
                    <a:lnB w="7620" cap="flat" cmpd="sng" algn="ctr">
                      <a:solidFill>
                        <a:srgbClr val="1A1A1A"/>
                      </a:solidFill>
                      <a:prstDash val="solid"/>
                      <a:round/>
                      <a:headEnd type="none" w="med" len="med"/>
                      <a:tailEnd type="none" w="med" len="med"/>
                    </a:lnB>
                    <a:solidFill>
                      <a:srgbClr val="FAFAFA"/>
                    </a:solidFill>
                  </a:tcPr>
                </a:tc>
                <a:tc hMerge="1">
                  <a:txBody>
                    <a:bodyPr/>
                    <a:lstStyle/>
                    <a:p>
                      <a:endParaRPr lang="en-GB"/>
                    </a:p>
                  </a:txBody>
                  <a:tcPr/>
                </a:tc>
                <a:tc hMerge="1">
                  <a:txBody>
                    <a:bodyPr/>
                    <a:lstStyle/>
                    <a:p>
                      <a:endParaRPr lang="en-GB"/>
                    </a:p>
                  </a:txBody>
                  <a:tcPr/>
                </a:tc>
              </a:tr>
              <a:tr h="569459">
                <a:tc vMerge="1">
                  <a:txBody>
                    <a:bodyPr/>
                    <a:lstStyle/>
                    <a:p>
                      <a:endParaRPr lang="en-GB"/>
                    </a:p>
                  </a:txBody>
                  <a:tcPr/>
                </a:tc>
                <a:tc>
                  <a:txBody>
                    <a:bodyPr/>
                    <a:lstStyle/>
                    <a:p>
                      <a:pPr algn="l" fontAlgn="t"/>
                      <a:r>
                        <a:rPr lang="en-GB" sz="1800" b="1" dirty="0">
                          <a:effectLst/>
                        </a:rPr>
                        <a:t>Type 1 diabetes or type 2 </a:t>
                      </a:r>
                      <a:r>
                        <a:rPr lang="en-GB" sz="1800" b="1" dirty="0" smtClean="0">
                          <a:effectLst/>
                        </a:rPr>
                        <a:t>diabetes</a:t>
                      </a:r>
                      <a:endParaRPr lang="en-GB" sz="1800" b="1" dirty="0">
                        <a:effectLst/>
                      </a:endParaRPr>
                    </a:p>
                  </a:txBody>
                  <a:tcPr marL="65898" marR="65898" marT="32949" marB="32949">
                    <a:lnL w="7620" cap="flat" cmpd="sng" algn="ctr">
                      <a:solidFill>
                        <a:srgbClr val="1A1A1A"/>
                      </a:solidFill>
                      <a:prstDash val="solid"/>
                      <a:round/>
                      <a:headEnd type="none" w="med" len="med"/>
                      <a:tailEnd type="none" w="med" len="med"/>
                    </a:lnL>
                    <a:lnR w="7620" cap="flat" cmpd="sng" algn="ctr">
                      <a:solidFill>
                        <a:srgbClr val="1A1A1A"/>
                      </a:solidFill>
                      <a:prstDash val="solid"/>
                      <a:round/>
                      <a:headEnd type="none" w="med" len="med"/>
                      <a:tailEnd type="none" w="med" len="med"/>
                    </a:lnR>
                    <a:lnT w="7620" cap="flat" cmpd="sng" algn="ctr">
                      <a:solidFill>
                        <a:srgbClr val="1A1A1A"/>
                      </a:solidFill>
                      <a:prstDash val="solid"/>
                      <a:round/>
                      <a:headEnd type="none" w="med" len="med"/>
                      <a:tailEnd type="none" w="med" len="med"/>
                    </a:lnT>
                    <a:lnB w="7620" cap="flat" cmpd="sng" algn="ctr">
                      <a:solidFill>
                        <a:srgbClr val="1A1A1A"/>
                      </a:solidFill>
                      <a:prstDash val="solid"/>
                      <a:round/>
                      <a:headEnd type="none" w="med" len="med"/>
                      <a:tailEnd type="none" w="med" len="med"/>
                    </a:lnB>
                    <a:solidFill>
                      <a:srgbClr val="FAFAFA"/>
                    </a:solidFill>
                  </a:tcPr>
                </a:tc>
                <a:tc>
                  <a:txBody>
                    <a:bodyPr/>
                    <a:lstStyle/>
                    <a:p>
                      <a:pPr algn="l" fontAlgn="t"/>
                      <a:r>
                        <a:rPr lang="en-GB" sz="1800" b="1">
                          <a:effectLst/>
                        </a:rPr>
                        <a:t>GDM treated with insulin</a:t>
                      </a:r>
                    </a:p>
                  </a:txBody>
                  <a:tcPr marL="65898" marR="65898" marT="32949" marB="32949">
                    <a:lnL w="7620" cap="flat" cmpd="sng" algn="ctr">
                      <a:solidFill>
                        <a:srgbClr val="1A1A1A"/>
                      </a:solidFill>
                      <a:prstDash val="solid"/>
                      <a:round/>
                      <a:headEnd type="none" w="med" len="med"/>
                      <a:tailEnd type="none" w="med" len="med"/>
                    </a:lnL>
                    <a:lnR w="7620" cap="flat" cmpd="sng" algn="ctr">
                      <a:solidFill>
                        <a:srgbClr val="1A1A1A"/>
                      </a:solidFill>
                      <a:prstDash val="solid"/>
                      <a:round/>
                      <a:headEnd type="none" w="med" len="med"/>
                      <a:tailEnd type="none" w="med" len="med"/>
                    </a:lnR>
                    <a:lnT w="7620" cap="flat" cmpd="sng" algn="ctr">
                      <a:solidFill>
                        <a:srgbClr val="1A1A1A"/>
                      </a:solidFill>
                      <a:prstDash val="solid"/>
                      <a:round/>
                      <a:headEnd type="none" w="med" len="med"/>
                      <a:tailEnd type="none" w="med" len="med"/>
                    </a:lnT>
                    <a:lnB w="7620" cap="flat" cmpd="sng" algn="ctr">
                      <a:solidFill>
                        <a:srgbClr val="1A1A1A"/>
                      </a:solidFill>
                      <a:prstDash val="solid"/>
                      <a:round/>
                      <a:headEnd type="none" w="med" len="med"/>
                      <a:tailEnd type="none" w="med" len="med"/>
                    </a:lnB>
                    <a:solidFill>
                      <a:srgbClr val="FAFAFA"/>
                    </a:solidFill>
                  </a:tcPr>
                </a:tc>
                <a:tc>
                  <a:txBody>
                    <a:bodyPr/>
                    <a:lstStyle/>
                    <a:p>
                      <a:pPr algn="l" fontAlgn="t"/>
                      <a:r>
                        <a:rPr lang="en-GB" sz="1800" b="1">
                          <a:effectLst/>
                        </a:rPr>
                        <a:t>GDM not treated with insulin</a:t>
                      </a:r>
                    </a:p>
                  </a:txBody>
                  <a:tcPr marL="65898" marR="65898" marT="32949" marB="32949">
                    <a:lnL w="7620" cap="flat" cmpd="sng" algn="ctr">
                      <a:solidFill>
                        <a:srgbClr val="1A1A1A"/>
                      </a:solidFill>
                      <a:prstDash val="solid"/>
                      <a:round/>
                      <a:headEnd type="none" w="med" len="med"/>
                      <a:tailEnd type="none" w="med" len="med"/>
                    </a:lnL>
                    <a:lnR w="7620" cap="flat" cmpd="sng" algn="ctr">
                      <a:solidFill>
                        <a:srgbClr val="1A1A1A"/>
                      </a:solidFill>
                      <a:prstDash val="solid"/>
                      <a:round/>
                      <a:headEnd type="none" w="med" len="med"/>
                      <a:tailEnd type="none" w="med" len="med"/>
                    </a:lnR>
                    <a:lnT w="7620" cap="flat" cmpd="sng" algn="ctr">
                      <a:solidFill>
                        <a:srgbClr val="1A1A1A"/>
                      </a:solidFill>
                      <a:prstDash val="solid"/>
                      <a:round/>
                      <a:headEnd type="none" w="med" len="med"/>
                      <a:tailEnd type="none" w="med" len="med"/>
                    </a:lnT>
                    <a:lnB w="7620" cap="flat" cmpd="sng" algn="ctr">
                      <a:solidFill>
                        <a:srgbClr val="1A1A1A"/>
                      </a:solidFill>
                      <a:prstDash val="solid"/>
                      <a:round/>
                      <a:headEnd type="none" w="med" len="med"/>
                      <a:tailEnd type="none" w="med" len="med"/>
                    </a:lnB>
                    <a:solidFill>
                      <a:srgbClr val="FAFAFA"/>
                    </a:solidFill>
                  </a:tcPr>
                </a:tc>
              </a:tr>
              <a:tr h="569459">
                <a:tc>
                  <a:txBody>
                    <a:bodyPr/>
                    <a:lstStyle/>
                    <a:p>
                      <a:pPr algn="l" fontAlgn="t"/>
                      <a:r>
                        <a:rPr lang="en-GB" sz="1800">
                          <a:effectLst/>
                        </a:rPr>
                        <a:t>Fasting glucose </a:t>
                      </a:r>
                    </a:p>
                  </a:txBody>
                  <a:tcPr marL="65898" marR="65898" marT="32949" marB="32949">
                    <a:lnL w="7620" cap="flat" cmpd="sng" algn="ctr">
                      <a:solidFill>
                        <a:srgbClr val="1A1A1A"/>
                      </a:solidFill>
                      <a:prstDash val="solid"/>
                      <a:round/>
                      <a:headEnd type="none" w="med" len="med"/>
                      <a:tailEnd type="none" w="med" len="med"/>
                    </a:lnL>
                    <a:lnR w="7620" cap="flat" cmpd="sng" algn="ctr">
                      <a:solidFill>
                        <a:srgbClr val="1A1A1A"/>
                      </a:solidFill>
                      <a:prstDash val="solid"/>
                      <a:round/>
                      <a:headEnd type="none" w="med" len="med"/>
                      <a:tailEnd type="none" w="med" len="med"/>
                    </a:lnR>
                    <a:lnT w="7620" cap="flat" cmpd="sng" algn="ctr">
                      <a:solidFill>
                        <a:srgbClr val="1A1A1A"/>
                      </a:solidFill>
                      <a:prstDash val="solid"/>
                      <a:round/>
                      <a:headEnd type="none" w="med" len="med"/>
                      <a:tailEnd type="none" w="med" len="med"/>
                    </a:lnT>
                    <a:lnB w="7620" cap="flat" cmpd="sng" algn="ctr">
                      <a:solidFill>
                        <a:srgbClr val="1A1A1A"/>
                      </a:solidFill>
                      <a:prstDash val="solid"/>
                      <a:round/>
                      <a:headEnd type="none" w="med" len="med"/>
                      <a:tailEnd type="none" w="med" len="med"/>
                    </a:lnB>
                    <a:solidFill>
                      <a:srgbClr val="FFFFFF"/>
                    </a:solidFill>
                  </a:tcPr>
                </a:tc>
                <a:tc>
                  <a:txBody>
                    <a:bodyPr/>
                    <a:lstStyle/>
                    <a:p>
                      <a:pPr algn="l" fontAlgn="t"/>
                      <a:r>
                        <a:rPr lang="en-GB" sz="1800">
                          <a:effectLst/>
                        </a:rPr>
                        <a:t>70–95 mg/dL (3.9–5.3 mmol/L) </a:t>
                      </a:r>
                    </a:p>
                  </a:txBody>
                  <a:tcPr marL="65898" marR="65898" marT="32949" marB="32949">
                    <a:lnL w="7620" cap="flat" cmpd="sng" algn="ctr">
                      <a:solidFill>
                        <a:srgbClr val="1A1A1A"/>
                      </a:solidFill>
                      <a:prstDash val="solid"/>
                      <a:round/>
                      <a:headEnd type="none" w="med" len="med"/>
                      <a:tailEnd type="none" w="med" len="med"/>
                    </a:lnL>
                    <a:lnR w="7620" cap="flat" cmpd="sng" algn="ctr">
                      <a:solidFill>
                        <a:srgbClr val="1A1A1A"/>
                      </a:solidFill>
                      <a:prstDash val="solid"/>
                      <a:round/>
                      <a:headEnd type="none" w="med" len="med"/>
                      <a:tailEnd type="none" w="med" len="med"/>
                    </a:lnR>
                    <a:lnT w="7620" cap="flat" cmpd="sng" algn="ctr">
                      <a:solidFill>
                        <a:srgbClr val="1A1A1A"/>
                      </a:solidFill>
                      <a:prstDash val="solid"/>
                      <a:round/>
                      <a:headEnd type="none" w="med" len="med"/>
                      <a:tailEnd type="none" w="med" len="med"/>
                    </a:lnT>
                    <a:lnB w="7620" cap="flat" cmpd="sng" algn="ctr">
                      <a:solidFill>
                        <a:srgbClr val="1A1A1A"/>
                      </a:solidFill>
                      <a:prstDash val="solid"/>
                      <a:round/>
                      <a:headEnd type="none" w="med" len="med"/>
                      <a:tailEnd type="none" w="med" len="med"/>
                    </a:lnB>
                    <a:solidFill>
                      <a:srgbClr val="FFFFFF"/>
                    </a:solidFill>
                  </a:tcPr>
                </a:tc>
                <a:tc>
                  <a:txBody>
                    <a:bodyPr/>
                    <a:lstStyle/>
                    <a:p>
                      <a:pPr algn="l" fontAlgn="t"/>
                      <a:r>
                        <a:rPr lang="en-GB" sz="1800">
                          <a:effectLst/>
                        </a:rPr>
                        <a:t>70–95 mg/dL (3.9–5.3 mmol/L) </a:t>
                      </a:r>
                    </a:p>
                  </a:txBody>
                  <a:tcPr marL="65898" marR="65898" marT="32949" marB="32949">
                    <a:lnL w="7620" cap="flat" cmpd="sng" algn="ctr">
                      <a:solidFill>
                        <a:srgbClr val="1A1A1A"/>
                      </a:solidFill>
                      <a:prstDash val="solid"/>
                      <a:round/>
                      <a:headEnd type="none" w="med" len="med"/>
                      <a:tailEnd type="none" w="med" len="med"/>
                    </a:lnL>
                    <a:lnR w="7620" cap="flat" cmpd="sng" algn="ctr">
                      <a:solidFill>
                        <a:srgbClr val="1A1A1A"/>
                      </a:solidFill>
                      <a:prstDash val="solid"/>
                      <a:round/>
                      <a:headEnd type="none" w="med" len="med"/>
                      <a:tailEnd type="none" w="med" len="med"/>
                    </a:lnR>
                    <a:lnT w="7620" cap="flat" cmpd="sng" algn="ctr">
                      <a:solidFill>
                        <a:srgbClr val="1A1A1A"/>
                      </a:solidFill>
                      <a:prstDash val="solid"/>
                      <a:round/>
                      <a:headEnd type="none" w="med" len="med"/>
                      <a:tailEnd type="none" w="med" len="med"/>
                    </a:lnT>
                    <a:lnB w="7620" cap="flat" cmpd="sng" algn="ctr">
                      <a:solidFill>
                        <a:srgbClr val="1A1A1A"/>
                      </a:solidFill>
                      <a:prstDash val="solid"/>
                      <a:round/>
                      <a:headEnd type="none" w="med" len="med"/>
                      <a:tailEnd type="none" w="med" len="med"/>
                    </a:lnB>
                    <a:solidFill>
                      <a:srgbClr val="FFFFFF"/>
                    </a:solidFill>
                  </a:tcPr>
                </a:tc>
                <a:tc>
                  <a:txBody>
                    <a:bodyPr/>
                    <a:lstStyle/>
                    <a:p>
                      <a:pPr algn="l" fontAlgn="t"/>
                      <a:r>
                        <a:rPr lang="en-GB" sz="1800">
                          <a:effectLst/>
                        </a:rPr>
                        <a:t>&lt;95 mg/dL (&lt;5.3 mmol/L) </a:t>
                      </a:r>
                    </a:p>
                  </a:txBody>
                  <a:tcPr marL="65898" marR="65898" marT="32949" marB="32949">
                    <a:lnL w="7620" cap="flat" cmpd="sng" algn="ctr">
                      <a:solidFill>
                        <a:srgbClr val="1A1A1A"/>
                      </a:solidFill>
                      <a:prstDash val="solid"/>
                      <a:round/>
                      <a:headEnd type="none" w="med" len="med"/>
                      <a:tailEnd type="none" w="med" len="med"/>
                    </a:lnL>
                    <a:lnR w="7620" cap="flat" cmpd="sng" algn="ctr">
                      <a:solidFill>
                        <a:srgbClr val="1A1A1A"/>
                      </a:solidFill>
                      <a:prstDash val="solid"/>
                      <a:round/>
                      <a:headEnd type="none" w="med" len="med"/>
                      <a:tailEnd type="none" w="med" len="med"/>
                    </a:lnR>
                    <a:lnT w="7620" cap="flat" cmpd="sng" algn="ctr">
                      <a:solidFill>
                        <a:srgbClr val="1A1A1A"/>
                      </a:solidFill>
                      <a:prstDash val="solid"/>
                      <a:round/>
                      <a:headEnd type="none" w="med" len="med"/>
                      <a:tailEnd type="none" w="med" len="med"/>
                    </a:lnT>
                    <a:lnB w="7620" cap="flat" cmpd="sng" algn="ctr">
                      <a:solidFill>
                        <a:srgbClr val="1A1A1A"/>
                      </a:solidFill>
                      <a:prstDash val="solid"/>
                      <a:round/>
                      <a:headEnd type="none" w="med" len="med"/>
                      <a:tailEnd type="none" w="med" len="med"/>
                    </a:lnB>
                    <a:solidFill>
                      <a:srgbClr val="FFFFFF"/>
                    </a:solidFill>
                  </a:tcPr>
                </a:tc>
              </a:tr>
              <a:tr h="569459">
                <a:tc>
                  <a:txBody>
                    <a:bodyPr/>
                    <a:lstStyle/>
                    <a:p>
                      <a:pPr algn="l" fontAlgn="t"/>
                      <a:r>
                        <a:rPr lang="en-GB" sz="1800">
                          <a:effectLst/>
                        </a:rPr>
                        <a:t>1-h postprandial glucose </a:t>
                      </a:r>
                    </a:p>
                  </a:txBody>
                  <a:tcPr marL="65898" marR="65898" marT="32949" marB="32949">
                    <a:lnL w="7620" cap="flat" cmpd="sng" algn="ctr">
                      <a:solidFill>
                        <a:srgbClr val="1A1A1A"/>
                      </a:solidFill>
                      <a:prstDash val="solid"/>
                      <a:round/>
                      <a:headEnd type="none" w="med" len="med"/>
                      <a:tailEnd type="none" w="med" len="med"/>
                    </a:lnL>
                    <a:lnR w="7620" cap="flat" cmpd="sng" algn="ctr">
                      <a:solidFill>
                        <a:srgbClr val="1A1A1A"/>
                      </a:solidFill>
                      <a:prstDash val="solid"/>
                      <a:round/>
                      <a:headEnd type="none" w="med" len="med"/>
                      <a:tailEnd type="none" w="med" len="med"/>
                    </a:lnR>
                    <a:lnT w="7620" cap="flat" cmpd="sng" algn="ctr">
                      <a:solidFill>
                        <a:srgbClr val="1A1A1A"/>
                      </a:solidFill>
                      <a:prstDash val="solid"/>
                      <a:round/>
                      <a:headEnd type="none" w="med" len="med"/>
                      <a:tailEnd type="none" w="med" len="med"/>
                    </a:lnT>
                    <a:lnB w="7620" cap="flat" cmpd="sng" algn="ctr">
                      <a:solidFill>
                        <a:srgbClr val="1A1A1A"/>
                      </a:solidFill>
                      <a:prstDash val="solid"/>
                      <a:round/>
                      <a:headEnd type="none" w="med" len="med"/>
                      <a:tailEnd type="none" w="med" len="med"/>
                    </a:lnB>
                    <a:solidFill>
                      <a:srgbClr val="FFFFFF"/>
                    </a:solidFill>
                  </a:tcPr>
                </a:tc>
                <a:tc>
                  <a:txBody>
                    <a:bodyPr/>
                    <a:lstStyle/>
                    <a:p>
                      <a:pPr algn="l" fontAlgn="t"/>
                      <a:r>
                        <a:rPr lang="en-GB" sz="1800" dirty="0">
                          <a:effectLst/>
                        </a:rPr>
                        <a:t>110–140 </a:t>
                      </a:r>
                      <a:r>
                        <a:rPr lang="en-GB" sz="1800" dirty="0" smtClean="0">
                          <a:effectLst/>
                        </a:rPr>
                        <a:t>mg/</a:t>
                      </a:r>
                      <a:r>
                        <a:rPr lang="en-GB" sz="1800" dirty="0" err="1" smtClean="0">
                          <a:effectLst/>
                        </a:rPr>
                        <a:t>dL</a:t>
                      </a:r>
                      <a:r>
                        <a:rPr lang="en-GB" sz="1800" dirty="0">
                          <a:effectLst/>
                        </a:rPr>
                        <a:t> (6.1–7.8 </a:t>
                      </a:r>
                      <a:r>
                        <a:rPr lang="en-GB" sz="1800" dirty="0" err="1">
                          <a:effectLst/>
                        </a:rPr>
                        <a:t>mmol</a:t>
                      </a:r>
                      <a:r>
                        <a:rPr lang="en-GB" sz="1800" dirty="0">
                          <a:effectLst/>
                        </a:rPr>
                        <a:t>/L) </a:t>
                      </a:r>
                    </a:p>
                  </a:txBody>
                  <a:tcPr marL="65898" marR="65898" marT="32949" marB="32949">
                    <a:lnL w="7620" cap="flat" cmpd="sng" algn="ctr">
                      <a:solidFill>
                        <a:srgbClr val="1A1A1A"/>
                      </a:solidFill>
                      <a:prstDash val="solid"/>
                      <a:round/>
                      <a:headEnd type="none" w="med" len="med"/>
                      <a:tailEnd type="none" w="med" len="med"/>
                    </a:lnL>
                    <a:lnR w="7620" cap="flat" cmpd="sng" algn="ctr">
                      <a:solidFill>
                        <a:srgbClr val="1A1A1A"/>
                      </a:solidFill>
                      <a:prstDash val="solid"/>
                      <a:round/>
                      <a:headEnd type="none" w="med" len="med"/>
                      <a:tailEnd type="none" w="med" len="med"/>
                    </a:lnR>
                    <a:lnT w="7620" cap="flat" cmpd="sng" algn="ctr">
                      <a:solidFill>
                        <a:srgbClr val="1A1A1A"/>
                      </a:solidFill>
                      <a:prstDash val="solid"/>
                      <a:round/>
                      <a:headEnd type="none" w="med" len="med"/>
                      <a:tailEnd type="none" w="med" len="med"/>
                    </a:lnT>
                    <a:lnB w="7620" cap="flat" cmpd="sng" algn="ctr">
                      <a:solidFill>
                        <a:srgbClr val="1A1A1A"/>
                      </a:solidFill>
                      <a:prstDash val="solid"/>
                      <a:round/>
                      <a:headEnd type="none" w="med" len="med"/>
                      <a:tailEnd type="none" w="med" len="med"/>
                    </a:lnB>
                    <a:solidFill>
                      <a:srgbClr val="FFFFFF"/>
                    </a:solidFill>
                  </a:tcPr>
                </a:tc>
                <a:tc>
                  <a:txBody>
                    <a:bodyPr/>
                    <a:lstStyle/>
                    <a:p>
                      <a:pPr algn="l" fontAlgn="t"/>
                      <a:r>
                        <a:rPr lang="en-GB" sz="1800" dirty="0">
                          <a:effectLst/>
                        </a:rPr>
                        <a:t>110–140 </a:t>
                      </a:r>
                      <a:r>
                        <a:rPr lang="en-GB" sz="1800" dirty="0" smtClean="0">
                          <a:effectLst/>
                        </a:rPr>
                        <a:t>mg/</a:t>
                      </a:r>
                      <a:r>
                        <a:rPr lang="en-GB" sz="1800" dirty="0" err="1" smtClean="0">
                          <a:effectLst/>
                        </a:rPr>
                        <a:t>dL</a:t>
                      </a:r>
                      <a:r>
                        <a:rPr lang="en-GB" sz="1800" dirty="0" smtClean="0">
                          <a:effectLst/>
                        </a:rPr>
                        <a:t>(6.1–7.8 </a:t>
                      </a:r>
                      <a:r>
                        <a:rPr lang="en-GB" sz="1800" dirty="0" err="1">
                          <a:effectLst/>
                        </a:rPr>
                        <a:t>mmol</a:t>
                      </a:r>
                      <a:r>
                        <a:rPr lang="en-GB" sz="1800" dirty="0">
                          <a:effectLst/>
                        </a:rPr>
                        <a:t>/L) </a:t>
                      </a:r>
                    </a:p>
                  </a:txBody>
                  <a:tcPr marL="65898" marR="65898" marT="32949" marB="32949">
                    <a:lnL w="7620" cap="flat" cmpd="sng" algn="ctr">
                      <a:solidFill>
                        <a:srgbClr val="1A1A1A"/>
                      </a:solidFill>
                      <a:prstDash val="solid"/>
                      <a:round/>
                      <a:headEnd type="none" w="med" len="med"/>
                      <a:tailEnd type="none" w="med" len="med"/>
                    </a:lnL>
                    <a:lnR w="7620" cap="flat" cmpd="sng" algn="ctr">
                      <a:solidFill>
                        <a:srgbClr val="1A1A1A"/>
                      </a:solidFill>
                      <a:prstDash val="solid"/>
                      <a:round/>
                      <a:headEnd type="none" w="med" len="med"/>
                      <a:tailEnd type="none" w="med" len="med"/>
                    </a:lnR>
                    <a:lnT w="7620" cap="flat" cmpd="sng" algn="ctr">
                      <a:solidFill>
                        <a:srgbClr val="1A1A1A"/>
                      </a:solidFill>
                      <a:prstDash val="solid"/>
                      <a:round/>
                      <a:headEnd type="none" w="med" len="med"/>
                      <a:tailEnd type="none" w="med" len="med"/>
                    </a:lnT>
                    <a:lnB w="7620" cap="flat" cmpd="sng" algn="ctr">
                      <a:solidFill>
                        <a:srgbClr val="1A1A1A"/>
                      </a:solidFill>
                      <a:prstDash val="solid"/>
                      <a:round/>
                      <a:headEnd type="none" w="med" len="med"/>
                      <a:tailEnd type="none" w="med" len="med"/>
                    </a:lnB>
                    <a:solidFill>
                      <a:srgbClr val="FFFFFF"/>
                    </a:solidFill>
                  </a:tcPr>
                </a:tc>
                <a:tc>
                  <a:txBody>
                    <a:bodyPr/>
                    <a:lstStyle/>
                    <a:p>
                      <a:pPr algn="l" fontAlgn="t"/>
                      <a:r>
                        <a:rPr lang="en-GB" sz="1800" dirty="0">
                          <a:effectLst/>
                        </a:rPr>
                        <a:t>&lt;140 </a:t>
                      </a:r>
                      <a:r>
                        <a:rPr lang="en-GB" sz="1800" dirty="0" smtClean="0">
                          <a:effectLst/>
                        </a:rPr>
                        <a:t>mg/</a:t>
                      </a:r>
                      <a:r>
                        <a:rPr lang="en-GB" sz="1800" dirty="0" err="1" smtClean="0">
                          <a:effectLst/>
                        </a:rPr>
                        <a:t>dL</a:t>
                      </a:r>
                      <a:r>
                        <a:rPr lang="en-GB" sz="1800" dirty="0">
                          <a:effectLst/>
                        </a:rPr>
                        <a:t> (&lt;7.8 </a:t>
                      </a:r>
                      <a:r>
                        <a:rPr lang="en-GB" sz="1800" dirty="0" err="1">
                          <a:effectLst/>
                        </a:rPr>
                        <a:t>mmol</a:t>
                      </a:r>
                      <a:r>
                        <a:rPr lang="en-GB" sz="1800" dirty="0">
                          <a:effectLst/>
                        </a:rPr>
                        <a:t>/L) </a:t>
                      </a:r>
                    </a:p>
                  </a:txBody>
                  <a:tcPr marL="65898" marR="65898" marT="32949" marB="32949">
                    <a:lnL w="7620" cap="flat" cmpd="sng" algn="ctr">
                      <a:solidFill>
                        <a:srgbClr val="1A1A1A"/>
                      </a:solidFill>
                      <a:prstDash val="solid"/>
                      <a:round/>
                      <a:headEnd type="none" w="med" len="med"/>
                      <a:tailEnd type="none" w="med" len="med"/>
                    </a:lnL>
                    <a:lnR w="7620" cap="flat" cmpd="sng" algn="ctr">
                      <a:solidFill>
                        <a:srgbClr val="1A1A1A"/>
                      </a:solidFill>
                      <a:prstDash val="solid"/>
                      <a:round/>
                      <a:headEnd type="none" w="med" len="med"/>
                      <a:tailEnd type="none" w="med" len="med"/>
                    </a:lnR>
                    <a:lnT w="7620" cap="flat" cmpd="sng" algn="ctr">
                      <a:solidFill>
                        <a:srgbClr val="1A1A1A"/>
                      </a:solidFill>
                      <a:prstDash val="solid"/>
                      <a:round/>
                      <a:headEnd type="none" w="med" len="med"/>
                      <a:tailEnd type="none" w="med" len="med"/>
                    </a:lnT>
                    <a:lnB w="7620" cap="flat" cmpd="sng" algn="ctr">
                      <a:solidFill>
                        <a:srgbClr val="1A1A1A"/>
                      </a:solidFill>
                      <a:prstDash val="solid"/>
                      <a:round/>
                      <a:headEnd type="none" w="med" len="med"/>
                      <a:tailEnd type="none" w="med" len="med"/>
                    </a:lnB>
                    <a:solidFill>
                      <a:srgbClr val="FFFFFF"/>
                    </a:solidFill>
                  </a:tcPr>
                </a:tc>
              </a:tr>
              <a:tr h="569459">
                <a:tc>
                  <a:txBody>
                    <a:bodyPr/>
                    <a:lstStyle/>
                    <a:p>
                      <a:pPr algn="l" fontAlgn="t"/>
                      <a:r>
                        <a:rPr lang="en-GB" sz="1800">
                          <a:effectLst/>
                        </a:rPr>
                        <a:t>2-h postprandial glucose </a:t>
                      </a:r>
                    </a:p>
                  </a:txBody>
                  <a:tcPr marL="65898" marR="65898" marT="32949" marB="32949">
                    <a:lnL w="7620" cap="flat" cmpd="sng" algn="ctr">
                      <a:solidFill>
                        <a:srgbClr val="1A1A1A"/>
                      </a:solidFill>
                      <a:prstDash val="solid"/>
                      <a:round/>
                      <a:headEnd type="none" w="med" len="med"/>
                      <a:tailEnd type="none" w="med" len="med"/>
                    </a:lnL>
                    <a:lnR w="7620" cap="flat" cmpd="sng" algn="ctr">
                      <a:solidFill>
                        <a:srgbClr val="1A1A1A"/>
                      </a:solidFill>
                      <a:prstDash val="solid"/>
                      <a:round/>
                      <a:headEnd type="none" w="med" len="med"/>
                      <a:tailEnd type="none" w="med" len="med"/>
                    </a:lnR>
                    <a:lnT w="7620" cap="flat" cmpd="sng" algn="ctr">
                      <a:solidFill>
                        <a:srgbClr val="1A1A1A"/>
                      </a:solidFill>
                      <a:prstDash val="solid"/>
                      <a:round/>
                      <a:headEnd type="none" w="med" len="med"/>
                      <a:tailEnd type="none" w="med" len="med"/>
                    </a:lnT>
                    <a:lnB w="7620" cap="flat" cmpd="sng" algn="ctr">
                      <a:solidFill>
                        <a:srgbClr val="1A1A1A"/>
                      </a:solidFill>
                      <a:prstDash val="solid"/>
                      <a:round/>
                      <a:headEnd type="none" w="med" len="med"/>
                      <a:tailEnd type="none" w="med" len="med"/>
                    </a:lnB>
                    <a:solidFill>
                      <a:srgbClr val="FFFFFF"/>
                    </a:solidFill>
                  </a:tcPr>
                </a:tc>
                <a:tc>
                  <a:txBody>
                    <a:bodyPr/>
                    <a:lstStyle/>
                    <a:p>
                      <a:pPr algn="l" fontAlgn="t"/>
                      <a:r>
                        <a:rPr lang="en-GB" sz="1800">
                          <a:effectLst/>
                        </a:rPr>
                        <a:t>100–120 mg/dL (5.6–6.7 mmol/L) </a:t>
                      </a:r>
                    </a:p>
                  </a:txBody>
                  <a:tcPr marL="65898" marR="65898" marT="32949" marB="32949">
                    <a:lnL w="7620" cap="flat" cmpd="sng" algn="ctr">
                      <a:solidFill>
                        <a:srgbClr val="1A1A1A"/>
                      </a:solidFill>
                      <a:prstDash val="solid"/>
                      <a:round/>
                      <a:headEnd type="none" w="med" len="med"/>
                      <a:tailEnd type="none" w="med" len="med"/>
                    </a:lnL>
                    <a:lnR w="7620" cap="flat" cmpd="sng" algn="ctr">
                      <a:solidFill>
                        <a:srgbClr val="1A1A1A"/>
                      </a:solidFill>
                      <a:prstDash val="solid"/>
                      <a:round/>
                      <a:headEnd type="none" w="med" len="med"/>
                      <a:tailEnd type="none" w="med" len="med"/>
                    </a:lnR>
                    <a:lnT w="7620" cap="flat" cmpd="sng" algn="ctr">
                      <a:solidFill>
                        <a:srgbClr val="1A1A1A"/>
                      </a:solidFill>
                      <a:prstDash val="solid"/>
                      <a:round/>
                      <a:headEnd type="none" w="med" len="med"/>
                      <a:tailEnd type="none" w="med" len="med"/>
                    </a:lnT>
                    <a:lnB w="7620" cap="flat" cmpd="sng" algn="ctr">
                      <a:solidFill>
                        <a:srgbClr val="1A1A1A"/>
                      </a:solidFill>
                      <a:prstDash val="solid"/>
                      <a:round/>
                      <a:headEnd type="none" w="med" len="med"/>
                      <a:tailEnd type="none" w="med" len="med"/>
                    </a:lnB>
                    <a:solidFill>
                      <a:srgbClr val="FFFFFF"/>
                    </a:solidFill>
                  </a:tcPr>
                </a:tc>
                <a:tc>
                  <a:txBody>
                    <a:bodyPr/>
                    <a:lstStyle/>
                    <a:p>
                      <a:pPr algn="l" fontAlgn="t"/>
                      <a:r>
                        <a:rPr lang="en-GB" sz="1800">
                          <a:effectLst/>
                        </a:rPr>
                        <a:t>100–120 mg/dL (5.6–6.7 mmol/L) </a:t>
                      </a:r>
                    </a:p>
                  </a:txBody>
                  <a:tcPr marL="65898" marR="65898" marT="32949" marB="32949">
                    <a:lnL w="7620" cap="flat" cmpd="sng" algn="ctr">
                      <a:solidFill>
                        <a:srgbClr val="1A1A1A"/>
                      </a:solidFill>
                      <a:prstDash val="solid"/>
                      <a:round/>
                      <a:headEnd type="none" w="med" len="med"/>
                      <a:tailEnd type="none" w="med" len="med"/>
                    </a:lnL>
                    <a:lnR w="7620" cap="flat" cmpd="sng" algn="ctr">
                      <a:solidFill>
                        <a:srgbClr val="1A1A1A"/>
                      </a:solidFill>
                      <a:prstDash val="solid"/>
                      <a:round/>
                      <a:headEnd type="none" w="med" len="med"/>
                      <a:tailEnd type="none" w="med" len="med"/>
                    </a:lnR>
                    <a:lnT w="7620" cap="flat" cmpd="sng" algn="ctr">
                      <a:solidFill>
                        <a:srgbClr val="1A1A1A"/>
                      </a:solidFill>
                      <a:prstDash val="solid"/>
                      <a:round/>
                      <a:headEnd type="none" w="med" len="med"/>
                      <a:tailEnd type="none" w="med" len="med"/>
                    </a:lnT>
                    <a:lnB w="7620" cap="flat" cmpd="sng" algn="ctr">
                      <a:solidFill>
                        <a:srgbClr val="1A1A1A"/>
                      </a:solidFill>
                      <a:prstDash val="solid"/>
                      <a:round/>
                      <a:headEnd type="none" w="med" len="med"/>
                      <a:tailEnd type="none" w="med" len="med"/>
                    </a:lnB>
                    <a:solidFill>
                      <a:srgbClr val="FFFFFF"/>
                    </a:solidFill>
                  </a:tcPr>
                </a:tc>
                <a:tc>
                  <a:txBody>
                    <a:bodyPr/>
                    <a:lstStyle/>
                    <a:p>
                      <a:pPr algn="l" fontAlgn="t"/>
                      <a:r>
                        <a:rPr lang="en-GB" sz="1800" dirty="0">
                          <a:effectLst/>
                        </a:rPr>
                        <a:t>&lt;120 mg/</a:t>
                      </a:r>
                      <a:r>
                        <a:rPr lang="en-GB" sz="1800" dirty="0" err="1">
                          <a:effectLst/>
                        </a:rPr>
                        <a:t>dL</a:t>
                      </a:r>
                      <a:r>
                        <a:rPr lang="en-GB" sz="1800" dirty="0">
                          <a:effectLst/>
                        </a:rPr>
                        <a:t> (&lt;6.7 </a:t>
                      </a:r>
                      <a:r>
                        <a:rPr lang="en-GB" sz="1800" dirty="0" err="1">
                          <a:effectLst/>
                        </a:rPr>
                        <a:t>mmol</a:t>
                      </a:r>
                      <a:r>
                        <a:rPr lang="en-GB" sz="1800" dirty="0">
                          <a:effectLst/>
                        </a:rPr>
                        <a:t>/L) </a:t>
                      </a:r>
                    </a:p>
                  </a:txBody>
                  <a:tcPr marL="65898" marR="65898" marT="32949" marB="32949">
                    <a:lnL w="7620" cap="flat" cmpd="sng" algn="ctr">
                      <a:solidFill>
                        <a:srgbClr val="1A1A1A"/>
                      </a:solidFill>
                      <a:prstDash val="solid"/>
                      <a:round/>
                      <a:headEnd type="none" w="med" len="med"/>
                      <a:tailEnd type="none" w="med" len="med"/>
                    </a:lnL>
                    <a:lnR w="7620" cap="flat" cmpd="sng" algn="ctr">
                      <a:solidFill>
                        <a:srgbClr val="1A1A1A"/>
                      </a:solidFill>
                      <a:prstDash val="solid"/>
                      <a:round/>
                      <a:headEnd type="none" w="med" len="med"/>
                      <a:tailEnd type="none" w="med" len="med"/>
                    </a:lnR>
                    <a:lnT w="7620" cap="flat" cmpd="sng" algn="ctr">
                      <a:solidFill>
                        <a:srgbClr val="1A1A1A"/>
                      </a:solidFill>
                      <a:prstDash val="solid"/>
                      <a:round/>
                      <a:headEnd type="none" w="med" len="med"/>
                      <a:tailEnd type="none" w="med" len="med"/>
                    </a:lnT>
                    <a:lnB w="7620" cap="flat" cmpd="sng" algn="ctr">
                      <a:solidFill>
                        <a:srgbClr val="1A1A1A"/>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5530064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74950" y="967181"/>
            <a:ext cx="4540250" cy="997709"/>
          </a:xfrm>
          <a:prstGeom prst="rect">
            <a:avLst/>
          </a:prstGeom>
        </p:spPr>
        <p:txBody>
          <a:bodyPr vert="horz" wrap="square" lIns="0" tIns="12700" rIns="0" bIns="0" rtlCol="0">
            <a:spAutoFit/>
          </a:bodyPr>
          <a:lstStyle/>
          <a:p>
            <a:pPr marL="12700">
              <a:lnSpc>
                <a:spcPct val="100000"/>
              </a:lnSpc>
              <a:spcBef>
                <a:spcPts val="100"/>
              </a:spcBef>
            </a:pPr>
            <a:r>
              <a:rPr lang="en-GB" sz="3200" i="0" dirty="0" smtClean="0">
                <a:latin typeface="Calibri"/>
                <a:cs typeface="Calibri"/>
              </a:rPr>
              <a:t>POSTPARTUM CARE AND LONGTERM RISK</a:t>
            </a:r>
            <a:endParaRPr sz="3200" i="0" dirty="0">
              <a:latin typeface="Calibri"/>
              <a:cs typeface="Calibri"/>
            </a:endParaRPr>
          </a:p>
        </p:txBody>
      </p:sp>
      <p:sp>
        <p:nvSpPr>
          <p:cNvPr id="3" name="object 3"/>
          <p:cNvSpPr txBox="1"/>
          <p:nvPr/>
        </p:nvSpPr>
        <p:spPr>
          <a:xfrm>
            <a:off x="7794117" y="1348485"/>
            <a:ext cx="2868295" cy="391160"/>
          </a:xfrm>
          <a:prstGeom prst="rect">
            <a:avLst/>
          </a:prstGeom>
        </p:spPr>
        <p:txBody>
          <a:bodyPr vert="horz" wrap="square" lIns="0" tIns="12700" rIns="0" bIns="0" rtlCol="0">
            <a:spAutoFit/>
          </a:bodyPr>
          <a:lstStyle/>
          <a:p>
            <a:pPr marL="12700">
              <a:lnSpc>
                <a:spcPct val="100000"/>
              </a:lnSpc>
              <a:spcBef>
                <a:spcPts val="100"/>
              </a:spcBef>
            </a:pPr>
            <a:r>
              <a:rPr sz="2400" spc="-20" dirty="0">
                <a:solidFill>
                  <a:srgbClr val="04607A"/>
                </a:solidFill>
                <a:latin typeface="Calibri"/>
                <a:cs typeface="Calibri"/>
              </a:rPr>
              <a:t>HORIZONTAL</a:t>
            </a:r>
            <a:r>
              <a:rPr sz="2400" spc="-85" dirty="0">
                <a:solidFill>
                  <a:srgbClr val="04607A"/>
                </a:solidFill>
                <a:latin typeface="Calibri"/>
                <a:cs typeface="Calibri"/>
              </a:rPr>
              <a:t> </a:t>
            </a:r>
            <a:r>
              <a:rPr sz="2400" spc="-10" dirty="0">
                <a:solidFill>
                  <a:srgbClr val="04607A"/>
                </a:solidFill>
                <a:latin typeface="Calibri"/>
                <a:cs typeface="Calibri"/>
              </a:rPr>
              <a:t>CONCEPT</a:t>
            </a:r>
            <a:endParaRPr sz="2400">
              <a:latin typeface="Calibri"/>
              <a:cs typeface="Calibri"/>
            </a:endParaRPr>
          </a:p>
        </p:txBody>
      </p:sp>
      <p:sp>
        <p:nvSpPr>
          <p:cNvPr id="4" name="object 4"/>
          <p:cNvSpPr txBox="1">
            <a:spLocks noGrp="1"/>
          </p:cNvSpPr>
          <p:nvPr>
            <p:ph type="body" idx="1"/>
          </p:nvPr>
        </p:nvSpPr>
        <p:spPr>
          <a:xfrm>
            <a:off x="678814" y="1946274"/>
            <a:ext cx="10834370" cy="4005584"/>
          </a:xfrm>
          <a:prstGeom prst="rect">
            <a:avLst/>
          </a:prstGeom>
        </p:spPr>
        <p:txBody>
          <a:bodyPr vert="horz" wrap="square" lIns="0" tIns="12065" rIns="0" bIns="0" rtlCol="0">
            <a:spAutoFit/>
          </a:bodyPr>
          <a:lstStyle/>
          <a:p>
            <a:pPr marL="20955" marR="5080">
              <a:lnSpc>
                <a:spcPct val="100000"/>
              </a:lnSpc>
              <a:spcBef>
                <a:spcPts val="95"/>
              </a:spcBef>
              <a:buClr>
                <a:srgbClr val="0AD0D9"/>
              </a:buClr>
              <a:buSzPct val="91071"/>
              <a:tabLst>
                <a:tab pos="295910" algn="l"/>
                <a:tab pos="322580" algn="l"/>
              </a:tabLst>
            </a:pPr>
            <a:endParaRPr lang="en-GB" dirty="0" smtClean="0"/>
          </a:p>
          <a:p>
            <a:pPr marL="295910" marR="5080" indent="-274955">
              <a:lnSpc>
                <a:spcPct val="100000"/>
              </a:lnSpc>
              <a:spcBef>
                <a:spcPts val="95"/>
              </a:spcBef>
              <a:buClr>
                <a:srgbClr val="0AD0D9"/>
              </a:buClr>
              <a:buSzPct val="91071"/>
              <a:buFont typeface="Wingdings"/>
              <a:buChar char=""/>
              <a:tabLst>
                <a:tab pos="295910" algn="l"/>
                <a:tab pos="322580" algn="l"/>
              </a:tabLst>
            </a:pPr>
            <a:r>
              <a:rPr dirty="0" smtClean="0"/>
              <a:t>At</a:t>
            </a:r>
            <a:r>
              <a:rPr spc="-110" dirty="0" smtClean="0"/>
              <a:t> </a:t>
            </a:r>
            <a:r>
              <a:rPr dirty="0"/>
              <a:t>4</a:t>
            </a:r>
            <a:r>
              <a:rPr spc="-65" dirty="0"/>
              <a:t> </a:t>
            </a:r>
            <a:r>
              <a:rPr dirty="0"/>
              <a:t>to</a:t>
            </a:r>
            <a:r>
              <a:rPr spc="-105" dirty="0"/>
              <a:t> </a:t>
            </a:r>
            <a:r>
              <a:rPr dirty="0"/>
              <a:t>12</a:t>
            </a:r>
            <a:r>
              <a:rPr spc="-105" dirty="0"/>
              <a:t> </a:t>
            </a:r>
            <a:r>
              <a:rPr spc="-10" dirty="0" smtClean="0"/>
              <a:t>weeks</a:t>
            </a:r>
            <a:r>
              <a:rPr spc="-135" dirty="0" smtClean="0"/>
              <a:t> </a:t>
            </a:r>
            <a:r>
              <a:rPr spc="-30" dirty="0" smtClean="0"/>
              <a:t>post-</a:t>
            </a:r>
            <a:r>
              <a:rPr dirty="0" smtClean="0"/>
              <a:t>partum,</a:t>
            </a:r>
            <a:r>
              <a:rPr spc="-40" dirty="0" smtClean="0"/>
              <a:t> </a:t>
            </a:r>
            <a:r>
              <a:rPr dirty="0" smtClean="0"/>
              <a:t>the</a:t>
            </a:r>
            <a:r>
              <a:rPr spc="-135" dirty="0" smtClean="0"/>
              <a:t> </a:t>
            </a:r>
            <a:r>
              <a:rPr spc="-20" dirty="0"/>
              <a:t>recommendation</a:t>
            </a:r>
            <a:r>
              <a:rPr spc="-100" dirty="0"/>
              <a:t> </a:t>
            </a:r>
            <a:r>
              <a:rPr dirty="0"/>
              <a:t>is</a:t>
            </a:r>
            <a:r>
              <a:rPr spc="-125" dirty="0"/>
              <a:t> </a:t>
            </a:r>
            <a:r>
              <a:rPr spc="-10" dirty="0"/>
              <a:t>to</a:t>
            </a:r>
            <a:r>
              <a:rPr spc="-150" dirty="0"/>
              <a:t> </a:t>
            </a:r>
            <a:r>
              <a:rPr spc="-10" dirty="0"/>
              <a:t>perform</a:t>
            </a:r>
            <a:r>
              <a:rPr spc="-140" dirty="0"/>
              <a:t> </a:t>
            </a:r>
            <a:r>
              <a:rPr spc="-50" dirty="0"/>
              <a:t>a </a:t>
            </a:r>
            <a:r>
              <a:rPr dirty="0"/>
              <a:t>75g</a:t>
            </a:r>
            <a:r>
              <a:rPr spc="-114" dirty="0"/>
              <a:t> </a:t>
            </a:r>
            <a:r>
              <a:rPr dirty="0"/>
              <a:t>oral</a:t>
            </a:r>
            <a:r>
              <a:rPr spc="-105" dirty="0"/>
              <a:t> </a:t>
            </a:r>
            <a:r>
              <a:rPr spc="-20" dirty="0"/>
              <a:t>glucose</a:t>
            </a:r>
            <a:r>
              <a:rPr spc="-120" dirty="0"/>
              <a:t> </a:t>
            </a:r>
            <a:r>
              <a:rPr spc="-25" dirty="0"/>
              <a:t>tolerance</a:t>
            </a:r>
            <a:r>
              <a:rPr spc="-140" dirty="0"/>
              <a:t> </a:t>
            </a:r>
            <a:r>
              <a:rPr spc="-10" dirty="0"/>
              <a:t>test</a:t>
            </a:r>
            <a:r>
              <a:rPr spc="-135" dirty="0"/>
              <a:t> </a:t>
            </a:r>
            <a:r>
              <a:rPr dirty="0"/>
              <a:t>to</a:t>
            </a:r>
            <a:r>
              <a:rPr spc="-155" dirty="0"/>
              <a:t> </a:t>
            </a:r>
            <a:r>
              <a:rPr dirty="0"/>
              <a:t>rule</a:t>
            </a:r>
            <a:r>
              <a:rPr spc="-160" dirty="0"/>
              <a:t> </a:t>
            </a:r>
            <a:r>
              <a:rPr dirty="0"/>
              <a:t>out</a:t>
            </a:r>
            <a:r>
              <a:rPr spc="-145" dirty="0"/>
              <a:t> </a:t>
            </a:r>
            <a:r>
              <a:rPr dirty="0"/>
              <a:t>the</a:t>
            </a:r>
            <a:r>
              <a:rPr spc="-150" dirty="0"/>
              <a:t> </a:t>
            </a:r>
            <a:r>
              <a:rPr spc="-10" dirty="0"/>
              <a:t>possibility</a:t>
            </a:r>
            <a:r>
              <a:rPr spc="-140" dirty="0"/>
              <a:t> </a:t>
            </a:r>
            <a:r>
              <a:rPr dirty="0"/>
              <a:t>of</a:t>
            </a:r>
            <a:r>
              <a:rPr spc="-25" dirty="0"/>
              <a:t> the </a:t>
            </a:r>
            <a:r>
              <a:rPr spc="-20" dirty="0"/>
              <a:t>development</a:t>
            </a:r>
            <a:r>
              <a:rPr spc="-155" dirty="0"/>
              <a:t> </a:t>
            </a:r>
            <a:r>
              <a:rPr dirty="0"/>
              <a:t>of</a:t>
            </a:r>
            <a:r>
              <a:rPr spc="-20" dirty="0"/>
              <a:t> </a:t>
            </a:r>
            <a:r>
              <a:rPr dirty="0"/>
              <a:t>type</a:t>
            </a:r>
            <a:r>
              <a:rPr spc="-100" dirty="0"/>
              <a:t> </a:t>
            </a:r>
            <a:r>
              <a:rPr dirty="0"/>
              <a:t>2</a:t>
            </a:r>
            <a:r>
              <a:rPr spc="-100" dirty="0"/>
              <a:t> </a:t>
            </a:r>
            <a:r>
              <a:rPr dirty="0"/>
              <a:t>diabetes,</a:t>
            </a:r>
            <a:r>
              <a:rPr spc="-40" dirty="0"/>
              <a:t> </a:t>
            </a:r>
            <a:r>
              <a:rPr dirty="0"/>
              <a:t>impaired</a:t>
            </a:r>
            <a:r>
              <a:rPr spc="-40" dirty="0"/>
              <a:t> </a:t>
            </a:r>
            <a:r>
              <a:rPr dirty="0"/>
              <a:t>fasting</a:t>
            </a:r>
            <a:r>
              <a:rPr spc="-85" dirty="0"/>
              <a:t> </a:t>
            </a:r>
            <a:r>
              <a:rPr spc="-25" dirty="0"/>
              <a:t>glucose</a:t>
            </a:r>
            <a:r>
              <a:rPr spc="-150" dirty="0"/>
              <a:t> </a:t>
            </a:r>
            <a:r>
              <a:rPr dirty="0"/>
              <a:t>or</a:t>
            </a:r>
            <a:r>
              <a:rPr spc="-130" dirty="0"/>
              <a:t> </a:t>
            </a:r>
            <a:r>
              <a:rPr spc="-10" dirty="0"/>
              <a:t>impaired </a:t>
            </a:r>
            <a:r>
              <a:rPr spc="-20" dirty="0"/>
              <a:t>glucose</a:t>
            </a:r>
            <a:r>
              <a:rPr spc="-105" dirty="0"/>
              <a:t> </a:t>
            </a:r>
            <a:r>
              <a:rPr spc="-25" dirty="0"/>
              <a:t>tolerance</a:t>
            </a:r>
            <a:r>
              <a:rPr spc="-130" dirty="0"/>
              <a:t> </a:t>
            </a:r>
            <a:r>
              <a:rPr spc="-20" dirty="0"/>
              <a:t>test</a:t>
            </a:r>
            <a:r>
              <a:rPr spc="-20" dirty="0" smtClean="0"/>
              <a:t>.</a:t>
            </a:r>
            <a:endParaRPr lang="en-GB" spc="-20" dirty="0" smtClean="0"/>
          </a:p>
          <a:p>
            <a:pPr marL="20955" marR="5080">
              <a:lnSpc>
                <a:spcPct val="100000"/>
              </a:lnSpc>
              <a:spcBef>
                <a:spcPts val="95"/>
              </a:spcBef>
              <a:buClr>
                <a:srgbClr val="0AD0D9"/>
              </a:buClr>
              <a:buSzPct val="91071"/>
              <a:tabLst>
                <a:tab pos="295910" algn="l"/>
                <a:tab pos="322580" algn="l"/>
              </a:tabLst>
            </a:pPr>
            <a:endParaRPr spc="-20" dirty="0"/>
          </a:p>
          <a:p>
            <a:pPr marL="295910" marR="123189" indent="-274955">
              <a:lnSpc>
                <a:spcPct val="100000"/>
              </a:lnSpc>
              <a:spcBef>
                <a:spcPts val="675"/>
              </a:spcBef>
              <a:buClr>
                <a:srgbClr val="0AD0D9"/>
              </a:buClr>
              <a:buSzPct val="91071"/>
              <a:buFont typeface="Wingdings"/>
              <a:buChar char=""/>
              <a:tabLst>
                <a:tab pos="295910" algn="l"/>
                <a:tab pos="322580" algn="l"/>
              </a:tabLst>
            </a:pPr>
            <a:r>
              <a:rPr spc="-45" dirty="0"/>
              <a:t>	ADA</a:t>
            </a:r>
            <a:r>
              <a:rPr spc="-130" dirty="0"/>
              <a:t> </a:t>
            </a:r>
            <a:r>
              <a:rPr dirty="0"/>
              <a:t>and</a:t>
            </a:r>
            <a:r>
              <a:rPr spc="-140" dirty="0"/>
              <a:t> </a:t>
            </a:r>
            <a:r>
              <a:rPr spc="-35" dirty="0"/>
              <a:t>ACOG</a:t>
            </a:r>
            <a:r>
              <a:rPr spc="-85" dirty="0"/>
              <a:t> </a:t>
            </a:r>
            <a:r>
              <a:rPr spc="-10" dirty="0"/>
              <a:t>recommend</a:t>
            </a:r>
            <a:r>
              <a:rPr spc="-125" dirty="0"/>
              <a:t> </a:t>
            </a:r>
            <a:r>
              <a:rPr dirty="0"/>
              <a:t>repeating</a:t>
            </a:r>
            <a:r>
              <a:rPr spc="-100" dirty="0"/>
              <a:t> </a:t>
            </a:r>
            <a:r>
              <a:rPr dirty="0"/>
              <a:t>testing</a:t>
            </a:r>
            <a:r>
              <a:rPr spc="-125" dirty="0"/>
              <a:t> </a:t>
            </a:r>
            <a:r>
              <a:rPr dirty="0"/>
              <a:t>every</a:t>
            </a:r>
            <a:r>
              <a:rPr spc="-130" dirty="0"/>
              <a:t> </a:t>
            </a:r>
            <a:r>
              <a:rPr dirty="0"/>
              <a:t>1</a:t>
            </a:r>
            <a:r>
              <a:rPr spc="-95" dirty="0"/>
              <a:t> </a:t>
            </a:r>
            <a:r>
              <a:rPr dirty="0"/>
              <a:t>to</a:t>
            </a:r>
            <a:r>
              <a:rPr spc="-130" dirty="0"/>
              <a:t> </a:t>
            </a:r>
            <a:r>
              <a:rPr dirty="0"/>
              <a:t>3</a:t>
            </a:r>
            <a:r>
              <a:rPr spc="-145" dirty="0"/>
              <a:t> </a:t>
            </a:r>
            <a:r>
              <a:rPr spc="-10" dirty="0"/>
              <a:t>years</a:t>
            </a:r>
            <a:r>
              <a:rPr spc="-114" dirty="0"/>
              <a:t> </a:t>
            </a:r>
            <a:r>
              <a:rPr spc="-25" dirty="0"/>
              <a:t>for </a:t>
            </a:r>
            <a:r>
              <a:rPr spc="-20" dirty="0"/>
              <a:t>women</a:t>
            </a:r>
            <a:r>
              <a:rPr spc="-155" dirty="0"/>
              <a:t> </a:t>
            </a:r>
            <a:r>
              <a:rPr spc="-20" dirty="0"/>
              <a:t>who</a:t>
            </a:r>
            <a:r>
              <a:rPr spc="-155" dirty="0"/>
              <a:t> </a:t>
            </a:r>
            <a:r>
              <a:rPr dirty="0"/>
              <a:t>developed</a:t>
            </a:r>
            <a:r>
              <a:rPr spc="-100" dirty="0"/>
              <a:t> </a:t>
            </a:r>
            <a:r>
              <a:rPr dirty="0"/>
              <a:t>GDM</a:t>
            </a:r>
            <a:r>
              <a:rPr spc="-105" dirty="0"/>
              <a:t> </a:t>
            </a:r>
            <a:r>
              <a:rPr dirty="0"/>
              <a:t>and</a:t>
            </a:r>
            <a:r>
              <a:rPr spc="-60" dirty="0"/>
              <a:t> </a:t>
            </a:r>
            <a:r>
              <a:rPr dirty="0"/>
              <a:t>had</a:t>
            </a:r>
            <a:r>
              <a:rPr spc="-40" dirty="0"/>
              <a:t> </a:t>
            </a:r>
            <a:r>
              <a:rPr dirty="0"/>
              <a:t>normal</a:t>
            </a:r>
            <a:r>
              <a:rPr spc="-85" dirty="0"/>
              <a:t> </a:t>
            </a:r>
            <a:r>
              <a:rPr spc="-10" dirty="0"/>
              <a:t>postpartum</a:t>
            </a:r>
            <a:r>
              <a:rPr spc="-105" dirty="0"/>
              <a:t> </a:t>
            </a:r>
            <a:r>
              <a:rPr spc="-10" dirty="0"/>
              <a:t>screening results.</a:t>
            </a:r>
          </a:p>
        </p:txBody>
      </p:sp>
      <p:pic>
        <p:nvPicPr>
          <p:cNvPr id="5" name="object 5"/>
          <p:cNvPicPr/>
          <p:nvPr/>
        </p:nvPicPr>
        <p:blipFill>
          <a:blip r:embed="rId2" cstate="print"/>
          <a:stretch>
            <a:fillRect/>
          </a:stretch>
        </p:blipFill>
        <p:spPr>
          <a:xfrm>
            <a:off x="10096500" y="0"/>
            <a:ext cx="2095500" cy="1377696"/>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40" y="-177546"/>
            <a:ext cx="9800310" cy="1538883"/>
          </a:xfrm>
        </p:spPr>
        <p:txBody>
          <a:bodyPr/>
          <a:lstStyle/>
          <a:p>
            <a:r>
              <a:rPr lang="en-GB" sz="2800" b="0" i="0" dirty="0" smtClean="0"/>
              <a:t/>
            </a:r>
            <a:br>
              <a:rPr lang="en-GB" sz="2800" b="0" i="0" dirty="0" smtClean="0"/>
            </a:br>
            <a:r>
              <a:rPr lang="en-GB" sz="3600" b="0" i="0" dirty="0" smtClean="0"/>
              <a:t>POSTPARTUM CARER</a:t>
            </a:r>
            <a:br>
              <a:rPr lang="en-GB" sz="3600" b="0" i="0" dirty="0" smtClean="0"/>
            </a:br>
            <a:r>
              <a:rPr lang="en-GB" sz="3600" b="0" i="0" dirty="0"/>
              <a:t> </a:t>
            </a:r>
            <a:r>
              <a:rPr lang="en-GB" sz="3600" b="0" i="0" dirty="0" smtClean="0"/>
              <a:t>                                                           </a:t>
            </a:r>
            <a:r>
              <a:rPr lang="en-GB" sz="2400" b="0" i="0" dirty="0" smtClean="0"/>
              <a:t>HORIZONTAL INTEGRATION</a:t>
            </a:r>
            <a:endParaRPr lang="en-GB" sz="3600" dirty="0"/>
          </a:p>
        </p:txBody>
      </p:sp>
      <p:sp>
        <p:nvSpPr>
          <p:cNvPr id="3" name="Text Placeholder 2"/>
          <p:cNvSpPr>
            <a:spLocks noGrp="1"/>
          </p:cNvSpPr>
          <p:nvPr>
            <p:ph type="body" idx="1"/>
          </p:nvPr>
        </p:nvSpPr>
        <p:spPr>
          <a:xfrm>
            <a:off x="678814" y="1946274"/>
            <a:ext cx="10834370" cy="3916457"/>
          </a:xfrm>
        </p:spPr>
        <p:txBody>
          <a:bodyPr/>
          <a:lstStyle/>
          <a:p>
            <a:pPr marL="295910" marR="5080" lvl="0" indent="-274955" defTabSz="914400" eaLnBrk="1" fontAlgn="auto" latinLnBrk="0" hangingPunct="1">
              <a:lnSpc>
                <a:spcPct val="100000"/>
              </a:lnSpc>
              <a:spcBef>
                <a:spcPts val="95"/>
              </a:spcBef>
              <a:spcAft>
                <a:spcPts val="0"/>
              </a:spcAft>
              <a:buClr>
                <a:srgbClr val="0AD0D9"/>
              </a:buClr>
              <a:buSzPct val="91071"/>
              <a:buFont typeface="Wingdings"/>
              <a:buChar char=""/>
              <a:tabLst>
                <a:tab pos="295910" algn="l"/>
                <a:tab pos="322580" algn="l"/>
              </a:tabLst>
              <a:defRPr/>
            </a:pPr>
            <a:r>
              <a:rPr lang="en-GB" dirty="0"/>
              <a:t> Insulin requirements need to be evaluated and adjusted for individuals requiring insulin after delivery because insulin resistance decreases dramatically immediately </a:t>
            </a:r>
            <a:r>
              <a:rPr lang="en-GB" dirty="0" smtClean="0"/>
              <a:t>postpartum.</a:t>
            </a:r>
          </a:p>
          <a:p>
            <a:pPr marL="295910" marR="5080" lvl="0" indent="-274955" defTabSz="914400" eaLnBrk="1" fontAlgn="auto" latinLnBrk="0" hangingPunct="1">
              <a:lnSpc>
                <a:spcPct val="100000"/>
              </a:lnSpc>
              <a:spcBef>
                <a:spcPts val="95"/>
              </a:spcBef>
              <a:spcAft>
                <a:spcPts val="0"/>
              </a:spcAft>
              <a:buClr>
                <a:srgbClr val="0AD0D9"/>
              </a:buClr>
              <a:buSzPct val="91071"/>
              <a:buFont typeface="Wingdings"/>
              <a:buChar char=""/>
              <a:tabLst>
                <a:tab pos="295910" algn="l"/>
                <a:tab pos="322580" algn="l"/>
              </a:tabLst>
              <a:defRPr/>
            </a:pPr>
            <a:r>
              <a:rPr lang="en-GB" dirty="0"/>
              <a:t>A contraceptive plan should be discussed and implemented with all people with diabetes of childbearing potential</a:t>
            </a:r>
            <a:r>
              <a:rPr lang="en-GB" dirty="0" smtClean="0"/>
              <a:t>.</a:t>
            </a:r>
          </a:p>
          <a:p>
            <a:pPr marL="295910" marR="5080" lvl="0" indent="-274955" defTabSz="914400" eaLnBrk="1" fontAlgn="auto" latinLnBrk="0" hangingPunct="1">
              <a:lnSpc>
                <a:spcPct val="100000"/>
              </a:lnSpc>
              <a:spcBef>
                <a:spcPts val="95"/>
              </a:spcBef>
              <a:spcAft>
                <a:spcPts val="0"/>
              </a:spcAft>
              <a:buClr>
                <a:srgbClr val="0AD0D9"/>
              </a:buClr>
              <a:buSzPct val="91071"/>
              <a:buFont typeface="Wingdings"/>
              <a:buChar char=""/>
              <a:tabLst>
                <a:tab pos="295910" algn="l"/>
                <a:tab pos="322580" algn="l"/>
              </a:tabLst>
              <a:defRPr/>
            </a:pPr>
            <a:r>
              <a:rPr lang="en-GB" dirty="0"/>
              <a:t>Postpartum care should include psychosocial assessment and support for </a:t>
            </a:r>
            <a:r>
              <a:rPr lang="en-GB" dirty="0" smtClean="0"/>
              <a:t>self-care</a:t>
            </a:r>
          </a:p>
          <a:p>
            <a:pPr marL="295910" marR="5080" lvl="0" indent="-274955" defTabSz="914400" eaLnBrk="1" fontAlgn="auto" latinLnBrk="0" hangingPunct="1">
              <a:lnSpc>
                <a:spcPct val="100000"/>
              </a:lnSpc>
              <a:spcBef>
                <a:spcPts val="95"/>
              </a:spcBef>
              <a:spcAft>
                <a:spcPts val="0"/>
              </a:spcAft>
              <a:buClr>
                <a:srgbClr val="0AD0D9"/>
              </a:buClr>
              <a:buSzPct val="91071"/>
              <a:buFont typeface="Wingdings"/>
              <a:buChar char=""/>
              <a:tabLst>
                <a:tab pos="295910" algn="l"/>
                <a:tab pos="322580" algn="l"/>
              </a:tabLst>
              <a:defRPr/>
            </a:pPr>
            <a:r>
              <a:rPr lang="en-GB" dirty="0"/>
              <a:t>Individuals with a history of GDM should have lifelong screening for the development of type 2 diabetes or </a:t>
            </a:r>
            <a:r>
              <a:rPr lang="en-GB" dirty="0" err="1"/>
              <a:t>prediabetes</a:t>
            </a:r>
            <a:r>
              <a:rPr lang="en-GB" dirty="0"/>
              <a:t> every 1–3 years</a:t>
            </a:r>
            <a:endParaRPr lang="en-GB" dirty="0"/>
          </a:p>
        </p:txBody>
      </p:sp>
    </p:spTree>
    <p:extLst>
      <p:ext uri="{BB962C8B-B14F-4D97-AF65-F5344CB8AC3E}">
        <p14:creationId xmlns:p14="http://schemas.microsoft.com/office/powerpoint/2010/main" val="39555993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40" y="304801"/>
            <a:ext cx="11230560" cy="6477000"/>
          </a:xfrm>
          <a:ln>
            <a:solidFill>
              <a:schemeClr val="tx1"/>
            </a:solidFill>
          </a:ln>
        </p:spPr>
        <p:txBody>
          <a:bodyPr/>
          <a:lstStyle/>
          <a:p>
            <a:pPr fontAlgn="base"/>
            <a:r>
              <a:rPr lang="en-GB" dirty="0" smtClean="0"/>
              <a:t/>
            </a:r>
            <a:br>
              <a:rPr lang="en-GB" dirty="0" smtClean="0"/>
            </a:br>
            <a:r>
              <a:rPr lang="en-GB" dirty="0" smtClean="0"/>
              <a:t/>
            </a:r>
            <a:br>
              <a:rPr lang="en-GB" dirty="0" smtClean="0"/>
            </a:br>
            <a:r>
              <a:rPr lang="en-GB" dirty="0" smtClean="0"/>
              <a:t/>
            </a:r>
            <a:br>
              <a:rPr lang="en-GB" dirty="0" smtClean="0"/>
            </a:br>
            <a:r>
              <a:rPr lang="en-GB" sz="2400" dirty="0" smtClean="0">
                <a:latin typeface="Constantia" pitchFamily="18" charset="0"/>
              </a:rPr>
              <a:t>Mission Statement:  </a:t>
            </a:r>
            <a:r>
              <a:rPr lang="en-GB" sz="2400" b="0" i="0" dirty="0" smtClean="0">
                <a:solidFill>
                  <a:schemeClr val="tx1">
                    <a:lumMod val="75000"/>
                    <a:lumOff val="25000"/>
                  </a:schemeClr>
                </a:solidFill>
                <a:latin typeface="Constantia" pitchFamily="18" charset="0"/>
              </a:rPr>
              <a:t>To </a:t>
            </a:r>
            <a:r>
              <a:rPr lang="en-GB" sz="2400" b="0" i="0" dirty="0">
                <a:solidFill>
                  <a:schemeClr val="tx1">
                    <a:lumMod val="75000"/>
                    <a:lumOff val="25000"/>
                  </a:schemeClr>
                </a:solidFill>
                <a:latin typeface="Constantia" pitchFamily="18" charset="0"/>
              </a:rPr>
              <a:t>impart evidence based research oriented health professional education in order to provide best possible patient care and inculcate the values of mutual respect, ethical practice of healthcare and social accountability</a:t>
            </a:r>
            <a:r>
              <a:rPr lang="en-GB" sz="2400" b="0" i="0" dirty="0" smtClean="0">
                <a:solidFill>
                  <a:schemeClr val="tx1">
                    <a:lumMod val="75000"/>
                    <a:lumOff val="25000"/>
                  </a:schemeClr>
                </a:solidFill>
                <a:latin typeface="Constantia" pitchFamily="18" charset="0"/>
              </a:rPr>
              <a:t>.</a:t>
            </a:r>
            <a:br>
              <a:rPr lang="en-GB" sz="2400" b="0" i="0" dirty="0" smtClean="0">
                <a:solidFill>
                  <a:schemeClr val="tx1">
                    <a:lumMod val="75000"/>
                    <a:lumOff val="25000"/>
                  </a:schemeClr>
                </a:solidFill>
                <a:latin typeface="Constantia" pitchFamily="18" charset="0"/>
              </a:rPr>
            </a:br>
            <a:r>
              <a:rPr lang="en-GB" sz="2400" b="0" i="0" dirty="0">
                <a:solidFill>
                  <a:schemeClr val="tx1">
                    <a:lumMod val="75000"/>
                    <a:lumOff val="25000"/>
                  </a:schemeClr>
                </a:solidFill>
                <a:latin typeface="Constantia" pitchFamily="18" charset="0"/>
              </a:rPr>
              <a:t/>
            </a:r>
            <a:br>
              <a:rPr lang="en-GB" sz="2400" b="0" i="0" dirty="0">
                <a:solidFill>
                  <a:schemeClr val="tx1">
                    <a:lumMod val="75000"/>
                    <a:lumOff val="25000"/>
                  </a:schemeClr>
                </a:solidFill>
                <a:latin typeface="Constantia" pitchFamily="18" charset="0"/>
              </a:rPr>
            </a:br>
            <a:r>
              <a:rPr lang="en-GB" sz="2400" dirty="0" smtClean="0">
                <a:latin typeface="Constantia" pitchFamily="18" charset="0"/>
              </a:rPr>
              <a:t>Vision: </a:t>
            </a:r>
            <a:r>
              <a:rPr lang="en-GB" sz="2400" b="0" i="0" dirty="0">
                <a:solidFill>
                  <a:schemeClr val="tx1">
                    <a:lumMod val="75000"/>
                    <a:lumOff val="25000"/>
                  </a:schemeClr>
                </a:solidFill>
                <a:latin typeface="Constantia" pitchFamily="18" charset="0"/>
              </a:rPr>
              <a:t>Highly recognized and accredited centre of excellence in Medical Education, using evidence-based training techniques for development of highly competent health professionals, who are lifelong experiential learner and are socially accountable.</a:t>
            </a:r>
            <a:r>
              <a:rPr lang="en-GB" sz="2400" b="0" i="0" dirty="0">
                <a:latin typeface="Constantia" pitchFamily="18" charset="0"/>
              </a:rPr>
              <a:t/>
            </a:r>
            <a:br>
              <a:rPr lang="en-GB" sz="2400" b="0" i="0" dirty="0">
                <a:latin typeface="Constantia" pitchFamily="18" charset="0"/>
              </a:rPr>
            </a:br>
            <a:r>
              <a:rPr lang="en-GB" sz="2400" b="0" i="0" dirty="0" smtClean="0">
                <a:solidFill>
                  <a:schemeClr val="tx1">
                    <a:lumMod val="75000"/>
                    <a:lumOff val="25000"/>
                  </a:schemeClr>
                </a:solidFill>
                <a:latin typeface="Constantia" pitchFamily="18" charset="0"/>
              </a:rPr>
              <a:t/>
            </a:r>
            <a:br>
              <a:rPr lang="en-GB" sz="2400" b="0" i="0" dirty="0" smtClean="0">
                <a:solidFill>
                  <a:schemeClr val="tx1">
                    <a:lumMod val="75000"/>
                    <a:lumOff val="25000"/>
                  </a:schemeClr>
                </a:solidFill>
                <a:latin typeface="Constantia" pitchFamily="18" charset="0"/>
              </a:rPr>
            </a:br>
            <a:r>
              <a:rPr lang="en-GB" sz="2400" dirty="0" smtClean="0">
                <a:latin typeface="Constantia" pitchFamily="18" charset="0"/>
              </a:rPr>
              <a:t>Values:</a:t>
            </a:r>
            <a:r>
              <a:rPr lang="en-GB" sz="2400" b="0" dirty="0">
                <a:latin typeface="Constantia" pitchFamily="18" charset="0"/>
              </a:rPr>
              <a:t> </a:t>
            </a:r>
            <a:r>
              <a:rPr lang="en-GB" sz="2400" b="0" i="0" dirty="0" smtClean="0">
                <a:solidFill>
                  <a:schemeClr val="tx1">
                    <a:lumMod val="75000"/>
                    <a:lumOff val="25000"/>
                  </a:schemeClr>
                </a:solidFill>
                <a:latin typeface="Constantia" pitchFamily="18" charset="0"/>
              </a:rPr>
              <a:t>Merit</a:t>
            </a:r>
            <a:r>
              <a:rPr lang="en-GB" sz="2400" i="0" dirty="0" smtClean="0">
                <a:solidFill>
                  <a:schemeClr val="tx1">
                    <a:lumMod val="75000"/>
                    <a:lumOff val="25000"/>
                  </a:schemeClr>
                </a:solidFill>
                <a:latin typeface="Constantia" pitchFamily="18" charset="0"/>
              </a:rPr>
              <a:t> ,</a:t>
            </a:r>
            <a:r>
              <a:rPr lang="en-GB" sz="2400" b="0" i="0" dirty="0" smtClean="0">
                <a:solidFill>
                  <a:schemeClr val="tx1">
                    <a:lumMod val="75000"/>
                    <a:lumOff val="25000"/>
                  </a:schemeClr>
                </a:solidFill>
                <a:latin typeface="Constantia" pitchFamily="18" charset="0"/>
              </a:rPr>
              <a:t>Pursuit </a:t>
            </a:r>
            <a:r>
              <a:rPr lang="en-GB" sz="2400" b="0" i="0" dirty="0">
                <a:solidFill>
                  <a:schemeClr val="tx1">
                    <a:lumMod val="75000"/>
                    <a:lumOff val="25000"/>
                  </a:schemeClr>
                </a:solidFill>
                <a:latin typeface="Constantia" pitchFamily="18" charset="0"/>
              </a:rPr>
              <a:t>of </a:t>
            </a:r>
            <a:r>
              <a:rPr lang="en-GB" sz="2400" b="0" i="0" dirty="0" smtClean="0">
                <a:solidFill>
                  <a:schemeClr val="tx1">
                    <a:lumMod val="75000"/>
                    <a:lumOff val="25000"/>
                  </a:schemeClr>
                </a:solidFill>
                <a:latin typeface="Constantia" pitchFamily="18" charset="0"/>
              </a:rPr>
              <a:t>Excellence</a:t>
            </a:r>
            <a:r>
              <a:rPr lang="en-GB" sz="2400" i="0" dirty="0" smtClean="0">
                <a:solidFill>
                  <a:schemeClr val="tx1">
                    <a:lumMod val="75000"/>
                    <a:lumOff val="25000"/>
                  </a:schemeClr>
                </a:solidFill>
                <a:latin typeface="Constantia" pitchFamily="18" charset="0"/>
              </a:rPr>
              <a:t>, </a:t>
            </a:r>
            <a:r>
              <a:rPr lang="en-GB" sz="2400" b="0" i="0" dirty="0" smtClean="0">
                <a:solidFill>
                  <a:schemeClr val="tx1">
                    <a:lumMod val="75000"/>
                    <a:lumOff val="25000"/>
                  </a:schemeClr>
                </a:solidFill>
                <a:latin typeface="Constantia" pitchFamily="18" charset="0"/>
              </a:rPr>
              <a:t>Integrity</a:t>
            </a:r>
            <a:r>
              <a:rPr lang="en-GB" sz="2400" i="0" dirty="0" smtClean="0">
                <a:solidFill>
                  <a:schemeClr val="tx1">
                    <a:lumMod val="75000"/>
                    <a:lumOff val="25000"/>
                  </a:schemeClr>
                </a:solidFill>
                <a:latin typeface="Constantia" pitchFamily="18" charset="0"/>
              </a:rPr>
              <a:t> ,</a:t>
            </a:r>
            <a:r>
              <a:rPr lang="en-GB" sz="2400" b="0" i="0" dirty="0" smtClean="0">
                <a:solidFill>
                  <a:schemeClr val="tx1">
                    <a:lumMod val="75000"/>
                    <a:lumOff val="25000"/>
                  </a:schemeClr>
                </a:solidFill>
                <a:latin typeface="Constantia" pitchFamily="18" charset="0"/>
              </a:rPr>
              <a:t>Diversity </a:t>
            </a:r>
            <a:r>
              <a:rPr lang="en-GB" sz="2400" b="0" i="0" dirty="0">
                <a:solidFill>
                  <a:schemeClr val="tx1">
                    <a:lumMod val="75000"/>
                    <a:lumOff val="25000"/>
                  </a:schemeClr>
                </a:solidFill>
                <a:latin typeface="Constantia" pitchFamily="18" charset="0"/>
              </a:rPr>
              <a:t>&amp; </a:t>
            </a:r>
            <a:r>
              <a:rPr lang="en-GB" sz="2400" b="0" i="0" dirty="0" smtClean="0">
                <a:solidFill>
                  <a:schemeClr val="tx1">
                    <a:lumMod val="75000"/>
                    <a:lumOff val="25000"/>
                  </a:schemeClr>
                </a:solidFill>
                <a:latin typeface="Constantia" pitchFamily="18" charset="0"/>
              </a:rPr>
              <a:t>Inclusivity</a:t>
            </a:r>
            <a:r>
              <a:rPr lang="en-GB" sz="2400" i="0" dirty="0" smtClean="0">
                <a:solidFill>
                  <a:schemeClr val="tx1">
                    <a:lumMod val="75000"/>
                    <a:lumOff val="25000"/>
                  </a:schemeClr>
                </a:solidFill>
                <a:latin typeface="Constantia" pitchFamily="18" charset="0"/>
              </a:rPr>
              <a:t> ,</a:t>
            </a:r>
            <a:r>
              <a:rPr lang="en-GB" sz="2400" b="0" i="0" dirty="0" smtClean="0">
                <a:solidFill>
                  <a:schemeClr val="tx1">
                    <a:lumMod val="75000"/>
                    <a:lumOff val="25000"/>
                  </a:schemeClr>
                </a:solidFill>
                <a:latin typeface="Constantia" pitchFamily="18" charset="0"/>
              </a:rPr>
              <a:t>Social Impact</a:t>
            </a:r>
            <a:br>
              <a:rPr lang="en-GB" sz="2400" b="0" i="0" dirty="0" smtClean="0">
                <a:solidFill>
                  <a:schemeClr val="tx1">
                    <a:lumMod val="75000"/>
                    <a:lumOff val="25000"/>
                  </a:schemeClr>
                </a:solidFill>
                <a:latin typeface="Constantia" pitchFamily="18" charset="0"/>
              </a:rPr>
            </a:br>
            <a:r>
              <a:rPr lang="en-GB" sz="2400" b="0" i="0" dirty="0">
                <a:solidFill>
                  <a:schemeClr val="tx1">
                    <a:lumMod val="75000"/>
                    <a:lumOff val="25000"/>
                  </a:schemeClr>
                </a:solidFill>
                <a:latin typeface="Constantia" pitchFamily="18" charset="0"/>
              </a:rPr>
              <a:t/>
            </a:r>
            <a:br>
              <a:rPr lang="en-GB" sz="2400" b="0" i="0" dirty="0">
                <a:solidFill>
                  <a:schemeClr val="tx1">
                    <a:lumMod val="75000"/>
                    <a:lumOff val="25000"/>
                  </a:schemeClr>
                </a:solidFill>
                <a:latin typeface="Constantia" pitchFamily="18" charset="0"/>
              </a:rPr>
            </a:br>
            <a:r>
              <a:rPr lang="en-GB" sz="2400" dirty="0" smtClean="0">
                <a:latin typeface="Constantia" pitchFamily="18" charset="0"/>
              </a:rPr>
              <a:t>MOTO</a:t>
            </a:r>
            <a:r>
              <a:rPr lang="en-GB" sz="2400" dirty="0" smtClean="0">
                <a:solidFill>
                  <a:schemeClr val="tx1">
                    <a:lumMod val="75000"/>
                    <a:lumOff val="25000"/>
                  </a:schemeClr>
                </a:solidFill>
                <a:latin typeface="Constantia" pitchFamily="18" charset="0"/>
              </a:rPr>
              <a:t>:                                </a:t>
            </a:r>
            <a:r>
              <a:rPr lang="en-GB" sz="2400" b="0" i="0" dirty="0" smtClean="0">
                <a:solidFill>
                  <a:schemeClr val="tx1">
                    <a:lumMod val="75000"/>
                    <a:lumOff val="25000"/>
                  </a:schemeClr>
                </a:solidFill>
                <a:latin typeface="Constantia" pitchFamily="18" charset="0"/>
              </a:rPr>
              <a:t>Service                   Truth              Wisdom</a:t>
            </a:r>
            <a:r>
              <a:rPr lang="en-GB" sz="2400" dirty="0"/>
              <a:t/>
            </a:r>
            <a:br>
              <a:rPr lang="en-GB" sz="2400" dirty="0"/>
            </a:br>
            <a:endParaRPr lang="en-GB"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113538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66504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967181"/>
            <a:ext cx="6477000" cy="505267"/>
          </a:xfrm>
          <a:prstGeom prst="rect">
            <a:avLst/>
          </a:prstGeom>
        </p:spPr>
        <p:txBody>
          <a:bodyPr vert="horz" wrap="square" lIns="0" tIns="12700" rIns="0" bIns="0" rtlCol="0">
            <a:spAutoFit/>
          </a:bodyPr>
          <a:lstStyle/>
          <a:p>
            <a:pPr marL="12700">
              <a:lnSpc>
                <a:spcPct val="100000"/>
              </a:lnSpc>
              <a:spcBef>
                <a:spcPts val="100"/>
              </a:spcBef>
            </a:pPr>
            <a:r>
              <a:rPr lang="en-GB" sz="3200" i="0" dirty="0" smtClean="0"/>
              <a:t>Preventive Strategies </a:t>
            </a:r>
            <a:r>
              <a:rPr lang="en-GB" sz="3200" dirty="0" smtClean="0"/>
              <a:t>/</a:t>
            </a:r>
            <a:r>
              <a:rPr lang="en-GB" sz="3200" i="0" dirty="0" smtClean="0"/>
              <a:t>Public Health</a:t>
            </a:r>
            <a:endParaRPr sz="3200" i="0" dirty="0"/>
          </a:p>
        </p:txBody>
      </p:sp>
      <p:sp>
        <p:nvSpPr>
          <p:cNvPr id="3" name="object 3"/>
          <p:cNvSpPr txBox="1"/>
          <p:nvPr/>
        </p:nvSpPr>
        <p:spPr>
          <a:xfrm>
            <a:off x="6781801" y="1348485"/>
            <a:ext cx="3880612" cy="382156"/>
          </a:xfrm>
          <a:prstGeom prst="rect">
            <a:avLst/>
          </a:prstGeom>
        </p:spPr>
        <p:txBody>
          <a:bodyPr vert="horz" wrap="square" lIns="0" tIns="12700" rIns="0" bIns="0" rtlCol="0">
            <a:spAutoFit/>
          </a:bodyPr>
          <a:lstStyle/>
          <a:p>
            <a:pPr marL="12700">
              <a:lnSpc>
                <a:spcPct val="100000"/>
              </a:lnSpc>
              <a:spcBef>
                <a:spcPts val="100"/>
              </a:spcBef>
            </a:pPr>
            <a:r>
              <a:rPr lang="en-GB" sz="2400" spc="-20" dirty="0" smtClean="0">
                <a:solidFill>
                  <a:srgbClr val="04607A"/>
                </a:solidFill>
                <a:latin typeface="Calibri"/>
                <a:cs typeface="Calibri"/>
              </a:rPr>
              <a:t>VERTICAL</a:t>
            </a:r>
            <a:r>
              <a:rPr sz="2400" spc="-85" dirty="0" smtClean="0">
                <a:solidFill>
                  <a:srgbClr val="04607A"/>
                </a:solidFill>
                <a:latin typeface="Calibri"/>
                <a:cs typeface="Calibri"/>
              </a:rPr>
              <a:t> </a:t>
            </a:r>
            <a:r>
              <a:rPr lang="en-GB" sz="2400" spc="-10" dirty="0" smtClean="0">
                <a:solidFill>
                  <a:srgbClr val="04607A"/>
                </a:solidFill>
                <a:latin typeface="Calibri"/>
                <a:cs typeface="Calibri"/>
              </a:rPr>
              <a:t>INTEGRATION</a:t>
            </a:r>
            <a:endParaRPr sz="2400" dirty="0">
              <a:latin typeface="Calibri"/>
              <a:cs typeface="Calibri"/>
            </a:endParaRPr>
          </a:p>
        </p:txBody>
      </p:sp>
      <p:sp>
        <p:nvSpPr>
          <p:cNvPr id="4" name="object 4"/>
          <p:cNvSpPr txBox="1">
            <a:spLocks noGrp="1"/>
          </p:cNvSpPr>
          <p:nvPr>
            <p:ph type="body" idx="1"/>
          </p:nvPr>
        </p:nvSpPr>
        <p:spPr>
          <a:xfrm>
            <a:off x="678814" y="1946274"/>
            <a:ext cx="10834370" cy="3169457"/>
          </a:xfrm>
          <a:prstGeom prst="rect">
            <a:avLst/>
          </a:prstGeom>
        </p:spPr>
        <p:txBody>
          <a:bodyPr vert="horz" wrap="square" lIns="0" tIns="12065" rIns="0" bIns="0" rtlCol="0">
            <a:spAutoFit/>
          </a:bodyPr>
          <a:lstStyle/>
          <a:p>
            <a:pPr marL="295910" marR="5080" indent="-274955">
              <a:spcBef>
                <a:spcPts val="95"/>
              </a:spcBef>
              <a:buClr>
                <a:srgbClr val="0AD0D9"/>
              </a:buClr>
              <a:buSzPct val="91071"/>
              <a:buFont typeface="Wingdings"/>
              <a:buChar char=""/>
              <a:tabLst>
                <a:tab pos="295910" algn="l"/>
                <a:tab pos="322580" algn="l"/>
              </a:tabLst>
            </a:pPr>
            <a:r>
              <a:rPr dirty="0"/>
              <a:t>	</a:t>
            </a:r>
            <a:r>
              <a:rPr lang="en-GB" dirty="0" smtClean="0"/>
              <a:t>Importance </a:t>
            </a:r>
            <a:r>
              <a:rPr lang="en-GB" dirty="0"/>
              <a:t>of preconception </a:t>
            </a:r>
            <a:r>
              <a:rPr lang="en-GB" dirty="0" err="1"/>
              <a:t>counseling</a:t>
            </a:r>
            <a:r>
              <a:rPr lang="en-GB" dirty="0" smtClean="0"/>
              <a:t>.</a:t>
            </a:r>
          </a:p>
          <a:p>
            <a:pPr marL="20955" marR="5080">
              <a:spcBef>
                <a:spcPts val="95"/>
              </a:spcBef>
              <a:buClr>
                <a:srgbClr val="0AD0D9"/>
              </a:buClr>
              <a:buSzPct val="91071"/>
              <a:tabLst>
                <a:tab pos="295910" algn="l"/>
                <a:tab pos="322580" algn="l"/>
              </a:tabLst>
            </a:pPr>
            <a:endParaRPr lang="en-GB" dirty="0"/>
          </a:p>
          <a:p>
            <a:pPr marL="295910" marR="5080" indent="-274955">
              <a:spcBef>
                <a:spcPts val="95"/>
              </a:spcBef>
              <a:buClr>
                <a:srgbClr val="0AD0D9"/>
              </a:buClr>
              <a:buSzPct val="91071"/>
              <a:buFont typeface="Wingdings"/>
              <a:buChar char=""/>
              <a:tabLst>
                <a:tab pos="295910" algn="l"/>
                <a:tab pos="322580" algn="l"/>
              </a:tabLst>
            </a:pPr>
            <a:r>
              <a:rPr lang="en-GB" dirty="0" smtClean="0"/>
              <a:t>Maintaining </a:t>
            </a:r>
            <a:r>
              <a:rPr lang="en-GB" dirty="0"/>
              <a:t>a healthy lifestyle before </a:t>
            </a:r>
            <a:r>
              <a:rPr lang="en-GB" dirty="0" smtClean="0"/>
              <a:t>pregnancy.</a:t>
            </a:r>
            <a:br>
              <a:rPr lang="en-GB" dirty="0" smtClean="0"/>
            </a:br>
            <a:endParaRPr lang="en-GB" dirty="0" smtClean="0"/>
          </a:p>
          <a:p>
            <a:pPr marL="295910" marR="5080" indent="-274955">
              <a:spcBef>
                <a:spcPts val="95"/>
              </a:spcBef>
              <a:buClr>
                <a:srgbClr val="0AD0D9"/>
              </a:buClr>
              <a:buSzPct val="91071"/>
              <a:buFont typeface="Wingdings"/>
              <a:buChar char=""/>
              <a:tabLst>
                <a:tab pos="295910" algn="l"/>
                <a:tab pos="322580" algn="l"/>
              </a:tabLst>
            </a:pPr>
            <a:r>
              <a:rPr spc="-65" dirty="0" smtClean="0"/>
              <a:t> </a:t>
            </a:r>
            <a:r>
              <a:rPr lang="en-GB" dirty="0"/>
              <a:t>Educating at-risk </a:t>
            </a:r>
            <a:r>
              <a:rPr lang="en-GB" dirty="0" smtClean="0"/>
              <a:t>populations.</a:t>
            </a:r>
            <a:endParaRPr lang="en-GB" dirty="0"/>
          </a:p>
          <a:p>
            <a:pPr marL="20955" marR="5080">
              <a:lnSpc>
                <a:spcPct val="100000"/>
              </a:lnSpc>
              <a:spcBef>
                <a:spcPts val="95"/>
              </a:spcBef>
              <a:buClr>
                <a:srgbClr val="0AD0D9"/>
              </a:buClr>
              <a:buSzPct val="91071"/>
              <a:tabLst>
                <a:tab pos="295910" algn="l"/>
                <a:tab pos="322580" algn="l"/>
              </a:tabLst>
            </a:pPr>
            <a:endParaRPr spc="-20" dirty="0"/>
          </a:p>
          <a:p>
            <a:pPr marL="20955" marR="123189">
              <a:lnSpc>
                <a:spcPct val="100000"/>
              </a:lnSpc>
              <a:spcBef>
                <a:spcPts val="675"/>
              </a:spcBef>
              <a:buClr>
                <a:srgbClr val="0AD0D9"/>
              </a:buClr>
              <a:buSzPct val="91071"/>
              <a:tabLst>
                <a:tab pos="295910" algn="l"/>
                <a:tab pos="322580" algn="l"/>
              </a:tabLst>
            </a:pPr>
            <a:endParaRPr spc="-10" dirty="0"/>
          </a:p>
        </p:txBody>
      </p:sp>
      <p:pic>
        <p:nvPicPr>
          <p:cNvPr id="5" name="object 5"/>
          <p:cNvPicPr/>
          <p:nvPr/>
        </p:nvPicPr>
        <p:blipFill>
          <a:blip r:embed="rId2" cstate="print"/>
          <a:stretch>
            <a:fillRect/>
          </a:stretch>
        </p:blipFill>
        <p:spPr>
          <a:xfrm>
            <a:off x="10096500" y="0"/>
            <a:ext cx="2095500" cy="1377696"/>
          </a:xfrm>
          <a:prstGeom prst="rect">
            <a:avLst/>
          </a:prstGeom>
        </p:spPr>
      </p:pic>
    </p:spTree>
    <p:extLst>
      <p:ext uri="{BB962C8B-B14F-4D97-AF65-F5344CB8AC3E}">
        <p14:creationId xmlns:p14="http://schemas.microsoft.com/office/powerpoint/2010/main" val="11060877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40" y="-177546"/>
            <a:ext cx="9800310" cy="1292662"/>
          </a:xfrm>
        </p:spPr>
        <p:txBody>
          <a:bodyPr/>
          <a:lstStyle/>
          <a:p>
            <a:r>
              <a:rPr lang="en-GB" sz="2800" b="0" i="0" dirty="0" smtClean="0"/>
              <a:t/>
            </a:r>
            <a:br>
              <a:rPr lang="en-GB" sz="2800" b="0" i="0" dirty="0" smtClean="0"/>
            </a:br>
            <a:r>
              <a:rPr lang="en-GB" sz="2800" b="0" i="0" dirty="0" smtClean="0"/>
              <a:t>Checklist </a:t>
            </a:r>
            <a:r>
              <a:rPr lang="en-GB" sz="2800" b="0" i="0" dirty="0"/>
              <a:t>for preconception care for people with </a:t>
            </a:r>
            <a:r>
              <a:rPr lang="en-GB" sz="2800" b="0" i="0" dirty="0" err="1"/>
              <a:t>prediabetes</a:t>
            </a:r>
            <a:r>
              <a:rPr lang="en-GB" sz="2800" b="0" i="0" dirty="0"/>
              <a:t>, diabetes, or a history of gestational diabetes mellitus</a:t>
            </a:r>
            <a:endParaRPr lang="en-GB" sz="2800" dirty="0"/>
          </a:p>
        </p:txBody>
      </p:sp>
      <p:sp>
        <p:nvSpPr>
          <p:cNvPr id="3" name="Text Placeholder 2"/>
          <p:cNvSpPr>
            <a:spLocks noGrp="1"/>
          </p:cNvSpPr>
          <p:nvPr>
            <p:ph type="body" idx="1"/>
          </p:nvPr>
        </p:nvSpPr>
        <p:spPr>
          <a:xfrm>
            <a:off x="678814" y="1946274"/>
            <a:ext cx="10834370" cy="430887"/>
          </a:xfrm>
        </p:spPr>
        <p:txBody>
          <a:bodyPr/>
          <a:lstStyle/>
          <a:p>
            <a:r>
              <a:rPr lang="en-GB" b="1" dirty="0"/>
              <a:t>Preconception education should include:</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373754240"/>
              </p:ext>
            </p:extLst>
          </p:nvPr>
        </p:nvGraphicFramePr>
        <p:xfrm>
          <a:off x="679450" y="1143004"/>
          <a:ext cx="10833100" cy="5359152"/>
        </p:xfrm>
        <a:graphic>
          <a:graphicData uri="http://schemas.openxmlformats.org/drawingml/2006/table">
            <a:tbl>
              <a:tblPr/>
              <a:tblGrid>
                <a:gridCol w="10833100"/>
              </a:tblGrid>
              <a:tr h="306523">
                <a:tc>
                  <a:txBody>
                    <a:bodyPr/>
                    <a:lstStyle/>
                    <a:p>
                      <a:pPr algn="l" fontAlgn="t"/>
                      <a:r>
                        <a:rPr lang="en-GB" sz="1400">
                          <a:effectLst/>
                        </a:rPr>
                        <a:t> □ Comprehensive nutrition assessment and recommendations for: </a:t>
                      </a:r>
                    </a:p>
                  </a:txBody>
                  <a:tcPr marL="44355" marR="44355" marT="22177" marB="22177">
                    <a:lnL w="7620" cap="flat" cmpd="sng" algn="ctr">
                      <a:solidFill>
                        <a:srgbClr val="1A1A1A"/>
                      </a:solidFill>
                      <a:prstDash val="solid"/>
                      <a:round/>
                      <a:headEnd type="none" w="med" len="med"/>
                      <a:tailEnd type="none" w="med" len="med"/>
                    </a:lnL>
                    <a:lnR w="7620" cap="flat" cmpd="sng" algn="ctr">
                      <a:solidFill>
                        <a:srgbClr val="1A1A1A"/>
                      </a:solidFill>
                      <a:prstDash val="solid"/>
                      <a:round/>
                      <a:headEnd type="none" w="med" len="med"/>
                      <a:tailEnd type="none" w="med" len="med"/>
                    </a:lnR>
                    <a:lnT w="7620" cap="flat" cmpd="sng" algn="ctr">
                      <a:solidFill>
                        <a:srgbClr val="1A1A1A"/>
                      </a:solidFill>
                      <a:prstDash val="solid"/>
                      <a:round/>
                      <a:headEnd type="none" w="med" len="med"/>
                      <a:tailEnd type="none" w="med" len="med"/>
                    </a:lnT>
                    <a:lnB w="7620" cap="flat" cmpd="sng" algn="ctr">
                      <a:solidFill>
                        <a:srgbClr val="1A1A1A"/>
                      </a:solidFill>
                      <a:prstDash val="solid"/>
                      <a:round/>
                      <a:headEnd type="none" w="med" len="med"/>
                      <a:tailEnd type="none" w="med" len="med"/>
                    </a:lnB>
                    <a:solidFill>
                      <a:srgbClr val="FFFFFF"/>
                    </a:solidFill>
                  </a:tcPr>
                </a:tc>
              </a:tr>
              <a:tr h="306523">
                <a:tc>
                  <a:txBody>
                    <a:bodyPr/>
                    <a:lstStyle/>
                    <a:p>
                      <a:pPr algn="l" fontAlgn="t"/>
                      <a:r>
                        <a:rPr lang="en-GB" sz="1400">
                          <a:effectLst/>
                        </a:rPr>
                        <a:t>  • Overweight and obesity or underweight </a:t>
                      </a:r>
                    </a:p>
                  </a:txBody>
                  <a:tcPr marL="44355" marR="44355" marT="22177" marB="22177">
                    <a:lnL w="7620" cap="flat" cmpd="sng" algn="ctr">
                      <a:solidFill>
                        <a:srgbClr val="1A1A1A"/>
                      </a:solidFill>
                      <a:prstDash val="solid"/>
                      <a:round/>
                      <a:headEnd type="none" w="med" len="med"/>
                      <a:tailEnd type="none" w="med" len="med"/>
                    </a:lnL>
                    <a:lnR w="7620" cap="flat" cmpd="sng" algn="ctr">
                      <a:solidFill>
                        <a:srgbClr val="1A1A1A"/>
                      </a:solidFill>
                      <a:prstDash val="solid"/>
                      <a:round/>
                      <a:headEnd type="none" w="med" len="med"/>
                      <a:tailEnd type="none" w="med" len="med"/>
                    </a:lnR>
                    <a:lnT w="7620" cap="flat" cmpd="sng" algn="ctr">
                      <a:solidFill>
                        <a:srgbClr val="1A1A1A"/>
                      </a:solidFill>
                      <a:prstDash val="solid"/>
                      <a:round/>
                      <a:headEnd type="none" w="med" len="med"/>
                      <a:tailEnd type="none" w="med" len="med"/>
                    </a:lnT>
                    <a:lnB w="7620" cap="flat" cmpd="sng" algn="ctr">
                      <a:solidFill>
                        <a:srgbClr val="1A1A1A"/>
                      </a:solidFill>
                      <a:prstDash val="solid"/>
                      <a:round/>
                      <a:headEnd type="none" w="med" len="med"/>
                      <a:tailEnd type="none" w="med" len="med"/>
                    </a:lnB>
                    <a:solidFill>
                      <a:srgbClr val="FFFFFF"/>
                    </a:solidFill>
                  </a:tcPr>
                </a:tc>
              </a:tr>
              <a:tr h="306523">
                <a:tc>
                  <a:txBody>
                    <a:bodyPr/>
                    <a:lstStyle/>
                    <a:p>
                      <a:pPr algn="l" fontAlgn="t"/>
                      <a:r>
                        <a:rPr lang="en-GB" sz="1400">
                          <a:effectLst/>
                        </a:rPr>
                        <a:t>  • Meal planning </a:t>
                      </a:r>
                    </a:p>
                  </a:txBody>
                  <a:tcPr marL="44355" marR="44355" marT="22177" marB="22177">
                    <a:lnL w="7620" cap="flat" cmpd="sng" algn="ctr">
                      <a:solidFill>
                        <a:srgbClr val="1A1A1A"/>
                      </a:solidFill>
                      <a:prstDash val="solid"/>
                      <a:round/>
                      <a:headEnd type="none" w="med" len="med"/>
                      <a:tailEnd type="none" w="med" len="med"/>
                    </a:lnL>
                    <a:lnR w="7620" cap="flat" cmpd="sng" algn="ctr">
                      <a:solidFill>
                        <a:srgbClr val="1A1A1A"/>
                      </a:solidFill>
                      <a:prstDash val="solid"/>
                      <a:round/>
                      <a:headEnd type="none" w="med" len="med"/>
                      <a:tailEnd type="none" w="med" len="med"/>
                    </a:lnR>
                    <a:lnT w="7620" cap="flat" cmpd="sng" algn="ctr">
                      <a:solidFill>
                        <a:srgbClr val="1A1A1A"/>
                      </a:solidFill>
                      <a:prstDash val="solid"/>
                      <a:round/>
                      <a:headEnd type="none" w="med" len="med"/>
                      <a:tailEnd type="none" w="med" len="med"/>
                    </a:lnT>
                    <a:lnB w="7620" cap="flat" cmpd="sng" algn="ctr">
                      <a:solidFill>
                        <a:srgbClr val="1A1A1A"/>
                      </a:solidFill>
                      <a:prstDash val="solid"/>
                      <a:round/>
                      <a:headEnd type="none" w="med" len="med"/>
                      <a:tailEnd type="none" w="med" len="med"/>
                    </a:lnB>
                    <a:solidFill>
                      <a:srgbClr val="FFFFFF"/>
                    </a:solidFill>
                  </a:tcPr>
                </a:tc>
              </a:tr>
              <a:tr h="306523">
                <a:tc>
                  <a:txBody>
                    <a:bodyPr/>
                    <a:lstStyle/>
                    <a:p>
                      <a:pPr algn="l" fontAlgn="t"/>
                      <a:r>
                        <a:rPr lang="en-GB" sz="1400">
                          <a:effectLst/>
                        </a:rPr>
                        <a:t>  • Correction of dietary nutritional deficiencies </a:t>
                      </a:r>
                    </a:p>
                  </a:txBody>
                  <a:tcPr marL="44355" marR="44355" marT="22177" marB="22177">
                    <a:lnL w="7620" cap="flat" cmpd="sng" algn="ctr">
                      <a:solidFill>
                        <a:srgbClr val="1A1A1A"/>
                      </a:solidFill>
                      <a:prstDash val="solid"/>
                      <a:round/>
                      <a:headEnd type="none" w="med" len="med"/>
                      <a:tailEnd type="none" w="med" len="med"/>
                    </a:lnL>
                    <a:lnR w="7620" cap="flat" cmpd="sng" algn="ctr">
                      <a:solidFill>
                        <a:srgbClr val="1A1A1A"/>
                      </a:solidFill>
                      <a:prstDash val="solid"/>
                      <a:round/>
                      <a:headEnd type="none" w="med" len="med"/>
                      <a:tailEnd type="none" w="med" len="med"/>
                    </a:lnR>
                    <a:lnT w="7620" cap="flat" cmpd="sng" algn="ctr">
                      <a:solidFill>
                        <a:srgbClr val="1A1A1A"/>
                      </a:solidFill>
                      <a:prstDash val="solid"/>
                      <a:round/>
                      <a:headEnd type="none" w="med" len="med"/>
                      <a:tailEnd type="none" w="med" len="med"/>
                    </a:lnT>
                    <a:lnB w="7620" cap="flat" cmpd="sng" algn="ctr">
                      <a:solidFill>
                        <a:srgbClr val="1A1A1A"/>
                      </a:solidFill>
                      <a:prstDash val="solid"/>
                      <a:round/>
                      <a:headEnd type="none" w="med" len="med"/>
                      <a:tailEnd type="none" w="med" len="med"/>
                    </a:lnB>
                    <a:solidFill>
                      <a:srgbClr val="FFFFFF"/>
                    </a:solidFill>
                  </a:tcPr>
                </a:tc>
              </a:tr>
              <a:tr h="306523">
                <a:tc>
                  <a:txBody>
                    <a:bodyPr/>
                    <a:lstStyle/>
                    <a:p>
                      <a:pPr algn="l" fontAlgn="t"/>
                      <a:r>
                        <a:rPr lang="en-GB" sz="1400">
                          <a:effectLst/>
                        </a:rPr>
                        <a:t>  • Caffeine intake </a:t>
                      </a:r>
                    </a:p>
                  </a:txBody>
                  <a:tcPr marL="44355" marR="44355" marT="22177" marB="22177">
                    <a:lnL w="7620" cap="flat" cmpd="sng" algn="ctr">
                      <a:solidFill>
                        <a:srgbClr val="1A1A1A"/>
                      </a:solidFill>
                      <a:prstDash val="solid"/>
                      <a:round/>
                      <a:headEnd type="none" w="med" len="med"/>
                      <a:tailEnd type="none" w="med" len="med"/>
                    </a:lnL>
                    <a:lnR w="7620" cap="flat" cmpd="sng" algn="ctr">
                      <a:solidFill>
                        <a:srgbClr val="1A1A1A"/>
                      </a:solidFill>
                      <a:prstDash val="solid"/>
                      <a:round/>
                      <a:headEnd type="none" w="med" len="med"/>
                      <a:tailEnd type="none" w="med" len="med"/>
                    </a:lnR>
                    <a:lnT w="7620" cap="flat" cmpd="sng" algn="ctr">
                      <a:solidFill>
                        <a:srgbClr val="1A1A1A"/>
                      </a:solidFill>
                      <a:prstDash val="solid"/>
                      <a:round/>
                      <a:headEnd type="none" w="med" len="med"/>
                      <a:tailEnd type="none" w="med" len="med"/>
                    </a:lnT>
                    <a:lnB w="7620" cap="flat" cmpd="sng" algn="ctr">
                      <a:solidFill>
                        <a:srgbClr val="1A1A1A"/>
                      </a:solidFill>
                      <a:prstDash val="solid"/>
                      <a:round/>
                      <a:headEnd type="none" w="med" len="med"/>
                      <a:tailEnd type="none" w="med" len="med"/>
                    </a:lnB>
                    <a:solidFill>
                      <a:srgbClr val="FFFFFF"/>
                    </a:solidFill>
                  </a:tcPr>
                </a:tc>
              </a:tr>
              <a:tr h="306523">
                <a:tc>
                  <a:txBody>
                    <a:bodyPr/>
                    <a:lstStyle/>
                    <a:p>
                      <a:pPr algn="l" fontAlgn="t"/>
                      <a:r>
                        <a:rPr lang="en-GB" sz="1400">
                          <a:effectLst/>
                        </a:rPr>
                        <a:t>  • Safe food preparation technique </a:t>
                      </a:r>
                    </a:p>
                  </a:txBody>
                  <a:tcPr marL="44355" marR="44355" marT="22177" marB="22177">
                    <a:lnL w="7620" cap="flat" cmpd="sng" algn="ctr">
                      <a:solidFill>
                        <a:srgbClr val="1A1A1A"/>
                      </a:solidFill>
                      <a:prstDash val="solid"/>
                      <a:round/>
                      <a:headEnd type="none" w="med" len="med"/>
                      <a:tailEnd type="none" w="med" len="med"/>
                    </a:lnL>
                    <a:lnR w="7620" cap="flat" cmpd="sng" algn="ctr">
                      <a:solidFill>
                        <a:srgbClr val="1A1A1A"/>
                      </a:solidFill>
                      <a:prstDash val="solid"/>
                      <a:round/>
                      <a:headEnd type="none" w="med" len="med"/>
                      <a:tailEnd type="none" w="med" len="med"/>
                    </a:lnR>
                    <a:lnT w="7620" cap="flat" cmpd="sng" algn="ctr">
                      <a:solidFill>
                        <a:srgbClr val="1A1A1A"/>
                      </a:solidFill>
                      <a:prstDash val="solid"/>
                      <a:round/>
                      <a:headEnd type="none" w="med" len="med"/>
                      <a:tailEnd type="none" w="med" len="med"/>
                    </a:lnT>
                    <a:lnB w="7620" cap="flat" cmpd="sng" algn="ctr">
                      <a:solidFill>
                        <a:srgbClr val="1A1A1A"/>
                      </a:solidFill>
                      <a:prstDash val="solid"/>
                      <a:round/>
                      <a:headEnd type="none" w="med" len="med"/>
                      <a:tailEnd type="none" w="med" len="med"/>
                    </a:lnB>
                    <a:solidFill>
                      <a:srgbClr val="FFFFFF"/>
                    </a:solidFill>
                  </a:tcPr>
                </a:tc>
              </a:tr>
              <a:tr h="306523">
                <a:tc>
                  <a:txBody>
                    <a:bodyPr/>
                    <a:lstStyle/>
                    <a:p>
                      <a:pPr algn="l" fontAlgn="t"/>
                      <a:r>
                        <a:rPr lang="en-GB" sz="1400">
                          <a:effectLst/>
                        </a:rPr>
                        <a:t> □ Lifestyle recommendations for: </a:t>
                      </a:r>
                    </a:p>
                  </a:txBody>
                  <a:tcPr marL="44355" marR="44355" marT="22177" marB="22177">
                    <a:lnL w="7620" cap="flat" cmpd="sng" algn="ctr">
                      <a:solidFill>
                        <a:srgbClr val="1A1A1A"/>
                      </a:solidFill>
                      <a:prstDash val="solid"/>
                      <a:round/>
                      <a:headEnd type="none" w="med" len="med"/>
                      <a:tailEnd type="none" w="med" len="med"/>
                    </a:lnL>
                    <a:lnR w="7620" cap="flat" cmpd="sng" algn="ctr">
                      <a:solidFill>
                        <a:srgbClr val="1A1A1A"/>
                      </a:solidFill>
                      <a:prstDash val="solid"/>
                      <a:round/>
                      <a:headEnd type="none" w="med" len="med"/>
                      <a:tailEnd type="none" w="med" len="med"/>
                    </a:lnR>
                    <a:lnT w="7620" cap="flat" cmpd="sng" algn="ctr">
                      <a:solidFill>
                        <a:srgbClr val="1A1A1A"/>
                      </a:solidFill>
                      <a:prstDash val="solid"/>
                      <a:round/>
                      <a:headEnd type="none" w="med" len="med"/>
                      <a:tailEnd type="none" w="med" len="med"/>
                    </a:lnT>
                    <a:lnB w="7620" cap="flat" cmpd="sng" algn="ctr">
                      <a:solidFill>
                        <a:srgbClr val="1A1A1A"/>
                      </a:solidFill>
                      <a:prstDash val="solid"/>
                      <a:round/>
                      <a:headEnd type="none" w="med" len="med"/>
                      <a:tailEnd type="none" w="med" len="med"/>
                    </a:lnB>
                    <a:solidFill>
                      <a:srgbClr val="FFFFFF"/>
                    </a:solidFill>
                  </a:tcPr>
                </a:tc>
              </a:tr>
              <a:tr h="306523">
                <a:tc>
                  <a:txBody>
                    <a:bodyPr/>
                    <a:lstStyle/>
                    <a:p>
                      <a:pPr algn="l" fontAlgn="t"/>
                      <a:r>
                        <a:rPr lang="en-GB" sz="1400">
                          <a:effectLst/>
                        </a:rPr>
                        <a:t>  • Regular moderate exercise </a:t>
                      </a:r>
                    </a:p>
                  </a:txBody>
                  <a:tcPr marL="44355" marR="44355" marT="22177" marB="22177">
                    <a:lnL w="7620" cap="flat" cmpd="sng" algn="ctr">
                      <a:solidFill>
                        <a:srgbClr val="1A1A1A"/>
                      </a:solidFill>
                      <a:prstDash val="solid"/>
                      <a:round/>
                      <a:headEnd type="none" w="med" len="med"/>
                      <a:tailEnd type="none" w="med" len="med"/>
                    </a:lnL>
                    <a:lnR w="7620" cap="flat" cmpd="sng" algn="ctr">
                      <a:solidFill>
                        <a:srgbClr val="1A1A1A"/>
                      </a:solidFill>
                      <a:prstDash val="solid"/>
                      <a:round/>
                      <a:headEnd type="none" w="med" len="med"/>
                      <a:tailEnd type="none" w="med" len="med"/>
                    </a:lnR>
                    <a:lnT w="7620" cap="flat" cmpd="sng" algn="ctr">
                      <a:solidFill>
                        <a:srgbClr val="1A1A1A"/>
                      </a:solidFill>
                      <a:prstDash val="solid"/>
                      <a:round/>
                      <a:headEnd type="none" w="med" len="med"/>
                      <a:tailEnd type="none" w="med" len="med"/>
                    </a:lnT>
                    <a:lnB w="7620" cap="flat" cmpd="sng" algn="ctr">
                      <a:solidFill>
                        <a:srgbClr val="1A1A1A"/>
                      </a:solidFill>
                      <a:prstDash val="solid"/>
                      <a:round/>
                      <a:headEnd type="none" w="med" len="med"/>
                      <a:tailEnd type="none" w="med" len="med"/>
                    </a:lnB>
                    <a:solidFill>
                      <a:srgbClr val="FFFFFF"/>
                    </a:solidFill>
                  </a:tcPr>
                </a:tc>
              </a:tr>
              <a:tr h="306523">
                <a:tc>
                  <a:txBody>
                    <a:bodyPr/>
                    <a:lstStyle/>
                    <a:p>
                      <a:pPr algn="l" fontAlgn="t"/>
                      <a:r>
                        <a:rPr lang="en-GB" sz="1400">
                          <a:effectLst/>
                        </a:rPr>
                        <a:t>  • Avoidance of hyperthermia (hot tubs) </a:t>
                      </a:r>
                    </a:p>
                  </a:txBody>
                  <a:tcPr marL="44355" marR="44355" marT="22177" marB="22177">
                    <a:lnL w="7620" cap="flat" cmpd="sng" algn="ctr">
                      <a:solidFill>
                        <a:srgbClr val="1A1A1A"/>
                      </a:solidFill>
                      <a:prstDash val="solid"/>
                      <a:round/>
                      <a:headEnd type="none" w="med" len="med"/>
                      <a:tailEnd type="none" w="med" len="med"/>
                    </a:lnL>
                    <a:lnR w="7620" cap="flat" cmpd="sng" algn="ctr">
                      <a:solidFill>
                        <a:srgbClr val="1A1A1A"/>
                      </a:solidFill>
                      <a:prstDash val="solid"/>
                      <a:round/>
                      <a:headEnd type="none" w="med" len="med"/>
                      <a:tailEnd type="none" w="med" len="med"/>
                    </a:lnR>
                    <a:lnT w="7620" cap="flat" cmpd="sng" algn="ctr">
                      <a:solidFill>
                        <a:srgbClr val="1A1A1A"/>
                      </a:solidFill>
                      <a:prstDash val="solid"/>
                      <a:round/>
                      <a:headEnd type="none" w="med" len="med"/>
                      <a:tailEnd type="none" w="med" len="med"/>
                    </a:lnT>
                    <a:lnB w="7620" cap="flat" cmpd="sng" algn="ctr">
                      <a:solidFill>
                        <a:srgbClr val="1A1A1A"/>
                      </a:solidFill>
                      <a:prstDash val="solid"/>
                      <a:round/>
                      <a:headEnd type="none" w="med" len="med"/>
                      <a:tailEnd type="none" w="med" len="med"/>
                    </a:lnB>
                    <a:solidFill>
                      <a:srgbClr val="FFFFFF"/>
                    </a:solidFill>
                  </a:tcPr>
                </a:tc>
              </a:tr>
              <a:tr h="306523">
                <a:tc>
                  <a:txBody>
                    <a:bodyPr/>
                    <a:lstStyle/>
                    <a:p>
                      <a:pPr algn="l" fontAlgn="t"/>
                      <a:r>
                        <a:rPr lang="en-GB" sz="1400">
                          <a:effectLst/>
                        </a:rPr>
                        <a:t>  • Adequate sleep </a:t>
                      </a:r>
                    </a:p>
                  </a:txBody>
                  <a:tcPr marL="44355" marR="44355" marT="22177" marB="22177">
                    <a:lnL w="7620" cap="flat" cmpd="sng" algn="ctr">
                      <a:solidFill>
                        <a:srgbClr val="1A1A1A"/>
                      </a:solidFill>
                      <a:prstDash val="solid"/>
                      <a:round/>
                      <a:headEnd type="none" w="med" len="med"/>
                      <a:tailEnd type="none" w="med" len="med"/>
                    </a:lnL>
                    <a:lnR w="7620" cap="flat" cmpd="sng" algn="ctr">
                      <a:solidFill>
                        <a:srgbClr val="1A1A1A"/>
                      </a:solidFill>
                      <a:prstDash val="solid"/>
                      <a:round/>
                      <a:headEnd type="none" w="med" len="med"/>
                      <a:tailEnd type="none" w="med" len="med"/>
                    </a:lnR>
                    <a:lnT w="7620" cap="flat" cmpd="sng" algn="ctr">
                      <a:solidFill>
                        <a:srgbClr val="1A1A1A"/>
                      </a:solidFill>
                      <a:prstDash val="solid"/>
                      <a:round/>
                      <a:headEnd type="none" w="med" len="med"/>
                      <a:tailEnd type="none" w="med" len="med"/>
                    </a:lnT>
                    <a:lnB w="7620" cap="flat" cmpd="sng" algn="ctr">
                      <a:solidFill>
                        <a:srgbClr val="1A1A1A"/>
                      </a:solidFill>
                      <a:prstDash val="solid"/>
                      <a:round/>
                      <a:headEnd type="none" w="med" len="med"/>
                      <a:tailEnd type="none" w="med" len="med"/>
                    </a:lnB>
                    <a:solidFill>
                      <a:srgbClr val="FFFFFF"/>
                    </a:solidFill>
                  </a:tcPr>
                </a:tc>
              </a:tr>
              <a:tr h="306523">
                <a:tc>
                  <a:txBody>
                    <a:bodyPr/>
                    <a:lstStyle/>
                    <a:p>
                      <a:pPr algn="l" fontAlgn="t"/>
                      <a:r>
                        <a:rPr lang="en-GB" sz="1400">
                          <a:effectLst/>
                        </a:rPr>
                        <a:t> □ Comprehensive diabetes self-management education </a:t>
                      </a:r>
                    </a:p>
                  </a:txBody>
                  <a:tcPr marL="44355" marR="44355" marT="22177" marB="22177">
                    <a:lnL w="7620" cap="flat" cmpd="sng" algn="ctr">
                      <a:solidFill>
                        <a:srgbClr val="1A1A1A"/>
                      </a:solidFill>
                      <a:prstDash val="solid"/>
                      <a:round/>
                      <a:headEnd type="none" w="med" len="med"/>
                      <a:tailEnd type="none" w="med" len="med"/>
                    </a:lnL>
                    <a:lnR w="7620" cap="flat" cmpd="sng" algn="ctr">
                      <a:solidFill>
                        <a:srgbClr val="1A1A1A"/>
                      </a:solidFill>
                      <a:prstDash val="solid"/>
                      <a:round/>
                      <a:headEnd type="none" w="med" len="med"/>
                      <a:tailEnd type="none" w="med" len="med"/>
                    </a:lnR>
                    <a:lnT w="7620" cap="flat" cmpd="sng" algn="ctr">
                      <a:solidFill>
                        <a:srgbClr val="1A1A1A"/>
                      </a:solidFill>
                      <a:prstDash val="solid"/>
                      <a:round/>
                      <a:headEnd type="none" w="med" len="med"/>
                      <a:tailEnd type="none" w="med" len="med"/>
                    </a:lnT>
                    <a:lnB w="7620" cap="flat" cmpd="sng" algn="ctr">
                      <a:solidFill>
                        <a:srgbClr val="1A1A1A"/>
                      </a:solidFill>
                      <a:prstDash val="solid"/>
                      <a:round/>
                      <a:headEnd type="none" w="med" len="med"/>
                      <a:tailEnd type="none" w="med" len="med"/>
                    </a:lnB>
                    <a:solidFill>
                      <a:srgbClr val="FFFFFF"/>
                    </a:solidFill>
                  </a:tcPr>
                </a:tc>
              </a:tr>
              <a:tr h="1067830">
                <a:tc>
                  <a:txBody>
                    <a:bodyPr/>
                    <a:lstStyle/>
                    <a:p>
                      <a:pPr algn="l" fontAlgn="t"/>
                      <a:r>
                        <a:rPr lang="en-GB" sz="1400">
                          <a:effectLst/>
                        </a:rPr>
                        <a:t> □ Counseling on diabetes in pregnancy per current standards, including natural history of insulin resistance in pregnancy and postpartum; preconception glycemic goals; avoidance of DKA and severe hyperglycemia; avoidance of severe hypoglycemia; progression of retinopathy in individuals with preexisting diabetes; PCOS (if applicable); fertility in people with diabetes; genetics of diabetes; risks to pregnancy including miscarriage, stillbirth, congenital malformations, macrosomia, preterm labor and delivery, hypertensive disorders in pregnancy </a:t>
                      </a:r>
                    </a:p>
                  </a:txBody>
                  <a:tcPr marL="44355" marR="44355" marT="22177" marB="22177">
                    <a:lnL w="7620" cap="flat" cmpd="sng" algn="ctr">
                      <a:solidFill>
                        <a:srgbClr val="1A1A1A"/>
                      </a:solidFill>
                      <a:prstDash val="solid"/>
                      <a:round/>
                      <a:headEnd type="none" w="med" len="med"/>
                      <a:tailEnd type="none" w="med" len="med"/>
                    </a:lnL>
                    <a:lnR w="7620" cap="flat" cmpd="sng" algn="ctr">
                      <a:solidFill>
                        <a:srgbClr val="1A1A1A"/>
                      </a:solidFill>
                      <a:prstDash val="solid"/>
                      <a:round/>
                      <a:headEnd type="none" w="med" len="med"/>
                      <a:tailEnd type="none" w="med" len="med"/>
                    </a:lnR>
                    <a:lnT w="7620" cap="flat" cmpd="sng" algn="ctr">
                      <a:solidFill>
                        <a:srgbClr val="1A1A1A"/>
                      </a:solidFill>
                      <a:prstDash val="solid"/>
                      <a:round/>
                      <a:headEnd type="none" w="med" len="med"/>
                      <a:tailEnd type="none" w="med" len="med"/>
                    </a:lnT>
                    <a:lnB w="7620" cap="flat" cmpd="sng" algn="ctr">
                      <a:solidFill>
                        <a:srgbClr val="1A1A1A"/>
                      </a:solidFill>
                      <a:prstDash val="solid"/>
                      <a:round/>
                      <a:headEnd type="none" w="med" len="med"/>
                      <a:tailEnd type="none" w="med" len="med"/>
                    </a:lnB>
                    <a:solidFill>
                      <a:srgbClr val="FFFFFF"/>
                    </a:solidFill>
                  </a:tcPr>
                </a:tc>
              </a:tr>
              <a:tr h="306523">
                <a:tc>
                  <a:txBody>
                    <a:bodyPr/>
                    <a:lstStyle/>
                    <a:p>
                      <a:pPr algn="l" fontAlgn="t"/>
                      <a:r>
                        <a:rPr lang="en-GB" sz="1400">
                          <a:effectLst/>
                        </a:rPr>
                        <a:t> □ Supplementation </a:t>
                      </a:r>
                    </a:p>
                  </a:txBody>
                  <a:tcPr marL="44355" marR="44355" marT="22177" marB="22177">
                    <a:lnL w="7620" cap="flat" cmpd="sng" algn="ctr">
                      <a:solidFill>
                        <a:srgbClr val="1A1A1A"/>
                      </a:solidFill>
                      <a:prstDash val="solid"/>
                      <a:round/>
                      <a:headEnd type="none" w="med" len="med"/>
                      <a:tailEnd type="none" w="med" len="med"/>
                    </a:lnL>
                    <a:lnR w="7620" cap="flat" cmpd="sng" algn="ctr">
                      <a:solidFill>
                        <a:srgbClr val="1A1A1A"/>
                      </a:solidFill>
                      <a:prstDash val="solid"/>
                      <a:round/>
                      <a:headEnd type="none" w="med" len="med"/>
                      <a:tailEnd type="none" w="med" len="med"/>
                    </a:lnR>
                    <a:lnT w="7620" cap="flat" cmpd="sng" algn="ctr">
                      <a:solidFill>
                        <a:srgbClr val="1A1A1A"/>
                      </a:solidFill>
                      <a:prstDash val="solid"/>
                      <a:round/>
                      <a:headEnd type="none" w="med" len="med"/>
                      <a:tailEnd type="none" w="med" len="med"/>
                    </a:lnT>
                    <a:lnB w="7620" cap="flat" cmpd="sng" algn="ctr">
                      <a:solidFill>
                        <a:srgbClr val="1A1A1A"/>
                      </a:solidFill>
                      <a:prstDash val="solid"/>
                      <a:round/>
                      <a:headEnd type="none" w="med" len="med"/>
                      <a:tailEnd type="none" w="med" len="med"/>
                    </a:lnB>
                    <a:solidFill>
                      <a:srgbClr val="FFFFFF"/>
                    </a:solidFill>
                  </a:tcPr>
                </a:tc>
              </a:tr>
              <a:tr h="306523">
                <a:tc>
                  <a:txBody>
                    <a:bodyPr/>
                    <a:lstStyle/>
                    <a:p>
                      <a:pPr algn="l" fontAlgn="t"/>
                      <a:r>
                        <a:rPr lang="en-GB" sz="1400">
                          <a:effectLst/>
                        </a:rPr>
                        <a:t>  • Folic acid supplement (400–800 μg/day routine) </a:t>
                      </a:r>
                    </a:p>
                  </a:txBody>
                  <a:tcPr marL="44355" marR="44355" marT="22177" marB="22177">
                    <a:lnL w="7620" cap="flat" cmpd="sng" algn="ctr">
                      <a:solidFill>
                        <a:srgbClr val="1A1A1A"/>
                      </a:solidFill>
                      <a:prstDash val="solid"/>
                      <a:round/>
                      <a:headEnd type="none" w="med" len="med"/>
                      <a:tailEnd type="none" w="med" len="med"/>
                    </a:lnL>
                    <a:lnR w="7620" cap="flat" cmpd="sng" algn="ctr">
                      <a:solidFill>
                        <a:srgbClr val="1A1A1A"/>
                      </a:solidFill>
                      <a:prstDash val="solid"/>
                      <a:round/>
                      <a:headEnd type="none" w="med" len="med"/>
                      <a:tailEnd type="none" w="med" len="med"/>
                    </a:lnR>
                    <a:lnT w="7620" cap="flat" cmpd="sng" algn="ctr">
                      <a:solidFill>
                        <a:srgbClr val="1A1A1A"/>
                      </a:solidFill>
                      <a:prstDash val="solid"/>
                      <a:round/>
                      <a:headEnd type="none" w="med" len="med"/>
                      <a:tailEnd type="none" w="med" len="med"/>
                    </a:lnT>
                    <a:lnB w="7620" cap="flat" cmpd="sng" algn="ctr">
                      <a:solidFill>
                        <a:srgbClr val="1A1A1A"/>
                      </a:solidFill>
                      <a:prstDash val="solid"/>
                      <a:round/>
                      <a:headEnd type="none" w="med" len="med"/>
                      <a:tailEnd type="none" w="med" len="med"/>
                    </a:lnB>
                    <a:solidFill>
                      <a:srgbClr val="FFFFFF"/>
                    </a:solidFill>
                  </a:tcPr>
                </a:tc>
              </a:tr>
              <a:tr h="306523">
                <a:tc>
                  <a:txBody>
                    <a:bodyPr/>
                    <a:lstStyle/>
                    <a:p>
                      <a:pPr algn="l" fontAlgn="t"/>
                      <a:r>
                        <a:rPr lang="en-GB" sz="1400" dirty="0">
                          <a:effectLst/>
                        </a:rPr>
                        <a:t>  • Appropriate use of over-the-counter medications and supplements </a:t>
                      </a:r>
                    </a:p>
                  </a:txBody>
                  <a:tcPr marL="44355" marR="44355" marT="22177" marB="22177">
                    <a:lnL w="7620" cap="flat" cmpd="sng" algn="ctr">
                      <a:solidFill>
                        <a:srgbClr val="1A1A1A"/>
                      </a:solidFill>
                      <a:prstDash val="solid"/>
                      <a:round/>
                      <a:headEnd type="none" w="med" len="med"/>
                      <a:tailEnd type="none" w="med" len="med"/>
                    </a:lnL>
                    <a:lnR w="7620" cap="flat" cmpd="sng" algn="ctr">
                      <a:solidFill>
                        <a:srgbClr val="1A1A1A"/>
                      </a:solidFill>
                      <a:prstDash val="solid"/>
                      <a:round/>
                      <a:headEnd type="none" w="med" len="med"/>
                      <a:tailEnd type="none" w="med" len="med"/>
                    </a:lnR>
                    <a:lnT w="7620" cap="flat" cmpd="sng" algn="ctr">
                      <a:solidFill>
                        <a:srgbClr val="1A1A1A"/>
                      </a:solidFill>
                      <a:prstDash val="solid"/>
                      <a:round/>
                      <a:headEnd type="none" w="med" len="med"/>
                      <a:tailEnd type="none" w="med" len="med"/>
                    </a:lnT>
                    <a:lnB w="7620" cap="flat" cmpd="sng" algn="ctr">
                      <a:solidFill>
                        <a:srgbClr val="1A1A1A"/>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530539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967181"/>
            <a:ext cx="6477000" cy="505267"/>
          </a:xfrm>
          <a:prstGeom prst="rect">
            <a:avLst/>
          </a:prstGeom>
        </p:spPr>
        <p:txBody>
          <a:bodyPr vert="horz" wrap="square" lIns="0" tIns="12700" rIns="0" bIns="0" rtlCol="0">
            <a:spAutoFit/>
          </a:bodyPr>
          <a:lstStyle/>
          <a:p>
            <a:pPr marL="12700">
              <a:lnSpc>
                <a:spcPct val="100000"/>
              </a:lnSpc>
              <a:spcBef>
                <a:spcPts val="100"/>
              </a:spcBef>
            </a:pPr>
            <a:r>
              <a:rPr lang="en-GB" sz="3200" i="0" dirty="0" smtClean="0"/>
              <a:t>RECENT ADVANCES</a:t>
            </a:r>
            <a:endParaRPr sz="3200" i="0" dirty="0"/>
          </a:p>
        </p:txBody>
      </p:sp>
      <p:sp>
        <p:nvSpPr>
          <p:cNvPr id="4" name="object 4"/>
          <p:cNvSpPr txBox="1">
            <a:spLocks noGrp="1"/>
          </p:cNvSpPr>
          <p:nvPr>
            <p:ph type="body" idx="1"/>
          </p:nvPr>
        </p:nvSpPr>
        <p:spPr>
          <a:xfrm>
            <a:off x="678814" y="1946274"/>
            <a:ext cx="10834370" cy="1761380"/>
          </a:xfrm>
          <a:prstGeom prst="rect">
            <a:avLst/>
          </a:prstGeom>
        </p:spPr>
        <p:txBody>
          <a:bodyPr vert="horz" wrap="square" lIns="0" tIns="12065" rIns="0" bIns="0" rtlCol="0">
            <a:spAutoFit/>
          </a:bodyPr>
          <a:lstStyle/>
          <a:p>
            <a:pPr marL="20955" marR="5080">
              <a:lnSpc>
                <a:spcPct val="100000"/>
              </a:lnSpc>
              <a:spcBef>
                <a:spcPts val="95"/>
              </a:spcBef>
              <a:buClr>
                <a:srgbClr val="0AD0D9"/>
              </a:buClr>
              <a:buSzPct val="91071"/>
              <a:tabLst>
                <a:tab pos="295910" algn="l"/>
                <a:tab pos="322580" algn="l"/>
              </a:tabLst>
            </a:pPr>
            <a:endParaRPr spc="-20" dirty="0"/>
          </a:p>
          <a:p>
            <a:pPr marL="295910" marR="5080" lvl="0" indent="-274955" defTabSz="914400" eaLnBrk="1" fontAlgn="auto" latinLnBrk="0" hangingPunct="1">
              <a:lnSpc>
                <a:spcPct val="100000"/>
              </a:lnSpc>
              <a:spcBef>
                <a:spcPts val="95"/>
              </a:spcBef>
              <a:spcAft>
                <a:spcPts val="0"/>
              </a:spcAft>
              <a:buClr>
                <a:srgbClr val="0AD0D9"/>
              </a:buClr>
              <a:buSzPct val="91071"/>
              <a:buFont typeface="Wingdings"/>
              <a:buChar char=""/>
              <a:tabLst>
                <a:tab pos="295910" algn="l"/>
                <a:tab pos="322580" algn="l"/>
              </a:tabLst>
              <a:defRPr/>
            </a:pPr>
            <a:r>
              <a:rPr lang="en-GB" dirty="0" smtClean="0">
                <a:solidFill>
                  <a:prstClr val="black"/>
                </a:solidFill>
              </a:rPr>
              <a:t>Use </a:t>
            </a:r>
            <a:r>
              <a:rPr lang="en-GB" dirty="0">
                <a:solidFill>
                  <a:prstClr val="black"/>
                </a:solidFill>
              </a:rPr>
              <a:t>of Advanced Hybrid Closed-Loop System during Pregnancy: Strengths and Limitations of Achieving a Tight </a:t>
            </a:r>
            <a:r>
              <a:rPr lang="en-GB" dirty="0" err="1">
                <a:solidFill>
                  <a:prstClr val="black"/>
                </a:solidFill>
              </a:rPr>
              <a:t>Glycemic</a:t>
            </a:r>
            <a:r>
              <a:rPr lang="en-GB" dirty="0">
                <a:solidFill>
                  <a:prstClr val="black"/>
                </a:solidFill>
              </a:rPr>
              <a:t> </a:t>
            </a:r>
            <a:r>
              <a:rPr lang="en-GB" dirty="0" smtClean="0">
                <a:solidFill>
                  <a:prstClr val="black"/>
                </a:solidFill>
              </a:rPr>
              <a:t>Control</a:t>
            </a:r>
          </a:p>
          <a:p>
            <a:pPr marL="295910" marR="5080" lvl="0" indent="-274955" defTabSz="914400" eaLnBrk="1" fontAlgn="auto" latinLnBrk="0" hangingPunct="1">
              <a:lnSpc>
                <a:spcPct val="100000"/>
              </a:lnSpc>
              <a:spcBef>
                <a:spcPts val="95"/>
              </a:spcBef>
              <a:spcAft>
                <a:spcPts val="0"/>
              </a:spcAft>
              <a:buClr>
                <a:srgbClr val="0AD0D9"/>
              </a:buClr>
              <a:buSzPct val="91071"/>
              <a:buFont typeface="Wingdings"/>
              <a:buChar char=""/>
              <a:tabLst>
                <a:tab pos="295910" algn="l"/>
                <a:tab pos="322580" algn="l"/>
              </a:tabLst>
              <a:defRPr/>
            </a:pPr>
            <a:r>
              <a:rPr lang="en-GB" spc="-10" dirty="0" smtClean="0">
                <a:solidFill>
                  <a:schemeClr val="accent5">
                    <a:lumMod val="40000"/>
                    <a:lumOff val="60000"/>
                  </a:schemeClr>
                </a:solidFill>
              </a:rPr>
              <a:t>   </a:t>
            </a:r>
            <a:r>
              <a:rPr lang="en-GB" b="1" spc="-10" dirty="0" smtClean="0">
                <a:solidFill>
                  <a:schemeClr val="bg2">
                    <a:lumMod val="25000"/>
                  </a:schemeClr>
                </a:solidFill>
              </a:rPr>
              <a:t>https</a:t>
            </a:r>
            <a:r>
              <a:rPr lang="en-GB" b="1" spc="-10" dirty="0">
                <a:solidFill>
                  <a:schemeClr val="bg2">
                    <a:lumMod val="25000"/>
                  </a:schemeClr>
                </a:solidFill>
              </a:rPr>
              <a:t>://pubmed.ncbi.nlm.nih.gov/38592281/</a:t>
            </a:r>
            <a:endParaRPr b="1" spc="-10" dirty="0">
              <a:solidFill>
                <a:schemeClr val="bg2">
                  <a:lumMod val="25000"/>
                </a:schemeClr>
              </a:solidFill>
            </a:endParaRPr>
          </a:p>
        </p:txBody>
      </p:sp>
      <p:pic>
        <p:nvPicPr>
          <p:cNvPr id="5" name="object 5"/>
          <p:cNvPicPr/>
          <p:nvPr/>
        </p:nvPicPr>
        <p:blipFill>
          <a:blip r:embed="rId2" cstate="print"/>
          <a:stretch>
            <a:fillRect/>
          </a:stretch>
        </p:blipFill>
        <p:spPr>
          <a:xfrm>
            <a:off x="10096500" y="0"/>
            <a:ext cx="2095500" cy="1377696"/>
          </a:xfrm>
          <a:prstGeom prst="rect">
            <a:avLst/>
          </a:prstGeom>
        </p:spPr>
      </p:pic>
    </p:spTree>
    <p:extLst>
      <p:ext uri="{BB962C8B-B14F-4D97-AF65-F5344CB8AC3E}">
        <p14:creationId xmlns:p14="http://schemas.microsoft.com/office/powerpoint/2010/main" val="2651117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14400" y="441666"/>
            <a:ext cx="9067800" cy="1951816"/>
          </a:xfrm>
          <a:prstGeom prst="rect">
            <a:avLst/>
          </a:prstGeom>
        </p:spPr>
        <p:txBody>
          <a:bodyPr vert="horz" wrap="square" lIns="0" tIns="12700" rIns="0" bIns="0" rtlCol="0">
            <a:spAutoFit/>
          </a:bodyPr>
          <a:lstStyle/>
          <a:p>
            <a:pPr marL="12700" marR="5080">
              <a:spcBef>
                <a:spcPts val="100"/>
              </a:spcBef>
            </a:pPr>
            <a:r>
              <a:rPr lang="en-GB" sz="3600" i="0" spc="-35" dirty="0" smtClean="0"/>
              <a:t>MULTIDISCIPLINARY APPROACH</a:t>
            </a:r>
            <a:r>
              <a:rPr lang="en-GB" sz="4500" spc="-10" dirty="0" smtClean="0"/>
              <a:t/>
            </a:r>
            <a:br>
              <a:rPr lang="en-GB" sz="4500" spc="-10" dirty="0" smtClean="0"/>
            </a:br>
            <a:r>
              <a:rPr lang="en-GB" sz="4500" spc="-10" dirty="0" smtClean="0"/>
              <a:t>                            </a:t>
            </a:r>
            <a:r>
              <a:rPr lang="en-GB" sz="2400" dirty="0" smtClean="0"/>
              <a:t>VERTICAL/HORIZONTAL </a:t>
            </a:r>
            <a:r>
              <a:rPr lang="en-GB" sz="2400" dirty="0"/>
              <a:t>INTEGRATION</a:t>
            </a:r>
            <a:r>
              <a:rPr lang="en-GB" sz="2400" spc="-10" dirty="0" smtClean="0"/>
              <a:t>                      </a:t>
            </a:r>
            <a:r>
              <a:rPr lang="en-GB" sz="4800" dirty="0"/>
              <a:t/>
            </a:r>
            <a:br>
              <a:rPr lang="en-GB" sz="4800" dirty="0"/>
            </a:br>
            <a:endParaRPr sz="4500" dirty="0"/>
          </a:p>
        </p:txBody>
      </p:sp>
      <p:sp>
        <p:nvSpPr>
          <p:cNvPr id="4" name="object 4"/>
          <p:cNvSpPr txBox="1"/>
          <p:nvPr/>
        </p:nvSpPr>
        <p:spPr>
          <a:xfrm>
            <a:off x="688340" y="2571699"/>
            <a:ext cx="10824210" cy="4569841"/>
          </a:xfrm>
          <a:prstGeom prst="rect">
            <a:avLst/>
          </a:prstGeom>
          <a:ln>
            <a:solidFill>
              <a:schemeClr val="accent5">
                <a:lumMod val="60000"/>
                <a:lumOff val="40000"/>
              </a:schemeClr>
            </a:solidFill>
          </a:ln>
        </p:spPr>
        <p:txBody>
          <a:bodyPr vert="horz" wrap="square" lIns="0" tIns="12065" rIns="0" bIns="0" rtlCol="0">
            <a:spAutoFit/>
          </a:bodyPr>
          <a:lstStyle/>
          <a:p>
            <a:pPr marL="12700" marR="5080" indent="381635" algn="just">
              <a:spcBef>
                <a:spcPts val="95"/>
              </a:spcBef>
              <a:buClr>
                <a:srgbClr val="0AD0D9"/>
              </a:buClr>
              <a:buSzPct val="94642"/>
              <a:buFont typeface="Wingdings"/>
              <a:buChar char=""/>
              <a:tabLst>
                <a:tab pos="394335" algn="l"/>
              </a:tabLst>
            </a:pPr>
            <a:r>
              <a:rPr lang="en-GB" sz="2400" dirty="0" smtClean="0"/>
              <a:t>The management of gestational diabetes mellitus (GDM) requires a </a:t>
            </a:r>
            <a:r>
              <a:rPr lang="en-GB" sz="2400" b="1" dirty="0" smtClean="0">
                <a:solidFill>
                  <a:schemeClr val="tx2">
                    <a:lumMod val="60000"/>
                    <a:lumOff val="40000"/>
                  </a:schemeClr>
                </a:solidFill>
              </a:rPr>
              <a:t>vertically integrated, multidisciplinary approach</a:t>
            </a:r>
            <a:r>
              <a:rPr lang="en-GB" sz="2400" dirty="0" smtClean="0"/>
              <a:t>, beginning with an understanding of the underlying pathophysiology ,risk factors, and diagnosis.</a:t>
            </a:r>
          </a:p>
          <a:p>
            <a:pPr marL="12700" marR="5080" algn="just">
              <a:spcBef>
                <a:spcPts val="95"/>
              </a:spcBef>
              <a:buClr>
                <a:srgbClr val="0AD0D9"/>
              </a:buClr>
              <a:buSzPct val="94642"/>
              <a:tabLst>
                <a:tab pos="394335" algn="l"/>
              </a:tabLst>
            </a:pPr>
            <a:endParaRPr lang="en-GB" sz="2400" dirty="0" smtClean="0"/>
          </a:p>
          <a:p>
            <a:pPr marL="12700" marR="5080" indent="381635" algn="just">
              <a:spcBef>
                <a:spcPts val="95"/>
              </a:spcBef>
              <a:buClr>
                <a:srgbClr val="0AD0D9"/>
              </a:buClr>
              <a:buSzPct val="94642"/>
              <a:buFont typeface="Wingdings"/>
              <a:buChar char=""/>
              <a:tabLst>
                <a:tab pos="394335" algn="l"/>
              </a:tabLst>
            </a:pPr>
            <a:r>
              <a:rPr lang="en-GB" sz="2400" dirty="0" smtClean="0"/>
              <a:t>Effective management involves collaboration among </a:t>
            </a:r>
            <a:r>
              <a:rPr lang="en-GB" sz="2400" b="1" dirty="0" smtClean="0">
                <a:solidFill>
                  <a:schemeClr val="tx2">
                    <a:lumMod val="60000"/>
                    <a:lumOff val="40000"/>
                  </a:schemeClr>
                </a:solidFill>
              </a:rPr>
              <a:t>obstetricians, endocrinologists, </a:t>
            </a:r>
            <a:r>
              <a:rPr lang="en-GB" sz="2400" b="1" dirty="0" err="1" smtClean="0">
                <a:solidFill>
                  <a:schemeClr val="tx2">
                    <a:lumMod val="60000"/>
                    <a:lumOff val="40000"/>
                  </a:schemeClr>
                </a:solidFill>
              </a:rPr>
              <a:t>pediatricians</a:t>
            </a:r>
            <a:r>
              <a:rPr lang="en-GB" sz="2400" b="1" dirty="0" smtClean="0">
                <a:solidFill>
                  <a:schemeClr val="tx2">
                    <a:lumMod val="60000"/>
                    <a:lumOff val="40000"/>
                  </a:schemeClr>
                </a:solidFill>
              </a:rPr>
              <a:t>, nutritionists, and internal medicine specialists</a:t>
            </a:r>
            <a:r>
              <a:rPr lang="en-GB" sz="2400" dirty="0">
                <a:solidFill>
                  <a:schemeClr val="tx2">
                    <a:lumMod val="60000"/>
                    <a:lumOff val="40000"/>
                  </a:schemeClr>
                </a:solidFill>
              </a:rPr>
              <a:t> </a:t>
            </a:r>
            <a:r>
              <a:rPr lang="en-GB" sz="2400" dirty="0" smtClean="0"/>
              <a:t>along with the integration of lifestyle modifications, pharmacological treatment, and obstetric monitoring</a:t>
            </a:r>
          </a:p>
          <a:p>
            <a:pPr marL="12700" marR="5080" algn="just">
              <a:spcBef>
                <a:spcPts val="95"/>
              </a:spcBef>
              <a:buClr>
                <a:srgbClr val="0AD0D9"/>
              </a:buClr>
              <a:buSzPct val="94642"/>
              <a:tabLst>
                <a:tab pos="394335" algn="l"/>
              </a:tabLst>
            </a:pPr>
            <a:endParaRPr lang="en-GB" sz="2400" dirty="0" smtClean="0"/>
          </a:p>
          <a:p>
            <a:pPr marL="12700" marR="5080" indent="381635" algn="just">
              <a:spcBef>
                <a:spcPts val="95"/>
              </a:spcBef>
              <a:buClr>
                <a:srgbClr val="0AD0D9"/>
              </a:buClr>
              <a:buSzPct val="94642"/>
              <a:buFont typeface="Wingdings"/>
              <a:buChar char=""/>
              <a:tabLst>
                <a:tab pos="394335" algn="l"/>
              </a:tabLst>
            </a:pPr>
            <a:r>
              <a:rPr lang="en-GB" sz="2400" dirty="0" smtClean="0"/>
              <a:t> Additionally, postpartum follow-up and public health interventions play a crucial role in preventing long-term complications for both the mother and child.</a:t>
            </a:r>
          </a:p>
          <a:p>
            <a:pPr marL="12700" marR="5080" algn="just">
              <a:lnSpc>
                <a:spcPct val="100000"/>
              </a:lnSpc>
              <a:spcBef>
                <a:spcPts val="95"/>
              </a:spcBef>
              <a:buClr>
                <a:srgbClr val="0AD0D9"/>
              </a:buClr>
              <a:buSzPct val="94642"/>
              <a:tabLst>
                <a:tab pos="394335" algn="l"/>
              </a:tabLst>
            </a:pPr>
            <a:endParaRPr sz="2800" dirty="0">
              <a:latin typeface="Constantia"/>
              <a:cs typeface="Constantia"/>
            </a:endParaRPr>
          </a:p>
        </p:txBody>
      </p:sp>
      <p:pic>
        <p:nvPicPr>
          <p:cNvPr id="5" name="object 5"/>
          <p:cNvPicPr/>
          <p:nvPr/>
        </p:nvPicPr>
        <p:blipFill>
          <a:blip r:embed="rId2" cstate="print"/>
          <a:stretch>
            <a:fillRect/>
          </a:stretch>
        </p:blipFill>
        <p:spPr>
          <a:xfrm>
            <a:off x="9305543" y="32003"/>
            <a:ext cx="2886455" cy="2520696"/>
          </a:xfrm>
          <a:prstGeom prst="rect">
            <a:avLst/>
          </a:prstGeom>
        </p:spPr>
      </p:pic>
    </p:spTree>
    <p:extLst>
      <p:ext uri="{BB962C8B-B14F-4D97-AF65-F5344CB8AC3E}">
        <p14:creationId xmlns:p14="http://schemas.microsoft.com/office/powerpoint/2010/main" val="25502737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711200" y="893802"/>
            <a:ext cx="5386917" cy="553998"/>
          </a:xfrm>
          <a:solidFill>
            <a:schemeClr val="accent2"/>
          </a:solidFill>
          <a:ln>
            <a:solidFill>
              <a:schemeClr val="accent6">
                <a:lumMod val="60000"/>
                <a:lumOff val="40000"/>
              </a:schemeClr>
            </a:solidFill>
          </a:ln>
        </p:spPr>
        <p:txBody>
          <a:bodyPr/>
          <a:lstStyle/>
          <a:p>
            <a:pPr algn="ctr"/>
            <a:r>
              <a:rPr lang="en-US" dirty="0" smtClean="0"/>
              <a:t>Resources/References</a:t>
            </a:r>
          </a:p>
          <a:p>
            <a:pPr algn="ctr"/>
            <a:endParaRPr lang="en-US" dirty="0"/>
          </a:p>
        </p:txBody>
      </p:sp>
      <p:sp>
        <p:nvSpPr>
          <p:cNvPr id="7" name="Content Placeholder 6"/>
          <p:cNvSpPr>
            <a:spLocks noGrp="1"/>
          </p:cNvSpPr>
          <p:nvPr>
            <p:ph sz="quarter" idx="4"/>
          </p:nvPr>
        </p:nvSpPr>
        <p:spPr>
          <a:xfrm>
            <a:off x="6193368" y="1752601"/>
            <a:ext cx="5389033" cy="430887"/>
          </a:xfrm>
        </p:spPr>
        <p:txBody>
          <a:bodyPr/>
          <a:lstStyle/>
          <a:p>
            <a:endParaRPr lang="en-US" dirty="0"/>
          </a:p>
        </p:txBody>
      </p:sp>
      <p:pic>
        <p:nvPicPr>
          <p:cNvPr id="3074"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1320801" y="2013585"/>
            <a:ext cx="1930400" cy="1521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59201" y="2013585"/>
            <a:ext cx="1828800" cy="1521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038764" y="5371624"/>
            <a:ext cx="2327563" cy="369332"/>
          </a:xfrm>
          <a:prstGeom prst="rect">
            <a:avLst/>
          </a:prstGeom>
          <a:noFill/>
          <a:ln>
            <a:solidFill>
              <a:schemeClr val="accent1"/>
            </a:solidFill>
          </a:ln>
        </p:spPr>
        <p:txBody>
          <a:bodyPr wrap="square" rtlCol="0">
            <a:spAutoFit/>
          </a:bodyPr>
          <a:lstStyle/>
          <a:p>
            <a:r>
              <a:rPr lang="en-US" dirty="0"/>
              <a:t>RMU Portal</a:t>
            </a: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065" y="4639152"/>
            <a:ext cx="22987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2711670" y="3920359"/>
            <a:ext cx="2654657" cy="369332"/>
          </a:xfrm>
          <a:prstGeom prst="rect">
            <a:avLst/>
          </a:prstGeom>
          <a:noFill/>
          <a:ln>
            <a:solidFill>
              <a:schemeClr val="accent1"/>
            </a:solidFill>
          </a:ln>
        </p:spPr>
        <p:txBody>
          <a:bodyPr wrap="square" rtlCol="0">
            <a:spAutoFit/>
          </a:bodyPr>
          <a:lstStyle/>
          <a:p>
            <a:pPr algn="ctr"/>
            <a:r>
              <a:rPr lang="en-US" dirty="0" smtClean="0">
                <a:solidFill>
                  <a:srgbClr val="C00000"/>
                </a:solidFill>
              </a:rPr>
              <a:t>MEDSCAPE</a:t>
            </a:r>
            <a:endParaRPr lang="en-US" dirty="0">
              <a:solidFill>
                <a:srgbClr val="C00000"/>
              </a:solidFill>
            </a:endParaRPr>
          </a:p>
        </p:txBody>
      </p:sp>
      <p:sp>
        <p:nvSpPr>
          <p:cNvPr id="2" name="Text Placeholder 1"/>
          <p:cNvSpPr>
            <a:spLocks noGrp="1"/>
          </p:cNvSpPr>
          <p:nvPr>
            <p:ph type="body" sz="quarter" idx="3"/>
          </p:nvPr>
        </p:nvSpPr>
        <p:spPr/>
        <p:txBody>
          <a:bodyPr/>
          <a:lstStyle/>
          <a:p>
            <a:endParaRPr lang="en-GB" dirty="0"/>
          </a:p>
        </p:txBody>
      </p:sp>
    </p:spTree>
    <p:extLst>
      <p:ext uri="{BB962C8B-B14F-4D97-AF65-F5344CB8AC3E}">
        <p14:creationId xmlns:p14="http://schemas.microsoft.com/office/powerpoint/2010/main" val="42362637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8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40" y="-177546"/>
            <a:ext cx="9800310" cy="1985159"/>
          </a:xfrm>
        </p:spPr>
        <p:txBody>
          <a:bodyPr/>
          <a:lstStyle/>
          <a:p>
            <a:r>
              <a:rPr lang="en-GB" dirty="0"/>
              <a:t/>
            </a:r>
            <a:br>
              <a:rPr lang="en-GB" dirty="0"/>
            </a:br>
            <a:r>
              <a:rPr lang="en-GB" dirty="0" smtClean="0"/>
              <a:t/>
            </a:r>
            <a:br>
              <a:rPr lang="en-GB" dirty="0" smtClean="0"/>
            </a:br>
            <a:r>
              <a:rPr lang="en-GB" i="0" dirty="0" smtClean="0"/>
              <a:t>SEQUENCE OF LGIS</a:t>
            </a:r>
            <a:endParaRPr lang="en-GB" i="0" dirty="0"/>
          </a:p>
        </p:txBody>
      </p:sp>
      <p:sp>
        <p:nvSpPr>
          <p:cNvPr id="3" name="Text Placeholder 2"/>
          <p:cNvSpPr>
            <a:spLocks noGrp="1"/>
          </p:cNvSpPr>
          <p:nvPr>
            <p:ph type="body" idx="1"/>
          </p:nvPr>
        </p:nvSpPr>
        <p:spPr>
          <a:xfrm>
            <a:off x="678814" y="1946274"/>
            <a:ext cx="10834370" cy="3447098"/>
          </a:xfrm>
        </p:spPr>
        <p:txBody>
          <a:bodyPr/>
          <a:lstStyle/>
          <a:p>
            <a:r>
              <a:rPr lang="en-GB" dirty="0" smtClean="0">
                <a:latin typeface="Constantia" pitchFamily="18" charset="0"/>
              </a:rPr>
              <a:t>Learning Objectives</a:t>
            </a:r>
          </a:p>
          <a:p>
            <a:r>
              <a:rPr lang="en-GB" dirty="0" err="1" smtClean="0">
                <a:latin typeface="Constantia" pitchFamily="18" charset="0"/>
              </a:rPr>
              <a:t>Etiology</a:t>
            </a:r>
            <a:r>
              <a:rPr lang="en-GB" dirty="0" smtClean="0">
                <a:latin typeface="Constantia" pitchFamily="18" charset="0"/>
              </a:rPr>
              <a:t> of Gestational Diabetes (Core Concept)</a:t>
            </a:r>
          </a:p>
          <a:p>
            <a:r>
              <a:rPr lang="en-GB" dirty="0" smtClean="0">
                <a:latin typeface="Constantia" pitchFamily="18" charset="0"/>
              </a:rPr>
              <a:t>Related Pathophysiology(Horizontal Integration)</a:t>
            </a:r>
          </a:p>
          <a:p>
            <a:r>
              <a:rPr lang="en-GB" dirty="0" smtClean="0">
                <a:latin typeface="Constantia" pitchFamily="18" charset="0"/>
              </a:rPr>
              <a:t>Diagnosis and Management of Gestational Diabetes(Core Concept)</a:t>
            </a:r>
          </a:p>
          <a:p>
            <a:r>
              <a:rPr lang="en-GB" dirty="0" smtClean="0">
                <a:latin typeface="Constantia" pitchFamily="18" charset="0"/>
              </a:rPr>
              <a:t>Complications of </a:t>
            </a:r>
            <a:r>
              <a:rPr lang="en-GB" dirty="0">
                <a:latin typeface="Constantia" pitchFamily="18" charset="0"/>
              </a:rPr>
              <a:t>Gestational </a:t>
            </a:r>
            <a:r>
              <a:rPr lang="en-GB" dirty="0" smtClean="0">
                <a:latin typeface="Constantia" pitchFamily="18" charset="0"/>
              </a:rPr>
              <a:t>Diabetes(Vertical Integration)</a:t>
            </a:r>
          </a:p>
          <a:p>
            <a:r>
              <a:rPr lang="en-GB" dirty="0" smtClean="0">
                <a:latin typeface="Constantia" pitchFamily="18" charset="0"/>
              </a:rPr>
              <a:t>Family Medicine/</a:t>
            </a:r>
            <a:r>
              <a:rPr lang="en-GB" dirty="0" smtClean="0">
                <a:latin typeface="Constantia" pitchFamily="18" charset="0"/>
              </a:rPr>
              <a:t>Research/MDM/Ethics</a:t>
            </a:r>
            <a:endParaRPr lang="en-GB" dirty="0">
              <a:latin typeface="Constantia" pitchFamily="18" charset="0"/>
            </a:endParaRPr>
          </a:p>
          <a:p>
            <a:endParaRPr lang="en-GB" dirty="0" smtClean="0"/>
          </a:p>
          <a:p>
            <a:endParaRPr lang="en-GB" dirty="0" smtClean="0"/>
          </a:p>
        </p:txBody>
      </p:sp>
    </p:spTree>
    <p:extLst>
      <p:ext uri="{BB962C8B-B14F-4D97-AF65-F5344CB8AC3E}">
        <p14:creationId xmlns:p14="http://schemas.microsoft.com/office/powerpoint/2010/main" val="13850269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40" y="-177546"/>
            <a:ext cx="9800310" cy="1985159"/>
          </a:xfrm>
        </p:spPr>
        <p:txBody>
          <a:bodyPr/>
          <a:lstStyle/>
          <a:p>
            <a:r>
              <a:rPr lang="en-GB" dirty="0"/>
              <a:t/>
            </a:r>
            <a:br>
              <a:rPr lang="en-GB" dirty="0"/>
            </a:br>
            <a:r>
              <a:rPr lang="en-GB" dirty="0" smtClean="0"/>
              <a:t/>
            </a:r>
            <a:br>
              <a:rPr lang="en-GB" dirty="0" smtClean="0"/>
            </a:br>
            <a:r>
              <a:rPr lang="en-GB" i="0" dirty="0" smtClean="0"/>
              <a:t>Prof </a:t>
            </a:r>
            <a:r>
              <a:rPr lang="en-GB" i="0" dirty="0" err="1" smtClean="0"/>
              <a:t>Umer</a:t>
            </a:r>
            <a:r>
              <a:rPr lang="en-GB" i="0" dirty="0" smtClean="0"/>
              <a:t> Model of Integrated Lecture</a:t>
            </a:r>
            <a:endParaRPr lang="en-GB" i="0" dirty="0"/>
          </a:p>
        </p:txBody>
      </p:sp>
      <p:sp>
        <p:nvSpPr>
          <p:cNvPr id="3" name="Text Placeholder 2"/>
          <p:cNvSpPr>
            <a:spLocks noGrp="1"/>
          </p:cNvSpPr>
          <p:nvPr>
            <p:ph type="body" idx="1"/>
          </p:nvPr>
        </p:nvSpPr>
        <p:spPr/>
        <p:txBody>
          <a:bodyPr/>
          <a:lstStyle/>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1200"/>
            <a:ext cx="121920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84903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6900" y="426465"/>
            <a:ext cx="5281930" cy="711200"/>
          </a:xfrm>
          <a:prstGeom prst="rect">
            <a:avLst/>
          </a:prstGeom>
        </p:spPr>
        <p:txBody>
          <a:bodyPr vert="horz" wrap="square" lIns="0" tIns="12700" rIns="0" bIns="0" rtlCol="0">
            <a:spAutoFit/>
          </a:bodyPr>
          <a:lstStyle/>
          <a:p>
            <a:pPr marL="12700">
              <a:lnSpc>
                <a:spcPct val="100000"/>
              </a:lnSpc>
              <a:spcBef>
                <a:spcPts val="100"/>
              </a:spcBef>
            </a:pPr>
            <a:r>
              <a:rPr sz="4500" b="0" i="0" dirty="0">
                <a:latin typeface="Calibri"/>
                <a:cs typeface="Calibri"/>
              </a:rPr>
              <a:t>LEARNING</a:t>
            </a:r>
            <a:r>
              <a:rPr sz="4500" b="0" i="0" spc="-100" dirty="0">
                <a:latin typeface="Calibri"/>
                <a:cs typeface="Calibri"/>
              </a:rPr>
              <a:t> </a:t>
            </a:r>
            <a:r>
              <a:rPr sz="4500" b="0" i="0" spc="-10" dirty="0">
                <a:latin typeface="Calibri"/>
                <a:cs typeface="Calibri"/>
              </a:rPr>
              <a:t>OBJECTIVES</a:t>
            </a:r>
            <a:endParaRPr sz="4500" dirty="0">
              <a:latin typeface="Calibri"/>
              <a:cs typeface="Calibri"/>
            </a:endParaRPr>
          </a:p>
        </p:txBody>
      </p:sp>
      <p:sp>
        <p:nvSpPr>
          <p:cNvPr id="3" name="object 3"/>
          <p:cNvSpPr txBox="1"/>
          <p:nvPr/>
        </p:nvSpPr>
        <p:spPr>
          <a:xfrm>
            <a:off x="688340" y="1314957"/>
            <a:ext cx="10589895" cy="4894289"/>
          </a:xfrm>
          <a:prstGeom prst="rect">
            <a:avLst/>
          </a:prstGeom>
        </p:spPr>
        <p:txBody>
          <a:bodyPr vert="horz" wrap="square" lIns="0" tIns="13335" rIns="0" bIns="0" rtlCol="0">
            <a:spAutoFit/>
          </a:bodyPr>
          <a:lstStyle/>
          <a:p>
            <a:pPr marL="833755" algn="ctr">
              <a:lnSpc>
                <a:spcPct val="100000"/>
              </a:lnSpc>
              <a:spcBef>
                <a:spcPts val="105"/>
              </a:spcBef>
            </a:pPr>
            <a:r>
              <a:rPr lang="en-GB" sz="2900" dirty="0" smtClean="0">
                <a:solidFill>
                  <a:srgbClr val="04607A"/>
                </a:solidFill>
                <a:latin typeface="Calibri"/>
                <a:cs typeface="Calibri"/>
              </a:rPr>
              <a:t>                              </a:t>
            </a:r>
            <a:r>
              <a:rPr sz="2400" dirty="0" smtClean="0">
                <a:solidFill>
                  <a:srgbClr val="04607A"/>
                </a:solidFill>
                <a:latin typeface="Calibri"/>
                <a:cs typeface="Calibri"/>
              </a:rPr>
              <a:t>CORE</a:t>
            </a:r>
            <a:r>
              <a:rPr sz="2400" spc="-75" dirty="0" smtClean="0">
                <a:solidFill>
                  <a:srgbClr val="04607A"/>
                </a:solidFill>
                <a:latin typeface="Calibri"/>
                <a:cs typeface="Calibri"/>
              </a:rPr>
              <a:t> </a:t>
            </a:r>
            <a:r>
              <a:rPr sz="2400" spc="-10" dirty="0">
                <a:solidFill>
                  <a:srgbClr val="04607A"/>
                </a:solidFill>
                <a:latin typeface="Calibri"/>
                <a:cs typeface="Calibri"/>
              </a:rPr>
              <a:t>CONCEPT</a:t>
            </a:r>
            <a:endParaRPr sz="2400" dirty="0">
              <a:latin typeface="Calibri"/>
              <a:cs typeface="Calibri"/>
            </a:endParaRPr>
          </a:p>
          <a:p>
            <a:pPr>
              <a:lnSpc>
                <a:spcPct val="100000"/>
              </a:lnSpc>
              <a:spcBef>
                <a:spcPts val="1705"/>
              </a:spcBef>
            </a:pPr>
            <a:endParaRPr sz="2900" dirty="0">
              <a:latin typeface="Calibri"/>
              <a:cs typeface="Calibri"/>
            </a:endParaRPr>
          </a:p>
          <a:p>
            <a:pPr marL="286385" marR="581025" indent="-274320">
              <a:lnSpc>
                <a:spcPct val="100000"/>
              </a:lnSpc>
              <a:buChar char="⚫"/>
              <a:tabLst>
                <a:tab pos="286385" algn="l"/>
                <a:tab pos="451484" algn="l"/>
              </a:tabLst>
            </a:pPr>
            <a:r>
              <a:rPr sz="2000" dirty="0" smtClean="0">
                <a:solidFill>
                  <a:srgbClr val="0AD0D9"/>
                </a:solidFill>
                <a:latin typeface="Segoe UI Symbol"/>
                <a:cs typeface="Segoe UI Symbol"/>
              </a:rPr>
              <a:t>	</a:t>
            </a:r>
            <a:r>
              <a:rPr sz="2000" dirty="0" smtClean="0">
                <a:latin typeface="Constantia"/>
                <a:cs typeface="Constantia"/>
              </a:rPr>
              <a:t>Recall</a:t>
            </a:r>
            <a:r>
              <a:rPr sz="2000" spc="-20" dirty="0" smtClean="0">
                <a:latin typeface="Constantia"/>
                <a:cs typeface="Constantia"/>
              </a:rPr>
              <a:t> </a:t>
            </a:r>
            <a:r>
              <a:rPr sz="2000" spc="-25" dirty="0">
                <a:latin typeface="Constantia"/>
                <a:cs typeface="Constantia"/>
              </a:rPr>
              <a:t>Etiology,</a:t>
            </a:r>
            <a:r>
              <a:rPr sz="2000" spc="-55" dirty="0">
                <a:latin typeface="Constantia"/>
                <a:cs typeface="Constantia"/>
              </a:rPr>
              <a:t> </a:t>
            </a:r>
            <a:r>
              <a:rPr sz="2000" spc="-10" dirty="0">
                <a:latin typeface="Constantia"/>
                <a:cs typeface="Constantia"/>
              </a:rPr>
              <a:t>pathophysiology</a:t>
            </a:r>
            <a:r>
              <a:rPr sz="2000" spc="-195" dirty="0">
                <a:latin typeface="Constantia"/>
                <a:cs typeface="Constantia"/>
              </a:rPr>
              <a:t> </a:t>
            </a:r>
            <a:r>
              <a:rPr sz="2000" dirty="0">
                <a:latin typeface="Constantia"/>
                <a:cs typeface="Constantia"/>
              </a:rPr>
              <a:t>of</a:t>
            </a:r>
            <a:r>
              <a:rPr sz="2000" spc="55" dirty="0">
                <a:latin typeface="Constantia"/>
                <a:cs typeface="Constantia"/>
              </a:rPr>
              <a:t> </a:t>
            </a:r>
            <a:r>
              <a:rPr sz="2000" dirty="0">
                <a:latin typeface="Constantia"/>
                <a:cs typeface="Constantia"/>
              </a:rPr>
              <a:t>Gestational</a:t>
            </a:r>
            <a:r>
              <a:rPr sz="2000" spc="-85" dirty="0">
                <a:latin typeface="Constantia"/>
                <a:cs typeface="Constantia"/>
              </a:rPr>
              <a:t> </a:t>
            </a:r>
            <a:r>
              <a:rPr sz="2000" dirty="0">
                <a:latin typeface="Constantia"/>
                <a:cs typeface="Constantia"/>
              </a:rPr>
              <a:t>diabetes</a:t>
            </a:r>
            <a:r>
              <a:rPr sz="2000" spc="-60" dirty="0">
                <a:latin typeface="Constantia"/>
                <a:cs typeface="Constantia"/>
              </a:rPr>
              <a:t> </a:t>
            </a:r>
            <a:r>
              <a:rPr sz="2000" dirty="0">
                <a:latin typeface="Constantia"/>
                <a:cs typeface="Constantia"/>
              </a:rPr>
              <a:t>mellitus</a:t>
            </a:r>
            <a:r>
              <a:rPr sz="2000" spc="-95" dirty="0">
                <a:latin typeface="Constantia"/>
                <a:cs typeface="Constantia"/>
              </a:rPr>
              <a:t> </a:t>
            </a:r>
            <a:r>
              <a:rPr sz="2000" spc="-25" dirty="0">
                <a:latin typeface="Constantia"/>
                <a:cs typeface="Constantia"/>
              </a:rPr>
              <a:t>in </a:t>
            </a:r>
            <a:r>
              <a:rPr sz="2000" spc="-10" dirty="0" smtClean="0">
                <a:latin typeface="Constantia"/>
                <a:cs typeface="Constantia"/>
              </a:rPr>
              <a:t>pregnancy</a:t>
            </a:r>
            <a:endParaRPr sz="2000" dirty="0">
              <a:latin typeface="Constantia"/>
              <a:cs typeface="Constantia"/>
            </a:endParaRPr>
          </a:p>
          <a:p>
            <a:pPr marL="286385" marR="861694" indent="-274955">
              <a:lnSpc>
                <a:spcPct val="100000"/>
              </a:lnSpc>
              <a:spcBef>
                <a:spcPts val="625"/>
              </a:spcBef>
              <a:buClr>
                <a:srgbClr val="0AD0D9"/>
              </a:buClr>
              <a:buSzPct val="94230"/>
              <a:buFont typeface="Segoe UI Symbol"/>
              <a:buChar char="⚫"/>
              <a:tabLst>
                <a:tab pos="286385" algn="l"/>
                <a:tab pos="3242945" algn="l"/>
              </a:tabLst>
            </a:pPr>
            <a:r>
              <a:rPr lang="en-GB" sz="2000" dirty="0" smtClean="0"/>
              <a:t>   Identify the risk factors and populations at high risk for developing GDM</a:t>
            </a:r>
          </a:p>
          <a:p>
            <a:pPr marL="286385" marR="861694" indent="-274955">
              <a:lnSpc>
                <a:spcPct val="100000"/>
              </a:lnSpc>
              <a:spcBef>
                <a:spcPts val="625"/>
              </a:spcBef>
              <a:buClr>
                <a:srgbClr val="0AD0D9"/>
              </a:buClr>
              <a:buSzPct val="94230"/>
              <a:buFont typeface="Segoe UI Symbol"/>
              <a:buChar char="⚫"/>
              <a:tabLst>
                <a:tab pos="286385" algn="l"/>
                <a:tab pos="3242945" algn="l"/>
              </a:tabLst>
            </a:pPr>
            <a:r>
              <a:rPr lang="en-GB" sz="2000" dirty="0" smtClean="0"/>
              <a:t>   Discuss the screening and diagnostic criteria for GDM</a:t>
            </a:r>
          </a:p>
          <a:p>
            <a:pPr marL="286385" marR="861694" indent="-274955">
              <a:lnSpc>
                <a:spcPct val="100000"/>
              </a:lnSpc>
              <a:spcBef>
                <a:spcPts val="625"/>
              </a:spcBef>
              <a:buClr>
                <a:srgbClr val="0AD0D9"/>
              </a:buClr>
              <a:buSzPct val="94230"/>
              <a:buFont typeface="Segoe UI Symbol"/>
              <a:buChar char="⚫"/>
              <a:tabLst>
                <a:tab pos="286385" algn="l"/>
                <a:tab pos="3242945" algn="l"/>
              </a:tabLst>
            </a:pPr>
            <a:r>
              <a:rPr lang="en-GB" sz="2000" dirty="0" smtClean="0"/>
              <a:t>   Explain the maternal and </a:t>
            </a:r>
            <a:r>
              <a:rPr lang="en-GB" sz="2000" dirty="0" err="1" smtClean="0"/>
              <a:t>fetal</a:t>
            </a:r>
            <a:r>
              <a:rPr lang="en-GB" sz="2000" dirty="0" smtClean="0"/>
              <a:t> complications associated with GDM.</a:t>
            </a:r>
          </a:p>
          <a:p>
            <a:pPr marL="286385" marR="861694" indent="-274955">
              <a:lnSpc>
                <a:spcPct val="100000"/>
              </a:lnSpc>
              <a:spcBef>
                <a:spcPts val="625"/>
              </a:spcBef>
              <a:buClr>
                <a:srgbClr val="0AD0D9"/>
              </a:buClr>
              <a:buSzPct val="94230"/>
              <a:buFont typeface="Segoe UI Symbol"/>
              <a:buChar char="⚫"/>
              <a:tabLst>
                <a:tab pos="286385" algn="l"/>
                <a:tab pos="3242945" algn="l"/>
              </a:tabLst>
            </a:pPr>
            <a:r>
              <a:rPr lang="en-GB" sz="2000" dirty="0" smtClean="0"/>
              <a:t>   Describe the lifestyle modifications recommended for managing GDM.</a:t>
            </a:r>
          </a:p>
          <a:p>
            <a:pPr marL="286385" marR="861694" indent="-274955">
              <a:lnSpc>
                <a:spcPct val="100000"/>
              </a:lnSpc>
              <a:spcBef>
                <a:spcPts val="625"/>
              </a:spcBef>
              <a:buClr>
                <a:srgbClr val="0AD0D9"/>
              </a:buClr>
              <a:buSzPct val="94230"/>
              <a:buFont typeface="Segoe UI Symbol"/>
              <a:buChar char="⚫"/>
              <a:tabLst>
                <a:tab pos="286385" algn="l"/>
                <a:tab pos="3242945" algn="l"/>
              </a:tabLst>
            </a:pPr>
            <a:r>
              <a:rPr lang="en-GB" sz="2000" dirty="0"/>
              <a:t> </a:t>
            </a:r>
            <a:r>
              <a:rPr lang="en-GB" sz="2000" dirty="0" smtClean="0"/>
              <a:t>  Compare the pharmacological options available for GDM management,</a:t>
            </a:r>
          </a:p>
          <a:p>
            <a:pPr marL="286385" marR="861694" indent="-274955">
              <a:lnSpc>
                <a:spcPct val="100000"/>
              </a:lnSpc>
              <a:spcBef>
                <a:spcPts val="625"/>
              </a:spcBef>
              <a:buClr>
                <a:srgbClr val="0AD0D9"/>
              </a:buClr>
              <a:buSzPct val="94230"/>
              <a:buFont typeface="Segoe UI Symbol"/>
              <a:buChar char="⚫"/>
              <a:tabLst>
                <a:tab pos="286385" algn="l"/>
                <a:tab pos="3242945" algn="l"/>
              </a:tabLst>
            </a:pPr>
            <a:r>
              <a:rPr lang="en-GB" sz="2000" spc="-10" dirty="0" smtClean="0">
                <a:latin typeface="Constantia"/>
                <a:cs typeface="Constantia"/>
              </a:rPr>
              <a:t>    </a:t>
            </a:r>
            <a:r>
              <a:rPr lang="en-GB" sz="2000" dirty="0" smtClean="0"/>
              <a:t>Explain the importance of postpartum screening and lifestyle interventions</a:t>
            </a:r>
          </a:p>
          <a:p>
            <a:pPr marL="11430" marR="861694">
              <a:lnSpc>
                <a:spcPct val="100000"/>
              </a:lnSpc>
              <a:spcBef>
                <a:spcPts val="625"/>
              </a:spcBef>
              <a:buClr>
                <a:srgbClr val="0AD0D9"/>
              </a:buClr>
              <a:buSzPct val="94230"/>
              <a:tabLst>
                <a:tab pos="286385" algn="l"/>
                <a:tab pos="3242945" algn="l"/>
              </a:tabLst>
            </a:pPr>
            <a:r>
              <a:rPr lang="en-GB" sz="2000" dirty="0" smtClean="0"/>
              <a:t>       to prevent future diabetes.</a:t>
            </a:r>
          </a:p>
          <a:p>
            <a:pPr marL="286385" marR="861694" indent="-274955">
              <a:lnSpc>
                <a:spcPct val="100000"/>
              </a:lnSpc>
              <a:spcBef>
                <a:spcPts val="625"/>
              </a:spcBef>
              <a:buClr>
                <a:srgbClr val="0AD0D9"/>
              </a:buClr>
              <a:buSzPct val="94230"/>
              <a:buFont typeface="Segoe UI Symbol"/>
              <a:buChar char="⚫"/>
              <a:tabLst>
                <a:tab pos="286385" algn="l"/>
                <a:tab pos="3242945" algn="l"/>
              </a:tabLst>
            </a:pPr>
            <a:r>
              <a:rPr lang="en-GB" sz="2000" dirty="0" smtClean="0"/>
              <a:t>   Identify public health strategies for early detection and management of GDM in at-</a:t>
            </a:r>
          </a:p>
          <a:p>
            <a:pPr marL="11430" marR="861694">
              <a:lnSpc>
                <a:spcPct val="100000"/>
              </a:lnSpc>
              <a:spcBef>
                <a:spcPts val="625"/>
              </a:spcBef>
              <a:buClr>
                <a:srgbClr val="0AD0D9"/>
              </a:buClr>
              <a:buSzPct val="94230"/>
              <a:tabLst>
                <a:tab pos="286385" algn="l"/>
                <a:tab pos="3242945" algn="l"/>
              </a:tabLst>
            </a:pPr>
            <a:r>
              <a:rPr lang="en-GB" sz="2000" dirty="0" smtClean="0"/>
              <a:t>       risk populations.</a:t>
            </a:r>
            <a:endParaRPr lang="en-GB" sz="2000" dirty="0">
              <a:latin typeface="Constantia"/>
            </a:endParaRPr>
          </a:p>
        </p:txBody>
      </p:sp>
      <p:pic>
        <p:nvPicPr>
          <p:cNvPr id="4" name="object 4"/>
          <p:cNvPicPr/>
          <p:nvPr/>
        </p:nvPicPr>
        <p:blipFill>
          <a:blip r:embed="rId2" cstate="print"/>
          <a:stretch>
            <a:fillRect/>
          </a:stretch>
        </p:blipFill>
        <p:spPr>
          <a:xfrm>
            <a:off x="9607295" y="566927"/>
            <a:ext cx="1571244" cy="136855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4240" y="-177546"/>
            <a:ext cx="9800310" cy="2641326"/>
          </a:xfrm>
          <a:prstGeom prst="rect">
            <a:avLst/>
          </a:prstGeom>
        </p:spPr>
        <p:txBody>
          <a:bodyPr vert="horz" wrap="square" lIns="0" tIns="421221" rIns="0" bIns="0" rtlCol="0">
            <a:spAutoFit/>
          </a:bodyPr>
          <a:lstStyle/>
          <a:p>
            <a:pPr marL="453390" marR="619125" algn="ctr">
              <a:lnSpc>
                <a:spcPct val="100000"/>
              </a:lnSpc>
              <a:spcBef>
                <a:spcPts val="335"/>
              </a:spcBef>
            </a:pPr>
            <a:r>
              <a:rPr lang="en-GB" sz="3600" b="0" i="0" spc="-80" dirty="0" smtClean="0"/>
              <a:t/>
            </a:r>
            <a:br>
              <a:rPr lang="en-GB" sz="3600" b="0" i="0" spc="-80" dirty="0" smtClean="0"/>
            </a:br>
            <a:r>
              <a:rPr lang="en-GB" sz="3600" b="0" i="0" spc="-80" dirty="0" smtClean="0"/>
              <a:t>GESTATIONAL</a:t>
            </a:r>
            <a:r>
              <a:rPr lang="en-GB" sz="3600" b="0" i="0" spc="-225" dirty="0" smtClean="0"/>
              <a:t> </a:t>
            </a:r>
            <a:r>
              <a:rPr lang="en-GB" sz="3600" b="0" i="0" spc="-10" dirty="0"/>
              <a:t>DIABETES</a:t>
            </a:r>
            <a:r>
              <a:rPr lang="en-GB" sz="3600" b="0" i="0" dirty="0" smtClean="0">
                <a:latin typeface="Calibri"/>
                <a:cs typeface="Calibri"/>
              </a:rPr>
              <a:t>                               </a:t>
            </a:r>
            <a:br>
              <a:rPr lang="en-GB" sz="3600" b="0" i="0" dirty="0" smtClean="0">
                <a:latin typeface="Calibri"/>
                <a:cs typeface="Calibri"/>
              </a:rPr>
            </a:br>
            <a:r>
              <a:rPr lang="en-GB" sz="3600" b="0" i="0" dirty="0"/>
              <a:t/>
            </a:r>
            <a:br>
              <a:rPr lang="en-GB" sz="3600" b="0" i="0" dirty="0"/>
            </a:br>
            <a:r>
              <a:rPr lang="en-GB" sz="3600" b="0" i="0" dirty="0" smtClean="0"/>
              <a:t>                                                                 </a:t>
            </a:r>
            <a:r>
              <a:rPr sz="2400" b="0" i="0" dirty="0" smtClean="0">
                <a:latin typeface="Calibri"/>
                <a:cs typeface="Calibri"/>
              </a:rPr>
              <a:t>CORE</a:t>
            </a:r>
            <a:r>
              <a:rPr sz="2400" b="0" i="0" spc="-130" dirty="0" smtClean="0">
                <a:latin typeface="Calibri"/>
                <a:cs typeface="Calibri"/>
              </a:rPr>
              <a:t> </a:t>
            </a:r>
            <a:r>
              <a:rPr sz="2400" b="0" i="0" spc="-10" dirty="0" smtClean="0">
                <a:latin typeface="Calibri"/>
                <a:cs typeface="Calibri"/>
              </a:rPr>
              <a:t>CONCEPT</a:t>
            </a:r>
            <a:endParaRPr sz="2400" dirty="0">
              <a:latin typeface="Calibri"/>
              <a:cs typeface="Calibri"/>
            </a:endParaRPr>
          </a:p>
        </p:txBody>
      </p:sp>
      <p:sp>
        <p:nvSpPr>
          <p:cNvPr id="3" name="object 3"/>
          <p:cNvSpPr txBox="1"/>
          <p:nvPr/>
        </p:nvSpPr>
        <p:spPr>
          <a:xfrm>
            <a:off x="688340" y="1943226"/>
            <a:ext cx="10800715" cy="2788584"/>
          </a:xfrm>
          <a:prstGeom prst="rect">
            <a:avLst/>
          </a:prstGeom>
        </p:spPr>
        <p:txBody>
          <a:bodyPr vert="horz" wrap="square" lIns="0" tIns="13335" rIns="0" bIns="0" rtlCol="0">
            <a:spAutoFit/>
          </a:bodyPr>
          <a:lstStyle/>
          <a:p>
            <a:pPr marL="12065" marR="5080" algn="just">
              <a:lnSpc>
                <a:spcPct val="100000"/>
              </a:lnSpc>
              <a:spcBef>
                <a:spcPts val="105"/>
              </a:spcBef>
              <a:buClr>
                <a:srgbClr val="0AD0D9"/>
              </a:buClr>
              <a:buSzPct val="90625"/>
              <a:tabLst>
                <a:tab pos="286385" algn="l"/>
                <a:tab pos="356235" algn="l"/>
              </a:tabLst>
            </a:pPr>
            <a:endParaRPr lang="en-GB" sz="3200" dirty="0" smtClean="0">
              <a:latin typeface="Constantia"/>
              <a:cs typeface="Constantia"/>
            </a:endParaRPr>
          </a:p>
          <a:p>
            <a:pPr marL="286385" marR="5080" indent="-274320" algn="just">
              <a:lnSpc>
                <a:spcPct val="100000"/>
              </a:lnSpc>
              <a:spcBef>
                <a:spcPts val="105"/>
              </a:spcBef>
              <a:buClr>
                <a:srgbClr val="0AD0D9"/>
              </a:buClr>
              <a:buSzPct val="90625"/>
              <a:buFont typeface="Wingdings"/>
              <a:buChar char=""/>
              <a:tabLst>
                <a:tab pos="286385" algn="l"/>
                <a:tab pos="356235" algn="l"/>
              </a:tabLst>
            </a:pPr>
            <a:r>
              <a:rPr sz="2800" dirty="0" smtClean="0">
                <a:latin typeface="Constantia"/>
                <a:cs typeface="Constantia"/>
              </a:rPr>
              <a:t>Gestational</a:t>
            </a:r>
            <a:r>
              <a:rPr sz="2800" spc="-110" dirty="0" smtClean="0">
                <a:latin typeface="Constantia"/>
                <a:cs typeface="Constantia"/>
              </a:rPr>
              <a:t> </a:t>
            </a:r>
            <a:r>
              <a:rPr sz="2800" spc="-10" dirty="0">
                <a:latin typeface="Constantia"/>
                <a:cs typeface="Constantia"/>
              </a:rPr>
              <a:t>diabetes</a:t>
            </a:r>
            <a:r>
              <a:rPr sz="2800" spc="-75" dirty="0">
                <a:latin typeface="Constantia"/>
                <a:cs typeface="Constantia"/>
              </a:rPr>
              <a:t> </a:t>
            </a:r>
            <a:r>
              <a:rPr sz="2800" dirty="0">
                <a:latin typeface="Constantia"/>
                <a:cs typeface="Constantia"/>
              </a:rPr>
              <a:t>is</a:t>
            </a:r>
            <a:r>
              <a:rPr sz="2800" spc="-160" dirty="0">
                <a:latin typeface="Constantia"/>
                <a:cs typeface="Constantia"/>
              </a:rPr>
              <a:t> </a:t>
            </a:r>
            <a:r>
              <a:rPr sz="2800" dirty="0">
                <a:latin typeface="Constantia"/>
                <a:cs typeface="Constantia"/>
              </a:rPr>
              <a:t>a</a:t>
            </a:r>
            <a:r>
              <a:rPr sz="2800" spc="-125" dirty="0">
                <a:latin typeface="Constantia"/>
                <a:cs typeface="Constantia"/>
              </a:rPr>
              <a:t> </a:t>
            </a:r>
            <a:r>
              <a:rPr sz="2800" dirty="0">
                <a:latin typeface="Constantia"/>
                <a:cs typeface="Constantia"/>
              </a:rPr>
              <a:t>type</a:t>
            </a:r>
            <a:r>
              <a:rPr sz="2800" spc="-180" dirty="0">
                <a:latin typeface="Constantia"/>
                <a:cs typeface="Constantia"/>
              </a:rPr>
              <a:t> </a:t>
            </a:r>
            <a:r>
              <a:rPr sz="2800" dirty="0">
                <a:latin typeface="Constantia"/>
                <a:cs typeface="Constantia"/>
              </a:rPr>
              <a:t>of</a:t>
            </a:r>
            <a:r>
              <a:rPr sz="2800" spc="-45" dirty="0">
                <a:latin typeface="Constantia"/>
                <a:cs typeface="Constantia"/>
              </a:rPr>
              <a:t> </a:t>
            </a:r>
            <a:r>
              <a:rPr sz="2800" spc="-10" dirty="0">
                <a:latin typeface="Constantia"/>
                <a:cs typeface="Constantia"/>
              </a:rPr>
              <a:t>diabetes</a:t>
            </a:r>
            <a:r>
              <a:rPr sz="2800" spc="-100" dirty="0">
                <a:latin typeface="Constantia"/>
                <a:cs typeface="Constantia"/>
              </a:rPr>
              <a:t> </a:t>
            </a:r>
            <a:r>
              <a:rPr sz="2800" dirty="0">
                <a:latin typeface="Constantia"/>
                <a:cs typeface="Constantia"/>
              </a:rPr>
              <a:t>that</a:t>
            </a:r>
            <a:r>
              <a:rPr sz="2800" spc="-110" dirty="0">
                <a:latin typeface="Constantia"/>
                <a:cs typeface="Constantia"/>
              </a:rPr>
              <a:t> </a:t>
            </a:r>
            <a:r>
              <a:rPr sz="2800" dirty="0">
                <a:latin typeface="Constantia"/>
                <a:cs typeface="Constantia"/>
              </a:rPr>
              <a:t>is</a:t>
            </a:r>
            <a:r>
              <a:rPr sz="2800" spc="-100" dirty="0">
                <a:latin typeface="Constantia"/>
                <a:cs typeface="Constantia"/>
              </a:rPr>
              <a:t> </a:t>
            </a:r>
            <a:r>
              <a:rPr sz="2800" dirty="0">
                <a:latin typeface="Constantia"/>
                <a:cs typeface="Constantia"/>
              </a:rPr>
              <a:t>first</a:t>
            </a:r>
            <a:r>
              <a:rPr sz="2800" spc="-155" dirty="0">
                <a:latin typeface="Constantia"/>
                <a:cs typeface="Constantia"/>
              </a:rPr>
              <a:t> </a:t>
            </a:r>
            <a:r>
              <a:rPr sz="2800" dirty="0">
                <a:latin typeface="Constantia"/>
                <a:cs typeface="Constantia"/>
              </a:rPr>
              <a:t>seen</a:t>
            </a:r>
            <a:r>
              <a:rPr sz="2800" spc="-55" dirty="0">
                <a:latin typeface="Constantia"/>
                <a:cs typeface="Constantia"/>
              </a:rPr>
              <a:t> </a:t>
            </a:r>
            <a:r>
              <a:rPr sz="2800" spc="-25" dirty="0">
                <a:latin typeface="Constantia"/>
                <a:cs typeface="Constantia"/>
              </a:rPr>
              <a:t>in </a:t>
            </a:r>
            <a:r>
              <a:rPr sz="2800" dirty="0">
                <a:latin typeface="Constantia"/>
                <a:cs typeface="Constantia"/>
              </a:rPr>
              <a:t>a</a:t>
            </a:r>
            <a:r>
              <a:rPr sz="2800" spc="-170" dirty="0">
                <a:latin typeface="Constantia"/>
                <a:cs typeface="Constantia"/>
              </a:rPr>
              <a:t> </a:t>
            </a:r>
            <a:r>
              <a:rPr sz="2800" spc="-10" dirty="0">
                <a:latin typeface="Constantia"/>
                <a:cs typeface="Constantia"/>
              </a:rPr>
              <a:t>pregnant</a:t>
            </a:r>
            <a:r>
              <a:rPr sz="2800" spc="-175" dirty="0">
                <a:latin typeface="Constantia"/>
                <a:cs typeface="Constantia"/>
              </a:rPr>
              <a:t> </a:t>
            </a:r>
            <a:r>
              <a:rPr sz="2800" spc="-10" dirty="0">
                <a:latin typeface="Constantia"/>
                <a:cs typeface="Constantia"/>
              </a:rPr>
              <a:t>woman</a:t>
            </a:r>
            <a:r>
              <a:rPr sz="2800" spc="-155" dirty="0">
                <a:latin typeface="Constantia"/>
                <a:cs typeface="Constantia"/>
              </a:rPr>
              <a:t> </a:t>
            </a:r>
            <a:r>
              <a:rPr sz="2800" spc="-10" dirty="0">
                <a:latin typeface="Constantia"/>
                <a:cs typeface="Constantia"/>
              </a:rPr>
              <a:t>who</a:t>
            </a:r>
            <a:r>
              <a:rPr sz="2800" spc="-175" dirty="0">
                <a:latin typeface="Constantia"/>
                <a:cs typeface="Constantia"/>
              </a:rPr>
              <a:t> </a:t>
            </a:r>
            <a:r>
              <a:rPr sz="2800" dirty="0">
                <a:latin typeface="Constantia"/>
                <a:cs typeface="Constantia"/>
              </a:rPr>
              <a:t>did</a:t>
            </a:r>
            <a:r>
              <a:rPr sz="2800" spc="-25" dirty="0">
                <a:latin typeface="Constantia"/>
                <a:cs typeface="Constantia"/>
              </a:rPr>
              <a:t> </a:t>
            </a:r>
            <a:r>
              <a:rPr sz="2800" dirty="0">
                <a:latin typeface="Constantia"/>
                <a:cs typeface="Constantia"/>
              </a:rPr>
              <a:t>not</a:t>
            </a:r>
            <a:r>
              <a:rPr sz="2800" spc="-100" dirty="0">
                <a:latin typeface="Constantia"/>
                <a:cs typeface="Constantia"/>
              </a:rPr>
              <a:t> </a:t>
            </a:r>
            <a:r>
              <a:rPr sz="2800" spc="-50" dirty="0">
                <a:latin typeface="Constantia"/>
                <a:cs typeface="Constantia"/>
              </a:rPr>
              <a:t>have</a:t>
            </a:r>
            <a:r>
              <a:rPr sz="2800" spc="-150" dirty="0">
                <a:latin typeface="Constantia"/>
                <a:cs typeface="Constantia"/>
              </a:rPr>
              <a:t> </a:t>
            </a:r>
            <a:r>
              <a:rPr sz="2800" spc="-10" dirty="0">
                <a:latin typeface="Constantia"/>
                <a:cs typeface="Constantia"/>
              </a:rPr>
              <a:t>diabetes</a:t>
            </a:r>
            <a:r>
              <a:rPr sz="2800" spc="-70" dirty="0">
                <a:latin typeface="Constantia"/>
                <a:cs typeface="Constantia"/>
              </a:rPr>
              <a:t> </a:t>
            </a:r>
            <a:r>
              <a:rPr sz="2800" spc="-20" dirty="0">
                <a:latin typeface="Constantia"/>
                <a:cs typeface="Constantia"/>
              </a:rPr>
              <a:t>before</a:t>
            </a:r>
            <a:r>
              <a:rPr sz="2800" spc="-165" dirty="0">
                <a:latin typeface="Constantia"/>
                <a:cs typeface="Constantia"/>
              </a:rPr>
              <a:t> </a:t>
            </a:r>
            <a:r>
              <a:rPr sz="2800" dirty="0">
                <a:latin typeface="Constantia"/>
                <a:cs typeface="Constantia"/>
              </a:rPr>
              <a:t>she</a:t>
            </a:r>
            <a:r>
              <a:rPr sz="2800" spc="-170" dirty="0">
                <a:latin typeface="Constantia"/>
                <a:cs typeface="Constantia"/>
              </a:rPr>
              <a:t> </a:t>
            </a:r>
            <a:r>
              <a:rPr sz="2800" spc="-25" dirty="0">
                <a:latin typeface="Constantia"/>
                <a:cs typeface="Constantia"/>
              </a:rPr>
              <a:t>was </a:t>
            </a:r>
            <a:r>
              <a:rPr sz="2800" spc="-10" dirty="0">
                <a:latin typeface="Constantia"/>
                <a:cs typeface="Constantia"/>
              </a:rPr>
              <a:t>pregnant</a:t>
            </a:r>
            <a:r>
              <a:rPr sz="2800" spc="-10" dirty="0" smtClean="0">
                <a:latin typeface="Constantia"/>
                <a:cs typeface="Constantia"/>
              </a:rPr>
              <a:t>.</a:t>
            </a:r>
            <a:endParaRPr lang="en-GB" sz="2800" spc="-10" dirty="0" smtClean="0">
              <a:latin typeface="Constantia"/>
              <a:cs typeface="Constantia"/>
            </a:endParaRPr>
          </a:p>
          <a:p>
            <a:pPr marL="12065" marR="5080" algn="just">
              <a:lnSpc>
                <a:spcPct val="100000"/>
              </a:lnSpc>
              <a:spcBef>
                <a:spcPts val="105"/>
              </a:spcBef>
              <a:buClr>
                <a:srgbClr val="0AD0D9"/>
              </a:buClr>
              <a:buSzPct val="90625"/>
              <a:tabLst>
                <a:tab pos="286385" algn="l"/>
                <a:tab pos="356235" algn="l"/>
              </a:tabLst>
            </a:pPr>
            <a:endParaRPr sz="2800" dirty="0">
              <a:latin typeface="Constantia"/>
              <a:cs typeface="Constantia"/>
            </a:endParaRPr>
          </a:p>
          <a:p>
            <a:pPr marL="286385" marR="958215" indent="-274320" algn="just">
              <a:lnSpc>
                <a:spcPct val="100000"/>
              </a:lnSpc>
              <a:spcBef>
                <a:spcPts val="770"/>
              </a:spcBef>
              <a:buClr>
                <a:srgbClr val="0AD0D9"/>
              </a:buClr>
              <a:buSzPct val="90625"/>
              <a:buFont typeface="Wingdings"/>
              <a:buChar char=""/>
              <a:tabLst>
                <a:tab pos="286385" algn="l"/>
                <a:tab pos="356235" algn="l"/>
              </a:tabLst>
            </a:pPr>
            <a:r>
              <a:rPr sz="2800" dirty="0">
                <a:latin typeface="Constantia"/>
                <a:cs typeface="Constantia"/>
              </a:rPr>
              <a:t>	Gestational</a:t>
            </a:r>
            <a:r>
              <a:rPr sz="2800" spc="-114" dirty="0">
                <a:latin typeface="Constantia"/>
                <a:cs typeface="Constantia"/>
              </a:rPr>
              <a:t> </a:t>
            </a:r>
            <a:r>
              <a:rPr sz="2800" spc="-10" dirty="0">
                <a:latin typeface="Constantia"/>
                <a:cs typeface="Constantia"/>
              </a:rPr>
              <a:t>diabetes</a:t>
            </a:r>
            <a:r>
              <a:rPr sz="2800" spc="-130" dirty="0">
                <a:latin typeface="Constantia"/>
                <a:cs typeface="Constantia"/>
              </a:rPr>
              <a:t> </a:t>
            </a:r>
            <a:r>
              <a:rPr sz="2800" spc="-10" dirty="0">
                <a:latin typeface="Constantia"/>
                <a:cs typeface="Constantia"/>
              </a:rPr>
              <a:t>usually</a:t>
            </a:r>
            <a:r>
              <a:rPr sz="2800" spc="-165" dirty="0">
                <a:latin typeface="Constantia"/>
                <a:cs typeface="Constantia"/>
              </a:rPr>
              <a:t> </a:t>
            </a:r>
            <a:r>
              <a:rPr sz="2800" dirty="0">
                <a:latin typeface="Constantia"/>
                <a:cs typeface="Constantia"/>
              </a:rPr>
              <a:t>shows</a:t>
            </a:r>
            <a:r>
              <a:rPr sz="2800" spc="-145" dirty="0">
                <a:latin typeface="Constantia"/>
                <a:cs typeface="Constantia"/>
              </a:rPr>
              <a:t> </a:t>
            </a:r>
            <a:r>
              <a:rPr sz="2800" dirty="0">
                <a:latin typeface="Constantia"/>
                <a:cs typeface="Constantia"/>
              </a:rPr>
              <a:t>up</a:t>
            </a:r>
            <a:r>
              <a:rPr sz="2800" spc="-114" dirty="0">
                <a:latin typeface="Constantia"/>
                <a:cs typeface="Constantia"/>
              </a:rPr>
              <a:t> </a:t>
            </a:r>
            <a:r>
              <a:rPr sz="2800" dirty="0">
                <a:latin typeface="Constantia"/>
                <a:cs typeface="Constantia"/>
              </a:rPr>
              <a:t>in</a:t>
            </a:r>
            <a:r>
              <a:rPr sz="2800" spc="-110" dirty="0">
                <a:latin typeface="Constantia"/>
                <a:cs typeface="Constantia"/>
              </a:rPr>
              <a:t> </a:t>
            </a:r>
            <a:r>
              <a:rPr sz="2800" dirty="0">
                <a:latin typeface="Constantia"/>
                <a:cs typeface="Constantia"/>
              </a:rPr>
              <a:t>the</a:t>
            </a:r>
            <a:r>
              <a:rPr sz="2800" spc="-105" dirty="0">
                <a:latin typeface="Constantia"/>
                <a:cs typeface="Constantia"/>
              </a:rPr>
              <a:t> </a:t>
            </a:r>
            <a:r>
              <a:rPr sz="2800" dirty="0">
                <a:latin typeface="Constantia"/>
                <a:cs typeface="Constantia"/>
              </a:rPr>
              <a:t>middle</a:t>
            </a:r>
            <a:r>
              <a:rPr sz="2800" spc="-175" dirty="0">
                <a:latin typeface="Constantia"/>
                <a:cs typeface="Constantia"/>
              </a:rPr>
              <a:t> </a:t>
            </a:r>
            <a:r>
              <a:rPr sz="2800" spc="-25" dirty="0">
                <a:latin typeface="Constantia"/>
                <a:cs typeface="Constantia"/>
              </a:rPr>
              <a:t>of </a:t>
            </a:r>
            <a:r>
              <a:rPr sz="2800" dirty="0">
                <a:latin typeface="Constantia"/>
                <a:cs typeface="Constantia"/>
              </a:rPr>
              <a:t>pregnancy</a:t>
            </a:r>
            <a:r>
              <a:rPr sz="2800" spc="-114" dirty="0">
                <a:latin typeface="Constantia"/>
                <a:cs typeface="Constantia"/>
              </a:rPr>
              <a:t> </a:t>
            </a:r>
            <a:r>
              <a:rPr sz="2800" dirty="0">
                <a:latin typeface="Constantia"/>
                <a:cs typeface="Constantia"/>
              </a:rPr>
              <a:t>,</a:t>
            </a:r>
            <a:r>
              <a:rPr sz="2800" spc="-25" dirty="0">
                <a:latin typeface="Constantia"/>
                <a:cs typeface="Constantia"/>
              </a:rPr>
              <a:t> </a:t>
            </a:r>
            <a:r>
              <a:rPr sz="2800" spc="-10" dirty="0">
                <a:latin typeface="Constantia"/>
                <a:cs typeface="Constantia"/>
              </a:rPr>
              <a:t>between</a:t>
            </a:r>
            <a:r>
              <a:rPr sz="2800" spc="-70" dirty="0">
                <a:latin typeface="Constantia"/>
                <a:cs typeface="Constantia"/>
              </a:rPr>
              <a:t> </a:t>
            </a:r>
            <a:r>
              <a:rPr sz="2800" dirty="0">
                <a:latin typeface="Constantia"/>
                <a:cs typeface="Constantia"/>
              </a:rPr>
              <a:t>24</a:t>
            </a:r>
            <a:r>
              <a:rPr sz="2800" spc="-100" dirty="0">
                <a:latin typeface="Constantia"/>
                <a:cs typeface="Constantia"/>
              </a:rPr>
              <a:t> </a:t>
            </a:r>
            <a:r>
              <a:rPr sz="2800" dirty="0">
                <a:latin typeface="Constantia"/>
                <a:cs typeface="Constantia"/>
              </a:rPr>
              <a:t>and</a:t>
            </a:r>
            <a:r>
              <a:rPr sz="2800" spc="-30" dirty="0">
                <a:latin typeface="Constantia"/>
                <a:cs typeface="Constantia"/>
              </a:rPr>
              <a:t> </a:t>
            </a:r>
            <a:r>
              <a:rPr sz="2800" dirty="0">
                <a:latin typeface="Constantia"/>
                <a:cs typeface="Constantia"/>
              </a:rPr>
              <a:t>28</a:t>
            </a:r>
            <a:r>
              <a:rPr sz="2800" spc="-110" dirty="0">
                <a:latin typeface="Constantia"/>
                <a:cs typeface="Constantia"/>
              </a:rPr>
              <a:t> </a:t>
            </a:r>
            <a:r>
              <a:rPr sz="2800" spc="-25" dirty="0">
                <a:latin typeface="Constantia"/>
                <a:cs typeface="Constantia"/>
              </a:rPr>
              <a:t>weeks</a:t>
            </a:r>
            <a:r>
              <a:rPr sz="2800" spc="-170" dirty="0">
                <a:latin typeface="Constantia"/>
                <a:cs typeface="Constantia"/>
              </a:rPr>
              <a:t> </a:t>
            </a:r>
            <a:r>
              <a:rPr sz="2800" dirty="0">
                <a:latin typeface="Constantia"/>
                <a:cs typeface="Constantia"/>
              </a:rPr>
              <a:t>of </a:t>
            </a:r>
            <a:r>
              <a:rPr sz="2800" spc="-10" dirty="0">
                <a:latin typeface="Constantia"/>
                <a:cs typeface="Constantia"/>
              </a:rPr>
              <a:t>pregnancy.</a:t>
            </a:r>
            <a:endParaRPr sz="2800" dirty="0">
              <a:latin typeface="Constantia"/>
              <a:cs typeface="Constantia"/>
            </a:endParaRPr>
          </a:p>
        </p:txBody>
      </p:sp>
      <p:pic>
        <p:nvPicPr>
          <p:cNvPr id="4" name="object 4"/>
          <p:cNvPicPr/>
          <p:nvPr/>
        </p:nvPicPr>
        <p:blipFill>
          <a:blip r:embed="rId2" cstate="print"/>
          <a:stretch>
            <a:fillRect/>
          </a:stretch>
        </p:blipFill>
        <p:spPr>
          <a:xfrm>
            <a:off x="10379964" y="332231"/>
            <a:ext cx="1519427" cy="126492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4240" y="-177546"/>
            <a:ext cx="9800310" cy="1810329"/>
          </a:xfrm>
          <a:prstGeom prst="rect">
            <a:avLst/>
          </a:prstGeom>
        </p:spPr>
        <p:txBody>
          <a:bodyPr vert="horz" wrap="square" lIns="0" tIns="421221" rIns="0" bIns="0" rtlCol="0">
            <a:spAutoFit/>
          </a:bodyPr>
          <a:lstStyle/>
          <a:p>
            <a:pPr marL="453390" marR="619125" algn="ctr">
              <a:lnSpc>
                <a:spcPct val="100000"/>
              </a:lnSpc>
              <a:spcBef>
                <a:spcPts val="335"/>
              </a:spcBef>
            </a:pPr>
            <a:r>
              <a:rPr lang="en-GB" sz="3600" b="0" i="0" spc="-80" dirty="0" smtClean="0"/>
              <a:t/>
            </a:r>
            <a:br>
              <a:rPr lang="en-GB" sz="3600" b="0" i="0" spc="-80" dirty="0" smtClean="0"/>
            </a:br>
            <a:r>
              <a:rPr lang="en-GB" sz="3600" b="0" i="0" spc="-80" dirty="0" smtClean="0"/>
              <a:t>INSULIN PHYSIOLOGY IN PREGNANCY </a:t>
            </a:r>
            <a:r>
              <a:rPr lang="en-GB" sz="1800" b="0" i="0" spc="-80" dirty="0"/>
              <a:t/>
            </a:r>
            <a:br>
              <a:rPr lang="en-GB" sz="1800" b="0" i="0" spc="-80" dirty="0"/>
            </a:br>
            <a:r>
              <a:rPr lang="en-GB" sz="1800" b="0" i="0" spc="-80" dirty="0" smtClean="0"/>
              <a:t>                                                                                                                                                        </a:t>
            </a:r>
            <a:r>
              <a:rPr lang="en-GB" sz="1800" b="0" i="0" dirty="0" smtClean="0"/>
              <a:t>VERTICAL INTEGRATION</a:t>
            </a:r>
            <a:endParaRPr sz="1800" dirty="0"/>
          </a:p>
        </p:txBody>
      </p:sp>
      <p:sp>
        <p:nvSpPr>
          <p:cNvPr id="3" name="object 3"/>
          <p:cNvSpPr txBox="1"/>
          <p:nvPr/>
        </p:nvSpPr>
        <p:spPr>
          <a:xfrm>
            <a:off x="688340" y="1943226"/>
            <a:ext cx="10800715" cy="4930196"/>
          </a:xfrm>
          <a:prstGeom prst="rect">
            <a:avLst/>
          </a:prstGeom>
        </p:spPr>
        <p:txBody>
          <a:bodyPr vert="horz" wrap="square" lIns="0" tIns="13335" rIns="0" bIns="0" rtlCol="0">
            <a:spAutoFit/>
          </a:bodyPr>
          <a:lstStyle/>
          <a:p>
            <a:pPr marL="12065" marR="5080" algn="just">
              <a:lnSpc>
                <a:spcPct val="100000"/>
              </a:lnSpc>
              <a:spcBef>
                <a:spcPts val="105"/>
              </a:spcBef>
              <a:buClr>
                <a:srgbClr val="0AD0D9"/>
              </a:buClr>
              <a:buSzPct val="90625"/>
              <a:tabLst>
                <a:tab pos="286385" algn="l"/>
                <a:tab pos="356235" algn="l"/>
              </a:tabLst>
            </a:pPr>
            <a:endParaRPr lang="en-GB" sz="3200" dirty="0" smtClean="0">
              <a:latin typeface="Constantia"/>
              <a:cs typeface="Constantia"/>
            </a:endParaRPr>
          </a:p>
          <a:p>
            <a:pPr marL="286385" marR="5080" indent="-274320" algn="just">
              <a:lnSpc>
                <a:spcPct val="100000"/>
              </a:lnSpc>
              <a:spcBef>
                <a:spcPts val="105"/>
              </a:spcBef>
              <a:buClr>
                <a:srgbClr val="0AD0D9"/>
              </a:buClr>
              <a:buSzPct val="90625"/>
              <a:buFont typeface="Wingdings"/>
              <a:buChar char=""/>
              <a:tabLst>
                <a:tab pos="286385" algn="l"/>
                <a:tab pos="356235" algn="l"/>
              </a:tabLst>
            </a:pPr>
            <a:r>
              <a:rPr lang="en-GB" sz="2000" dirty="0"/>
              <a:t>Pregnancy in people with normal glucose metabolism is characterized by fasting levels of blood glucose that are lower than those in the </a:t>
            </a:r>
            <a:r>
              <a:rPr lang="en-GB" sz="2000" dirty="0" smtClean="0"/>
              <a:t>non pregnant </a:t>
            </a:r>
            <a:r>
              <a:rPr lang="en-GB" sz="2000" dirty="0"/>
              <a:t>state due to insulin-independent glucose uptake by the </a:t>
            </a:r>
            <a:r>
              <a:rPr lang="en-GB" sz="2000" dirty="0" err="1"/>
              <a:t>fetus</a:t>
            </a:r>
            <a:r>
              <a:rPr lang="en-GB" sz="2000" dirty="0"/>
              <a:t> and placenta and by mild postprandial </a:t>
            </a:r>
            <a:r>
              <a:rPr lang="en-GB" sz="2000" dirty="0" err="1"/>
              <a:t>hyperglycemia</a:t>
            </a:r>
            <a:r>
              <a:rPr lang="en-GB" sz="2000" dirty="0"/>
              <a:t> and carbohydrate intolerance as a result of </a:t>
            </a:r>
            <a:r>
              <a:rPr lang="en-GB" sz="2000" dirty="0" err="1"/>
              <a:t>diabetogenic</a:t>
            </a:r>
            <a:r>
              <a:rPr lang="en-GB" sz="2000" dirty="0"/>
              <a:t> placental factors</a:t>
            </a:r>
            <a:r>
              <a:rPr lang="en-GB" sz="2000" dirty="0" smtClean="0"/>
              <a:t>.</a:t>
            </a:r>
          </a:p>
          <a:p>
            <a:pPr marL="12065" marR="5080" algn="just">
              <a:lnSpc>
                <a:spcPct val="100000"/>
              </a:lnSpc>
              <a:spcBef>
                <a:spcPts val="105"/>
              </a:spcBef>
              <a:buClr>
                <a:srgbClr val="0AD0D9"/>
              </a:buClr>
              <a:buSzPct val="90625"/>
              <a:tabLst>
                <a:tab pos="286385" algn="l"/>
                <a:tab pos="356235" algn="l"/>
              </a:tabLst>
            </a:pPr>
            <a:endParaRPr lang="en-GB" sz="2000" dirty="0" smtClean="0"/>
          </a:p>
          <a:p>
            <a:pPr marL="286385" marR="5080" indent="-274320" algn="just">
              <a:lnSpc>
                <a:spcPct val="100000"/>
              </a:lnSpc>
              <a:spcBef>
                <a:spcPts val="105"/>
              </a:spcBef>
              <a:buClr>
                <a:srgbClr val="0AD0D9"/>
              </a:buClr>
              <a:buSzPct val="90625"/>
              <a:buFont typeface="Wingdings"/>
              <a:buChar char=""/>
              <a:tabLst>
                <a:tab pos="286385" algn="l"/>
                <a:tab pos="356235" algn="l"/>
              </a:tabLst>
            </a:pPr>
            <a:r>
              <a:rPr lang="en-GB" sz="2000" dirty="0" smtClean="0"/>
              <a:t> </a:t>
            </a:r>
            <a:r>
              <a:rPr lang="en-GB" sz="2000" dirty="0"/>
              <a:t>Early pregnancy may be a time of enhanced insulin sensitivity and lower glucose levels and is followed by progressive insulin resistance in the second and third </a:t>
            </a:r>
            <a:r>
              <a:rPr lang="en-GB" sz="2000" dirty="0" smtClean="0"/>
              <a:t>trimesters.</a:t>
            </a:r>
          </a:p>
          <a:p>
            <a:pPr marL="286385" marR="5080" indent="-274320" algn="just">
              <a:lnSpc>
                <a:spcPct val="100000"/>
              </a:lnSpc>
              <a:spcBef>
                <a:spcPts val="105"/>
              </a:spcBef>
              <a:buClr>
                <a:srgbClr val="0AD0D9"/>
              </a:buClr>
              <a:buSzPct val="90625"/>
              <a:buFont typeface="Wingdings"/>
              <a:buChar char=""/>
              <a:tabLst>
                <a:tab pos="286385" algn="l"/>
                <a:tab pos="356235" algn="l"/>
              </a:tabLst>
            </a:pPr>
            <a:endParaRPr lang="en-GB" sz="2000" dirty="0" smtClean="0"/>
          </a:p>
          <a:p>
            <a:pPr marL="286385" marR="5080" indent="-274320" algn="just">
              <a:lnSpc>
                <a:spcPct val="100000"/>
              </a:lnSpc>
              <a:spcBef>
                <a:spcPts val="105"/>
              </a:spcBef>
              <a:buClr>
                <a:srgbClr val="0AD0D9"/>
              </a:buClr>
              <a:buSzPct val="90625"/>
              <a:buFont typeface="Wingdings"/>
              <a:buChar char=""/>
              <a:tabLst>
                <a:tab pos="286385" algn="l"/>
                <a:tab pos="356235" algn="l"/>
              </a:tabLst>
            </a:pPr>
            <a:r>
              <a:rPr lang="en-GB" sz="2000" dirty="0"/>
              <a:t>I</a:t>
            </a:r>
            <a:r>
              <a:rPr lang="en-GB" sz="2000" dirty="0" smtClean="0"/>
              <a:t>nsulin </a:t>
            </a:r>
            <a:r>
              <a:rPr lang="en-GB" sz="2000" dirty="0"/>
              <a:t>resistance drops rapidly with the delivery of the placenta. </a:t>
            </a:r>
            <a:endParaRPr lang="en-GB" sz="2000" dirty="0" smtClean="0"/>
          </a:p>
          <a:p>
            <a:pPr marL="286385" marR="5080" indent="-274320" algn="just">
              <a:lnSpc>
                <a:spcPct val="100000"/>
              </a:lnSpc>
              <a:spcBef>
                <a:spcPts val="105"/>
              </a:spcBef>
              <a:buClr>
                <a:srgbClr val="0AD0D9"/>
              </a:buClr>
              <a:buSzPct val="90625"/>
              <a:buFont typeface="Wingdings"/>
              <a:buChar char=""/>
              <a:tabLst>
                <a:tab pos="286385" algn="l"/>
                <a:tab pos="356235" algn="l"/>
              </a:tabLst>
            </a:pPr>
            <a:endParaRPr lang="en-GB" sz="2000" dirty="0" smtClean="0"/>
          </a:p>
          <a:p>
            <a:pPr marL="286385" marR="5080" indent="-274320" algn="just">
              <a:lnSpc>
                <a:spcPct val="100000"/>
              </a:lnSpc>
              <a:spcBef>
                <a:spcPts val="105"/>
              </a:spcBef>
              <a:buClr>
                <a:srgbClr val="0AD0D9"/>
              </a:buClr>
              <a:buSzPct val="90625"/>
              <a:buFont typeface="Wingdings"/>
              <a:buChar char=""/>
              <a:tabLst>
                <a:tab pos="286385" algn="l"/>
                <a:tab pos="356235" algn="l"/>
              </a:tabLst>
            </a:pPr>
            <a:r>
              <a:rPr lang="en-GB" sz="2000" dirty="0" smtClean="0"/>
              <a:t>In </a:t>
            </a:r>
            <a:r>
              <a:rPr lang="en-GB" sz="2000" dirty="0"/>
              <a:t>people with normal pancreatic </a:t>
            </a:r>
            <a:r>
              <a:rPr lang="en-GB" sz="2000" dirty="0" smtClean="0"/>
              <a:t>function </a:t>
            </a:r>
            <a:r>
              <a:rPr lang="en-GB" sz="2000" dirty="0"/>
              <a:t>insulin production is sufficient to meet the challenge of this physiological insulin resistance and to maintain normal glucose levels</a:t>
            </a:r>
            <a:r>
              <a:rPr lang="en-GB" sz="2000" dirty="0" smtClean="0"/>
              <a:t>.</a:t>
            </a:r>
          </a:p>
          <a:p>
            <a:pPr marL="12065" marR="5080" algn="just">
              <a:lnSpc>
                <a:spcPct val="100000"/>
              </a:lnSpc>
              <a:spcBef>
                <a:spcPts val="105"/>
              </a:spcBef>
              <a:buClr>
                <a:srgbClr val="0AD0D9"/>
              </a:buClr>
              <a:buSzPct val="90625"/>
              <a:tabLst>
                <a:tab pos="286385" algn="l"/>
                <a:tab pos="356235" algn="l"/>
              </a:tabLst>
            </a:pPr>
            <a:r>
              <a:rPr lang="en-GB" sz="2000" dirty="0" smtClean="0"/>
              <a:t> </a:t>
            </a:r>
          </a:p>
          <a:p>
            <a:pPr marL="286385" marR="5080" indent="-274320" algn="just">
              <a:lnSpc>
                <a:spcPct val="100000"/>
              </a:lnSpc>
              <a:spcBef>
                <a:spcPts val="105"/>
              </a:spcBef>
              <a:buClr>
                <a:srgbClr val="0AD0D9"/>
              </a:buClr>
              <a:buSzPct val="90625"/>
              <a:buFont typeface="Wingdings"/>
              <a:buChar char=""/>
              <a:tabLst>
                <a:tab pos="286385" algn="l"/>
                <a:tab pos="356235" algn="l"/>
              </a:tabLst>
            </a:pPr>
            <a:r>
              <a:rPr lang="en-GB" sz="2000" dirty="0" smtClean="0"/>
              <a:t>In </a:t>
            </a:r>
            <a:r>
              <a:rPr lang="en-GB" sz="2000" dirty="0"/>
              <a:t>people with </a:t>
            </a:r>
            <a:r>
              <a:rPr lang="en-GB" sz="2000" dirty="0" smtClean="0"/>
              <a:t>diabetes </a:t>
            </a:r>
            <a:r>
              <a:rPr lang="en-GB" sz="2000" dirty="0" err="1"/>
              <a:t>hyperglycemia</a:t>
            </a:r>
            <a:r>
              <a:rPr lang="en-GB" sz="2000" dirty="0"/>
              <a:t> occurs if treatment is not adjusted appropriately.</a:t>
            </a:r>
            <a:endParaRPr sz="2000" dirty="0">
              <a:latin typeface="Constantia"/>
              <a:cs typeface="Constantia"/>
            </a:endParaRPr>
          </a:p>
        </p:txBody>
      </p:sp>
      <p:pic>
        <p:nvPicPr>
          <p:cNvPr id="4" name="object 4"/>
          <p:cNvPicPr/>
          <p:nvPr/>
        </p:nvPicPr>
        <p:blipFill>
          <a:blip r:embed="rId2" cstate="print"/>
          <a:stretch>
            <a:fillRect/>
          </a:stretch>
        </p:blipFill>
        <p:spPr>
          <a:xfrm>
            <a:off x="10379964" y="332231"/>
            <a:ext cx="1519427" cy="1264920"/>
          </a:xfrm>
          <a:prstGeom prst="rect">
            <a:avLst/>
          </a:prstGeom>
        </p:spPr>
      </p:pic>
    </p:spTree>
    <p:extLst>
      <p:ext uri="{BB962C8B-B14F-4D97-AF65-F5344CB8AC3E}">
        <p14:creationId xmlns:p14="http://schemas.microsoft.com/office/powerpoint/2010/main" val="34239891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64990" y="144526"/>
            <a:ext cx="2804160" cy="848360"/>
          </a:xfrm>
          <a:prstGeom prst="rect">
            <a:avLst/>
          </a:prstGeom>
        </p:spPr>
        <p:txBody>
          <a:bodyPr vert="horz" wrap="square" lIns="0" tIns="12700" rIns="0" bIns="0" rtlCol="0">
            <a:spAutoFit/>
          </a:bodyPr>
          <a:lstStyle/>
          <a:p>
            <a:pPr marL="12700">
              <a:lnSpc>
                <a:spcPct val="100000"/>
              </a:lnSpc>
              <a:spcBef>
                <a:spcPts val="100"/>
              </a:spcBef>
            </a:pPr>
            <a:r>
              <a:rPr sz="5400" b="0" i="0" spc="-30" dirty="0">
                <a:latin typeface="Calibri"/>
                <a:cs typeface="Calibri"/>
              </a:rPr>
              <a:t>ETIOLOGY</a:t>
            </a:r>
            <a:endParaRPr sz="5400">
              <a:latin typeface="Calibri"/>
              <a:cs typeface="Calibri"/>
            </a:endParaRPr>
          </a:p>
        </p:txBody>
      </p:sp>
      <p:sp>
        <p:nvSpPr>
          <p:cNvPr id="3" name="object 3"/>
          <p:cNvSpPr txBox="1"/>
          <p:nvPr/>
        </p:nvSpPr>
        <p:spPr>
          <a:xfrm>
            <a:off x="688340" y="1003892"/>
            <a:ext cx="10615930" cy="4979035"/>
          </a:xfrm>
          <a:prstGeom prst="rect">
            <a:avLst/>
          </a:prstGeom>
        </p:spPr>
        <p:txBody>
          <a:bodyPr vert="horz" wrap="square" lIns="0" tIns="255270" rIns="0" bIns="0" rtlCol="0">
            <a:spAutoFit/>
          </a:bodyPr>
          <a:lstStyle/>
          <a:p>
            <a:pPr marL="3188970">
              <a:lnSpc>
                <a:spcPct val="100000"/>
              </a:lnSpc>
              <a:spcBef>
                <a:spcPts val="2010"/>
              </a:spcBef>
            </a:pPr>
            <a:r>
              <a:rPr lang="en-GB" sz="3200" dirty="0" smtClean="0">
                <a:solidFill>
                  <a:srgbClr val="04607A"/>
                </a:solidFill>
                <a:latin typeface="Calibri"/>
                <a:cs typeface="Calibri"/>
              </a:rPr>
              <a:t>                                      </a:t>
            </a:r>
            <a:r>
              <a:rPr sz="2400" dirty="0" smtClean="0">
                <a:solidFill>
                  <a:srgbClr val="04607A"/>
                </a:solidFill>
                <a:latin typeface="Calibri"/>
                <a:cs typeface="Calibri"/>
              </a:rPr>
              <a:t>CORE</a:t>
            </a:r>
            <a:r>
              <a:rPr sz="2400" spc="-65" dirty="0" smtClean="0">
                <a:solidFill>
                  <a:srgbClr val="04607A"/>
                </a:solidFill>
                <a:latin typeface="Calibri"/>
                <a:cs typeface="Calibri"/>
              </a:rPr>
              <a:t> </a:t>
            </a:r>
            <a:r>
              <a:rPr sz="2400" spc="-10" dirty="0">
                <a:solidFill>
                  <a:srgbClr val="04607A"/>
                </a:solidFill>
                <a:latin typeface="Calibri"/>
                <a:cs typeface="Calibri"/>
              </a:rPr>
              <a:t>CONCEPT</a:t>
            </a:r>
            <a:endParaRPr sz="2400" dirty="0">
              <a:latin typeface="Calibri"/>
              <a:cs typeface="Calibri"/>
            </a:endParaRPr>
          </a:p>
          <a:p>
            <a:pPr marL="286385" marR="5080" indent="-274955">
              <a:lnSpc>
                <a:spcPct val="100000"/>
              </a:lnSpc>
              <a:spcBef>
                <a:spcPts val="1664"/>
              </a:spcBef>
              <a:buClr>
                <a:srgbClr val="0AD0D9"/>
              </a:buClr>
              <a:buSzPct val="91071"/>
              <a:buFont typeface="Wingdings"/>
              <a:buChar char=""/>
              <a:tabLst>
                <a:tab pos="286385" algn="l"/>
                <a:tab pos="313055" algn="l"/>
              </a:tabLst>
            </a:pPr>
            <a:r>
              <a:rPr sz="2800" spc="-10" dirty="0">
                <a:latin typeface="Constantia"/>
                <a:cs typeface="Constantia"/>
              </a:rPr>
              <a:t>	Pancreatic</a:t>
            </a:r>
            <a:r>
              <a:rPr sz="2800" spc="-140" dirty="0">
                <a:latin typeface="Constantia"/>
                <a:cs typeface="Constantia"/>
              </a:rPr>
              <a:t> </a:t>
            </a:r>
            <a:r>
              <a:rPr sz="2800" spc="-25" dirty="0">
                <a:latin typeface="Constantia"/>
                <a:cs typeface="Constantia"/>
              </a:rPr>
              <a:t>beta-</a:t>
            </a:r>
            <a:r>
              <a:rPr sz="2800" dirty="0">
                <a:latin typeface="Constantia"/>
                <a:cs typeface="Constantia"/>
              </a:rPr>
              <a:t>cell</a:t>
            </a:r>
            <a:r>
              <a:rPr sz="2800" spc="-90" dirty="0">
                <a:latin typeface="Constantia"/>
                <a:cs typeface="Constantia"/>
              </a:rPr>
              <a:t> </a:t>
            </a:r>
            <a:r>
              <a:rPr sz="2800" spc="-10" dirty="0">
                <a:latin typeface="Constantia"/>
                <a:cs typeface="Constantia"/>
              </a:rPr>
              <a:t>dysfunction</a:t>
            </a:r>
            <a:r>
              <a:rPr sz="2800" spc="-150" dirty="0">
                <a:latin typeface="Constantia"/>
                <a:cs typeface="Constantia"/>
              </a:rPr>
              <a:t> </a:t>
            </a:r>
            <a:r>
              <a:rPr sz="2800" dirty="0">
                <a:latin typeface="Constantia"/>
                <a:cs typeface="Constantia"/>
              </a:rPr>
              <a:t>or</a:t>
            </a:r>
            <a:r>
              <a:rPr sz="2800" spc="-150" dirty="0">
                <a:latin typeface="Constantia"/>
                <a:cs typeface="Constantia"/>
              </a:rPr>
              <a:t> </a:t>
            </a:r>
            <a:r>
              <a:rPr sz="2800" dirty="0">
                <a:latin typeface="Constantia"/>
                <a:cs typeface="Constantia"/>
              </a:rPr>
              <a:t>the</a:t>
            </a:r>
            <a:r>
              <a:rPr sz="2800" spc="-165" dirty="0">
                <a:latin typeface="Constantia"/>
                <a:cs typeface="Constantia"/>
              </a:rPr>
              <a:t> </a:t>
            </a:r>
            <a:r>
              <a:rPr sz="2800" spc="-10" dirty="0">
                <a:latin typeface="Constantia"/>
                <a:cs typeface="Constantia"/>
              </a:rPr>
              <a:t>delayed</a:t>
            </a:r>
            <a:r>
              <a:rPr sz="2800" spc="-45" dirty="0">
                <a:latin typeface="Constantia"/>
                <a:cs typeface="Constantia"/>
              </a:rPr>
              <a:t> </a:t>
            </a:r>
            <a:r>
              <a:rPr sz="2800" spc="-25" dirty="0">
                <a:latin typeface="Constantia"/>
                <a:cs typeface="Constantia"/>
              </a:rPr>
              <a:t>response</a:t>
            </a:r>
            <a:r>
              <a:rPr sz="2800" spc="-150" dirty="0">
                <a:latin typeface="Constantia"/>
                <a:cs typeface="Constantia"/>
              </a:rPr>
              <a:t> </a:t>
            </a:r>
            <a:r>
              <a:rPr sz="2800" dirty="0">
                <a:latin typeface="Constantia"/>
                <a:cs typeface="Constantia"/>
              </a:rPr>
              <a:t>of</a:t>
            </a:r>
            <a:r>
              <a:rPr sz="2800" spc="-5" dirty="0">
                <a:latin typeface="Constantia"/>
                <a:cs typeface="Constantia"/>
              </a:rPr>
              <a:t> </a:t>
            </a:r>
            <a:r>
              <a:rPr sz="2800" dirty="0">
                <a:latin typeface="Constantia"/>
                <a:cs typeface="Constantia"/>
              </a:rPr>
              <a:t>the</a:t>
            </a:r>
            <a:r>
              <a:rPr sz="2800" spc="-110" dirty="0">
                <a:latin typeface="Constantia"/>
                <a:cs typeface="Constantia"/>
              </a:rPr>
              <a:t> </a:t>
            </a:r>
            <a:r>
              <a:rPr sz="2800" spc="-20" dirty="0">
                <a:latin typeface="Constantia"/>
                <a:cs typeface="Constantia"/>
              </a:rPr>
              <a:t>beta </a:t>
            </a:r>
            <a:r>
              <a:rPr sz="2800" dirty="0">
                <a:latin typeface="Constantia"/>
                <a:cs typeface="Constantia"/>
              </a:rPr>
              <a:t>cells</a:t>
            </a:r>
            <a:r>
              <a:rPr sz="2800" spc="-150" dirty="0">
                <a:latin typeface="Constantia"/>
                <a:cs typeface="Constantia"/>
              </a:rPr>
              <a:t> </a:t>
            </a:r>
            <a:r>
              <a:rPr sz="2800" dirty="0">
                <a:latin typeface="Constantia"/>
                <a:cs typeface="Constantia"/>
              </a:rPr>
              <a:t>to</a:t>
            </a:r>
            <a:r>
              <a:rPr sz="2800" spc="-165" dirty="0">
                <a:latin typeface="Constantia"/>
                <a:cs typeface="Constantia"/>
              </a:rPr>
              <a:t> </a:t>
            </a:r>
            <a:r>
              <a:rPr sz="2800" dirty="0">
                <a:latin typeface="Constantia"/>
                <a:cs typeface="Constantia"/>
              </a:rPr>
              <a:t>the</a:t>
            </a:r>
            <a:r>
              <a:rPr sz="2800" spc="-175" dirty="0">
                <a:latin typeface="Constantia"/>
                <a:cs typeface="Constantia"/>
              </a:rPr>
              <a:t> </a:t>
            </a:r>
            <a:r>
              <a:rPr sz="2800" spc="-25" dirty="0">
                <a:latin typeface="Constantia"/>
                <a:cs typeface="Constantia"/>
              </a:rPr>
              <a:t>glycemic</a:t>
            </a:r>
            <a:r>
              <a:rPr sz="2800" spc="-130" dirty="0">
                <a:latin typeface="Constantia"/>
                <a:cs typeface="Constantia"/>
              </a:rPr>
              <a:t> </a:t>
            </a:r>
            <a:r>
              <a:rPr sz="2800" spc="-10" dirty="0">
                <a:latin typeface="Constantia"/>
                <a:cs typeface="Constantia"/>
              </a:rPr>
              <a:t>levels.</a:t>
            </a:r>
            <a:endParaRPr sz="2800" dirty="0">
              <a:latin typeface="Constantia"/>
              <a:cs typeface="Constantia"/>
            </a:endParaRPr>
          </a:p>
          <a:p>
            <a:pPr marL="286385" marR="26034" indent="-274955">
              <a:lnSpc>
                <a:spcPct val="100000"/>
              </a:lnSpc>
              <a:spcBef>
                <a:spcPts val="670"/>
              </a:spcBef>
              <a:buClr>
                <a:srgbClr val="0AD0D9"/>
              </a:buClr>
              <a:buSzPct val="91071"/>
              <a:buFont typeface="Wingdings"/>
              <a:buChar char=""/>
              <a:tabLst>
                <a:tab pos="286385" algn="l"/>
                <a:tab pos="313055" algn="l"/>
              </a:tabLst>
            </a:pPr>
            <a:r>
              <a:rPr sz="2800" dirty="0">
                <a:latin typeface="Constantia"/>
                <a:cs typeface="Constantia"/>
              </a:rPr>
              <a:t>	Marked</a:t>
            </a:r>
            <a:r>
              <a:rPr sz="2800" spc="-135" dirty="0">
                <a:latin typeface="Constantia"/>
                <a:cs typeface="Constantia"/>
              </a:rPr>
              <a:t> </a:t>
            </a:r>
            <a:r>
              <a:rPr sz="2800" dirty="0">
                <a:latin typeface="Constantia"/>
                <a:cs typeface="Constantia"/>
              </a:rPr>
              <a:t>insulin</a:t>
            </a:r>
            <a:r>
              <a:rPr sz="2800" spc="-145" dirty="0">
                <a:latin typeface="Constantia"/>
                <a:cs typeface="Constantia"/>
              </a:rPr>
              <a:t> </a:t>
            </a:r>
            <a:r>
              <a:rPr sz="2800" spc="-20" dirty="0">
                <a:latin typeface="Constantia"/>
                <a:cs typeface="Constantia"/>
              </a:rPr>
              <a:t>resistance</a:t>
            </a:r>
            <a:r>
              <a:rPr sz="2800" spc="-155" dirty="0">
                <a:latin typeface="Constantia"/>
                <a:cs typeface="Constantia"/>
              </a:rPr>
              <a:t> </a:t>
            </a:r>
            <a:r>
              <a:rPr sz="2800" spc="-10" dirty="0">
                <a:latin typeface="Constantia"/>
                <a:cs typeface="Constantia"/>
              </a:rPr>
              <a:t>secondary</a:t>
            </a:r>
            <a:r>
              <a:rPr sz="2800" spc="-155" dirty="0">
                <a:latin typeface="Constantia"/>
                <a:cs typeface="Constantia"/>
              </a:rPr>
              <a:t> </a:t>
            </a:r>
            <a:r>
              <a:rPr sz="2800" dirty="0">
                <a:latin typeface="Constantia"/>
                <a:cs typeface="Constantia"/>
              </a:rPr>
              <a:t>to</a:t>
            </a:r>
            <a:r>
              <a:rPr sz="2800" spc="-175" dirty="0">
                <a:latin typeface="Constantia"/>
                <a:cs typeface="Constantia"/>
              </a:rPr>
              <a:t> </a:t>
            </a:r>
            <a:r>
              <a:rPr sz="2800" dirty="0">
                <a:latin typeface="Constantia"/>
                <a:cs typeface="Constantia"/>
              </a:rPr>
              <a:t>placental</a:t>
            </a:r>
            <a:r>
              <a:rPr sz="2800" spc="-80" dirty="0">
                <a:latin typeface="Constantia"/>
                <a:cs typeface="Constantia"/>
              </a:rPr>
              <a:t> </a:t>
            </a:r>
            <a:r>
              <a:rPr sz="2800" dirty="0">
                <a:latin typeface="Constantia"/>
                <a:cs typeface="Constantia"/>
              </a:rPr>
              <a:t>hormonal</a:t>
            </a:r>
            <a:r>
              <a:rPr sz="2800" spc="-105" dirty="0">
                <a:latin typeface="Constantia"/>
                <a:cs typeface="Constantia"/>
              </a:rPr>
              <a:t> </a:t>
            </a:r>
            <a:r>
              <a:rPr sz="2800" spc="-10" dirty="0">
                <a:latin typeface="Constantia"/>
                <a:cs typeface="Constantia"/>
              </a:rPr>
              <a:t>release. </a:t>
            </a:r>
            <a:r>
              <a:rPr sz="2800" dirty="0">
                <a:latin typeface="Constantia"/>
                <a:cs typeface="Constantia"/>
              </a:rPr>
              <a:t>The</a:t>
            </a:r>
            <a:r>
              <a:rPr sz="2800" spc="-120" dirty="0">
                <a:latin typeface="Constantia"/>
                <a:cs typeface="Constantia"/>
              </a:rPr>
              <a:t> </a:t>
            </a:r>
            <a:r>
              <a:rPr sz="2800" dirty="0">
                <a:latin typeface="Constantia"/>
                <a:cs typeface="Constantia"/>
              </a:rPr>
              <a:t>human</a:t>
            </a:r>
            <a:r>
              <a:rPr sz="2800" spc="-114" dirty="0">
                <a:latin typeface="Constantia"/>
                <a:cs typeface="Constantia"/>
              </a:rPr>
              <a:t> </a:t>
            </a:r>
            <a:r>
              <a:rPr sz="2800" dirty="0">
                <a:latin typeface="Constantia"/>
                <a:cs typeface="Constantia"/>
              </a:rPr>
              <a:t>placental</a:t>
            </a:r>
            <a:r>
              <a:rPr sz="2800" spc="-45" dirty="0">
                <a:latin typeface="Constantia"/>
                <a:cs typeface="Constantia"/>
              </a:rPr>
              <a:t> </a:t>
            </a:r>
            <a:r>
              <a:rPr sz="2800" spc="-10" dirty="0">
                <a:latin typeface="Constantia"/>
                <a:cs typeface="Constantia"/>
              </a:rPr>
              <a:t>lactogen</a:t>
            </a:r>
            <a:r>
              <a:rPr sz="2800" spc="-80" dirty="0">
                <a:latin typeface="Constantia"/>
                <a:cs typeface="Constantia"/>
              </a:rPr>
              <a:t> </a:t>
            </a:r>
            <a:r>
              <a:rPr sz="2800" dirty="0">
                <a:latin typeface="Constantia"/>
                <a:cs typeface="Constantia"/>
              </a:rPr>
              <a:t>is</a:t>
            </a:r>
            <a:r>
              <a:rPr sz="2800" spc="-135" dirty="0">
                <a:latin typeface="Constantia"/>
                <a:cs typeface="Constantia"/>
              </a:rPr>
              <a:t> </a:t>
            </a:r>
            <a:r>
              <a:rPr sz="2800" dirty="0">
                <a:latin typeface="Constantia"/>
                <a:cs typeface="Constantia"/>
              </a:rPr>
              <a:t>the</a:t>
            </a:r>
            <a:r>
              <a:rPr sz="2800" spc="-120" dirty="0">
                <a:latin typeface="Constantia"/>
                <a:cs typeface="Constantia"/>
              </a:rPr>
              <a:t> </a:t>
            </a:r>
            <a:r>
              <a:rPr sz="2800" dirty="0">
                <a:latin typeface="Constantia"/>
                <a:cs typeface="Constantia"/>
              </a:rPr>
              <a:t>main</a:t>
            </a:r>
            <a:r>
              <a:rPr sz="2800" spc="-85" dirty="0">
                <a:latin typeface="Constantia"/>
                <a:cs typeface="Constantia"/>
              </a:rPr>
              <a:t> </a:t>
            </a:r>
            <a:r>
              <a:rPr sz="2800" dirty="0">
                <a:latin typeface="Constantia"/>
                <a:cs typeface="Constantia"/>
              </a:rPr>
              <a:t>hormone</a:t>
            </a:r>
            <a:r>
              <a:rPr sz="2800" spc="-150" dirty="0">
                <a:latin typeface="Constantia"/>
                <a:cs typeface="Constantia"/>
              </a:rPr>
              <a:t> </a:t>
            </a:r>
            <a:r>
              <a:rPr sz="2800" spc="-10" dirty="0">
                <a:latin typeface="Constantia"/>
                <a:cs typeface="Constantia"/>
              </a:rPr>
              <a:t>related</a:t>
            </a:r>
            <a:r>
              <a:rPr sz="2800" spc="-80" dirty="0">
                <a:latin typeface="Constantia"/>
                <a:cs typeface="Constantia"/>
              </a:rPr>
              <a:t> </a:t>
            </a:r>
            <a:r>
              <a:rPr sz="2800" spc="-25" dirty="0">
                <a:latin typeface="Constantia"/>
                <a:cs typeface="Constantia"/>
              </a:rPr>
              <a:t>to </a:t>
            </a:r>
            <a:r>
              <a:rPr sz="2800" dirty="0">
                <a:latin typeface="Constantia"/>
                <a:cs typeface="Constantia"/>
              </a:rPr>
              <a:t>increased</a:t>
            </a:r>
            <a:r>
              <a:rPr sz="2800" spc="-90" dirty="0">
                <a:latin typeface="Constantia"/>
                <a:cs typeface="Constantia"/>
              </a:rPr>
              <a:t> </a:t>
            </a:r>
            <a:r>
              <a:rPr sz="2800" dirty="0">
                <a:latin typeface="Constantia"/>
                <a:cs typeface="Constantia"/>
              </a:rPr>
              <a:t>insulin</a:t>
            </a:r>
            <a:r>
              <a:rPr sz="2800" spc="-130" dirty="0">
                <a:latin typeface="Constantia"/>
                <a:cs typeface="Constantia"/>
              </a:rPr>
              <a:t> </a:t>
            </a:r>
            <a:r>
              <a:rPr sz="2800" spc="-10" dirty="0">
                <a:latin typeface="Constantia"/>
                <a:cs typeface="Constantia"/>
              </a:rPr>
              <a:t>resistance</a:t>
            </a:r>
            <a:r>
              <a:rPr sz="2800" spc="-130" dirty="0">
                <a:latin typeface="Constantia"/>
                <a:cs typeface="Constantia"/>
              </a:rPr>
              <a:t> </a:t>
            </a:r>
            <a:r>
              <a:rPr sz="2800" dirty="0">
                <a:latin typeface="Constantia"/>
                <a:cs typeface="Constantia"/>
              </a:rPr>
              <a:t>in</a:t>
            </a:r>
            <a:r>
              <a:rPr sz="2800" spc="-114" dirty="0">
                <a:latin typeface="Constantia"/>
                <a:cs typeface="Constantia"/>
              </a:rPr>
              <a:t> </a:t>
            </a:r>
            <a:r>
              <a:rPr sz="2800" spc="-20" dirty="0">
                <a:latin typeface="Constantia"/>
                <a:cs typeface="Constantia"/>
              </a:rPr>
              <a:t>GDM.</a:t>
            </a:r>
            <a:endParaRPr sz="2800" dirty="0">
              <a:latin typeface="Constantia"/>
              <a:cs typeface="Constantia"/>
            </a:endParaRPr>
          </a:p>
          <a:p>
            <a:pPr marL="286385" marR="236220" indent="-274955">
              <a:lnSpc>
                <a:spcPct val="100000"/>
              </a:lnSpc>
              <a:spcBef>
                <a:spcPts val="675"/>
              </a:spcBef>
              <a:buClr>
                <a:srgbClr val="0AD0D9"/>
              </a:buClr>
              <a:buSzPct val="91071"/>
              <a:buFont typeface="Wingdings"/>
              <a:buChar char=""/>
              <a:tabLst>
                <a:tab pos="286385" algn="l"/>
                <a:tab pos="313055" algn="l"/>
              </a:tabLst>
            </a:pPr>
            <a:r>
              <a:rPr sz="2800" spc="-10" dirty="0">
                <a:latin typeface="Constantia"/>
                <a:cs typeface="Constantia"/>
              </a:rPr>
              <a:t>	Other</a:t>
            </a:r>
            <a:r>
              <a:rPr sz="2800" spc="-150" dirty="0">
                <a:latin typeface="Constantia"/>
                <a:cs typeface="Constantia"/>
              </a:rPr>
              <a:t> </a:t>
            </a:r>
            <a:r>
              <a:rPr sz="2800" spc="-10" dirty="0">
                <a:latin typeface="Constantia"/>
                <a:cs typeface="Constantia"/>
              </a:rPr>
              <a:t>hormones</a:t>
            </a:r>
            <a:r>
              <a:rPr sz="2800" spc="-125" dirty="0">
                <a:latin typeface="Constantia"/>
                <a:cs typeface="Constantia"/>
              </a:rPr>
              <a:t> </a:t>
            </a:r>
            <a:r>
              <a:rPr sz="2800" spc="-10" dirty="0">
                <a:latin typeface="Constantia"/>
                <a:cs typeface="Constantia"/>
              </a:rPr>
              <a:t>related</a:t>
            </a:r>
            <a:r>
              <a:rPr sz="2800" spc="-65" dirty="0">
                <a:latin typeface="Constantia"/>
                <a:cs typeface="Constantia"/>
              </a:rPr>
              <a:t> </a:t>
            </a:r>
            <a:r>
              <a:rPr sz="2800" dirty="0">
                <a:latin typeface="Constantia"/>
                <a:cs typeface="Constantia"/>
              </a:rPr>
              <a:t>to</a:t>
            </a:r>
            <a:r>
              <a:rPr sz="2800" spc="-125" dirty="0">
                <a:latin typeface="Constantia"/>
                <a:cs typeface="Constantia"/>
              </a:rPr>
              <a:t> </a:t>
            </a:r>
            <a:r>
              <a:rPr sz="2800" spc="-10" dirty="0">
                <a:latin typeface="Constantia"/>
                <a:cs typeface="Constantia"/>
              </a:rPr>
              <a:t>the</a:t>
            </a:r>
            <a:r>
              <a:rPr sz="2800" spc="-165" dirty="0">
                <a:latin typeface="Constantia"/>
                <a:cs typeface="Constantia"/>
              </a:rPr>
              <a:t> </a:t>
            </a:r>
            <a:r>
              <a:rPr sz="2800" spc="-10" dirty="0">
                <a:latin typeface="Constantia"/>
                <a:cs typeface="Constantia"/>
              </a:rPr>
              <a:t>development</a:t>
            </a:r>
            <a:r>
              <a:rPr sz="2800" spc="-165" dirty="0">
                <a:latin typeface="Constantia"/>
                <a:cs typeface="Constantia"/>
              </a:rPr>
              <a:t> </a:t>
            </a:r>
            <a:r>
              <a:rPr sz="2800" dirty="0">
                <a:latin typeface="Constantia"/>
                <a:cs typeface="Constantia"/>
              </a:rPr>
              <a:t>of</a:t>
            </a:r>
            <a:r>
              <a:rPr sz="2800" spc="-15" dirty="0">
                <a:latin typeface="Constantia"/>
                <a:cs typeface="Constantia"/>
              </a:rPr>
              <a:t> </a:t>
            </a:r>
            <a:r>
              <a:rPr sz="2800" dirty="0">
                <a:latin typeface="Constantia"/>
                <a:cs typeface="Constantia"/>
              </a:rPr>
              <a:t>this</a:t>
            </a:r>
            <a:r>
              <a:rPr sz="2800" spc="-140" dirty="0">
                <a:latin typeface="Constantia"/>
                <a:cs typeface="Constantia"/>
              </a:rPr>
              <a:t> </a:t>
            </a:r>
            <a:r>
              <a:rPr sz="2800" spc="-10" dirty="0">
                <a:latin typeface="Constantia"/>
                <a:cs typeface="Constantia"/>
              </a:rPr>
              <a:t>disease</a:t>
            </a:r>
            <a:r>
              <a:rPr sz="2800" spc="-165" dirty="0">
                <a:latin typeface="Constantia"/>
                <a:cs typeface="Constantia"/>
              </a:rPr>
              <a:t> </a:t>
            </a:r>
            <a:r>
              <a:rPr sz="2800" spc="-25" dirty="0">
                <a:latin typeface="Constantia"/>
                <a:cs typeface="Constantia"/>
              </a:rPr>
              <a:t>are </a:t>
            </a:r>
            <a:r>
              <a:rPr sz="2800" spc="-10" dirty="0">
                <a:latin typeface="Constantia"/>
                <a:cs typeface="Constantia"/>
              </a:rPr>
              <a:t>growth</a:t>
            </a:r>
            <a:r>
              <a:rPr sz="2800" spc="-75" dirty="0">
                <a:latin typeface="Constantia"/>
                <a:cs typeface="Constantia"/>
              </a:rPr>
              <a:t> </a:t>
            </a:r>
            <a:r>
              <a:rPr sz="2800" dirty="0">
                <a:latin typeface="Constantia"/>
                <a:cs typeface="Constantia"/>
              </a:rPr>
              <a:t>hormone,</a:t>
            </a:r>
            <a:r>
              <a:rPr sz="2800" spc="-100" dirty="0">
                <a:latin typeface="Constantia"/>
                <a:cs typeface="Constantia"/>
              </a:rPr>
              <a:t> </a:t>
            </a:r>
            <a:r>
              <a:rPr sz="2800" dirty="0">
                <a:latin typeface="Constantia"/>
                <a:cs typeface="Constantia"/>
              </a:rPr>
              <a:t>prolactin,</a:t>
            </a:r>
            <a:r>
              <a:rPr sz="2800" spc="-120" dirty="0">
                <a:latin typeface="Constantia"/>
                <a:cs typeface="Constantia"/>
              </a:rPr>
              <a:t> </a:t>
            </a:r>
            <a:r>
              <a:rPr sz="2800" spc="-30" dirty="0">
                <a:latin typeface="Constantia"/>
                <a:cs typeface="Constantia"/>
              </a:rPr>
              <a:t>corticotropin-</a:t>
            </a:r>
            <a:r>
              <a:rPr sz="2800" dirty="0">
                <a:latin typeface="Constantia"/>
                <a:cs typeface="Constantia"/>
              </a:rPr>
              <a:t>releasing</a:t>
            </a:r>
            <a:r>
              <a:rPr sz="2800" spc="-55" dirty="0">
                <a:latin typeface="Constantia"/>
                <a:cs typeface="Constantia"/>
              </a:rPr>
              <a:t> </a:t>
            </a:r>
            <a:r>
              <a:rPr sz="2800" dirty="0">
                <a:latin typeface="Constantia"/>
                <a:cs typeface="Constantia"/>
              </a:rPr>
              <a:t>hormone,</a:t>
            </a:r>
            <a:r>
              <a:rPr sz="2800" spc="-125" dirty="0">
                <a:latin typeface="Constantia"/>
                <a:cs typeface="Constantia"/>
              </a:rPr>
              <a:t> </a:t>
            </a:r>
            <a:r>
              <a:rPr sz="2800" spc="-25" dirty="0">
                <a:latin typeface="Constantia"/>
                <a:cs typeface="Constantia"/>
              </a:rPr>
              <a:t>and </a:t>
            </a:r>
            <a:r>
              <a:rPr sz="2800" spc="-20" dirty="0">
                <a:latin typeface="Constantia"/>
                <a:cs typeface="Constantia"/>
              </a:rPr>
              <a:t>progesterone,</a:t>
            </a:r>
            <a:r>
              <a:rPr sz="2800" spc="-65" dirty="0">
                <a:latin typeface="Constantia"/>
                <a:cs typeface="Constantia"/>
              </a:rPr>
              <a:t> </a:t>
            </a:r>
            <a:r>
              <a:rPr sz="2800" dirty="0">
                <a:latin typeface="Constantia"/>
                <a:cs typeface="Constantia"/>
              </a:rPr>
              <a:t>these</a:t>
            </a:r>
            <a:r>
              <a:rPr sz="2800" spc="-95" dirty="0">
                <a:latin typeface="Constantia"/>
                <a:cs typeface="Constantia"/>
              </a:rPr>
              <a:t> </a:t>
            </a:r>
            <a:r>
              <a:rPr sz="2800" spc="-10" dirty="0">
                <a:latin typeface="Constantia"/>
                <a:cs typeface="Constantia"/>
              </a:rPr>
              <a:t>hormones</a:t>
            </a:r>
            <a:r>
              <a:rPr sz="2800" spc="-150" dirty="0">
                <a:latin typeface="Constantia"/>
                <a:cs typeface="Constantia"/>
              </a:rPr>
              <a:t> </a:t>
            </a:r>
            <a:r>
              <a:rPr sz="2800" spc="-20" dirty="0">
                <a:latin typeface="Constantia"/>
                <a:cs typeface="Constantia"/>
              </a:rPr>
              <a:t>contribute</a:t>
            </a:r>
            <a:r>
              <a:rPr sz="2800" spc="-140" dirty="0">
                <a:latin typeface="Constantia"/>
                <a:cs typeface="Constantia"/>
              </a:rPr>
              <a:t> </a:t>
            </a:r>
            <a:r>
              <a:rPr sz="2800" dirty="0">
                <a:latin typeface="Constantia"/>
                <a:cs typeface="Constantia"/>
              </a:rPr>
              <a:t>to</a:t>
            </a:r>
            <a:r>
              <a:rPr sz="2800" spc="-125" dirty="0">
                <a:latin typeface="Constantia"/>
                <a:cs typeface="Constantia"/>
              </a:rPr>
              <a:t> </a:t>
            </a:r>
            <a:r>
              <a:rPr sz="2800" dirty="0">
                <a:latin typeface="Constantia"/>
                <a:cs typeface="Constantia"/>
              </a:rPr>
              <a:t>the</a:t>
            </a:r>
            <a:r>
              <a:rPr sz="2800" spc="-155" dirty="0">
                <a:latin typeface="Constantia"/>
                <a:cs typeface="Constantia"/>
              </a:rPr>
              <a:t> </a:t>
            </a:r>
            <a:r>
              <a:rPr sz="2800" spc="-10" dirty="0">
                <a:latin typeface="Constantia"/>
                <a:cs typeface="Constantia"/>
              </a:rPr>
              <a:t>stimulation</a:t>
            </a:r>
            <a:r>
              <a:rPr sz="2800" spc="-114" dirty="0">
                <a:latin typeface="Constantia"/>
                <a:cs typeface="Constantia"/>
              </a:rPr>
              <a:t> </a:t>
            </a:r>
            <a:r>
              <a:rPr sz="2800" spc="-25" dirty="0">
                <a:latin typeface="Constantia"/>
                <a:cs typeface="Constantia"/>
              </a:rPr>
              <a:t>of </a:t>
            </a:r>
            <a:r>
              <a:rPr sz="2800" dirty="0">
                <a:latin typeface="Constantia"/>
                <a:cs typeface="Constantia"/>
              </a:rPr>
              <a:t>insulin</a:t>
            </a:r>
            <a:r>
              <a:rPr sz="2800" spc="-110" dirty="0">
                <a:latin typeface="Constantia"/>
                <a:cs typeface="Constantia"/>
              </a:rPr>
              <a:t> </a:t>
            </a:r>
            <a:r>
              <a:rPr sz="2800" spc="-20" dirty="0">
                <a:latin typeface="Constantia"/>
                <a:cs typeface="Constantia"/>
              </a:rPr>
              <a:t>resistance</a:t>
            </a:r>
            <a:r>
              <a:rPr sz="2800" spc="-145" dirty="0">
                <a:latin typeface="Constantia"/>
                <a:cs typeface="Constantia"/>
              </a:rPr>
              <a:t> </a:t>
            </a:r>
            <a:r>
              <a:rPr sz="2800" dirty="0">
                <a:latin typeface="Constantia"/>
                <a:cs typeface="Constantia"/>
              </a:rPr>
              <a:t>and</a:t>
            </a:r>
            <a:r>
              <a:rPr sz="2800" spc="-40" dirty="0">
                <a:latin typeface="Constantia"/>
                <a:cs typeface="Constantia"/>
              </a:rPr>
              <a:t> </a:t>
            </a:r>
            <a:r>
              <a:rPr sz="2800" spc="-30" dirty="0">
                <a:latin typeface="Constantia"/>
                <a:cs typeface="Constantia"/>
              </a:rPr>
              <a:t>hyperglycemia</a:t>
            </a:r>
            <a:r>
              <a:rPr sz="2800" spc="-85" dirty="0">
                <a:latin typeface="Constantia"/>
                <a:cs typeface="Constantia"/>
              </a:rPr>
              <a:t> </a:t>
            </a:r>
            <a:r>
              <a:rPr sz="2800" dirty="0">
                <a:latin typeface="Constantia"/>
                <a:cs typeface="Constantia"/>
              </a:rPr>
              <a:t>in</a:t>
            </a:r>
            <a:r>
              <a:rPr sz="2800" spc="-100" dirty="0">
                <a:latin typeface="Constantia"/>
                <a:cs typeface="Constantia"/>
              </a:rPr>
              <a:t> </a:t>
            </a:r>
            <a:r>
              <a:rPr sz="2800" dirty="0">
                <a:latin typeface="Constantia"/>
                <a:cs typeface="Constantia"/>
              </a:rPr>
              <a:t>the</a:t>
            </a:r>
            <a:r>
              <a:rPr sz="2800" spc="-135" dirty="0">
                <a:latin typeface="Constantia"/>
                <a:cs typeface="Constantia"/>
              </a:rPr>
              <a:t> </a:t>
            </a:r>
            <a:r>
              <a:rPr sz="2800" spc="-10" dirty="0">
                <a:latin typeface="Constantia"/>
                <a:cs typeface="Constantia"/>
              </a:rPr>
              <a:t>pregnancy.</a:t>
            </a:r>
            <a:endParaRPr sz="2800" dirty="0">
              <a:latin typeface="Constantia"/>
              <a:cs typeface="Constantia"/>
            </a:endParaRPr>
          </a:p>
        </p:txBody>
      </p:sp>
      <p:pic>
        <p:nvPicPr>
          <p:cNvPr id="4" name="object 4"/>
          <p:cNvPicPr/>
          <p:nvPr/>
        </p:nvPicPr>
        <p:blipFill>
          <a:blip r:embed="rId2" cstate="print"/>
          <a:stretch>
            <a:fillRect/>
          </a:stretch>
        </p:blipFill>
        <p:spPr>
          <a:xfrm>
            <a:off x="10419588" y="0"/>
            <a:ext cx="1621536" cy="1738884"/>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632</TotalTime>
  <Words>995</Words>
  <Application>Microsoft Office PowerPoint</Application>
  <PresentationFormat>Custom</PresentationFormat>
  <Paragraphs>228</Paragraphs>
  <Slides>35</Slides>
  <Notes>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Dr Arslan Ahmad Assistant Professor  Medicine RMU/HFH</vt:lpstr>
      <vt:lpstr>   Mission Statement:  To impart evidence based research oriented health professional education in order to provide best possible patient care and inculcate the values of mutual respect, ethical practice of healthcare and social accountability.  Vision: Highly recognized and accredited centre of excellence in Medical Education, using evidence-based training techniques for development of highly competent health professionals, who are lifelong experiential learner and are socially accountable.  Values: Merit ,Pursuit of Excellence, Integrity ,Diversity &amp; Inclusivity ,Social Impact  MOTO:                                Service                   Truth              Wisdom </vt:lpstr>
      <vt:lpstr>  SEQUENCE OF LGIS</vt:lpstr>
      <vt:lpstr>  Prof Umer Model of Integrated Lecture</vt:lpstr>
      <vt:lpstr>LEARNING OBJECTIVES</vt:lpstr>
      <vt:lpstr> GESTATIONAL DIABETES                                                                                                  CORE CONCEPT</vt:lpstr>
      <vt:lpstr> INSULIN PHYSIOLOGY IN PREGNANCY                                                                                                                                                          VERTICAL INTEGRATION</vt:lpstr>
      <vt:lpstr>ETIOLOGY</vt:lpstr>
      <vt:lpstr> PATHOPHYSIOLOGY</vt:lpstr>
      <vt:lpstr> PATHOPHYSIOLOGY</vt:lpstr>
      <vt:lpstr>PATHOPHYSIOLOGY</vt:lpstr>
      <vt:lpstr> RISK FACTORS</vt:lpstr>
      <vt:lpstr>RISK FACTORS</vt:lpstr>
      <vt:lpstr>SCREENING FOR GESTATIONAL</vt:lpstr>
      <vt:lpstr>PowerPoint Presentation</vt:lpstr>
      <vt:lpstr>FETAL COMPLICATIONS OFGESTATIONAL DIABETES                                                            VERTICAL CONCEPT</vt:lpstr>
      <vt:lpstr>MATERNAL COMPLICATIONS OF DIABETES                                                        VERTICAL CONCEPT</vt:lpstr>
      <vt:lpstr>TREATMENT AND MANAGEMENT                                                      CORE CONCEPT</vt:lpstr>
      <vt:lpstr>MEDICAL NUTRITION THERAPY                                               VERTICAL INTEGRATION</vt:lpstr>
      <vt:lpstr>MEDICAL NUTRITION THERAPY                                               VERTICAL INTEGRATION</vt:lpstr>
      <vt:lpstr> TREATMENT AND MANAGEMENT</vt:lpstr>
      <vt:lpstr> TREATMENT AND MANAGEMENT</vt:lpstr>
      <vt:lpstr>INSULIN TREATMENT</vt:lpstr>
      <vt:lpstr>INSULIN TREATMENT                                                 CORE CONCEPT</vt:lpstr>
      <vt:lpstr>TARGET BLOOD GLUCOSE LEVELS DURING GESTATIONAL DIABETES                                                      CORE CONCEPT </vt:lpstr>
      <vt:lpstr>TARGET BLOOD GLUCOSE LEVELS DURING GESTATIONAL DIABETES                                                      CORE CONCEPT </vt:lpstr>
      <vt:lpstr>POSTPARTUM CARE AND LONGTERM RISK</vt:lpstr>
      <vt:lpstr> POSTPARTUM CARER                                                             HORIZONTAL INTEGRATION</vt:lpstr>
      <vt:lpstr>Preventive Strategies /Public Health</vt:lpstr>
      <vt:lpstr> Checklist for preconception care for people with prediabetes, diabetes, or a history of gestational diabetes mellitus</vt:lpstr>
      <vt:lpstr>RECENT ADVANCES</vt:lpstr>
      <vt:lpstr>MULTIDISCIPLINARY APPROACH                             VERTICAL/HORIZONTAL INTEGRATION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PREGNANCY AND DIABETES</dc:title>
  <dc:creator>Nida Anjum</dc:creator>
  <cp:lastModifiedBy>Saira Mushtaq</cp:lastModifiedBy>
  <cp:revision>31</cp:revision>
  <dcterms:created xsi:type="dcterms:W3CDTF">2025-02-04T15:05:08Z</dcterms:created>
  <dcterms:modified xsi:type="dcterms:W3CDTF">2025-02-12T06:32:34Z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2024-08-01T00:00:00Z</vt:filetime>
  </property>
  <property fmtid="{D5CDD505-2E9C-101B-9397-08002B2CF9AE}" pid="3" name="Creator">
    <vt:lpwstr>Microsoft® PowerPoint® LTSC</vt:lpwstr>
  </property>
  <property fmtid="{D5CDD505-2E9C-101B-9397-08002B2CF9AE}" pid="4" name="LastSaved">
    <vt:filetime>2025-02-04T00:00:00Z</vt:filetime>
  </property>
  <property fmtid="{D5CDD505-2E9C-101B-9397-08002B2CF9AE}" pid="5" name="Producer">
    <vt:lpwstr>Microsoft® PowerPoint® LTSC</vt:lpwstr>
  </property>
</Properties>
</file>