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4" r:id="rId3"/>
    <p:sldId id="279" r:id="rId4"/>
    <p:sldId id="275" r:id="rId5"/>
    <p:sldId id="277" r:id="rId6"/>
    <p:sldId id="257" r:id="rId7"/>
    <p:sldId id="258" r:id="rId8"/>
    <p:sldId id="259" r:id="rId9"/>
    <p:sldId id="269" r:id="rId10"/>
    <p:sldId id="260" r:id="rId11"/>
    <p:sldId id="270" r:id="rId12"/>
    <p:sldId id="264" r:id="rId13"/>
    <p:sldId id="265" r:id="rId14"/>
    <p:sldId id="261" r:id="rId15"/>
    <p:sldId id="262" r:id="rId16"/>
    <p:sldId id="263" r:id="rId17"/>
    <p:sldId id="271" r:id="rId18"/>
    <p:sldId id="266" r:id="rId19"/>
    <p:sldId id="272" r:id="rId20"/>
    <p:sldId id="267" r:id="rId21"/>
    <p:sldId id="268" r:id="rId22"/>
    <p:sldId id="278" r:id="rId23"/>
    <p:sldId id="273"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snapToGrid="0">
      <p:cViewPr varScale="1">
        <p:scale>
          <a:sx n="91" d="100"/>
          <a:sy n="91" d="100"/>
        </p:scale>
        <p:origin x="9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C8BEF-3D13-4B3D-896E-268B82AF72E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D0A105E-EC41-4A50-9E31-635D29607A0F}">
      <dgm:prSet/>
      <dgm:spPr/>
      <dgm:t>
        <a:bodyPr/>
        <a:lstStyle/>
        <a:p>
          <a:r>
            <a:rPr lang="en-US"/>
            <a:t>Physical inactivity,</a:t>
          </a:r>
        </a:p>
      </dgm:t>
    </dgm:pt>
    <dgm:pt modelId="{F9E1A173-A2DB-44EA-8697-F8444BD6818A}" type="parTrans" cxnId="{0497EA5D-3229-4548-A0E1-D4B09F097AAF}">
      <dgm:prSet/>
      <dgm:spPr/>
      <dgm:t>
        <a:bodyPr/>
        <a:lstStyle/>
        <a:p>
          <a:endParaRPr lang="en-US"/>
        </a:p>
      </dgm:t>
    </dgm:pt>
    <dgm:pt modelId="{0A762E3A-16D5-4DE0-87A0-075980A93709}" type="sibTrans" cxnId="{0497EA5D-3229-4548-A0E1-D4B09F097AAF}">
      <dgm:prSet/>
      <dgm:spPr/>
      <dgm:t>
        <a:bodyPr/>
        <a:lstStyle/>
        <a:p>
          <a:endParaRPr lang="en-US"/>
        </a:p>
      </dgm:t>
    </dgm:pt>
    <dgm:pt modelId="{5AE53756-2ACE-4C09-953F-93E8D3DF7F4C}">
      <dgm:prSet/>
      <dgm:spPr/>
      <dgm:t>
        <a:bodyPr/>
        <a:lstStyle/>
        <a:p>
          <a:r>
            <a:rPr lang="en-US"/>
            <a:t>First degree relative with diabetes</a:t>
          </a:r>
        </a:p>
      </dgm:t>
    </dgm:pt>
    <dgm:pt modelId="{0353B2B9-CF05-4DEE-8774-F97959182E1A}" type="parTrans" cxnId="{52821137-89CC-44A3-8CCE-E155CDAD1FB9}">
      <dgm:prSet/>
      <dgm:spPr/>
      <dgm:t>
        <a:bodyPr/>
        <a:lstStyle/>
        <a:p>
          <a:endParaRPr lang="en-US"/>
        </a:p>
      </dgm:t>
    </dgm:pt>
    <dgm:pt modelId="{1E706905-6D06-4187-BF20-30E8EA4327CC}" type="sibTrans" cxnId="{52821137-89CC-44A3-8CCE-E155CDAD1FB9}">
      <dgm:prSet/>
      <dgm:spPr/>
      <dgm:t>
        <a:bodyPr/>
        <a:lstStyle/>
        <a:p>
          <a:endParaRPr lang="en-US"/>
        </a:p>
      </dgm:t>
    </dgm:pt>
    <dgm:pt modelId="{331B241C-9484-4839-B412-296F45DE02D5}">
      <dgm:prSet/>
      <dgm:spPr/>
      <dgm:t>
        <a:bodyPr/>
        <a:lstStyle/>
        <a:p>
          <a:r>
            <a:rPr lang="en-US"/>
            <a:t>High-risk race or ethnicity</a:t>
          </a:r>
        </a:p>
      </dgm:t>
    </dgm:pt>
    <dgm:pt modelId="{74483AD0-7D53-4C12-9109-724289C2F48D}" type="parTrans" cxnId="{3AD2F076-C026-45F3-9FAF-1E20CAF62015}">
      <dgm:prSet/>
      <dgm:spPr/>
      <dgm:t>
        <a:bodyPr/>
        <a:lstStyle/>
        <a:p>
          <a:endParaRPr lang="en-US"/>
        </a:p>
      </dgm:t>
    </dgm:pt>
    <dgm:pt modelId="{5E3B383B-38E0-48B6-A1A7-6E9378950F15}" type="sibTrans" cxnId="{3AD2F076-C026-45F3-9FAF-1E20CAF62015}">
      <dgm:prSet/>
      <dgm:spPr/>
      <dgm:t>
        <a:bodyPr/>
        <a:lstStyle/>
        <a:p>
          <a:endParaRPr lang="en-US"/>
        </a:p>
      </dgm:t>
    </dgm:pt>
    <dgm:pt modelId="{38FA1E9A-0A85-4D05-BC98-730EB3ED85E3}">
      <dgm:prSet/>
      <dgm:spPr/>
      <dgm:t>
        <a:bodyPr/>
        <a:lstStyle/>
        <a:p>
          <a:r>
            <a:rPr lang="en-US"/>
            <a:t>Have previously birthed an infant weighing 4000 grams or more</a:t>
          </a:r>
        </a:p>
      </dgm:t>
    </dgm:pt>
    <dgm:pt modelId="{E4A5E26D-6C93-4581-9BEC-9A9E983C32F5}" type="parTrans" cxnId="{84CA247F-270F-456F-904D-E61BC998BB3E}">
      <dgm:prSet/>
      <dgm:spPr/>
      <dgm:t>
        <a:bodyPr/>
        <a:lstStyle/>
        <a:p>
          <a:endParaRPr lang="en-US"/>
        </a:p>
      </dgm:t>
    </dgm:pt>
    <dgm:pt modelId="{9892DD58-856C-4A79-B3A8-829D593E01C6}" type="sibTrans" cxnId="{84CA247F-270F-456F-904D-E61BC998BB3E}">
      <dgm:prSet/>
      <dgm:spPr/>
      <dgm:t>
        <a:bodyPr/>
        <a:lstStyle/>
        <a:p>
          <a:endParaRPr lang="en-US"/>
        </a:p>
      </dgm:t>
    </dgm:pt>
    <dgm:pt modelId="{8B38A641-B906-4A05-89AD-AB3CC6DE09F1}">
      <dgm:prSet/>
      <dgm:spPr/>
      <dgm:t>
        <a:bodyPr/>
        <a:lstStyle/>
        <a:p>
          <a:r>
            <a:rPr lang="en-US"/>
            <a:t>Previously gestational diabetes, hypertension</a:t>
          </a:r>
        </a:p>
      </dgm:t>
    </dgm:pt>
    <dgm:pt modelId="{BFEB7D32-B144-4CD4-A794-E90DBAE6588E}" type="parTrans" cxnId="{AD270A7B-562A-4FF6-B22C-7E1378F346E1}">
      <dgm:prSet/>
      <dgm:spPr/>
      <dgm:t>
        <a:bodyPr/>
        <a:lstStyle/>
        <a:p>
          <a:endParaRPr lang="en-US"/>
        </a:p>
      </dgm:t>
    </dgm:pt>
    <dgm:pt modelId="{9C5FA746-06FD-45AF-8854-D69895530522}" type="sibTrans" cxnId="{AD270A7B-562A-4FF6-B22C-7E1378F346E1}">
      <dgm:prSet/>
      <dgm:spPr/>
      <dgm:t>
        <a:bodyPr/>
        <a:lstStyle/>
        <a:p>
          <a:endParaRPr lang="en-US"/>
        </a:p>
      </dgm:t>
    </dgm:pt>
    <dgm:pt modelId="{D6A16F8C-1A72-4132-BDF9-DA542DF657EC}">
      <dgm:prSet/>
      <dgm:spPr/>
      <dgm:t>
        <a:bodyPr/>
        <a:lstStyle/>
        <a:p>
          <a:r>
            <a:rPr lang="en-US"/>
            <a:t>HDL level less than 35mg/dL</a:t>
          </a:r>
        </a:p>
      </dgm:t>
    </dgm:pt>
    <dgm:pt modelId="{0CF0415D-F155-4E1C-A1D6-E5B89E953645}" type="parTrans" cxnId="{094A5D1F-5DED-4E78-9123-C6D37A08722E}">
      <dgm:prSet/>
      <dgm:spPr/>
      <dgm:t>
        <a:bodyPr/>
        <a:lstStyle/>
        <a:p>
          <a:endParaRPr lang="en-US"/>
        </a:p>
      </dgm:t>
    </dgm:pt>
    <dgm:pt modelId="{DB717322-45A3-41B4-B7A7-019F8208F4D3}" type="sibTrans" cxnId="{094A5D1F-5DED-4E78-9123-C6D37A08722E}">
      <dgm:prSet/>
      <dgm:spPr/>
      <dgm:t>
        <a:bodyPr/>
        <a:lstStyle/>
        <a:p>
          <a:endParaRPr lang="en-US"/>
        </a:p>
      </dgm:t>
    </dgm:pt>
    <dgm:pt modelId="{6AC1AFDC-6782-4B3A-A43A-8C6505203648}" type="pres">
      <dgm:prSet presAssocID="{52BC8BEF-3D13-4B3D-896E-268B82AF72E6}" presName="vert0" presStyleCnt="0">
        <dgm:presLayoutVars>
          <dgm:dir/>
          <dgm:animOne val="branch"/>
          <dgm:animLvl val="lvl"/>
        </dgm:presLayoutVars>
      </dgm:prSet>
      <dgm:spPr/>
      <dgm:t>
        <a:bodyPr/>
        <a:lstStyle/>
        <a:p>
          <a:endParaRPr lang="en-US"/>
        </a:p>
      </dgm:t>
    </dgm:pt>
    <dgm:pt modelId="{9D693364-17C3-4132-B762-3CE06008E8CF}" type="pres">
      <dgm:prSet presAssocID="{3D0A105E-EC41-4A50-9E31-635D29607A0F}" presName="thickLine" presStyleLbl="alignNode1" presStyleIdx="0" presStyleCnt="6"/>
      <dgm:spPr/>
    </dgm:pt>
    <dgm:pt modelId="{CFC353C9-A7F7-4237-8CC1-9CC012A59D27}" type="pres">
      <dgm:prSet presAssocID="{3D0A105E-EC41-4A50-9E31-635D29607A0F}" presName="horz1" presStyleCnt="0"/>
      <dgm:spPr/>
    </dgm:pt>
    <dgm:pt modelId="{62C02D49-65CC-4A9D-9DA3-3A5F987B9799}" type="pres">
      <dgm:prSet presAssocID="{3D0A105E-EC41-4A50-9E31-635D29607A0F}" presName="tx1" presStyleLbl="revTx" presStyleIdx="0" presStyleCnt="6"/>
      <dgm:spPr/>
      <dgm:t>
        <a:bodyPr/>
        <a:lstStyle/>
        <a:p>
          <a:endParaRPr lang="en-US"/>
        </a:p>
      </dgm:t>
    </dgm:pt>
    <dgm:pt modelId="{48B7329D-33B3-4BED-B096-290C9FC65B91}" type="pres">
      <dgm:prSet presAssocID="{3D0A105E-EC41-4A50-9E31-635D29607A0F}" presName="vert1" presStyleCnt="0"/>
      <dgm:spPr/>
    </dgm:pt>
    <dgm:pt modelId="{616A6897-0C7D-476E-A50D-2676F870FF97}" type="pres">
      <dgm:prSet presAssocID="{5AE53756-2ACE-4C09-953F-93E8D3DF7F4C}" presName="thickLine" presStyleLbl="alignNode1" presStyleIdx="1" presStyleCnt="6"/>
      <dgm:spPr/>
    </dgm:pt>
    <dgm:pt modelId="{18AEE7F6-829D-40ED-8360-1D91FB1BDA9D}" type="pres">
      <dgm:prSet presAssocID="{5AE53756-2ACE-4C09-953F-93E8D3DF7F4C}" presName="horz1" presStyleCnt="0"/>
      <dgm:spPr/>
    </dgm:pt>
    <dgm:pt modelId="{07EA6F26-293B-4FA8-B519-FA184EE01BA9}" type="pres">
      <dgm:prSet presAssocID="{5AE53756-2ACE-4C09-953F-93E8D3DF7F4C}" presName="tx1" presStyleLbl="revTx" presStyleIdx="1" presStyleCnt="6"/>
      <dgm:spPr/>
      <dgm:t>
        <a:bodyPr/>
        <a:lstStyle/>
        <a:p>
          <a:endParaRPr lang="en-US"/>
        </a:p>
      </dgm:t>
    </dgm:pt>
    <dgm:pt modelId="{DA02CE2C-70AD-45A5-BB15-20D7274D3F1F}" type="pres">
      <dgm:prSet presAssocID="{5AE53756-2ACE-4C09-953F-93E8D3DF7F4C}" presName="vert1" presStyleCnt="0"/>
      <dgm:spPr/>
    </dgm:pt>
    <dgm:pt modelId="{B63C622B-C618-4182-AA45-1C58F9F40507}" type="pres">
      <dgm:prSet presAssocID="{331B241C-9484-4839-B412-296F45DE02D5}" presName="thickLine" presStyleLbl="alignNode1" presStyleIdx="2" presStyleCnt="6"/>
      <dgm:spPr/>
    </dgm:pt>
    <dgm:pt modelId="{02050BD7-2B51-407E-B175-21EA0AFF307A}" type="pres">
      <dgm:prSet presAssocID="{331B241C-9484-4839-B412-296F45DE02D5}" presName="horz1" presStyleCnt="0"/>
      <dgm:spPr/>
    </dgm:pt>
    <dgm:pt modelId="{A2362EFE-5D5A-4BC7-8BC9-EED3C317ED2F}" type="pres">
      <dgm:prSet presAssocID="{331B241C-9484-4839-B412-296F45DE02D5}" presName="tx1" presStyleLbl="revTx" presStyleIdx="2" presStyleCnt="6"/>
      <dgm:spPr/>
      <dgm:t>
        <a:bodyPr/>
        <a:lstStyle/>
        <a:p>
          <a:endParaRPr lang="en-US"/>
        </a:p>
      </dgm:t>
    </dgm:pt>
    <dgm:pt modelId="{600695B0-8D23-475F-AB07-A3D408369949}" type="pres">
      <dgm:prSet presAssocID="{331B241C-9484-4839-B412-296F45DE02D5}" presName="vert1" presStyleCnt="0"/>
      <dgm:spPr/>
    </dgm:pt>
    <dgm:pt modelId="{DEF9DC39-82E3-4CD3-B7B6-6BDE9D131973}" type="pres">
      <dgm:prSet presAssocID="{38FA1E9A-0A85-4D05-BC98-730EB3ED85E3}" presName="thickLine" presStyleLbl="alignNode1" presStyleIdx="3" presStyleCnt="6"/>
      <dgm:spPr/>
    </dgm:pt>
    <dgm:pt modelId="{65C88DB8-1C52-4D65-9937-A4AF1DE1B116}" type="pres">
      <dgm:prSet presAssocID="{38FA1E9A-0A85-4D05-BC98-730EB3ED85E3}" presName="horz1" presStyleCnt="0"/>
      <dgm:spPr/>
    </dgm:pt>
    <dgm:pt modelId="{F818E871-4744-438A-AC60-62E4908776CE}" type="pres">
      <dgm:prSet presAssocID="{38FA1E9A-0A85-4D05-BC98-730EB3ED85E3}" presName="tx1" presStyleLbl="revTx" presStyleIdx="3" presStyleCnt="6"/>
      <dgm:spPr/>
      <dgm:t>
        <a:bodyPr/>
        <a:lstStyle/>
        <a:p>
          <a:endParaRPr lang="en-US"/>
        </a:p>
      </dgm:t>
    </dgm:pt>
    <dgm:pt modelId="{A821F2F8-38F5-4BE2-9DE9-17D288DB4267}" type="pres">
      <dgm:prSet presAssocID="{38FA1E9A-0A85-4D05-BC98-730EB3ED85E3}" presName="vert1" presStyleCnt="0"/>
      <dgm:spPr/>
    </dgm:pt>
    <dgm:pt modelId="{99E23BCE-68A2-4364-8CE3-0CB064D9C703}" type="pres">
      <dgm:prSet presAssocID="{8B38A641-B906-4A05-89AD-AB3CC6DE09F1}" presName="thickLine" presStyleLbl="alignNode1" presStyleIdx="4" presStyleCnt="6"/>
      <dgm:spPr/>
    </dgm:pt>
    <dgm:pt modelId="{771C40A2-6E96-4F69-8F9F-09E846ABCC31}" type="pres">
      <dgm:prSet presAssocID="{8B38A641-B906-4A05-89AD-AB3CC6DE09F1}" presName="horz1" presStyleCnt="0"/>
      <dgm:spPr/>
    </dgm:pt>
    <dgm:pt modelId="{7FC4CDD7-C2B7-4FF1-8BB1-4CE369A028A0}" type="pres">
      <dgm:prSet presAssocID="{8B38A641-B906-4A05-89AD-AB3CC6DE09F1}" presName="tx1" presStyleLbl="revTx" presStyleIdx="4" presStyleCnt="6"/>
      <dgm:spPr/>
      <dgm:t>
        <a:bodyPr/>
        <a:lstStyle/>
        <a:p>
          <a:endParaRPr lang="en-US"/>
        </a:p>
      </dgm:t>
    </dgm:pt>
    <dgm:pt modelId="{8552534C-D2E7-4F2E-A0C3-C1DC746CD941}" type="pres">
      <dgm:prSet presAssocID="{8B38A641-B906-4A05-89AD-AB3CC6DE09F1}" presName="vert1" presStyleCnt="0"/>
      <dgm:spPr/>
    </dgm:pt>
    <dgm:pt modelId="{82753C35-3462-4919-BB03-0F3B388182C5}" type="pres">
      <dgm:prSet presAssocID="{D6A16F8C-1A72-4132-BDF9-DA542DF657EC}" presName="thickLine" presStyleLbl="alignNode1" presStyleIdx="5" presStyleCnt="6"/>
      <dgm:spPr/>
    </dgm:pt>
    <dgm:pt modelId="{8A587556-9B9F-47C4-A385-50C61932E68E}" type="pres">
      <dgm:prSet presAssocID="{D6A16F8C-1A72-4132-BDF9-DA542DF657EC}" presName="horz1" presStyleCnt="0"/>
      <dgm:spPr/>
    </dgm:pt>
    <dgm:pt modelId="{3B8B1701-6C17-49B0-AE98-9401324CF1F1}" type="pres">
      <dgm:prSet presAssocID="{D6A16F8C-1A72-4132-BDF9-DA542DF657EC}" presName="tx1" presStyleLbl="revTx" presStyleIdx="5" presStyleCnt="6"/>
      <dgm:spPr/>
      <dgm:t>
        <a:bodyPr/>
        <a:lstStyle/>
        <a:p>
          <a:endParaRPr lang="en-US"/>
        </a:p>
      </dgm:t>
    </dgm:pt>
    <dgm:pt modelId="{D6F185FE-51E9-40FC-B6C1-36F35094F128}" type="pres">
      <dgm:prSet presAssocID="{D6A16F8C-1A72-4132-BDF9-DA542DF657EC}" presName="vert1" presStyleCnt="0"/>
      <dgm:spPr/>
    </dgm:pt>
  </dgm:ptLst>
  <dgm:cxnLst>
    <dgm:cxn modelId="{52821137-89CC-44A3-8CCE-E155CDAD1FB9}" srcId="{52BC8BEF-3D13-4B3D-896E-268B82AF72E6}" destId="{5AE53756-2ACE-4C09-953F-93E8D3DF7F4C}" srcOrd="1" destOrd="0" parTransId="{0353B2B9-CF05-4DEE-8774-F97959182E1A}" sibTransId="{1E706905-6D06-4187-BF20-30E8EA4327CC}"/>
    <dgm:cxn modelId="{3AD2F076-C026-45F3-9FAF-1E20CAF62015}" srcId="{52BC8BEF-3D13-4B3D-896E-268B82AF72E6}" destId="{331B241C-9484-4839-B412-296F45DE02D5}" srcOrd="2" destOrd="0" parTransId="{74483AD0-7D53-4C12-9109-724289C2F48D}" sibTransId="{5E3B383B-38E0-48B6-A1A7-6E9378950F15}"/>
    <dgm:cxn modelId="{84CA247F-270F-456F-904D-E61BC998BB3E}" srcId="{52BC8BEF-3D13-4B3D-896E-268B82AF72E6}" destId="{38FA1E9A-0A85-4D05-BC98-730EB3ED85E3}" srcOrd="3" destOrd="0" parTransId="{E4A5E26D-6C93-4581-9BEC-9A9E983C32F5}" sibTransId="{9892DD58-856C-4A79-B3A8-829D593E01C6}"/>
    <dgm:cxn modelId="{0497EA5D-3229-4548-A0E1-D4B09F097AAF}" srcId="{52BC8BEF-3D13-4B3D-896E-268B82AF72E6}" destId="{3D0A105E-EC41-4A50-9E31-635D29607A0F}" srcOrd="0" destOrd="0" parTransId="{F9E1A173-A2DB-44EA-8697-F8444BD6818A}" sibTransId="{0A762E3A-16D5-4DE0-87A0-075980A93709}"/>
    <dgm:cxn modelId="{094A5D1F-5DED-4E78-9123-C6D37A08722E}" srcId="{52BC8BEF-3D13-4B3D-896E-268B82AF72E6}" destId="{D6A16F8C-1A72-4132-BDF9-DA542DF657EC}" srcOrd="5" destOrd="0" parTransId="{0CF0415D-F155-4E1C-A1D6-E5B89E953645}" sibTransId="{DB717322-45A3-41B4-B7A7-019F8208F4D3}"/>
    <dgm:cxn modelId="{5F3CEC76-5100-47B9-9D27-29DFF68B78B8}" type="presOf" srcId="{3D0A105E-EC41-4A50-9E31-635D29607A0F}" destId="{62C02D49-65CC-4A9D-9DA3-3A5F987B9799}" srcOrd="0" destOrd="0" presId="urn:microsoft.com/office/officeart/2008/layout/LinedList"/>
    <dgm:cxn modelId="{B074149D-4B8F-4CBF-B3E4-A866C48E6D10}" type="presOf" srcId="{38FA1E9A-0A85-4D05-BC98-730EB3ED85E3}" destId="{F818E871-4744-438A-AC60-62E4908776CE}" srcOrd="0" destOrd="0" presId="urn:microsoft.com/office/officeart/2008/layout/LinedList"/>
    <dgm:cxn modelId="{DC1C2F37-29BE-4C1D-BF1D-A7AE5C324BC0}" type="presOf" srcId="{8B38A641-B906-4A05-89AD-AB3CC6DE09F1}" destId="{7FC4CDD7-C2B7-4FF1-8BB1-4CE369A028A0}" srcOrd="0" destOrd="0" presId="urn:microsoft.com/office/officeart/2008/layout/LinedList"/>
    <dgm:cxn modelId="{666B1019-F34B-4456-91F8-B1BB8513D069}" type="presOf" srcId="{52BC8BEF-3D13-4B3D-896E-268B82AF72E6}" destId="{6AC1AFDC-6782-4B3A-A43A-8C6505203648}" srcOrd="0" destOrd="0" presId="urn:microsoft.com/office/officeart/2008/layout/LinedList"/>
    <dgm:cxn modelId="{897DA0DD-1708-4AC0-B202-3817F7084DA7}" type="presOf" srcId="{331B241C-9484-4839-B412-296F45DE02D5}" destId="{A2362EFE-5D5A-4BC7-8BC9-EED3C317ED2F}" srcOrd="0" destOrd="0" presId="urn:microsoft.com/office/officeart/2008/layout/LinedList"/>
    <dgm:cxn modelId="{FB4B6F1F-FB17-44B9-B61F-BF8E8078C04F}" type="presOf" srcId="{5AE53756-2ACE-4C09-953F-93E8D3DF7F4C}" destId="{07EA6F26-293B-4FA8-B519-FA184EE01BA9}" srcOrd="0" destOrd="0" presId="urn:microsoft.com/office/officeart/2008/layout/LinedList"/>
    <dgm:cxn modelId="{CD71186F-A1C1-45A7-889F-74C3AE5078D9}" type="presOf" srcId="{D6A16F8C-1A72-4132-BDF9-DA542DF657EC}" destId="{3B8B1701-6C17-49B0-AE98-9401324CF1F1}" srcOrd="0" destOrd="0" presId="urn:microsoft.com/office/officeart/2008/layout/LinedList"/>
    <dgm:cxn modelId="{AD270A7B-562A-4FF6-B22C-7E1378F346E1}" srcId="{52BC8BEF-3D13-4B3D-896E-268B82AF72E6}" destId="{8B38A641-B906-4A05-89AD-AB3CC6DE09F1}" srcOrd="4" destOrd="0" parTransId="{BFEB7D32-B144-4CD4-A794-E90DBAE6588E}" sibTransId="{9C5FA746-06FD-45AF-8854-D69895530522}"/>
    <dgm:cxn modelId="{31CC9DBD-4E87-44EC-B514-8E54E4ABEECD}" type="presParOf" srcId="{6AC1AFDC-6782-4B3A-A43A-8C6505203648}" destId="{9D693364-17C3-4132-B762-3CE06008E8CF}" srcOrd="0" destOrd="0" presId="urn:microsoft.com/office/officeart/2008/layout/LinedList"/>
    <dgm:cxn modelId="{90B08853-8251-49AC-865B-8BC45D86DF6A}" type="presParOf" srcId="{6AC1AFDC-6782-4B3A-A43A-8C6505203648}" destId="{CFC353C9-A7F7-4237-8CC1-9CC012A59D27}" srcOrd="1" destOrd="0" presId="urn:microsoft.com/office/officeart/2008/layout/LinedList"/>
    <dgm:cxn modelId="{3B589DFF-EFBB-4BE7-BBDB-36329BCD1395}" type="presParOf" srcId="{CFC353C9-A7F7-4237-8CC1-9CC012A59D27}" destId="{62C02D49-65CC-4A9D-9DA3-3A5F987B9799}" srcOrd="0" destOrd="0" presId="urn:microsoft.com/office/officeart/2008/layout/LinedList"/>
    <dgm:cxn modelId="{47453D14-52B2-41AB-90CA-68BFF8AC937C}" type="presParOf" srcId="{CFC353C9-A7F7-4237-8CC1-9CC012A59D27}" destId="{48B7329D-33B3-4BED-B096-290C9FC65B91}" srcOrd="1" destOrd="0" presId="urn:microsoft.com/office/officeart/2008/layout/LinedList"/>
    <dgm:cxn modelId="{13996940-C8F7-4E1A-B025-0FE3124F9F8B}" type="presParOf" srcId="{6AC1AFDC-6782-4B3A-A43A-8C6505203648}" destId="{616A6897-0C7D-476E-A50D-2676F870FF97}" srcOrd="2" destOrd="0" presId="urn:microsoft.com/office/officeart/2008/layout/LinedList"/>
    <dgm:cxn modelId="{E047EE65-A75D-41C6-87DB-99904B2B9244}" type="presParOf" srcId="{6AC1AFDC-6782-4B3A-A43A-8C6505203648}" destId="{18AEE7F6-829D-40ED-8360-1D91FB1BDA9D}" srcOrd="3" destOrd="0" presId="urn:microsoft.com/office/officeart/2008/layout/LinedList"/>
    <dgm:cxn modelId="{69474AEB-5ACE-4817-AD97-04C8B2276BE3}" type="presParOf" srcId="{18AEE7F6-829D-40ED-8360-1D91FB1BDA9D}" destId="{07EA6F26-293B-4FA8-B519-FA184EE01BA9}" srcOrd="0" destOrd="0" presId="urn:microsoft.com/office/officeart/2008/layout/LinedList"/>
    <dgm:cxn modelId="{236742EE-54BF-457C-A73D-3CFA2B7B53EB}" type="presParOf" srcId="{18AEE7F6-829D-40ED-8360-1D91FB1BDA9D}" destId="{DA02CE2C-70AD-45A5-BB15-20D7274D3F1F}" srcOrd="1" destOrd="0" presId="urn:microsoft.com/office/officeart/2008/layout/LinedList"/>
    <dgm:cxn modelId="{B5CA818E-E84C-4CC1-8F76-3B31979B7753}" type="presParOf" srcId="{6AC1AFDC-6782-4B3A-A43A-8C6505203648}" destId="{B63C622B-C618-4182-AA45-1C58F9F40507}" srcOrd="4" destOrd="0" presId="urn:microsoft.com/office/officeart/2008/layout/LinedList"/>
    <dgm:cxn modelId="{DC37245F-A435-4B27-9CC4-8B93E1B013B3}" type="presParOf" srcId="{6AC1AFDC-6782-4B3A-A43A-8C6505203648}" destId="{02050BD7-2B51-407E-B175-21EA0AFF307A}" srcOrd="5" destOrd="0" presId="urn:microsoft.com/office/officeart/2008/layout/LinedList"/>
    <dgm:cxn modelId="{E824855E-C998-47D9-9AF2-F39D88085B84}" type="presParOf" srcId="{02050BD7-2B51-407E-B175-21EA0AFF307A}" destId="{A2362EFE-5D5A-4BC7-8BC9-EED3C317ED2F}" srcOrd="0" destOrd="0" presId="urn:microsoft.com/office/officeart/2008/layout/LinedList"/>
    <dgm:cxn modelId="{8CDF8D57-600E-4342-AA6E-51DB1611320C}" type="presParOf" srcId="{02050BD7-2B51-407E-B175-21EA0AFF307A}" destId="{600695B0-8D23-475F-AB07-A3D408369949}" srcOrd="1" destOrd="0" presId="urn:microsoft.com/office/officeart/2008/layout/LinedList"/>
    <dgm:cxn modelId="{9F54E9E5-2634-46F7-BF24-56EB84036930}" type="presParOf" srcId="{6AC1AFDC-6782-4B3A-A43A-8C6505203648}" destId="{DEF9DC39-82E3-4CD3-B7B6-6BDE9D131973}" srcOrd="6" destOrd="0" presId="urn:microsoft.com/office/officeart/2008/layout/LinedList"/>
    <dgm:cxn modelId="{41EF3697-4C25-40E3-847D-088F23824F6E}" type="presParOf" srcId="{6AC1AFDC-6782-4B3A-A43A-8C6505203648}" destId="{65C88DB8-1C52-4D65-9937-A4AF1DE1B116}" srcOrd="7" destOrd="0" presId="urn:microsoft.com/office/officeart/2008/layout/LinedList"/>
    <dgm:cxn modelId="{D69C7270-005A-47A3-B197-3E3191FF9ED2}" type="presParOf" srcId="{65C88DB8-1C52-4D65-9937-A4AF1DE1B116}" destId="{F818E871-4744-438A-AC60-62E4908776CE}" srcOrd="0" destOrd="0" presId="urn:microsoft.com/office/officeart/2008/layout/LinedList"/>
    <dgm:cxn modelId="{785DAB86-9DF7-4345-B2DF-4CEDFFC9A016}" type="presParOf" srcId="{65C88DB8-1C52-4D65-9937-A4AF1DE1B116}" destId="{A821F2F8-38F5-4BE2-9DE9-17D288DB4267}" srcOrd="1" destOrd="0" presId="urn:microsoft.com/office/officeart/2008/layout/LinedList"/>
    <dgm:cxn modelId="{2E2D63FD-53F2-4E23-84FF-B2644BB64583}" type="presParOf" srcId="{6AC1AFDC-6782-4B3A-A43A-8C6505203648}" destId="{99E23BCE-68A2-4364-8CE3-0CB064D9C703}" srcOrd="8" destOrd="0" presId="urn:microsoft.com/office/officeart/2008/layout/LinedList"/>
    <dgm:cxn modelId="{F0801565-1ADD-426F-B93F-4B19174CE66A}" type="presParOf" srcId="{6AC1AFDC-6782-4B3A-A43A-8C6505203648}" destId="{771C40A2-6E96-4F69-8F9F-09E846ABCC31}" srcOrd="9" destOrd="0" presId="urn:microsoft.com/office/officeart/2008/layout/LinedList"/>
    <dgm:cxn modelId="{A1762838-79C3-408A-89A9-44B273362EC0}" type="presParOf" srcId="{771C40A2-6E96-4F69-8F9F-09E846ABCC31}" destId="{7FC4CDD7-C2B7-4FF1-8BB1-4CE369A028A0}" srcOrd="0" destOrd="0" presId="urn:microsoft.com/office/officeart/2008/layout/LinedList"/>
    <dgm:cxn modelId="{33EDA642-91F5-414C-A689-93FF14A4731A}" type="presParOf" srcId="{771C40A2-6E96-4F69-8F9F-09E846ABCC31}" destId="{8552534C-D2E7-4F2E-A0C3-C1DC746CD941}" srcOrd="1" destOrd="0" presId="urn:microsoft.com/office/officeart/2008/layout/LinedList"/>
    <dgm:cxn modelId="{5DBE2D26-462A-4F3B-B72B-A878791B480A}" type="presParOf" srcId="{6AC1AFDC-6782-4B3A-A43A-8C6505203648}" destId="{82753C35-3462-4919-BB03-0F3B388182C5}" srcOrd="10" destOrd="0" presId="urn:microsoft.com/office/officeart/2008/layout/LinedList"/>
    <dgm:cxn modelId="{6255B234-DBBE-4E2E-B425-F8657B083081}" type="presParOf" srcId="{6AC1AFDC-6782-4B3A-A43A-8C6505203648}" destId="{8A587556-9B9F-47C4-A385-50C61932E68E}" srcOrd="11" destOrd="0" presId="urn:microsoft.com/office/officeart/2008/layout/LinedList"/>
    <dgm:cxn modelId="{CFD4D56E-8F0A-48C1-86B3-A2BAA43288B8}" type="presParOf" srcId="{8A587556-9B9F-47C4-A385-50C61932E68E}" destId="{3B8B1701-6C17-49B0-AE98-9401324CF1F1}" srcOrd="0" destOrd="0" presId="urn:microsoft.com/office/officeart/2008/layout/LinedList"/>
    <dgm:cxn modelId="{56949CD7-048B-41FF-90EF-B4C433AD3B55}" type="presParOf" srcId="{8A587556-9B9F-47C4-A385-50C61932E68E}" destId="{D6F185FE-51E9-40FC-B6C1-36F35094F1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060DC-006A-4C27-BEB6-5FD201E0370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00C32F0-748C-44E0-98FD-C19E507B3372}">
      <dgm:prSet/>
      <dgm:spPr/>
      <dgm:t>
        <a:bodyPr/>
        <a:lstStyle/>
        <a:p>
          <a:r>
            <a:rPr lang="en-US"/>
            <a:t>Triglyceride level greater than 250 mg/dL</a:t>
          </a:r>
        </a:p>
      </dgm:t>
    </dgm:pt>
    <dgm:pt modelId="{AED124DF-2313-4001-80FF-65868151CD7C}" type="parTrans" cxnId="{0D7FA339-F7F8-4280-975C-01E2AAF3FB86}">
      <dgm:prSet/>
      <dgm:spPr/>
      <dgm:t>
        <a:bodyPr/>
        <a:lstStyle/>
        <a:p>
          <a:endParaRPr lang="en-US"/>
        </a:p>
      </dgm:t>
    </dgm:pt>
    <dgm:pt modelId="{A01641D4-3555-4622-AF7F-7EEF7862BC6B}" type="sibTrans" cxnId="{0D7FA339-F7F8-4280-975C-01E2AAF3FB86}">
      <dgm:prSet/>
      <dgm:spPr/>
      <dgm:t>
        <a:bodyPr/>
        <a:lstStyle/>
        <a:p>
          <a:endParaRPr lang="en-US"/>
        </a:p>
      </dgm:t>
    </dgm:pt>
    <dgm:pt modelId="{7D365110-7BE6-407F-BB45-B1B035D88609}">
      <dgm:prSet/>
      <dgm:spPr/>
      <dgm:t>
        <a:bodyPr/>
        <a:lstStyle/>
        <a:p>
          <a:r>
            <a:rPr lang="en-US"/>
            <a:t>Women with polycystic ovarian syndrome</a:t>
          </a:r>
        </a:p>
      </dgm:t>
    </dgm:pt>
    <dgm:pt modelId="{39AC0E1E-33A7-491D-B765-36E12E252F49}" type="parTrans" cxnId="{AFF9463A-70A0-4489-B38D-5F344E174DC0}">
      <dgm:prSet/>
      <dgm:spPr/>
      <dgm:t>
        <a:bodyPr/>
        <a:lstStyle/>
        <a:p>
          <a:endParaRPr lang="en-US"/>
        </a:p>
      </dgm:t>
    </dgm:pt>
    <dgm:pt modelId="{88F5AF70-1006-4204-890B-A37DA25E1CC4}" type="sibTrans" cxnId="{AFF9463A-70A0-4489-B38D-5F344E174DC0}">
      <dgm:prSet/>
      <dgm:spPr/>
      <dgm:t>
        <a:bodyPr/>
        <a:lstStyle/>
        <a:p>
          <a:endParaRPr lang="en-US"/>
        </a:p>
      </dgm:t>
    </dgm:pt>
    <dgm:pt modelId="{80709C01-1DC0-4E04-AE4F-CD5A55F6C5D9}">
      <dgm:prSet/>
      <dgm:spPr/>
      <dgm:t>
        <a:bodyPr/>
        <a:lstStyle/>
        <a:p>
          <a:r>
            <a:rPr lang="en-US"/>
            <a:t>Hemoglobin A1c greater than 5.7%</a:t>
          </a:r>
        </a:p>
      </dgm:t>
    </dgm:pt>
    <dgm:pt modelId="{612AC573-562A-4546-994E-7663FEF87B9B}" type="parTrans" cxnId="{4BED6EB1-A46A-49C4-88E6-8C32913E893E}">
      <dgm:prSet/>
      <dgm:spPr/>
      <dgm:t>
        <a:bodyPr/>
        <a:lstStyle/>
        <a:p>
          <a:endParaRPr lang="en-US"/>
        </a:p>
      </dgm:t>
    </dgm:pt>
    <dgm:pt modelId="{4855E898-5431-46A4-8CFC-10F27CDFFF2F}" type="sibTrans" cxnId="{4BED6EB1-A46A-49C4-88E6-8C32913E893E}">
      <dgm:prSet/>
      <dgm:spPr/>
      <dgm:t>
        <a:bodyPr/>
        <a:lstStyle/>
        <a:p>
          <a:endParaRPr lang="en-US"/>
        </a:p>
      </dgm:t>
    </dgm:pt>
    <dgm:pt modelId="{45C7AF5C-9971-4214-8920-11E2996072D1}">
      <dgm:prSet/>
      <dgm:spPr/>
      <dgm:t>
        <a:bodyPr/>
        <a:lstStyle/>
        <a:p>
          <a:r>
            <a:rPr lang="en-US"/>
            <a:t>Impaired glucose tolerance test</a:t>
          </a:r>
        </a:p>
      </dgm:t>
    </dgm:pt>
    <dgm:pt modelId="{6F4A25A8-D8B0-4F66-AE5F-800CE5426EE0}" type="parTrans" cxnId="{BD43FBB0-F77F-4BA9-93FA-3382B63C534B}">
      <dgm:prSet/>
      <dgm:spPr/>
      <dgm:t>
        <a:bodyPr/>
        <a:lstStyle/>
        <a:p>
          <a:endParaRPr lang="en-US"/>
        </a:p>
      </dgm:t>
    </dgm:pt>
    <dgm:pt modelId="{39BBFD01-3419-4D8A-A3CF-4600F0BE8DF6}" type="sibTrans" cxnId="{BD43FBB0-F77F-4BA9-93FA-3382B63C534B}">
      <dgm:prSet/>
      <dgm:spPr/>
      <dgm:t>
        <a:bodyPr/>
        <a:lstStyle/>
        <a:p>
          <a:endParaRPr lang="en-US"/>
        </a:p>
      </dgm:t>
    </dgm:pt>
    <dgm:pt modelId="{9ADF6858-2E5B-4119-A8A6-D8377D05B78E}">
      <dgm:prSet/>
      <dgm:spPr/>
      <dgm:t>
        <a:bodyPr/>
        <a:lstStyle/>
        <a:p>
          <a:r>
            <a:rPr lang="en-US"/>
            <a:t>Impaired fasting glucose</a:t>
          </a:r>
        </a:p>
      </dgm:t>
    </dgm:pt>
    <dgm:pt modelId="{18226D87-C893-4D08-A4DF-E8BC4EE10083}" type="parTrans" cxnId="{E9A0209B-C92F-428D-BCB9-8A54EA477D6D}">
      <dgm:prSet/>
      <dgm:spPr/>
      <dgm:t>
        <a:bodyPr/>
        <a:lstStyle/>
        <a:p>
          <a:endParaRPr lang="en-US"/>
        </a:p>
      </dgm:t>
    </dgm:pt>
    <dgm:pt modelId="{8642C7C2-7D43-4DFB-BFB7-1612C06AF8E8}" type="sibTrans" cxnId="{E9A0209B-C92F-428D-BCB9-8A54EA477D6D}">
      <dgm:prSet/>
      <dgm:spPr/>
      <dgm:t>
        <a:bodyPr/>
        <a:lstStyle/>
        <a:p>
          <a:endParaRPr lang="en-US"/>
        </a:p>
      </dgm:t>
    </dgm:pt>
    <dgm:pt modelId="{0AB3C5C0-52F3-4A41-91A0-EB6E47BA6D87}">
      <dgm:prSet/>
      <dgm:spPr/>
      <dgm:t>
        <a:bodyPr/>
        <a:lstStyle/>
        <a:p>
          <a:r>
            <a:rPr lang="en-US"/>
            <a:t>History of cardiovascular disease</a:t>
          </a:r>
        </a:p>
      </dgm:t>
    </dgm:pt>
    <dgm:pt modelId="{13051ACE-54A5-47A8-95CE-C79796730BDC}" type="parTrans" cxnId="{CA3E9B41-C35D-4BAD-9AB6-62BE3E608FB7}">
      <dgm:prSet/>
      <dgm:spPr/>
      <dgm:t>
        <a:bodyPr/>
        <a:lstStyle/>
        <a:p>
          <a:endParaRPr lang="en-US"/>
        </a:p>
      </dgm:t>
    </dgm:pt>
    <dgm:pt modelId="{6FDBCA11-B80B-43A3-A9DF-1FA2B1A39AF0}" type="sibTrans" cxnId="{CA3E9B41-C35D-4BAD-9AB6-62BE3E608FB7}">
      <dgm:prSet/>
      <dgm:spPr/>
      <dgm:t>
        <a:bodyPr/>
        <a:lstStyle/>
        <a:p>
          <a:endParaRPr lang="en-US"/>
        </a:p>
      </dgm:t>
    </dgm:pt>
    <dgm:pt modelId="{FA532B10-473B-4EF4-93E4-1AECF3BA223E}">
      <dgm:prSet/>
      <dgm:spPr/>
      <dgm:t>
        <a:bodyPr/>
        <a:lstStyle/>
        <a:p>
          <a:r>
            <a:rPr lang="en-US"/>
            <a:t>Other clinical conditions associated with insulin resistance</a:t>
          </a:r>
        </a:p>
      </dgm:t>
    </dgm:pt>
    <dgm:pt modelId="{A275E8EE-39AA-4969-A297-F0865459CE3B}" type="parTrans" cxnId="{B3E3712B-3F98-4FC7-9AB5-552DDCB659E1}">
      <dgm:prSet/>
      <dgm:spPr/>
      <dgm:t>
        <a:bodyPr/>
        <a:lstStyle/>
        <a:p>
          <a:endParaRPr lang="en-US"/>
        </a:p>
      </dgm:t>
    </dgm:pt>
    <dgm:pt modelId="{8985E2A4-FF56-454A-A369-8F6A1A41F40F}" type="sibTrans" cxnId="{B3E3712B-3F98-4FC7-9AB5-552DDCB659E1}">
      <dgm:prSet/>
      <dgm:spPr/>
      <dgm:t>
        <a:bodyPr/>
        <a:lstStyle/>
        <a:p>
          <a:endParaRPr lang="en-US"/>
        </a:p>
      </dgm:t>
    </dgm:pt>
    <dgm:pt modelId="{03EDFC3B-413B-4FA3-A792-3D2591A4A206}" type="pres">
      <dgm:prSet presAssocID="{B1B060DC-006A-4C27-BEB6-5FD201E03703}" presName="vert0" presStyleCnt="0">
        <dgm:presLayoutVars>
          <dgm:dir/>
          <dgm:animOne val="branch"/>
          <dgm:animLvl val="lvl"/>
        </dgm:presLayoutVars>
      </dgm:prSet>
      <dgm:spPr/>
      <dgm:t>
        <a:bodyPr/>
        <a:lstStyle/>
        <a:p>
          <a:endParaRPr lang="en-US"/>
        </a:p>
      </dgm:t>
    </dgm:pt>
    <dgm:pt modelId="{2C106083-29B7-4B97-BEE7-F5C0B2685AE3}" type="pres">
      <dgm:prSet presAssocID="{F00C32F0-748C-44E0-98FD-C19E507B3372}" presName="thickLine" presStyleLbl="alignNode1" presStyleIdx="0" presStyleCnt="7"/>
      <dgm:spPr/>
    </dgm:pt>
    <dgm:pt modelId="{75670157-3528-460A-AC0F-D459598C519A}" type="pres">
      <dgm:prSet presAssocID="{F00C32F0-748C-44E0-98FD-C19E507B3372}" presName="horz1" presStyleCnt="0"/>
      <dgm:spPr/>
    </dgm:pt>
    <dgm:pt modelId="{6A99963A-0B26-499B-AD5F-6B617D121E7E}" type="pres">
      <dgm:prSet presAssocID="{F00C32F0-748C-44E0-98FD-C19E507B3372}" presName="tx1" presStyleLbl="revTx" presStyleIdx="0" presStyleCnt="7"/>
      <dgm:spPr/>
      <dgm:t>
        <a:bodyPr/>
        <a:lstStyle/>
        <a:p>
          <a:endParaRPr lang="en-US"/>
        </a:p>
      </dgm:t>
    </dgm:pt>
    <dgm:pt modelId="{905EEC17-CE29-4644-9211-D2B5722FD63D}" type="pres">
      <dgm:prSet presAssocID="{F00C32F0-748C-44E0-98FD-C19E507B3372}" presName="vert1" presStyleCnt="0"/>
      <dgm:spPr/>
    </dgm:pt>
    <dgm:pt modelId="{731AD2A5-E0C3-46E0-A756-95DACEFF07BA}" type="pres">
      <dgm:prSet presAssocID="{7D365110-7BE6-407F-BB45-B1B035D88609}" presName="thickLine" presStyleLbl="alignNode1" presStyleIdx="1" presStyleCnt="7"/>
      <dgm:spPr/>
    </dgm:pt>
    <dgm:pt modelId="{8B166A6F-0F7B-45B9-9B96-94AB46AABA37}" type="pres">
      <dgm:prSet presAssocID="{7D365110-7BE6-407F-BB45-B1B035D88609}" presName="horz1" presStyleCnt="0"/>
      <dgm:spPr/>
    </dgm:pt>
    <dgm:pt modelId="{8B6D54B0-82F7-4DF6-B297-F38B6EA5DF24}" type="pres">
      <dgm:prSet presAssocID="{7D365110-7BE6-407F-BB45-B1B035D88609}" presName="tx1" presStyleLbl="revTx" presStyleIdx="1" presStyleCnt="7"/>
      <dgm:spPr/>
      <dgm:t>
        <a:bodyPr/>
        <a:lstStyle/>
        <a:p>
          <a:endParaRPr lang="en-US"/>
        </a:p>
      </dgm:t>
    </dgm:pt>
    <dgm:pt modelId="{B8ED5985-39CE-430A-9323-29423F1BE7E0}" type="pres">
      <dgm:prSet presAssocID="{7D365110-7BE6-407F-BB45-B1B035D88609}" presName="vert1" presStyleCnt="0"/>
      <dgm:spPr/>
    </dgm:pt>
    <dgm:pt modelId="{915E8CBD-1436-49CB-8C3E-23D5990C555A}" type="pres">
      <dgm:prSet presAssocID="{80709C01-1DC0-4E04-AE4F-CD5A55F6C5D9}" presName="thickLine" presStyleLbl="alignNode1" presStyleIdx="2" presStyleCnt="7"/>
      <dgm:spPr/>
    </dgm:pt>
    <dgm:pt modelId="{CC88459A-529C-4A9A-A58E-1295F325A99C}" type="pres">
      <dgm:prSet presAssocID="{80709C01-1DC0-4E04-AE4F-CD5A55F6C5D9}" presName="horz1" presStyleCnt="0"/>
      <dgm:spPr/>
    </dgm:pt>
    <dgm:pt modelId="{BA3D4126-569A-4315-99E0-E64F37661F52}" type="pres">
      <dgm:prSet presAssocID="{80709C01-1DC0-4E04-AE4F-CD5A55F6C5D9}" presName="tx1" presStyleLbl="revTx" presStyleIdx="2" presStyleCnt="7"/>
      <dgm:spPr/>
      <dgm:t>
        <a:bodyPr/>
        <a:lstStyle/>
        <a:p>
          <a:endParaRPr lang="en-US"/>
        </a:p>
      </dgm:t>
    </dgm:pt>
    <dgm:pt modelId="{050ECBA7-BCC7-4A51-8C12-EDE819DEE98E}" type="pres">
      <dgm:prSet presAssocID="{80709C01-1DC0-4E04-AE4F-CD5A55F6C5D9}" presName="vert1" presStyleCnt="0"/>
      <dgm:spPr/>
    </dgm:pt>
    <dgm:pt modelId="{F26CDEB4-A28A-40FD-9116-F90F85D723B2}" type="pres">
      <dgm:prSet presAssocID="{45C7AF5C-9971-4214-8920-11E2996072D1}" presName="thickLine" presStyleLbl="alignNode1" presStyleIdx="3" presStyleCnt="7"/>
      <dgm:spPr/>
    </dgm:pt>
    <dgm:pt modelId="{BA8EF009-795B-40DB-9929-2AFC6CF8EB50}" type="pres">
      <dgm:prSet presAssocID="{45C7AF5C-9971-4214-8920-11E2996072D1}" presName="horz1" presStyleCnt="0"/>
      <dgm:spPr/>
    </dgm:pt>
    <dgm:pt modelId="{D8FEB886-AAC1-4EBA-8307-8B3DD66926AB}" type="pres">
      <dgm:prSet presAssocID="{45C7AF5C-9971-4214-8920-11E2996072D1}" presName="tx1" presStyleLbl="revTx" presStyleIdx="3" presStyleCnt="7"/>
      <dgm:spPr/>
      <dgm:t>
        <a:bodyPr/>
        <a:lstStyle/>
        <a:p>
          <a:endParaRPr lang="en-US"/>
        </a:p>
      </dgm:t>
    </dgm:pt>
    <dgm:pt modelId="{27A19DD6-D630-4BD0-B251-37F96BC0A9A4}" type="pres">
      <dgm:prSet presAssocID="{45C7AF5C-9971-4214-8920-11E2996072D1}" presName="vert1" presStyleCnt="0"/>
      <dgm:spPr/>
    </dgm:pt>
    <dgm:pt modelId="{18E198C9-3440-4466-A139-52B13FC0479F}" type="pres">
      <dgm:prSet presAssocID="{9ADF6858-2E5B-4119-A8A6-D8377D05B78E}" presName="thickLine" presStyleLbl="alignNode1" presStyleIdx="4" presStyleCnt="7"/>
      <dgm:spPr/>
    </dgm:pt>
    <dgm:pt modelId="{3B91B4E6-F3AC-4A52-9D99-CFFA065C187D}" type="pres">
      <dgm:prSet presAssocID="{9ADF6858-2E5B-4119-A8A6-D8377D05B78E}" presName="horz1" presStyleCnt="0"/>
      <dgm:spPr/>
    </dgm:pt>
    <dgm:pt modelId="{59085CDC-0552-4320-9EB4-7ECF7FB36AE4}" type="pres">
      <dgm:prSet presAssocID="{9ADF6858-2E5B-4119-A8A6-D8377D05B78E}" presName="tx1" presStyleLbl="revTx" presStyleIdx="4" presStyleCnt="7"/>
      <dgm:spPr/>
      <dgm:t>
        <a:bodyPr/>
        <a:lstStyle/>
        <a:p>
          <a:endParaRPr lang="en-US"/>
        </a:p>
      </dgm:t>
    </dgm:pt>
    <dgm:pt modelId="{22B23EDE-E7E8-4538-997B-DF4E77C5BC13}" type="pres">
      <dgm:prSet presAssocID="{9ADF6858-2E5B-4119-A8A6-D8377D05B78E}" presName="vert1" presStyleCnt="0"/>
      <dgm:spPr/>
    </dgm:pt>
    <dgm:pt modelId="{9A359B76-6BEE-4910-80D5-B1C5E5B1F1FA}" type="pres">
      <dgm:prSet presAssocID="{0AB3C5C0-52F3-4A41-91A0-EB6E47BA6D87}" presName="thickLine" presStyleLbl="alignNode1" presStyleIdx="5" presStyleCnt="7"/>
      <dgm:spPr/>
    </dgm:pt>
    <dgm:pt modelId="{922C099F-46E7-4804-9A18-A0189AFC78C5}" type="pres">
      <dgm:prSet presAssocID="{0AB3C5C0-52F3-4A41-91A0-EB6E47BA6D87}" presName="horz1" presStyleCnt="0"/>
      <dgm:spPr/>
    </dgm:pt>
    <dgm:pt modelId="{11E71D22-7B01-4638-97C1-77B630A207BF}" type="pres">
      <dgm:prSet presAssocID="{0AB3C5C0-52F3-4A41-91A0-EB6E47BA6D87}" presName="tx1" presStyleLbl="revTx" presStyleIdx="5" presStyleCnt="7"/>
      <dgm:spPr/>
      <dgm:t>
        <a:bodyPr/>
        <a:lstStyle/>
        <a:p>
          <a:endParaRPr lang="en-US"/>
        </a:p>
      </dgm:t>
    </dgm:pt>
    <dgm:pt modelId="{F3466998-07DF-4D1A-BAEC-4D01A5F6CCA8}" type="pres">
      <dgm:prSet presAssocID="{0AB3C5C0-52F3-4A41-91A0-EB6E47BA6D87}" presName="vert1" presStyleCnt="0"/>
      <dgm:spPr/>
    </dgm:pt>
    <dgm:pt modelId="{930865BE-E118-49B1-A3AB-A538096CF035}" type="pres">
      <dgm:prSet presAssocID="{FA532B10-473B-4EF4-93E4-1AECF3BA223E}" presName="thickLine" presStyleLbl="alignNode1" presStyleIdx="6" presStyleCnt="7"/>
      <dgm:spPr/>
    </dgm:pt>
    <dgm:pt modelId="{EEDF152D-CA42-46BD-84EA-3E589C9AE25C}" type="pres">
      <dgm:prSet presAssocID="{FA532B10-473B-4EF4-93E4-1AECF3BA223E}" presName="horz1" presStyleCnt="0"/>
      <dgm:spPr/>
    </dgm:pt>
    <dgm:pt modelId="{B8526753-9116-43DD-8139-4C5898BC9040}" type="pres">
      <dgm:prSet presAssocID="{FA532B10-473B-4EF4-93E4-1AECF3BA223E}" presName="tx1" presStyleLbl="revTx" presStyleIdx="6" presStyleCnt="7"/>
      <dgm:spPr/>
      <dgm:t>
        <a:bodyPr/>
        <a:lstStyle/>
        <a:p>
          <a:endParaRPr lang="en-US"/>
        </a:p>
      </dgm:t>
    </dgm:pt>
    <dgm:pt modelId="{D2424B4B-2AF3-47AF-895A-AA25CAE8C818}" type="pres">
      <dgm:prSet presAssocID="{FA532B10-473B-4EF4-93E4-1AECF3BA223E}" presName="vert1" presStyleCnt="0"/>
      <dgm:spPr/>
    </dgm:pt>
  </dgm:ptLst>
  <dgm:cxnLst>
    <dgm:cxn modelId="{F6E1954F-767C-455B-80CF-7EE53E4ECFFF}" type="presOf" srcId="{F00C32F0-748C-44E0-98FD-C19E507B3372}" destId="{6A99963A-0B26-499B-AD5F-6B617D121E7E}" srcOrd="0" destOrd="0" presId="urn:microsoft.com/office/officeart/2008/layout/LinedList"/>
    <dgm:cxn modelId="{4BED6EB1-A46A-49C4-88E6-8C32913E893E}" srcId="{B1B060DC-006A-4C27-BEB6-5FD201E03703}" destId="{80709C01-1DC0-4E04-AE4F-CD5A55F6C5D9}" srcOrd="2" destOrd="0" parTransId="{612AC573-562A-4546-994E-7663FEF87B9B}" sibTransId="{4855E898-5431-46A4-8CFC-10F27CDFFF2F}"/>
    <dgm:cxn modelId="{0D7FA339-F7F8-4280-975C-01E2AAF3FB86}" srcId="{B1B060DC-006A-4C27-BEB6-5FD201E03703}" destId="{F00C32F0-748C-44E0-98FD-C19E507B3372}" srcOrd="0" destOrd="0" parTransId="{AED124DF-2313-4001-80FF-65868151CD7C}" sibTransId="{A01641D4-3555-4622-AF7F-7EEF7862BC6B}"/>
    <dgm:cxn modelId="{B3C0ED51-59D9-48E4-A0D0-53D2D9D7A95E}" type="presOf" srcId="{FA532B10-473B-4EF4-93E4-1AECF3BA223E}" destId="{B8526753-9116-43DD-8139-4C5898BC9040}" srcOrd="0" destOrd="0" presId="urn:microsoft.com/office/officeart/2008/layout/LinedList"/>
    <dgm:cxn modelId="{CA3E9B41-C35D-4BAD-9AB6-62BE3E608FB7}" srcId="{B1B060DC-006A-4C27-BEB6-5FD201E03703}" destId="{0AB3C5C0-52F3-4A41-91A0-EB6E47BA6D87}" srcOrd="5" destOrd="0" parTransId="{13051ACE-54A5-47A8-95CE-C79796730BDC}" sibTransId="{6FDBCA11-B80B-43A3-A9DF-1FA2B1A39AF0}"/>
    <dgm:cxn modelId="{BD43FBB0-F77F-4BA9-93FA-3382B63C534B}" srcId="{B1B060DC-006A-4C27-BEB6-5FD201E03703}" destId="{45C7AF5C-9971-4214-8920-11E2996072D1}" srcOrd="3" destOrd="0" parTransId="{6F4A25A8-D8B0-4F66-AE5F-800CE5426EE0}" sibTransId="{39BBFD01-3419-4D8A-A3CF-4600F0BE8DF6}"/>
    <dgm:cxn modelId="{9382B890-2416-4825-A9B9-1412E1380D89}" type="presOf" srcId="{9ADF6858-2E5B-4119-A8A6-D8377D05B78E}" destId="{59085CDC-0552-4320-9EB4-7ECF7FB36AE4}" srcOrd="0" destOrd="0" presId="urn:microsoft.com/office/officeart/2008/layout/LinedList"/>
    <dgm:cxn modelId="{B3E3712B-3F98-4FC7-9AB5-552DDCB659E1}" srcId="{B1B060DC-006A-4C27-BEB6-5FD201E03703}" destId="{FA532B10-473B-4EF4-93E4-1AECF3BA223E}" srcOrd="6" destOrd="0" parTransId="{A275E8EE-39AA-4969-A297-F0865459CE3B}" sibTransId="{8985E2A4-FF56-454A-A369-8F6A1A41F40F}"/>
    <dgm:cxn modelId="{D6A5EC2E-75CC-492C-AFCA-834FFAA86C5A}" type="presOf" srcId="{B1B060DC-006A-4C27-BEB6-5FD201E03703}" destId="{03EDFC3B-413B-4FA3-A792-3D2591A4A206}" srcOrd="0" destOrd="0" presId="urn:microsoft.com/office/officeart/2008/layout/LinedList"/>
    <dgm:cxn modelId="{E9A0209B-C92F-428D-BCB9-8A54EA477D6D}" srcId="{B1B060DC-006A-4C27-BEB6-5FD201E03703}" destId="{9ADF6858-2E5B-4119-A8A6-D8377D05B78E}" srcOrd="4" destOrd="0" parTransId="{18226D87-C893-4D08-A4DF-E8BC4EE10083}" sibTransId="{8642C7C2-7D43-4DFB-BFB7-1612C06AF8E8}"/>
    <dgm:cxn modelId="{B698D894-8586-46D5-9269-8BE09F1502E1}" type="presOf" srcId="{45C7AF5C-9971-4214-8920-11E2996072D1}" destId="{D8FEB886-AAC1-4EBA-8307-8B3DD66926AB}" srcOrd="0" destOrd="0" presId="urn:microsoft.com/office/officeart/2008/layout/LinedList"/>
    <dgm:cxn modelId="{AFF9463A-70A0-4489-B38D-5F344E174DC0}" srcId="{B1B060DC-006A-4C27-BEB6-5FD201E03703}" destId="{7D365110-7BE6-407F-BB45-B1B035D88609}" srcOrd="1" destOrd="0" parTransId="{39AC0E1E-33A7-491D-B765-36E12E252F49}" sibTransId="{88F5AF70-1006-4204-890B-A37DA25E1CC4}"/>
    <dgm:cxn modelId="{AC69185E-05A3-40DD-B873-1AAEF542369A}" type="presOf" srcId="{80709C01-1DC0-4E04-AE4F-CD5A55F6C5D9}" destId="{BA3D4126-569A-4315-99E0-E64F37661F52}" srcOrd="0" destOrd="0" presId="urn:microsoft.com/office/officeart/2008/layout/LinedList"/>
    <dgm:cxn modelId="{BFADC9F2-8373-4DD1-9DF3-39D274B6A458}" type="presOf" srcId="{7D365110-7BE6-407F-BB45-B1B035D88609}" destId="{8B6D54B0-82F7-4DF6-B297-F38B6EA5DF24}" srcOrd="0" destOrd="0" presId="urn:microsoft.com/office/officeart/2008/layout/LinedList"/>
    <dgm:cxn modelId="{5D3D3480-AB05-4077-A778-26561115FC94}" type="presOf" srcId="{0AB3C5C0-52F3-4A41-91A0-EB6E47BA6D87}" destId="{11E71D22-7B01-4638-97C1-77B630A207BF}" srcOrd="0" destOrd="0" presId="urn:microsoft.com/office/officeart/2008/layout/LinedList"/>
    <dgm:cxn modelId="{B637FE45-CD7C-4E64-93B2-06DF27047563}" type="presParOf" srcId="{03EDFC3B-413B-4FA3-A792-3D2591A4A206}" destId="{2C106083-29B7-4B97-BEE7-F5C0B2685AE3}" srcOrd="0" destOrd="0" presId="urn:microsoft.com/office/officeart/2008/layout/LinedList"/>
    <dgm:cxn modelId="{024C88BA-3E3A-47BF-A625-A9A2C16C8A7E}" type="presParOf" srcId="{03EDFC3B-413B-4FA3-A792-3D2591A4A206}" destId="{75670157-3528-460A-AC0F-D459598C519A}" srcOrd="1" destOrd="0" presId="urn:microsoft.com/office/officeart/2008/layout/LinedList"/>
    <dgm:cxn modelId="{FD69E489-4CD9-492F-8AB7-B7F85F47396F}" type="presParOf" srcId="{75670157-3528-460A-AC0F-D459598C519A}" destId="{6A99963A-0B26-499B-AD5F-6B617D121E7E}" srcOrd="0" destOrd="0" presId="urn:microsoft.com/office/officeart/2008/layout/LinedList"/>
    <dgm:cxn modelId="{F225893A-7F7F-4592-9740-93054D9FBA91}" type="presParOf" srcId="{75670157-3528-460A-AC0F-D459598C519A}" destId="{905EEC17-CE29-4644-9211-D2B5722FD63D}" srcOrd="1" destOrd="0" presId="urn:microsoft.com/office/officeart/2008/layout/LinedList"/>
    <dgm:cxn modelId="{CA1DB659-0014-4D84-AC01-C18B56E33642}" type="presParOf" srcId="{03EDFC3B-413B-4FA3-A792-3D2591A4A206}" destId="{731AD2A5-E0C3-46E0-A756-95DACEFF07BA}" srcOrd="2" destOrd="0" presId="urn:microsoft.com/office/officeart/2008/layout/LinedList"/>
    <dgm:cxn modelId="{E8FC4CDB-492C-4A70-AF79-E603B69ACDE4}" type="presParOf" srcId="{03EDFC3B-413B-4FA3-A792-3D2591A4A206}" destId="{8B166A6F-0F7B-45B9-9B96-94AB46AABA37}" srcOrd="3" destOrd="0" presId="urn:microsoft.com/office/officeart/2008/layout/LinedList"/>
    <dgm:cxn modelId="{9329CA84-8C6B-48DC-A187-CEB2520F7E1F}" type="presParOf" srcId="{8B166A6F-0F7B-45B9-9B96-94AB46AABA37}" destId="{8B6D54B0-82F7-4DF6-B297-F38B6EA5DF24}" srcOrd="0" destOrd="0" presId="urn:microsoft.com/office/officeart/2008/layout/LinedList"/>
    <dgm:cxn modelId="{C56229FC-0A00-4F2E-87AF-BA24AE2ADAF7}" type="presParOf" srcId="{8B166A6F-0F7B-45B9-9B96-94AB46AABA37}" destId="{B8ED5985-39CE-430A-9323-29423F1BE7E0}" srcOrd="1" destOrd="0" presId="urn:microsoft.com/office/officeart/2008/layout/LinedList"/>
    <dgm:cxn modelId="{718A103E-DE0B-47E7-A43F-1353E0722D8D}" type="presParOf" srcId="{03EDFC3B-413B-4FA3-A792-3D2591A4A206}" destId="{915E8CBD-1436-49CB-8C3E-23D5990C555A}" srcOrd="4" destOrd="0" presId="urn:microsoft.com/office/officeart/2008/layout/LinedList"/>
    <dgm:cxn modelId="{B3811577-E29B-4A17-88A2-DDE9DB162A4C}" type="presParOf" srcId="{03EDFC3B-413B-4FA3-A792-3D2591A4A206}" destId="{CC88459A-529C-4A9A-A58E-1295F325A99C}" srcOrd="5" destOrd="0" presId="urn:microsoft.com/office/officeart/2008/layout/LinedList"/>
    <dgm:cxn modelId="{1A158546-65C9-4B0A-80EC-BDD1CF9CC309}" type="presParOf" srcId="{CC88459A-529C-4A9A-A58E-1295F325A99C}" destId="{BA3D4126-569A-4315-99E0-E64F37661F52}" srcOrd="0" destOrd="0" presId="urn:microsoft.com/office/officeart/2008/layout/LinedList"/>
    <dgm:cxn modelId="{18123C7F-D044-4980-B5D6-8F8D6379CD11}" type="presParOf" srcId="{CC88459A-529C-4A9A-A58E-1295F325A99C}" destId="{050ECBA7-BCC7-4A51-8C12-EDE819DEE98E}" srcOrd="1" destOrd="0" presId="urn:microsoft.com/office/officeart/2008/layout/LinedList"/>
    <dgm:cxn modelId="{82964A0B-2D0E-4DFE-89B6-501A93D4BA4B}" type="presParOf" srcId="{03EDFC3B-413B-4FA3-A792-3D2591A4A206}" destId="{F26CDEB4-A28A-40FD-9116-F90F85D723B2}" srcOrd="6" destOrd="0" presId="urn:microsoft.com/office/officeart/2008/layout/LinedList"/>
    <dgm:cxn modelId="{45EF72E6-BBE3-4F9C-B56C-5EAAFCA05AC6}" type="presParOf" srcId="{03EDFC3B-413B-4FA3-A792-3D2591A4A206}" destId="{BA8EF009-795B-40DB-9929-2AFC6CF8EB50}" srcOrd="7" destOrd="0" presId="urn:microsoft.com/office/officeart/2008/layout/LinedList"/>
    <dgm:cxn modelId="{89A92161-01F5-41D4-9F91-D1CD84BB2F10}" type="presParOf" srcId="{BA8EF009-795B-40DB-9929-2AFC6CF8EB50}" destId="{D8FEB886-AAC1-4EBA-8307-8B3DD66926AB}" srcOrd="0" destOrd="0" presId="urn:microsoft.com/office/officeart/2008/layout/LinedList"/>
    <dgm:cxn modelId="{B1110F14-5864-4860-89B9-4F64BCEC50C6}" type="presParOf" srcId="{BA8EF009-795B-40DB-9929-2AFC6CF8EB50}" destId="{27A19DD6-D630-4BD0-B251-37F96BC0A9A4}" srcOrd="1" destOrd="0" presId="urn:microsoft.com/office/officeart/2008/layout/LinedList"/>
    <dgm:cxn modelId="{710EF06E-AC4C-48CE-B58F-714B5AEA0320}" type="presParOf" srcId="{03EDFC3B-413B-4FA3-A792-3D2591A4A206}" destId="{18E198C9-3440-4466-A139-52B13FC0479F}" srcOrd="8" destOrd="0" presId="urn:microsoft.com/office/officeart/2008/layout/LinedList"/>
    <dgm:cxn modelId="{F936D3EA-3C37-4BCB-9C8D-59A2EEB6444E}" type="presParOf" srcId="{03EDFC3B-413B-4FA3-A792-3D2591A4A206}" destId="{3B91B4E6-F3AC-4A52-9D99-CFFA065C187D}" srcOrd="9" destOrd="0" presId="urn:microsoft.com/office/officeart/2008/layout/LinedList"/>
    <dgm:cxn modelId="{5B3386BC-E404-4040-B00A-020DEAA027AB}" type="presParOf" srcId="{3B91B4E6-F3AC-4A52-9D99-CFFA065C187D}" destId="{59085CDC-0552-4320-9EB4-7ECF7FB36AE4}" srcOrd="0" destOrd="0" presId="urn:microsoft.com/office/officeart/2008/layout/LinedList"/>
    <dgm:cxn modelId="{60E266A7-2A0E-4CA9-BE3E-163010EF528D}" type="presParOf" srcId="{3B91B4E6-F3AC-4A52-9D99-CFFA065C187D}" destId="{22B23EDE-E7E8-4538-997B-DF4E77C5BC13}" srcOrd="1" destOrd="0" presId="urn:microsoft.com/office/officeart/2008/layout/LinedList"/>
    <dgm:cxn modelId="{D76B0CA5-CC96-434A-A2C8-55BCE78B99AF}" type="presParOf" srcId="{03EDFC3B-413B-4FA3-A792-3D2591A4A206}" destId="{9A359B76-6BEE-4910-80D5-B1C5E5B1F1FA}" srcOrd="10" destOrd="0" presId="urn:microsoft.com/office/officeart/2008/layout/LinedList"/>
    <dgm:cxn modelId="{5236226A-FE77-4E1A-A1F1-7D88D40A3DB8}" type="presParOf" srcId="{03EDFC3B-413B-4FA3-A792-3D2591A4A206}" destId="{922C099F-46E7-4804-9A18-A0189AFC78C5}" srcOrd="11" destOrd="0" presId="urn:microsoft.com/office/officeart/2008/layout/LinedList"/>
    <dgm:cxn modelId="{E60429C3-BFDB-4830-BD9E-104A1CF09DFA}" type="presParOf" srcId="{922C099F-46E7-4804-9A18-A0189AFC78C5}" destId="{11E71D22-7B01-4638-97C1-77B630A207BF}" srcOrd="0" destOrd="0" presId="urn:microsoft.com/office/officeart/2008/layout/LinedList"/>
    <dgm:cxn modelId="{5F927B05-B1AD-4DD3-B9DE-F0740AFB8AB0}" type="presParOf" srcId="{922C099F-46E7-4804-9A18-A0189AFC78C5}" destId="{F3466998-07DF-4D1A-BAEC-4D01A5F6CCA8}" srcOrd="1" destOrd="0" presId="urn:microsoft.com/office/officeart/2008/layout/LinedList"/>
    <dgm:cxn modelId="{45F7ED27-C70E-4E3A-A1F1-4ACC87C36CC5}" type="presParOf" srcId="{03EDFC3B-413B-4FA3-A792-3D2591A4A206}" destId="{930865BE-E118-49B1-A3AB-A538096CF035}" srcOrd="12" destOrd="0" presId="urn:microsoft.com/office/officeart/2008/layout/LinedList"/>
    <dgm:cxn modelId="{42AFE2DA-A233-452E-A946-55516D125DC2}" type="presParOf" srcId="{03EDFC3B-413B-4FA3-A792-3D2591A4A206}" destId="{EEDF152D-CA42-46BD-84EA-3E589C9AE25C}" srcOrd="13" destOrd="0" presId="urn:microsoft.com/office/officeart/2008/layout/LinedList"/>
    <dgm:cxn modelId="{39B2102E-CEED-4799-BFBD-9E4D4CB7DFB3}" type="presParOf" srcId="{EEDF152D-CA42-46BD-84EA-3E589C9AE25C}" destId="{B8526753-9116-43DD-8139-4C5898BC9040}" srcOrd="0" destOrd="0" presId="urn:microsoft.com/office/officeart/2008/layout/LinedList"/>
    <dgm:cxn modelId="{39D547FE-CCF5-4694-8FBA-1D0153F335BF}" type="presParOf" srcId="{EEDF152D-CA42-46BD-84EA-3E589C9AE25C}" destId="{D2424B4B-2AF3-47AF-895A-AA25CAE8C8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A89F5-4795-4A28-8547-F7A58896F22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F5C0C47-E3A8-4FC7-AAF8-39BF497F4D50}">
      <dgm:prSet/>
      <dgm:spPr/>
      <dgm:t>
        <a:bodyPr/>
        <a:lstStyle/>
        <a:p>
          <a:r>
            <a:rPr lang="en-US"/>
            <a:t>Congenital malformations (CVS, Skeletal, CNS) e.g., Caudal Regression Syndrome, Sacral Agenesis</a:t>
          </a:r>
        </a:p>
      </dgm:t>
    </dgm:pt>
    <dgm:pt modelId="{56FB14DC-29F0-429F-BE9F-ED991A20EA27}" type="parTrans" cxnId="{78C4D8A6-1AA9-47A9-A4B1-4FEACD2DD855}">
      <dgm:prSet/>
      <dgm:spPr/>
      <dgm:t>
        <a:bodyPr/>
        <a:lstStyle/>
        <a:p>
          <a:endParaRPr lang="en-US"/>
        </a:p>
      </dgm:t>
    </dgm:pt>
    <dgm:pt modelId="{55A9E19B-7B68-4911-82CE-CBBA64589FC9}" type="sibTrans" cxnId="{78C4D8A6-1AA9-47A9-A4B1-4FEACD2DD855}">
      <dgm:prSet/>
      <dgm:spPr/>
      <dgm:t>
        <a:bodyPr/>
        <a:lstStyle/>
        <a:p>
          <a:endParaRPr lang="en-US"/>
        </a:p>
      </dgm:t>
    </dgm:pt>
    <dgm:pt modelId="{095CF1E0-8F55-4E95-86DE-DCDB7C1269A0}">
      <dgm:prSet/>
      <dgm:spPr/>
      <dgm:t>
        <a:bodyPr/>
        <a:lstStyle/>
        <a:p>
          <a:r>
            <a:rPr lang="en-US"/>
            <a:t>Spontaneous Miscarriage</a:t>
          </a:r>
        </a:p>
      </dgm:t>
    </dgm:pt>
    <dgm:pt modelId="{BF26393F-04C8-4A65-916A-D482EF734400}" type="parTrans" cxnId="{71A8F039-DAA6-4F9D-8D55-1C8235F28E21}">
      <dgm:prSet/>
      <dgm:spPr/>
      <dgm:t>
        <a:bodyPr/>
        <a:lstStyle/>
        <a:p>
          <a:endParaRPr lang="en-US"/>
        </a:p>
      </dgm:t>
    </dgm:pt>
    <dgm:pt modelId="{D668763A-FA45-4ABD-BAE6-B33A40FF0246}" type="sibTrans" cxnId="{71A8F039-DAA6-4F9D-8D55-1C8235F28E21}">
      <dgm:prSet/>
      <dgm:spPr/>
      <dgm:t>
        <a:bodyPr/>
        <a:lstStyle/>
        <a:p>
          <a:endParaRPr lang="en-US"/>
        </a:p>
      </dgm:t>
    </dgm:pt>
    <dgm:pt modelId="{3F20D086-6FFF-4C7B-B563-CCD7FD591E7A}">
      <dgm:prSet/>
      <dgm:spPr/>
      <dgm:t>
        <a:bodyPr/>
        <a:lstStyle/>
        <a:p>
          <a:r>
            <a:rPr lang="en-US"/>
            <a:t>Fetal Macrosomia</a:t>
          </a:r>
        </a:p>
      </dgm:t>
    </dgm:pt>
    <dgm:pt modelId="{B1DBC9FA-58D8-497B-BBCB-CD40E042823F}" type="parTrans" cxnId="{318796A6-403A-46EE-8B3D-E3AD4AA6E4D3}">
      <dgm:prSet/>
      <dgm:spPr/>
      <dgm:t>
        <a:bodyPr/>
        <a:lstStyle/>
        <a:p>
          <a:endParaRPr lang="en-US"/>
        </a:p>
      </dgm:t>
    </dgm:pt>
    <dgm:pt modelId="{9A895B87-C287-4636-B130-866F7454F3FB}" type="sibTrans" cxnId="{318796A6-403A-46EE-8B3D-E3AD4AA6E4D3}">
      <dgm:prSet/>
      <dgm:spPr/>
      <dgm:t>
        <a:bodyPr/>
        <a:lstStyle/>
        <a:p>
          <a:endParaRPr lang="en-US"/>
        </a:p>
      </dgm:t>
    </dgm:pt>
    <dgm:pt modelId="{E39E0874-7BF5-45EE-8351-A29F466B5F8B}">
      <dgm:prSet/>
      <dgm:spPr/>
      <dgm:t>
        <a:bodyPr/>
        <a:lstStyle/>
        <a:p>
          <a:r>
            <a:rPr lang="en-US"/>
            <a:t>IUGR</a:t>
          </a:r>
        </a:p>
      </dgm:t>
    </dgm:pt>
    <dgm:pt modelId="{8AA6B557-0564-4040-BE83-AF1FF50C7B60}" type="parTrans" cxnId="{4E2F1C99-8457-4F60-9864-B5130106191B}">
      <dgm:prSet/>
      <dgm:spPr/>
      <dgm:t>
        <a:bodyPr/>
        <a:lstStyle/>
        <a:p>
          <a:endParaRPr lang="en-US"/>
        </a:p>
      </dgm:t>
    </dgm:pt>
    <dgm:pt modelId="{50D4E70A-B8C5-44F3-830A-49A2263A5D28}" type="sibTrans" cxnId="{4E2F1C99-8457-4F60-9864-B5130106191B}">
      <dgm:prSet/>
      <dgm:spPr/>
      <dgm:t>
        <a:bodyPr/>
        <a:lstStyle/>
        <a:p>
          <a:endParaRPr lang="en-US"/>
        </a:p>
      </dgm:t>
    </dgm:pt>
    <dgm:pt modelId="{912F67ED-CFD0-46DE-B511-EB68C6FA8589}">
      <dgm:prSet/>
      <dgm:spPr/>
      <dgm:t>
        <a:bodyPr/>
        <a:lstStyle/>
        <a:p>
          <a:r>
            <a:rPr lang="en-US"/>
            <a:t>Polyhydramnios</a:t>
          </a:r>
        </a:p>
      </dgm:t>
    </dgm:pt>
    <dgm:pt modelId="{35ED22B7-9665-466F-9A3D-6FF4E340DC2B}" type="parTrans" cxnId="{F6DBFBDF-708F-46ED-8185-8529508AD9CA}">
      <dgm:prSet/>
      <dgm:spPr/>
      <dgm:t>
        <a:bodyPr/>
        <a:lstStyle/>
        <a:p>
          <a:endParaRPr lang="en-US"/>
        </a:p>
      </dgm:t>
    </dgm:pt>
    <dgm:pt modelId="{73F759E3-02BD-4D4F-A2DE-CE3078585458}" type="sibTrans" cxnId="{F6DBFBDF-708F-46ED-8185-8529508AD9CA}">
      <dgm:prSet/>
      <dgm:spPr/>
      <dgm:t>
        <a:bodyPr/>
        <a:lstStyle/>
        <a:p>
          <a:endParaRPr lang="en-US"/>
        </a:p>
      </dgm:t>
    </dgm:pt>
    <dgm:pt modelId="{89D9EBA5-D3DF-4BA7-BA72-07F0171E72C5}">
      <dgm:prSet/>
      <dgm:spPr/>
      <dgm:t>
        <a:bodyPr/>
        <a:lstStyle/>
        <a:p>
          <a:r>
            <a:rPr lang="en-US"/>
            <a:t>RDS</a:t>
          </a:r>
        </a:p>
      </dgm:t>
    </dgm:pt>
    <dgm:pt modelId="{29C6747C-5347-49EC-B173-371265D05548}" type="parTrans" cxnId="{AF71B9CF-BBAE-4A23-91C1-B99A3D499DFA}">
      <dgm:prSet/>
      <dgm:spPr/>
      <dgm:t>
        <a:bodyPr/>
        <a:lstStyle/>
        <a:p>
          <a:endParaRPr lang="en-US"/>
        </a:p>
      </dgm:t>
    </dgm:pt>
    <dgm:pt modelId="{73092F9E-EC57-4E38-9126-A7A733CFBFE4}" type="sibTrans" cxnId="{AF71B9CF-BBAE-4A23-91C1-B99A3D499DFA}">
      <dgm:prSet/>
      <dgm:spPr/>
      <dgm:t>
        <a:bodyPr/>
        <a:lstStyle/>
        <a:p>
          <a:endParaRPr lang="en-US"/>
        </a:p>
      </dgm:t>
    </dgm:pt>
    <dgm:pt modelId="{91DB7DF4-A1A0-4326-8152-7361C6234D24}">
      <dgm:prSet/>
      <dgm:spPr/>
      <dgm:t>
        <a:bodyPr/>
        <a:lstStyle/>
        <a:p>
          <a:r>
            <a:rPr lang="en-US"/>
            <a:t>IUD</a:t>
          </a:r>
        </a:p>
      </dgm:t>
    </dgm:pt>
    <dgm:pt modelId="{BA890B98-8594-46D1-AEA3-AC74B243128E}" type="parTrans" cxnId="{4AC7E050-4B17-402C-8884-B3F442E39082}">
      <dgm:prSet/>
      <dgm:spPr/>
      <dgm:t>
        <a:bodyPr/>
        <a:lstStyle/>
        <a:p>
          <a:endParaRPr lang="en-US"/>
        </a:p>
      </dgm:t>
    </dgm:pt>
    <dgm:pt modelId="{0B3ED1B6-D7D9-4E46-95B6-2C32B12B7979}" type="sibTrans" cxnId="{4AC7E050-4B17-402C-8884-B3F442E39082}">
      <dgm:prSet/>
      <dgm:spPr/>
      <dgm:t>
        <a:bodyPr/>
        <a:lstStyle/>
        <a:p>
          <a:endParaRPr lang="en-US"/>
        </a:p>
      </dgm:t>
    </dgm:pt>
    <dgm:pt modelId="{7D2DEAF0-9E89-46AF-B939-9E0C02850018}" type="pres">
      <dgm:prSet presAssocID="{61AA89F5-4795-4A28-8547-F7A58896F220}" presName="vert0" presStyleCnt="0">
        <dgm:presLayoutVars>
          <dgm:dir/>
          <dgm:animOne val="branch"/>
          <dgm:animLvl val="lvl"/>
        </dgm:presLayoutVars>
      </dgm:prSet>
      <dgm:spPr/>
      <dgm:t>
        <a:bodyPr/>
        <a:lstStyle/>
        <a:p>
          <a:endParaRPr lang="en-US"/>
        </a:p>
      </dgm:t>
    </dgm:pt>
    <dgm:pt modelId="{2ADA8AA9-D18F-4BE9-8B2A-F23BE751BAE7}" type="pres">
      <dgm:prSet presAssocID="{2F5C0C47-E3A8-4FC7-AAF8-39BF497F4D50}" presName="thickLine" presStyleLbl="alignNode1" presStyleIdx="0" presStyleCnt="7"/>
      <dgm:spPr/>
    </dgm:pt>
    <dgm:pt modelId="{C39B912E-2167-4ED5-A7E1-26B2D2DE08F9}" type="pres">
      <dgm:prSet presAssocID="{2F5C0C47-E3A8-4FC7-AAF8-39BF497F4D50}" presName="horz1" presStyleCnt="0"/>
      <dgm:spPr/>
    </dgm:pt>
    <dgm:pt modelId="{0EB79533-6638-4740-88A7-38264DD1EB80}" type="pres">
      <dgm:prSet presAssocID="{2F5C0C47-E3A8-4FC7-AAF8-39BF497F4D50}" presName="tx1" presStyleLbl="revTx" presStyleIdx="0" presStyleCnt="7"/>
      <dgm:spPr/>
      <dgm:t>
        <a:bodyPr/>
        <a:lstStyle/>
        <a:p>
          <a:endParaRPr lang="en-US"/>
        </a:p>
      </dgm:t>
    </dgm:pt>
    <dgm:pt modelId="{CAF69F5B-AE0E-4256-91B0-AAABCA91CFAE}" type="pres">
      <dgm:prSet presAssocID="{2F5C0C47-E3A8-4FC7-AAF8-39BF497F4D50}" presName="vert1" presStyleCnt="0"/>
      <dgm:spPr/>
    </dgm:pt>
    <dgm:pt modelId="{210012C8-1D0A-4AB7-BDCA-233A582D2E37}" type="pres">
      <dgm:prSet presAssocID="{095CF1E0-8F55-4E95-86DE-DCDB7C1269A0}" presName="thickLine" presStyleLbl="alignNode1" presStyleIdx="1" presStyleCnt="7"/>
      <dgm:spPr/>
    </dgm:pt>
    <dgm:pt modelId="{C1DF3749-8FBC-44CE-A102-F46E404E2C22}" type="pres">
      <dgm:prSet presAssocID="{095CF1E0-8F55-4E95-86DE-DCDB7C1269A0}" presName="horz1" presStyleCnt="0"/>
      <dgm:spPr/>
    </dgm:pt>
    <dgm:pt modelId="{6AD9FE0A-498A-4B0F-A738-47D91CD0B9BC}" type="pres">
      <dgm:prSet presAssocID="{095CF1E0-8F55-4E95-86DE-DCDB7C1269A0}" presName="tx1" presStyleLbl="revTx" presStyleIdx="1" presStyleCnt="7"/>
      <dgm:spPr/>
      <dgm:t>
        <a:bodyPr/>
        <a:lstStyle/>
        <a:p>
          <a:endParaRPr lang="en-US"/>
        </a:p>
      </dgm:t>
    </dgm:pt>
    <dgm:pt modelId="{86CF5D04-06C5-4E14-B9BE-37BF8091141E}" type="pres">
      <dgm:prSet presAssocID="{095CF1E0-8F55-4E95-86DE-DCDB7C1269A0}" presName="vert1" presStyleCnt="0"/>
      <dgm:spPr/>
    </dgm:pt>
    <dgm:pt modelId="{7846BD6C-6CC3-404E-AA37-D090B7CD9ACE}" type="pres">
      <dgm:prSet presAssocID="{3F20D086-6FFF-4C7B-B563-CCD7FD591E7A}" presName="thickLine" presStyleLbl="alignNode1" presStyleIdx="2" presStyleCnt="7"/>
      <dgm:spPr/>
    </dgm:pt>
    <dgm:pt modelId="{FD411DB6-891E-4A81-B5F2-5F2E83630FAC}" type="pres">
      <dgm:prSet presAssocID="{3F20D086-6FFF-4C7B-B563-CCD7FD591E7A}" presName="horz1" presStyleCnt="0"/>
      <dgm:spPr/>
    </dgm:pt>
    <dgm:pt modelId="{A15154AE-026C-4079-85B0-7AB19044D962}" type="pres">
      <dgm:prSet presAssocID="{3F20D086-6FFF-4C7B-B563-CCD7FD591E7A}" presName="tx1" presStyleLbl="revTx" presStyleIdx="2" presStyleCnt="7"/>
      <dgm:spPr/>
      <dgm:t>
        <a:bodyPr/>
        <a:lstStyle/>
        <a:p>
          <a:endParaRPr lang="en-US"/>
        </a:p>
      </dgm:t>
    </dgm:pt>
    <dgm:pt modelId="{5BDCFDB7-AF4F-473E-BE28-BAC343E31D85}" type="pres">
      <dgm:prSet presAssocID="{3F20D086-6FFF-4C7B-B563-CCD7FD591E7A}" presName="vert1" presStyleCnt="0"/>
      <dgm:spPr/>
    </dgm:pt>
    <dgm:pt modelId="{219F2BC0-1BB1-41CB-92D8-A174007FFCEB}" type="pres">
      <dgm:prSet presAssocID="{E39E0874-7BF5-45EE-8351-A29F466B5F8B}" presName="thickLine" presStyleLbl="alignNode1" presStyleIdx="3" presStyleCnt="7"/>
      <dgm:spPr/>
    </dgm:pt>
    <dgm:pt modelId="{6463F8B3-03E2-4B93-B4FD-2EF93312957F}" type="pres">
      <dgm:prSet presAssocID="{E39E0874-7BF5-45EE-8351-A29F466B5F8B}" presName="horz1" presStyleCnt="0"/>
      <dgm:spPr/>
    </dgm:pt>
    <dgm:pt modelId="{B0E0999D-F4DD-43EF-8C34-406553E2E395}" type="pres">
      <dgm:prSet presAssocID="{E39E0874-7BF5-45EE-8351-A29F466B5F8B}" presName="tx1" presStyleLbl="revTx" presStyleIdx="3" presStyleCnt="7"/>
      <dgm:spPr/>
      <dgm:t>
        <a:bodyPr/>
        <a:lstStyle/>
        <a:p>
          <a:endParaRPr lang="en-US"/>
        </a:p>
      </dgm:t>
    </dgm:pt>
    <dgm:pt modelId="{F64C758D-E84B-4CE3-98EC-39DC7D790DCD}" type="pres">
      <dgm:prSet presAssocID="{E39E0874-7BF5-45EE-8351-A29F466B5F8B}" presName="vert1" presStyleCnt="0"/>
      <dgm:spPr/>
    </dgm:pt>
    <dgm:pt modelId="{AFFB89F5-C480-4AD5-AA1E-6FA38BEBCA0C}" type="pres">
      <dgm:prSet presAssocID="{912F67ED-CFD0-46DE-B511-EB68C6FA8589}" presName="thickLine" presStyleLbl="alignNode1" presStyleIdx="4" presStyleCnt="7"/>
      <dgm:spPr/>
    </dgm:pt>
    <dgm:pt modelId="{76C243B4-7D94-40A9-9BB8-54A3459DBCFD}" type="pres">
      <dgm:prSet presAssocID="{912F67ED-CFD0-46DE-B511-EB68C6FA8589}" presName="horz1" presStyleCnt="0"/>
      <dgm:spPr/>
    </dgm:pt>
    <dgm:pt modelId="{6E214C8B-51F2-489F-A8D9-DF053ADF36FC}" type="pres">
      <dgm:prSet presAssocID="{912F67ED-CFD0-46DE-B511-EB68C6FA8589}" presName="tx1" presStyleLbl="revTx" presStyleIdx="4" presStyleCnt="7"/>
      <dgm:spPr/>
      <dgm:t>
        <a:bodyPr/>
        <a:lstStyle/>
        <a:p>
          <a:endParaRPr lang="en-US"/>
        </a:p>
      </dgm:t>
    </dgm:pt>
    <dgm:pt modelId="{3F8B270E-54F1-48A0-A795-39082FBBA25A}" type="pres">
      <dgm:prSet presAssocID="{912F67ED-CFD0-46DE-B511-EB68C6FA8589}" presName="vert1" presStyleCnt="0"/>
      <dgm:spPr/>
    </dgm:pt>
    <dgm:pt modelId="{CCA0848D-F469-497F-8E11-FCC72A7EF07C}" type="pres">
      <dgm:prSet presAssocID="{89D9EBA5-D3DF-4BA7-BA72-07F0171E72C5}" presName="thickLine" presStyleLbl="alignNode1" presStyleIdx="5" presStyleCnt="7"/>
      <dgm:spPr/>
    </dgm:pt>
    <dgm:pt modelId="{91D268A3-0D14-440C-8254-380E81789A1F}" type="pres">
      <dgm:prSet presAssocID="{89D9EBA5-D3DF-4BA7-BA72-07F0171E72C5}" presName="horz1" presStyleCnt="0"/>
      <dgm:spPr/>
    </dgm:pt>
    <dgm:pt modelId="{21C41A05-6A58-4A2A-B487-DB9D59D74923}" type="pres">
      <dgm:prSet presAssocID="{89D9EBA5-D3DF-4BA7-BA72-07F0171E72C5}" presName="tx1" presStyleLbl="revTx" presStyleIdx="5" presStyleCnt="7"/>
      <dgm:spPr/>
      <dgm:t>
        <a:bodyPr/>
        <a:lstStyle/>
        <a:p>
          <a:endParaRPr lang="en-US"/>
        </a:p>
      </dgm:t>
    </dgm:pt>
    <dgm:pt modelId="{6BAE4BD8-BBD8-4ED5-9D17-0FC239E0EF46}" type="pres">
      <dgm:prSet presAssocID="{89D9EBA5-D3DF-4BA7-BA72-07F0171E72C5}" presName="vert1" presStyleCnt="0"/>
      <dgm:spPr/>
    </dgm:pt>
    <dgm:pt modelId="{C1354AFE-0D53-4C21-9A94-EA62A895C32B}" type="pres">
      <dgm:prSet presAssocID="{91DB7DF4-A1A0-4326-8152-7361C6234D24}" presName="thickLine" presStyleLbl="alignNode1" presStyleIdx="6" presStyleCnt="7"/>
      <dgm:spPr/>
    </dgm:pt>
    <dgm:pt modelId="{E5CE89BB-3679-429B-B410-B88ED57B36C2}" type="pres">
      <dgm:prSet presAssocID="{91DB7DF4-A1A0-4326-8152-7361C6234D24}" presName="horz1" presStyleCnt="0"/>
      <dgm:spPr/>
    </dgm:pt>
    <dgm:pt modelId="{6D793C0F-C181-4E45-B9F7-3E4497A93705}" type="pres">
      <dgm:prSet presAssocID="{91DB7DF4-A1A0-4326-8152-7361C6234D24}" presName="tx1" presStyleLbl="revTx" presStyleIdx="6" presStyleCnt="7"/>
      <dgm:spPr/>
      <dgm:t>
        <a:bodyPr/>
        <a:lstStyle/>
        <a:p>
          <a:endParaRPr lang="en-US"/>
        </a:p>
      </dgm:t>
    </dgm:pt>
    <dgm:pt modelId="{2EED0B4A-6743-47C8-A28E-958B8A3A16DD}" type="pres">
      <dgm:prSet presAssocID="{91DB7DF4-A1A0-4326-8152-7361C6234D24}" presName="vert1" presStyleCnt="0"/>
      <dgm:spPr/>
    </dgm:pt>
  </dgm:ptLst>
  <dgm:cxnLst>
    <dgm:cxn modelId="{9F0EB8DE-44EC-47CE-AAD9-3441BCA6D1C5}" type="presOf" srcId="{912F67ED-CFD0-46DE-B511-EB68C6FA8589}" destId="{6E214C8B-51F2-489F-A8D9-DF053ADF36FC}" srcOrd="0" destOrd="0" presId="urn:microsoft.com/office/officeart/2008/layout/LinedList"/>
    <dgm:cxn modelId="{A35CC724-4860-496B-8327-6162D258C51B}" type="presOf" srcId="{2F5C0C47-E3A8-4FC7-AAF8-39BF497F4D50}" destId="{0EB79533-6638-4740-88A7-38264DD1EB80}" srcOrd="0" destOrd="0" presId="urn:microsoft.com/office/officeart/2008/layout/LinedList"/>
    <dgm:cxn modelId="{F6DBFBDF-708F-46ED-8185-8529508AD9CA}" srcId="{61AA89F5-4795-4A28-8547-F7A58896F220}" destId="{912F67ED-CFD0-46DE-B511-EB68C6FA8589}" srcOrd="4" destOrd="0" parTransId="{35ED22B7-9665-466F-9A3D-6FF4E340DC2B}" sibTransId="{73F759E3-02BD-4D4F-A2DE-CE3078585458}"/>
    <dgm:cxn modelId="{B64A8313-22EA-4253-B649-3BC74DB9AE98}" type="presOf" srcId="{91DB7DF4-A1A0-4326-8152-7361C6234D24}" destId="{6D793C0F-C181-4E45-B9F7-3E4497A93705}" srcOrd="0" destOrd="0" presId="urn:microsoft.com/office/officeart/2008/layout/LinedList"/>
    <dgm:cxn modelId="{629EBDE4-9433-4262-8390-ABB90EC4347B}" type="presOf" srcId="{89D9EBA5-D3DF-4BA7-BA72-07F0171E72C5}" destId="{21C41A05-6A58-4A2A-B487-DB9D59D74923}" srcOrd="0" destOrd="0" presId="urn:microsoft.com/office/officeart/2008/layout/LinedList"/>
    <dgm:cxn modelId="{4B62CD83-EAAC-49B7-B75A-4193AD9232D6}" type="presOf" srcId="{095CF1E0-8F55-4E95-86DE-DCDB7C1269A0}" destId="{6AD9FE0A-498A-4B0F-A738-47D91CD0B9BC}" srcOrd="0" destOrd="0" presId="urn:microsoft.com/office/officeart/2008/layout/LinedList"/>
    <dgm:cxn modelId="{78C4D8A6-1AA9-47A9-A4B1-4FEACD2DD855}" srcId="{61AA89F5-4795-4A28-8547-F7A58896F220}" destId="{2F5C0C47-E3A8-4FC7-AAF8-39BF497F4D50}" srcOrd="0" destOrd="0" parTransId="{56FB14DC-29F0-429F-BE9F-ED991A20EA27}" sibTransId="{55A9E19B-7B68-4911-82CE-CBBA64589FC9}"/>
    <dgm:cxn modelId="{71A8F039-DAA6-4F9D-8D55-1C8235F28E21}" srcId="{61AA89F5-4795-4A28-8547-F7A58896F220}" destId="{095CF1E0-8F55-4E95-86DE-DCDB7C1269A0}" srcOrd="1" destOrd="0" parTransId="{BF26393F-04C8-4A65-916A-D482EF734400}" sibTransId="{D668763A-FA45-4ABD-BAE6-B33A40FF0246}"/>
    <dgm:cxn modelId="{4AC7E050-4B17-402C-8884-B3F442E39082}" srcId="{61AA89F5-4795-4A28-8547-F7A58896F220}" destId="{91DB7DF4-A1A0-4326-8152-7361C6234D24}" srcOrd="6" destOrd="0" parTransId="{BA890B98-8594-46D1-AEA3-AC74B243128E}" sibTransId="{0B3ED1B6-D7D9-4E46-95B6-2C32B12B7979}"/>
    <dgm:cxn modelId="{AF71B9CF-BBAE-4A23-91C1-B99A3D499DFA}" srcId="{61AA89F5-4795-4A28-8547-F7A58896F220}" destId="{89D9EBA5-D3DF-4BA7-BA72-07F0171E72C5}" srcOrd="5" destOrd="0" parTransId="{29C6747C-5347-49EC-B173-371265D05548}" sibTransId="{73092F9E-EC57-4E38-9126-A7A733CFBFE4}"/>
    <dgm:cxn modelId="{C46C9F80-BAAF-41DC-B0BA-374D1C279903}" type="presOf" srcId="{61AA89F5-4795-4A28-8547-F7A58896F220}" destId="{7D2DEAF0-9E89-46AF-B939-9E0C02850018}" srcOrd="0" destOrd="0" presId="urn:microsoft.com/office/officeart/2008/layout/LinedList"/>
    <dgm:cxn modelId="{4E2F1C99-8457-4F60-9864-B5130106191B}" srcId="{61AA89F5-4795-4A28-8547-F7A58896F220}" destId="{E39E0874-7BF5-45EE-8351-A29F466B5F8B}" srcOrd="3" destOrd="0" parTransId="{8AA6B557-0564-4040-BE83-AF1FF50C7B60}" sibTransId="{50D4E70A-B8C5-44F3-830A-49A2263A5D28}"/>
    <dgm:cxn modelId="{4D4C3F2C-68B2-4016-B9C3-430391362738}" type="presOf" srcId="{E39E0874-7BF5-45EE-8351-A29F466B5F8B}" destId="{B0E0999D-F4DD-43EF-8C34-406553E2E395}" srcOrd="0" destOrd="0" presId="urn:microsoft.com/office/officeart/2008/layout/LinedList"/>
    <dgm:cxn modelId="{318796A6-403A-46EE-8B3D-E3AD4AA6E4D3}" srcId="{61AA89F5-4795-4A28-8547-F7A58896F220}" destId="{3F20D086-6FFF-4C7B-B563-CCD7FD591E7A}" srcOrd="2" destOrd="0" parTransId="{B1DBC9FA-58D8-497B-BBCB-CD40E042823F}" sibTransId="{9A895B87-C287-4636-B130-866F7454F3FB}"/>
    <dgm:cxn modelId="{BF7A16AF-ADE8-4195-AC0B-B97E475EA4C5}" type="presOf" srcId="{3F20D086-6FFF-4C7B-B563-CCD7FD591E7A}" destId="{A15154AE-026C-4079-85B0-7AB19044D962}" srcOrd="0" destOrd="0" presId="urn:microsoft.com/office/officeart/2008/layout/LinedList"/>
    <dgm:cxn modelId="{B6F727ED-1C37-4649-AFAE-FE3904146EEC}" type="presParOf" srcId="{7D2DEAF0-9E89-46AF-B939-9E0C02850018}" destId="{2ADA8AA9-D18F-4BE9-8B2A-F23BE751BAE7}" srcOrd="0" destOrd="0" presId="urn:microsoft.com/office/officeart/2008/layout/LinedList"/>
    <dgm:cxn modelId="{1E46EA09-F6F2-401A-AD5A-1044B61BCD00}" type="presParOf" srcId="{7D2DEAF0-9E89-46AF-B939-9E0C02850018}" destId="{C39B912E-2167-4ED5-A7E1-26B2D2DE08F9}" srcOrd="1" destOrd="0" presId="urn:microsoft.com/office/officeart/2008/layout/LinedList"/>
    <dgm:cxn modelId="{797DF15A-06E6-47DD-B5A4-661E4CD0F79F}" type="presParOf" srcId="{C39B912E-2167-4ED5-A7E1-26B2D2DE08F9}" destId="{0EB79533-6638-4740-88A7-38264DD1EB80}" srcOrd="0" destOrd="0" presId="urn:microsoft.com/office/officeart/2008/layout/LinedList"/>
    <dgm:cxn modelId="{8084CA8D-922D-468A-B1E5-D3EEC79E75FE}" type="presParOf" srcId="{C39B912E-2167-4ED5-A7E1-26B2D2DE08F9}" destId="{CAF69F5B-AE0E-4256-91B0-AAABCA91CFAE}" srcOrd="1" destOrd="0" presId="urn:microsoft.com/office/officeart/2008/layout/LinedList"/>
    <dgm:cxn modelId="{4AA3736C-AAA1-4711-9AC8-7E4D3C761686}" type="presParOf" srcId="{7D2DEAF0-9E89-46AF-B939-9E0C02850018}" destId="{210012C8-1D0A-4AB7-BDCA-233A582D2E37}" srcOrd="2" destOrd="0" presId="urn:microsoft.com/office/officeart/2008/layout/LinedList"/>
    <dgm:cxn modelId="{1ACF310D-3196-4C8C-9CA4-E7C2D2B05F44}" type="presParOf" srcId="{7D2DEAF0-9E89-46AF-B939-9E0C02850018}" destId="{C1DF3749-8FBC-44CE-A102-F46E404E2C22}" srcOrd="3" destOrd="0" presId="urn:microsoft.com/office/officeart/2008/layout/LinedList"/>
    <dgm:cxn modelId="{A87C09C8-8C2A-481A-B16D-B277F5C62CDC}" type="presParOf" srcId="{C1DF3749-8FBC-44CE-A102-F46E404E2C22}" destId="{6AD9FE0A-498A-4B0F-A738-47D91CD0B9BC}" srcOrd="0" destOrd="0" presId="urn:microsoft.com/office/officeart/2008/layout/LinedList"/>
    <dgm:cxn modelId="{CD76409A-6CF0-4126-832A-224D217698BC}" type="presParOf" srcId="{C1DF3749-8FBC-44CE-A102-F46E404E2C22}" destId="{86CF5D04-06C5-4E14-B9BE-37BF8091141E}" srcOrd="1" destOrd="0" presId="urn:microsoft.com/office/officeart/2008/layout/LinedList"/>
    <dgm:cxn modelId="{423FECED-19D3-498B-A34A-A4DFC407251D}" type="presParOf" srcId="{7D2DEAF0-9E89-46AF-B939-9E0C02850018}" destId="{7846BD6C-6CC3-404E-AA37-D090B7CD9ACE}" srcOrd="4" destOrd="0" presId="urn:microsoft.com/office/officeart/2008/layout/LinedList"/>
    <dgm:cxn modelId="{0D16BAB6-C4F8-4B7D-9FB4-B9E961EFFDE8}" type="presParOf" srcId="{7D2DEAF0-9E89-46AF-B939-9E0C02850018}" destId="{FD411DB6-891E-4A81-B5F2-5F2E83630FAC}" srcOrd="5" destOrd="0" presId="urn:microsoft.com/office/officeart/2008/layout/LinedList"/>
    <dgm:cxn modelId="{46411A32-47CC-4444-A63C-40E1B0D9BA42}" type="presParOf" srcId="{FD411DB6-891E-4A81-B5F2-5F2E83630FAC}" destId="{A15154AE-026C-4079-85B0-7AB19044D962}" srcOrd="0" destOrd="0" presId="urn:microsoft.com/office/officeart/2008/layout/LinedList"/>
    <dgm:cxn modelId="{477F56B8-AC4C-4209-A728-2C7512862384}" type="presParOf" srcId="{FD411DB6-891E-4A81-B5F2-5F2E83630FAC}" destId="{5BDCFDB7-AF4F-473E-BE28-BAC343E31D85}" srcOrd="1" destOrd="0" presId="urn:microsoft.com/office/officeart/2008/layout/LinedList"/>
    <dgm:cxn modelId="{A5616814-0313-4566-A8F3-B9AF4D0D21E2}" type="presParOf" srcId="{7D2DEAF0-9E89-46AF-B939-9E0C02850018}" destId="{219F2BC0-1BB1-41CB-92D8-A174007FFCEB}" srcOrd="6" destOrd="0" presId="urn:microsoft.com/office/officeart/2008/layout/LinedList"/>
    <dgm:cxn modelId="{AA2DB864-9006-4835-8ADF-D78980A7B8C3}" type="presParOf" srcId="{7D2DEAF0-9E89-46AF-B939-9E0C02850018}" destId="{6463F8B3-03E2-4B93-B4FD-2EF93312957F}" srcOrd="7" destOrd="0" presId="urn:microsoft.com/office/officeart/2008/layout/LinedList"/>
    <dgm:cxn modelId="{05D75F7B-1770-4398-B94F-DD3F85FEBD6B}" type="presParOf" srcId="{6463F8B3-03E2-4B93-B4FD-2EF93312957F}" destId="{B0E0999D-F4DD-43EF-8C34-406553E2E395}" srcOrd="0" destOrd="0" presId="urn:microsoft.com/office/officeart/2008/layout/LinedList"/>
    <dgm:cxn modelId="{51ECAE72-ABD2-4FAF-B36F-BC320E69859F}" type="presParOf" srcId="{6463F8B3-03E2-4B93-B4FD-2EF93312957F}" destId="{F64C758D-E84B-4CE3-98EC-39DC7D790DCD}" srcOrd="1" destOrd="0" presId="urn:microsoft.com/office/officeart/2008/layout/LinedList"/>
    <dgm:cxn modelId="{D742DAA4-22EE-4528-8140-8302F5206501}" type="presParOf" srcId="{7D2DEAF0-9E89-46AF-B939-9E0C02850018}" destId="{AFFB89F5-C480-4AD5-AA1E-6FA38BEBCA0C}" srcOrd="8" destOrd="0" presId="urn:microsoft.com/office/officeart/2008/layout/LinedList"/>
    <dgm:cxn modelId="{2F31F96C-23C7-4F05-9BF0-68823435F99D}" type="presParOf" srcId="{7D2DEAF0-9E89-46AF-B939-9E0C02850018}" destId="{76C243B4-7D94-40A9-9BB8-54A3459DBCFD}" srcOrd="9" destOrd="0" presId="urn:microsoft.com/office/officeart/2008/layout/LinedList"/>
    <dgm:cxn modelId="{2BBBB331-5001-45F6-9B67-01AE4D4FD911}" type="presParOf" srcId="{76C243B4-7D94-40A9-9BB8-54A3459DBCFD}" destId="{6E214C8B-51F2-489F-A8D9-DF053ADF36FC}" srcOrd="0" destOrd="0" presId="urn:microsoft.com/office/officeart/2008/layout/LinedList"/>
    <dgm:cxn modelId="{3EB9D63D-621B-4057-A103-211911E2DF8E}" type="presParOf" srcId="{76C243B4-7D94-40A9-9BB8-54A3459DBCFD}" destId="{3F8B270E-54F1-48A0-A795-39082FBBA25A}" srcOrd="1" destOrd="0" presId="urn:microsoft.com/office/officeart/2008/layout/LinedList"/>
    <dgm:cxn modelId="{5686C872-D15D-4071-BDEA-3A4FE748BD68}" type="presParOf" srcId="{7D2DEAF0-9E89-46AF-B939-9E0C02850018}" destId="{CCA0848D-F469-497F-8E11-FCC72A7EF07C}" srcOrd="10" destOrd="0" presId="urn:microsoft.com/office/officeart/2008/layout/LinedList"/>
    <dgm:cxn modelId="{1ABBA8B1-9162-46B5-A93B-2D9ABF8A47C4}" type="presParOf" srcId="{7D2DEAF0-9E89-46AF-B939-9E0C02850018}" destId="{91D268A3-0D14-440C-8254-380E81789A1F}" srcOrd="11" destOrd="0" presId="urn:microsoft.com/office/officeart/2008/layout/LinedList"/>
    <dgm:cxn modelId="{442F6DA2-5C1D-47CD-894F-9C8D83F412E5}" type="presParOf" srcId="{91D268A3-0D14-440C-8254-380E81789A1F}" destId="{21C41A05-6A58-4A2A-B487-DB9D59D74923}" srcOrd="0" destOrd="0" presId="urn:microsoft.com/office/officeart/2008/layout/LinedList"/>
    <dgm:cxn modelId="{47065D95-93A3-49C7-81A9-E9586ECF1A94}" type="presParOf" srcId="{91D268A3-0D14-440C-8254-380E81789A1F}" destId="{6BAE4BD8-BBD8-4ED5-9D17-0FC239E0EF46}" srcOrd="1" destOrd="0" presId="urn:microsoft.com/office/officeart/2008/layout/LinedList"/>
    <dgm:cxn modelId="{8C8CEAB5-5BBA-4CB7-B7EE-3BA0B26E33C6}" type="presParOf" srcId="{7D2DEAF0-9E89-46AF-B939-9E0C02850018}" destId="{C1354AFE-0D53-4C21-9A94-EA62A895C32B}" srcOrd="12" destOrd="0" presId="urn:microsoft.com/office/officeart/2008/layout/LinedList"/>
    <dgm:cxn modelId="{414686E1-2C01-4DEA-AFA3-3B56F2BB3453}" type="presParOf" srcId="{7D2DEAF0-9E89-46AF-B939-9E0C02850018}" destId="{E5CE89BB-3679-429B-B410-B88ED57B36C2}" srcOrd="13" destOrd="0" presId="urn:microsoft.com/office/officeart/2008/layout/LinedList"/>
    <dgm:cxn modelId="{98166128-B055-4E29-A8C2-30C00A61CE75}" type="presParOf" srcId="{E5CE89BB-3679-429B-B410-B88ED57B36C2}" destId="{6D793C0F-C181-4E45-B9F7-3E4497A93705}" srcOrd="0" destOrd="0" presId="urn:microsoft.com/office/officeart/2008/layout/LinedList"/>
    <dgm:cxn modelId="{71533F29-DC42-41ED-8E3C-2FCB53D392E1}" type="presParOf" srcId="{E5CE89BB-3679-429B-B410-B88ED57B36C2}" destId="{2EED0B4A-6743-47C8-A28E-958B8A3A16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964098-FDD0-4937-99A7-181098D606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4040FCD-9DBF-4BB1-8E78-EBBE97F722B3}">
      <dgm:prSet/>
      <dgm:spPr/>
      <dgm:t>
        <a:bodyPr/>
        <a:lstStyle/>
        <a:p>
          <a:pPr>
            <a:lnSpc>
              <a:spcPct val="100000"/>
            </a:lnSpc>
          </a:pPr>
          <a:r>
            <a:rPr lang="en-US" i="1"/>
            <a:t>Lispro and aspart have approval for usage in pregnancy</a:t>
          </a:r>
          <a:r>
            <a:rPr lang="en-US"/>
            <a:t>. The short-acting insulin is associated with less hypoglycemia.</a:t>
          </a:r>
        </a:p>
      </dgm:t>
    </dgm:pt>
    <dgm:pt modelId="{6BDD0281-6E4F-415C-A0B1-77652FD2E334}" type="parTrans" cxnId="{D7664E9A-1B5A-4890-BB84-CBC7EBE7401B}">
      <dgm:prSet/>
      <dgm:spPr/>
      <dgm:t>
        <a:bodyPr/>
        <a:lstStyle/>
        <a:p>
          <a:endParaRPr lang="en-US"/>
        </a:p>
      </dgm:t>
    </dgm:pt>
    <dgm:pt modelId="{3902E994-0A4D-4405-8BEC-0A0CA2A9B164}" type="sibTrans" cxnId="{D7664E9A-1B5A-4890-BB84-CBC7EBE7401B}">
      <dgm:prSet/>
      <dgm:spPr/>
      <dgm:t>
        <a:bodyPr/>
        <a:lstStyle/>
        <a:p>
          <a:endParaRPr lang="en-US"/>
        </a:p>
      </dgm:t>
    </dgm:pt>
    <dgm:pt modelId="{BEEC78A6-E9DD-48BE-A408-8ADECA0A00EC}">
      <dgm:prSet/>
      <dgm:spPr/>
      <dgm:t>
        <a:bodyPr/>
        <a:lstStyle/>
        <a:p>
          <a:pPr>
            <a:lnSpc>
              <a:spcPct val="100000"/>
            </a:lnSpc>
          </a:pPr>
          <a:r>
            <a:rPr lang="en-US"/>
            <a:t>The long-acting insulin detemir has received approval for the usage in pregnancy. Long-acting insulin causes less nocturnal hypoglycemia.</a:t>
          </a:r>
        </a:p>
      </dgm:t>
    </dgm:pt>
    <dgm:pt modelId="{49C1BB90-5CC0-401A-987D-92F1EE75BAA6}" type="parTrans" cxnId="{FD1B1542-ED91-42AC-B541-668007204EDD}">
      <dgm:prSet/>
      <dgm:spPr/>
      <dgm:t>
        <a:bodyPr/>
        <a:lstStyle/>
        <a:p>
          <a:endParaRPr lang="en-US"/>
        </a:p>
      </dgm:t>
    </dgm:pt>
    <dgm:pt modelId="{0A952B82-A17A-4709-917B-DD488C3EDAD7}" type="sibTrans" cxnId="{FD1B1542-ED91-42AC-B541-668007204EDD}">
      <dgm:prSet/>
      <dgm:spPr/>
      <dgm:t>
        <a:bodyPr/>
        <a:lstStyle/>
        <a:p>
          <a:endParaRPr lang="en-US"/>
        </a:p>
      </dgm:t>
    </dgm:pt>
    <dgm:pt modelId="{ADFDDD8C-0702-4385-A2E6-AD2BA313682F}" type="pres">
      <dgm:prSet presAssocID="{9B964098-FDD0-4937-99A7-181098D606BA}" presName="root" presStyleCnt="0">
        <dgm:presLayoutVars>
          <dgm:dir/>
          <dgm:resizeHandles val="exact"/>
        </dgm:presLayoutVars>
      </dgm:prSet>
      <dgm:spPr/>
      <dgm:t>
        <a:bodyPr/>
        <a:lstStyle/>
        <a:p>
          <a:endParaRPr lang="en-US"/>
        </a:p>
      </dgm:t>
    </dgm:pt>
    <dgm:pt modelId="{45DF5066-8555-4FD4-B5ED-74B8F0CEC40C}" type="pres">
      <dgm:prSet presAssocID="{64040FCD-9DBF-4BB1-8E78-EBBE97F722B3}" presName="compNode" presStyleCnt="0"/>
      <dgm:spPr/>
    </dgm:pt>
    <dgm:pt modelId="{C86E19A9-076F-44AE-B178-1664F733A495}" type="pres">
      <dgm:prSet presAssocID="{64040FCD-9DBF-4BB1-8E78-EBBE97F722B3}" presName="bgRect" presStyleLbl="bgShp" presStyleIdx="0" presStyleCnt="2"/>
      <dgm:spPr/>
    </dgm:pt>
    <dgm:pt modelId="{9220F958-5766-4986-BA40-3DA7F0375F86}" type="pres">
      <dgm:prSet presAssocID="{64040FCD-9DBF-4BB1-8E78-EBBE97F722B3}"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Kidney"/>
        </a:ext>
      </dgm:extLst>
    </dgm:pt>
    <dgm:pt modelId="{E6FD71BF-9555-4EC4-803A-9E3774496046}" type="pres">
      <dgm:prSet presAssocID="{64040FCD-9DBF-4BB1-8E78-EBBE97F722B3}" presName="spaceRect" presStyleCnt="0"/>
      <dgm:spPr/>
    </dgm:pt>
    <dgm:pt modelId="{7715D615-C16E-41FF-96A4-FC74E5B66DF6}" type="pres">
      <dgm:prSet presAssocID="{64040FCD-9DBF-4BB1-8E78-EBBE97F722B3}" presName="parTx" presStyleLbl="revTx" presStyleIdx="0" presStyleCnt="2">
        <dgm:presLayoutVars>
          <dgm:chMax val="0"/>
          <dgm:chPref val="0"/>
        </dgm:presLayoutVars>
      </dgm:prSet>
      <dgm:spPr/>
      <dgm:t>
        <a:bodyPr/>
        <a:lstStyle/>
        <a:p>
          <a:endParaRPr lang="en-US"/>
        </a:p>
      </dgm:t>
    </dgm:pt>
    <dgm:pt modelId="{52C97D06-B166-4F3D-A28B-605E9F34730C}" type="pres">
      <dgm:prSet presAssocID="{3902E994-0A4D-4405-8BEC-0A0CA2A9B164}" presName="sibTrans" presStyleCnt="0"/>
      <dgm:spPr/>
    </dgm:pt>
    <dgm:pt modelId="{0BC90AAC-7DBA-480F-B4C9-254A94FEAD75}" type="pres">
      <dgm:prSet presAssocID="{BEEC78A6-E9DD-48BE-A408-8ADECA0A00EC}" presName="compNode" presStyleCnt="0"/>
      <dgm:spPr/>
    </dgm:pt>
    <dgm:pt modelId="{60D4A5CE-23D1-40B9-8B92-229B8EEC879E}" type="pres">
      <dgm:prSet presAssocID="{BEEC78A6-E9DD-48BE-A408-8ADECA0A00EC}" presName="bgRect" presStyleLbl="bgShp" presStyleIdx="1" presStyleCnt="2"/>
      <dgm:spPr/>
    </dgm:pt>
    <dgm:pt modelId="{ED32D5CD-4CC8-49F1-99DE-2A0B4A67185B}" type="pres">
      <dgm:prSet presAssocID="{BEEC78A6-E9DD-48BE-A408-8ADECA0A00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Needle"/>
        </a:ext>
      </dgm:extLst>
    </dgm:pt>
    <dgm:pt modelId="{F806FFB4-7734-482D-A1CC-54DAE465B788}" type="pres">
      <dgm:prSet presAssocID="{BEEC78A6-E9DD-48BE-A408-8ADECA0A00EC}" presName="spaceRect" presStyleCnt="0"/>
      <dgm:spPr/>
    </dgm:pt>
    <dgm:pt modelId="{CC1019A7-239A-4853-9180-35C28E8EBBC9}" type="pres">
      <dgm:prSet presAssocID="{BEEC78A6-E9DD-48BE-A408-8ADECA0A00EC}" presName="parTx" presStyleLbl="revTx" presStyleIdx="1" presStyleCnt="2">
        <dgm:presLayoutVars>
          <dgm:chMax val="0"/>
          <dgm:chPref val="0"/>
        </dgm:presLayoutVars>
      </dgm:prSet>
      <dgm:spPr/>
      <dgm:t>
        <a:bodyPr/>
        <a:lstStyle/>
        <a:p>
          <a:endParaRPr lang="en-US"/>
        </a:p>
      </dgm:t>
    </dgm:pt>
  </dgm:ptLst>
  <dgm:cxnLst>
    <dgm:cxn modelId="{D7664E9A-1B5A-4890-BB84-CBC7EBE7401B}" srcId="{9B964098-FDD0-4937-99A7-181098D606BA}" destId="{64040FCD-9DBF-4BB1-8E78-EBBE97F722B3}" srcOrd="0" destOrd="0" parTransId="{6BDD0281-6E4F-415C-A0B1-77652FD2E334}" sibTransId="{3902E994-0A4D-4405-8BEC-0A0CA2A9B164}"/>
    <dgm:cxn modelId="{00EAFC1E-C26E-42D4-B297-16DB6A142487}" type="presOf" srcId="{9B964098-FDD0-4937-99A7-181098D606BA}" destId="{ADFDDD8C-0702-4385-A2E6-AD2BA313682F}" srcOrd="0" destOrd="0" presId="urn:microsoft.com/office/officeart/2018/2/layout/IconVerticalSolidList"/>
    <dgm:cxn modelId="{FD1B1542-ED91-42AC-B541-668007204EDD}" srcId="{9B964098-FDD0-4937-99A7-181098D606BA}" destId="{BEEC78A6-E9DD-48BE-A408-8ADECA0A00EC}" srcOrd="1" destOrd="0" parTransId="{49C1BB90-5CC0-401A-987D-92F1EE75BAA6}" sibTransId="{0A952B82-A17A-4709-917B-DD488C3EDAD7}"/>
    <dgm:cxn modelId="{041539DB-B21E-4DF8-8EA1-2DD105CA6109}" type="presOf" srcId="{64040FCD-9DBF-4BB1-8E78-EBBE97F722B3}" destId="{7715D615-C16E-41FF-96A4-FC74E5B66DF6}" srcOrd="0" destOrd="0" presId="urn:microsoft.com/office/officeart/2018/2/layout/IconVerticalSolidList"/>
    <dgm:cxn modelId="{AB3C15A2-0ECA-4A52-8A56-038D54B046EB}" type="presOf" srcId="{BEEC78A6-E9DD-48BE-A408-8ADECA0A00EC}" destId="{CC1019A7-239A-4853-9180-35C28E8EBBC9}" srcOrd="0" destOrd="0" presId="urn:microsoft.com/office/officeart/2018/2/layout/IconVerticalSolidList"/>
    <dgm:cxn modelId="{58BCDD2F-CE4B-4643-A3D9-764E3F9EFDB9}" type="presParOf" srcId="{ADFDDD8C-0702-4385-A2E6-AD2BA313682F}" destId="{45DF5066-8555-4FD4-B5ED-74B8F0CEC40C}" srcOrd="0" destOrd="0" presId="urn:microsoft.com/office/officeart/2018/2/layout/IconVerticalSolidList"/>
    <dgm:cxn modelId="{0320FE71-30BC-460B-BFF8-D54AE06DBFB5}" type="presParOf" srcId="{45DF5066-8555-4FD4-B5ED-74B8F0CEC40C}" destId="{C86E19A9-076F-44AE-B178-1664F733A495}" srcOrd="0" destOrd="0" presId="urn:microsoft.com/office/officeart/2018/2/layout/IconVerticalSolidList"/>
    <dgm:cxn modelId="{A836D847-CAE6-4696-B36C-76643B1BAD91}" type="presParOf" srcId="{45DF5066-8555-4FD4-B5ED-74B8F0CEC40C}" destId="{9220F958-5766-4986-BA40-3DA7F0375F86}" srcOrd="1" destOrd="0" presId="urn:microsoft.com/office/officeart/2018/2/layout/IconVerticalSolidList"/>
    <dgm:cxn modelId="{1659E27E-890A-4EEE-A33B-D8415A490CC9}" type="presParOf" srcId="{45DF5066-8555-4FD4-B5ED-74B8F0CEC40C}" destId="{E6FD71BF-9555-4EC4-803A-9E3774496046}" srcOrd="2" destOrd="0" presId="urn:microsoft.com/office/officeart/2018/2/layout/IconVerticalSolidList"/>
    <dgm:cxn modelId="{1AF3F10B-9810-4797-BDC5-ADD5C7B4C90E}" type="presParOf" srcId="{45DF5066-8555-4FD4-B5ED-74B8F0CEC40C}" destId="{7715D615-C16E-41FF-96A4-FC74E5B66DF6}" srcOrd="3" destOrd="0" presId="urn:microsoft.com/office/officeart/2018/2/layout/IconVerticalSolidList"/>
    <dgm:cxn modelId="{D2F45501-5240-47AC-88C9-CB5948876E7B}" type="presParOf" srcId="{ADFDDD8C-0702-4385-A2E6-AD2BA313682F}" destId="{52C97D06-B166-4F3D-A28B-605E9F34730C}" srcOrd="1" destOrd="0" presId="urn:microsoft.com/office/officeart/2018/2/layout/IconVerticalSolidList"/>
    <dgm:cxn modelId="{0653F04B-9DFF-46B2-8A8D-A6384347DF7F}" type="presParOf" srcId="{ADFDDD8C-0702-4385-A2E6-AD2BA313682F}" destId="{0BC90AAC-7DBA-480F-B4C9-254A94FEAD75}" srcOrd="2" destOrd="0" presId="urn:microsoft.com/office/officeart/2018/2/layout/IconVerticalSolidList"/>
    <dgm:cxn modelId="{BFD24B72-869E-472F-87B3-A79D6E4A573B}" type="presParOf" srcId="{0BC90AAC-7DBA-480F-B4C9-254A94FEAD75}" destId="{60D4A5CE-23D1-40B9-8B92-229B8EEC879E}" srcOrd="0" destOrd="0" presId="urn:microsoft.com/office/officeart/2018/2/layout/IconVerticalSolidList"/>
    <dgm:cxn modelId="{C577ECD8-C855-436E-A09A-4EAF5DE1BDB9}" type="presParOf" srcId="{0BC90AAC-7DBA-480F-B4C9-254A94FEAD75}" destId="{ED32D5CD-4CC8-49F1-99DE-2A0B4A67185B}" srcOrd="1" destOrd="0" presId="urn:microsoft.com/office/officeart/2018/2/layout/IconVerticalSolidList"/>
    <dgm:cxn modelId="{ADEDC2C0-755F-4482-A6FD-33AA5EF17021}" type="presParOf" srcId="{0BC90AAC-7DBA-480F-B4C9-254A94FEAD75}" destId="{F806FFB4-7734-482D-A1CC-54DAE465B788}" srcOrd="2" destOrd="0" presId="urn:microsoft.com/office/officeart/2018/2/layout/IconVerticalSolidList"/>
    <dgm:cxn modelId="{E6313EA8-31D6-47AF-8AB8-E3E027366A17}" type="presParOf" srcId="{0BC90AAC-7DBA-480F-B4C9-254A94FEAD75}" destId="{CC1019A7-239A-4853-9180-35C28E8EBB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93364-17C3-4132-B762-3CE06008E8CF}">
      <dsp:nvSpPr>
        <dsp:cNvPr id="0" name=""/>
        <dsp:cNvSpPr/>
      </dsp:nvSpPr>
      <dsp:spPr>
        <a:xfrm>
          <a:off x="0" y="2143"/>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02D49-65CC-4A9D-9DA3-3A5F987B9799}">
      <dsp:nvSpPr>
        <dsp:cNvPr id="0" name=""/>
        <dsp:cNvSpPr/>
      </dsp:nvSpPr>
      <dsp:spPr>
        <a:xfrm>
          <a:off x="0" y="2143"/>
          <a:ext cx="10972800" cy="73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Physical inactivity,</a:t>
          </a:r>
        </a:p>
      </dsp:txBody>
      <dsp:txXfrm>
        <a:off x="0" y="2143"/>
        <a:ext cx="10972800" cy="730805"/>
      </dsp:txXfrm>
    </dsp:sp>
    <dsp:sp modelId="{616A6897-0C7D-476E-A50D-2676F870FF97}">
      <dsp:nvSpPr>
        <dsp:cNvPr id="0" name=""/>
        <dsp:cNvSpPr/>
      </dsp:nvSpPr>
      <dsp:spPr>
        <a:xfrm>
          <a:off x="0" y="732948"/>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A6F26-293B-4FA8-B519-FA184EE01BA9}">
      <dsp:nvSpPr>
        <dsp:cNvPr id="0" name=""/>
        <dsp:cNvSpPr/>
      </dsp:nvSpPr>
      <dsp:spPr>
        <a:xfrm>
          <a:off x="0" y="732948"/>
          <a:ext cx="10972800" cy="73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First degree relative with diabetes</a:t>
          </a:r>
        </a:p>
      </dsp:txBody>
      <dsp:txXfrm>
        <a:off x="0" y="732948"/>
        <a:ext cx="10972800" cy="730805"/>
      </dsp:txXfrm>
    </dsp:sp>
    <dsp:sp modelId="{B63C622B-C618-4182-AA45-1C58F9F40507}">
      <dsp:nvSpPr>
        <dsp:cNvPr id="0" name=""/>
        <dsp:cNvSpPr/>
      </dsp:nvSpPr>
      <dsp:spPr>
        <a:xfrm>
          <a:off x="0" y="1463754"/>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62EFE-5D5A-4BC7-8BC9-EED3C317ED2F}">
      <dsp:nvSpPr>
        <dsp:cNvPr id="0" name=""/>
        <dsp:cNvSpPr/>
      </dsp:nvSpPr>
      <dsp:spPr>
        <a:xfrm>
          <a:off x="0" y="1463754"/>
          <a:ext cx="10972800" cy="73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High-risk race or ethnicity</a:t>
          </a:r>
        </a:p>
      </dsp:txBody>
      <dsp:txXfrm>
        <a:off x="0" y="1463754"/>
        <a:ext cx="10972800" cy="730805"/>
      </dsp:txXfrm>
    </dsp:sp>
    <dsp:sp modelId="{DEF9DC39-82E3-4CD3-B7B6-6BDE9D131973}">
      <dsp:nvSpPr>
        <dsp:cNvPr id="0" name=""/>
        <dsp:cNvSpPr/>
      </dsp:nvSpPr>
      <dsp:spPr>
        <a:xfrm>
          <a:off x="0" y="219455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8E871-4744-438A-AC60-62E4908776CE}">
      <dsp:nvSpPr>
        <dsp:cNvPr id="0" name=""/>
        <dsp:cNvSpPr/>
      </dsp:nvSpPr>
      <dsp:spPr>
        <a:xfrm>
          <a:off x="0" y="2194560"/>
          <a:ext cx="10972800" cy="73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Have previously birthed an infant weighing 4000 grams or more</a:t>
          </a:r>
        </a:p>
      </dsp:txBody>
      <dsp:txXfrm>
        <a:off x="0" y="2194560"/>
        <a:ext cx="10972800" cy="730805"/>
      </dsp:txXfrm>
    </dsp:sp>
    <dsp:sp modelId="{99E23BCE-68A2-4364-8CE3-0CB064D9C703}">
      <dsp:nvSpPr>
        <dsp:cNvPr id="0" name=""/>
        <dsp:cNvSpPr/>
      </dsp:nvSpPr>
      <dsp:spPr>
        <a:xfrm>
          <a:off x="0" y="2925365"/>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4CDD7-C2B7-4FF1-8BB1-4CE369A028A0}">
      <dsp:nvSpPr>
        <dsp:cNvPr id="0" name=""/>
        <dsp:cNvSpPr/>
      </dsp:nvSpPr>
      <dsp:spPr>
        <a:xfrm>
          <a:off x="0" y="2925365"/>
          <a:ext cx="10972800" cy="73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Previously gestational diabetes, hypertension</a:t>
          </a:r>
        </a:p>
      </dsp:txBody>
      <dsp:txXfrm>
        <a:off x="0" y="2925365"/>
        <a:ext cx="10972800" cy="730805"/>
      </dsp:txXfrm>
    </dsp:sp>
    <dsp:sp modelId="{82753C35-3462-4919-BB03-0F3B388182C5}">
      <dsp:nvSpPr>
        <dsp:cNvPr id="0" name=""/>
        <dsp:cNvSpPr/>
      </dsp:nvSpPr>
      <dsp:spPr>
        <a:xfrm>
          <a:off x="0" y="3656171"/>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B1701-6C17-49B0-AE98-9401324CF1F1}">
      <dsp:nvSpPr>
        <dsp:cNvPr id="0" name=""/>
        <dsp:cNvSpPr/>
      </dsp:nvSpPr>
      <dsp:spPr>
        <a:xfrm>
          <a:off x="0" y="3656171"/>
          <a:ext cx="10972800" cy="73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HDL level less than 35mg/dL</a:t>
          </a:r>
        </a:p>
      </dsp:txBody>
      <dsp:txXfrm>
        <a:off x="0" y="3656171"/>
        <a:ext cx="10972800" cy="730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06083-29B7-4B97-BEE7-F5C0B2685AE3}">
      <dsp:nvSpPr>
        <dsp:cNvPr id="0" name=""/>
        <dsp:cNvSpPr/>
      </dsp:nvSpPr>
      <dsp:spPr>
        <a:xfrm>
          <a:off x="0" y="535"/>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9963A-0B26-499B-AD5F-6B617D121E7E}">
      <dsp:nvSpPr>
        <dsp:cNvPr id="0" name=""/>
        <dsp:cNvSpPr/>
      </dsp:nvSpPr>
      <dsp:spPr>
        <a:xfrm>
          <a:off x="0" y="535"/>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Triglyceride level greater than 250 mg/dL</a:t>
          </a:r>
        </a:p>
      </dsp:txBody>
      <dsp:txXfrm>
        <a:off x="0" y="535"/>
        <a:ext cx="10972800" cy="626864"/>
      </dsp:txXfrm>
    </dsp:sp>
    <dsp:sp modelId="{731AD2A5-E0C3-46E0-A756-95DACEFF07BA}">
      <dsp:nvSpPr>
        <dsp:cNvPr id="0" name=""/>
        <dsp:cNvSpPr/>
      </dsp:nvSpPr>
      <dsp:spPr>
        <a:xfrm>
          <a:off x="0" y="62739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D54B0-82F7-4DF6-B297-F38B6EA5DF24}">
      <dsp:nvSpPr>
        <dsp:cNvPr id="0" name=""/>
        <dsp:cNvSpPr/>
      </dsp:nvSpPr>
      <dsp:spPr>
        <a:xfrm>
          <a:off x="0" y="627399"/>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Women with polycystic ovarian syndrome</a:t>
          </a:r>
        </a:p>
      </dsp:txBody>
      <dsp:txXfrm>
        <a:off x="0" y="627399"/>
        <a:ext cx="10972800" cy="626864"/>
      </dsp:txXfrm>
    </dsp:sp>
    <dsp:sp modelId="{915E8CBD-1436-49CB-8C3E-23D5990C555A}">
      <dsp:nvSpPr>
        <dsp:cNvPr id="0" name=""/>
        <dsp:cNvSpPr/>
      </dsp:nvSpPr>
      <dsp:spPr>
        <a:xfrm>
          <a:off x="0" y="1254263"/>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D4126-569A-4315-99E0-E64F37661F52}">
      <dsp:nvSpPr>
        <dsp:cNvPr id="0" name=""/>
        <dsp:cNvSpPr/>
      </dsp:nvSpPr>
      <dsp:spPr>
        <a:xfrm>
          <a:off x="0" y="1254263"/>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Hemoglobin A1c greater than 5.7%</a:t>
          </a:r>
        </a:p>
      </dsp:txBody>
      <dsp:txXfrm>
        <a:off x="0" y="1254263"/>
        <a:ext cx="10972800" cy="626864"/>
      </dsp:txXfrm>
    </dsp:sp>
    <dsp:sp modelId="{F26CDEB4-A28A-40FD-9116-F90F85D723B2}">
      <dsp:nvSpPr>
        <dsp:cNvPr id="0" name=""/>
        <dsp:cNvSpPr/>
      </dsp:nvSpPr>
      <dsp:spPr>
        <a:xfrm>
          <a:off x="0" y="1881127"/>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EB886-AAC1-4EBA-8307-8B3DD66926AB}">
      <dsp:nvSpPr>
        <dsp:cNvPr id="0" name=""/>
        <dsp:cNvSpPr/>
      </dsp:nvSpPr>
      <dsp:spPr>
        <a:xfrm>
          <a:off x="0" y="1881127"/>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Impaired glucose tolerance test</a:t>
          </a:r>
        </a:p>
      </dsp:txBody>
      <dsp:txXfrm>
        <a:off x="0" y="1881127"/>
        <a:ext cx="10972800" cy="626864"/>
      </dsp:txXfrm>
    </dsp:sp>
    <dsp:sp modelId="{18E198C9-3440-4466-A139-52B13FC0479F}">
      <dsp:nvSpPr>
        <dsp:cNvPr id="0" name=""/>
        <dsp:cNvSpPr/>
      </dsp:nvSpPr>
      <dsp:spPr>
        <a:xfrm>
          <a:off x="0" y="2507992"/>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85CDC-0552-4320-9EB4-7ECF7FB36AE4}">
      <dsp:nvSpPr>
        <dsp:cNvPr id="0" name=""/>
        <dsp:cNvSpPr/>
      </dsp:nvSpPr>
      <dsp:spPr>
        <a:xfrm>
          <a:off x="0" y="2507992"/>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Impaired fasting glucose</a:t>
          </a:r>
        </a:p>
      </dsp:txBody>
      <dsp:txXfrm>
        <a:off x="0" y="2507992"/>
        <a:ext cx="10972800" cy="626864"/>
      </dsp:txXfrm>
    </dsp:sp>
    <dsp:sp modelId="{9A359B76-6BEE-4910-80D5-B1C5E5B1F1FA}">
      <dsp:nvSpPr>
        <dsp:cNvPr id="0" name=""/>
        <dsp:cNvSpPr/>
      </dsp:nvSpPr>
      <dsp:spPr>
        <a:xfrm>
          <a:off x="0" y="3134856"/>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71D22-7B01-4638-97C1-77B630A207BF}">
      <dsp:nvSpPr>
        <dsp:cNvPr id="0" name=""/>
        <dsp:cNvSpPr/>
      </dsp:nvSpPr>
      <dsp:spPr>
        <a:xfrm>
          <a:off x="0" y="3134856"/>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History of cardiovascular disease</a:t>
          </a:r>
        </a:p>
      </dsp:txBody>
      <dsp:txXfrm>
        <a:off x="0" y="3134856"/>
        <a:ext cx="10972800" cy="626864"/>
      </dsp:txXfrm>
    </dsp:sp>
    <dsp:sp modelId="{930865BE-E118-49B1-A3AB-A538096CF035}">
      <dsp:nvSpPr>
        <dsp:cNvPr id="0" name=""/>
        <dsp:cNvSpPr/>
      </dsp:nvSpPr>
      <dsp:spPr>
        <a:xfrm>
          <a:off x="0" y="376172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26753-9116-43DD-8139-4C5898BC9040}">
      <dsp:nvSpPr>
        <dsp:cNvPr id="0" name=""/>
        <dsp:cNvSpPr/>
      </dsp:nvSpPr>
      <dsp:spPr>
        <a:xfrm>
          <a:off x="0" y="3761720"/>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Other clinical conditions associated with insulin resistance</a:t>
          </a:r>
        </a:p>
      </dsp:txBody>
      <dsp:txXfrm>
        <a:off x="0" y="3761720"/>
        <a:ext cx="10972800" cy="626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A8AA9-D18F-4BE9-8B2A-F23BE751BAE7}">
      <dsp:nvSpPr>
        <dsp:cNvPr id="0" name=""/>
        <dsp:cNvSpPr/>
      </dsp:nvSpPr>
      <dsp:spPr>
        <a:xfrm>
          <a:off x="0" y="535"/>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79533-6638-4740-88A7-38264DD1EB80}">
      <dsp:nvSpPr>
        <dsp:cNvPr id="0" name=""/>
        <dsp:cNvSpPr/>
      </dsp:nvSpPr>
      <dsp:spPr>
        <a:xfrm>
          <a:off x="0" y="535"/>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Congenital malformations (CVS, Skeletal, CNS) e.g., Caudal Regression Syndrome, Sacral Agenesis</a:t>
          </a:r>
        </a:p>
      </dsp:txBody>
      <dsp:txXfrm>
        <a:off x="0" y="535"/>
        <a:ext cx="10972800" cy="626864"/>
      </dsp:txXfrm>
    </dsp:sp>
    <dsp:sp modelId="{210012C8-1D0A-4AB7-BDCA-233A582D2E37}">
      <dsp:nvSpPr>
        <dsp:cNvPr id="0" name=""/>
        <dsp:cNvSpPr/>
      </dsp:nvSpPr>
      <dsp:spPr>
        <a:xfrm>
          <a:off x="0" y="62739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9FE0A-498A-4B0F-A738-47D91CD0B9BC}">
      <dsp:nvSpPr>
        <dsp:cNvPr id="0" name=""/>
        <dsp:cNvSpPr/>
      </dsp:nvSpPr>
      <dsp:spPr>
        <a:xfrm>
          <a:off x="0" y="627399"/>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Spontaneous Miscarriage</a:t>
          </a:r>
        </a:p>
      </dsp:txBody>
      <dsp:txXfrm>
        <a:off x="0" y="627399"/>
        <a:ext cx="10972800" cy="626864"/>
      </dsp:txXfrm>
    </dsp:sp>
    <dsp:sp modelId="{7846BD6C-6CC3-404E-AA37-D090B7CD9ACE}">
      <dsp:nvSpPr>
        <dsp:cNvPr id="0" name=""/>
        <dsp:cNvSpPr/>
      </dsp:nvSpPr>
      <dsp:spPr>
        <a:xfrm>
          <a:off x="0" y="1254263"/>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154AE-026C-4079-85B0-7AB19044D962}">
      <dsp:nvSpPr>
        <dsp:cNvPr id="0" name=""/>
        <dsp:cNvSpPr/>
      </dsp:nvSpPr>
      <dsp:spPr>
        <a:xfrm>
          <a:off x="0" y="1254263"/>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Fetal Macrosomia</a:t>
          </a:r>
        </a:p>
      </dsp:txBody>
      <dsp:txXfrm>
        <a:off x="0" y="1254263"/>
        <a:ext cx="10972800" cy="626864"/>
      </dsp:txXfrm>
    </dsp:sp>
    <dsp:sp modelId="{219F2BC0-1BB1-41CB-92D8-A174007FFCEB}">
      <dsp:nvSpPr>
        <dsp:cNvPr id="0" name=""/>
        <dsp:cNvSpPr/>
      </dsp:nvSpPr>
      <dsp:spPr>
        <a:xfrm>
          <a:off x="0" y="1881127"/>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E0999D-F4DD-43EF-8C34-406553E2E395}">
      <dsp:nvSpPr>
        <dsp:cNvPr id="0" name=""/>
        <dsp:cNvSpPr/>
      </dsp:nvSpPr>
      <dsp:spPr>
        <a:xfrm>
          <a:off x="0" y="1881127"/>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IUGR</a:t>
          </a:r>
        </a:p>
      </dsp:txBody>
      <dsp:txXfrm>
        <a:off x="0" y="1881127"/>
        <a:ext cx="10972800" cy="626864"/>
      </dsp:txXfrm>
    </dsp:sp>
    <dsp:sp modelId="{AFFB89F5-C480-4AD5-AA1E-6FA38BEBCA0C}">
      <dsp:nvSpPr>
        <dsp:cNvPr id="0" name=""/>
        <dsp:cNvSpPr/>
      </dsp:nvSpPr>
      <dsp:spPr>
        <a:xfrm>
          <a:off x="0" y="2507992"/>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214C8B-51F2-489F-A8D9-DF053ADF36FC}">
      <dsp:nvSpPr>
        <dsp:cNvPr id="0" name=""/>
        <dsp:cNvSpPr/>
      </dsp:nvSpPr>
      <dsp:spPr>
        <a:xfrm>
          <a:off x="0" y="2507992"/>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Polyhydramnios</a:t>
          </a:r>
        </a:p>
      </dsp:txBody>
      <dsp:txXfrm>
        <a:off x="0" y="2507992"/>
        <a:ext cx="10972800" cy="626864"/>
      </dsp:txXfrm>
    </dsp:sp>
    <dsp:sp modelId="{CCA0848D-F469-497F-8E11-FCC72A7EF07C}">
      <dsp:nvSpPr>
        <dsp:cNvPr id="0" name=""/>
        <dsp:cNvSpPr/>
      </dsp:nvSpPr>
      <dsp:spPr>
        <a:xfrm>
          <a:off x="0" y="3134856"/>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41A05-6A58-4A2A-B487-DB9D59D74923}">
      <dsp:nvSpPr>
        <dsp:cNvPr id="0" name=""/>
        <dsp:cNvSpPr/>
      </dsp:nvSpPr>
      <dsp:spPr>
        <a:xfrm>
          <a:off x="0" y="3134856"/>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RDS</a:t>
          </a:r>
        </a:p>
      </dsp:txBody>
      <dsp:txXfrm>
        <a:off x="0" y="3134856"/>
        <a:ext cx="10972800" cy="626864"/>
      </dsp:txXfrm>
    </dsp:sp>
    <dsp:sp modelId="{C1354AFE-0D53-4C21-9A94-EA62A895C32B}">
      <dsp:nvSpPr>
        <dsp:cNvPr id="0" name=""/>
        <dsp:cNvSpPr/>
      </dsp:nvSpPr>
      <dsp:spPr>
        <a:xfrm>
          <a:off x="0" y="376172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93C0F-C181-4E45-B9F7-3E4497A93705}">
      <dsp:nvSpPr>
        <dsp:cNvPr id="0" name=""/>
        <dsp:cNvSpPr/>
      </dsp:nvSpPr>
      <dsp:spPr>
        <a:xfrm>
          <a:off x="0" y="3761720"/>
          <a:ext cx="10972800"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IUD</a:t>
          </a:r>
        </a:p>
      </dsp:txBody>
      <dsp:txXfrm>
        <a:off x="0" y="3761720"/>
        <a:ext cx="10972800" cy="626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E19A9-076F-44AE-B178-1664F733A495}">
      <dsp:nvSpPr>
        <dsp:cNvPr id="0" name=""/>
        <dsp:cNvSpPr/>
      </dsp:nvSpPr>
      <dsp:spPr>
        <a:xfrm>
          <a:off x="0" y="713231"/>
          <a:ext cx="10972800" cy="1316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0F958-5766-4986-BA40-3DA7F0375F86}">
      <dsp:nvSpPr>
        <dsp:cNvPr id="0" name=""/>
        <dsp:cNvSpPr/>
      </dsp:nvSpPr>
      <dsp:spPr>
        <a:xfrm>
          <a:off x="398312" y="1009497"/>
          <a:ext cx="724204" cy="72420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5D615-C16E-41FF-96A4-FC74E5B66DF6}">
      <dsp:nvSpPr>
        <dsp:cNvPr id="0" name=""/>
        <dsp:cNvSpPr/>
      </dsp:nvSpPr>
      <dsp:spPr>
        <a:xfrm>
          <a:off x="1520830" y="713231"/>
          <a:ext cx="9451969" cy="131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55" tIns="139355" rIns="139355" bIns="139355" numCol="1" spcCol="1270" anchor="ctr" anchorCtr="0">
          <a:noAutofit/>
        </a:bodyPr>
        <a:lstStyle/>
        <a:p>
          <a:pPr lvl="0" algn="l" defTabSz="1066800">
            <a:lnSpc>
              <a:spcPct val="100000"/>
            </a:lnSpc>
            <a:spcBef>
              <a:spcPct val="0"/>
            </a:spcBef>
            <a:spcAft>
              <a:spcPct val="35000"/>
            </a:spcAft>
          </a:pPr>
          <a:r>
            <a:rPr lang="en-US" sz="2400" i="1" kern="1200"/>
            <a:t>Lispro and aspart have approval for usage in pregnancy</a:t>
          </a:r>
          <a:r>
            <a:rPr lang="en-US" sz="2400" kern="1200"/>
            <a:t>. The short-acting insulin is associated with less hypoglycemia.</a:t>
          </a:r>
        </a:p>
      </dsp:txBody>
      <dsp:txXfrm>
        <a:off x="1520830" y="713231"/>
        <a:ext cx="9451969" cy="1316736"/>
      </dsp:txXfrm>
    </dsp:sp>
    <dsp:sp modelId="{60D4A5CE-23D1-40B9-8B92-229B8EEC879E}">
      <dsp:nvSpPr>
        <dsp:cNvPr id="0" name=""/>
        <dsp:cNvSpPr/>
      </dsp:nvSpPr>
      <dsp:spPr>
        <a:xfrm>
          <a:off x="0" y="2359152"/>
          <a:ext cx="10972800" cy="1316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2D5CD-4CC8-49F1-99DE-2A0B4A67185B}">
      <dsp:nvSpPr>
        <dsp:cNvPr id="0" name=""/>
        <dsp:cNvSpPr/>
      </dsp:nvSpPr>
      <dsp:spPr>
        <a:xfrm>
          <a:off x="398312" y="2655417"/>
          <a:ext cx="724204" cy="724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019A7-239A-4853-9180-35C28E8EBBC9}">
      <dsp:nvSpPr>
        <dsp:cNvPr id="0" name=""/>
        <dsp:cNvSpPr/>
      </dsp:nvSpPr>
      <dsp:spPr>
        <a:xfrm>
          <a:off x="1520830" y="2359152"/>
          <a:ext cx="9451969" cy="131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55" tIns="139355" rIns="139355" bIns="139355" numCol="1" spcCol="1270" anchor="ctr" anchorCtr="0">
          <a:noAutofit/>
        </a:bodyPr>
        <a:lstStyle/>
        <a:p>
          <a:pPr lvl="0" algn="l" defTabSz="1066800">
            <a:lnSpc>
              <a:spcPct val="100000"/>
            </a:lnSpc>
            <a:spcBef>
              <a:spcPct val="0"/>
            </a:spcBef>
            <a:spcAft>
              <a:spcPct val="35000"/>
            </a:spcAft>
          </a:pPr>
          <a:r>
            <a:rPr lang="en-US" sz="2400" kern="1200"/>
            <a:t>The long-acting insulin detemir has received approval for the usage in pregnancy. Long-acting insulin causes less nocturnal hypoglycemia.</a:t>
          </a:r>
        </a:p>
      </dsp:txBody>
      <dsp:txXfrm>
        <a:off x="1520830" y="2359152"/>
        <a:ext cx="9451969" cy="13167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19" name="Footer Placeholder 18"/>
          <p:cNvSpPr>
            <a:spLocks noGrp="1"/>
          </p:cNvSpPr>
          <p:nvPr>
            <p:ph type="ftr" sz="quarter" idx="11"/>
          </p:nvPr>
        </p:nvSpPr>
        <p:spPr/>
        <p:txBody>
          <a:bodyPr/>
          <a:lstStyle/>
          <a:p>
            <a:endParaRPr lang="x-none"/>
          </a:p>
        </p:txBody>
      </p:sp>
      <p:sp>
        <p:nvSpPr>
          <p:cNvPr id="27" name="Slide Number Placeholder 26"/>
          <p:cNvSpPr>
            <a:spLocks noGrp="1"/>
          </p:cNvSpPr>
          <p:nvPr>
            <p:ph type="sldNum" sz="quarter" idx="12"/>
          </p:nvPr>
        </p:nvSpPr>
        <p:spPr/>
        <p:txBody>
          <a:bodyPr/>
          <a:lstStyle/>
          <a:p>
            <a:fld id="{62205476-F5CD-457E-AEAD-344B9A74396F}"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2205476-F5CD-457E-AEAD-344B9A74396F}"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2205476-F5CD-457E-AEAD-344B9A74396F}" type="slidenum">
              <a:rPr lang="x-none" smtClean="0"/>
              <a:pPr/>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2205476-F5CD-457E-AEAD-344B9A74396F}"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2205476-F5CD-457E-AEAD-344B9A74396F}"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2205476-F5CD-457E-AEAD-344B9A74396F}"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62205476-F5CD-457E-AEAD-344B9A74396F}"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62205476-F5CD-457E-AEAD-344B9A74396F}"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62205476-F5CD-457E-AEAD-344B9A74396F}"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2205476-F5CD-457E-AEAD-344B9A74396F}" type="slidenum">
              <a:rPr lang="x-none" smtClean="0"/>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41EDE05-FF34-448D-9D23-F0EBC89DB6AB}" type="datetimeFigureOut">
              <a:rPr lang="x-none" smtClean="0"/>
              <a:pPr/>
              <a:t>3/4/2025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69600" y="6356351"/>
            <a:ext cx="812800" cy="365125"/>
          </a:xfrm>
        </p:spPr>
        <p:txBody>
          <a:bodyPr/>
          <a:lstStyle/>
          <a:p>
            <a:fld id="{62205476-F5CD-457E-AEAD-344B9A74396F}" type="slidenum">
              <a:rPr lang="x-none" smtClean="0"/>
              <a:pPr/>
              <a:t>‹#›</a:t>
            </a:fld>
            <a:endParaRPr lang="x-none"/>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1EDE05-FF34-448D-9D23-F0EBC89DB6AB}" type="datetimeFigureOut">
              <a:rPr lang="x-none" smtClean="0"/>
              <a:pPr/>
              <a:t>3/4/2025</a:t>
            </a:fld>
            <a:endParaRPr lang="x-none"/>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x-none"/>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205476-F5CD-457E-AEAD-344B9A74396F}" type="slidenum">
              <a:rPr lang="x-none" smtClean="0"/>
              <a:pPr/>
              <a:t>‹#›</a:t>
            </a:fld>
            <a:endParaRPr lang="x-none"/>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art">
            <a:extLst>
              <a:ext uri="{FF2B5EF4-FFF2-40B4-BE49-F238E27FC236}">
                <a16:creationId xmlns:a16="http://schemas.microsoft.com/office/drawing/2014/main" id="{D5F33D48-5893-2BD4-1AC2-2AEFA010A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469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CEAB-3628-4E13-AEF9-A9D3D0897F48}"/>
              </a:ext>
            </a:extLst>
          </p:cNvPr>
          <p:cNvSpPr>
            <a:spLocks noGrp="1"/>
          </p:cNvSpPr>
          <p:nvPr>
            <p:ph type="title"/>
          </p:nvPr>
        </p:nvSpPr>
        <p:spPr>
          <a:xfrm>
            <a:off x="793262" y="1337485"/>
            <a:ext cx="10972800" cy="1195989"/>
          </a:xfrm>
        </p:spPr>
        <p:txBody>
          <a:bodyPr>
            <a:normAutofit fontScale="90000"/>
          </a:bodyPr>
          <a:lstStyle/>
          <a:p>
            <a:r>
              <a:rPr lang="en-US" sz="6000" dirty="0"/>
              <a:t>         </a:t>
            </a:r>
            <a:br>
              <a:rPr lang="en-US" sz="6000" dirty="0"/>
            </a:br>
            <a:r>
              <a:rPr lang="en-US" sz="6000" dirty="0"/>
              <a:t>                     </a:t>
            </a:r>
            <a:br>
              <a:rPr lang="en-US" sz="6000" dirty="0"/>
            </a:br>
            <a:r>
              <a:rPr lang="en-US" sz="6000" dirty="0"/>
              <a:t/>
            </a:r>
            <a:br>
              <a:rPr lang="en-US" sz="6000" dirty="0"/>
            </a:br>
            <a:r>
              <a:rPr lang="en-US" sz="4900" b="1" dirty="0"/>
              <a:t>RISK FACTORS                </a:t>
            </a:r>
            <a:r>
              <a:rPr lang="en-US" sz="6000" dirty="0"/>
              <a:t/>
            </a:r>
            <a:br>
              <a:rPr lang="en-US" sz="6000" dirty="0"/>
            </a:br>
            <a:r>
              <a:rPr lang="en-US" sz="6000" dirty="0"/>
              <a:t>          </a:t>
            </a:r>
            <a:endParaRPr lang="x-none" sz="3600" dirty="0"/>
          </a:p>
        </p:txBody>
      </p:sp>
      <p:graphicFrame>
        <p:nvGraphicFramePr>
          <p:cNvPr id="8" name="Content Placeholder 2">
            <a:extLst>
              <a:ext uri="{FF2B5EF4-FFF2-40B4-BE49-F238E27FC236}">
                <a16:creationId xmlns:a16="http://schemas.microsoft.com/office/drawing/2014/main" id="{E86C4225-4681-8BF4-32FD-AE8ACBC66835}"/>
              </a:ext>
            </a:extLst>
          </p:cNvPr>
          <p:cNvGraphicFramePr>
            <a:graphicFrameLocks noGrp="1"/>
          </p:cNvGraphicFramePr>
          <p:nvPr>
            <p:ph idx="1"/>
          </p:nvPr>
        </p:nvGraphicFramePr>
        <p:xfrm>
          <a:off x="609600" y="1935480"/>
          <a:ext cx="109728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26ED9CCC-F05A-3085-595A-B8AB882F39F3}"/>
              </a:ext>
            </a:extLst>
          </p:cNvPr>
          <p:cNvSpPr/>
          <p:nvPr/>
        </p:nvSpPr>
        <p:spPr>
          <a:xfrm>
            <a:off x="3678697" y="59694"/>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HORIZONTAL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385BE3E9-CA13-58C8-D132-4894DEA03333}"/>
              </a:ext>
            </a:extLst>
          </p:cNvPr>
          <p:cNvPicPr>
            <a:picLocks noChangeAspect="1" noChangeArrowheads="1"/>
          </p:cNvPicPr>
          <p:nvPr/>
        </p:nvPicPr>
        <p:blipFill>
          <a:blip r:embed="rId7"/>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125562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90" y="900752"/>
            <a:ext cx="10972800" cy="856184"/>
          </a:xfrm>
        </p:spPr>
        <p:txBody>
          <a:bodyPr>
            <a:normAutofit fontScale="90000"/>
          </a:bodyPr>
          <a:lstStyle/>
          <a:p>
            <a:r>
              <a:rPr lang="en-US" sz="6000" dirty="0"/>
              <a:t/>
            </a:r>
            <a:br>
              <a:rPr lang="en-US" sz="6000" dirty="0"/>
            </a:br>
            <a:r>
              <a:rPr lang="en-US" sz="4900" b="1" dirty="0"/>
              <a:t>RISK FACTORS</a:t>
            </a:r>
          </a:p>
        </p:txBody>
      </p:sp>
      <p:graphicFrame>
        <p:nvGraphicFramePr>
          <p:cNvPr id="8" name="Content Placeholder 2">
            <a:extLst>
              <a:ext uri="{FF2B5EF4-FFF2-40B4-BE49-F238E27FC236}">
                <a16:creationId xmlns:a16="http://schemas.microsoft.com/office/drawing/2014/main" id="{17DFD63F-096C-8DAD-34D9-CAA14CC283BE}"/>
              </a:ext>
            </a:extLst>
          </p:cNvPr>
          <p:cNvGraphicFramePr>
            <a:graphicFrameLocks noGrp="1"/>
          </p:cNvGraphicFramePr>
          <p:nvPr>
            <p:ph idx="1"/>
          </p:nvPr>
        </p:nvGraphicFramePr>
        <p:xfrm>
          <a:off x="609600" y="1935480"/>
          <a:ext cx="109728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627E739-1949-2314-44BB-5B5CEB7ED035}"/>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HORIZONTAL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DF45C660-9F5E-C295-9442-D3244F967F76}"/>
              </a:ext>
            </a:extLst>
          </p:cNvPr>
          <p:cNvPicPr>
            <a:picLocks noChangeAspect="1" noChangeArrowheads="1"/>
          </p:cNvPicPr>
          <p:nvPr/>
        </p:nvPicPr>
        <p:blipFill>
          <a:blip r:embed="rId7"/>
          <a:srcRect/>
          <a:stretch>
            <a:fillRect/>
          </a:stretch>
        </p:blipFill>
        <p:spPr bwMode="auto">
          <a:xfrm>
            <a:off x="10833478" y="0"/>
            <a:ext cx="1358522" cy="131672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28B4-7BF6-4675-83FA-74733F823D9D}"/>
              </a:ext>
            </a:extLst>
          </p:cNvPr>
          <p:cNvSpPr>
            <a:spLocks noGrp="1"/>
          </p:cNvSpPr>
          <p:nvPr>
            <p:ph type="title"/>
          </p:nvPr>
        </p:nvSpPr>
        <p:spPr>
          <a:xfrm>
            <a:off x="516835" y="1528549"/>
            <a:ext cx="10972800" cy="831935"/>
          </a:xfrm>
        </p:spPr>
        <p:txBody>
          <a:bodyPr>
            <a:noAutofit/>
          </a:bodyPr>
          <a:lstStyle/>
          <a:p>
            <a:r>
              <a:rPr lang="en-US" sz="4800" b="1" dirty="0"/>
              <a:t>SCREENING FOR GESTATIONAL DIABETES</a:t>
            </a:r>
            <a:endParaRPr lang="x-none" sz="4800" b="1" dirty="0"/>
          </a:p>
        </p:txBody>
      </p:sp>
      <p:sp>
        <p:nvSpPr>
          <p:cNvPr id="3" name="Content Placeholder 2">
            <a:extLst>
              <a:ext uri="{FF2B5EF4-FFF2-40B4-BE49-F238E27FC236}">
                <a16:creationId xmlns:a16="http://schemas.microsoft.com/office/drawing/2014/main" id="{B12622E6-0281-4706-99E3-D8F4C808C728}"/>
              </a:ext>
            </a:extLst>
          </p:cNvPr>
          <p:cNvSpPr>
            <a:spLocks noGrp="1"/>
          </p:cNvSpPr>
          <p:nvPr>
            <p:ph idx="1"/>
          </p:nvPr>
        </p:nvSpPr>
        <p:spPr/>
        <p:txBody>
          <a:bodyPr anchor="ctr">
            <a:normAutofit/>
          </a:bodyPr>
          <a:lstStyle/>
          <a:p>
            <a:pPr marL="0" indent="0">
              <a:buFont typeface="Wingdings" pitchFamily="2" charset="2"/>
              <a:buChar char="q"/>
            </a:pPr>
            <a:r>
              <a:rPr lang="en-US" sz="2800" dirty="0"/>
              <a:t> All asymptomatic pregnant women should undergo laboratory screening for gestational diabetes after 24 weeks’ gestation.</a:t>
            </a:r>
          </a:p>
          <a:p>
            <a:pPr marL="0" indent="0">
              <a:buFont typeface="Wingdings" pitchFamily="2" charset="2"/>
              <a:buChar char="q"/>
            </a:pPr>
            <a:r>
              <a:rPr lang="en-US" sz="2800" dirty="0"/>
              <a:t> a 50-g OGTT screening test offered to all pregnant women at 24–28 weeks’ gestation. If this test is abnormal, the diagnostic test is a 100-g oral glucose tolerance test.</a:t>
            </a:r>
            <a:endParaRPr lang="x-none" sz="2800" dirty="0"/>
          </a:p>
        </p:txBody>
      </p:sp>
      <p:sp>
        <p:nvSpPr>
          <p:cNvPr id="6" name="Rectangle 5">
            <a:extLst>
              <a:ext uri="{FF2B5EF4-FFF2-40B4-BE49-F238E27FC236}">
                <a16:creationId xmlns:a16="http://schemas.microsoft.com/office/drawing/2014/main" id="{8EF097B0-DCF8-5E47-A248-D9E75CB071E8}"/>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7" name="Picture 6" descr="C:\Users\ikram\Desktop\RMC logo.jpeg">
            <a:extLst>
              <a:ext uri="{FF2B5EF4-FFF2-40B4-BE49-F238E27FC236}">
                <a16:creationId xmlns:a16="http://schemas.microsoft.com/office/drawing/2014/main" id="{8C0FCA56-B410-43E3-AD6E-3CD4AB8D3C37}"/>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174443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8898CE-094A-41D2-9B6A-6C12070913D9}"/>
              </a:ext>
            </a:extLst>
          </p:cNvPr>
          <p:cNvPicPr>
            <a:picLocks noGrp="1" noChangeAspect="1"/>
          </p:cNvPicPr>
          <p:nvPr>
            <p:ph idx="1"/>
          </p:nvPr>
        </p:nvPicPr>
        <p:blipFill>
          <a:blip r:embed="rId2"/>
          <a:stretch>
            <a:fillRect/>
          </a:stretch>
        </p:blipFill>
        <p:spPr>
          <a:xfrm>
            <a:off x="0" y="535577"/>
            <a:ext cx="12192000" cy="6322423"/>
          </a:xfrm>
          <a:prstGeom prst="rect">
            <a:avLst/>
          </a:prstGeom>
        </p:spPr>
      </p:pic>
      <p:sp>
        <p:nvSpPr>
          <p:cNvPr id="2" name="Rectangle 1">
            <a:extLst>
              <a:ext uri="{FF2B5EF4-FFF2-40B4-BE49-F238E27FC236}">
                <a16:creationId xmlns:a16="http://schemas.microsoft.com/office/drawing/2014/main" id="{7B5702D8-C57A-B212-661A-2F79C34D5323}"/>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3" name="Picture 2" descr="C:\Users\ikram\Desktop\RMC logo.jpeg">
            <a:extLst>
              <a:ext uri="{FF2B5EF4-FFF2-40B4-BE49-F238E27FC236}">
                <a16:creationId xmlns:a16="http://schemas.microsoft.com/office/drawing/2014/main" id="{69A63007-D7ED-687F-A130-D18230903995}"/>
              </a:ext>
            </a:extLst>
          </p:cNvPr>
          <p:cNvPicPr>
            <a:picLocks noChangeAspect="1" noChangeArrowheads="1"/>
          </p:cNvPicPr>
          <p:nvPr/>
        </p:nvPicPr>
        <p:blipFill>
          <a:blip r:embed="rId3"/>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45211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817A-EF10-4901-8247-0A1EC436B41D}"/>
              </a:ext>
            </a:extLst>
          </p:cNvPr>
          <p:cNvSpPr>
            <a:spLocks noGrp="1"/>
          </p:cNvSpPr>
          <p:nvPr>
            <p:ph type="title"/>
          </p:nvPr>
        </p:nvSpPr>
        <p:spPr>
          <a:xfrm>
            <a:off x="609600" y="859146"/>
            <a:ext cx="11382103" cy="750588"/>
          </a:xfrm>
        </p:spPr>
        <p:txBody>
          <a:bodyPr>
            <a:noAutofit/>
          </a:bodyPr>
          <a:lstStyle/>
          <a:p>
            <a:r>
              <a:rPr lang="en-US" sz="5400" dirty="0"/>
              <a:t/>
            </a:r>
            <a:br>
              <a:rPr lang="en-US" sz="5400" dirty="0"/>
            </a:br>
            <a:r>
              <a:rPr lang="en-US" sz="5400" dirty="0"/>
              <a:t/>
            </a:r>
            <a:br>
              <a:rPr lang="en-US" sz="5400" dirty="0"/>
            </a:br>
            <a:r>
              <a:rPr lang="en-US" sz="5400" dirty="0"/>
              <a:t>                </a:t>
            </a:r>
            <a:br>
              <a:rPr lang="en-US" sz="5400" dirty="0"/>
            </a:br>
            <a:r>
              <a:rPr lang="en-US" sz="3600" b="1" dirty="0"/>
              <a:t>FETAL COMPLICATIONS OF  GESTATIONAL DIABETES              </a:t>
            </a:r>
            <a:endParaRPr lang="x-none" sz="5400" b="1" dirty="0"/>
          </a:p>
        </p:txBody>
      </p:sp>
      <p:graphicFrame>
        <p:nvGraphicFramePr>
          <p:cNvPr id="8" name="Content Placeholder 2">
            <a:extLst>
              <a:ext uri="{FF2B5EF4-FFF2-40B4-BE49-F238E27FC236}">
                <a16:creationId xmlns:a16="http://schemas.microsoft.com/office/drawing/2014/main" id="{F4BF2E3A-D456-6206-4484-9573ADB3347D}"/>
              </a:ext>
            </a:extLst>
          </p:cNvPr>
          <p:cNvGraphicFramePr>
            <a:graphicFrameLocks noGrp="1"/>
          </p:cNvGraphicFramePr>
          <p:nvPr>
            <p:ph idx="1"/>
          </p:nvPr>
        </p:nvGraphicFramePr>
        <p:xfrm>
          <a:off x="609600" y="1935480"/>
          <a:ext cx="109728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A6F49A0-709C-5972-B1B1-C27727836217}"/>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C3B4CE7F-62FD-AEF8-FA2B-571182261AB3}"/>
              </a:ext>
            </a:extLst>
          </p:cNvPr>
          <p:cNvPicPr>
            <a:picLocks noChangeAspect="1" noChangeArrowheads="1"/>
          </p:cNvPicPr>
          <p:nvPr/>
        </p:nvPicPr>
        <p:blipFill>
          <a:blip r:embed="rId7"/>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107502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3F63-DC37-4F4C-B406-D77DD6DFF05A}"/>
              </a:ext>
            </a:extLst>
          </p:cNvPr>
          <p:cNvSpPr>
            <a:spLocks noGrp="1"/>
          </p:cNvSpPr>
          <p:nvPr>
            <p:ph type="title"/>
          </p:nvPr>
        </p:nvSpPr>
        <p:spPr>
          <a:xfrm>
            <a:off x="622663" y="928688"/>
            <a:ext cx="10972800" cy="1035966"/>
          </a:xfrm>
        </p:spPr>
        <p:txBody>
          <a:bodyPr>
            <a:noAutofit/>
          </a:bodyPr>
          <a:lstStyle/>
          <a:p>
            <a:r>
              <a:rPr lang="en-US" sz="4400" b="1" i="1" dirty="0"/>
              <a:t/>
            </a:r>
            <a:br>
              <a:rPr lang="en-US" sz="4400" b="1" i="1" dirty="0"/>
            </a:br>
            <a:r>
              <a:rPr lang="en-US" sz="4400" b="1" i="1" dirty="0"/>
              <a:t/>
            </a:r>
            <a:br>
              <a:rPr lang="en-US" sz="4400" b="1" i="1" dirty="0"/>
            </a:br>
            <a:r>
              <a:rPr lang="en-US" sz="4400" b="1" i="1" dirty="0"/>
              <a:t/>
            </a:r>
            <a:br>
              <a:rPr lang="en-US" sz="4400" b="1" i="1" dirty="0"/>
            </a:br>
            <a:r>
              <a:rPr lang="en-US" sz="4400" b="1" dirty="0"/>
              <a:t>MATERNAL COMPLICATIONS OF DIABETES                                         </a:t>
            </a:r>
            <a:r>
              <a:rPr lang="en-US" sz="5400" b="1" dirty="0"/>
              <a:t>  </a:t>
            </a:r>
            <a:endParaRPr lang="x-none" sz="5400" b="1" dirty="0"/>
          </a:p>
        </p:txBody>
      </p:sp>
      <p:sp>
        <p:nvSpPr>
          <p:cNvPr id="3" name="Content Placeholder 2">
            <a:extLst>
              <a:ext uri="{FF2B5EF4-FFF2-40B4-BE49-F238E27FC236}">
                <a16:creationId xmlns:a16="http://schemas.microsoft.com/office/drawing/2014/main" id="{B90B2F35-57AA-4985-B5F7-2C84C8814EDB}"/>
              </a:ext>
            </a:extLst>
          </p:cNvPr>
          <p:cNvSpPr>
            <a:spLocks noGrp="1"/>
          </p:cNvSpPr>
          <p:nvPr>
            <p:ph idx="1"/>
          </p:nvPr>
        </p:nvSpPr>
        <p:spPr>
          <a:xfrm>
            <a:off x="768626" y="2451064"/>
            <a:ext cx="10972800" cy="4389120"/>
          </a:xfrm>
        </p:spPr>
        <p:txBody>
          <a:bodyPr>
            <a:normAutofit/>
          </a:bodyPr>
          <a:lstStyle/>
          <a:p>
            <a:pPr>
              <a:buFont typeface="Wingdings" panose="05000000000000000000" pitchFamily="2" charset="2"/>
              <a:buChar char="q"/>
            </a:pPr>
            <a:r>
              <a:rPr lang="en-US" sz="2800" dirty="0"/>
              <a:t>Hypertension.</a:t>
            </a:r>
          </a:p>
          <a:p>
            <a:pPr>
              <a:buFont typeface="Wingdings" panose="05000000000000000000" pitchFamily="2" charset="2"/>
              <a:buChar char="q"/>
            </a:pPr>
            <a:r>
              <a:rPr lang="en-US" sz="2800" dirty="0"/>
              <a:t>Preeclampsia.</a:t>
            </a:r>
          </a:p>
          <a:p>
            <a:pPr>
              <a:buFont typeface="Wingdings" panose="05000000000000000000" pitchFamily="2" charset="2"/>
              <a:buChar char="q"/>
            </a:pPr>
            <a:r>
              <a:rPr lang="en-US" sz="2800" dirty="0"/>
              <a:t>Increased risk of developing diabetes mellitus (Women with gestational diabetes (GDM) have an increased 35 to 60% risk of developing diabetes mellitus over 10 to 20 years after pregnancy.)</a:t>
            </a:r>
          </a:p>
          <a:p>
            <a:pPr>
              <a:buFont typeface="Wingdings" panose="05000000000000000000" pitchFamily="2" charset="2"/>
              <a:buChar char="q"/>
            </a:pPr>
            <a:r>
              <a:rPr lang="en-US" sz="2800" dirty="0"/>
              <a:t> Increased risk of cesarean delivery.</a:t>
            </a:r>
          </a:p>
          <a:p>
            <a:pPr marL="0" indent="0">
              <a:buNone/>
            </a:pPr>
            <a:endParaRPr lang="x-none" sz="2800" dirty="0"/>
          </a:p>
        </p:txBody>
      </p:sp>
      <p:sp>
        <p:nvSpPr>
          <p:cNvPr id="5" name="Rectangle 4">
            <a:extLst>
              <a:ext uri="{FF2B5EF4-FFF2-40B4-BE49-F238E27FC236}">
                <a16:creationId xmlns:a16="http://schemas.microsoft.com/office/drawing/2014/main" id="{F3948029-ADFD-C07B-ED6B-970283303690}"/>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spTree>
    <p:extLst>
      <p:ext uri="{BB962C8B-B14F-4D97-AF65-F5344CB8AC3E}">
        <p14:creationId xmlns:p14="http://schemas.microsoft.com/office/powerpoint/2010/main" val="412690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3371-53F6-40E2-B35E-FCAE8779C1FD}"/>
              </a:ext>
            </a:extLst>
          </p:cNvPr>
          <p:cNvSpPr>
            <a:spLocks noGrp="1"/>
          </p:cNvSpPr>
          <p:nvPr>
            <p:ph type="title"/>
          </p:nvPr>
        </p:nvSpPr>
        <p:spPr/>
        <p:txBody>
          <a:bodyPr>
            <a:normAutofit fontScale="90000"/>
          </a:bodyPr>
          <a:lstStyle/>
          <a:p>
            <a:r>
              <a:rPr lang="en-US" sz="5400" dirty="0"/>
              <a:t>                           </a:t>
            </a:r>
            <a:br>
              <a:rPr lang="en-US" sz="5400" dirty="0"/>
            </a:br>
            <a:r>
              <a:rPr lang="en-US" sz="4900" b="1" dirty="0"/>
              <a:t>TREATMENT AND MANAGEMENT   </a:t>
            </a:r>
            <a:endParaRPr lang="x-none" sz="4900" b="1" dirty="0"/>
          </a:p>
        </p:txBody>
      </p:sp>
      <p:sp>
        <p:nvSpPr>
          <p:cNvPr id="3" name="Content Placeholder 2">
            <a:extLst>
              <a:ext uri="{FF2B5EF4-FFF2-40B4-BE49-F238E27FC236}">
                <a16:creationId xmlns:a16="http://schemas.microsoft.com/office/drawing/2014/main" id="{36D4C3A8-05A9-43C3-A4F0-1DEC88BCFBD1}"/>
              </a:ext>
            </a:extLst>
          </p:cNvPr>
          <p:cNvSpPr>
            <a:spLocks noGrp="1"/>
          </p:cNvSpPr>
          <p:nvPr>
            <p:ph idx="1"/>
          </p:nvPr>
        </p:nvSpPr>
        <p:spPr/>
        <p:txBody>
          <a:bodyPr>
            <a:normAutofit/>
          </a:bodyPr>
          <a:lstStyle/>
          <a:p>
            <a:pPr>
              <a:buFont typeface="Wingdings" panose="05000000000000000000" pitchFamily="2" charset="2"/>
              <a:buChar char="q"/>
            </a:pPr>
            <a:r>
              <a:rPr lang="en-US" sz="2800" dirty="0"/>
              <a:t>Gestational diabetes management begins with nonpharmacologic measurements like diet modifications, exercise, and glucose monitoring. The ADA recommends nutritional counseling by a registered dietitian and development of a personalized plan based on the patients BMI.</a:t>
            </a:r>
          </a:p>
          <a:p>
            <a:pPr>
              <a:buFont typeface="Wingdings" panose="05000000000000000000" pitchFamily="2" charset="2"/>
              <a:buChar char="q"/>
            </a:pPr>
            <a:r>
              <a:rPr lang="en-US" sz="2800" dirty="0"/>
              <a:t>The amount of exercise recommended in GDM is 30 minutes of moderate-intensity aerobic exercise at least five days a week or a minimum of 150 minutes per week.</a:t>
            </a:r>
          </a:p>
          <a:p>
            <a:pPr>
              <a:buFont typeface="Wingdings" panose="05000000000000000000" pitchFamily="2" charset="2"/>
              <a:buChar char="q"/>
            </a:pPr>
            <a:endParaRPr lang="x-none" sz="2800" dirty="0"/>
          </a:p>
        </p:txBody>
      </p:sp>
      <p:sp>
        <p:nvSpPr>
          <p:cNvPr id="5" name="Rectangle 4">
            <a:extLst>
              <a:ext uri="{FF2B5EF4-FFF2-40B4-BE49-F238E27FC236}">
                <a16:creationId xmlns:a16="http://schemas.microsoft.com/office/drawing/2014/main" id="{462BE1DB-56B0-E94C-FF45-237FFB8BF812}"/>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D177935E-AC45-B123-0477-634966553D73}"/>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356104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2639"/>
            <a:ext cx="10972800" cy="1395434"/>
          </a:xfrm>
        </p:spPr>
        <p:txBody>
          <a:bodyPr>
            <a:normAutofit fontScale="90000"/>
          </a:bodyPr>
          <a:lstStyle/>
          <a:p>
            <a:r>
              <a:rPr lang="en-US" sz="4800" dirty="0"/>
              <a:t>       </a:t>
            </a:r>
            <a:r>
              <a:rPr lang="en-US" sz="4900" b="1" dirty="0"/>
              <a:t>TREATMENT AND MANAGEMENT      </a:t>
            </a:r>
            <a:r>
              <a:rPr lang="en-US" sz="4800" dirty="0"/>
              <a:t/>
            </a:r>
            <a:br>
              <a:rPr lang="en-US" sz="4800" dirty="0"/>
            </a:br>
            <a:r>
              <a:rPr lang="en-US" sz="4800" dirty="0"/>
              <a:t>                                             </a:t>
            </a:r>
            <a:endParaRPr lang="en-US" sz="3600"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sz="2800" dirty="0"/>
              <a:t>If the patient glycemic control is not adequate despite optimal adherence to diet and exercise, it is recommended to begin pharmacologic treatment. </a:t>
            </a:r>
            <a:r>
              <a:rPr lang="en-US" sz="2800" b="1" i="1" dirty="0">
                <a:solidFill>
                  <a:srgbClr val="0070C0"/>
                </a:solidFill>
              </a:rPr>
              <a:t>The ADA first line of treatment for GDM is insulin. The therapy with insulin has been considered </a:t>
            </a:r>
            <a:r>
              <a:rPr lang="en-US" sz="2800" dirty="0"/>
              <a:t>the standard therapy for gestational diabetes management when adequate glucose levels are unachievable with diet and exercise.</a:t>
            </a:r>
          </a:p>
          <a:p>
            <a:pPr>
              <a:buFont typeface="Wingdings" panose="05000000000000000000" pitchFamily="2" charset="2"/>
              <a:buChar char="q"/>
            </a:pPr>
            <a:r>
              <a:rPr lang="en-US" sz="2800" dirty="0"/>
              <a:t>The oral hypoglycemic agents</a:t>
            </a:r>
            <a:r>
              <a:rPr lang="en-US" sz="2800" b="1" i="1" dirty="0">
                <a:solidFill>
                  <a:srgbClr val="92D050"/>
                </a:solidFill>
              </a:rPr>
              <a:t>, </a:t>
            </a:r>
            <a:r>
              <a:rPr lang="en-US" sz="2800" b="1" i="1" dirty="0">
                <a:solidFill>
                  <a:srgbClr val="0070C0"/>
                </a:solidFill>
              </a:rPr>
              <a:t>Metformin and Glyburide/</a:t>
            </a:r>
            <a:r>
              <a:rPr lang="en-US" sz="2800" b="1" i="1" dirty="0" err="1">
                <a:solidFill>
                  <a:srgbClr val="0070C0"/>
                </a:solidFill>
              </a:rPr>
              <a:t>Glibenclaimide</a:t>
            </a:r>
            <a:r>
              <a:rPr lang="en-US" sz="2800" b="1" i="1" dirty="0">
                <a:solidFill>
                  <a:srgbClr val="0070C0"/>
                </a:solidFill>
              </a:rPr>
              <a:t>, are being used among women with gestational diabetes. </a:t>
            </a:r>
            <a:r>
              <a:rPr lang="en-US" sz="2800" dirty="0" err="1"/>
              <a:t>Glyburide</a:t>
            </a:r>
            <a:r>
              <a:rPr lang="en-US" sz="2800" dirty="0"/>
              <a:t> can be initiated at a dose of 2.5 mg, and the maximum dose is 20mg. </a:t>
            </a:r>
            <a:r>
              <a:rPr lang="en-US" sz="2800" dirty="0" err="1"/>
              <a:t>Metformin</a:t>
            </a:r>
            <a:r>
              <a:rPr lang="en-US" sz="2800" dirty="0"/>
              <a:t> therapy is started at a dose of 500 mg, and the maximum dose is 2500 mg.</a:t>
            </a:r>
          </a:p>
          <a:p>
            <a:endParaRPr lang="en-US" dirty="0"/>
          </a:p>
        </p:txBody>
      </p:sp>
      <p:sp>
        <p:nvSpPr>
          <p:cNvPr id="5" name="Rectangle 4">
            <a:extLst>
              <a:ext uri="{FF2B5EF4-FFF2-40B4-BE49-F238E27FC236}">
                <a16:creationId xmlns:a16="http://schemas.microsoft.com/office/drawing/2014/main" id="{419383D8-2C56-AE6E-CC94-BA13366C9D68}"/>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5550BB29-BF5E-03BA-E6FA-54A5857B307C}"/>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6423-725C-4EC9-9757-D99B9EEA9AEE}"/>
              </a:ext>
            </a:extLst>
          </p:cNvPr>
          <p:cNvSpPr>
            <a:spLocks noGrp="1"/>
          </p:cNvSpPr>
          <p:nvPr>
            <p:ph type="title"/>
          </p:nvPr>
        </p:nvSpPr>
        <p:spPr>
          <a:xfrm>
            <a:off x="609600" y="996286"/>
            <a:ext cx="10972800" cy="1378424"/>
          </a:xfrm>
        </p:spPr>
        <p:txBody>
          <a:bodyPr>
            <a:normAutofit fontScale="90000"/>
          </a:bodyPr>
          <a:lstStyle/>
          <a:p>
            <a:r>
              <a:rPr lang="en-US" sz="5400" dirty="0"/>
              <a:t> </a:t>
            </a:r>
            <a:r>
              <a:rPr lang="en-US" sz="4900" b="1" dirty="0"/>
              <a:t>INSULIN TREATMENT</a:t>
            </a:r>
            <a:r>
              <a:rPr lang="en-US" sz="5400" dirty="0"/>
              <a:t/>
            </a:r>
            <a:br>
              <a:rPr lang="en-US" sz="5400" dirty="0"/>
            </a:br>
            <a:r>
              <a:rPr lang="en-US" sz="5400" dirty="0"/>
              <a:t>                                 </a:t>
            </a:r>
            <a:endParaRPr lang="x-none" sz="5400" dirty="0"/>
          </a:p>
        </p:txBody>
      </p:sp>
      <p:sp>
        <p:nvSpPr>
          <p:cNvPr id="3" name="Content Placeholder 2">
            <a:extLst>
              <a:ext uri="{FF2B5EF4-FFF2-40B4-BE49-F238E27FC236}">
                <a16:creationId xmlns:a16="http://schemas.microsoft.com/office/drawing/2014/main" id="{EB6E897C-5FBB-4743-BF44-3608D690E3DC}"/>
              </a:ext>
            </a:extLst>
          </p:cNvPr>
          <p:cNvSpPr>
            <a:spLocks noGrp="1"/>
          </p:cNvSpPr>
          <p:nvPr>
            <p:ph idx="1"/>
          </p:nvPr>
        </p:nvSpPr>
        <p:spPr/>
        <p:txBody>
          <a:bodyPr>
            <a:noAutofit/>
          </a:bodyPr>
          <a:lstStyle/>
          <a:p>
            <a:pPr>
              <a:buFont typeface="Wingdings" panose="05000000000000000000" pitchFamily="2" charset="2"/>
              <a:buChar char="q"/>
            </a:pPr>
            <a:r>
              <a:rPr lang="en-US" sz="2400" b="1" i="1" dirty="0">
                <a:solidFill>
                  <a:srgbClr val="0070C0"/>
                </a:solidFill>
              </a:rPr>
              <a:t>Basal insulin dose can be calculated using the patient’s weight formula, 0.2 units/kg/day</a:t>
            </a:r>
            <a:r>
              <a:rPr lang="en-US" sz="2400" dirty="0"/>
              <a:t>. If the blood glucose level becomes elevated following a meal, rapid-acting insulin, or regular insulin can be prescribed before the meal, starting the dose with 2 to 4 units.</a:t>
            </a:r>
          </a:p>
          <a:p>
            <a:pPr>
              <a:buFont typeface="Wingdings" panose="05000000000000000000" pitchFamily="2" charset="2"/>
              <a:buChar char="q"/>
            </a:pPr>
            <a:r>
              <a:rPr lang="en-US" sz="2400" dirty="0"/>
              <a:t>In the </a:t>
            </a:r>
            <a:r>
              <a:rPr lang="en-US" sz="2400" dirty="0">
                <a:solidFill>
                  <a:srgbClr val="0070C0"/>
                </a:solidFill>
              </a:rPr>
              <a:t>first trimester</a:t>
            </a:r>
            <a:r>
              <a:rPr lang="en-US" sz="2400" dirty="0"/>
              <a:t>, the total daily insulin requirement is </a:t>
            </a:r>
            <a:r>
              <a:rPr lang="en-US" sz="2400" dirty="0">
                <a:solidFill>
                  <a:srgbClr val="0070C0"/>
                </a:solidFill>
              </a:rPr>
              <a:t>0.7 units/kg/day</a:t>
            </a:r>
            <a:r>
              <a:rPr lang="en-US" sz="2400" dirty="0"/>
              <a:t>, in the </a:t>
            </a:r>
            <a:r>
              <a:rPr lang="en-US" sz="2400" dirty="0">
                <a:solidFill>
                  <a:srgbClr val="0070C0"/>
                </a:solidFill>
              </a:rPr>
              <a:t>second trimester it is 0.8 units/kg/day</a:t>
            </a:r>
            <a:r>
              <a:rPr lang="en-US" sz="2400" dirty="0"/>
              <a:t>, and in the </a:t>
            </a:r>
            <a:r>
              <a:rPr lang="en-US" sz="2400" dirty="0">
                <a:solidFill>
                  <a:srgbClr val="0070C0"/>
                </a:solidFill>
              </a:rPr>
              <a:t>third trimester, it is 0.9 to 1.0 units/kg/day.</a:t>
            </a:r>
          </a:p>
          <a:p>
            <a:pPr>
              <a:buFont typeface="Wingdings" panose="05000000000000000000" pitchFamily="2" charset="2"/>
              <a:buChar char="q"/>
            </a:pPr>
            <a:r>
              <a:rPr lang="en-US" sz="2400" dirty="0"/>
              <a:t>The patient should divide the total daily dose of insulin into </a:t>
            </a:r>
            <a:r>
              <a:rPr lang="en-US" sz="2400" b="1" i="1" dirty="0">
                <a:solidFill>
                  <a:srgbClr val="0070C0"/>
                </a:solidFill>
              </a:rPr>
              <a:t>two halves; one half given as basal insulin at bedtime, and the other half divided between three meals and given as rapid-acting, or regular insulin before meals.</a:t>
            </a:r>
          </a:p>
          <a:p>
            <a:pPr>
              <a:buFont typeface="Wingdings" panose="05000000000000000000" pitchFamily="2" charset="2"/>
              <a:buChar char="q"/>
            </a:pPr>
            <a:endParaRPr lang="x-none" sz="2400" dirty="0"/>
          </a:p>
        </p:txBody>
      </p:sp>
      <p:sp>
        <p:nvSpPr>
          <p:cNvPr id="5" name="Rectangle 4">
            <a:extLst>
              <a:ext uri="{FF2B5EF4-FFF2-40B4-BE49-F238E27FC236}">
                <a16:creationId xmlns:a16="http://schemas.microsoft.com/office/drawing/2014/main" id="{4D395645-FA15-B653-317B-58FDA29A1A72}"/>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D53DF67D-4A6B-0265-FF1F-939F2E0480E6}"/>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2348664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
            </a:r>
            <a:br>
              <a:rPr lang="en-US" sz="4800" dirty="0"/>
            </a:br>
            <a:r>
              <a:rPr lang="en-US" sz="4800" dirty="0"/>
              <a:t> </a:t>
            </a:r>
            <a:r>
              <a:rPr lang="en-US" sz="4900" b="1" dirty="0"/>
              <a:t>INSULIN TREATMENT                          </a:t>
            </a:r>
          </a:p>
        </p:txBody>
      </p:sp>
      <p:graphicFrame>
        <p:nvGraphicFramePr>
          <p:cNvPr id="10" name="Content Placeholder 2">
            <a:extLst>
              <a:ext uri="{FF2B5EF4-FFF2-40B4-BE49-F238E27FC236}">
                <a16:creationId xmlns:a16="http://schemas.microsoft.com/office/drawing/2014/main" id="{7049E93A-0322-62E6-166F-6CCA2F9916D6}"/>
              </a:ext>
            </a:extLst>
          </p:cNvPr>
          <p:cNvGraphicFramePr>
            <a:graphicFrameLocks noGrp="1"/>
          </p:cNvGraphicFramePr>
          <p:nvPr>
            <p:ph idx="1"/>
          </p:nvPr>
        </p:nvGraphicFramePr>
        <p:xfrm>
          <a:off x="609600" y="1935480"/>
          <a:ext cx="109728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E570775-EDFE-8A3A-9F8B-72009E7C68B5}"/>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D581689E-6EF6-B261-D907-C8586DDDC07B}"/>
              </a:ext>
            </a:extLst>
          </p:cNvPr>
          <p:cNvPicPr>
            <a:picLocks noChangeAspect="1" noChangeArrowheads="1"/>
          </p:cNvPicPr>
          <p:nvPr/>
        </p:nvPicPr>
        <p:blipFill>
          <a:blip r:embed="rId7"/>
          <a:srcRect/>
          <a:stretch>
            <a:fillRect/>
          </a:stretch>
        </p:blipFill>
        <p:spPr bwMode="auto">
          <a:xfrm>
            <a:off x="10833478" y="0"/>
            <a:ext cx="1358522" cy="131672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79C5-7431-4D8C-A908-AF7C8D1F6EDA}"/>
              </a:ext>
            </a:extLst>
          </p:cNvPr>
          <p:cNvSpPr>
            <a:spLocks noGrp="1"/>
          </p:cNvSpPr>
          <p:nvPr>
            <p:ph type="ctrTitle"/>
          </p:nvPr>
        </p:nvSpPr>
        <p:spPr>
          <a:xfrm>
            <a:off x="737326" y="1698171"/>
            <a:ext cx="9294947" cy="1828800"/>
          </a:xfrm>
        </p:spPr>
        <p:txBody>
          <a:bodyPr>
            <a:normAutofit/>
          </a:bodyPr>
          <a:lstStyle/>
          <a:p>
            <a:r>
              <a:rPr lang="en-US" sz="6000" dirty="0">
                <a:solidFill>
                  <a:schemeClr val="bg2"/>
                </a:solidFill>
              </a:rPr>
              <a:t>DIABETES IN PREGNANCY</a:t>
            </a:r>
            <a:endParaRPr lang="x-none" sz="6000" dirty="0">
              <a:solidFill>
                <a:schemeClr val="bg2"/>
              </a:solidFill>
            </a:endParaRPr>
          </a:p>
        </p:txBody>
      </p:sp>
      <p:sp>
        <p:nvSpPr>
          <p:cNvPr id="3" name="Subtitle 2">
            <a:extLst>
              <a:ext uri="{FF2B5EF4-FFF2-40B4-BE49-F238E27FC236}">
                <a16:creationId xmlns:a16="http://schemas.microsoft.com/office/drawing/2014/main" id="{D2C1C016-722E-4515-A655-BFFC3F3F320F}"/>
              </a:ext>
            </a:extLst>
          </p:cNvPr>
          <p:cNvSpPr>
            <a:spLocks noGrp="1"/>
          </p:cNvSpPr>
          <p:nvPr>
            <p:ph type="subTitle" idx="1"/>
          </p:nvPr>
        </p:nvSpPr>
        <p:spPr>
          <a:xfrm>
            <a:off x="4448718" y="4465164"/>
            <a:ext cx="5909932" cy="1635099"/>
          </a:xfrm>
        </p:spPr>
        <p:txBody>
          <a:bodyPr>
            <a:noAutofit/>
          </a:bodyPr>
          <a:lstStyle/>
          <a:p>
            <a:r>
              <a:rPr lang="en-US" sz="2000" b="1" dirty="0">
                <a:solidFill>
                  <a:schemeClr val="bg1"/>
                </a:solidFill>
                <a:latin typeface="+mj-lt"/>
              </a:rPr>
              <a:t>DR </a:t>
            </a:r>
            <a:r>
              <a:rPr lang="en-GB" sz="2000" b="1" dirty="0">
                <a:solidFill>
                  <a:schemeClr val="bg1"/>
                </a:solidFill>
                <a:latin typeface="+mj-lt"/>
              </a:rPr>
              <a:t>MUHAMMAD ARIF </a:t>
            </a:r>
            <a:endParaRPr lang="en-US" sz="2000" b="1" dirty="0">
              <a:solidFill>
                <a:schemeClr val="bg1"/>
              </a:solidFill>
              <a:latin typeface="+mj-lt"/>
            </a:endParaRPr>
          </a:p>
          <a:p>
            <a:r>
              <a:rPr lang="en-US" sz="2000" b="1" dirty="0">
                <a:solidFill>
                  <a:schemeClr val="bg1"/>
                </a:solidFill>
                <a:latin typeface="+mj-lt"/>
              </a:rPr>
              <a:t>ASS</a:t>
            </a:r>
            <a:r>
              <a:rPr lang="en-GB" sz="2000" b="1" dirty="0">
                <a:solidFill>
                  <a:schemeClr val="bg1"/>
                </a:solidFill>
                <a:latin typeface="+mj-lt"/>
              </a:rPr>
              <a:t>OCIATE </a:t>
            </a:r>
            <a:r>
              <a:rPr lang="en-US" sz="2000" b="1" dirty="0">
                <a:solidFill>
                  <a:schemeClr val="bg1"/>
                </a:solidFill>
                <a:latin typeface="+mj-lt"/>
              </a:rPr>
              <a:t>PROFESSOR</a:t>
            </a:r>
          </a:p>
          <a:p>
            <a:r>
              <a:rPr lang="en-US" sz="2000" b="1" dirty="0">
                <a:solidFill>
                  <a:schemeClr val="bg1"/>
                </a:solidFill>
                <a:latin typeface="+mj-lt"/>
              </a:rPr>
              <a:t>DEPARTMENT OF MEDICINE</a:t>
            </a:r>
          </a:p>
          <a:p>
            <a:r>
              <a:rPr lang="en-GB" sz="2000" b="1" dirty="0">
                <a:solidFill>
                  <a:schemeClr val="bg1"/>
                </a:solidFill>
                <a:latin typeface="+mj-lt"/>
              </a:rPr>
              <a:t>HOLY FAMILY </a:t>
            </a:r>
            <a:r>
              <a:rPr lang="en-US" sz="2000" b="1" dirty="0">
                <a:solidFill>
                  <a:schemeClr val="bg1"/>
                </a:solidFill>
                <a:latin typeface="+mj-lt"/>
              </a:rPr>
              <a:t> HOSPITAL</a:t>
            </a:r>
            <a:r>
              <a:rPr lang="en-GB" sz="2000" b="1">
                <a:solidFill>
                  <a:schemeClr val="bg1"/>
                </a:solidFill>
                <a:latin typeface="+mj-lt"/>
              </a:rPr>
              <a:t> RWP</a:t>
            </a:r>
            <a:endParaRPr lang="en-US" sz="2000" b="1" dirty="0">
              <a:solidFill>
                <a:schemeClr val="bg1"/>
              </a:solidFill>
              <a:latin typeface="+mj-lt"/>
            </a:endParaRPr>
          </a:p>
        </p:txBody>
      </p:sp>
      <p:pic>
        <p:nvPicPr>
          <p:cNvPr id="5" name="Picture 5" descr="C:\Users\ikram\Desktop\RMC logo.jpeg"/>
          <p:cNvPicPr>
            <a:picLocks noChangeAspect="1" noChangeArrowheads="1"/>
          </p:cNvPicPr>
          <p:nvPr/>
        </p:nvPicPr>
        <p:blipFill>
          <a:blip r:embed="rId2"/>
          <a:srcRect/>
          <a:stretch>
            <a:fillRect/>
          </a:stretch>
        </p:blipFill>
        <p:spPr bwMode="auto">
          <a:xfrm>
            <a:off x="4709757" y="757737"/>
            <a:ext cx="1805800" cy="1750239"/>
          </a:xfrm>
          <a:prstGeom prst="rect">
            <a:avLst/>
          </a:prstGeom>
          <a:noFill/>
          <a:ln w="9525">
            <a:noFill/>
            <a:miter lim="800000"/>
            <a:headEnd/>
            <a:tailEnd/>
          </a:ln>
        </p:spPr>
      </p:pic>
      <p:pic>
        <p:nvPicPr>
          <p:cNvPr id="9" name="Picture 8" descr="A close-up of a medical report&#10;&#10;Description automatically generated">
            <a:extLst>
              <a:ext uri="{FF2B5EF4-FFF2-40B4-BE49-F238E27FC236}">
                <a16:creationId xmlns:a16="http://schemas.microsoft.com/office/drawing/2014/main" id="{F6925D1D-ED7D-7448-0F4C-25C5882854BB}"/>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6223" t="17060" r="6839" b="65572"/>
          <a:stretch/>
        </p:blipFill>
        <p:spPr>
          <a:xfrm>
            <a:off x="1232215" y="3671888"/>
            <a:ext cx="4611374" cy="2674608"/>
          </a:xfrm>
          <a:prstGeom prst="rect">
            <a:avLst/>
          </a:prstGeom>
        </p:spPr>
      </p:pic>
    </p:spTree>
    <p:extLst>
      <p:ext uri="{BB962C8B-B14F-4D97-AF65-F5344CB8AC3E}">
        <p14:creationId xmlns:p14="http://schemas.microsoft.com/office/powerpoint/2010/main" val="405469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A730-BB51-406F-9B3F-A2FD7CDE1F91}"/>
              </a:ext>
            </a:extLst>
          </p:cNvPr>
          <p:cNvSpPr>
            <a:spLocks noGrp="1"/>
          </p:cNvSpPr>
          <p:nvPr>
            <p:ph type="title"/>
          </p:nvPr>
        </p:nvSpPr>
        <p:spPr>
          <a:xfrm>
            <a:off x="596537" y="750627"/>
            <a:ext cx="10972800" cy="1200964"/>
          </a:xfrm>
        </p:spPr>
        <p:txBody>
          <a:bodyPr>
            <a:noAutofit/>
          </a:bodyPr>
          <a:lstStyle/>
          <a:p>
            <a:r>
              <a:rPr lang="en-US" sz="4000" dirty="0"/>
              <a:t/>
            </a:r>
            <a:br>
              <a:rPr lang="en-US" sz="4000" dirty="0"/>
            </a:br>
            <a:r>
              <a:rPr lang="en-US" sz="4000" dirty="0"/>
              <a:t>    </a:t>
            </a:r>
            <a:r>
              <a:rPr lang="en-US" sz="4000" b="1" dirty="0"/>
              <a:t>TARGET BLOOD GLUCOSE LEVELS</a:t>
            </a:r>
            <a:br>
              <a:rPr lang="en-US" sz="4000" b="1" dirty="0"/>
            </a:br>
            <a:r>
              <a:rPr lang="en-US" sz="4000" b="1" dirty="0"/>
              <a:t>    DURING GESTATIONAL DIABETES                      </a:t>
            </a:r>
            <a:endParaRPr lang="x-none" sz="4000" b="1" dirty="0"/>
          </a:p>
        </p:txBody>
      </p:sp>
      <p:sp>
        <p:nvSpPr>
          <p:cNvPr id="3" name="Content Placeholder 2">
            <a:extLst>
              <a:ext uri="{FF2B5EF4-FFF2-40B4-BE49-F238E27FC236}">
                <a16:creationId xmlns:a16="http://schemas.microsoft.com/office/drawing/2014/main" id="{5DDCAA05-19E9-43DE-BD05-46362855AFDB}"/>
              </a:ext>
            </a:extLst>
          </p:cNvPr>
          <p:cNvSpPr>
            <a:spLocks noGrp="1"/>
          </p:cNvSpPr>
          <p:nvPr>
            <p:ph idx="1"/>
          </p:nvPr>
        </p:nvSpPr>
        <p:spPr>
          <a:xfrm>
            <a:off x="609600" y="1935480"/>
            <a:ext cx="10972800" cy="2623457"/>
          </a:xfrm>
        </p:spPr>
        <p:txBody>
          <a:bodyPr anchor="ctr">
            <a:normAutofit/>
          </a:bodyPr>
          <a:lstStyle/>
          <a:p>
            <a:pPr marL="0" indent="0" algn="just">
              <a:buFont typeface="Wingdings" pitchFamily="2" charset="2"/>
              <a:buChar char="q"/>
            </a:pPr>
            <a:r>
              <a:rPr lang="en-US" sz="2800" dirty="0"/>
              <a:t> The ACOG recommended levels of blood glucose in pregnancy is fasting plasma glucose under 95 mg/dL, 1 hour postprandial under 130-140 mg/dL, 2 hours postprandial below 120mg/dL.</a:t>
            </a:r>
            <a:endParaRPr lang="x-none" sz="2800" dirty="0"/>
          </a:p>
        </p:txBody>
      </p:sp>
      <p:sp>
        <p:nvSpPr>
          <p:cNvPr id="5" name="Rectangle 4">
            <a:extLst>
              <a:ext uri="{FF2B5EF4-FFF2-40B4-BE49-F238E27FC236}">
                <a16:creationId xmlns:a16="http://schemas.microsoft.com/office/drawing/2014/main" id="{21016BFF-6C28-C54C-B8C1-451303A50786}"/>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8C8FAEB8-6260-8DF2-32EB-9BD1E0251A69}"/>
              </a:ext>
            </a:extLst>
          </p:cNvPr>
          <p:cNvPicPr>
            <a:picLocks noChangeAspect="1" noChangeArrowheads="1"/>
          </p:cNvPicPr>
          <p:nvPr/>
        </p:nvPicPr>
        <p:blipFill>
          <a:blip r:embed="rId2"/>
          <a:srcRect/>
          <a:stretch>
            <a:fillRect/>
          </a:stretch>
        </p:blipFill>
        <p:spPr bwMode="auto">
          <a:xfrm>
            <a:off x="10833478" y="-16348"/>
            <a:ext cx="1358522" cy="1316723"/>
          </a:xfrm>
          <a:prstGeom prst="rect">
            <a:avLst/>
          </a:prstGeom>
          <a:noFill/>
          <a:ln w="9525">
            <a:noFill/>
            <a:miter lim="800000"/>
            <a:headEnd/>
            <a:tailEnd/>
          </a:ln>
        </p:spPr>
      </p:pic>
    </p:spTree>
    <p:extLst>
      <p:ext uri="{BB962C8B-B14F-4D97-AF65-F5344CB8AC3E}">
        <p14:creationId xmlns:p14="http://schemas.microsoft.com/office/powerpoint/2010/main" val="136331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132E-1936-4068-B331-BE7BF40FE73D}"/>
              </a:ext>
            </a:extLst>
          </p:cNvPr>
          <p:cNvSpPr>
            <a:spLocks noGrp="1"/>
          </p:cNvSpPr>
          <p:nvPr>
            <p:ph type="title"/>
          </p:nvPr>
        </p:nvSpPr>
        <p:spPr/>
        <p:txBody>
          <a:bodyPr>
            <a:normAutofit/>
          </a:bodyPr>
          <a:lstStyle/>
          <a:p>
            <a:r>
              <a:rPr lang="en-US" sz="4400" b="1" dirty="0"/>
              <a:t>PROGNOSIS</a:t>
            </a:r>
            <a:endParaRPr lang="x-none" sz="4400" b="1" dirty="0"/>
          </a:p>
        </p:txBody>
      </p:sp>
      <p:sp>
        <p:nvSpPr>
          <p:cNvPr id="3" name="Content Placeholder 2">
            <a:extLst>
              <a:ext uri="{FF2B5EF4-FFF2-40B4-BE49-F238E27FC236}">
                <a16:creationId xmlns:a16="http://schemas.microsoft.com/office/drawing/2014/main" id="{19EC806C-BCBE-4F14-BFDA-5637B47F74F2}"/>
              </a:ext>
            </a:extLst>
          </p:cNvPr>
          <p:cNvSpPr>
            <a:spLocks noGrp="1"/>
          </p:cNvSpPr>
          <p:nvPr>
            <p:ph idx="1"/>
          </p:nvPr>
        </p:nvSpPr>
        <p:spPr/>
        <p:txBody>
          <a:bodyPr>
            <a:normAutofit/>
          </a:bodyPr>
          <a:lstStyle/>
          <a:p>
            <a:pPr>
              <a:buFont typeface="Wingdings" panose="05000000000000000000" pitchFamily="2" charset="2"/>
              <a:buChar char="q"/>
            </a:pPr>
            <a:r>
              <a:rPr lang="en-US" sz="2800" dirty="0"/>
              <a:t>At 4 to 12 weeks post-partum, the recommendation is to perform a 75g oral glucose tolerance test to rule out the possibility of the development of type 2 diabetes, impaired fasting glucose or impaired glucose tolerance test.</a:t>
            </a:r>
          </a:p>
          <a:p>
            <a:pPr>
              <a:buFont typeface="Wingdings" panose="05000000000000000000" pitchFamily="2" charset="2"/>
              <a:buChar char="q"/>
            </a:pPr>
            <a:r>
              <a:rPr lang="en-US" sz="2800" dirty="0"/>
              <a:t>ADA and ACOG recommend repeating testing every 1 to 3 years for women who developed GDM and had normal postpartum screening results.</a:t>
            </a:r>
            <a:endParaRPr lang="x-none" sz="2800" dirty="0"/>
          </a:p>
        </p:txBody>
      </p:sp>
      <p:sp>
        <p:nvSpPr>
          <p:cNvPr id="5" name="Rectangle 4">
            <a:extLst>
              <a:ext uri="{FF2B5EF4-FFF2-40B4-BE49-F238E27FC236}">
                <a16:creationId xmlns:a16="http://schemas.microsoft.com/office/drawing/2014/main" id="{678D2D0C-AFF2-6FB1-052A-6ACA335797A7}"/>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VERTICAL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3497F38C-804B-B995-D9D6-60BDA21259EF}"/>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60452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medical report&#10;&#10;Description automatically generated">
            <a:extLst>
              <a:ext uri="{FF2B5EF4-FFF2-40B4-BE49-F238E27FC236}">
                <a16:creationId xmlns:a16="http://schemas.microsoft.com/office/drawing/2014/main" id="{015F59A8-2C3B-2580-DE95-7AF3E30B6F07}"/>
              </a:ext>
            </a:extLst>
          </p:cNvPr>
          <p:cNvPicPr>
            <a:picLocks noChangeAspect="1"/>
          </p:cNvPicPr>
          <p:nvPr/>
        </p:nvPicPr>
        <p:blipFill rotWithShape="1">
          <a:blip r:embed="rId2">
            <a:extLst>
              <a:ext uri="{28A0092B-C50C-407E-A947-70E740481C1C}">
                <a14:useLocalDpi xmlns:a14="http://schemas.microsoft.com/office/drawing/2010/main" val="0"/>
              </a:ext>
            </a:extLst>
          </a:blip>
          <a:srcRect b="83085"/>
          <a:stretch/>
        </p:blipFill>
        <p:spPr>
          <a:xfrm>
            <a:off x="0" y="0"/>
            <a:ext cx="9725127" cy="2129051"/>
          </a:xfrm>
          <a:prstGeom prst="rect">
            <a:avLst/>
          </a:prstGeom>
        </p:spPr>
      </p:pic>
      <p:pic>
        <p:nvPicPr>
          <p:cNvPr id="7" name="Picture 6" descr="A close-up of a medical report&#10;&#10;Description automatically generated">
            <a:extLst>
              <a:ext uri="{FF2B5EF4-FFF2-40B4-BE49-F238E27FC236}">
                <a16:creationId xmlns:a16="http://schemas.microsoft.com/office/drawing/2014/main" id="{0E5FD7FA-DFAF-4201-3E2B-C47A6D097538}"/>
              </a:ext>
            </a:extLst>
          </p:cNvPr>
          <p:cNvPicPr>
            <a:picLocks noChangeAspect="1"/>
          </p:cNvPicPr>
          <p:nvPr/>
        </p:nvPicPr>
        <p:blipFill rotWithShape="1">
          <a:blip r:embed="rId2">
            <a:extLst>
              <a:ext uri="{28A0092B-C50C-407E-A947-70E740481C1C}">
                <a14:useLocalDpi xmlns:a14="http://schemas.microsoft.com/office/drawing/2010/main" val="0"/>
              </a:ext>
            </a:extLst>
          </a:blip>
          <a:srcRect t="58308" r="54550" b="26170"/>
          <a:stretch/>
        </p:blipFill>
        <p:spPr>
          <a:xfrm>
            <a:off x="0" y="2470246"/>
            <a:ext cx="9048466" cy="3999528"/>
          </a:xfrm>
          <a:prstGeom prst="rect">
            <a:avLst/>
          </a:prstGeom>
        </p:spPr>
      </p:pic>
      <p:pic>
        <p:nvPicPr>
          <p:cNvPr id="10" name="Picture 9">
            <a:extLst>
              <a:ext uri="{FF2B5EF4-FFF2-40B4-BE49-F238E27FC236}">
                <a16:creationId xmlns:a16="http://schemas.microsoft.com/office/drawing/2014/main" id="{CEBB4D3C-4D94-5212-43F6-9ACE046DD6C7}"/>
              </a:ext>
            </a:extLst>
          </p:cNvPr>
          <p:cNvPicPr>
            <a:picLocks noChangeAspect="1"/>
          </p:cNvPicPr>
          <p:nvPr/>
        </p:nvPicPr>
        <p:blipFill>
          <a:blip r:embed="rId3"/>
          <a:stretch>
            <a:fillRect/>
          </a:stretch>
        </p:blipFill>
        <p:spPr>
          <a:xfrm>
            <a:off x="10832474" y="0"/>
            <a:ext cx="1359526" cy="1316850"/>
          </a:xfrm>
          <a:prstGeom prst="rect">
            <a:avLst/>
          </a:prstGeom>
        </p:spPr>
      </p:pic>
      <p:sp>
        <p:nvSpPr>
          <p:cNvPr id="11" name="Rectangle 10">
            <a:extLst>
              <a:ext uri="{FF2B5EF4-FFF2-40B4-BE49-F238E27FC236}">
                <a16:creationId xmlns:a16="http://schemas.microsoft.com/office/drawing/2014/main" id="{C15F8B46-8133-4CE1-BE00-9ADBAA681EB8}"/>
              </a:ext>
            </a:extLst>
          </p:cNvPr>
          <p:cNvSpPr/>
          <p:nvPr/>
        </p:nvSpPr>
        <p:spPr>
          <a:xfrm>
            <a:off x="2811440" y="5964807"/>
            <a:ext cx="5390865" cy="50496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LONGITUDINAL INTEGRATION</a:t>
            </a:r>
            <a:endParaRPr lang="en-PK" sz="2800" b="1" dirty="0">
              <a:solidFill>
                <a:schemeClr val="tx1"/>
              </a:solidFill>
              <a:latin typeface="+mj-lt"/>
            </a:endParaRPr>
          </a:p>
        </p:txBody>
      </p:sp>
    </p:spTree>
    <p:extLst>
      <p:ext uri="{BB962C8B-B14F-4D97-AF65-F5344CB8AC3E}">
        <p14:creationId xmlns:p14="http://schemas.microsoft.com/office/powerpoint/2010/main" val="149213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ctors_-_free_ppt_template_58389.jpg"/>
          <p:cNvPicPr>
            <a:picLocks noGrp="1" noChangeAspect="1"/>
          </p:cNvPicPr>
          <p:nvPr>
            <p:ph idx="1"/>
          </p:nvPr>
        </p:nvPicPr>
        <p:blipFill>
          <a:blip r:embed="rId2"/>
          <a:stretch>
            <a:fillRect/>
          </a:stretch>
        </p:blipFill>
        <p:spPr>
          <a:xfrm>
            <a:off x="0" y="1"/>
            <a:ext cx="12191999" cy="690900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University Motto, Vision, Values &amp; Goals </a:t>
            </a:r>
          </a:p>
        </p:txBody>
      </p:sp>
      <p:sp>
        <p:nvSpPr>
          <p:cNvPr id="3" name="Content Placeholder 2"/>
          <p:cNvSpPr>
            <a:spLocks noGrp="1"/>
          </p:cNvSpPr>
          <p:nvPr>
            <p:ph idx="1"/>
          </p:nvPr>
        </p:nvSpPr>
        <p:spPr>
          <a:xfrm>
            <a:off x="2589212" y="2133600"/>
            <a:ext cx="8915400" cy="4267200"/>
          </a:xfrm>
        </p:spPr>
        <p:txBody>
          <a:bodyPr>
            <a:normAutofit fontScale="85000" lnSpcReduction="10000"/>
          </a:bodyPr>
          <a:lstStyle/>
          <a:p>
            <a:r>
              <a:rPr lang="en-US" sz="2800" b="1" dirty="0"/>
              <a:t>Mission </a:t>
            </a:r>
            <a:r>
              <a:rPr lang="en-US" sz="2800" b="1" dirty="0" smtClean="0"/>
              <a:t>Statement</a:t>
            </a:r>
          </a:p>
          <a:p>
            <a:r>
              <a:rPr lang="en-US" dirty="0" smtClean="0"/>
              <a:t> </a:t>
            </a:r>
            <a:r>
              <a:rPr lang="en-US" dirty="0"/>
              <a:t>To impart evidence-based research-oriented health professional education Best possible patient care Mutual respect, ethical practice of healthcare and social accountability. </a:t>
            </a:r>
            <a:endParaRPr lang="en-US" dirty="0" smtClean="0"/>
          </a:p>
          <a:p>
            <a:r>
              <a:rPr lang="en-US" sz="2800" b="1" dirty="0" smtClean="0"/>
              <a:t>Vision </a:t>
            </a:r>
            <a:r>
              <a:rPr lang="en-US" sz="2800" b="1" dirty="0"/>
              <a:t>and Values </a:t>
            </a:r>
            <a:endParaRPr lang="en-US" sz="2800" b="1" dirty="0" smtClean="0"/>
          </a:p>
          <a:p>
            <a:r>
              <a:rPr lang="en-US" dirty="0" smtClean="0"/>
              <a:t>Highly </a:t>
            </a:r>
            <a:r>
              <a:rPr lang="en-US" dirty="0"/>
              <a:t>recognized and accredited </a:t>
            </a:r>
            <a:r>
              <a:rPr lang="en-US" dirty="0" err="1"/>
              <a:t>centre</a:t>
            </a:r>
            <a:r>
              <a:rPr lang="en-US" dirty="0"/>
              <a:t> of excellence in Medical Education, using evidence-based training techniques for development of highly competent health professionals, who are lifelong experiential learner and are socially accountable. </a:t>
            </a:r>
            <a:endParaRPr lang="en-US" dirty="0" smtClean="0"/>
          </a:p>
          <a:p>
            <a:r>
              <a:rPr lang="en-US" sz="3200" b="1" dirty="0" smtClean="0"/>
              <a:t>Goals</a:t>
            </a:r>
          </a:p>
          <a:p>
            <a:r>
              <a:rPr lang="en-US" dirty="0" smtClean="0"/>
              <a:t> </a:t>
            </a:r>
            <a:r>
              <a:rPr lang="en-US" dirty="0"/>
              <a:t>The Undergraduate Integrated Learning Program is geared to provide you with quality medical education in an environment designed to:</a:t>
            </a:r>
          </a:p>
        </p:txBody>
      </p:sp>
    </p:spTree>
    <p:extLst>
      <p:ext uri="{BB962C8B-B14F-4D97-AF65-F5344CB8AC3E}">
        <p14:creationId xmlns:p14="http://schemas.microsoft.com/office/powerpoint/2010/main" val="370059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1481"/>
            <a:ext cx="10972800" cy="1082979"/>
          </a:xfrm>
        </p:spPr>
        <p:txBody>
          <a:bodyPr>
            <a:normAutofit/>
          </a:bodyPr>
          <a:lstStyle/>
          <a:p>
            <a:r>
              <a:rPr lang="en-US" sz="4400" b="1" dirty="0"/>
              <a:t>LEARNING OBJECTIVES                                </a:t>
            </a:r>
          </a:p>
        </p:txBody>
      </p:sp>
      <p:sp>
        <p:nvSpPr>
          <p:cNvPr id="3" name="Content Placeholder 2"/>
          <p:cNvSpPr>
            <a:spLocks noGrp="1"/>
          </p:cNvSpPr>
          <p:nvPr>
            <p:ph idx="1"/>
          </p:nvPr>
        </p:nvSpPr>
        <p:spPr/>
        <p:txBody>
          <a:bodyPr/>
          <a:lstStyle/>
          <a:p>
            <a:pPr>
              <a:buNone/>
            </a:pPr>
            <a:endParaRPr lang="en-US" dirty="0"/>
          </a:p>
          <a:p>
            <a:r>
              <a:rPr lang="en-US" dirty="0"/>
              <a:t>Recall Etiology, </a:t>
            </a:r>
            <a:r>
              <a:rPr lang="en-US" dirty="0" err="1"/>
              <a:t>patho</a:t>
            </a:r>
            <a:r>
              <a:rPr lang="en-US" dirty="0"/>
              <a:t>-physiology of Gestational diabetes mellitus in pregnancy </a:t>
            </a:r>
          </a:p>
          <a:p>
            <a:r>
              <a:rPr lang="en-US" dirty="0"/>
              <a:t>Explain risk factors,  clinical features and investigations to confirm diagnosis </a:t>
            </a:r>
          </a:p>
          <a:p>
            <a:r>
              <a:rPr lang="en-US" dirty="0"/>
              <a:t>Management plan and complications of this condition for both fetus and mother</a:t>
            </a:r>
          </a:p>
        </p:txBody>
      </p:sp>
      <p:sp>
        <p:nvSpPr>
          <p:cNvPr id="5" name="Rectangle 4">
            <a:extLst>
              <a:ext uri="{FF2B5EF4-FFF2-40B4-BE49-F238E27FC236}">
                <a16:creationId xmlns:a16="http://schemas.microsoft.com/office/drawing/2014/main" id="{8FA5C0E3-796A-E563-DA8B-F1F5B7E2C290}"/>
              </a:ext>
            </a:extLst>
          </p:cNvPr>
          <p:cNvSpPr/>
          <p:nvPr/>
        </p:nvSpPr>
        <p:spPr>
          <a:xfrm>
            <a:off x="4039736" y="150125"/>
            <a:ext cx="4176215"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CORE CONCEPT</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F196D726-B244-CEF1-43F7-57775B26DED6}"/>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p:cNvPicPr>
            <a:picLocks noGrp="1" noChangeAspect="1"/>
          </p:cNvPicPr>
          <p:nvPr>
            <p:ph idx="1"/>
          </p:nvPr>
        </p:nvPicPr>
        <p:blipFill>
          <a:blip r:embed="rId2" cstate="print"/>
          <a:srcRect/>
          <a:stretch>
            <a:fillRect/>
          </a:stretch>
        </p:blipFill>
        <p:spPr bwMode="auto">
          <a:xfrm>
            <a:off x="3407711" y="2477691"/>
            <a:ext cx="3696606" cy="2911078"/>
          </a:xfrm>
          <a:prstGeom prst="rect">
            <a:avLst/>
          </a:prstGeom>
          <a:noFill/>
          <a:ln w="9525">
            <a:noFill/>
            <a:miter lim="800000"/>
            <a:headEnd/>
            <a:tailEnd/>
          </a:ln>
        </p:spPr>
      </p:pic>
      <p:pic>
        <p:nvPicPr>
          <p:cNvPr id="5" name="Content Placeholder 3" descr="Diagram&#10;&#10;Description automatically generated"/>
          <p:cNvPicPr>
            <a:picLocks noChangeAspect="1"/>
          </p:cNvPicPr>
          <p:nvPr/>
        </p:nvPicPr>
        <p:blipFill>
          <a:blip r:embed="rId2" cstate="print"/>
          <a:srcRect/>
          <a:stretch>
            <a:fillRect/>
          </a:stretch>
        </p:blipFill>
        <p:spPr bwMode="auto">
          <a:xfrm>
            <a:off x="3407448" y="2429395"/>
            <a:ext cx="3696606" cy="2911078"/>
          </a:xfrm>
          <a:prstGeom prst="rect">
            <a:avLst/>
          </a:prstGeom>
          <a:noFill/>
          <a:ln w="9525">
            <a:noFill/>
            <a:miter lim="800000"/>
            <a:headEnd/>
            <a:tailEnd/>
          </a:ln>
        </p:spPr>
      </p:pic>
      <p:pic>
        <p:nvPicPr>
          <p:cNvPr id="6" name="Content Placeholder 3" descr="Diagram&#10;&#10;Description automatically generated"/>
          <p:cNvPicPr>
            <a:picLocks noChangeAspect="1"/>
          </p:cNvPicPr>
          <p:nvPr/>
        </p:nvPicPr>
        <p:blipFill>
          <a:blip r:embed="rId2" cstate="print"/>
          <a:srcRect/>
          <a:stretch>
            <a:fillRect/>
          </a:stretch>
        </p:blipFill>
        <p:spPr bwMode="auto">
          <a:xfrm>
            <a:off x="33572" y="1"/>
            <a:ext cx="12158427" cy="6858000"/>
          </a:xfrm>
          <a:prstGeom prst="rect">
            <a:avLst/>
          </a:prstGeom>
          <a:noFill/>
          <a:ln w="9525">
            <a:noFill/>
            <a:miter lim="800000"/>
            <a:headEnd/>
            <a:tailEnd/>
          </a:ln>
        </p:spPr>
      </p:pic>
    </p:spTree>
    <p:extLst>
      <p:ext uri="{BB962C8B-B14F-4D97-AF65-F5344CB8AC3E}">
        <p14:creationId xmlns:p14="http://schemas.microsoft.com/office/powerpoint/2010/main" val="176943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95DE-1578-4989-9D1E-CF6E3EB44112}"/>
              </a:ext>
            </a:extLst>
          </p:cNvPr>
          <p:cNvSpPr>
            <a:spLocks noGrp="1"/>
          </p:cNvSpPr>
          <p:nvPr>
            <p:ph type="title"/>
          </p:nvPr>
        </p:nvSpPr>
        <p:spPr>
          <a:xfrm>
            <a:off x="609600" y="562420"/>
            <a:ext cx="10972800" cy="1143000"/>
          </a:xfrm>
        </p:spPr>
        <p:txBody>
          <a:bodyPr>
            <a:normAutofit fontScale="90000"/>
          </a:bodyPr>
          <a:lstStyle/>
          <a:p>
            <a:r>
              <a:rPr lang="en-US" sz="6000" dirty="0"/>
              <a:t/>
            </a:r>
            <a:br>
              <a:rPr lang="en-US" sz="6000" dirty="0"/>
            </a:br>
            <a:r>
              <a:rPr lang="en-US" sz="6000" dirty="0"/>
              <a:t>                     </a:t>
            </a:r>
            <a:br>
              <a:rPr lang="en-US" sz="6000" dirty="0"/>
            </a:br>
            <a:r>
              <a:rPr lang="en-US" sz="6000" dirty="0"/>
              <a:t>           </a:t>
            </a:r>
            <a:r>
              <a:rPr lang="en-US" sz="4900" b="1" dirty="0"/>
              <a:t>GESTATIONAL DIABETES</a:t>
            </a:r>
            <a:endParaRPr lang="x-none" sz="4900" b="1" dirty="0"/>
          </a:p>
        </p:txBody>
      </p:sp>
      <p:sp>
        <p:nvSpPr>
          <p:cNvPr id="3" name="Content Placeholder 2">
            <a:extLst>
              <a:ext uri="{FF2B5EF4-FFF2-40B4-BE49-F238E27FC236}">
                <a16:creationId xmlns:a16="http://schemas.microsoft.com/office/drawing/2014/main" id="{4A20132B-BB94-4040-AC16-A26A7C8C5CBD}"/>
              </a:ext>
            </a:extLst>
          </p:cNvPr>
          <p:cNvSpPr>
            <a:spLocks noGrp="1"/>
          </p:cNvSpPr>
          <p:nvPr>
            <p:ph idx="1"/>
          </p:nvPr>
        </p:nvSpPr>
        <p:spPr/>
        <p:txBody>
          <a:bodyPr>
            <a:normAutofit/>
          </a:bodyPr>
          <a:lstStyle/>
          <a:p>
            <a:pPr>
              <a:buFont typeface="Wingdings" panose="05000000000000000000" pitchFamily="2" charset="2"/>
              <a:buChar char="q"/>
            </a:pPr>
            <a:r>
              <a:rPr lang="en-US" sz="3200" dirty="0"/>
              <a:t>Gestational diabetes is a type of diabetes that is first seen in a pregnant woman who did not have diabetes before she was pregnant.</a:t>
            </a:r>
          </a:p>
          <a:p>
            <a:pPr>
              <a:buFont typeface="Wingdings" panose="05000000000000000000" pitchFamily="2" charset="2"/>
              <a:buChar char="q"/>
            </a:pPr>
            <a:r>
              <a:rPr lang="en-US" sz="3200" dirty="0"/>
              <a:t>Gestational diabetes usually shows up in the middle of pregnancy , between 24 and 28 weeks of pregnancy.</a:t>
            </a:r>
            <a:endParaRPr lang="x-none" sz="3200" dirty="0"/>
          </a:p>
        </p:txBody>
      </p:sp>
      <p:sp>
        <p:nvSpPr>
          <p:cNvPr id="7" name="Rectangle 6">
            <a:extLst>
              <a:ext uri="{FF2B5EF4-FFF2-40B4-BE49-F238E27FC236}">
                <a16:creationId xmlns:a16="http://schemas.microsoft.com/office/drawing/2014/main" id="{D6EA6E53-7A56-91C5-B901-2603D5B10152}"/>
              </a:ext>
            </a:extLst>
          </p:cNvPr>
          <p:cNvSpPr/>
          <p:nvPr/>
        </p:nvSpPr>
        <p:spPr>
          <a:xfrm>
            <a:off x="4039736" y="150125"/>
            <a:ext cx="4176215"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CORE CONCEPT</a:t>
            </a:r>
            <a:endParaRPr lang="en-PK" sz="2800" b="1" dirty="0">
              <a:solidFill>
                <a:schemeClr val="tx1"/>
              </a:solidFill>
              <a:latin typeface="+mj-lt"/>
            </a:endParaRPr>
          </a:p>
        </p:txBody>
      </p:sp>
      <p:pic>
        <p:nvPicPr>
          <p:cNvPr id="8" name="Picture 7" descr="C:\Users\ikram\Desktop\RMC logo.jpeg">
            <a:extLst>
              <a:ext uri="{FF2B5EF4-FFF2-40B4-BE49-F238E27FC236}">
                <a16:creationId xmlns:a16="http://schemas.microsoft.com/office/drawing/2014/main" id="{F9374443-E052-B0CB-E371-84CE244D6C5E}"/>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69942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B575-28CE-4087-9136-E7B487DD22D2}"/>
              </a:ext>
            </a:extLst>
          </p:cNvPr>
          <p:cNvSpPr>
            <a:spLocks noGrp="1"/>
          </p:cNvSpPr>
          <p:nvPr>
            <p:ph type="title"/>
          </p:nvPr>
        </p:nvSpPr>
        <p:spPr>
          <a:xfrm>
            <a:off x="609600" y="1146412"/>
            <a:ext cx="10972800" cy="700676"/>
          </a:xfrm>
        </p:spPr>
        <p:txBody>
          <a:bodyPr>
            <a:normAutofit fontScale="90000"/>
          </a:bodyPr>
          <a:lstStyle/>
          <a:p>
            <a:r>
              <a:rPr lang="en-US" sz="6000" dirty="0"/>
              <a:t>            </a:t>
            </a:r>
            <a:br>
              <a:rPr lang="en-US" sz="6000" dirty="0"/>
            </a:br>
            <a:r>
              <a:rPr lang="en-US" sz="6000" dirty="0"/>
              <a:t/>
            </a:r>
            <a:br>
              <a:rPr lang="en-US" sz="6000" dirty="0"/>
            </a:br>
            <a:r>
              <a:rPr lang="en-US" sz="6000" dirty="0"/>
              <a:t>        </a:t>
            </a:r>
            <a:br>
              <a:rPr lang="en-US" sz="6000" dirty="0"/>
            </a:br>
            <a:r>
              <a:rPr lang="en-US" sz="6000" dirty="0"/>
              <a:t>                     </a:t>
            </a:r>
            <a:r>
              <a:rPr lang="en-US" sz="4900" b="1" dirty="0"/>
              <a:t>ETIOLOGY </a:t>
            </a:r>
            <a:endParaRPr lang="x-none" sz="4900" b="1" dirty="0"/>
          </a:p>
        </p:txBody>
      </p:sp>
      <p:sp>
        <p:nvSpPr>
          <p:cNvPr id="3" name="Content Placeholder 2">
            <a:extLst>
              <a:ext uri="{FF2B5EF4-FFF2-40B4-BE49-F238E27FC236}">
                <a16:creationId xmlns:a16="http://schemas.microsoft.com/office/drawing/2014/main" id="{F439B0FF-5150-4370-9EE1-72944EA9B2A5}"/>
              </a:ext>
            </a:extLst>
          </p:cNvPr>
          <p:cNvSpPr>
            <a:spLocks noGrp="1"/>
          </p:cNvSpPr>
          <p:nvPr>
            <p:ph idx="1"/>
          </p:nvPr>
        </p:nvSpPr>
        <p:spPr/>
        <p:txBody>
          <a:bodyPr>
            <a:noAutofit/>
          </a:bodyPr>
          <a:lstStyle/>
          <a:p>
            <a:pPr>
              <a:buFont typeface="Wingdings" panose="05000000000000000000" pitchFamily="2" charset="2"/>
              <a:buChar char="q"/>
            </a:pPr>
            <a:r>
              <a:rPr lang="en-US" sz="2800" dirty="0"/>
              <a:t>Pancreatic beta-cell dysfunction or the delayed response of the beta cells to the glycemic levels.</a:t>
            </a:r>
          </a:p>
          <a:p>
            <a:pPr>
              <a:buFont typeface="Wingdings" panose="05000000000000000000" pitchFamily="2" charset="2"/>
              <a:buChar char="q"/>
            </a:pPr>
            <a:r>
              <a:rPr lang="en-US" sz="2800" dirty="0"/>
              <a:t>Marked insulin resistance secondary to placental hormonal release. The human placental lactogen is the main hormone related to increased insulin resistance in GDM. </a:t>
            </a:r>
          </a:p>
          <a:p>
            <a:pPr>
              <a:buFont typeface="Wingdings" panose="05000000000000000000" pitchFamily="2" charset="2"/>
              <a:buChar char="q"/>
            </a:pPr>
            <a:r>
              <a:rPr lang="en-US" sz="2800" dirty="0"/>
              <a:t>Other hormones related to the development of this disease are growth hormone, prolactin, corticotropin-releasing hormone, and progesterone, these hormones contribute to the stimulation of insulin resistance and hyperglycemia in the pregnancy.</a:t>
            </a:r>
          </a:p>
          <a:p>
            <a:pPr marL="0" indent="0">
              <a:buNone/>
            </a:pPr>
            <a:endParaRPr lang="en-US" sz="2800" dirty="0"/>
          </a:p>
          <a:p>
            <a:pPr marL="0" indent="0">
              <a:buNone/>
            </a:pPr>
            <a:endParaRPr lang="x-none" sz="2800" dirty="0"/>
          </a:p>
        </p:txBody>
      </p:sp>
      <p:sp>
        <p:nvSpPr>
          <p:cNvPr id="5" name="Rectangle 4">
            <a:extLst>
              <a:ext uri="{FF2B5EF4-FFF2-40B4-BE49-F238E27FC236}">
                <a16:creationId xmlns:a16="http://schemas.microsoft.com/office/drawing/2014/main" id="{F0E0E2D5-43A8-09C9-5703-E6EDD1FB3B89}"/>
              </a:ext>
            </a:extLst>
          </p:cNvPr>
          <p:cNvSpPr/>
          <p:nvPr/>
        </p:nvSpPr>
        <p:spPr>
          <a:xfrm>
            <a:off x="4039736" y="150125"/>
            <a:ext cx="4176215"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CORE CONCEPT</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4B5C0ECC-67A1-A4F3-3B09-F0A1FF7C9351}"/>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317139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99F6-1007-4658-825C-C5BCB29F4F30}"/>
              </a:ext>
            </a:extLst>
          </p:cNvPr>
          <p:cNvSpPr>
            <a:spLocks noGrp="1"/>
          </p:cNvSpPr>
          <p:nvPr>
            <p:ph type="title"/>
          </p:nvPr>
        </p:nvSpPr>
        <p:spPr>
          <a:xfrm>
            <a:off x="455053" y="791570"/>
            <a:ext cx="10972800" cy="733546"/>
          </a:xfrm>
        </p:spPr>
        <p:txBody>
          <a:bodyPr>
            <a:normAutofit fontScale="90000"/>
          </a:bodyPr>
          <a:lstStyle/>
          <a:p>
            <a:r>
              <a:rPr lang="en-US" sz="6000" dirty="0"/>
              <a:t>        </a:t>
            </a:r>
            <a:r>
              <a:rPr lang="en-US" sz="4900" b="1" dirty="0"/>
              <a:t>PATHOPHYSIOLOGY</a:t>
            </a:r>
            <a:endParaRPr lang="x-none" sz="4900" b="1" dirty="0"/>
          </a:p>
        </p:txBody>
      </p:sp>
      <p:sp>
        <p:nvSpPr>
          <p:cNvPr id="3" name="Content Placeholder 2">
            <a:extLst>
              <a:ext uri="{FF2B5EF4-FFF2-40B4-BE49-F238E27FC236}">
                <a16:creationId xmlns:a16="http://schemas.microsoft.com/office/drawing/2014/main" id="{38F19F88-3992-4038-8086-E3284310BADE}"/>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US" sz="2800" dirty="0"/>
              <a:t>The human placental lactogen is a hormone released by the placenta during the pregnancy. It holds a comparable composition to growth hormone and induces important metabolic changes during pregnancy to support the maintenance of fetal nutritional status. This hormone is capable of provoking alterations and modifications in the insulin receptors. The following molecular variations appear to have links to diminishing glucose uptake at peripheral tissues:</a:t>
            </a:r>
          </a:p>
          <a:p>
            <a:pPr marL="514350" indent="-514350">
              <a:buAutoNum type="arabicParenR"/>
            </a:pPr>
            <a:r>
              <a:rPr lang="en-US" sz="2800" i="1" dirty="0">
                <a:solidFill>
                  <a:srgbClr val="0070C0"/>
                </a:solidFill>
              </a:rPr>
              <a:t>molecular alteration of the beta- subunit insulin receptor, </a:t>
            </a:r>
          </a:p>
          <a:p>
            <a:pPr marL="514350" indent="-514350">
              <a:buAutoNum type="arabicParenR"/>
            </a:pPr>
            <a:r>
              <a:rPr lang="en-US" sz="2800" i="1" dirty="0">
                <a:solidFill>
                  <a:srgbClr val="0070C0"/>
                </a:solidFill>
              </a:rPr>
              <a:t>diminished phosphorylation of tyrosine kinase, </a:t>
            </a:r>
          </a:p>
          <a:p>
            <a:pPr marL="514350" indent="-514350">
              <a:buAutoNum type="arabicParenR"/>
            </a:pPr>
            <a:r>
              <a:rPr lang="en-US" sz="2800" i="1" dirty="0">
                <a:solidFill>
                  <a:srgbClr val="0070C0"/>
                </a:solidFill>
              </a:rPr>
              <a:t>remodeling in the insulin receptor substrate-1 and phosphatidylinositol 3-kinase.</a:t>
            </a:r>
          </a:p>
        </p:txBody>
      </p:sp>
      <p:sp>
        <p:nvSpPr>
          <p:cNvPr id="5" name="Rectangle 4">
            <a:extLst>
              <a:ext uri="{FF2B5EF4-FFF2-40B4-BE49-F238E27FC236}">
                <a16:creationId xmlns:a16="http://schemas.microsoft.com/office/drawing/2014/main" id="{7F99CF42-6F84-C079-A5EE-BD7465A82D9F}"/>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HORIZONTAL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67D3702F-1E44-27F9-32AD-EE7635613CE0}"/>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extLst>
      <p:ext uri="{BB962C8B-B14F-4D97-AF65-F5344CB8AC3E}">
        <p14:creationId xmlns:p14="http://schemas.microsoft.com/office/powerpoint/2010/main" val="28649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877" y="1648496"/>
            <a:ext cx="10972800" cy="746974"/>
          </a:xfrm>
        </p:spPr>
        <p:txBody>
          <a:bodyPr>
            <a:normAutofit fontScale="90000"/>
          </a:bodyPr>
          <a:lstStyle/>
          <a:p>
            <a:r>
              <a:rPr lang="en-US" sz="5400" dirty="0"/>
              <a:t> </a:t>
            </a:r>
            <a:r>
              <a:rPr lang="en-US" sz="4900" b="1" dirty="0"/>
              <a:t>PATHOPHYSIOLOGY</a:t>
            </a:r>
            <a:r>
              <a:rPr lang="en-US" sz="5400" dirty="0"/>
              <a:t/>
            </a:r>
            <a:br>
              <a:rPr lang="en-US" sz="5400" dirty="0"/>
            </a:br>
            <a:r>
              <a:rPr lang="en-US" sz="5400" dirty="0"/>
              <a:t>                              </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800" dirty="0"/>
              <a:t>Maternal high glucose levels cross the placenta and produce fetal hyperglycemia. The fetal pancreas gets stimulated in response to the hyperglycemia. Insulin anabolic properties induce fetal tissues to growth at an increased rate.</a:t>
            </a:r>
          </a:p>
          <a:p>
            <a:pPr>
              <a:buFont typeface="Wingdings" panose="05000000000000000000" pitchFamily="2" charset="2"/>
              <a:buChar char="q"/>
            </a:pPr>
            <a:r>
              <a:rPr lang="en-US" sz="2800" dirty="0"/>
              <a:t>There are reports that a higher body mass index and obesity can lead to low-grade inflammation. Chronic inflammation induces the synthesis of </a:t>
            </a:r>
            <a:r>
              <a:rPr lang="en-US" sz="2800" dirty="0" err="1"/>
              <a:t>xanthurenic</a:t>
            </a:r>
            <a:r>
              <a:rPr lang="en-US" sz="2800" dirty="0"/>
              <a:t> acid, which is associated with the development of pre-diabetes and gestational diabetes mellitus.</a:t>
            </a:r>
            <a:endParaRPr lang="x-none" sz="2800" dirty="0"/>
          </a:p>
          <a:p>
            <a:endParaRPr lang="en-US" sz="2400" dirty="0"/>
          </a:p>
        </p:txBody>
      </p:sp>
      <p:sp>
        <p:nvSpPr>
          <p:cNvPr id="5" name="Rectangle 4">
            <a:extLst>
              <a:ext uri="{FF2B5EF4-FFF2-40B4-BE49-F238E27FC236}">
                <a16:creationId xmlns:a16="http://schemas.microsoft.com/office/drawing/2014/main" id="{58BE56CD-15D2-4D0D-E610-315FDD81F261}"/>
              </a:ext>
            </a:extLst>
          </p:cNvPr>
          <p:cNvSpPr/>
          <p:nvPr/>
        </p:nvSpPr>
        <p:spPr>
          <a:xfrm>
            <a:off x="3671248" y="150125"/>
            <a:ext cx="4544703" cy="38327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mj-lt"/>
              </a:rPr>
              <a:t>HORIZONTAL INTEGRATION</a:t>
            </a:r>
            <a:endParaRPr lang="en-PK" sz="2800" b="1" dirty="0">
              <a:solidFill>
                <a:schemeClr val="tx1"/>
              </a:solidFill>
              <a:latin typeface="+mj-lt"/>
            </a:endParaRPr>
          </a:p>
        </p:txBody>
      </p:sp>
      <p:pic>
        <p:nvPicPr>
          <p:cNvPr id="6" name="Picture 5" descr="C:\Users\ikram\Desktop\RMC logo.jpeg">
            <a:extLst>
              <a:ext uri="{FF2B5EF4-FFF2-40B4-BE49-F238E27FC236}">
                <a16:creationId xmlns:a16="http://schemas.microsoft.com/office/drawing/2014/main" id="{FD110F3D-5EBA-9D43-ADE9-0DAA1133FD54}"/>
              </a:ext>
            </a:extLst>
          </p:cNvPr>
          <p:cNvPicPr>
            <a:picLocks noChangeAspect="1" noChangeArrowheads="1"/>
          </p:cNvPicPr>
          <p:nvPr/>
        </p:nvPicPr>
        <p:blipFill>
          <a:blip r:embed="rId2"/>
          <a:srcRect/>
          <a:stretch>
            <a:fillRect/>
          </a:stretch>
        </p:blipFill>
        <p:spPr bwMode="auto">
          <a:xfrm>
            <a:off x="10833478" y="0"/>
            <a:ext cx="1358522" cy="131672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TotalTime>
  <Words>1106</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Constantia</vt:lpstr>
      <vt:lpstr>Wingdings</vt:lpstr>
      <vt:lpstr>Wingdings 2</vt:lpstr>
      <vt:lpstr>Flow</vt:lpstr>
      <vt:lpstr>PowerPoint Presentation</vt:lpstr>
      <vt:lpstr>DIABETES IN PREGNANCY</vt:lpstr>
      <vt:lpstr>University Motto, Vision, Values &amp; Goals </vt:lpstr>
      <vt:lpstr>LEARNING OBJECTIVES                                </vt:lpstr>
      <vt:lpstr>PowerPoint Presentation</vt:lpstr>
      <vt:lpstr>                                  GESTATIONAL DIABETES</vt:lpstr>
      <vt:lpstr>                                            ETIOLOGY </vt:lpstr>
      <vt:lpstr>        PATHOPHYSIOLOGY</vt:lpstr>
      <vt:lpstr> PATHOPHYSIOLOGY                               </vt:lpstr>
      <vt:lpstr>                                 RISK FACTORS                           </vt:lpstr>
      <vt:lpstr> RISK FACTORS</vt:lpstr>
      <vt:lpstr>SCREENING FOR GESTATIONAL DIABETES</vt:lpstr>
      <vt:lpstr>PowerPoint Presentation</vt:lpstr>
      <vt:lpstr>                   FETAL COMPLICATIONS OF  GESTATIONAL DIABETES              </vt:lpstr>
      <vt:lpstr>   MATERNAL COMPLICATIONS OF DIABETES                                           </vt:lpstr>
      <vt:lpstr>                            TREATMENT AND MANAGEMENT   </vt:lpstr>
      <vt:lpstr>       TREATMENT AND MANAGEMENT                                                    </vt:lpstr>
      <vt:lpstr> INSULIN TREATMENT                                  </vt:lpstr>
      <vt:lpstr>  INSULIN TREATMENT                          </vt:lpstr>
      <vt:lpstr>     TARGET BLOOD GLUCOSE LEVELS     DURING GESTATIONAL DIABETES                      </vt:lpstr>
      <vt:lpstr>PROGNOSIS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DIABETES</dc:title>
  <dc:creator>Nida Anjum</dc:creator>
  <cp:lastModifiedBy>waleed rana</cp:lastModifiedBy>
  <cp:revision>44</cp:revision>
  <dcterms:created xsi:type="dcterms:W3CDTF">2022-03-03T07:23:59Z</dcterms:created>
  <dcterms:modified xsi:type="dcterms:W3CDTF">2025-03-04T07:22:41Z</dcterms:modified>
</cp:coreProperties>
</file>