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86" r:id="rId4"/>
    <p:sldId id="287" r:id="rId5"/>
    <p:sldId id="304" r:id="rId6"/>
    <p:sldId id="279" r:id="rId7"/>
    <p:sldId id="292" r:id="rId8"/>
    <p:sldId id="291" r:id="rId9"/>
    <p:sldId id="258" r:id="rId10"/>
    <p:sldId id="259" r:id="rId11"/>
    <p:sldId id="283" r:id="rId12"/>
    <p:sldId id="280" r:id="rId13"/>
    <p:sldId id="293" r:id="rId14"/>
    <p:sldId id="281" r:id="rId15"/>
    <p:sldId id="294" r:id="rId16"/>
    <p:sldId id="260" r:id="rId17"/>
    <p:sldId id="295" r:id="rId18"/>
    <p:sldId id="282" r:id="rId19"/>
    <p:sldId id="262" r:id="rId20"/>
    <p:sldId id="263" r:id="rId21"/>
    <p:sldId id="265" r:id="rId22"/>
    <p:sldId id="266" r:id="rId23"/>
    <p:sldId id="269" r:id="rId24"/>
    <p:sldId id="272" r:id="rId25"/>
    <p:sldId id="273" r:id="rId26"/>
    <p:sldId id="274" r:id="rId27"/>
    <p:sldId id="278" r:id="rId28"/>
    <p:sldId id="275" r:id="rId29"/>
    <p:sldId id="297" r:id="rId30"/>
    <p:sldId id="296" r:id="rId31"/>
    <p:sldId id="288" r:id="rId32"/>
    <p:sldId id="289" r:id="rId33"/>
    <p:sldId id="290" r:id="rId34"/>
    <p:sldId id="298" r:id="rId35"/>
    <p:sldId id="322" r:id="rId36"/>
    <p:sldId id="26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9" autoAdjust="0"/>
    <p:restoredTop sz="94660"/>
  </p:normalViewPr>
  <p:slideViewPr>
    <p:cSldViewPr>
      <p:cViewPr varScale="1">
        <p:scale>
          <a:sx n="71" d="100"/>
          <a:sy n="71" d="100"/>
        </p:scale>
        <p:origin x="907" y="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a:solidFill>
          <a:schemeClr val="accent2">
            <a:lumMod val="60000"/>
            <a:lumOff val="40000"/>
          </a:schemeClr>
        </a:solidFill>
      </dgm:spPr>
      <dgm:t>
        <a:bodyPr/>
        <a:lstStyle/>
        <a:p>
          <a:pPr algn="ctr"/>
          <a:r>
            <a:rPr lang="en-US" dirty="0">
              <a:solidFill>
                <a:schemeClr val="bg1"/>
              </a:solidFill>
              <a:latin typeface="Arial Black" pitchFamily="34" charset="0"/>
            </a:rPr>
            <a:t>Truth</a:t>
          </a:r>
          <a:r>
            <a:rPr lang="en-US" dirty="0">
              <a:solidFill>
                <a:schemeClr val="bg1"/>
              </a:solidFill>
            </a:rPr>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a:solidFill>
          <a:schemeClr val="accent2">
            <a:lumMod val="60000"/>
            <a:lumOff val="40000"/>
          </a:schemeClr>
        </a:solidFill>
      </dgm:spPr>
      <dgm:t>
        <a:bodyPr/>
        <a:lstStyle/>
        <a:p>
          <a:pPr algn="ctr"/>
          <a:endParaRPr lang="en-US"/>
        </a:p>
      </dgm:t>
    </dgm:pt>
    <dgm:pt modelId="{399ACE2F-90C5-48B1-9E65-700A32562848}">
      <dgm:prSet phldrT="[Text]"/>
      <dgm:spPr>
        <a:solidFill>
          <a:schemeClr val="accent1">
            <a:lumMod val="60000"/>
            <a:lumOff val="40000"/>
          </a:schemeClr>
        </a:solidFill>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a:solidFill>
          <a:schemeClr val="accent1">
            <a:lumMod val="60000"/>
            <a:lumOff val="40000"/>
          </a:schemeClr>
        </a:solidFill>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76C82202-51E5-4806-8D1D-0FC23FED96C5}" type="presOf" srcId="{DA82EADB-2721-42A0-95EA-F9B5521A38A6}" destId="{A09CEA93-9338-4361-A5E6-CF85B6019F5A}" srcOrd="0" destOrd="0" presId="urn:microsoft.com/office/officeart/2005/8/layout/gear1#1"/>
    <dgm:cxn modelId="{A4325D05-F908-4AC9-8BE5-184D859DC215}" type="presOf" srcId="{DACAB5BA-B8B4-4D66-8B11-1D02259E020B}" destId="{87622A90-D0D8-4EA3-BC0D-D537801AF2B1}" srcOrd="0" destOrd="0" presId="urn:microsoft.com/office/officeart/2005/8/layout/gear1#1"/>
    <dgm:cxn modelId="{FD1E0615-9823-4539-B792-2F90D05E2BAB}" type="presOf" srcId="{DACAB5BA-B8B4-4D66-8B11-1D02259E020B}" destId="{8BC64EA7-2794-42B6-96C9-F39A52CB985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9B96333D-3274-491B-BF7F-52DB96316EC3}" type="presOf" srcId="{399ACE2F-90C5-48B1-9E65-700A32562848}" destId="{59EDF28D-6C67-49D0-B5A1-DE5C3CBA2292}" srcOrd="0" destOrd="0" presId="urn:microsoft.com/office/officeart/2005/8/layout/gear1#1"/>
    <dgm:cxn modelId="{AB00163F-19CF-4F00-BBC7-ED50D6003D84}" type="presOf" srcId="{399ACE2F-90C5-48B1-9E65-700A32562848}" destId="{7D3EFDB4-E5D1-439A-86D8-1FCF80D959BA}" srcOrd="2" destOrd="0" presId="urn:microsoft.com/office/officeart/2005/8/layout/gear1#1"/>
    <dgm:cxn modelId="{903D4971-F280-48CE-B203-1B8E663127D3}" type="presOf" srcId="{DACAB5BA-B8B4-4D66-8B11-1D02259E020B}" destId="{B6B6B41B-120B-4968-AB6A-FC6E7C8EF3C0}" srcOrd="1" destOrd="0" presId="urn:microsoft.com/office/officeart/2005/8/layout/gear1#1"/>
    <dgm:cxn modelId="{8A7AED7B-D388-4B6A-AA0C-5EAD9084ACD8}" type="presOf" srcId="{399ACE2F-90C5-48B1-9E65-700A32562848}" destId="{23DC08E4-3725-4448-BFFF-1CCEA2F2987E}" srcOrd="1" destOrd="0" presId="urn:microsoft.com/office/officeart/2005/8/layout/gear1#1"/>
    <dgm:cxn modelId="{0C643189-6256-4FC0-BCAB-852A99BBBD85}" type="presOf" srcId="{663C1E13-76F9-4B70-A2F2-CA23180743CE}" destId="{93300324-D62F-4E58-B882-734182BDB462}" srcOrd="0" destOrd="0" presId="urn:microsoft.com/office/officeart/2005/8/layout/gear1#1"/>
    <dgm:cxn modelId="{6786C996-B4D9-4ED5-ADF6-906BEE0F1EC0}" type="presOf" srcId="{F9CEBA05-2F10-437E-89B2-54F4D9FAF478}" destId="{5ED88519-AC6C-4AA3-B76D-812B93A167E4}" srcOrd="0" destOrd="0" presId="urn:microsoft.com/office/officeart/2005/8/layout/gear1#1"/>
    <dgm:cxn modelId="{0F0F0BB1-224B-4934-897E-DDFA58AD2CEA}" type="presOf" srcId="{23718C41-0A1F-40BF-86BE-8A5476EC271E}" destId="{398423B3-DD54-4226-99D7-017EFC1488DF}"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AE17BBC4-5B27-4415-BE69-B91BA36757D8}" type="presOf" srcId="{399ACE2F-90C5-48B1-9E65-700A32562848}" destId="{9815588C-16D0-4475-B64C-847FC87C8C32}" srcOrd="3" destOrd="0" presId="urn:microsoft.com/office/officeart/2005/8/layout/gear1#1"/>
    <dgm:cxn modelId="{22419CC5-F41D-4605-8EC8-0813AE1AC6BF}" type="presOf" srcId="{188C389E-9423-41DE-9C5E-D4A7E95C7E62}" destId="{6DF3A3A0-5919-4E69-80DD-61760D6340A0}" srcOrd="0" destOrd="0" presId="urn:microsoft.com/office/officeart/2005/8/layout/gear1#1"/>
    <dgm:cxn modelId="{039E6BE2-0227-470C-B417-0FEEFFF55BFB}" type="presOf" srcId="{663C1E13-76F9-4B70-A2F2-CA23180743CE}" destId="{4822A78E-EAEC-401F-941A-3A84E13E2357}" srcOrd="2" destOrd="0" presId="urn:microsoft.com/office/officeart/2005/8/layout/gear1#1"/>
    <dgm:cxn modelId="{BE8D41E8-96EF-4277-85DC-6F3B011E1673}" type="presOf" srcId="{663C1E13-76F9-4B70-A2F2-CA23180743CE}" destId="{B9330EE9-43E4-4FD4-8144-E92B1DD0FCDF}" srcOrd="1" destOrd="0" presId="urn:microsoft.com/office/officeart/2005/8/layout/gear1#1"/>
    <dgm:cxn modelId="{29950FC2-FCCF-4801-95E8-59C15996DCA0}" type="presParOf" srcId="{5ED88519-AC6C-4AA3-B76D-812B93A167E4}" destId="{87622A90-D0D8-4EA3-BC0D-D537801AF2B1}" srcOrd="0" destOrd="0" presId="urn:microsoft.com/office/officeart/2005/8/layout/gear1#1"/>
    <dgm:cxn modelId="{A99FA900-A2AB-4E01-BF36-35004E5B7906}" type="presParOf" srcId="{5ED88519-AC6C-4AA3-B76D-812B93A167E4}" destId="{B6B6B41B-120B-4968-AB6A-FC6E7C8EF3C0}" srcOrd="1" destOrd="0" presId="urn:microsoft.com/office/officeart/2005/8/layout/gear1#1"/>
    <dgm:cxn modelId="{C86D370F-A331-4177-845A-F78AA899B189}" type="presParOf" srcId="{5ED88519-AC6C-4AA3-B76D-812B93A167E4}" destId="{8BC64EA7-2794-42B6-96C9-F39A52CB985A}" srcOrd="2" destOrd="0" presId="urn:microsoft.com/office/officeart/2005/8/layout/gear1#1"/>
    <dgm:cxn modelId="{FEFBC784-3BF9-40A5-9034-DEA5D248D0C5}" type="presParOf" srcId="{5ED88519-AC6C-4AA3-B76D-812B93A167E4}" destId="{93300324-D62F-4E58-B882-734182BDB462}" srcOrd="3" destOrd="0" presId="urn:microsoft.com/office/officeart/2005/8/layout/gear1#1"/>
    <dgm:cxn modelId="{6619179B-DE01-4333-B99C-3B9DFB38D24C}" type="presParOf" srcId="{5ED88519-AC6C-4AA3-B76D-812B93A167E4}" destId="{B9330EE9-43E4-4FD4-8144-E92B1DD0FCDF}" srcOrd="4" destOrd="0" presId="urn:microsoft.com/office/officeart/2005/8/layout/gear1#1"/>
    <dgm:cxn modelId="{D53ED265-82B2-45DD-A6AC-CAED8604F34F}" type="presParOf" srcId="{5ED88519-AC6C-4AA3-B76D-812B93A167E4}" destId="{4822A78E-EAEC-401F-941A-3A84E13E2357}" srcOrd="5" destOrd="0" presId="urn:microsoft.com/office/officeart/2005/8/layout/gear1#1"/>
    <dgm:cxn modelId="{42A198E8-3434-42DA-9871-2A242E3208A6}" type="presParOf" srcId="{5ED88519-AC6C-4AA3-B76D-812B93A167E4}" destId="{59EDF28D-6C67-49D0-B5A1-DE5C3CBA2292}" srcOrd="6" destOrd="0" presId="urn:microsoft.com/office/officeart/2005/8/layout/gear1#1"/>
    <dgm:cxn modelId="{4DE2C851-E9BD-4371-8011-E67DD09783CA}" type="presParOf" srcId="{5ED88519-AC6C-4AA3-B76D-812B93A167E4}" destId="{23DC08E4-3725-4448-BFFF-1CCEA2F2987E}" srcOrd="7" destOrd="0" presId="urn:microsoft.com/office/officeart/2005/8/layout/gear1#1"/>
    <dgm:cxn modelId="{81EFAFEC-F693-48B8-A7BB-565C65F8A33E}" type="presParOf" srcId="{5ED88519-AC6C-4AA3-B76D-812B93A167E4}" destId="{7D3EFDB4-E5D1-439A-86D8-1FCF80D959BA}" srcOrd="8" destOrd="0" presId="urn:microsoft.com/office/officeart/2005/8/layout/gear1#1"/>
    <dgm:cxn modelId="{A1213285-E1A8-4555-BEFE-F534982B4BEF}" type="presParOf" srcId="{5ED88519-AC6C-4AA3-B76D-812B93A167E4}" destId="{9815588C-16D0-4475-B64C-847FC87C8C32}" srcOrd="9" destOrd="0" presId="urn:microsoft.com/office/officeart/2005/8/layout/gear1#1"/>
    <dgm:cxn modelId="{94574A00-7320-471D-9BFF-63CFC4E0CB21}" type="presParOf" srcId="{5ED88519-AC6C-4AA3-B76D-812B93A167E4}" destId="{398423B3-DD54-4226-99D7-017EFC1488DF}" srcOrd="10" destOrd="0" presId="urn:microsoft.com/office/officeart/2005/8/layout/gear1#1"/>
    <dgm:cxn modelId="{82D4209A-C7B2-45B3-BBB4-B456D3D19313}" type="presParOf" srcId="{5ED88519-AC6C-4AA3-B76D-812B93A167E4}" destId="{6DF3A3A0-5919-4E69-80DD-61760D6340A0}" srcOrd="11" destOrd="0" presId="urn:microsoft.com/office/officeart/2005/8/layout/gear1#1"/>
    <dgm:cxn modelId="{F163F5B5-3115-4E61-97F3-C974045A2333}"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3883025" y="2031206"/>
          <a:ext cx="2489279" cy="248927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rial Black" pitchFamily="34" charset="0"/>
            </a:rPr>
            <a:t>Wisdom</a:t>
          </a:r>
        </a:p>
      </dsp:txBody>
      <dsp:txXfrm>
        <a:off x="4383481" y="2614308"/>
        <a:ext cx="1488367" cy="1279541"/>
      </dsp:txXfrm>
    </dsp:sp>
    <dsp:sp modelId="{93300324-D62F-4E58-B882-734182BDB462}">
      <dsp:nvSpPr>
        <dsp:cNvPr id="0" name=""/>
        <dsp:cNvSpPr/>
      </dsp:nvSpPr>
      <dsp:spPr>
        <a:xfrm>
          <a:off x="2440194" y="1448307"/>
          <a:ext cx="1810384" cy="1810384"/>
        </a:xfrm>
        <a:prstGeom prst="gear6">
          <a:avLst/>
        </a:prstGeom>
        <a:solidFill>
          <a:schemeClr val="accent2">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latin typeface="Arial Black" pitchFamily="34" charset="0"/>
            </a:rPr>
            <a:t>Truth</a:t>
          </a:r>
          <a:r>
            <a:rPr lang="en-US" sz="1700" kern="1200" dirty="0">
              <a:solidFill>
                <a:schemeClr val="bg1"/>
              </a:solidFill>
            </a:rPr>
            <a:t> </a:t>
          </a:r>
        </a:p>
      </dsp:txBody>
      <dsp:txXfrm>
        <a:off x="2895964" y="1906831"/>
        <a:ext cx="898844" cy="893336"/>
      </dsp:txXfrm>
    </dsp:sp>
    <dsp:sp modelId="{59EDF28D-6C67-49D0-B5A1-DE5C3CBA2292}">
      <dsp:nvSpPr>
        <dsp:cNvPr id="0" name=""/>
        <dsp:cNvSpPr/>
      </dsp:nvSpPr>
      <dsp:spPr>
        <a:xfrm rot="20700000">
          <a:off x="3454194" y="199327"/>
          <a:ext cx="1773807" cy="1773807"/>
        </a:xfrm>
        <a:prstGeom prst="gear6">
          <a:avLst/>
        </a:prstGeom>
        <a:solidFill>
          <a:schemeClr val="accent1">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rial Black" pitchFamily="34" charset="0"/>
            </a:rPr>
            <a:t>Servic</a:t>
          </a:r>
          <a:r>
            <a:rPr lang="en-US" sz="1700" kern="1200" dirty="0">
              <a:latin typeface="Arial Black" pitchFamily="34" charset="0"/>
            </a:rPr>
            <a:t>e</a:t>
          </a:r>
          <a:r>
            <a:rPr lang="en-US" sz="1700" kern="1200" dirty="0"/>
            <a:t> </a:t>
          </a:r>
        </a:p>
      </dsp:txBody>
      <dsp:txXfrm rot="-20700000">
        <a:off x="3843242" y="588375"/>
        <a:ext cx="995711" cy="995711"/>
      </dsp:txXfrm>
    </dsp:sp>
    <dsp:sp modelId="{398423B3-DD54-4226-99D7-017EFC1488DF}">
      <dsp:nvSpPr>
        <dsp:cNvPr id="0" name=""/>
        <dsp:cNvSpPr/>
      </dsp:nvSpPr>
      <dsp:spPr>
        <a:xfrm>
          <a:off x="3700747" y="1658974"/>
          <a:ext cx="3186277" cy="3186277"/>
        </a:xfrm>
        <a:prstGeom prst="circularArrow">
          <a:avLst>
            <a:gd name="adj1" fmla="val 4687"/>
            <a:gd name="adj2" fmla="val 299029"/>
            <a:gd name="adj3" fmla="val 2523572"/>
            <a:gd name="adj4" fmla="val 1584541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9578" y="1046314"/>
          <a:ext cx="2315029" cy="2315029"/>
        </a:xfrm>
        <a:prstGeom prst="leftCircularArrow">
          <a:avLst>
            <a:gd name="adj1" fmla="val 6452"/>
            <a:gd name="adj2" fmla="val 429999"/>
            <a:gd name="adj3" fmla="val 10489124"/>
            <a:gd name="adj4" fmla="val 14837806"/>
            <a:gd name="adj5" fmla="val 7527"/>
          </a:avLst>
        </a:prstGeom>
        <a:solidFill>
          <a:schemeClr val="accent2">
            <a:lumMod val="60000"/>
            <a:lumOff val="4000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2/25/2025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2/25/2025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apers.ssrn.com/sol3/papers.cfm?abstract_id=4226400" TargetMode="External"/><Relationship Id="rId2" Type="http://schemas.openxmlformats.org/officeDocument/2006/relationships/hyperlink" Target="https://www.researchgate.net/publication/335038691_Custodial_Torture_A_Two_Years_Prospective_Study" TargetMode="External"/><Relationship Id="rId1" Type="http://schemas.openxmlformats.org/officeDocument/2006/relationships/slideLayout" Target="../slideLayouts/slideLayout2.xml"/><Relationship Id="rId5" Type="http://schemas.openxmlformats.org/officeDocument/2006/relationships/hyperlink" Target="https://www.paradigmshift.com.pk/custodial-torture-pakistan/" TargetMode="External"/><Relationship Id="rId4" Type="http://schemas.openxmlformats.org/officeDocument/2006/relationships/hyperlink" Target="http://jrmi.pk/article/view/492"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journalofethics.ama-assn.org/article/torture-and-human-rights/2004-0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igitallibrary.edu.p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753561"/>
          </a:xfrm>
        </p:spPr>
        <p:txBody>
          <a:bodyPr/>
          <a:lstStyle/>
          <a:p>
            <a:pPr algn="ctr"/>
            <a:r>
              <a:rPr lang="en-US" sz="5400" b="1" dirty="0">
                <a:solidFill>
                  <a:schemeClr val="tx1"/>
                </a:solidFill>
                <a:latin typeface="Algerian" pitchFamily="82" charset="0"/>
              </a:rPr>
              <a:t>Custodial T</a:t>
            </a:r>
            <a:r>
              <a:rPr lang="en-US" sz="4400" b="1" dirty="0">
                <a:solidFill>
                  <a:schemeClr val="tx1"/>
                </a:solidFill>
                <a:latin typeface="Algerian" pitchFamily="82" charset="0"/>
              </a:rPr>
              <a:t>OR</a:t>
            </a:r>
            <a:r>
              <a:rPr lang="en-US" sz="4000" b="1" dirty="0">
                <a:solidFill>
                  <a:schemeClr val="tx1"/>
                </a:solidFill>
                <a:latin typeface="Algerian" pitchFamily="82" charset="0"/>
              </a:rPr>
              <a:t>TURE</a:t>
            </a:r>
            <a:r>
              <a:rPr lang="en-US" sz="5400" b="1" dirty="0">
                <a:solidFill>
                  <a:schemeClr val="tx1"/>
                </a:solidFill>
                <a:latin typeface="Algerian" pitchFamily="82" charset="0"/>
              </a:rPr>
              <a:t> </a:t>
            </a:r>
            <a:br>
              <a:rPr lang="en-US" b="1" dirty="0">
                <a:solidFill>
                  <a:schemeClr val="tx1"/>
                </a:solidFill>
              </a:rPr>
            </a:br>
            <a:r>
              <a:rPr lang="en-US" sz="4400" b="1" dirty="0">
                <a:solidFill>
                  <a:schemeClr val="accent1">
                    <a:lumMod val="40000"/>
                    <a:lumOff val="60000"/>
                  </a:schemeClr>
                </a:solidFill>
              </a:rPr>
              <a:t>(Death in Custody)</a:t>
            </a:r>
            <a:endParaRPr lang="en-US" b="1" dirty="0">
              <a:solidFill>
                <a:schemeClr val="accent1">
                  <a:lumMod val="40000"/>
                  <a:lumOff val="60000"/>
                </a:schemeClr>
              </a:solidFill>
            </a:endParaRPr>
          </a:p>
        </p:txBody>
      </p:sp>
      <p:sp>
        <p:nvSpPr>
          <p:cNvPr id="3" name="Subtitle 2"/>
          <p:cNvSpPr>
            <a:spLocks noGrp="1"/>
          </p:cNvSpPr>
          <p:nvPr>
            <p:ph type="subTitle" idx="1"/>
          </p:nvPr>
        </p:nvSpPr>
        <p:spPr>
          <a:xfrm>
            <a:off x="685800" y="3611606"/>
            <a:ext cx="7772400" cy="1493793"/>
          </a:xfrm>
        </p:spPr>
        <p:txBody>
          <a:bodyPr>
            <a:normAutofit/>
          </a:bodyPr>
          <a:lstStyle/>
          <a:p>
            <a:r>
              <a:rPr lang="pt-BR" b="1" dirty="0">
                <a:solidFill>
                  <a:schemeClr val="accent1">
                    <a:lumMod val="75000"/>
                  </a:schemeClr>
                </a:solidFill>
              </a:rPr>
              <a:t>Dr Filza ali   Dr Naila </a:t>
            </a:r>
            <a:endParaRPr lang="en-US" b="1" dirty="0">
              <a:solidFill>
                <a:schemeClr val="accent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724400"/>
          </a:xfrm>
        </p:spPr>
        <p:txBody>
          <a:bodyPr>
            <a:normAutofit fontScale="92500" lnSpcReduction="10000"/>
          </a:bodyPr>
          <a:lstStyle/>
          <a:p>
            <a:pPr marL="624078" indent="-514350" algn="just">
              <a:buFont typeface="+mj-lt"/>
              <a:buAutoNum type="arabicPeriod"/>
            </a:pPr>
            <a:r>
              <a:rPr lang="en-US" sz="3500" b="1" u="sng" dirty="0">
                <a:solidFill>
                  <a:schemeClr val="accent1">
                    <a:lumMod val="75000"/>
                  </a:schemeClr>
                </a:solidFill>
              </a:rPr>
              <a:t>PHYSICAL: </a:t>
            </a:r>
          </a:p>
          <a:p>
            <a:pPr marL="109728" indent="0" algn="just">
              <a:buNone/>
            </a:pPr>
            <a:r>
              <a:rPr lang="en-US" dirty="0"/>
              <a:t>It is the infliction of Pain on the body </a:t>
            </a:r>
          </a:p>
          <a:p>
            <a:pPr lvl="0" algn="just"/>
            <a:endParaRPr lang="en-US" dirty="0"/>
          </a:p>
          <a:p>
            <a:pPr lvl="0" algn="just"/>
            <a:r>
              <a:rPr lang="en-US" sz="3500" dirty="0">
                <a:solidFill>
                  <a:schemeClr val="accent1">
                    <a:lumMod val="75000"/>
                  </a:schemeClr>
                </a:solidFill>
              </a:rPr>
              <a:t>Beating: </a:t>
            </a:r>
            <a:r>
              <a:rPr lang="en-US" dirty="0"/>
              <a:t>Most common form of torture, beating from head to toe by means of fist, show, wooden bars, rods, whips etc. </a:t>
            </a:r>
          </a:p>
          <a:p>
            <a:pPr lvl="0" algn="just"/>
            <a:r>
              <a:rPr lang="en-US" dirty="0"/>
              <a:t>For example, victim may be suspended upside down and then beaten. </a:t>
            </a:r>
          </a:p>
          <a:p>
            <a:pPr lvl="0" algn="just"/>
            <a:r>
              <a:rPr lang="en-US" dirty="0"/>
              <a:t>Victim may be beaten in  terms of rods or wooden sticks , over the soles of foot, the condition is extremely painful with no signs known as </a:t>
            </a:r>
            <a:r>
              <a:rPr lang="en-US" sz="3000" b="1" dirty="0" err="1">
                <a:solidFill>
                  <a:schemeClr val="accent1">
                    <a:lumMod val="75000"/>
                  </a:schemeClr>
                </a:solidFill>
              </a:rPr>
              <a:t>falanga</a:t>
            </a:r>
            <a:r>
              <a:rPr lang="en-US" sz="3000" b="1" dirty="0">
                <a:solidFill>
                  <a:schemeClr val="accent1">
                    <a:lumMod val="75000"/>
                  </a:schemeClr>
                </a:solidFill>
              </a:rPr>
              <a:t> or bastinado. </a:t>
            </a:r>
          </a:p>
          <a:p>
            <a:pPr algn="just"/>
            <a:endParaRPr lang="en-US" dirty="0"/>
          </a:p>
          <a:p>
            <a:pPr algn="just">
              <a:lnSpc>
                <a:spcPct val="150000"/>
              </a:lnSpc>
            </a:pPr>
            <a:endParaRPr lang="en-US" sz="2800" dirty="0"/>
          </a:p>
        </p:txBody>
      </p:sp>
      <p:sp>
        <p:nvSpPr>
          <p:cNvPr id="4" name="Title 2"/>
          <p:cNvSpPr>
            <a:spLocks noGrp="1"/>
          </p:cNvSpPr>
          <p:nvPr>
            <p:ph type="title"/>
          </p:nvPr>
        </p:nvSpPr>
        <p:spPr>
          <a:xfrm>
            <a:off x="457200" y="274638"/>
            <a:ext cx="8229600" cy="1143000"/>
          </a:xfrm>
        </p:spPr>
        <p:txBody>
          <a:bodyPr/>
          <a:lstStyle/>
          <a:p>
            <a:r>
              <a:rPr lang="en-GB" dirty="0">
                <a:solidFill>
                  <a:schemeClr val="accent1">
                    <a:lumMod val="75000"/>
                  </a:schemeClr>
                </a:solidFill>
              </a:rPr>
              <a:t>Custodial Torture</a:t>
            </a:r>
            <a:endParaRPr lang="en-US" dirty="0"/>
          </a:p>
        </p:txBody>
      </p:sp>
      <p:sp>
        <p:nvSpPr>
          <p:cNvPr id="2" name="Rectangle 1">
            <a:extLst>
              <a:ext uri="{FF2B5EF4-FFF2-40B4-BE49-F238E27FC236}">
                <a16:creationId xmlns:a16="http://schemas.microsoft.com/office/drawing/2014/main" id="{1C5ABBF8-CF2A-AB27-7404-FDA72349A3C8}"/>
              </a:ext>
            </a:extLst>
          </p:cNvPr>
          <p:cNvSpPr/>
          <p:nvPr/>
        </p:nvSpPr>
        <p:spPr>
          <a:xfrm>
            <a:off x="7162800" y="0"/>
            <a:ext cx="1981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00600"/>
          </a:xfrm>
        </p:spPr>
        <p:txBody>
          <a:bodyPr>
            <a:normAutofit lnSpcReduction="10000"/>
          </a:bodyPr>
          <a:lstStyle/>
          <a:p>
            <a:pPr marL="109728" indent="0" algn="just">
              <a:buNone/>
            </a:pPr>
            <a:endParaRPr lang="en-US" sz="2800" b="1" dirty="0">
              <a:solidFill>
                <a:schemeClr val="accent1">
                  <a:lumMod val="75000"/>
                </a:schemeClr>
              </a:solidFill>
            </a:endParaRPr>
          </a:p>
          <a:p>
            <a:pPr algn="just"/>
            <a:r>
              <a:rPr lang="en-US" sz="2800" b="1" dirty="0">
                <a:solidFill>
                  <a:schemeClr val="accent1">
                    <a:lumMod val="75000"/>
                  </a:schemeClr>
                </a:solidFill>
              </a:rPr>
              <a:t>Ear-torture or </a:t>
            </a:r>
            <a:r>
              <a:rPr lang="en-US" sz="2800" b="1" dirty="0" err="1">
                <a:solidFill>
                  <a:schemeClr val="accent1">
                    <a:lumMod val="75000"/>
                  </a:schemeClr>
                </a:solidFill>
              </a:rPr>
              <a:t>telefono</a:t>
            </a:r>
            <a:r>
              <a:rPr lang="en-US" sz="2800" b="1" dirty="0">
                <a:solidFill>
                  <a:schemeClr val="accent1">
                    <a:lumMod val="75000"/>
                  </a:schemeClr>
                </a:solidFill>
              </a:rPr>
              <a:t>, </a:t>
            </a:r>
            <a:r>
              <a:rPr lang="en-US" dirty="0"/>
              <a:t>repeated and simultaneous slapping of both the ears by open hands of the torturer. </a:t>
            </a:r>
          </a:p>
          <a:p>
            <a:pPr algn="just"/>
            <a:r>
              <a:rPr lang="en-US" b="1" dirty="0">
                <a:solidFill>
                  <a:schemeClr val="accent1">
                    <a:lumMod val="75000"/>
                  </a:schemeClr>
                </a:solidFill>
              </a:rPr>
              <a:t>Tram-line bruises </a:t>
            </a:r>
            <a:r>
              <a:rPr lang="en-US" dirty="0"/>
              <a:t>over the back and buttocks. </a:t>
            </a:r>
          </a:p>
          <a:p>
            <a:pPr algn="just"/>
            <a:r>
              <a:rPr lang="en-US" dirty="0"/>
              <a:t>Blows by fist over face and other parts of the body.</a:t>
            </a:r>
          </a:p>
          <a:p>
            <a:pPr algn="just"/>
            <a:r>
              <a:rPr lang="en-US" dirty="0"/>
              <a:t>Kicking with heavy boots (patterned bruises).</a:t>
            </a:r>
          </a:p>
          <a:p>
            <a:pPr algn="just"/>
            <a:r>
              <a:rPr lang="en-US" b="1" dirty="0" err="1">
                <a:solidFill>
                  <a:schemeClr val="accent1">
                    <a:lumMod val="75000"/>
                  </a:schemeClr>
                </a:solidFill>
              </a:rPr>
              <a:t>Chepuwa</a:t>
            </a:r>
            <a:r>
              <a:rPr lang="en-US" b="1" dirty="0">
                <a:solidFill>
                  <a:schemeClr val="accent1">
                    <a:lumMod val="75000"/>
                  </a:schemeClr>
                </a:solidFill>
              </a:rPr>
              <a:t> </a:t>
            </a:r>
            <a:r>
              <a:rPr lang="en-US" dirty="0"/>
              <a:t>: The thigh of the victim is placed under two wooden rods and pressed. </a:t>
            </a:r>
          </a:p>
          <a:p>
            <a:pPr algn="just"/>
            <a:endParaRPr lang="en-US" dirty="0"/>
          </a:p>
        </p:txBody>
      </p:sp>
      <p:sp>
        <p:nvSpPr>
          <p:cNvPr id="3" name="Title 2"/>
          <p:cNvSpPr>
            <a:spLocks noGrp="1"/>
          </p:cNvSpPr>
          <p:nvPr>
            <p:ph type="title"/>
          </p:nvPr>
        </p:nvSpPr>
        <p:spPr>
          <a:xfrm>
            <a:off x="457200" y="274638"/>
            <a:ext cx="8229600" cy="1143000"/>
          </a:xfrm>
        </p:spPr>
        <p:txBody>
          <a:bodyPr/>
          <a:lstStyle/>
          <a:p>
            <a:r>
              <a:rPr lang="en-GB" dirty="0">
                <a:solidFill>
                  <a:schemeClr val="accent1">
                    <a:lumMod val="75000"/>
                  </a:schemeClr>
                </a:solidFill>
              </a:rPr>
              <a:t>Custodial Torture</a:t>
            </a:r>
            <a:endParaRPr lang="en-US" dirty="0"/>
          </a:p>
        </p:txBody>
      </p:sp>
      <p:sp>
        <p:nvSpPr>
          <p:cNvPr id="4" name="Rectangle 3">
            <a:extLst>
              <a:ext uri="{FF2B5EF4-FFF2-40B4-BE49-F238E27FC236}">
                <a16:creationId xmlns:a16="http://schemas.microsoft.com/office/drawing/2014/main" id="{B768947A-6CA3-2FE3-D007-8174F6080FAC}"/>
              </a:ext>
            </a:extLst>
          </p:cNvPr>
          <p:cNvSpPr/>
          <p:nvPr/>
        </p:nvSpPr>
        <p:spPr>
          <a:xfrm>
            <a:off x="7162800" y="0"/>
            <a:ext cx="1981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390004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07909"/>
            <a:ext cx="8229600" cy="5550091"/>
          </a:xfrm>
        </p:spPr>
        <p:txBody>
          <a:bodyPr>
            <a:normAutofit/>
          </a:bodyPr>
          <a:lstStyle/>
          <a:p>
            <a:pPr marL="109728" indent="0" algn="just">
              <a:buNone/>
            </a:pPr>
            <a:r>
              <a:rPr lang="en-US" sz="2800" dirty="0"/>
              <a:t>Forcing person in abnormal conditions</a:t>
            </a:r>
          </a:p>
          <a:p>
            <a:pPr algn="just"/>
            <a:r>
              <a:rPr lang="en-US" dirty="0"/>
              <a:t>For example, prolonged standing on one leg known as </a:t>
            </a:r>
            <a:r>
              <a:rPr lang="en-US" b="1" dirty="0">
                <a:solidFill>
                  <a:schemeClr val="accent1">
                    <a:lumMod val="75000"/>
                  </a:schemeClr>
                </a:solidFill>
              </a:rPr>
              <a:t>El-</a:t>
            </a:r>
            <a:r>
              <a:rPr lang="en-US" b="1" dirty="0" err="1">
                <a:solidFill>
                  <a:schemeClr val="accent1">
                    <a:lumMod val="75000"/>
                  </a:schemeClr>
                </a:solidFill>
              </a:rPr>
              <a:t>planton</a:t>
            </a:r>
            <a:r>
              <a:rPr lang="en-US" b="1" dirty="0">
                <a:solidFill>
                  <a:schemeClr val="accent1">
                    <a:lumMod val="75000"/>
                  </a:schemeClr>
                </a:solidFill>
              </a:rPr>
              <a:t>.</a:t>
            </a:r>
          </a:p>
          <a:p>
            <a:pPr algn="just"/>
            <a:r>
              <a:rPr lang="en-US" dirty="0"/>
              <a:t>Forced standing on a bar known as </a:t>
            </a:r>
            <a:r>
              <a:rPr lang="en-US" sz="3000" b="1" dirty="0">
                <a:solidFill>
                  <a:schemeClr val="accent1">
                    <a:lumMod val="75000"/>
                  </a:schemeClr>
                </a:solidFill>
              </a:rPr>
              <a:t>El-</a:t>
            </a:r>
            <a:r>
              <a:rPr lang="en-US" sz="3000" b="1" dirty="0" err="1">
                <a:solidFill>
                  <a:schemeClr val="accent1">
                    <a:lumMod val="75000"/>
                  </a:schemeClr>
                </a:solidFill>
              </a:rPr>
              <a:t>cabellete</a:t>
            </a:r>
            <a:r>
              <a:rPr lang="en-US" sz="3000" b="1" dirty="0">
                <a:solidFill>
                  <a:schemeClr val="accent1">
                    <a:lumMod val="75000"/>
                  </a:schemeClr>
                </a:solidFill>
              </a:rPr>
              <a:t>.</a:t>
            </a:r>
          </a:p>
          <a:p>
            <a:pPr algn="just"/>
            <a:r>
              <a:rPr lang="en-US" dirty="0"/>
              <a:t>Tied up in an abnormal position for hours known as </a:t>
            </a:r>
            <a:r>
              <a:rPr lang="en-US" b="1" dirty="0">
                <a:solidFill>
                  <a:schemeClr val="accent1">
                    <a:lumMod val="75000"/>
                  </a:schemeClr>
                </a:solidFill>
              </a:rPr>
              <a:t>Hogtie.</a:t>
            </a:r>
          </a:p>
          <a:p>
            <a:pPr algn="just"/>
            <a:r>
              <a:rPr lang="en-US" b="1" dirty="0">
                <a:solidFill>
                  <a:schemeClr val="accent1">
                    <a:lumMod val="75000"/>
                  </a:schemeClr>
                </a:solidFill>
                <a:effectLst>
                  <a:outerShdw blurRad="38100" dist="38100" dir="2700000" algn="tl">
                    <a:srgbClr val="000000">
                      <a:alpha val="43137"/>
                    </a:srgbClr>
                  </a:outerShdw>
                </a:effectLst>
              </a:rPr>
              <a:t>Suspension: </a:t>
            </a:r>
            <a:r>
              <a:rPr lang="en-US" dirty="0"/>
              <a:t>Victim may be suspended by his wrists, ankles, arms or hairs.</a:t>
            </a:r>
          </a:p>
          <a:p>
            <a:pPr algn="just"/>
            <a:endParaRPr lang="en-US" sz="2000" dirty="0"/>
          </a:p>
        </p:txBody>
      </p:sp>
      <p:sp>
        <p:nvSpPr>
          <p:cNvPr id="3" name="Title 2"/>
          <p:cNvSpPr>
            <a:spLocks noGrp="1"/>
          </p:cNvSpPr>
          <p:nvPr>
            <p:ph type="title"/>
          </p:nvPr>
        </p:nvSpPr>
        <p:spPr>
          <a:xfrm>
            <a:off x="457200" y="274638"/>
            <a:ext cx="8229600" cy="1143000"/>
          </a:xfrm>
        </p:spPr>
        <p:txBody>
          <a:bodyPr/>
          <a:lstStyle/>
          <a:p>
            <a:r>
              <a:rPr lang="en-GB" dirty="0">
                <a:solidFill>
                  <a:schemeClr val="accent1">
                    <a:lumMod val="75000"/>
                  </a:schemeClr>
                </a:solidFill>
              </a:rPr>
              <a:t>Custodial Torture</a:t>
            </a:r>
            <a:endParaRPr lang="en-US" dirty="0"/>
          </a:p>
        </p:txBody>
      </p:sp>
      <p:sp>
        <p:nvSpPr>
          <p:cNvPr id="4" name="Rectangle 3">
            <a:extLst>
              <a:ext uri="{FF2B5EF4-FFF2-40B4-BE49-F238E27FC236}">
                <a16:creationId xmlns:a16="http://schemas.microsoft.com/office/drawing/2014/main" id="{7545DADC-E058-A880-95BB-CFC60FE9E1EE}"/>
              </a:ext>
            </a:extLst>
          </p:cNvPr>
          <p:cNvSpPr/>
          <p:nvPr/>
        </p:nvSpPr>
        <p:spPr>
          <a:xfrm>
            <a:off x="7162800" y="0"/>
            <a:ext cx="1981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372067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b="1" dirty="0">
                <a:solidFill>
                  <a:schemeClr val="accent1">
                    <a:lumMod val="75000"/>
                  </a:schemeClr>
                </a:solidFill>
                <a:effectLst>
                  <a:outerShdw blurRad="38100" dist="38100" dir="2700000" algn="tl">
                    <a:srgbClr val="000000">
                      <a:alpha val="43137"/>
                    </a:srgbClr>
                  </a:outerShdw>
                </a:effectLst>
              </a:rPr>
              <a:t>Suffocation: </a:t>
            </a:r>
            <a:r>
              <a:rPr lang="en-US" b="1" dirty="0"/>
              <a:t>(Dry-Submarining) </a:t>
            </a:r>
            <a:r>
              <a:rPr lang="en-US" dirty="0"/>
              <a:t>near suffocation may occur by means of Plastic bag placed over the head of the victim.</a:t>
            </a:r>
            <a:endParaRPr lang="en-US" b="1" dirty="0">
              <a:solidFill>
                <a:schemeClr val="accent1">
                  <a:lumMod val="75000"/>
                </a:schemeClr>
              </a:solidFill>
              <a:effectLst>
                <a:outerShdw blurRad="38100" dist="38100" dir="2700000" algn="tl">
                  <a:srgbClr val="000000">
                    <a:alpha val="43137"/>
                  </a:srgbClr>
                </a:outerShdw>
              </a:effectLst>
            </a:endParaRPr>
          </a:p>
          <a:p>
            <a:pPr algn="just"/>
            <a:r>
              <a:rPr lang="en-US" b="1" dirty="0">
                <a:solidFill>
                  <a:schemeClr val="accent1">
                    <a:lumMod val="75000"/>
                  </a:schemeClr>
                </a:solidFill>
                <a:effectLst>
                  <a:outerShdw blurRad="38100" dist="38100" dir="2700000" algn="tl">
                    <a:srgbClr val="000000">
                      <a:alpha val="43137"/>
                    </a:srgbClr>
                  </a:outerShdw>
                </a:effectLst>
              </a:rPr>
              <a:t>Drowning/Submarining</a:t>
            </a:r>
            <a:r>
              <a:rPr lang="en-US" dirty="0"/>
              <a:t>-Victims head is repeatedly dipped under water or in foul smelling liquid to give victim a sense of drowning known as water torture or sub-</a:t>
            </a:r>
            <a:r>
              <a:rPr lang="en-US" dirty="0" err="1"/>
              <a:t>marining</a:t>
            </a:r>
            <a:r>
              <a:rPr lang="en-US" dirty="0"/>
              <a:t>. </a:t>
            </a:r>
          </a:p>
          <a:p>
            <a:pPr algn="just"/>
            <a:r>
              <a:rPr lang="en-US" b="1" dirty="0">
                <a:solidFill>
                  <a:schemeClr val="accent1">
                    <a:lumMod val="75000"/>
                  </a:schemeClr>
                </a:solidFill>
                <a:effectLst>
                  <a:outerShdw blurRad="38100" dist="38100" dir="2700000" algn="tl">
                    <a:srgbClr val="000000">
                      <a:alpha val="43137"/>
                    </a:srgbClr>
                  </a:outerShdw>
                </a:effectLst>
              </a:rPr>
              <a:t>Pulling/ twisting </a:t>
            </a:r>
            <a:r>
              <a:rPr lang="en-US" sz="2600" dirty="0"/>
              <a:t>of nail/ hairs/teeth/ genitalia.</a:t>
            </a:r>
          </a:p>
          <a:p>
            <a:endParaRPr lang="en-US" dirty="0"/>
          </a:p>
        </p:txBody>
      </p:sp>
      <p:sp>
        <p:nvSpPr>
          <p:cNvPr id="3" name="Title 2"/>
          <p:cNvSpPr>
            <a:spLocks noGrp="1"/>
          </p:cNvSpPr>
          <p:nvPr>
            <p:ph type="title"/>
          </p:nvPr>
        </p:nvSpPr>
        <p:spPr/>
        <p:txBody>
          <a:bodyPr/>
          <a:lstStyle/>
          <a:p>
            <a:r>
              <a:rPr lang="en-GB" dirty="0">
                <a:solidFill>
                  <a:schemeClr val="accent1">
                    <a:lumMod val="75000"/>
                  </a:schemeClr>
                </a:solidFill>
              </a:rPr>
              <a:t>Custodial Torture</a:t>
            </a:r>
            <a:endParaRPr lang="en-US" dirty="0"/>
          </a:p>
        </p:txBody>
      </p:sp>
      <p:sp>
        <p:nvSpPr>
          <p:cNvPr id="4" name="Rectangle 3">
            <a:extLst>
              <a:ext uri="{FF2B5EF4-FFF2-40B4-BE49-F238E27FC236}">
                <a16:creationId xmlns:a16="http://schemas.microsoft.com/office/drawing/2014/main" id="{F4E649D6-859D-7D0E-8CD4-C09E298EE023}"/>
              </a:ext>
            </a:extLst>
          </p:cNvPr>
          <p:cNvSpPr/>
          <p:nvPr/>
        </p:nvSpPr>
        <p:spPr>
          <a:xfrm>
            <a:off x="7162800" y="0"/>
            <a:ext cx="1981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317919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39082"/>
            <a:ext cx="8382000" cy="5550091"/>
          </a:xfrm>
        </p:spPr>
        <p:txBody>
          <a:bodyPr>
            <a:normAutofit/>
          </a:bodyPr>
          <a:lstStyle/>
          <a:p>
            <a:pPr algn="just"/>
            <a:r>
              <a:rPr lang="en-US" b="1" dirty="0">
                <a:solidFill>
                  <a:schemeClr val="accent1">
                    <a:lumMod val="75000"/>
                  </a:schemeClr>
                </a:solidFill>
              </a:rPr>
              <a:t>Electric baton shock</a:t>
            </a:r>
          </a:p>
          <a:p>
            <a:pPr algn="just"/>
            <a:r>
              <a:rPr lang="en-US" b="1" dirty="0">
                <a:solidFill>
                  <a:schemeClr val="accent1">
                    <a:lumMod val="75000"/>
                  </a:schemeClr>
                </a:solidFill>
              </a:rPr>
              <a:t>Burns: </a:t>
            </a:r>
            <a:r>
              <a:rPr lang="en-US" dirty="0"/>
              <a:t>with hot iron, cigars and cigarettes pressed against the skin, giving patterned burns likewise shape such as inverted triangle, rounded / circular.</a:t>
            </a:r>
          </a:p>
          <a:p>
            <a:pPr algn="just"/>
            <a:r>
              <a:rPr lang="en-US" b="1" dirty="0">
                <a:solidFill>
                  <a:schemeClr val="accent1">
                    <a:lumMod val="75000"/>
                  </a:schemeClr>
                </a:solidFill>
              </a:rPr>
              <a:t>Cold-torture</a:t>
            </a:r>
            <a:r>
              <a:rPr lang="en-US" dirty="0">
                <a:solidFill>
                  <a:schemeClr val="accent1">
                    <a:lumMod val="75000"/>
                  </a:schemeClr>
                </a:solidFill>
              </a:rPr>
              <a:t>: </a:t>
            </a:r>
            <a:r>
              <a:rPr lang="en-US" dirty="0"/>
              <a:t>Ice water is poured over the head or over naked body or person is forced to strip naked and stand outside on a winter night or forced to stand out on a snow. </a:t>
            </a:r>
          </a:p>
          <a:p>
            <a:pPr algn="just"/>
            <a:endParaRPr lang="en-US" sz="2000" dirty="0"/>
          </a:p>
        </p:txBody>
      </p:sp>
      <p:sp>
        <p:nvSpPr>
          <p:cNvPr id="3" name="Title 2"/>
          <p:cNvSpPr>
            <a:spLocks noGrp="1"/>
          </p:cNvSpPr>
          <p:nvPr>
            <p:ph type="title"/>
          </p:nvPr>
        </p:nvSpPr>
        <p:spPr>
          <a:xfrm>
            <a:off x="457200" y="274638"/>
            <a:ext cx="8229600" cy="1143000"/>
          </a:xfrm>
        </p:spPr>
        <p:txBody>
          <a:bodyPr/>
          <a:lstStyle/>
          <a:p>
            <a:r>
              <a:rPr lang="en-GB" dirty="0">
                <a:solidFill>
                  <a:schemeClr val="accent1">
                    <a:lumMod val="75000"/>
                  </a:schemeClr>
                </a:solidFill>
              </a:rPr>
              <a:t>Custodial Torture</a:t>
            </a:r>
            <a:endParaRPr lang="en-US" dirty="0"/>
          </a:p>
        </p:txBody>
      </p:sp>
      <p:sp>
        <p:nvSpPr>
          <p:cNvPr id="4" name="Rectangle 3">
            <a:extLst>
              <a:ext uri="{FF2B5EF4-FFF2-40B4-BE49-F238E27FC236}">
                <a16:creationId xmlns:a16="http://schemas.microsoft.com/office/drawing/2014/main" id="{A2D3ED19-9E39-2565-EFAC-1AF29EE47973}"/>
              </a:ext>
            </a:extLst>
          </p:cNvPr>
          <p:cNvSpPr/>
          <p:nvPr/>
        </p:nvSpPr>
        <p:spPr>
          <a:xfrm>
            <a:off x="7162800" y="0"/>
            <a:ext cx="1981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1988626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b="1" dirty="0">
                <a:solidFill>
                  <a:schemeClr val="accent1">
                    <a:lumMod val="75000"/>
                  </a:schemeClr>
                </a:solidFill>
              </a:rPr>
              <a:t>Forced feeding</a:t>
            </a:r>
            <a:r>
              <a:rPr lang="en-US" dirty="0">
                <a:solidFill>
                  <a:schemeClr val="accent1">
                    <a:lumMod val="75000"/>
                  </a:schemeClr>
                </a:solidFill>
              </a:rPr>
              <a:t>: </a:t>
            </a:r>
            <a:r>
              <a:rPr lang="en-US" dirty="0"/>
              <a:t>Victim is forcefully </a:t>
            </a:r>
            <a:r>
              <a:rPr lang="en-US" dirty="0" err="1"/>
              <a:t>feeded</a:t>
            </a:r>
            <a:r>
              <a:rPr lang="en-US" dirty="0"/>
              <a:t> a saturated of Salt water, vinegar, liquor, boiling water or urine etc.</a:t>
            </a:r>
          </a:p>
          <a:p>
            <a:pPr algn="just"/>
            <a:r>
              <a:rPr lang="en-US" b="1" dirty="0">
                <a:solidFill>
                  <a:schemeClr val="accent1">
                    <a:lumMod val="75000"/>
                  </a:schemeClr>
                </a:solidFill>
              </a:rPr>
              <a:t>Cutting/ Stabbing </a:t>
            </a:r>
            <a:r>
              <a:rPr lang="en-US" dirty="0"/>
              <a:t>and </a:t>
            </a:r>
            <a:r>
              <a:rPr lang="en-US" b="1" dirty="0">
                <a:solidFill>
                  <a:schemeClr val="accent1">
                    <a:lumMod val="75000"/>
                  </a:schemeClr>
                </a:solidFill>
              </a:rPr>
              <a:t>Shooting</a:t>
            </a:r>
            <a:r>
              <a:rPr lang="en-US" dirty="0"/>
              <a:t> are the means of torture.</a:t>
            </a:r>
          </a:p>
          <a:p>
            <a:endParaRPr lang="en-US" dirty="0"/>
          </a:p>
        </p:txBody>
      </p:sp>
      <p:sp>
        <p:nvSpPr>
          <p:cNvPr id="3" name="Title 2"/>
          <p:cNvSpPr>
            <a:spLocks noGrp="1"/>
          </p:cNvSpPr>
          <p:nvPr>
            <p:ph type="title"/>
          </p:nvPr>
        </p:nvSpPr>
        <p:spPr/>
        <p:txBody>
          <a:bodyPr/>
          <a:lstStyle/>
          <a:p>
            <a:r>
              <a:rPr lang="en-GB" dirty="0">
                <a:solidFill>
                  <a:schemeClr val="accent1">
                    <a:lumMod val="75000"/>
                  </a:schemeClr>
                </a:solidFill>
              </a:rPr>
              <a:t>Custodial Torture</a:t>
            </a:r>
            <a:endParaRPr lang="en-US" dirty="0"/>
          </a:p>
        </p:txBody>
      </p:sp>
      <p:sp>
        <p:nvSpPr>
          <p:cNvPr id="4" name="Rectangle 3">
            <a:extLst>
              <a:ext uri="{FF2B5EF4-FFF2-40B4-BE49-F238E27FC236}">
                <a16:creationId xmlns:a16="http://schemas.microsoft.com/office/drawing/2014/main" id="{F41FD5E4-A401-06F4-C0DD-40CC8AA8FAD5}"/>
              </a:ext>
            </a:extLst>
          </p:cNvPr>
          <p:cNvSpPr/>
          <p:nvPr/>
        </p:nvSpPr>
        <p:spPr>
          <a:xfrm>
            <a:off x="7162800" y="0"/>
            <a:ext cx="1981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187359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410200"/>
          </a:xfrm>
        </p:spPr>
        <p:txBody>
          <a:bodyPr>
            <a:normAutofit/>
          </a:bodyPr>
          <a:lstStyle/>
          <a:p>
            <a:pPr marL="624078" indent="-514350" algn="just">
              <a:buFont typeface="+mj-lt"/>
              <a:buAutoNum type="arabicPeriod" startAt="2"/>
            </a:pPr>
            <a:r>
              <a:rPr lang="en-US" sz="3300" b="1" u="sng" dirty="0">
                <a:solidFill>
                  <a:schemeClr val="accent1">
                    <a:lumMod val="75000"/>
                  </a:schemeClr>
                </a:solidFill>
                <a:effectLst>
                  <a:outerShdw blurRad="38100" dist="38100" dir="2700000" algn="tl">
                    <a:srgbClr val="000000">
                      <a:alpha val="43137"/>
                    </a:srgbClr>
                  </a:outerShdw>
                </a:effectLst>
              </a:rPr>
              <a:t>PSYCHOLOGICAL</a:t>
            </a:r>
          </a:p>
          <a:p>
            <a:pPr algn="just"/>
            <a:r>
              <a:rPr lang="en-US" dirty="0"/>
              <a:t>To give victim a mental torture:</a:t>
            </a:r>
          </a:p>
          <a:p>
            <a:pPr algn="just"/>
            <a:r>
              <a:rPr lang="en-US" dirty="0"/>
              <a:t>Deprivtion of sleep, food and water</a:t>
            </a:r>
          </a:p>
          <a:p>
            <a:pPr algn="just"/>
            <a:r>
              <a:rPr lang="en-US" dirty="0"/>
              <a:t>Coercian methods: Threats, humiliation and sexual torture.</a:t>
            </a:r>
          </a:p>
          <a:p>
            <a:pPr algn="just"/>
            <a:r>
              <a:rPr lang="en-US" dirty="0"/>
              <a:t>Witness torture: Victims are forced to witness the torture of other persons.</a:t>
            </a:r>
          </a:p>
          <a:p>
            <a:pPr marL="109728" indent="0" algn="just">
              <a:buNone/>
            </a:pPr>
            <a:endParaRPr lang="en-US" dirty="0"/>
          </a:p>
          <a:p>
            <a:pPr algn="just"/>
            <a:endParaRPr lang="en-US" dirty="0"/>
          </a:p>
        </p:txBody>
      </p:sp>
      <p:sp>
        <p:nvSpPr>
          <p:cNvPr id="3" name="Title 2"/>
          <p:cNvSpPr>
            <a:spLocks noGrp="1"/>
          </p:cNvSpPr>
          <p:nvPr>
            <p:ph type="title"/>
          </p:nvPr>
        </p:nvSpPr>
        <p:spPr>
          <a:xfrm>
            <a:off x="457200" y="274638"/>
            <a:ext cx="8229600" cy="1143000"/>
          </a:xfrm>
        </p:spPr>
        <p:txBody>
          <a:bodyPr/>
          <a:lstStyle/>
          <a:p>
            <a:r>
              <a:rPr lang="en-GB" dirty="0">
                <a:solidFill>
                  <a:schemeClr val="accent1">
                    <a:lumMod val="75000"/>
                  </a:schemeClr>
                </a:solidFill>
              </a:rPr>
              <a:t>Custodial Torture</a:t>
            </a:r>
            <a:endParaRPr lang="en-US" dirty="0"/>
          </a:p>
        </p:txBody>
      </p:sp>
      <p:sp>
        <p:nvSpPr>
          <p:cNvPr id="4" name="Rectangle 3">
            <a:extLst>
              <a:ext uri="{FF2B5EF4-FFF2-40B4-BE49-F238E27FC236}">
                <a16:creationId xmlns:a16="http://schemas.microsoft.com/office/drawing/2014/main" id="{71088A89-8B2F-F63E-7BA4-EE2BD86EBD2F}"/>
              </a:ext>
            </a:extLst>
          </p:cNvPr>
          <p:cNvSpPr/>
          <p:nvPr/>
        </p:nvSpPr>
        <p:spPr>
          <a:xfrm>
            <a:off x="7162800" y="0"/>
            <a:ext cx="1981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624078" indent="-514350" algn="just">
              <a:buFont typeface="+mj-lt"/>
              <a:buAutoNum type="arabicPeriod" startAt="3"/>
            </a:pPr>
            <a:r>
              <a:rPr lang="en-US" sz="3300" b="1" u="sng" dirty="0">
                <a:solidFill>
                  <a:schemeClr val="accent1">
                    <a:lumMod val="75000"/>
                  </a:schemeClr>
                </a:solidFill>
                <a:effectLst>
                  <a:outerShdw blurRad="38100" dist="38100" dir="2700000" algn="tl">
                    <a:srgbClr val="000000">
                      <a:alpha val="43137"/>
                    </a:srgbClr>
                  </a:outerShdw>
                </a:effectLst>
              </a:rPr>
              <a:t>PHARMACOLOGICAL </a:t>
            </a:r>
          </a:p>
          <a:p>
            <a:pPr lvl="0" algn="just"/>
            <a:r>
              <a:rPr lang="en-US" dirty="0"/>
              <a:t>Use of psychotropic drugs/ injections to induce pain and cause compliance with torturer’s goals.</a:t>
            </a:r>
          </a:p>
          <a:p>
            <a:pPr lvl="0" algn="just"/>
            <a:r>
              <a:rPr lang="en-US" dirty="0"/>
              <a:t>Use of irritating chemicals like </a:t>
            </a:r>
            <a:r>
              <a:rPr lang="en-US" dirty="0" err="1"/>
              <a:t>chillies</a:t>
            </a:r>
            <a:r>
              <a:rPr lang="en-US" dirty="0"/>
              <a:t> which are thrown in to the eyes, poured in to the mouth or rubbed against the skin of breast and genitalia.</a:t>
            </a:r>
          </a:p>
          <a:p>
            <a:pPr lvl="0" algn="just"/>
            <a:r>
              <a:rPr lang="en-US" dirty="0" err="1"/>
              <a:t>Chillie</a:t>
            </a:r>
            <a:r>
              <a:rPr lang="en-US" dirty="0"/>
              <a:t> powder: made to rounded balls known as </a:t>
            </a:r>
            <a:r>
              <a:rPr lang="en-US" dirty="0" err="1"/>
              <a:t>Hyderabadi</a:t>
            </a:r>
            <a:r>
              <a:rPr lang="en-US" dirty="0"/>
              <a:t> </a:t>
            </a:r>
            <a:r>
              <a:rPr lang="en-US" dirty="0" err="1"/>
              <a:t>gollie</a:t>
            </a:r>
            <a:r>
              <a:rPr lang="en-US" dirty="0"/>
              <a:t> and is inserted into the vagina or rectum of the victim, extremely irritating and painful.</a:t>
            </a:r>
          </a:p>
        </p:txBody>
      </p:sp>
      <p:sp>
        <p:nvSpPr>
          <p:cNvPr id="3" name="Title 2"/>
          <p:cNvSpPr>
            <a:spLocks noGrp="1"/>
          </p:cNvSpPr>
          <p:nvPr>
            <p:ph type="title"/>
          </p:nvPr>
        </p:nvSpPr>
        <p:spPr/>
        <p:txBody>
          <a:bodyPr/>
          <a:lstStyle/>
          <a:p>
            <a:r>
              <a:rPr lang="en-GB" dirty="0">
                <a:solidFill>
                  <a:schemeClr val="accent1">
                    <a:lumMod val="75000"/>
                  </a:schemeClr>
                </a:solidFill>
              </a:rPr>
              <a:t>Custodial Torture</a:t>
            </a:r>
            <a:endParaRPr lang="en-US" b="0" dirty="0"/>
          </a:p>
        </p:txBody>
      </p:sp>
      <p:sp>
        <p:nvSpPr>
          <p:cNvPr id="4" name="Rectangle 3">
            <a:extLst>
              <a:ext uri="{FF2B5EF4-FFF2-40B4-BE49-F238E27FC236}">
                <a16:creationId xmlns:a16="http://schemas.microsoft.com/office/drawing/2014/main" id="{99020774-0FE7-254A-7260-5981DE2DC72E}"/>
              </a:ext>
            </a:extLst>
          </p:cNvPr>
          <p:cNvSpPr/>
          <p:nvPr/>
        </p:nvSpPr>
        <p:spPr>
          <a:xfrm>
            <a:off x="7162800" y="0"/>
            <a:ext cx="1981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2337528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229600" cy="5486400"/>
          </a:xfrm>
        </p:spPr>
        <p:txBody>
          <a:bodyPr>
            <a:normAutofit/>
          </a:bodyPr>
          <a:lstStyle/>
          <a:p>
            <a:pPr marL="624078" indent="-514350" algn="just">
              <a:buFont typeface="+mj-lt"/>
              <a:buAutoNum type="arabicPeriod" startAt="4"/>
            </a:pPr>
            <a:r>
              <a:rPr lang="en-US" b="1" u="sng" dirty="0">
                <a:solidFill>
                  <a:schemeClr val="accent1">
                    <a:lumMod val="75000"/>
                  </a:schemeClr>
                </a:solidFill>
                <a:effectLst>
                  <a:outerShdw blurRad="38100" dist="38100" dir="2700000" algn="tl">
                    <a:srgbClr val="000000">
                      <a:alpha val="43137"/>
                    </a:srgbClr>
                  </a:outerShdw>
                </a:effectLst>
              </a:rPr>
              <a:t>SEXUAL TORTURE </a:t>
            </a:r>
          </a:p>
          <a:p>
            <a:pPr lvl="0" algn="just"/>
            <a:r>
              <a:rPr lang="en-US" dirty="0"/>
              <a:t>Sexual assault like rape / gang rape / fellatio/ forced masturbation or sodomy.</a:t>
            </a:r>
          </a:p>
          <a:p>
            <a:pPr lvl="0" algn="just"/>
            <a:r>
              <a:rPr lang="en-US" dirty="0"/>
              <a:t>Undress or paraded naked or photographed in humiliating positions</a:t>
            </a:r>
          </a:p>
          <a:p>
            <a:pPr lvl="0" algn="just"/>
            <a:r>
              <a:rPr lang="en-US" dirty="0"/>
              <a:t>Pinching or biting off nipples. </a:t>
            </a:r>
          </a:p>
          <a:p>
            <a:pPr marL="109728" indent="0" algn="just">
              <a:buNone/>
            </a:pPr>
            <a:endParaRPr lang="en-US" dirty="0"/>
          </a:p>
          <a:p>
            <a:pPr algn="just"/>
            <a:endParaRPr lang="en-US" dirty="0"/>
          </a:p>
        </p:txBody>
      </p:sp>
      <p:sp>
        <p:nvSpPr>
          <p:cNvPr id="3" name="Title 2"/>
          <p:cNvSpPr>
            <a:spLocks noGrp="1"/>
          </p:cNvSpPr>
          <p:nvPr>
            <p:ph type="title"/>
          </p:nvPr>
        </p:nvSpPr>
        <p:spPr>
          <a:xfrm>
            <a:off x="457200" y="274638"/>
            <a:ext cx="8229600" cy="1143000"/>
          </a:xfrm>
        </p:spPr>
        <p:txBody>
          <a:bodyPr/>
          <a:lstStyle/>
          <a:p>
            <a:r>
              <a:rPr lang="en-GB" dirty="0">
                <a:solidFill>
                  <a:schemeClr val="accent1">
                    <a:lumMod val="75000"/>
                  </a:schemeClr>
                </a:solidFill>
              </a:rPr>
              <a:t>Custodial Torture</a:t>
            </a:r>
            <a:endParaRPr lang="en-US" b="0" dirty="0"/>
          </a:p>
        </p:txBody>
      </p:sp>
      <p:sp>
        <p:nvSpPr>
          <p:cNvPr id="4" name="Rectangle 3">
            <a:extLst>
              <a:ext uri="{FF2B5EF4-FFF2-40B4-BE49-F238E27FC236}">
                <a16:creationId xmlns:a16="http://schemas.microsoft.com/office/drawing/2014/main" id="{DD252E63-45EB-5655-22A3-89B10DFDF65A}"/>
              </a:ext>
            </a:extLst>
          </p:cNvPr>
          <p:cNvSpPr/>
          <p:nvPr/>
        </p:nvSpPr>
        <p:spPr>
          <a:xfrm>
            <a:off x="7162800" y="0"/>
            <a:ext cx="1981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599697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8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lumMod val="75000"/>
                  </a:schemeClr>
                </a:solidFill>
              </a:rPr>
              <a:t>Motto of RMU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5913894"/>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object 4">
            <a:extLst>
              <a:ext uri="{FF2B5EF4-FFF2-40B4-BE49-F238E27FC236}">
                <a16:creationId xmlns:a16="http://schemas.microsoft.com/office/drawing/2014/main" id="{02872DDF-0B0A-B3D6-BDB4-D6914876B6B3}"/>
              </a:ext>
            </a:extLst>
          </p:cNvPr>
          <p:cNvPicPr/>
          <p:nvPr/>
        </p:nvPicPr>
        <p:blipFill>
          <a:blip r:embed="rId7" cstate="print"/>
          <a:stretch>
            <a:fillRect/>
          </a:stretch>
        </p:blipFill>
        <p:spPr>
          <a:xfrm>
            <a:off x="8305800" y="0"/>
            <a:ext cx="838200" cy="1733550"/>
          </a:xfrm>
          <a:prstGeom prst="rect">
            <a:avLst/>
          </a:prstGeom>
        </p:spPr>
      </p:pic>
    </p:spTree>
    <p:extLst>
      <p:ext uri="{BB962C8B-B14F-4D97-AF65-F5344CB8AC3E}">
        <p14:creationId xmlns:p14="http://schemas.microsoft.com/office/powerpoint/2010/main" val="1865421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7924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82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85" y="228600"/>
            <a:ext cx="379241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48200" y="228600"/>
            <a:ext cx="41148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123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56419"/>
            <a:ext cx="4089400" cy="627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29200" y="356418"/>
            <a:ext cx="3810000" cy="627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19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4495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1"/>
            <a:ext cx="4267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609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9" y="152400"/>
            <a:ext cx="4688541"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
            <a:ext cx="41148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986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9988"/>
          <a:stretch/>
        </p:blipFill>
        <p:spPr bwMode="auto">
          <a:xfrm>
            <a:off x="585019" y="990600"/>
            <a:ext cx="7924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933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79" y="1565950"/>
            <a:ext cx="4362022" cy="338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607" y="1119730"/>
            <a:ext cx="4123872" cy="427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740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441064"/>
            <a:ext cx="4267200" cy="542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48199" y="441064"/>
            <a:ext cx="4419599" cy="535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273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71351"/>
            <a:ext cx="4978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0500"/>
          <a:stretch/>
        </p:blipFill>
        <p:spPr bwMode="auto">
          <a:xfrm>
            <a:off x="533400" y="457200"/>
            <a:ext cx="3200400" cy="522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81000"/>
            <a:ext cx="4978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21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Death in custody occur due to following reasons:</a:t>
            </a:r>
          </a:p>
          <a:p>
            <a:pPr marL="624078" indent="-514350">
              <a:buFont typeface="+mj-lt"/>
              <a:buAutoNum type="arabicPeriod"/>
            </a:pPr>
            <a:r>
              <a:rPr lang="en-GB" dirty="0"/>
              <a:t>Natural causes like cardiac arrest</a:t>
            </a:r>
          </a:p>
          <a:p>
            <a:pPr marL="624078" indent="-514350">
              <a:buFont typeface="+mj-lt"/>
              <a:buAutoNum type="arabicPeriod"/>
            </a:pPr>
            <a:r>
              <a:rPr lang="en-GB" dirty="0"/>
              <a:t>Emotional leading to suicide</a:t>
            </a:r>
          </a:p>
          <a:p>
            <a:pPr marL="624078" indent="-514350">
              <a:buFont typeface="+mj-lt"/>
              <a:buAutoNum type="arabicPeriod"/>
            </a:pPr>
            <a:r>
              <a:rPr lang="en-GB" dirty="0"/>
              <a:t>Crush syndrome due to </a:t>
            </a:r>
            <a:r>
              <a:rPr lang="en-GB" dirty="0" err="1"/>
              <a:t>rhabdomyolysis</a:t>
            </a:r>
            <a:r>
              <a:rPr lang="en-GB" dirty="0"/>
              <a:t> resulting from excessive muscle break down during beating which ultimately results in acute kidney injury.</a:t>
            </a:r>
          </a:p>
          <a:p>
            <a:pPr marL="624078" indent="-514350">
              <a:buFont typeface="+mj-lt"/>
              <a:buAutoNum type="arabicPeriod"/>
            </a:pPr>
            <a:endParaRPr lang="en-US" dirty="0"/>
          </a:p>
        </p:txBody>
      </p:sp>
      <p:sp>
        <p:nvSpPr>
          <p:cNvPr id="3" name="Title 2"/>
          <p:cNvSpPr>
            <a:spLocks noGrp="1"/>
          </p:cNvSpPr>
          <p:nvPr>
            <p:ph type="title"/>
          </p:nvPr>
        </p:nvSpPr>
        <p:spPr/>
        <p:txBody>
          <a:bodyPr/>
          <a:lstStyle/>
          <a:p>
            <a:r>
              <a:rPr lang="en-GB" dirty="0">
                <a:solidFill>
                  <a:schemeClr val="accent1">
                    <a:lumMod val="75000"/>
                  </a:schemeClr>
                </a:solidFill>
              </a:rPr>
              <a:t>Cause of Death in Custody</a:t>
            </a:r>
            <a:endParaRPr lang="en-US" dirty="0">
              <a:solidFill>
                <a:schemeClr val="accent1">
                  <a:lumMod val="75000"/>
                </a:schemeClr>
              </a:solidFill>
            </a:endParaRPr>
          </a:p>
        </p:txBody>
      </p:sp>
      <p:sp>
        <p:nvSpPr>
          <p:cNvPr id="4" name="Rectangle 3">
            <a:extLst>
              <a:ext uri="{FF2B5EF4-FFF2-40B4-BE49-F238E27FC236}">
                <a16:creationId xmlns:a16="http://schemas.microsoft.com/office/drawing/2014/main" id="{510937C8-615B-82FE-97DD-1B577BE5B3D2}"/>
              </a:ext>
            </a:extLst>
          </p:cNvPr>
          <p:cNvSpPr/>
          <p:nvPr/>
        </p:nvSpPr>
        <p:spPr>
          <a:xfrm>
            <a:off x="7162800" y="0"/>
            <a:ext cx="1981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319437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a:t>To impart evidence based research oriented medical education</a:t>
            </a:r>
          </a:p>
          <a:p>
            <a:pPr>
              <a:lnSpc>
                <a:spcPct val="150000"/>
              </a:lnSpc>
            </a:pPr>
            <a:r>
              <a:rPr lang="en-US" dirty="0"/>
              <a:t>To provide best possible patient care</a:t>
            </a:r>
          </a:p>
          <a:p>
            <a:pPr>
              <a:lnSpc>
                <a:spcPct val="150000"/>
              </a:lnSpc>
            </a:pPr>
            <a:r>
              <a:rPr lang="en-US" dirty="0"/>
              <a:t>To inculcate the values of mutual respect and ethical practice of medicine</a:t>
            </a:r>
          </a:p>
          <a:p>
            <a:endParaRPr lang="en-US" dirty="0"/>
          </a:p>
        </p:txBody>
      </p:sp>
      <p:sp>
        <p:nvSpPr>
          <p:cNvPr id="3" name="Title 2"/>
          <p:cNvSpPr>
            <a:spLocks noGrp="1"/>
          </p:cNvSpPr>
          <p:nvPr>
            <p:ph type="title"/>
          </p:nvPr>
        </p:nvSpPr>
        <p:spPr/>
        <p:txBody>
          <a:bodyPr>
            <a:normAutofit fontScale="90000"/>
          </a:bodyPr>
          <a:lstStyle/>
          <a:p>
            <a:r>
              <a:rPr lang="en-US" sz="4400" dirty="0">
                <a:solidFill>
                  <a:schemeClr val="accent1">
                    <a:lumMod val="75000"/>
                  </a:schemeClr>
                </a:solidFill>
                <a:effectLst>
                  <a:outerShdw blurRad="38100" dist="38100" dir="2700000" algn="tl">
                    <a:srgbClr val="000000">
                      <a:alpha val="43137"/>
                    </a:srgbClr>
                  </a:outerShdw>
                </a:effectLst>
                <a:cs typeface="Times New Roman" pitchFamily="18" charset="0"/>
              </a:rPr>
              <a:t>Vision of RMU</a:t>
            </a:r>
            <a:br>
              <a:rPr lang="en-US" sz="4400" dirty="0">
                <a:solidFill>
                  <a:schemeClr val="accent1">
                    <a:lumMod val="75000"/>
                  </a:schemeClr>
                </a:solidFill>
              </a:rPr>
            </a:br>
            <a:r>
              <a:rPr lang="en-US" sz="4400" dirty="0">
                <a:solidFill>
                  <a:schemeClr val="accent1">
                    <a:lumMod val="75000"/>
                  </a:schemeClr>
                </a:solidFill>
                <a:effectLst>
                  <a:outerShdw blurRad="38100" dist="38100" dir="2700000" algn="tl">
                    <a:srgbClr val="000000">
                      <a:alpha val="43137"/>
                    </a:srgbClr>
                  </a:outerShdw>
                </a:effectLst>
                <a:cs typeface="Times New Roman" pitchFamily="18" charset="0"/>
              </a:rPr>
              <a:t>The Dream/ Tomorrow</a:t>
            </a:r>
            <a:endParaRPr lang="en-US" dirty="0">
              <a:solidFill>
                <a:schemeClr val="accent1">
                  <a:lumMod val="75000"/>
                </a:schemeClr>
              </a:solidFill>
            </a:endParaRPr>
          </a:p>
        </p:txBody>
      </p:sp>
      <p:pic>
        <p:nvPicPr>
          <p:cNvPr id="4" name="object 4">
            <a:extLst>
              <a:ext uri="{FF2B5EF4-FFF2-40B4-BE49-F238E27FC236}">
                <a16:creationId xmlns:a16="http://schemas.microsoft.com/office/drawing/2014/main" id="{DCB1BA34-7164-C967-0C75-974CAC6A091D}"/>
              </a:ext>
            </a:extLst>
          </p:cNvPr>
          <p:cNvPicPr/>
          <p:nvPr/>
        </p:nvPicPr>
        <p:blipFill>
          <a:blip r:embed="rId2" cstate="print"/>
          <a:stretch>
            <a:fillRect/>
          </a:stretch>
        </p:blipFill>
        <p:spPr>
          <a:xfrm>
            <a:off x="8305800" y="0"/>
            <a:ext cx="838200" cy="1733550"/>
          </a:xfrm>
          <a:prstGeom prst="rect">
            <a:avLst/>
          </a:prstGeom>
        </p:spPr>
      </p:pic>
    </p:spTree>
    <p:extLst>
      <p:ext uri="{BB962C8B-B14F-4D97-AF65-F5344CB8AC3E}">
        <p14:creationId xmlns:p14="http://schemas.microsoft.com/office/powerpoint/2010/main" val="3568205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05800" cy="4940491"/>
          </a:xfrm>
        </p:spPr>
        <p:txBody>
          <a:bodyPr>
            <a:normAutofit fontScale="85000" lnSpcReduction="20000"/>
          </a:bodyPr>
          <a:lstStyle/>
          <a:p>
            <a:r>
              <a:rPr lang="en-GB" dirty="0"/>
              <a:t>All deaths in custody should be examined with care to ensure that the guardians(police)are cleared of any suspicion of ill treatment.</a:t>
            </a:r>
          </a:p>
          <a:p>
            <a:r>
              <a:rPr lang="en-GB" dirty="0"/>
              <a:t>The torture and custodial deaths are confirmed by circumstantial and corroborative evidence.</a:t>
            </a:r>
          </a:p>
          <a:p>
            <a:r>
              <a:rPr lang="en-GB" dirty="0"/>
              <a:t>The victim is kept in detention after severe torture and deprived of any food or medical care.</a:t>
            </a:r>
          </a:p>
          <a:p>
            <a:r>
              <a:rPr lang="en-GB" dirty="0" err="1"/>
              <a:t>Medicolegal</a:t>
            </a:r>
            <a:r>
              <a:rPr lang="en-GB" dirty="0"/>
              <a:t> Autopsy is must in custodial death </a:t>
            </a:r>
          </a:p>
          <a:p>
            <a:r>
              <a:rPr lang="en-GB" dirty="0"/>
              <a:t>Only Magistrate  of that area of jurisdiction  can give  order for autopsy in that case.</a:t>
            </a:r>
          </a:p>
          <a:p>
            <a:r>
              <a:rPr lang="en-GB" sz="3800" b="1" dirty="0">
                <a:solidFill>
                  <a:schemeClr val="accent1">
                    <a:lumMod val="75000"/>
                  </a:schemeClr>
                </a:solidFill>
                <a:effectLst>
                  <a:outerShdw blurRad="38100" dist="38100" dir="2700000" algn="tl">
                    <a:srgbClr val="000000">
                      <a:alpha val="43137"/>
                    </a:srgbClr>
                  </a:outerShdw>
                </a:effectLst>
              </a:rPr>
              <a:t>Punishment for torture</a:t>
            </a:r>
            <a:r>
              <a:rPr lang="en-GB" dirty="0"/>
              <a:t>. Any public official who commits or abets or conspires to commit torture shall be punished with the same punishment as prescribed for the type of harm provided in</a:t>
            </a:r>
            <a:r>
              <a:rPr lang="en-GB" b="1" dirty="0">
                <a:solidFill>
                  <a:schemeClr val="accent1">
                    <a:lumMod val="75000"/>
                  </a:schemeClr>
                </a:solidFill>
              </a:rPr>
              <a:t> Chapter XVI of Anti torture Act of the Pakistan Penal Code.</a:t>
            </a:r>
            <a:endParaRPr lang="en-US" b="1" dirty="0">
              <a:solidFill>
                <a:schemeClr val="accent1">
                  <a:lumMod val="75000"/>
                </a:schemeClr>
              </a:solidFill>
            </a:endParaRPr>
          </a:p>
        </p:txBody>
      </p:sp>
      <p:sp>
        <p:nvSpPr>
          <p:cNvPr id="3" name="Title 2"/>
          <p:cNvSpPr>
            <a:spLocks noGrp="1"/>
          </p:cNvSpPr>
          <p:nvPr>
            <p:ph type="title"/>
          </p:nvPr>
        </p:nvSpPr>
        <p:spPr/>
        <p:txBody>
          <a:bodyPr/>
          <a:lstStyle/>
          <a:p>
            <a:r>
              <a:rPr lang="en-GB" dirty="0" err="1">
                <a:solidFill>
                  <a:schemeClr val="accent1">
                    <a:lumMod val="75000"/>
                  </a:schemeClr>
                </a:solidFill>
              </a:rPr>
              <a:t>Medicolegal</a:t>
            </a:r>
            <a:r>
              <a:rPr lang="en-GB" dirty="0">
                <a:solidFill>
                  <a:schemeClr val="accent1">
                    <a:lumMod val="75000"/>
                  </a:schemeClr>
                </a:solidFill>
              </a:rPr>
              <a:t> Aspects</a:t>
            </a:r>
            <a:endParaRPr lang="en-US" dirty="0">
              <a:solidFill>
                <a:schemeClr val="accent1">
                  <a:lumMod val="75000"/>
                </a:schemeClr>
              </a:solidFill>
            </a:endParaRPr>
          </a:p>
        </p:txBody>
      </p:sp>
      <p:sp>
        <p:nvSpPr>
          <p:cNvPr id="4" name="Rectangle 3">
            <a:extLst>
              <a:ext uri="{FF2B5EF4-FFF2-40B4-BE49-F238E27FC236}">
                <a16:creationId xmlns:a16="http://schemas.microsoft.com/office/drawing/2014/main" id="{C92FC640-BB7F-D74D-5773-9674EE9D4F17}"/>
              </a:ext>
            </a:extLst>
          </p:cNvPr>
          <p:cNvSpPr/>
          <p:nvPr/>
        </p:nvSpPr>
        <p:spPr>
          <a:xfrm>
            <a:off x="7162800" y="0"/>
            <a:ext cx="1981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440505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https://www.researchgate.net/publication/335038691_Custodial_Torture_A_Two_Years_Prospective_Study</a:t>
            </a:r>
            <a:endParaRPr lang="en-US" dirty="0"/>
          </a:p>
          <a:p>
            <a:r>
              <a:rPr lang="en-US" dirty="0">
                <a:hlinkClick r:id="rId3"/>
              </a:rPr>
              <a:t>https://papers.ssrn.com/sol3/papers.cfm?abstract_id=4226400</a:t>
            </a:r>
            <a:endParaRPr lang="en-US" dirty="0"/>
          </a:p>
          <a:p>
            <a:r>
              <a:rPr lang="en-US" dirty="0">
                <a:hlinkClick r:id="rId4"/>
              </a:rPr>
              <a:t>http://jrmi.pk/article/view/492</a:t>
            </a:r>
            <a:endParaRPr lang="en-US" dirty="0"/>
          </a:p>
          <a:p>
            <a:r>
              <a:rPr lang="en-US" dirty="0">
                <a:hlinkClick r:id="rId5"/>
              </a:rPr>
              <a:t>https://www.paradigmshift.com.pk/custodial-torture-pakistan/</a:t>
            </a:r>
            <a:endParaRPr lang="en-US" dirty="0"/>
          </a:p>
          <a:p>
            <a:r>
              <a:rPr lang="en-US" dirty="0"/>
              <a:t>https://jgmds.org.pk/index.php/JGMDS/article/view/82</a:t>
            </a:r>
          </a:p>
        </p:txBody>
      </p:sp>
      <p:sp>
        <p:nvSpPr>
          <p:cNvPr id="3" name="Title 2"/>
          <p:cNvSpPr>
            <a:spLocks noGrp="1"/>
          </p:cNvSpPr>
          <p:nvPr>
            <p:ph type="title"/>
          </p:nvPr>
        </p:nvSpPr>
        <p:spPr/>
        <p:txBody>
          <a:bodyPr/>
          <a:lstStyle/>
          <a:p>
            <a:r>
              <a:rPr lang="en-US" kern="0" dirty="0">
                <a:solidFill>
                  <a:schemeClr val="accent1">
                    <a:lumMod val="75000"/>
                  </a:schemeClr>
                </a:solidFill>
              </a:rPr>
              <a:t>Research</a:t>
            </a:r>
            <a:endParaRPr lang="en-US" dirty="0">
              <a:solidFill>
                <a:schemeClr val="accent1">
                  <a:lumMod val="75000"/>
                </a:schemeClr>
              </a:solidFill>
            </a:endParaRPr>
          </a:p>
        </p:txBody>
      </p:sp>
      <p:sp>
        <p:nvSpPr>
          <p:cNvPr id="4" name="Rectangle 3">
            <a:extLst>
              <a:ext uri="{FF2B5EF4-FFF2-40B4-BE49-F238E27FC236}">
                <a16:creationId xmlns:a16="http://schemas.microsoft.com/office/drawing/2014/main" id="{901FA74E-0B06-C980-4528-AA7752CA38EE}"/>
              </a:ext>
            </a:extLst>
          </p:cNvPr>
          <p:cNvSpPr/>
          <p:nvPr/>
        </p:nvSpPr>
        <p:spPr>
          <a:xfrm>
            <a:off x="8001000" y="0"/>
            <a:ext cx="11430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kern="0" dirty="0">
                <a:solidFill>
                  <a:schemeClr val="accent1">
                    <a:lumMod val="75000"/>
                  </a:schemeClr>
                </a:solidFill>
              </a:rPr>
              <a:t>Research</a:t>
            </a:r>
            <a:endParaRPr lang="en-US" sz="1600" b="1" dirty="0"/>
          </a:p>
        </p:txBody>
      </p:sp>
    </p:spTree>
    <p:extLst>
      <p:ext uri="{BB962C8B-B14F-4D97-AF65-F5344CB8AC3E}">
        <p14:creationId xmlns:p14="http://schemas.microsoft.com/office/powerpoint/2010/main" val="3526622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normAutofit fontScale="92500"/>
          </a:bodyPr>
          <a:lstStyle/>
          <a:p>
            <a:r>
              <a:rPr lang="en-GB" dirty="0"/>
              <a:t> Torture is inherently morally wrong because all forms of torture "involve the intentional infliction of extreme physical suffering on some non-consenting and defenceless person", although it does not necessarily follow that torture is wrong in all circumstances.</a:t>
            </a:r>
          </a:p>
          <a:p>
            <a:r>
              <a:rPr lang="en-US" dirty="0">
                <a:hlinkClick r:id="rId2"/>
              </a:rPr>
              <a:t>https://journalofethics.ama-assn.org/article/torture-and-human-rights/2004-09</a:t>
            </a:r>
            <a:endParaRPr lang="en-US" dirty="0"/>
          </a:p>
          <a:p>
            <a:r>
              <a:rPr lang="en-US" dirty="0"/>
              <a:t>https://rm.coe.int/prisons-healthcare-and-medical-ethics-eng-2014/16806ab9b5</a:t>
            </a:r>
          </a:p>
          <a:p>
            <a:endParaRPr lang="en-US" dirty="0"/>
          </a:p>
        </p:txBody>
      </p:sp>
      <p:sp>
        <p:nvSpPr>
          <p:cNvPr id="3" name="Title 2"/>
          <p:cNvSpPr>
            <a:spLocks noGrp="1"/>
          </p:cNvSpPr>
          <p:nvPr>
            <p:ph type="title"/>
          </p:nvPr>
        </p:nvSpPr>
        <p:spPr/>
        <p:txBody>
          <a:bodyPr/>
          <a:lstStyle/>
          <a:p>
            <a:r>
              <a:rPr lang="en-US" kern="0" dirty="0">
                <a:solidFill>
                  <a:schemeClr val="accent1">
                    <a:lumMod val="75000"/>
                  </a:schemeClr>
                </a:solidFill>
              </a:rPr>
              <a:t>Biomedical Ethics</a:t>
            </a:r>
            <a:endParaRPr lang="en-US" dirty="0">
              <a:solidFill>
                <a:schemeClr val="accent1">
                  <a:lumMod val="75000"/>
                </a:schemeClr>
              </a:solidFill>
            </a:endParaRPr>
          </a:p>
        </p:txBody>
      </p:sp>
      <p:sp>
        <p:nvSpPr>
          <p:cNvPr id="6" name="Rectangle 5">
            <a:extLst>
              <a:ext uri="{FF2B5EF4-FFF2-40B4-BE49-F238E27FC236}">
                <a16:creationId xmlns:a16="http://schemas.microsoft.com/office/drawing/2014/main" id="{8FDF530D-37C3-8BA5-8A19-E09A313AFE68}"/>
              </a:ext>
            </a:extLst>
          </p:cNvPr>
          <p:cNvSpPr/>
          <p:nvPr/>
        </p:nvSpPr>
        <p:spPr>
          <a:xfrm>
            <a:off x="8229600" y="0"/>
            <a:ext cx="9144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0" dirty="0">
                <a:solidFill>
                  <a:schemeClr val="accent1">
                    <a:lumMod val="75000"/>
                  </a:schemeClr>
                </a:solidFill>
              </a:rPr>
              <a:t>Ethics</a:t>
            </a:r>
            <a:endParaRPr lang="en-US" sz="1600" b="1" dirty="0"/>
          </a:p>
        </p:txBody>
      </p:sp>
    </p:spTree>
    <p:extLst>
      <p:ext uri="{BB962C8B-B14F-4D97-AF65-F5344CB8AC3E}">
        <p14:creationId xmlns:p14="http://schemas.microsoft.com/office/powerpoint/2010/main" val="1141002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Doctors may assess and treat torture survivors; some may document crucial evidence of torture in medico-legal reports. </a:t>
            </a:r>
          </a:p>
          <a:p>
            <a:r>
              <a:rPr lang="en-GB" dirty="0"/>
              <a:t>Family Clinicians need up-to-date knowledge of the various protocols, skills to ensure their assessments and reports are of the highest standard, and the courage to not turn a blind eye and be complicit, however far removed, from acts of torture by state or non-state organizations.</a:t>
            </a:r>
            <a:endParaRPr lang="en-US" dirty="0"/>
          </a:p>
        </p:txBody>
      </p:sp>
      <p:sp>
        <p:nvSpPr>
          <p:cNvPr id="3" name="Title 2"/>
          <p:cNvSpPr>
            <a:spLocks noGrp="1"/>
          </p:cNvSpPr>
          <p:nvPr>
            <p:ph type="title"/>
          </p:nvPr>
        </p:nvSpPr>
        <p:spPr/>
        <p:txBody>
          <a:bodyPr/>
          <a:lstStyle/>
          <a:p>
            <a:r>
              <a:rPr lang="en-US" kern="0" dirty="0">
                <a:solidFill>
                  <a:schemeClr val="accent1">
                    <a:lumMod val="75000"/>
                  </a:schemeClr>
                </a:solidFill>
              </a:rPr>
              <a:t>Family Medicine</a:t>
            </a:r>
            <a:endParaRPr lang="en-US" dirty="0">
              <a:solidFill>
                <a:schemeClr val="accent1">
                  <a:lumMod val="75000"/>
                </a:schemeClr>
              </a:solidFill>
            </a:endParaRPr>
          </a:p>
        </p:txBody>
      </p:sp>
      <p:sp>
        <p:nvSpPr>
          <p:cNvPr id="4" name="Rectangle 3">
            <a:extLst>
              <a:ext uri="{FF2B5EF4-FFF2-40B4-BE49-F238E27FC236}">
                <a16:creationId xmlns:a16="http://schemas.microsoft.com/office/drawing/2014/main" id="{1EFDCFC2-A0F6-995E-AA8F-D7248F0A6508}"/>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kern="0" dirty="0">
              <a:solidFill>
                <a:schemeClr val="accent1">
                  <a:lumMod val="75000"/>
                </a:schemeClr>
              </a:solidFill>
            </a:endParaRPr>
          </a:p>
          <a:p>
            <a:pPr algn="ctr"/>
            <a:r>
              <a:rPr lang="en-US" sz="1600" b="1" kern="0" dirty="0">
                <a:solidFill>
                  <a:schemeClr val="accent1">
                    <a:lumMod val="75000"/>
                  </a:schemeClr>
                </a:solidFill>
              </a:rPr>
              <a:t>Family Medicine</a:t>
            </a:r>
          </a:p>
          <a:p>
            <a:pPr algn="ctr"/>
            <a:endParaRPr lang="en-US" sz="1600" b="1" dirty="0"/>
          </a:p>
        </p:txBody>
      </p:sp>
    </p:spTree>
    <p:extLst>
      <p:ext uri="{BB962C8B-B14F-4D97-AF65-F5344CB8AC3E}">
        <p14:creationId xmlns:p14="http://schemas.microsoft.com/office/powerpoint/2010/main" val="2644319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0170" y="1045765"/>
            <a:ext cx="5013007" cy="520335"/>
          </a:xfrm>
          <a:prstGeom prst="rect">
            <a:avLst/>
          </a:prstGeom>
        </p:spPr>
        <p:txBody>
          <a:bodyPr vert="horz" wrap="square" lIns="0" tIns="12383" rIns="0" bIns="0" rtlCol="0" anchor="b">
            <a:spAutoFit/>
          </a:bodyPr>
          <a:lstStyle/>
          <a:p>
            <a:pPr marL="9525">
              <a:spcBef>
                <a:spcPts val="98"/>
              </a:spcBef>
            </a:pPr>
            <a:r>
              <a:rPr sz="3300" dirty="0">
                <a:latin typeface="Calibri Light"/>
                <a:cs typeface="Calibri Light"/>
              </a:rPr>
              <a:t>How</a:t>
            </a:r>
            <a:r>
              <a:rPr sz="3300" spc="-153" dirty="0">
                <a:latin typeface="Calibri Light"/>
                <a:cs typeface="Calibri Light"/>
              </a:rPr>
              <a:t> </a:t>
            </a:r>
            <a:r>
              <a:rPr sz="3300" dirty="0">
                <a:latin typeface="Calibri Light"/>
                <a:cs typeface="Calibri Light"/>
              </a:rPr>
              <a:t>to</a:t>
            </a:r>
            <a:r>
              <a:rPr sz="3300" spc="-169" dirty="0">
                <a:latin typeface="Calibri Light"/>
                <a:cs typeface="Calibri Light"/>
              </a:rPr>
              <a:t> </a:t>
            </a:r>
            <a:r>
              <a:rPr sz="3300" dirty="0">
                <a:latin typeface="Calibri Light"/>
                <a:cs typeface="Calibri Light"/>
              </a:rPr>
              <a:t>use</a:t>
            </a:r>
            <a:r>
              <a:rPr sz="3300" spc="-143" dirty="0">
                <a:latin typeface="Calibri Light"/>
                <a:cs typeface="Calibri Light"/>
              </a:rPr>
              <a:t> </a:t>
            </a:r>
            <a:r>
              <a:rPr sz="3300" dirty="0">
                <a:latin typeface="Calibri Light"/>
                <a:cs typeface="Calibri Light"/>
              </a:rPr>
              <a:t>HEC</a:t>
            </a:r>
            <a:r>
              <a:rPr sz="3300" spc="-161" dirty="0">
                <a:latin typeface="Calibri Light"/>
                <a:cs typeface="Calibri Light"/>
              </a:rPr>
              <a:t> </a:t>
            </a:r>
            <a:r>
              <a:rPr sz="3300" spc="-19" dirty="0">
                <a:latin typeface="Calibri Light"/>
                <a:cs typeface="Calibri Light"/>
              </a:rPr>
              <a:t>Digital</a:t>
            </a:r>
            <a:r>
              <a:rPr sz="3300" spc="-131" dirty="0">
                <a:latin typeface="Calibri Light"/>
                <a:cs typeface="Calibri Light"/>
              </a:rPr>
              <a:t> </a:t>
            </a:r>
            <a:r>
              <a:rPr sz="3300" spc="-8" dirty="0">
                <a:latin typeface="Calibri Light"/>
                <a:cs typeface="Calibri Light"/>
              </a:rPr>
              <a:t>Library</a:t>
            </a:r>
            <a:endParaRPr sz="3300">
              <a:latin typeface="Calibri Light"/>
              <a:cs typeface="Calibri Light"/>
            </a:endParaRPr>
          </a:p>
        </p:txBody>
      </p:sp>
      <p:sp>
        <p:nvSpPr>
          <p:cNvPr id="3" name="object 3"/>
          <p:cNvSpPr txBox="1"/>
          <p:nvPr/>
        </p:nvSpPr>
        <p:spPr>
          <a:xfrm>
            <a:off x="59055" y="1736313"/>
            <a:ext cx="8689181" cy="3717267"/>
          </a:xfrm>
          <a:prstGeom prst="rect">
            <a:avLst/>
          </a:prstGeom>
        </p:spPr>
        <p:txBody>
          <a:bodyPr vert="horz" wrap="square" lIns="0" tIns="80486" rIns="0" bIns="0" rtlCol="0">
            <a:spAutoFit/>
          </a:bodyPr>
          <a:lstStyle/>
          <a:p>
            <a:pPr marL="395288" indent="-385763">
              <a:spcBef>
                <a:spcPts val="633"/>
              </a:spcBef>
              <a:buFont typeface="Wingdings"/>
              <a:buChar char=""/>
              <a:tabLst>
                <a:tab pos="395288" algn="l"/>
              </a:tabLst>
            </a:pPr>
            <a:r>
              <a:rPr sz="2063" dirty="0">
                <a:latin typeface="Calibri"/>
                <a:cs typeface="Calibri"/>
              </a:rPr>
              <a:t>Go</a:t>
            </a:r>
            <a:r>
              <a:rPr sz="2063" spc="34" dirty="0">
                <a:latin typeface="Calibri"/>
                <a:cs typeface="Calibri"/>
              </a:rPr>
              <a:t> </a:t>
            </a:r>
            <a:r>
              <a:rPr sz="2063" dirty="0">
                <a:latin typeface="Calibri"/>
                <a:cs typeface="Calibri"/>
              </a:rPr>
              <a:t>to</a:t>
            </a:r>
            <a:r>
              <a:rPr sz="2063" spc="38" dirty="0">
                <a:latin typeface="Calibri"/>
                <a:cs typeface="Calibri"/>
              </a:rPr>
              <a:t> </a:t>
            </a:r>
            <a:r>
              <a:rPr sz="2063" dirty="0">
                <a:latin typeface="Calibri"/>
                <a:cs typeface="Calibri"/>
              </a:rPr>
              <a:t>the</a:t>
            </a:r>
            <a:r>
              <a:rPr sz="2063" spc="41" dirty="0">
                <a:latin typeface="Calibri"/>
                <a:cs typeface="Calibri"/>
              </a:rPr>
              <a:t> </a:t>
            </a:r>
            <a:r>
              <a:rPr sz="2063" dirty="0">
                <a:latin typeface="Calibri"/>
                <a:cs typeface="Calibri"/>
              </a:rPr>
              <a:t>website</a:t>
            </a:r>
            <a:r>
              <a:rPr sz="2063" spc="41" dirty="0">
                <a:latin typeface="Calibri"/>
                <a:cs typeface="Calibri"/>
              </a:rPr>
              <a:t> </a:t>
            </a:r>
            <a:r>
              <a:rPr sz="2063" dirty="0">
                <a:latin typeface="Calibri"/>
                <a:cs typeface="Calibri"/>
              </a:rPr>
              <a:t>of</a:t>
            </a:r>
            <a:r>
              <a:rPr sz="2063" spc="53" dirty="0">
                <a:latin typeface="Calibri"/>
                <a:cs typeface="Calibri"/>
              </a:rPr>
              <a:t> </a:t>
            </a:r>
            <a:r>
              <a:rPr sz="2063" dirty="0">
                <a:latin typeface="Calibri"/>
                <a:cs typeface="Calibri"/>
              </a:rPr>
              <a:t>HEC</a:t>
            </a:r>
            <a:r>
              <a:rPr sz="2063" spc="83" dirty="0">
                <a:latin typeface="Calibri"/>
                <a:cs typeface="Calibri"/>
              </a:rPr>
              <a:t> </a:t>
            </a:r>
            <a:r>
              <a:rPr sz="2063" dirty="0">
                <a:latin typeface="Calibri"/>
                <a:cs typeface="Calibri"/>
              </a:rPr>
              <a:t>National</a:t>
            </a:r>
            <a:r>
              <a:rPr sz="2063" spc="38" dirty="0">
                <a:latin typeface="Calibri"/>
                <a:cs typeface="Calibri"/>
              </a:rPr>
              <a:t> </a:t>
            </a:r>
            <a:r>
              <a:rPr sz="2063" dirty="0">
                <a:latin typeface="Calibri"/>
                <a:cs typeface="Calibri"/>
              </a:rPr>
              <a:t>Digital</a:t>
            </a:r>
            <a:r>
              <a:rPr sz="2063" spc="38" dirty="0">
                <a:latin typeface="Calibri"/>
                <a:cs typeface="Calibri"/>
              </a:rPr>
              <a:t> </a:t>
            </a:r>
            <a:r>
              <a:rPr sz="2063" spc="-8" dirty="0">
                <a:latin typeface="Calibri"/>
                <a:cs typeface="Calibri"/>
              </a:rPr>
              <a:t>Library</a:t>
            </a:r>
            <a:endParaRPr sz="2063">
              <a:latin typeface="Calibri"/>
              <a:cs typeface="Calibri"/>
            </a:endParaRPr>
          </a:p>
          <a:p>
            <a:pPr marL="1011079" indent="-1001554">
              <a:spcBef>
                <a:spcPts val="566"/>
              </a:spcBef>
              <a:buClr>
                <a:srgbClr val="000000"/>
              </a:buClr>
              <a:buFont typeface="Wingdings"/>
              <a:buChar char=""/>
              <a:tabLst>
                <a:tab pos="1011079" algn="l"/>
              </a:tabLst>
            </a:pPr>
            <a:r>
              <a:rPr sz="2063" spc="-8" dirty="0">
                <a:solidFill>
                  <a:srgbClr val="2D75B6"/>
                </a:solidFill>
                <a:latin typeface="Calibri"/>
                <a:cs typeface="Calibri"/>
                <a:hlinkClick r:id="rId2"/>
              </a:rPr>
              <a:t>http://www.digitallibrary.edu.pk</a:t>
            </a:r>
            <a:endParaRPr sz="2063">
              <a:latin typeface="Calibri"/>
              <a:cs typeface="Calibri"/>
            </a:endParaRPr>
          </a:p>
          <a:p>
            <a:pPr marL="221456" indent="-218123">
              <a:spcBef>
                <a:spcPts val="570"/>
              </a:spcBef>
              <a:buFont typeface="Wingdings"/>
              <a:buChar char=""/>
              <a:tabLst>
                <a:tab pos="221456" algn="l"/>
              </a:tabLst>
            </a:pPr>
            <a:r>
              <a:rPr sz="2063" dirty="0">
                <a:latin typeface="Calibri"/>
                <a:cs typeface="Calibri"/>
              </a:rPr>
              <a:t>On</a:t>
            </a:r>
            <a:r>
              <a:rPr sz="2063" spc="15" dirty="0">
                <a:latin typeface="Calibri"/>
                <a:cs typeface="Calibri"/>
              </a:rPr>
              <a:t> </a:t>
            </a:r>
            <a:r>
              <a:rPr sz="2063" dirty="0">
                <a:latin typeface="Calibri"/>
                <a:cs typeface="Calibri"/>
              </a:rPr>
              <a:t>Home</a:t>
            </a:r>
            <a:r>
              <a:rPr sz="2063" spc="19" dirty="0">
                <a:latin typeface="Calibri"/>
                <a:cs typeface="Calibri"/>
              </a:rPr>
              <a:t> </a:t>
            </a:r>
            <a:r>
              <a:rPr sz="2063" dirty="0">
                <a:latin typeface="Calibri"/>
                <a:cs typeface="Calibri"/>
              </a:rPr>
              <a:t>Page,</a:t>
            </a:r>
            <a:r>
              <a:rPr sz="2063" spc="34" dirty="0">
                <a:latin typeface="Calibri"/>
                <a:cs typeface="Calibri"/>
              </a:rPr>
              <a:t> </a:t>
            </a:r>
            <a:r>
              <a:rPr sz="2063" dirty="0">
                <a:latin typeface="Calibri"/>
                <a:cs typeface="Calibri"/>
              </a:rPr>
              <a:t>click</a:t>
            </a:r>
            <a:r>
              <a:rPr sz="2063" spc="53" dirty="0">
                <a:latin typeface="Calibri"/>
                <a:cs typeface="Calibri"/>
              </a:rPr>
              <a:t> </a:t>
            </a:r>
            <a:r>
              <a:rPr sz="2063" dirty="0">
                <a:latin typeface="Calibri"/>
                <a:cs typeface="Calibri"/>
              </a:rPr>
              <a:t>on</a:t>
            </a:r>
            <a:r>
              <a:rPr sz="2063" spc="75" dirty="0">
                <a:latin typeface="Calibri"/>
                <a:cs typeface="Calibri"/>
              </a:rPr>
              <a:t> </a:t>
            </a:r>
            <a:r>
              <a:rPr sz="2063" dirty="0">
                <a:latin typeface="Calibri"/>
                <a:cs typeface="Calibri"/>
              </a:rPr>
              <a:t>the</a:t>
            </a:r>
            <a:r>
              <a:rPr sz="2063" spc="23" dirty="0">
                <a:latin typeface="Calibri"/>
                <a:cs typeface="Calibri"/>
              </a:rPr>
              <a:t> </a:t>
            </a:r>
            <a:r>
              <a:rPr sz="2063" spc="-8" dirty="0">
                <a:latin typeface="Calibri"/>
                <a:cs typeface="Calibri"/>
              </a:rPr>
              <a:t>INSTITUTES.</a:t>
            </a:r>
            <a:endParaRPr sz="2063">
              <a:latin typeface="Calibri"/>
              <a:cs typeface="Calibri"/>
            </a:endParaRPr>
          </a:p>
          <a:p>
            <a:pPr marL="221456" marR="3810" indent="-218123">
              <a:lnSpc>
                <a:spcPts val="2310"/>
              </a:lnSpc>
              <a:spcBef>
                <a:spcPts val="724"/>
              </a:spcBef>
              <a:buFont typeface="Wingdings"/>
              <a:buChar char=""/>
              <a:tabLst>
                <a:tab pos="695801" algn="l"/>
              </a:tabLst>
            </a:pPr>
            <a:r>
              <a:rPr sz="2063" dirty="0">
                <a:latin typeface="Calibri"/>
                <a:cs typeface="Calibri"/>
              </a:rPr>
              <a:t>A</a:t>
            </a:r>
            <a:r>
              <a:rPr sz="2063" spc="38" dirty="0">
                <a:latin typeface="Calibri"/>
                <a:cs typeface="Calibri"/>
              </a:rPr>
              <a:t> </a:t>
            </a:r>
            <a:r>
              <a:rPr sz="2063" dirty="0">
                <a:latin typeface="Calibri"/>
                <a:cs typeface="Calibri"/>
              </a:rPr>
              <a:t>page</a:t>
            </a:r>
            <a:r>
              <a:rPr sz="2063" spc="41" dirty="0">
                <a:latin typeface="Calibri"/>
                <a:cs typeface="Calibri"/>
              </a:rPr>
              <a:t> </a:t>
            </a:r>
            <a:r>
              <a:rPr sz="2063" dirty="0">
                <a:latin typeface="Calibri"/>
                <a:cs typeface="Calibri"/>
              </a:rPr>
              <a:t>will</a:t>
            </a:r>
            <a:r>
              <a:rPr sz="2063" spc="34" dirty="0">
                <a:latin typeface="Calibri"/>
                <a:cs typeface="Calibri"/>
              </a:rPr>
              <a:t> </a:t>
            </a:r>
            <a:r>
              <a:rPr sz="2063" dirty="0">
                <a:latin typeface="Calibri"/>
                <a:cs typeface="Calibri"/>
              </a:rPr>
              <a:t>appear</a:t>
            </a:r>
            <a:r>
              <a:rPr sz="2063" spc="71" dirty="0">
                <a:latin typeface="Calibri"/>
                <a:cs typeface="Calibri"/>
              </a:rPr>
              <a:t> </a:t>
            </a:r>
            <a:r>
              <a:rPr sz="2063" dirty="0">
                <a:latin typeface="Calibri"/>
                <a:cs typeface="Calibri"/>
              </a:rPr>
              <a:t>showing</a:t>
            </a:r>
            <a:r>
              <a:rPr sz="2063" spc="38" dirty="0">
                <a:latin typeface="Calibri"/>
                <a:cs typeface="Calibri"/>
              </a:rPr>
              <a:t> </a:t>
            </a:r>
            <a:r>
              <a:rPr sz="2063" dirty="0">
                <a:latin typeface="Calibri"/>
                <a:cs typeface="Calibri"/>
              </a:rPr>
              <a:t>the</a:t>
            </a:r>
            <a:r>
              <a:rPr sz="2063" spc="38" dirty="0">
                <a:latin typeface="Calibri"/>
                <a:cs typeface="Calibri"/>
              </a:rPr>
              <a:t> </a:t>
            </a:r>
            <a:r>
              <a:rPr sz="2063" dirty="0">
                <a:latin typeface="Calibri"/>
                <a:cs typeface="Calibri"/>
              </a:rPr>
              <a:t>universities</a:t>
            </a:r>
            <a:r>
              <a:rPr sz="2063" spc="38" dirty="0">
                <a:latin typeface="Calibri"/>
                <a:cs typeface="Calibri"/>
              </a:rPr>
              <a:t> </a:t>
            </a:r>
            <a:r>
              <a:rPr sz="2063" dirty="0">
                <a:latin typeface="Calibri"/>
                <a:cs typeface="Calibri"/>
              </a:rPr>
              <a:t>from</a:t>
            </a:r>
            <a:r>
              <a:rPr sz="2063" spc="30" dirty="0">
                <a:latin typeface="Calibri"/>
                <a:cs typeface="Calibri"/>
              </a:rPr>
              <a:t> </a:t>
            </a:r>
            <a:r>
              <a:rPr sz="2063" dirty="0">
                <a:latin typeface="Calibri"/>
                <a:cs typeface="Calibri"/>
              </a:rPr>
              <a:t>Public</a:t>
            </a:r>
            <a:r>
              <a:rPr sz="2063" spc="26" dirty="0">
                <a:latin typeface="Calibri"/>
                <a:cs typeface="Calibri"/>
              </a:rPr>
              <a:t> </a:t>
            </a:r>
            <a:r>
              <a:rPr sz="2063" dirty="0">
                <a:latin typeface="Calibri"/>
                <a:cs typeface="Calibri"/>
              </a:rPr>
              <a:t>and</a:t>
            </a:r>
            <a:r>
              <a:rPr sz="2063" spc="38" dirty="0">
                <a:latin typeface="Calibri"/>
                <a:cs typeface="Calibri"/>
              </a:rPr>
              <a:t> </a:t>
            </a:r>
            <a:r>
              <a:rPr sz="2063" dirty="0">
                <a:latin typeface="Calibri"/>
                <a:cs typeface="Calibri"/>
              </a:rPr>
              <a:t>Private</a:t>
            </a:r>
            <a:r>
              <a:rPr sz="2063" spc="41" dirty="0">
                <a:latin typeface="Calibri"/>
                <a:cs typeface="Calibri"/>
              </a:rPr>
              <a:t> </a:t>
            </a:r>
            <a:r>
              <a:rPr sz="2063" dirty="0">
                <a:latin typeface="Calibri"/>
                <a:cs typeface="Calibri"/>
              </a:rPr>
              <a:t>Sector</a:t>
            </a:r>
            <a:r>
              <a:rPr sz="2063" spc="8" dirty="0">
                <a:latin typeface="Calibri"/>
                <a:cs typeface="Calibri"/>
              </a:rPr>
              <a:t> </a:t>
            </a:r>
            <a:r>
              <a:rPr sz="2063" spc="-19" dirty="0">
                <a:latin typeface="Calibri"/>
                <a:cs typeface="Calibri"/>
              </a:rPr>
              <a:t>and 	</a:t>
            </a:r>
            <a:r>
              <a:rPr sz="2063" dirty="0">
                <a:latin typeface="Calibri"/>
                <a:cs typeface="Calibri"/>
              </a:rPr>
              <a:t>other</a:t>
            </a:r>
            <a:r>
              <a:rPr sz="2063" spc="75" dirty="0">
                <a:latin typeface="Calibri"/>
                <a:cs typeface="Calibri"/>
              </a:rPr>
              <a:t> </a:t>
            </a:r>
            <a:r>
              <a:rPr sz="2063" dirty="0">
                <a:latin typeface="Calibri"/>
                <a:cs typeface="Calibri"/>
              </a:rPr>
              <a:t>Institutes</a:t>
            </a:r>
            <a:r>
              <a:rPr sz="2063" spc="49" dirty="0">
                <a:latin typeface="Calibri"/>
                <a:cs typeface="Calibri"/>
              </a:rPr>
              <a:t> </a:t>
            </a:r>
            <a:r>
              <a:rPr sz="2063" dirty="0">
                <a:latin typeface="Calibri"/>
                <a:cs typeface="Calibri"/>
              </a:rPr>
              <a:t>which</a:t>
            </a:r>
            <a:r>
              <a:rPr sz="2063" spc="49" dirty="0">
                <a:latin typeface="Calibri"/>
                <a:cs typeface="Calibri"/>
              </a:rPr>
              <a:t> </a:t>
            </a:r>
            <a:r>
              <a:rPr sz="2063" dirty="0">
                <a:latin typeface="Calibri"/>
                <a:cs typeface="Calibri"/>
              </a:rPr>
              <a:t>have</a:t>
            </a:r>
            <a:r>
              <a:rPr sz="2063" spc="49" dirty="0">
                <a:latin typeface="Calibri"/>
                <a:cs typeface="Calibri"/>
              </a:rPr>
              <a:t> </a:t>
            </a:r>
            <a:r>
              <a:rPr sz="2063" dirty="0">
                <a:latin typeface="Calibri"/>
                <a:cs typeface="Calibri"/>
              </a:rPr>
              <a:t>access</a:t>
            </a:r>
            <a:r>
              <a:rPr sz="2063" spc="49" dirty="0">
                <a:latin typeface="Calibri"/>
                <a:cs typeface="Calibri"/>
              </a:rPr>
              <a:t> </a:t>
            </a:r>
            <a:r>
              <a:rPr sz="2063" dirty="0">
                <a:latin typeface="Calibri"/>
                <a:cs typeface="Calibri"/>
              </a:rPr>
              <a:t>to</a:t>
            </a:r>
            <a:r>
              <a:rPr sz="2063" spc="41" dirty="0">
                <a:latin typeface="Calibri"/>
                <a:cs typeface="Calibri"/>
              </a:rPr>
              <a:t> </a:t>
            </a:r>
            <a:r>
              <a:rPr sz="2063" dirty="0">
                <a:latin typeface="Calibri"/>
                <a:cs typeface="Calibri"/>
              </a:rPr>
              <a:t>HEC</a:t>
            </a:r>
            <a:r>
              <a:rPr sz="2063" spc="90" dirty="0">
                <a:latin typeface="Calibri"/>
                <a:cs typeface="Calibri"/>
              </a:rPr>
              <a:t> </a:t>
            </a:r>
            <a:r>
              <a:rPr sz="2063" dirty="0">
                <a:latin typeface="Calibri"/>
                <a:cs typeface="Calibri"/>
              </a:rPr>
              <a:t>National</a:t>
            </a:r>
            <a:r>
              <a:rPr sz="2063" spc="49" dirty="0">
                <a:latin typeface="Calibri"/>
                <a:cs typeface="Calibri"/>
              </a:rPr>
              <a:t> </a:t>
            </a:r>
            <a:r>
              <a:rPr sz="2063" dirty="0">
                <a:latin typeface="Calibri"/>
                <a:cs typeface="Calibri"/>
              </a:rPr>
              <a:t>Digital</a:t>
            </a:r>
            <a:r>
              <a:rPr sz="2063" spc="45" dirty="0">
                <a:latin typeface="Calibri"/>
                <a:cs typeface="Calibri"/>
              </a:rPr>
              <a:t> </a:t>
            </a:r>
            <a:r>
              <a:rPr sz="2063" dirty="0">
                <a:latin typeface="Calibri"/>
                <a:cs typeface="Calibri"/>
              </a:rPr>
              <a:t>Library</a:t>
            </a:r>
            <a:r>
              <a:rPr sz="2063" spc="34" dirty="0">
                <a:latin typeface="Calibri"/>
                <a:cs typeface="Calibri"/>
              </a:rPr>
              <a:t> </a:t>
            </a:r>
            <a:r>
              <a:rPr sz="2063" spc="-8" dirty="0">
                <a:latin typeface="Calibri"/>
                <a:cs typeface="Calibri"/>
              </a:rPr>
              <a:t>(HNDL).</a:t>
            </a:r>
            <a:endParaRPr sz="2063">
              <a:latin typeface="Calibri"/>
              <a:cs typeface="Calibri"/>
            </a:endParaRPr>
          </a:p>
          <a:p>
            <a:pPr marL="221456" indent="-218123">
              <a:spcBef>
                <a:spcPts val="461"/>
              </a:spcBef>
              <a:buFont typeface="Wingdings"/>
              <a:buChar char=""/>
              <a:tabLst>
                <a:tab pos="221456" algn="l"/>
              </a:tabLst>
            </a:pPr>
            <a:r>
              <a:rPr sz="2063" dirty="0">
                <a:latin typeface="Calibri"/>
                <a:cs typeface="Calibri"/>
              </a:rPr>
              <a:t>Select</a:t>
            </a:r>
            <a:r>
              <a:rPr sz="2063" spc="38" dirty="0">
                <a:latin typeface="Calibri"/>
                <a:cs typeface="Calibri"/>
              </a:rPr>
              <a:t> </a:t>
            </a:r>
            <a:r>
              <a:rPr sz="2063" dirty="0">
                <a:latin typeface="Calibri"/>
                <a:cs typeface="Calibri"/>
              </a:rPr>
              <a:t>your</a:t>
            </a:r>
            <a:r>
              <a:rPr sz="2063" spc="64" dirty="0">
                <a:latin typeface="Calibri"/>
                <a:cs typeface="Calibri"/>
              </a:rPr>
              <a:t> </a:t>
            </a:r>
            <a:r>
              <a:rPr sz="2063" dirty="0">
                <a:latin typeface="Calibri"/>
                <a:cs typeface="Calibri"/>
              </a:rPr>
              <a:t>desired</a:t>
            </a:r>
            <a:r>
              <a:rPr sz="2063" spc="34" dirty="0">
                <a:latin typeface="Calibri"/>
                <a:cs typeface="Calibri"/>
              </a:rPr>
              <a:t> </a:t>
            </a:r>
            <a:r>
              <a:rPr sz="2063" spc="-8" dirty="0">
                <a:latin typeface="Calibri"/>
                <a:cs typeface="Calibri"/>
              </a:rPr>
              <a:t>Institute.</a:t>
            </a:r>
            <a:endParaRPr sz="2063">
              <a:latin typeface="Calibri"/>
              <a:cs typeface="Calibri"/>
            </a:endParaRPr>
          </a:p>
          <a:p>
            <a:pPr marL="221456" indent="-218123">
              <a:spcBef>
                <a:spcPts val="566"/>
              </a:spcBef>
              <a:buFont typeface="Wingdings"/>
              <a:buChar char=""/>
              <a:tabLst>
                <a:tab pos="221456" algn="l"/>
              </a:tabLst>
            </a:pPr>
            <a:r>
              <a:rPr sz="2063" dirty="0">
                <a:latin typeface="Calibri"/>
                <a:cs typeface="Calibri"/>
              </a:rPr>
              <a:t>A</a:t>
            </a:r>
            <a:r>
              <a:rPr sz="2063" spc="30" dirty="0">
                <a:latin typeface="Calibri"/>
                <a:cs typeface="Calibri"/>
              </a:rPr>
              <a:t> </a:t>
            </a:r>
            <a:r>
              <a:rPr sz="2063" dirty="0">
                <a:latin typeface="Calibri"/>
                <a:cs typeface="Calibri"/>
              </a:rPr>
              <a:t>page</a:t>
            </a:r>
            <a:r>
              <a:rPr sz="2063" spc="41" dirty="0">
                <a:latin typeface="Calibri"/>
                <a:cs typeface="Calibri"/>
              </a:rPr>
              <a:t> </a:t>
            </a:r>
            <a:r>
              <a:rPr sz="2063" dirty="0">
                <a:latin typeface="Calibri"/>
                <a:cs typeface="Calibri"/>
              </a:rPr>
              <a:t>will</a:t>
            </a:r>
            <a:r>
              <a:rPr sz="2063" spc="34" dirty="0">
                <a:latin typeface="Calibri"/>
                <a:cs typeface="Calibri"/>
              </a:rPr>
              <a:t> </a:t>
            </a:r>
            <a:r>
              <a:rPr sz="2063" dirty="0">
                <a:latin typeface="Calibri"/>
                <a:cs typeface="Calibri"/>
              </a:rPr>
              <a:t>appear</a:t>
            </a:r>
            <a:r>
              <a:rPr sz="2063" spc="71" dirty="0">
                <a:latin typeface="Calibri"/>
                <a:cs typeface="Calibri"/>
              </a:rPr>
              <a:t> </a:t>
            </a:r>
            <a:r>
              <a:rPr sz="2063" dirty="0">
                <a:latin typeface="Calibri"/>
                <a:cs typeface="Calibri"/>
              </a:rPr>
              <a:t>showing</a:t>
            </a:r>
            <a:r>
              <a:rPr sz="2063" spc="38" dirty="0">
                <a:latin typeface="Calibri"/>
                <a:cs typeface="Calibri"/>
              </a:rPr>
              <a:t> </a:t>
            </a:r>
            <a:r>
              <a:rPr sz="2063" dirty="0">
                <a:latin typeface="Calibri"/>
                <a:cs typeface="Calibri"/>
              </a:rPr>
              <a:t>the</a:t>
            </a:r>
            <a:r>
              <a:rPr sz="2063" spc="41" dirty="0">
                <a:latin typeface="Calibri"/>
                <a:cs typeface="Calibri"/>
              </a:rPr>
              <a:t> </a:t>
            </a:r>
            <a:r>
              <a:rPr sz="2063" dirty="0">
                <a:latin typeface="Calibri"/>
                <a:cs typeface="Calibri"/>
              </a:rPr>
              <a:t>resources</a:t>
            </a:r>
            <a:r>
              <a:rPr sz="2063" spc="34" dirty="0">
                <a:latin typeface="Calibri"/>
                <a:cs typeface="Calibri"/>
              </a:rPr>
              <a:t> </a:t>
            </a:r>
            <a:r>
              <a:rPr sz="2063" dirty="0">
                <a:latin typeface="Calibri"/>
                <a:cs typeface="Calibri"/>
              </a:rPr>
              <a:t>of</a:t>
            </a:r>
            <a:r>
              <a:rPr sz="2063" spc="49" dirty="0">
                <a:latin typeface="Calibri"/>
                <a:cs typeface="Calibri"/>
              </a:rPr>
              <a:t> </a:t>
            </a:r>
            <a:r>
              <a:rPr sz="2063" dirty="0">
                <a:latin typeface="Calibri"/>
                <a:cs typeface="Calibri"/>
              </a:rPr>
              <a:t>the</a:t>
            </a:r>
            <a:r>
              <a:rPr sz="2063" spc="38" dirty="0">
                <a:latin typeface="Calibri"/>
                <a:cs typeface="Calibri"/>
              </a:rPr>
              <a:t> </a:t>
            </a:r>
            <a:r>
              <a:rPr sz="2063" spc="-8" dirty="0">
                <a:latin typeface="Calibri"/>
                <a:cs typeface="Calibri"/>
              </a:rPr>
              <a:t>institution</a:t>
            </a:r>
            <a:endParaRPr sz="2063">
              <a:latin typeface="Calibri"/>
              <a:cs typeface="Calibri"/>
            </a:endParaRPr>
          </a:p>
          <a:p>
            <a:pPr marL="220980" indent="-217646">
              <a:spcBef>
                <a:spcPts val="566"/>
              </a:spcBef>
              <a:buFont typeface="Wingdings"/>
              <a:buChar char=""/>
              <a:tabLst>
                <a:tab pos="220980" algn="l"/>
              </a:tabLst>
            </a:pPr>
            <a:r>
              <a:rPr sz="2063" dirty="0">
                <a:latin typeface="Calibri"/>
                <a:cs typeface="Calibri"/>
              </a:rPr>
              <a:t>Journals</a:t>
            </a:r>
            <a:r>
              <a:rPr sz="2063" spc="49" dirty="0">
                <a:latin typeface="Calibri"/>
                <a:cs typeface="Calibri"/>
              </a:rPr>
              <a:t> </a:t>
            </a:r>
            <a:r>
              <a:rPr sz="2063" dirty="0">
                <a:latin typeface="Calibri"/>
                <a:cs typeface="Calibri"/>
              </a:rPr>
              <a:t>and</a:t>
            </a:r>
            <a:r>
              <a:rPr sz="2063" spc="56" dirty="0">
                <a:latin typeface="Calibri"/>
                <a:cs typeface="Calibri"/>
              </a:rPr>
              <a:t> </a:t>
            </a:r>
            <a:r>
              <a:rPr sz="2063" dirty="0">
                <a:latin typeface="Calibri"/>
                <a:cs typeface="Calibri"/>
              </a:rPr>
              <a:t>Researches</a:t>
            </a:r>
            <a:r>
              <a:rPr sz="2063" spc="53" dirty="0">
                <a:latin typeface="Calibri"/>
                <a:cs typeface="Calibri"/>
              </a:rPr>
              <a:t> </a:t>
            </a:r>
            <a:r>
              <a:rPr sz="2063" dirty="0">
                <a:latin typeface="Calibri"/>
                <a:cs typeface="Calibri"/>
              </a:rPr>
              <a:t>will</a:t>
            </a:r>
            <a:r>
              <a:rPr sz="2063" spc="49" dirty="0">
                <a:latin typeface="Calibri"/>
                <a:cs typeface="Calibri"/>
              </a:rPr>
              <a:t> </a:t>
            </a:r>
            <a:r>
              <a:rPr sz="2063" spc="-8" dirty="0">
                <a:latin typeface="Calibri"/>
                <a:cs typeface="Calibri"/>
              </a:rPr>
              <a:t>appear</a:t>
            </a:r>
            <a:endParaRPr sz="2063">
              <a:latin typeface="Calibri"/>
              <a:cs typeface="Calibri"/>
            </a:endParaRPr>
          </a:p>
          <a:p>
            <a:pPr marL="9525" marR="381953" indent="-6191">
              <a:lnSpc>
                <a:spcPts val="2310"/>
              </a:lnSpc>
              <a:spcBef>
                <a:spcPts val="724"/>
              </a:spcBef>
              <a:buFont typeface="Wingdings"/>
              <a:buChar char=""/>
              <a:tabLst>
                <a:tab pos="220980" algn="l"/>
              </a:tabLst>
            </a:pPr>
            <a:r>
              <a:rPr sz="2063" spc="-8" dirty="0">
                <a:latin typeface="Calibri"/>
                <a:cs typeface="Calibri"/>
              </a:rPr>
              <a:t>	You</a:t>
            </a:r>
            <a:r>
              <a:rPr sz="2063" spc="26" dirty="0">
                <a:latin typeface="Calibri"/>
                <a:cs typeface="Calibri"/>
              </a:rPr>
              <a:t> </a:t>
            </a:r>
            <a:r>
              <a:rPr sz="2063" dirty="0">
                <a:latin typeface="Calibri"/>
                <a:cs typeface="Calibri"/>
              </a:rPr>
              <a:t>can</a:t>
            </a:r>
            <a:r>
              <a:rPr sz="2063" spc="26" dirty="0">
                <a:latin typeface="Calibri"/>
                <a:cs typeface="Calibri"/>
              </a:rPr>
              <a:t> </a:t>
            </a:r>
            <a:r>
              <a:rPr sz="2063" dirty="0">
                <a:latin typeface="Calibri"/>
                <a:cs typeface="Calibri"/>
              </a:rPr>
              <a:t>find</a:t>
            </a:r>
            <a:r>
              <a:rPr sz="2063" spc="26" dirty="0">
                <a:latin typeface="Calibri"/>
                <a:cs typeface="Calibri"/>
              </a:rPr>
              <a:t> </a:t>
            </a:r>
            <a:r>
              <a:rPr sz="2063" dirty="0">
                <a:latin typeface="Calibri"/>
                <a:cs typeface="Calibri"/>
              </a:rPr>
              <a:t>a</a:t>
            </a:r>
            <a:r>
              <a:rPr sz="2063" spc="64" dirty="0">
                <a:latin typeface="Calibri"/>
                <a:cs typeface="Calibri"/>
              </a:rPr>
              <a:t> </a:t>
            </a:r>
            <a:r>
              <a:rPr sz="2063" dirty="0">
                <a:latin typeface="Calibri"/>
                <a:cs typeface="Calibri"/>
              </a:rPr>
              <a:t>Journal</a:t>
            </a:r>
            <a:r>
              <a:rPr sz="2063" spc="23" dirty="0">
                <a:latin typeface="Calibri"/>
                <a:cs typeface="Calibri"/>
              </a:rPr>
              <a:t> </a:t>
            </a:r>
            <a:r>
              <a:rPr sz="2063" dirty="0">
                <a:latin typeface="Calibri"/>
                <a:cs typeface="Calibri"/>
              </a:rPr>
              <a:t>by</a:t>
            </a:r>
            <a:r>
              <a:rPr sz="2063" spc="8" dirty="0">
                <a:latin typeface="Calibri"/>
                <a:cs typeface="Calibri"/>
              </a:rPr>
              <a:t> </a:t>
            </a:r>
            <a:r>
              <a:rPr sz="2063" dirty="0">
                <a:latin typeface="Calibri"/>
                <a:cs typeface="Calibri"/>
              </a:rPr>
              <a:t>clicking</a:t>
            </a:r>
            <a:r>
              <a:rPr sz="2063" spc="26" dirty="0">
                <a:latin typeface="Calibri"/>
                <a:cs typeface="Calibri"/>
              </a:rPr>
              <a:t> </a:t>
            </a:r>
            <a:r>
              <a:rPr sz="2063" dirty="0">
                <a:latin typeface="Calibri"/>
                <a:cs typeface="Calibri"/>
              </a:rPr>
              <a:t>on</a:t>
            </a:r>
            <a:r>
              <a:rPr sz="2063" spc="26" dirty="0">
                <a:latin typeface="Calibri"/>
                <a:cs typeface="Calibri"/>
              </a:rPr>
              <a:t> </a:t>
            </a:r>
            <a:r>
              <a:rPr sz="2063" dirty="0">
                <a:latin typeface="Calibri"/>
                <a:cs typeface="Calibri"/>
              </a:rPr>
              <a:t>JOURNALS</a:t>
            </a:r>
            <a:r>
              <a:rPr sz="2063" spc="53" dirty="0">
                <a:latin typeface="Calibri"/>
                <a:cs typeface="Calibri"/>
              </a:rPr>
              <a:t> </a:t>
            </a:r>
            <a:r>
              <a:rPr sz="2063" dirty="0">
                <a:latin typeface="Calibri"/>
                <a:cs typeface="Calibri"/>
              </a:rPr>
              <a:t>AND</a:t>
            </a:r>
            <a:r>
              <a:rPr sz="2063" spc="4" dirty="0">
                <a:latin typeface="Calibri"/>
                <a:cs typeface="Calibri"/>
              </a:rPr>
              <a:t> </a:t>
            </a:r>
            <a:r>
              <a:rPr sz="2063" spc="-19" dirty="0">
                <a:latin typeface="Calibri"/>
                <a:cs typeface="Calibri"/>
              </a:rPr>
              <a:t>DATABASE</a:t>
            </a:r>
            <a:r>
              <a:rPr sz="2063" spc="49" dirty="0">
                <a:latin typeface="Calibri"/>
                <a:cs typeface="Calibri"/>
              </a:rPr>
              <a:t> </a:t>
            </a:r>
            <a:r>
              <a:rPr sz="2063" dirty="0">
                <a:latin typeface="Calibri"/>
                <a:cs typeface="Calibri"/>
              </a:rPr>
              <a:t>and</a:t>
            </a:r>
            <a:r>
              <a:rPr sz="2063" spc="26" dirty="0">
                <a:latin typeface="Calibri"/>
                <a:cs typeface="Calibri"/>
              </a:rPr>
              <a:t> </a:t>
            </a:r>
            <a:r>
              <a:rPr sz="2063" dirty="0">
                <a:latin typeface="Calibri"/>
                <a:cs typeface="Calibri"/>
              </a:rPr>
              <a:t>enter </a:t>
            </a:r>
            <a:r>
              <a:rPr sz="2063" spc="-38" dirty="0">
                <a:latin typeface="Calibri"/>
                <a:cs typeface="Calibri"/>
              </a:rPr>
              <a:t>a </a:t>
            </a:r>
            <a:r>
              <a:rPr sz="2063" dirty="0">
                <a:latin typeface="Calibri"/>
                <a:cs typeface="Calibri"/>
              </a:rPr>
              <a:t>keyword</a:t>
            </a:r>
            <a:r>
              <a:rPr sz="2063" spc="30" dirty="0">
                <a:latin typeface="Calibri"/>
                <a:cs typeface="Calibri"/>
              </a:rPr>
              <a:t> </a:t>
            </a:r>
            <a:r>
              <a:rPr sz="2063" dirty="0">
                <a:latin typeface="Calibri"/>
                <a:cs typeface="Calibri"/>
              </a:rPr>
              <a:t>to</a:t>
            </a:r>
            <a:r>
              <a:rPr sz="2063" spc="26" dirty="0">
                <a:latin typeface="Calibri"/>
                <a:cs typeface="Calibri"/>
              </a:rPr>
              <a:t> </a:t>
            </a:r>
            <a:r>
              <a:rPr sz="2063" dirty="0">
                <a:latin typeface="Calibri"/>
                <a:cs typeface="Calibri"/>
              </a:rPr>
              <a:t>search</a:t>
            </a:r>
            <a:r>
              <a:rPr sz="2063" spc="26" dirty="0">
                <a:latin typeface="Calibri"/>
                <a:cs typeface="Calibri"/>
              </a:rPr>
              <a:t> </a:t>
            </a:r>
            <a:r>
              <a:rPr sz="2063" dirty="0">
                <a:latin typeface="Calibri"/>
                <a:cs typeface="Calibri"/>
              </a:rPr>
              <a:t>for</a:t>
            </a:r>
            <a:r>
              <a:rPr sz="2063" spc="4" dirty="0">
                <a:latin typeface="Calibri"/>
                <a:cs typeface="Calibri"/>
              </a:rPr>
              <a:t> </a:t>
            </a:r>
            <a:r>
              <a:rPr sz="2063" dirty="0">
                <a:latin typeface="Calibri"/>
                <a:cs typeface="Calibri"/>
              </a:rPr>
              <a:t>your</a:t>
            </a:r>
            <a:r>
              <a:rPr sz="2063" spc="4" dirty="0">
                <a:latin typeface="Calibri"/>
                <a:cs typeface="Calibri"/>
              </a:rPr>
              <a:t> </a:t>
            </a:r>
            <a:r>
              <a:rPr sz="2063" dirty="0">
                <a:latin typeface="Calibri"/>
                <a:cs typeface="Calibri"/>
              </a:rPr>
              <a:t>desired</a:t>
            </a:r>
            <a:r>
              <a:rPr sz="2063" spc="26" dirty="0">
                <a:latin typeface="Calibri"/>
                <a:cs typeface="Calibri"/>
              </a:rPr>
              <a:t> </a:t>
            </a:r>
            <a:r>
              <a:rPr sz="2063" spc="-8" dirty="0">
                <a:latin typeface="Calibri"/>
                <a:cs typeface="Calibri"/>
              </a:rPr>
              <a:t>journal</a:t>
            </a:r>
            <a:endParaRPr sz="2063">
              <a:latin typeface="Calibri"/>
              <a:cs typeface="Calibri"/>
            </a:endParaRPr>
          </a:p>
        </p:txBody>
      </p:sp>
      <p:pic>
        <p:nvPicPr>
          <p:cNvPr id="4" name="object 4">
            <a:extLst>
              <a:ext uri="{FF2B5EF4-FFF2-40B4-BE49-F238E27FC236}">
                <a16:creationId xmlns:a16="http://schemas.microsoft.com/office/drawing/2014/main" id="{70FC7E43-1735-A25A-8774-F3AC80F62111}"/>
              </a:ext>
            </a:extLst>
          </p:cNvPr>
          <p:cNvPicPr/>
          <p:nvPr/>
        </p:nvPicPr>
        <p:blipFill>
          <a:blip r:embed="rId3" cstate="print"/>
          <a:stretch>
            <a:fillRect/>
          </a:stretch>
        </p:blipFill>
        <p:spPr>
          <a:xfrm>
            <a:off x="8305800" y="0"/>
            <a:ext cx="838200" cy="17335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515350" cy="1115472"/>
          </a:xfrm>
        </p:spPr>
        <p:txBody>
          <a:bodyPr>
            <a:normAutofit/>
          </a:bodyPr>
          <a:lstStyle/>
          <a:p>
            <a:r>
              <a:rPr lang="en-US" sz="3200" b="1" dirty="0">
                <a:solidFill>
                  <a:srgbClr val="C00000"/>
                </a:solidFill>
              </a:rPr>
              <a:t>TEXT BOOKS &amp; PRACTICAL NOTEBOOK:</a:t>
            </a:r>
          </a:p>
        </p:txBody>
      </p:sp>
      <p:sp>
        <p:nvSpPr>
          <p:cNvPr id="3" name="Content Placeholder 2"/>
          <p:cNvSpPr>
            <a:spLocks noGrp="1"/>
          </p:cNvSpPr>
          <p:nvPr>
            <p:ph idx="1"/>
          </p:nvPr>
        </p:nvSpPr>
        <p:spPr>
          <a:xfrm>
            <a:off x="457200" y="1447800"/>
            <a:ext cx="8090358" cy="4894901"/>
          </a:xfrm>
        </p:spPr>
        <p:txBody>
          <a:bodyPr>
            <a:normAutofit fontScale="70000" lnSpcReduction="20000"/>
          </a:bodyPr>
          <a:lstStyle/>
          <a:p>
            <a:r>
              <a:rPr lang="en-US" sz="3600" dirty="0"/>
              <a:t>Principles &amp; Practice of Forensic Medicine.				</a:t>
            </a:r>
          </a:p>
          <a:p>
            <a:pPr marL="0" indent="0">
              <a:buNone/>
            </a:pPr>
            <a:r>
              <a:rPr lang="en-US" sz="3600" dirty="0"/>
              <a:t>   by </a:t>
            </a:r>
            <a:r>
              <a:rPr lang="en-US" sz="3600" dirty="0" err="1"/>
              <a:t>Nasib</a:t>
            </a:r>
            <a:r>
              <a:rPr lang="en-US" sz="3600" dirty="0"/>
              <a:t> R. </a:t>
            </a:r>
            <a:r>
              <a:rPr lang="en-US" sz="3600" dirty="0" err="1"/>
              <a:t>Awan</a:t>
            </a:r>
            <a:endParaRPr lang="en-US" sz="3600" dirty="0"/>
          </a:p>
          <a:p>
            <a:pPr marL="0" indent="0">
              <a:buNone/>
            </a:pPr>
            <a:endParaRPr lang="en-US" sz="3600" dirty="0"/>
          </a:p>
          <a:p>
            <a:r>
              <a:rPr lang="en-US" sz="3600" dirty="0"/>
              <a:t>Parikh’s Textbook of Medical Jurisprudence, 			</a:t>
            </a:r>
          </a:p>
          <a:p>
            <a:pPr marL="0" indent="0">
              <a:buNone/>
            </a:pPr>
            <a:r>
              <a:rPr lang="en-US" sz="3600" dirty="0"/>
              <a:t>    Forensic Medicine &amp; Toxicology.	</a:t>
            </a:r>
          </a:p>
          <a:p>
            <a:pPr marL="0" indent="0">
              <a:buNone/>
            </a:pPr>
            <a:endParaRPr lang="en-US" sz="6200" dirty="0">
              <a:latin typeface="+mj-lt"/>
            </a:endParaRPr>
          </a:p>
          <a:p>
            <a:r>
              <a:rPr lang="en-US" sz="3600" dirty="0"/>
              <a:t>Practical Manual Of Forensic Medicine 			</a:t>
            </a:r>
          </a:p>
          <a:p>
            <a:pPr marL="0" indent="0">
              <a:buNone/>
            </a:pPr>
            <a:r>
              <a:rPr lang="en-US" sz="3600" dirty="0"/>
              <a:t>   &amp; Toxicology</a:t>
            </a:r>
            <a:r>
              <a:rPr lang="en-US" dirty="0">
                <a:latin typeface="+mj-lt"/>
              </a:rPr>
              <a:t>			</a:t>
            </a:r>
            <a:endParaRPr lang="en-US" sz="4400" dirty="0">
              <a:latin typeface="+mj-lt"/>
            </a:endParaRPr>
          </a:p>
          <a:p>
            <a:pPr marL="0" indent="0">
              <a:buNone/>
            </a:pPr>
            <a:endParaRPr lang="en-US" dirty="0"/>
          </a:p>
          <a:p>
            <a:pPr marL="0" indent="0">
              <a:buNone/>
            </a:pP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286000"/>
            <a:ext cx="1447800" cy="1846868"/>
          </a:xfrm>
          <a:prstGeom prst="rect">
            <a:avLst/>
          </a:prstGeom>
        </p:spPr>
      </p:pic>
      <p:pic>
        <p:nvPicPr>
          <p:cNvPr id="4" name="object 4">
            <a:extLst>
              <a:ext uri="{FF2B5EF4-FFF2-40B4-BE49-F238E27FC236}">
                <a16:creationId xmlns:a16="http://schemas.microsoft.com/office/drawing/2014/main" id="{2DA1A858-1344-E966-CA6E-9B361F8CD78F}"/>
              </a:ext>
            </a:extLst>
          </p:cNvPr>
          <p:cNvPicPr/>
          <p:nvPr/>
        </p:nvPicPr>
        <p:blipFill>
          <a:blip r:embed="rId3" cstate="print"/>
          <a:stretch>
            <a:fillRect/>
          </a:stretch>
        </p:blipFill>
        <p:spPr>
          <a:xfrm>
            <a:off x="8229600" y="-29901"/>
            <a:ext cx="914400" cy="1733550"/>
          </a:xfrm>
          <a:prstGeom prst="rect">
            <a:avLst/>
          </a:prstGeom>
        </p:spPr>
      </p:pic>
    </p:spTree>
    <p:extLst>
      <p:ext uri="{BB962C8B-B14F-4D97-AF65-F5344CB8AC3E}">
        <p14:creationId xmlns:p14="http://schemas.microsoft.com/office/powerpoint/2010/main" val="1846760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362200"/>
            <a:ext cx="8229600" cy="1371600"/>
          </a:xfrm>
        </p:spPr>
        <p:txBody>
          <a:bodyPr>
            <a:normAutofit/>
          </a:bodyPr>
          <a:lstStyle/>
          <a:p>
            <a:pPr algn="ctr"/>
            <a:r>
              <a:rPr lang="en-US" sz="5400" dirty="0">
                <a:solidFill>
                  <a:schemeClr val="tx1"/>
                </a:solidFill>
                <a:effectLst>
                  <a:outerShdw blurRad="38100" dist="38100" dir="2700000" algn="tl">
                    <a:srgbClr val="000000">
                      <a:alpha val="43137"/>
                    </a:srgbClr>
                  </a:outerShdw>
                </a:effectLst>
              </a:rPr>
              <a:t>THANK YOU</a:t>
            </a:r>
            <a:r>
              <a:rPr lang="en-US" sz="6000" dirty="0">
                <a:solidFill>
                  <a:schemeClr val="tx1"/>
                </a:solidFill>
                <a:effectLst>
                  <a:outerShdw blurRad="38100" dist="38100" dir="2700000" algn="tl">
                    <a:srgbClr val="000000">
                      <a:alpha val="43137"/>
                    </a:srgbClr>
                  </a:outerShdw>
                </a:effectLst>
              </a:rPr>
              <a:t>!</a:t>
            </a:r>
            <a:endParaRPr lang="en-US" sz="4800"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solidFill>
                  <a:schemeClr val="accent1">
                    <a:lumMod val="75000"/>
                  </a:schemeClr>
                </a:solidFill>
              </a:rPr>
              <a:t>Prof </a:t>
            </a:r>
            <a:r>
              <a:rPr lang="en-US" sz="4400" dirty="0">
                <a:solidFill>
                  <a:schemeClr val="accent1">
                    <a:lumMod val="75000"/>
                  </a:schemeClr>
                </a:solidFill>
              </a:rPr>
              <a:t>U</a:t>
            </a:r>
            <a:r>
              <a:rPr lang="en-US" dirty="0">
                <a:solidFill>
                  <a:schemeClr val="accent1">
                    <a:lumMod val="75000"/>
                  </a:schemeClr>
                </a:solidFill>
              </a:rPr>
              <a:t>mar’s LGIS model</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7200" y="1524000"/>
            <a:ext cx="7861300" cy="4114800"/>
          </a:xfrm>
          <a:prstGeom prst="rect">
            <a:avLst/>
          </a:prstGeom>
          <a:ln w="19050">
            <a:solidFill>
              <a:schemeClr val="tx1"/>
            </a:solidFill>
            <a:miter lim="800000"/>
            <a:headEnd/>
            <a:tailEnd/>
          </a:ln>
        </p:spPr>
      </p:pic>
      <p:pic>
        <p:nvPicPr>
          <p:cNvPr id="5" name="object 4">
            <a:extLst>
              <a:ext uri="{FF2B5EF4-FFF2-40B4-BE49-F238E27FC236}">
                <a16:creationId xmlns:a16="http://schemas.microsoft.com/office/drawing/2014/main" id="{5CFC1E5D-BB4F-D22E-859A-85CDD62785A1}"/>
              </a:ext>
            </a:extLst>
          </p:cNvPr>
          <p:cNvPicPr/>
          <p:nvPr/>
        </p:nvPicPr>
        <p:blipFill>
          <a:blip r:embed="rId3" cstate="print"/>
          <a:stretch>
            <a:fillRect/>
          </a:stretch>
        </p:blipFill>
        <p:spPr>
          <a:xfrm>
            <a:off x="8305800" y="0"/>
            <a:ext cx="838200" cy="1733550"/>
          </a:xfrm>
          <a:prstGeom prst="rect">
            <a:avLst/>
          </a:prstGeom>
        </p:spPr>
      </p:pic>
    </p:spTree>
    <p:extLst>
      <p:ext uri="{BB962C8B-B14F-4D97-AF65-F5344CB8AC3E}">
        <p14:creationId xmlns:p14="http://schemas.microsoft.com/office/powerpoint/2010/main" val="389034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Bell MT" pitchFamily="18" charset="0"/>
              </a:rPr>
              <a:t>SEQUENCE OF LGIS</a:t>
            </a:r>
          </a:p>
        </p:txBody>
      </p:sp>
      <p:sp>
        <p:nvSpPr>
          <p:cNvPr id="5" name="Content Placeholder 4"/>
          <p:cNvSpPr>
            <a:spLocks noGrp="1"/>
          </p:cNvSpPr>
          <p:nvPr>
            <p:ph idx="1"/>
          </p:nvPr>
        </p:nvSpPr>
        <p:spPr/>
        <p:txBody>
          <a:bodyPr>
            <a:normAutofit/>
          </a:bodyPr>
          <a:lstStyle/>
          <a:p>
            <a:r>
              <a:rPr lang="en-US" sz="2800" dirty="0">
                <a:latin typeface="Bell MT" pitchFamily="18" charset="0"/>
              </a:rPr>
              <a:t>Learning Objectives </a:t>
            </a:r>
          </a:p>
          <a:p>
            <a:r>
              <a:rPr lang="en-US" sz="2800" dirty="0">
                <a:latin typeface="Bell MT" pitchFamily="18" charset="0"/>
              </a:rPr>
              <a:t>Core concept </a:t>
            </a:r>
            <a:r>
              <a:rPr lang="en-US" sz="2800" i="1" dirty="0">
                <a:latin typeface="Bell MT" pitchFamily="18" charset="0"/>
              </a:rPr>
              <a:t>70 %</a:t>
            </a:r>
          </a:p>
          <a:p>
            <a:r>
              <a:rPr lang="en-US" sz="2800" dirty="0">
                <a:latin typeface="Bell MT" pitchFamily="18" charset="0"/>
              </a:rPr>
              <a:t>Horizontal integration related to Pathology and Pharmacology </a:t>
            </a:r>
            <a:r>
              <a:rPr lang="en-US" sz="2800" i="1" dirty="0">
                <a:latin typeface="Bell MT" pitchFamily="18" charset="0"/>
              </a:rPr>
              <a:t>15 %</a:t>
            </a:r>
          </a:p>
          <a:p>
            <a:r>
              <a:rPr lang="en-US" sz="2800" dirty="0">
                <a:latin typeface="Bell MT" pitchFamily="18" charset="0"/>
              </a:rPr>
              <a:t>Relevant clinical concepts and medico legal application of core knowledge / Vertical integration </a:t>
            </a:r>
            <a:r>
              <a:rPr lang="en-US" sz="2800" i="1" dirty="0">
                <a:latin typeface="Bell MT" pitchFamily="18" charset="0"/>
              </a:rPr>
              <a:t>10%</a:t>
            </a:r>
          </a:p>
          <a:p>
            <a:r>
              <a:rPr lang="en-US" sz="2800" dirty="0">
                <a:latin typeface="Bell MT" pitchFamily="18" charset="0"/>
              </a:rPr>
              <a:t>Research article relevant to the topic </a:t>
            </a:r>
            <a:r>
              <a:rPr lang="en-US" sz="2800" i="1" dirty="0">
                <a:latin typeface="Bell MT" pitchFamily="18" charset="0"/>
              </a:rPr>
              <a:t>3%</a:t>
            </a:r>
          </a:p>
          <a:p>
            <a:r>
              <a:rPr lang="en-US" sz="2800" dirty="0">
                <a:latin typeface="Bell MT" pitchFamily="18" charset="0"/>
              </a:rPr>
              <a:t>Ethics and family medicine </a:t>
            </a:r>
            <a:r>
              <a:rPr lang="en-US" sz="2800" i="1" dirty="0">
                <a:latin typeface="Bell MT" pitchFamily="18" charset="0"/>
              </a:rPr>
              <a:t>2%</a:t>
            </a:r>
          </a:p>
        </p:txBody>
      </p:sp>
      <p:pic>
        <p:nvPicPr>
          <p:cNvPr id="3" name="object 4">
            <a:extLst>
              <a:ext uri="{FF2B5EF4-FFF2-40B4-BE49-F238E27FC236}">
                <a16:creationId xmlns:a16="http://schemas.microsoft.com/office/drawing/2014/main" id="{D8A33198-0C00-5BBE-0167-E4658C4BE777}"/>
              </a:ext>
            </a:extLst>
          </p:cNvPr>
          <p:cNvPicPr/>
          <p:nvPr/>
        </p:nvPicPr>
        <p:blipFill>
          <a:blip r:embed="rId2" cstate="print"/>
          <a:stretch>
            <a:fillRect/>
          </a:stretch>
        </p:blipFill>
        <p:spPr>
          <a:xfrm>
            <a:off x="8229600" y="2689"/>
            <a:ext cx="914400" cy="1733550"/>
          </a:xfrm>
          <a:prstGeom prst="rect">
            <a:avLst/>
          </a:prstGeom>
        </p:spPr>
      </p:pic>
    </p:spTree>
    <p:extLst>
      <p:ext uri="{BB962C8B-B14F-4D97-AF65-F5344CB8AC3E}">
        <p14:creationId xmlns:p14="http://schemas.microsoft.com/office/powerpoint/2010/main" val="250463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a:t>Define custodial torture.</a:t>
            </a:r>
          </a:p>
          <a:p>
            <a:pPr>
              <a:lnSpc>
                <a:spcPct val="150000"/>
              </a:lnSpc>
            </a:pPr>
            <a:r>
              <a:rPr lang="en-GB" dirty="0"/>
              <a:t>Enlist different objectives of torture</a:t>
            </a:r>
            <a:endParaRPr lang="en-US" dirty="0"/>
          </a:p>
          <a:p>
            <a:pPr>
              <a:lnSpc>
                <a:spcPct val="150000"/>
              </a:lnSpc>
            </a:pPr>
            <a:r>
              <a:rPr lang="en-US" dirty="0"/>
              <a:t>Briefly describe the different ways and means of custodial torture and death.</a:t>
            </a:r>
          </a:p>
          <a:p>
            <a:pPr>
              <a:lnSpc>
                <a:spcPct val="150000"/>
              </a:lnSpc>
            </a:pPr>
            <a:r>
              <a:rPr lang="en-GB" dirty="0"/>
              <a:t>State the cause of death in custody and </a:t>
            </a:r>
            <a:r>
              <a:rPr lang="en-GB" dirty="0" err="1"/>
              <a:t>medicolegal</a:t>
            </a:r>
            <a:r>
              <a:rPr lang="en-GB" dirty="0"/>
              <a:t> aspects of custodial torture.</a:t>
            </a:r>
            <a:endParaRPr lang="en-US" dirty="0"/>
          </a:p>
        </p:txBody>
      </p:sp>
      <p:sp>
        <p:nvSpPr>
          <p:cNvPr id="3" name="Title 2"/>
          <p:cNvSpPr>
            <a:spLocks noGrp="1"/>
          </p:cNvSpPr>
          <p:nvPr>
            <p:ph type="title"/>
          </p:nvPr>
        </p:nvSpPr>
        <p:spPr>
          <a:xfrm>
            <a:off x="457200" y="457200"/>
            <a:ext cx="8229600" cy="1143000"/>
          </a:xfrm>
        </p:spPr>
        <p:txBody>
          <a:bodyPr/>
          <a:lstStyle/>
          <a:p>
            <a:r>
              <a:rPr lang="en-US" dirty="0">
                <a:solidFill>
                  <a:schemeClr val="accent1">
                    <a:lumMod val="75000"/>
                  </a:schemeClr>
                </a:solidFill>
              </a:rPr>
              <a:t>Learning objectives:</a:t>
            </a:r>
          </a:p>
        </p:txBody>
      </p:sp>
      <p:pic>
        <p:nvPicPr>
          <p:cNvPr id="4" name="object 4">
            <a:extLst>
              <a:ext uri="{FF2B5EF4-FFF2-40B4-BE49-F238E27FC236}">
                <a16:creationId xmlns:a16="http://schemas.microsoft.com/office/drawing/2014/main" id="{AFC280C4-78BD-3EAF-57B9-CFEBE1AEC5ED}"/>
              </a:ext>
            </a:extLst>
          </p:cNvPr>
          <p:cNvPicPr/>
          <p:nvPr/>
        </p:nvPicPr>
        <p:blipFill>
          <a:blip r:embed="rId2" cstate="print"/>
          <a:stretch>
            <a:fillRect/>
          </a:stretch>
        </p:blipFill>
        <p:spPr>
          <a:xfrm>
            <a:off x="8305800" y="0"/>
            <a:ext cx="838200" cy="1733550"/>
          </a:xfrm>
          <a:prstGeom prst="rect">
            <a:avLst/>
          </a:prstGeom>
        </p:spPr>
      </p:pic>
    </p:spTree>
    <p:extLst>
      <p:ext uri="{BB962C8B-B14F-4D97-AF65-F5344CB8AC3E}">
        <p14:creationId xmlns:p14="http://schemas.microsoft.com/office/powerpoint/2010/main" val="88773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lgn="just">
              <a:lnSpc>
                <a:spcPct val="150000"/>
              </a:lnSpc>
              <a:buNone/>
            </a:pPr>
            <a:r>
              <a:rPr lang="en-US" dirty="0"/>
              <a:t>Is the act of twisting. </a:t>
            </a:r>
          </a:p>
          <a:p>
            <a:pPr marL="109728" indent="0" algn="ctr">
              <a:lnSpc>
                <a:spcPct val="150000"/>
              </a:lnSpc>
              <a:buNone/>
            </a:pPr>
            <a:r>
              <a:rPr lang="en-US" b="1" dirty="0">
                <a:solidFill>
                  <a:schemeClr val="accent1">
                    <a:lumMod val="75000"/>
                  </a:schemeClr>
                </a:solidFill>
              </a:rPr>
              <a:t>OR</a:t>
            </a:r>
          </a:p>
          <a:p>
            <a:pPr marL="109728" indent="0" algn="just">
              <a:lnSpc>
                <a:spcPct val="150000"/>
              </a:lnSpc>
              <a:buNone/>
            </a:pPr>
            <a:r>
              <a:rPr lang="en-US" dirty="0"/>
              <a:t>Is a deliberate, systemic or wanton infliction of physical or mental suffering by one or more persons, acting alone or by the order of some authority to force another person to yield information to make a confession of some crime.</a:t>
            </a:r>
            <a:endParaRPr lang="en-US" sz="2800" dirty="0"/>
          </a:p>
          <a:p>
            <a:endParaRPr lang="en-US" dirty="0"/>
          </a:p>
        </p:txBody>
      </p:sp>
      <p:sp>
        <p:nvSpPr>
          <p:cNvPr id="3" name="Title 2"/>
          <p:cNvSpPr>
            <a:spLocks noGrp="1"/>
          </p:cNvSpPr>
          <p:nvPr>
            <p:ph type="title"/>
          </p:nvPr>
        </p:nvSpPr>
        <p:spPr/>
        <p:txBody>
          <a:bodyPr/>
          <a:lstStyle/>
          <a:p>
            <a:r>
              <a:rPr lang="en-GB" dirty="0">
                <a:solidFill>
                  <a:schemeClr val="accent1">
                    <a:lumMod val="75000"/>
                  </a:schemeClr>
                </a:solidFill>
              </a:rPr>
              <a:t>Custodial Torture</a:t>
            </a:r>
            <a:endParaRPr lang="en-US" dirty="0">
              <a:solidFill>
                <a:schemeClr val="accent1">
                  <a:lumMod val="75000"/>
                </a:schemeClr>
              </a:solidFill>
            </a:endParaRPr>
          </a:p>
        </p:txBody>
      </p:sp>
      <p:sp>
        <p:nvSpPr>
          <p:cNvPr id="5" name="Rectangle 4">
            <a:extLst>
              <a:ext uri="{FF2B5EF4-FFF2-40B4-BE49-F238E27FC236}">
                <a16:creationId xmlns:a16="http://schemas.microsoft.com/office/drawing/2014/main" id="{61DF3257-2333-84E2-719F-372625277FE2}"/>
              </a:ext>
            </a:extLst>
          </p:cNvPr>
          <p:cNvSpPr/>
          <p:nvPr/>
        </p:nvSpPr>
        <p:spPr>
          <a:xfrm>
            <a:off x="7086600" y="0"/>
            <a:ext cx="20574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367948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n-US" sz="2400" dirty="0"/>
              <a:t>Abuse of human right</a:t>
            </a:r>
          </a:p>
          <a:p>
            <a:pPr algn="just">
              <a:lnSpc>
                <a:spcPct val="150000"/>
              </a:lnSpc>
            </a:pPr>
            <a:r>
              <a:rPr lang="en-US" sz="2400" dirty="0"/>
              <a:t>In many of the cases the autopsy findings </a:t>
            </a:r>
          </a:p>
          <a:p>
            <a:pPr algn="just">
              <a:lnSpc>
                <a:spcPct val="150000"/>
              </a:lnSpc>
            </a:pPr>
            <a:r>
              <a:rPr lang="en-US" sz="2400" dirty="0"/>
              <a:t>Victim is in some forms of detention, police custody or temporarily in the power of some authorities.</a:t>
            </a:r>
          </a:p>
          <a:p>
            <a:endParaRPr lang="en-US" dirty="0"/>
          </a:p>
        </p:txBody>
      </p:sp>
      <p:sp>
        <p:nvSpPr>
          <p:cNvPr id="3" name="Title 2"/>
          <p:cNvSpPr>
            <a:spLocks noGrp="1"/>
          </p:cNvSpPr>
          <p:nvPr>
            <p:ph type="title"/>
          </p:nvPr>
        </p:nvSpPr>
        <p:spPr/>
        <p:txBody>
          <a:bodyPr/>
          <a:lstStyle/>
          <a:p>
            <a:r>
              <a:rPr lang="en-GB" dirty="0">
                <a:solidFill>
                  <a:schemeClr val="accent1">
                    <a:lumMod val="75000"/>
                  </a:schemeClr>
                </a:solidFill>
              </a:rPr>
              <a:t>Custodial Torture</a:t>
            </a:r>
            <a:endParaRPr lang="en-US" dirty="0"/>
          </a:p>
        </p:txBody>
      </p:sp>
      <p:sp>
        <p:nvSpPr>
          <p:cNvPr id="4" name="Rectangle 3">
            <a:extLst>
              <a:ext uri="{FF2B5EF4-FFF2-40B4-BE49-F238E27FC236}">
                <a16:creationId xmlns:a16="http://schemas.microsoft.com/office/drawing/2014/main" id="{D0C7483D-1241-B05B-D221-92BC929F1DFA}"/>
              </a:ext>
            </a:extLst>
          </p:cNvPr>
          <p:cNvSpPr/>
          <p:nvPr/>
        </p:nvSpPr>
        <p:spPr>
          <a:xfrm>
            <a:off x="7162800" y="0"/>
            <a:ext cx="1981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265955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495800"/>
          </a:xfrm>
        </p:spPr>
        <p:txBody>
          <a:bodyPr>
            <a:noAutofit/>
          </a:bodyPr>
          <a:lstStyle/>
          <a:p>
            <a:pPr marL="109728" indent="0">
              <a:buNone/>
            </a:pPr>
            <a:r>
              <a:rPr lang="en-US" b="1" dirty="0"/>
              <a:t>Motives/ Objectives:</a:t>
            </a:r>
          </a:p>
          <a:p>
            <a:pPr lvl="0"/>
            <a:r>
              <a:rPr lang="en-US" dirty="0"/>
              <a:t>To obtain confession</a:t>
            </a:r>
          </a:p>
          <a:p>
            <a:pPr lvl="0"/>
            <a:r>
              <a:rPr lang="en-US" dirty="0"/>
              <a:t>To obtain information</a:t>
            </a:r>
          </a:p>
          <a:p>
            <a:pPr lvl="0"/>
            <a:r>
              <a:rPr lang="en-US" dirty="0"/>
              <a:t>To punish </a:t>
            </a:r>
          </a:p>
          <a:p>
            <a:pPr marL="109728" indent="0">
              <a:buNone/>
            </a:pPr>
            <a:r>
              <a:rPr lang="en-US" b="1" dirty="0"/>
              <a:t>Classification/Types</a:t>
            </a:r>
          </a:p>
          <a:p>
            <a:pPr lvl="0"/>
            <a:r>
              <a:rPr lang="en-US" dirty="0"/>
              <a:t>Physical </a:t>
            </a:r>
          </a:p>
          <a:p>
            <a:pPr lvl="0"/>
            <a:r>
              <a:rPr lang="en-US" dirty="0"/>
              <a:t>Psychological</a:t>
            </a:r>
          </a:p>
          <a:p>
            <a:pPr lvl="0"/>
            <a:r>
              <a:rPr lang="en-US" dirty="0"/>
              <a:t>Pharmacological</a:t>
            </a:r>
          </a:p>
          <a:p>
            <a:pPr lvl="0"/>
            <a:r>
              <a:rPr lang="en-US" dirty="0"/>
              <a:t>Sexual</a:t>
            </a:r>
          </a:p>
          <a:p>
            <a:pPr algn="just">
              <a:lnSpc>
                <a:spcPct val="150000"/>
              </a:lnSpc>
            </a:pPr>
            <a:endParaRPr lang="en-US" sz="2800" dirty="0"/>
          </a:p>
        </p:txBody>
      </p:sp>
      <p:sp>
        <p:nvSpPr>
          <p:cNvPr id="4" name="Title 2"/>
          <p:cNvSpPr>
            <a:spLocks noGrp="1"/>
          </p:cNvSpPr>
          <p:nvPr>
            <p:ph type="title"/>
          </p:nvPr>
        </p:nvSpPr>
        <p:spPr>
          <a:xfrm>
            <a:off x="457200" y="274638"/>
            <a:ext cx="8229600" cy="1143000"/>
          </a:xfrm>
        </p:spPr>
        <p:txBody>
          <a:bodyPr/>
          <a:lstStyle/>
          <a:p>
            <a:r>
              <a:rPr lang="en-GB" dirty="0">
                <a:solidFill>
                  <a:schemeClr val="accent1">
                    <a:lumMod val="75000"/>
                  </a:schemeClr>
                </a:solidFill>
              </a:rPr>
              <a:t>Custodial Torture</a:t>
            </a:r>
            <a:endParaRPr lang="en-US" dirty="0"/>
          </a:p>
        </p:txBody>
      </p:sp>
      <p:sp>
        <p:nvSpPr>
          <p:cNvPr id="2" name="Rectangle 1">
            <a:extLst>
              <a:ext uri="{FF2B5EF4-FFF2-40B4-BE49-F238E27FC236}">
                <a16:creationId xmlns:a16="http://schemas.microsoft.com/office/drawing/2014/main" id="{DB72ADCC-4E59-F6A7-7F31-DD84F6748940}"/>
              </a:ext>
            </a:extLst>
          </p:cNvPr>
          <p:cNvSpPr/>
          <p:nvPr/>
        </p:nvSpPr>
        <p:spPr>
          <a:xfrm>
            <a:off x="7162800" y="0"/>
            <a:ext cx="1981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207</TotalTime>
  <Words>1363</Words>
  <Application>Microsoft Office PowerPoint</Application>
  <PresentationFormat>On-screen Show (4:3)</PresentationFormat>
  <Paragraphs>152</Paragraphs>
  <Slides>36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Algerian</vt:lpstr>
      <vt:lpstr>Arial Black</vt:lpstr>
      <vt:lpstr>Bell MT</vt:lpstr>
      <vt:lpstr>Calibri</vt:lpstr>
      <vt:lpstr>Calibri Light</vt:lpstr>
      <vt:lpstr>Lucida Sans Unicode</vt:lpstr>
      <vt:lpstr>Times New Roman</vt:lpstr>
      <vt:lpstr>Verdana</vt:lpstr>
      <vt:lpstr>Wingdings</vt:lpstr>
      <vt:lpstr>Wingdings 2</vt:lpstr>
      <vt:lpstr>Wingdings 3</vt:lpstr>
      <vt:lpstr>Concourse</vt:lpstr>
      <vt:lpstr>Custodial TORTURE  (Death in Custody)</vt:lpstr>
      <vt:lpstr>Motto of RMU</vt:lpstr>
      <vt:lpstr>Vision of RMU The Dream/ Tomorrow</vt:lpstr>
      <vt:lpstr>Prof Umar’s LGIS model</vt:lpstr>
      <vt:lpstr>SEQUENCE OF LGIS</vt:lpstr>
      <vt:lpstr>Learning objectives:</vt:lpstr>
      <vt:lpstr>Custodial Torture</vt:lpstr>
      <vt:lpstr>Custodial Torture</vt:lpstr>
      <vt:lpstr>Custodial Torture</vt:lpstr>
      <vt:lpstr>Custodial Torture</vt:lpstr>
      <vt:lpstr>Custodial Torture</vt:lpstr>
      <vt:lpstr>Custodial Torture</vt:lpstr>
      <vt:lpstr>Custodial Torture</vt:lpstr>
      <vt:lpstr>Custodial Torture</vt:lpstr>
      <vt:lpstr>Custodial Torture</vt:lpstr>
      <vt:lpstr>Custodial Torture</vt:lpstr>
      <vt:lpstr>Custodial Torture</vt:lpstr>
      <vt:lpstr>Custodial Torture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 of Death in Custody</vt:lpstr>
      <vt:lpstr>Medicolegal Aspects</vt:lpstr>
      <vt:lpstr>Research</vt:lpstr>
      <vt:lpstr>Biomedical Ethics</vt:lpstr>
      <vt:lpstr>Family Medicine</vt:lpstr>
      <vt:lpstr>How to use HEC Digital Library</vt:lpstr>
      <vt:lpstr>TEXT BOOKS &amp; PRACTICAL NOTEBOOK: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TORCHER  (Deaths in Custody)</dc:title>
  <dc:creator>Forensic Lab</dc:creator>
  <cp:lastModifiedBy>54</cp:lastModifiedBy>
  <cp:revision>95</cp:revision>
  <dcterms:created xsi:type="dcterms:W3CDTF">2006-08-16T00:00:00Z</dcterms:created>
  <dcterms:modified xsi:type="dcterms:W3CDTF">2025-02-25T17:27:45Z</dcterms:modified>
</cp:coreProperties>
</file>