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31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4" r:id="rId34"/>
    <p:sldId id="315" r:id="rId35"/>
    <p:sldId id="288" r:id="rId3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90674" y="2015553"/>
            <a:ext cx="4962651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4F271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4F271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4F271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4F271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61950"/>
          </a:xfrm>
          <a:custGeom>
            <a:avLst/>
            <a:gdLst/>
            <a:ahLst/>
            <a:cxnLst/>
            <a:rect l="l" t="t" r="r" b="b"/>
            <a:pathLst>
              <a:path w="9144000" h="361950">
                <a:moveTo>
                  <a:pt x="9144000" y="0"/>
                </a:moveTo>
                <a:lnTo>
                  <a:pt x="0" y="0"/>
                </a:lnTo>
                <a:lnTo>
                  <a:pt x="0" y="361950"/>
                </a:lnTo>
                <a:lnTo>
                  <a:pt x="9144000" y="361950"/>
                </a:lnTo>
                <a:lnTo>
                  <a:pt x="91440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75" y="702246"/>
            <a:ext cx="8070850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4F271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75" y="1608865"/>
            <a:ext cx="7580630" cy="402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pgp.inflibnet.ac.in/epgpdata/uploads/epgp_content/S000016FS/P000697/M010642/ET/1516252404FSC_P10_M10_e-text.pdf" TargetMode="External"/><Relationship Id="rId2" Type="http://schemas.openxmlformats.org/officeDocument/2006/relationships/hyperlink" Target="https://www.researchgate.net/publication/290443753_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indexcopernicus.com/search/article?articleId=167672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topics/medicine-and-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400425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650"/>
                </a:lnTo>
              </a:path>
            </a:pathLst>
          </a:custGeom>
          <a:ln w="19050">
            <a:solidFill>
              <a:srgbClr val="4F2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657" y="1499552"/>
            <a:ext cx="448945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80" dirty="0"/>
              <a:t>CORROSIVES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731645" y="2662936"/>
            <a:ext cx="42449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75" dirty="0">
                <a:solidFill>
                  <a:srgbClr val="4F271C"/>
                </a:solidFill>
                <a:latin typeface="Arial MT"/>
                <a:cs typeface="Arial MT"/>
              </a:rPr>
              <a:t>CARBOLIC</a:t>
            </a:r>
            <a:r>
              <a:rPr sz="2750" spc="-190" dirty="0">
                <a:solidFill>
                  <a:srgbClr val="4F271C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4F271C"/>
                </a:solidFill>
                <a:latin typeface="Arial MT"/>
                <a:cs typeface="Arial MT"/>
              </a:rPr>
              <a:t>&amp;</a:t>
            </a:r>
            <a:r>
              <a:rPr sz="2750" spc="-105" dirty="0">
                <a:solidFill>
                  <a:srgbClr val="4F271C"/>
                </a:solidFill>
                <a:latin typeface="Arial MT"/>
                <a:cs typeface="Arial MT"/>
              </a:rPr>
              <a:t> </a:t>
            </a:r>
            <a:r>
              <a:rPr sz="2750" spc="-80" dirty="0">
                <a:solidFill>
                  <a:srgbClr val="4F271C"/>
                </a:solidFill>
                <a:latin typeface="Arial MT"/>
                <a:cs typeface="Arial MT"/>
              </a:rPr>
              <a:t>OXALIC</a:t>
            </a:r>
            <a:r>
              <a:rPr sz="2750" spc="-345" dirty="0">
                <a:solidFill>
                  <a:srgbClr val="4F271C"/>
                </a:solidFill>
                <a:latin typeface="Arial MT"/>
                <a:cs typeface="Arial MT"/>
              </a:rPr>
              <a:t> </a:t>
            </a:r>
            <a:r>
              <a:rPr sz="2750" spc="-20" dirty="0">
                <a:solidFill>
                  <a:srgbClr val="4F271C"/>
                </a:solidFill>
                <a:latin typeface="Arial MT"/>
                <a:cs typeface="Arial MT"/>
              </a:rPr>
              <a:t>ACID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" y="4163759"/>
            <a:ext cx="533400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lang="pt-BR" sz="2000" dirty="0">
                <a:latin typeface="Arial MT"/>
                <a:cs typeface="Arial MT"/>
              </a:rPr>
              <a:t>Dr Filza </a:t>
            </a:r>
            <a:r>
              <a:rPr lang="pt-BR" sz="2000">
                <a:latin typeface="Arial MT"/>
                <a:cs typeface="Arial MT"/>
              </a:rPr>
              <a:t>ali &amp; Dr </a:t>
            </a:r>
            <a:r>
              <a:rPr lang="pt-BR" sz="2000" dirty="0">
                <a:latin typeface="Arial MT"/>
                <a:cs typeface="Arial MT"/>
              </a:rPr>
              <a:t>Naila </a:t>
            </a:r>
          </a:p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Arial MT"/>
                <a:cs typeface="Arial MT"/>
              </a:rPr>
              <a:t>Forensic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Medicine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Toxicology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90" dirty="0">
                <a:solidFill>
                  <a:srgbClr val="8DC664"/>
                </a:solidFill>
                <a:latin typeface="Arial"/>
                <a:cs typeface="Arial"/>
              </a:rPr>
              <a:t>Absorption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496631"/>
            <a:ext cx="2740660" cy="3878579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570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spc="-25" dirty="0">
                <a:latin typeface="Arial"/>
                <a:cs typeface="Arial"/>
              </a:rPr>
              <a:t>GIT</a:t>
            </a:r>
            <a:endParaRPr sz="24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475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  <a:tab pos="2063114" algn="l"/>
              </a:tabLst>
            </a:pPr>
            <a:r>
              <a:rPr sz="2400" b="1" spc="-10" dirty="0">
                <a:latin typeface="Arial"/>
                <a:cs typeface="Arial"/>
              </a:rPr>
              <a:t>Respiratory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tract</a:t>
            </a:r>
            <a:endParaRPr sz="24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480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spc="-10" dirty="0">
                <a:latin typeface="Arial"/>
                <a:cs typeface="Arial"/>
              </a:rPr>
              <a:t>Rectum</a:t>
            </a:r>
            <a:endParaRPr sz="24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400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spc="-10" dirty="0">
                <a:latin typeface="Arial"/>
                <a:cs typeface="Arial"/>
              </a:rPr>
              <a:t>Vagina</a:t>
            </a:r>
            <a:endParaRPr sz="24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475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dirty="0">
                <a:latin typeface="Arial"/>
                <a:cs typeface="Arial"/>
              </a:rPr>
              <a:t>Serous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Cavities</a:t>
            </a:r>
            <a:endParaRPr sz="24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400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spc="-10" dirty="0">
                <a:latin typeface="Arial"/>
                <a:cs typeface="Arial"/>
              </a:rPr>
              <a:t>Wounds</a:t>
            </a:r>
            <a:endParaRPr sz="24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475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dirty="0">
                <a:latin typeface="Arial"/>
                <a:cs typeface="Arial"/>
              </a:rPr>
              <a:t>Skin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(intact)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0" y="990589"/>
            <a:ext cx="4643520" cy="4262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664398"/>
            <a:ext cx="176148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0" dirty="0">
                <a:solidFill>
                  <a:srgbClr val="8DC664"/>
                </a:solidFill>
                <a:latin typeface="Arial"/>
                <a:cs typeface="Arial"/>
              </a:rPr>
              <a:t>Excretion: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2173287"/>
            <a:ext cx="7969884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sz="2400" dirty="0">
                <a:latin typeface="Arial MT"/>
                <a:cs typeface="Arial MT"/>
              </a:rPr>
              <a:t>Converted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into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Hydroquinone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Pyrocatechol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excreted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urine.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Traces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excreted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lungs,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salivary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glands,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spc="-20" dirty="0">
                <a:latin typeface="Arial MT"/>
                <a:cs typeface="Arial MT"/>
              </a:rPr>
              <a:t>skin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4172902"/>
            <a:ext cx="19418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8DC664"/>
                </a:solidFill>
                <a:latin typeface="Arial"/>
                <a:cs typeface="Arial"/>
              </a:rPr>
              <a:t>Fatal</a:t>
            </a:r>
            <a:r>
              <a:rPr sz="2750" b="1" spc="140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750" b="1" spc="-20" dirty="0">
                <a:solidFill>
                  <a:srgbClr val="8DC664"/>
                </a:solidFill>
                <a:latin typeface="Arial"/>
                <a:cs typeface="Arial"/>
              </a:rPr>
              <a:t>Dose: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2696" y="4220527"/>
            <a:ext cx="1158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2gm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5279390"/>
            <a:ext cx="21799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8DC664"/>
                </a:solidFill>
                <a:latin typeface="Arial"/>
                <a:cs typeface="Arial"/>
              </a:rPr>
              <a:t>Fatal</a:t>
            </a:r>
            <a:r>
              <a:rPr sz="2750" b="1" spc="140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8DC664"/>
                </a:solidFill>
                <a:latin typeface="Arial"/>
                <a:cs typeface="Arial"/>
              </a:rPr>
              <a:t>Period: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2696" y="5327015"/>
            <a:ext cx="16376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4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5" dirty="0">
                <a:solidFill>
                  <a:srgbClr val="8DC664"/>
                </a:solidFill>
              </a:rPr>
              <a:t>SIGNS</a:t>
            </a:r>
            <a:r>
              <a:rPr spc="-175" dirty="0">
                <a:solidFill>
                  <a:srgbClr val="8DC664"/>
                </a:solidFill>
              </a:rPr>
              <a:t> </a:t>
            </a:r>
            <a:r>
              <a:rPr dirty="0">
                <a:solidFill>
                  <a:srgbClr val="8DC664"/>
                </a:solidFill>
              </a:rPr>
              <a:t>&amp;</a:t>
            </a:r>
            <a:r>
              <a:rPr spc="-245" dirty="0">
                <a:solidFill>
                  <a:srgbClr val="8DC664"/>
                </a:solidFill>
              </a:rPr>
              <a:t> </a:t>
            </a:r>
            <a:r>
              <a:rPr spc="-40" dirty="0">
                <a:solidFill>
                  <a:srgbClr val="8DC664"/>
                </a:solidFill>
              </a:rPr>
              <a:t>SYMPTOMS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584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b="1" spc="-10" dirty="0">
                <a:latin typeface="Arial"/>
                <a:cs typeface="Arial"/>
              </a:rPr>
              <a:t>Local</a:t>
            </a:r>
          </a:p>
          <a:p>
            <a:pPr marL="218440" indent="-205740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dirty="0"/>
              <a:t>burning</a:t>
            </a:r>
            <a:r>
              <a:rPr spc="-75" dirty="0"/>
              <a:t> </a:t>
            </a:r>
            <a:r>
              <a:rPr spc="-10" dirty="0"/>
              <a:t>pain,</a:t>
            </a:r>
          </a:p>
          <a:p>
            <a:pPr marL="218440" indent="-205740">
              <a:lnSpc>
                <a:spcPct val="100000"/>
              </a:lnSpc>
              <a:spcBef>
                <a:spcPts val="57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pc="-10" dirty="0"/>
              <a:t>Numbness</a:t>
            </a:r>
          </a:p>
          <a:p>
            <a:pPr marL="218440" indent="-205740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dirty="0"/>
              <a:t>tingling</a:t>
            </a:r>
            <a:r>
              <a:rPr spc="-5" dirty="0"/>
              <a:t> </a:t>
            </a:r>
            <a:r>
              <a:rPr spc="-10" dirty="0"/>
              <a:t>anesthesia</a:t>
            </a:r>
          </a:p>
          <a:p>
            <a:pPr marL="218440" indent="-205740">
              <a:lnSpc>
                <a:spcPts val="2870"/>
              </a:lnSpc>
              <a:spcBef>
                <a:spcPts val="5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dirty="0"/>
              <a:t>corrosion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produce</a:t>
            </a:r>
            <a:r>
              <a:rPr spc="-30" dirty="0"/>
              <a:t> </a:t>
            </a:r>
            <a:r>
              <a:rPr dirty="0"/>
              <a:t>white</a:t>
            </a:r>
            <a:r>
              <a:rPr spc="-95" dirty="0"/>
              <a:t> </a:t>
            </a:r>
            <a:r>
              <a:rPr dirty="0"/>
              <a:t>scar,</a:t>
            </a:r>
            <a:r>
              <a:rPr spc="-35" dirty="0"/>
              <a:t> </a:t>
            </a:r>
            <a:r>
              <a:rPr dirty="0"/>
              <a:t>which</a:t>
            </a:r>
            <a:r>
              <a:rPr spc="-30" dirty="0"/>
              <a:t> </a:t>
            </a:r>
            <a:r>
              <a:rPr dirty="0"/>
              <a:t>falls</a:t>
            </a:r>
            <a:r>
              <a:rPr spc="-110" dirty="0"/>
              <a:t> </a:t>
            </a:r>
            <a:r>
              <a:rPr dirty="0"/>
              <a:t>off</a:t>
            </a:r>
            <a:r>
              <a:rPr spc="-3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spc="-25" dirty="0"/>
              <a:t>few</a:t>
            </a:r>
          </a:p>
          <a:p>
            <a:pPr marL="194945">
              <a:lnSpc>
                <a:spcPts val="2870"/>
              </a:lnSpc>
            </a:pPr>
            <a:r>
              <a:rPr dirty="0"/>
              <a:t>days</a:t>
            </a:r>
            <a:r>
              <a:rPr spc="-45" dirty="0"/>
              <a:t> </a:t>
            </a:r>
            <a:r>
              <a:rPr dirty="0"/>
              <a:t>leaving</a:t>
            </a:r>
            <a:r>
              <a:rPr spc="-30" dirty="0"/>
              <a:t> </a:t>
            </a:r>
            <a:r>
              <a:rPr dirty="0"/>
              <a:t>brown</a:t>
            </a:r>
            <a:r>
              <a:rPr spc="-100" dirty="0"/>
              <a:t> </a:t>
            </a:r>
            <a:r>
              <a:rPr dirty="0"/>
              <a:t>stained</a:t>
            </a:r>
            <a:r>
              <a:rPr spc="-95" dirty="0"/>
              <a:t> </a:t>
            </a:r>
            <a:r>
              <a:rPr spc="-20" dirty="0"/>
              <a:t>area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7325" y="980947"/>
            <a:ext cx="3843401" cy="285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96011"/>
            <a:ext cx="18840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000000"/>
                </a:solidFill>
              </a:rPr>
              <a:t>Systemic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2364168"/>
            <a:ext cx="8148320" cy="2038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3900804" algn="l"/>
              </a:tabLst>
            </a:pPr>
            <a:r>
              <a:rPr sz="2400" b="1" spc="-50" dirty="0">
                <a:solidFill>
                  <a:srgbClr val="8DC664"/>
                </a:solidFill>
                <a:latin typeface="Arial"/>
                <a:cs typeface="Arial"/>
              </a:rPr>
              <a:t>GIT:</a:t>
            </a:r>
            <a:r>
              <a:rPr sz="2400" b="1" spc="-40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Lips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Mouth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, </a:t>
            </a:r>
            <a:r>
              <a:rPr sz="2400" b="1" spc="-10" dirty="0">
                <a:latin typeface="Arial"/>
                <a:cs typeface="Arial"/>
              </a:rPr>
              <a:t>tongue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8DC664"/>
                </a:solidFill>
                <a:latin typeface="Arial"/>
                <a:cs typeface="Arial"/>
              </a:rPr>
              <a:t>Corroded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5"/>
              </a:lnSpc>
              <a:spcBef>
                <a:spcPts val="275"/>
              </a:spcBef>
            </a:pPr>
            <a:r>
              <a:rPr sz="2400" dirty="0">
                <a:latin typeface="Arial MT"/>
                <a:cs typeface="Arial MT"/>
              </a:rPr>
              <a:t>Burning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followed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tingling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numbness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anesthesia.</a:t>
            </a:r>
            <a:endParaRPr sz="2400">
              <a:latin typeface="Arial MT"/>
              <a:cs typeface="Arial MT"/>
            </a:endParaRPr>
          </a:p>
          <a:p>
            <a:pPr marL="195580">
              <a:lnSpc>
                <a:spcPts val="2755"/>
              </a:lnSpc>
            </a:pPr>
            <a:r>
              <a:rPr sz="2400" dirty="0">
                <a:latin typeface="Arial MT"/>
                <a:cs typeface="Arial MT"/>
              </a:rPr>
              <a:t>Nausea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vomiting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84AA33"/>
                </a:solidFill>
                <a:latin typeface="Arial"/>
                <a:cs typeface="Arial"/>
              </a:rPr>
              <a:t>CNS:</a:t>
            </a:r>
            <a:r>
              <a:rPr sz="2400" b="1" spc="-35" dirty="0">
                <a:solidFill>
                  <a:srgbClr val="84AA33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Headache,Giddiness,Unconsciousness,Coma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2611" y="380854"/>
            <a:ext cx="3348127" cy="2433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64443"/>
            <a:ext cx="7195820" cy="12388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95580" marR="5080" indent="-183515">
              <a:lnSpc>
                <a:spcPct val="147100"/>
              </a:lnSpc>
              <a:spcBef>
                <a:spcPts val="360"/>
              </a:spcBef>
            </a:pPr>
            <a:r>
              <a:rPr sz="2750" b="1" spc="-10" dirty="0">
                <a:solidFill>
                  <a:srgbClr val="8DC664"/>
                </a:solidFill>
                <a:latin typeface="Arial"/>
                <a:cs typeface="Arial"/>
              </a:rPr>
              <a:t>RESPIRATORY</a:t>
            </a:r>
            <a:r>
              <a:rPr sz="2750" b="1" spc="-85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8DC664"/>
                </a:solidFill>
                <a:latin typeface="Arial"/>
                <a:cs typeface="Arial"/>
              </a:rPr>
              <a:t>TRACT</a:t>
            </a:r>
            <a:r>
              <a:rPr sz="2750" b="1" spc="40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8DC664"/>
                </a:solidFill>
              </a:rPr>
              <a:t>:</a:t>
            </a:r>
            <a:r>
              <a:rPr sz="2750" spc="-114" dirty="0">
                <a:solidFill>
                  <a:srgbClr val="8DC664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Breathing </a:t>
            </a:r>
            <a:r>
              <a:rPr sz="2400" spc="-10" dirty="0">
                <a:solidFill>
                  <a:srgbClr val="000000"/>
                </a:solidFill>
              </a:rPr>
              <a:t>Laboured </a:t>
            </a:r>
            <a:r>
              <a:rPr sz="2400" dirty="0">
                <a:solidFill>
                  <a:srgbClr val="000000"/>
                </a:solidFill>
              </a:rPr>
              <a:t>Pulmonary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Oedema,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Laryngeal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Oedema,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Bronchitis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937" y="1864677"/>
            <a:ext cx="1652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,Pneumonia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55862"/>
            <a:ext cx="1491615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spc="-10" dirty="0">
                <a:latin typeface="Arial MT"/>
                <a:cs typeface="Arial MT"/>
              </a:rPr>
              <a:t>Pupils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ct val="100000"/>
              </a:lnSpc>
              <a:spcBef>
                <a:spcPts val="178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spc="-10" dirty="0">
                <a:latin typeface="Arial MT"/>
                <a:cs typeface="Arial MT"/>
              </a:rPr>
              <a:t>Pulse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ct val="100000"/>
              </a:lnSpc>
              <a:spcBef>
                <a:spcPts val="17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spc="-10" dirty="0">
                <a:latin typeface="Arial MT"/>
                <a:cs typeface="Arial MT"/>
              </a:rPr>
              <a:t>Cyanosis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ct val="100000"/>
              </a:lnSpc>
              <a:spcBef>
                <a:spcPts val="17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spc="-10" dirty="0">
                <a:latin typeface="Arial MT"/>
                <a:cs typeface="Arial MT"/>
              </a:rPr>
              <a:t>Breath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9445" y="2455862"/>
            <a:ext cx="3265804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Contracted</a:t>
            </a:r>
            <a:endParaRPr sz="2400">
              <a:latin typeface="Arial MT"/>
              <a:cs typeface="Arial MT"/>
            </a:endParaRPr>
          </a:p>
          <a:p>
            <a:pPr marL="12700" marR="5080" indent="146050">
              <a:lnSpc>
                <a:spcPct val="159000"/>
              </a:lnSpc>
              <a:spcBef>
                <a:spcPts val="80"/>
              </a:spcBef>
            </a:pPr>
            <a:r>
              <a:rPr sz="2400" dirty="0">
                <a:latin typeface="Arial MT"/>
                <a:cs typeface="Arial MT"/>
              </a:rPr>
              <a:t>Rapid,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feeble,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irregular Dusky</a:t>
            </a:r>
            <a:endParaRPr sz="2400">
              <a:latin typeface="Arial MT"/>
              <a:cs typeface="Arial MT"/>
            </a:endParaRPr>
          </a:p>
          <a:p>
            <a:pPr marL="130810">
              <a:lnSpc>
                <a:spcPct val="100000"/>
              </a:lnSpc>
              <a:spcBef>
                <a:spcPts val="1780"/>
              </a:spcBef>
            </a:pPr>
            <a:r>
              <a:rPr sz="2400" dirty="0">
                <a:latin typeface="Arial MT"/>
                <a:cs typeface="Arial MT"/>
              </a:rPr>
              <a:t>Strong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odour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801870"/>
            <a:ext cx="1899920" cy="983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spc="-10" dirty="0">
                <a:latin typeface="Arial MT"/>
                <a:cs typeface="Arial MT"/>
              </a:rPr>
              <a:t>Convulsions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ct val="100000"/>
              </a:lnSpc>
              <a:spcBef>
                <a:spcPts val="17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dirty="0">
                <a:latin typeface="Arial MT"/>
                <a:cs typeface="Arial MT"/>
              </a:rPr>
              <a:t>Lock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jaw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25206"/>
            <a:ext cx="1751330" cy="979169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969"/>
              </a:spcBef>
            </a:pPr>
            <a:r>
              <a:rPr sz="2400" spc="-10" dirty="0">
                <a:solidFill>
                  <a:srgbClr val="8DC664"/>
                </a:solidFill>
                <a:latin typeface="Arial MT"/>
                <a:cs typeface="Arial MT"/>
              </a:rPr>
              <a:t>URINE: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875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527050" algn="l"/>
              </a:tabLst>
            </a:pPr>
            <a:r>
              <a:rPr sz="2400" spc="-10" dirty="0">
                <a:latin typeface="Arial MT"/>
                <a:cs typeface="Arial MT"/>
              </a:rPr>
              <a:t>Contains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7615" y="1525206"/>
            <a:ext cx="1104900" cy="97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080">
              <a:lnSpc>
                <a:spcPct val="1303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Scanty albumin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2488120"/>
            <a:ext cx="6183630" cy="96075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900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527050" algn="l"/>
              </a:tabLst>
            </a:pPr>
            <a:r>
              <a:rPr sz="2400" dirty="0">
                <a:latin typeface="Arial MT"/>
                <a:cs typeface="Arial MT"/>
              </a:rPr>
              <a:t>Colourless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slightly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green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800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527050" algn="l"/>
                <a:tab pos="3138805" algn="l"/>
                <a:tab pos="4168775" algn="l"/>
              </a:tabLst>
            </a:pPr>
            <a:r>
              <a:rPr sz="2400" dirty="0">
                <a:latin typeface="Arial MT"/>
                <a:cs typeface="Arial MT"/>
              </a:rPr>
              <a:t>on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exposure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air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…….</a:t>
            </a:r>
            <a:r>
              <a:rPr sz="2400" dirty="0">
                <a:latin typeface="Arial MT"/>
                <a:cs typeface="Arial MT"/>
              </a:rPr>
              <a:t>	Green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black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95" dirty="0">
                <a:solidFill>
                  <a:srgbClr val="8DC664"/>
                </a:solidFill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96631"/>
            <a:ext cx="8891905" cy="3802379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157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b="1" dirty="0">
                <a:latin typeface="Arial"/>
                <a:cs typeface="Arial"/>
              </a:rPr>
              <a:t>Skin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Wash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undiluted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polyethylene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glycol.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ct val="100000"/>
              </a:lnSpc>
              <a:spcBef>
                <a:spcPts val="14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b="1" dirty="0">
                <a:latin typeface="Arial"/>
                <a:cs typeface="Arial"/>
              </a:rPr>
              <a:t>Oxygen/ventilatory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  <a:p>
            <a:pPr marL="219075" indent="-206375">
              <a:lnSpc>
                <a:spcPct val="100000"/>
              </a:lnSpc>
              <a:spcBef>
                <a:spcPts val="148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b="1" dirty="0">
                <a:latin typeface="Arial"/>
                <a:cs typeface="Arial"/>
              </a:rPr>
              <a:t>Intravenous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fluids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vasopressors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support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pressure</a:t>
            </a:r>
            <a:endParaRPr sz="2400">
              <a:latin typeface="Arial MT"/>
              <a:cs typeface="Arial MT"/>
            </a:endParaRPr>
          </a:p>
          <a:p>
            <a:pPr marL="195580" marR="182245" indent="-183515">
              <a:lnSpc>
                <a:spcPct val="130400"/>
              </a:lnSpc>
              <a:spcBef>
                <a:spcPts val="52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195580" algn="l"/>
                <a:tab pos="218440" algn="l"/>
              </a:tabLst>
            </a:pPr>
            <a:r>
              <a:rPr sz="2400" b="1" dirty="0">
                <a:latin typeface="Arial"/>
                <a:cs typeface="Arial"/>
              </a:rPr>
              <a:t>	Ingestion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Cautious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stomach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wash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sodium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magnesium </a:t>
            </a:r>
            <a:r>
              <a:rPr sz="2400" dirty="0">
                <a:latin typeface="Arial MT"/>
                <a:cs typeface="Arial MT"/>
              </a:rPr>
              <a:t>sulfate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solution</a:t>
            </a:r>
            <a:endParaRPr sz="2400">
              <a:latin typeface="Arial MT"/>
              <a:cs typeface="Arial MT"/>
            </a:endParaRPr>
          </a:p>
          <a:p>
            <a:pPr marL="302895" indent="-290195">
              <a:lnSpc>
                <a:spcPct val="100000"/>
              </a:lnSpc>
              <a:spcBef>
                <a:spcPts val="14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302895" algn="l"/>
              </a:tabLst>
            </a:pPr>
            <a:r>
              <a:rPr sz="2400" b="1" dirty="0">
                <a:latin typeface="Arial"/>
                <a:cs typeface="Arial"/>
              </a:rPr>
              <a:t>Lidocaine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ventricular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arrhythmias</a:t>
            </a:r>
            <a:endParaRPr sz="2400">
              <a:latin typeface="Arial MT"/>
              <a:cs typeface="Arial MT"/>
            </a:endParaRPr>
          </a:p>
          <a:p>
            <a:pPr marL="302895" indent="-290195">
              <a:lnSpc>
                <a:spcPct val="100000"/>
              </a:lnSpc>
              <a:spcBef>
                <a:spcPts val="14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302895" algn="l"/>
              </a:tabLst>
            </a:pPr>
            <a:r>
              <a:rPr sz="2400" b="1" dirty="0">
                <a:latin typeface="Arial"/>
                <a:cs typeface="Arial"/>
              </a:rPr>
              <a:t>Benzodiazepines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seizures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>
                <a:solidFill>
                  <a:srgbClr val="8DC664"/>
                </a:solidFill>
              </a:rPr>
              <a:t>Post</a:t>
            </a:r>
            <a:r>
              <a:rPr spc="-170" dirty="0">
                <a:solidFill>
                  <a:srgbClr val="8DC664"/>
                </a:solidFill>
              </a:rPr>
              <a:t> </a:t>
            </a:r>
            <a:r>
              <a:rPr spc="-80" dirty="0">
                <a:solidFill>
                  <a:srgbClr val="8DC664"/>
                </a:solidFill>
              </a:rPr>
              <a:t>mortem</a:t>
            </a:r>
            <a:r>
              <a:rPr spc="-200" dirty="0">
                <a:solidFill>
                  <a:srgbClr val="8DC664"/>
                </a:solidFill>
              </a:rPr>
              <a:t> </a:t>
            </a:r>
            <a:r>
              <a:rPr spc="-40" dirty="0">
                <a:solidFill>
                  <a:srgbClr val="8DC664"/>
                </a:solidFill>
              </a:rPr>
              <a:t>appearance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712023"/>
            <a:ext cx="7550784" cy="383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Phenol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smell</a:t>
            </a:r>
            <a:endParaRPr sz="2400">
              <a:latin typeface="Arial MT"/>
              <a:cs typeface="Arial MT"/>
            </a:endParaRPr>
          </a:p>
          <a:p>
            <a:pPr marL="218440" indent="-205740">
              <a:lnSpc>
                <a:spcPct val="100000"/>
              </a:lnSpc>
              <a:spcBef>
                <a:spcPts val="17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Corrosion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skin,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angle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mouth,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chin.</a:t>
            </a:r>
            <a:endParaRPr sz="2400">
              <a:latin typeface="Arial MT"/>
              <a:cs typeface="Arial MT"/>
            </a:endParaRPr>
          </a:p>
          <a:p>
            <a:pPr marL="218440" indent="-205740">
              <a:lnSpc>
                <a:spcPct val="100000"/>
              </a:lnSpc>
              <a:spcBef>
                <a:spcPts val="170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Corrosions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initially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white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but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turns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brown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colour</a:t>
            </a:r>
            <a:endParaRPr sz="2400">
              <a:latin typeface="Arial MT"/>
              <a:cs typeface="Arial MT"/>
            </a:endParaRPr>
          </a:p>
          <a:p>
            <a:pPr marL="218440" indent="-205740">
              <a:lnSpc>
                <a:spcPct val="100000"/>
              </a:lnSpc>
              <a:spcBef>
                <a:spcPts val="17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Splashing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noted</a:t>
            </a:r>
            <a:endParaRPr sz="2400">
              <a:latin typeface="Arial MT"/>
              <a:cs typeface="Arial MT"/>
            </a:endParaRPr>
          </a:p>
          <a:p>
            <a:pPr marL="297180" indent="-284480">
              <a:lnSpc>
                <a:spcPct val="100000"/>
              </a:lnSpc>
              <a:spcBef>
                <a:spcPts val="17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7180" algn="l"/>
              </a:tabLst>
            </a:pPr>
            <a:r>
              <a:rPr sz="2400" spc="-40" dirty="0">
                <a:latin typeface="Arial MT"/>
                <a:cs typeface="Arial MT"/>
              </a:rPr>
              <a:t>Tongue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white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swollen</a:t>
            </a:r>
            <a:endParaRPr sz="2400">
              <a:latin typeface="Arial MT"/>
              <a:cs typeface="Arial MT"/>
            </a:endParaRPr>
          </a:p>
          <a:p>
            <a:pPr marL="194945" marR="5080" indent="-182880">
              <a:lnSpc>
                <a:spcPct val="138200"/>
              </a:lnSpc>
              <a:spcBef>
                <a:spcPts val="68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194945" algn="l"/>
                <a:tab pos="217804" algn="l"/>
              </a:tabLst>
            </a:pPr>
            <a:r>
              <a:rPr sz="2400" dirty="0">
                <a:latin typeface="Arial MT"/>
                <a:cs typeface="Arial MT"/>
              </a:rPr>
              <a:t>	Mucosa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stomach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tough,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white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gray,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corrugated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arranged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longitudinal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folds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looks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leathery.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0"/>
            <a:ext cx="2362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 Integration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515681"/>
            <a:ext cx="8588375" cy="105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800"/>
              </a:lnSpc>
              <a:spcBef>
                <a:spcPts val="95"/>
              </a:spcBef>
            </a:pPr>
            <a:r>
              <a:rPr sz="2400" dirty="0">
                <a:solidFill>
                  <a:srgbClr val="000000"/>
                </a:solidFill>
              </a:rPr>
              <a:t>Mucous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membrane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of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mouth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throat,lips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are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sodden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whitened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or </a:t>
            </a:r>
            <a:r>
              <a:rPr sz="2400" dirty="0">
                <a:solidFill>
                  <a:srgbClr val="000000"/>
                </a:solidFill>
              </a:rPr>
              <a:t>ash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gray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739" y="2602420"/>
            <a:ext cx="8997950" cy="31927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6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dirty="0">
                <a:solidFill>
                  <a:srgbClr val="8DC664"/>
                </a:solidFill>
                <a:latin typeface="Arial MT"/>
                <a:cs typeface="Arial MT"/>
              </a:rPr>
              <a:t>Oesophagus</a:t>
            </a:r>
            <a:r>
              <a:rPr sz="2400" spc="-90" dirty="0">
                <a:solidFill>
                  <a:srgbClr val="8DC664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8DC664"/>
                </a:solidFill>
                <a:latin typeface="Arial MT"/>
                <a:cs typeface="Arial MT"/>
              </a:rPr>
              <a:t>(mucosa)</a:t>
            </a:r>
            <a:r>
              <a:rPr sz="2400" spc="-25" dirty="0">
                <a:latin typeface="Arial MT"/>
                <a:cs typeface="Arial MT"/>
              </a:rPr>
              <a:t>Tough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White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grey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Corrugated</a:t>
            </a:r>
            <a:endParaRPr sz="2400">
              <a:latin typeface="Arial MT"/>
              <a:cs typeface="Arial MT"/>
            </a:endParaRPr>
          </a:p>
          <a:p>
            <a:pPr marL="195580" marR="5080" indent="-183515">
              <a:lnSpc>
                <a:spcPct val="101699"/>
              </a:lnSpc>
              <a:spcBef>
                <a:spcPts val="52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195580" algn="l"/>
                <a:tab pos="218440" algn="l"/>
                <a:tab pos="3069590" algn="l"/>
              </a:tabLst>
            </a:pPr>
            <a:r>
              <a:rPr sz="2400" dirty="0">
                <a:solidFill>
                  <a:srgbClr val="8DC664"/>
                </a:solidFill>
                <a:latin typeface="Arial MT"/>
                <a:cs typeface="Arial MT"/>
              </a:rPr>
              <a:t>	Stomach </a:t>
            </a:r>
            <a:r>
              <a:rPr sz="2400" spc="-10" dirty="0">
                <a:solidFill>
                  <a:srgbClr val="8DC664"/>
                </a:solidFill>
                <a:latin typeface="Arial MT"/>
                <a:cs typeface="Arial MT"/>
              </a:rPr>
              <a:t>(mucosa)</a:t>
            </a:r>
            <a:r>
              <a:rPr sz="2400" dirty="0">
                <a:solidFill>
                  <a:srgbClr val="8DC664"/>
                </a:solidFill>
                <a:latin typeface="Arial MT"/>
                <a:cs typeface="Arial MT"/>
              </a:rPr>
              <a:t>	</a:t>
            </a:r>
            <a:r>
              <a:rPr sz="2400" dirty="0">
                <a:latin typeface="Arial MT"/>
                <a:cs typeface="Arial MT"/>
              </a:rPr>
              <a:t>Swollen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Covered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opaque,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grey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brown </a:t>
            </a:r>
            <a:r>
              <a:rPr sz="2400" dirty="0">
                <a:latin typeface="Arial MT"/>
                <a:cs typeface="Arial MT"/>
              </a:rPr>
              <a:t>mucous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membrane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Contains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reddish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fluid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mixed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mucous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ct val="100000"/>
              </a:lnSpc>
              <a:spcBef>
                <a:spcPts val="192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dirty="0">
                <a:solidFill>
                  <a:srgbClr val="8DC664"/>
                </a:solidFill>
                <a:latin typeface="Arial MT"/>
                <a:cs typeface="Arial MT"/>
              </a:rPr>
              <a:t>Kidneys</a:t>
            </a:r>
            <a:r>
              <a:rPr sz="2400" spc="-25" dirty="0">
                <a:solidFill>
                  <a:srgbClr val="8DC664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Haemorrhagic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Nephritis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(delayed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death)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ct val="100000"/>
              </a:lnSpc>
              <a:spcBef>
                <a:spcPts val="260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dirty="0">
                <a:solidFill>
                  <a:srgbClr val="8DC664"/>
                </a:solidFill>
                <a:latin typeface="Arial MT"/>
                <a:cs typeface="Arial MT"/>
              </a:rPr>
              <a:t>Brain</a:t>
            </a:r>
            <a:r>
              <a:rPr sz="2400" spc="-50" dirty="0">
                <a:solidFill>
                  <a:srgbClr val="8DC664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Congested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Oedematous</a:t>
            </a:r>
            <a:endParaRPr sz="2400">
              <a:latin typeface="Arial MT"/>
              <a:cs typeface="Arial MT"/>
            </a:endParaRPr>
          </a:p>
          <a:p>
            <a:pPr marL="302895" indent="-290195">
              <a:lnSpc>
                <a:spcPct val="100000"/>
              </a:lnSpc>
              <a:spcBef>
                <a:spcPts val="192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302895" algn="l"/>
              </a:tabLst>
            </a:pPr>
            <a:r>
              <a:rPr sz="2400" dirty="0">
                <a:latin typeface="Arial MT"/>
                <a:cs typeface="Arial MT"/>
              </a:rPr>
              <a:t>Urine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exposure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air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turns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green.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4572000"/>
            <a:ext cx="1986026" cy="175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00800" y="6019800"/>
            <a:ext cx="22453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latin typeface="Arial MT"/>
                <a:cs typeface="Arial MT"/>
              </a:rPr>
              <a:t>Stomac</a:t>
            </a:r>
            <a:r>
              <a:rPr lang="en-US" sz="1800" spc="-10" dirty="0">
                <a:latin typeface="Arial MT"/>
                <a:cs typeface="Arial MT"/>
              </a:rPr>
              <a:t>h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0"/>
            <a:ext cx="22860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 Integration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0" dirty="0"/>
              <a:t>Medico</a:t>
            </a:r>
            <a:r>
              <a:rPr spc="-160" dirty="0"/>
              <a:t> </a:t>
            </a:r>
            <a:r>
              <a:rPr spc="-80" dirty="0"/>
              <a:t>legal</a:t>
            </a:r>
            <a:r>
              <a:rPr spc="-180" dirty="0"/>
              <a:t> </a:t>
            </a:r>
            <a:r>
              <a:rPr spc="-55" dirty="0"/>
              <a:t>Importance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797430"/>
            <a:ext cx="3604260" cy="1784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010" indent="-32131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34010" algn="l"/>
              </a:tabLst>
            </a:pPr>
            <a:r>
              <a:rPr sz="2400" dirty="0">
                <a:latin typeface="Arial MT"/>
                <a:cs typeface="Arial MT"/>
              </a:rPr>
              <a:t>Accidental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poisoning.</a:t>
            </a:r>
            <a:endParaRPr sz="2400">
              <a:latin typeface="Arial MT"/>
              <a:cs typeface="Arial MT"/>
            </a:endParaRPr>
          </a:p>
          <a:p>
            <a:pPr marL="437515" indent="-340995">
              <a:lnSpc>
                <a:spcPct val="100000"/>
              </a:lnSpc>
              <a:spcBef>
                <a:spcPts val="2600"/>
              </a:spcBef>
              <a:buAutoNum type="arabicPeriod"/>
              <a:tabLst>
                <a:tab pos="437515" algn="l"/>
              </a:tabLst>
            </a:pPr>
            <a:r>
              <a:rPr sz="2400" dirty="0">
                <a:latin typeface="Arial MT"/>
                <a:cs typeface="Arial MT"/>
              </a:rPr>
              <a:t>Suicidal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ingestion.</a:t>
            </a:r>
            <a:endParaRPr sz="2400">
              <a:latin typeface="Arial MT"/>
              <a:cs typeface="Arial MT"/>
            </a:endParaRPr>
          </a:p>
          <a:p>
            <a:pPr marL="353060" indent="-340360">
              <a:lnSpc>
                <a:spcPct val="100000"/>
              </a:lnSpc>
              <a:spcBef>
                <a:spcPts val="2605"/>
              </a:spcBef>
              <a:buAutoNum type="arabicPeriod"/>
              <a:tabLst>
                <a:tab pos="353060" algn="l"/>
              </a:tabLst>
            </a:pPr>
            <a:r>
              <a:rPr sz="2400" dirty="0">
                <a:latin typeface="Arial MT"/>
                <a:cs typeface="Arial MT"/>
              </a:rPr>
              <a:t>Homicide –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possible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0"/>
            <a:ext cx="2438400" cy="2395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 Integration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9047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Motto</a:t>
            </a:r>
            <a:r>
              <a:rPr spc="-225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spc="-25" dirty="0"/>
              <a:t>RMU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844" y="1800105"/>
            <a:ext cx="4395911" cy="4538933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AD935703-EC23-948C-3B32-0BA5E3ABD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z="6000" b="1" dirty="0">
                <a:solidFill>
                  <a:srgbClr val="8DC664"/>
                </a:solidFill>
                <a:latin typeface="Arial"/>
                <a:cs typeface="Arial"/>
              </a:rPr>
              <a:t>OXALIC</a:t>
            </a:r>
            <a:r>
              <a:rPr sz="6000" b="1" spc="-325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6000" b="1" spc="-20" dirty="0">
                <a:solidFill>
                  <a:srgbClr val="8DC664"/>
                </a:solidFill>
                <a:latin typeface="Arial"/>
                <a:cs typeface="Arial"/>
              </a:rPr>
              <a:t>ACID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3294" y="3455670"/>
            <a:ext cx="368172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solidFill>
                  <a:srgbClr val="8DC664"/>
                </a:solidFill>
                <a:latin typeface="Arial"/>
                <a:cs typeface="Arial"/>
              </a:rPr>
              <a:t>ACID</a:t>
            </a:r>
            <a:r>
              <a:rPr sz="3600" b="1" spc="-15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8DC664"/>
                </a:solidFill>
                <a:latin typeface="Arial"/>
                <a:cs typeface="Arial"/>
              </a:rPr>
              <a:t>OF</a:t>
            </a:r>
            <a:r>
              <a:rPr sz="3600" b="1" spc="10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8DC664"/>
                </a:solidFill>
                <a:latin typeface="Arial"/>
                <a:cs typeface="Arial"/>
              </a:rPr>
              <a:t>SUGAR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1950085"/>
            <a:ext cx="7077075" cy="3101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30"/>
              </a:spcBef>
              <a:buClr>
                <a:srgbClr val="3891A7"/>
              </a:buClr>
              <a:buSzPct val="81818"/>
              <a:buFont typeface="Wingdings"/>
              <a:buChar char=""/>
              <a:tabLst>
                <a:tab pos="194945" algn="l"/>
              </a:tabLst>
            </a:pPr>
            <a:r>
              <a:rPr sz="2750" spc="-10" dirty="0">
                <a:latin typeface="Arial MT"/>
                <a:cs typeface="Arial MT"/>
              </a:rPr>
              <a:t>Colourless</a:t>
            </a:r>
            <a:endParaRPr sz="2750">
              <a:latin typeface="Arial MT"/>
              <a:cs typeface="Arial MT"/>
            </a:endParaRPr>
          </a:p>
          <a:p>
            <a:pPr marL="293370" indent="-280670">
              <a:lnSpc>
                <a:spcPct val="100000"/>
              </a:lnSpc>
              <a:spcBef>
                <a:spcPts val="2105"/>
              </a:spcBef>
              <a:buClr>
                <a:srgbClr val="3891A7"/>
              </a:buClr>
              <a:buSzPct val="81818"/>
              <a:buFont typeface="Wingdings"/>
              <a:buChar char=""/>
              <a:tabLst>
                <a:tab pos="293370" algn="l"/>
              </a:tabLst>
            </a:pPr>
            <a:r>
              <a:rPr sz="2750" spc="-10" dirty="0">
                <a:latin typeface="Arial MT"/>
                <a:cs typeface="Arial MT"/>
              </a:rPr>
              <a:t>transparent</a:t>
            </a:r>
            <a:endParaRPr sz="2750">
              <a:latin typeface="Arial MT"/>
              <a:cs typeface="Arial MT"/>
            </a:endParaRPr>
          </a:p>
          <a:p>
            <a:pPr marL="293370" indent="-280670">
              <a:lnSpc>
                <a:spcPct val="100000"/>
              </a:lnSpc>
              <a:spcBef>
                <a:spcPts val="2110"/>
              </a:spcBef>
              <a:buClr>
                <a:srgbClr val="3891A7"/>
              </a:buClr>
              <a:buSzPct val="81818"/>
              <a:buFont typeface="Wingdings"/>
              <a:buChar char=""/>
              <a:tabLst>
                <a:tab pos="293370" algn="l"/>
              </a:tabLst>
            </a:pPr>
            <a:r>
              <a:rPr sz="2750" spc="-10" dirty="0">
                <a:latin typeface="Arial MT"/>
                <a:cs typeface="Arial MT"/>
              </a:rPr>
              <a:t>odourless</a:t>
            </a:r>
            <a:endParaRPr sz="2750">
              <a:latin typeface="Arial MT"/>
              <a:cs typeface="Arial MT"/>
            </a:endParaRPr>
          </a:p>
          <a:p>
            <a:pPr marL="194945" marR="5080" indent="-182880">
              <a:lnSpc>
                <a:spcPct val="143400"/>
              </a:lnSpc>
              <a:spcBef>
                <a:spcPts val="600"/>
              </a:spcBef>
              <a:buClr>
                <a:srgbClr val="3891A7"/>
              </a:buClr>
              <a:buSzPct val="81818"/>
              <a:buFont typeface="Wingdings"/>
              <a:buChar char=""/>
              <a:tabLst>
                <a:tab pos="194945" algn="l"/>
              </a:tabLst>
            </a:pPr>
            <a:r>
              <a:rPr sz="2750" dirty="0">
                <a:latin typeface="Arial MT"/>
                <a:cs typeface="Arial MT"/>
              </a:rPr>
              <a:t>prismatic</a:t>
            </a:r>
            <a:r>
              <a:rPr sz="2750" spc="15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crystals</a:t>
            </a:r>
            <a:r>
              <a:rPr sz="2750" spc="15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resembling</a:t>
            </a:r>
            <a:r>
              <a:rPr sz="2750" spc="229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the</a:t>
            </a:r>
            <a:r>
              <a:rPr sz="2750" spc="14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crystals</a:t>
            </a:r>
            <a:r>
              <a:rPr sz="2750" spc="150" dirty="0">
                <a:latin typeface="Arial MT"/>
                <a:cs typeface="Arial MT"/>
              </a:rPr>
              <a:t> </a:t>
            </a:r>
            <a:r>
              <a:rPr sz="2750" spc="-25" dirty="0">
                <a:latin typeface="Arial MT"/>
                <a:cs typeface="Arial MT"/>
              </a:rPr>
              <a:t>of </a:t>
            </a:r>
            <a:r>
              <a:rPr sz="2750" dirty="0">
                <a:latin typeface="Arial MT"/>
                <a:cs typeface="Arial MT"/>
              </a:rPr>
              <a:t>magnesium</a:t>
            </a:r>
            <a:r>
              <a:rPr sz="2750" spc="2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sulphate</a:t>
            </a:r>
            <a:r>
              <a:rPr sz="2750" spc="16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and</a:t>
            </a:r>
            <a:r>
              <a:rPr sz="2750" spc="1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zinc</a:t>
            </a:r>
            <a:r>
              <a:rPr sz="2750" spc="16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sulphate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839" y="914257"/>
            <a:ext cx="4167272" cy="2786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092136"/>
            <a:ext cx="50533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8DC664"/>
                </a:solidFill>
                <a:latin typeface="Arial"/>
                <a:cs typeface="Arial"/>
              </a:rPr>
              <a:t>Action:</a:t>
            </a:r>
            <a:r>
              <a:rPr sz="3300" b="1" spc="-95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000000"/>
                </a:solidFill>
                <a:latin typeface="Arial"/>
                <a:cs typeface="Arial"/>
              </a:rPr>
              <a:t>Corrosive</a:t>
            </a:r>
            <a:r>
              <a:rPr sz="33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000000"/>
                </a:solidFill>
                <a:latin typeface="Arial"/>
                <a:cs typeface="Arial"/>
              </a:rPr>
              <a:t>Poison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608865"/>
            <a:ext cx="7580630" cy="4027804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600" b="1" dirty="0">
                <a:solidFill>
                  <a:srgbClr val="8DC664"/>
                </a:solidFill>
                <a:latin typeface="Arial"/>
                <a:cs typeface="Arial"/>
              </a:rPr>
              <a:t>Local–</a:t>
            </a:r>
            <a:r>
              <a:rPr sz="2600" b="1" spc="-35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8DC664"/>
                </a:solidFill>
                <a:latin typeface="Arial"/>
                <a:cs typeface="Arial"/>
              </a:rPr>
              <a:t>on</a:t>
            </a:r>
            <a:r>
              <a:rPr sz="2600" b="1" spc="-35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8DC664"/>
                </a:solidFill>
                <a:latin typeface="Arial"/>
                <a:cs typeface="Arial"/>
              </a:rPr>
              <a:t>mucous</a:t>
            </a:r>
            <a:r>
              <a:rPr sz="2600" b="1" spc="-40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8DC664"/>
                </a:solidFill>
                <a:latin typeface="Arial"/>
                <a:cs typeface="Arial"/>
              </a:rPr>
              <a:t>membrane</a:t>
            </a:r>
            <a:endParaRPr sz="2600">
              <a:latin typeface="Arial"/>
              <a:cs typeface="Arial"/>
            </a:endParaRPr>
          </a:p>
          <a:p>
            <a:pPr marL="1037590" indent="-567690">
              <a:lnSpc>
                <a:spcPct val="100000"/>
              </a:lnSpc>
              <a:spcBef>
                <a:spcPts val="1385"/>
              </a:spcBef>
              <a:buClr>
                <a:srgbClr val="8DC664"/>
              </a:buClr>
              <a:buSzPct val="86046"/>
              <a:buFont typeface="Wingdings"/>
              <a:buChar char=""/>
              <a:tabLst>
                <a:tab pos="1037590" algn="l"/>
              </a:tabLst>
            </a:pPr>
            <a:r>
              <a:rPr sz="2150" dirty="0">
                <a:latin typeface="Arial MT"/>
                <a:cs typeface="Arial MT"/>
              </a:rPr>
              <a:t>Corrosion</a:t>
            </a:r>
            <a:r>
              <a:rPr sz="2150" spc="14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of</a:t>
            </a:r>
            <a:r>
              <a:rPr sz="2150" spc="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mucosa</a:t>
            </a:r>
            <a:r>
              <a:rPr sz="2150" spc="7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with</a:t>
            </a:r>
            <a:r>
              <a:rPr sz="2150" spc="15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underlying</a:t>
            </a:r>
            <a:r>
              <a:rPr sz="2150" spc="8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congestion.</a:t>
            </a:r>
            <a:endParaRPr sz="2150">
              <a:latin typeface="Arial MT"/>
              <a:cs typeface="Arial MT"/>
            </a:endParaRPr>
          </a:p>
          <a:p>
            <a:pPr marL="1037590" marR="931544" indent="-567690">
              <a:lnSpc>
                <a:spcPct val="133900"/>
              </a:lnSpc>
              <a:spcBef>
                <a:spcPts val="525"/>
              </a:spcBef>
              <a:buFont typeface="Wingdings"/>
              <a:buChar char=""/>
              <a:tabLst>
                <a:tab pos="1037590" algn="l"/>
                <a:tab pos="1110615" algn="l"/>
              </a:tabLst>
            </a:pPr>
            <a:r>
              <a:rPr sz="1850" dirty="0">
                <a:solidFill>
                  <a:srgbClr val="8DC664"/>
                </a:solidFill>
                <a:latin typeface="Times New Roman"/>
                <a:cs typeface="Times New Roman"/>
              </a:rPr>
              <a:t>	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12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corroded</a:t>
            </a:r>
            <a:r>
              <a:rPr sz="2150" spc="5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area</a:t>
            </a:r>
            <a:r>
              <a:rPr sz="2150" spc="5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is</a:t>
            </a:r>
            <a:r>
              <a:rPr sz="2150" spc="2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referred</a:t>
            </a:r>
            <a:r>
              <a:rPr sz="2150" spc="12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as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“scalded”</a:t>
            </a:r>
            <a:r>
              <a:rPr sz="2150" spc="85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in </a:t>
            </a:r>
            <a:r>
              <a:rPr sz="2150" spc="-10" dirty="0">
                <a:latin typeface="Arial MT"/>
                <a:cs typeface="Arial MT"/>
              </a:rPr>
              <a:t>appearance.</a:t>
            </a:r>
            <a:endParaRPr sz="2150">
              <a:latin typeface="Arial MT"/>
              <a:cs typeface="Arial MT"/>
            </a:endParaRPr>
          </a:p>
          <a:p>
            <a:pPr marL="1037590" marR="5080" indent="-567690">
              <a:lnSpc>
                <a:spcPct val="133900"/>
              </a:lnSpc>
              <a:spcBef>
                <a:spcPts val="525"/>
              </a:spcBef>
              <a:buClr>
                <a:srgbClr val="8DC664"/>
              </a:buClr>
              <a:buSzPct val="86046"/>
              <a:buFont typeface="Wingdings"/>
              <a:buChar char=""/>
              <a:tabLst>
                <a:tab pos="1037590" algn="l"/>
              </a:tabLst>
            </a:pPr>
            <a:r>
              <a:rPr sz="2150" dirty="0">
                <a:latin typeface="Arial MT"/>
                <a:cs typeface="Arial MT"/>
              </a:rPr>
              <a:t>Readily</a:t>
            </a:r>
            <a:r>
              <a:rPr sz="2150" spc="1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corrodes</a:t>
            </a:r>
            <a:r>
              <a:rPr sz="2150" spc="12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15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mucous</a:t>
            </a:r>
            <a:r>
              <a:rPr sz="2150" spc="12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membrane</a:t>
            </a:r>
            <a:r>
              <a:rPr sz="2150" spc="7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of</a:t>
            </a:r>
            <a:r>
              <a:rPr sz="2150" spc="7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digestive tract</a:t>
            </a:r>
            <a:endParaRPr sz="21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15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</a:pPr>
            <a:r>
              <a:rPr sz="2150" spc="-50" dirty="0">
                <a:latin typeface="Arial MT"/>
                <a:cs typeface="Arial MT"/>
              </a:rPr>
              <a:t>.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187386"/>
            <a:ext cx="6217920" cy="526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DC664"/>
                </a:solidFill>
                <a:latin typeface="Arial"/>
                <a:cs typeface="Arial"/>
              </a:rPr>
              <a:t>Systemic</a:t>
            </a:r>
            <a:endParaRPr sz="2400">
              <a:latin typeface="Arial"/>
              <a:cs typeface="Arial"/>
            </a:endParaRPr>
          </a:p>
          <a:p>
            <a:pPr marL="1037590" indent="-567690">
              <a:lnSpc>
                <a:spcPct val="100000"/>
              </a:lnSpc>
              <a:spcBef>
                <a:spcPts val="2605"/>
              </a:spcBef>
              <a:buClr>
                <a:srgbClr val="8DC664"/>
              </a:buClr>
              <a:buSzPct val="89583"/>
              <a:buFont typeface="Wingdings"/>
              <a:buChar char=""/>
              <a:tabLst>
                <a:tab pos="1037590" algn="l"/>
              </a:tabLst>
            </a:pPr>
            <a:r>
              <a:rPr sz="2400" spc="-10" dirty="0">
                <a:latin typeface="Arial MT"/>
                <a:cs typeface="Arial MT"/>
              </a:rPr>
              <a:t>Vomiting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diarrhea</a:t>
            </a:r>
            <a:endParaRPr sz="2400">
              <a:latin typeface="Arial MT"/>
              <a:cs typeface="Arial MT"/>
            </a:endParaRPr>
          </a:p>
          <a:p>
            <a:pPr marL="1121410" indent="-651510">
              <a:lnSpc>
                <a:spcPct val="100000"/>
              </a:lnSpc>
              <a:spcBef>
                <a:spcPts val="2600"/>
              </a:spcBef>
              <a:buClr>
                <a:srgbClr val="8DC664"/>
              </a:buClr>
              <a:buSzPct val="89583"/>
              <a:buFont typeface="Wingdings"/>
              <a:buChar char=""/>
              <a:tabLst>
                <a:tab pos="1121410" algn="l"/>
              </a:tabLst>
            </a:pPr>
            <a:r>
              <a:rPr sz="2400" dirty="0">
                <a:latin typeface="Arial MT"/>
                <a:cs typeface="Arial MT"/>
              </a:rPr>
              <a:t>Hypocalcemia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(tetany)</a:t>
            </a:r>
            <a:endParaRPr sz="2400">
              <a:latin typeface="Arial MT"/>
              <a:cs typeface="Arial MT"/>
            </a:endParaRPr>
          </a:p>
          <a:p>
            <a:pPr marL="1121410" indent="-651510">
              <a:lnSpc>
                <a:spcPct val="100000"/>
              </a:lnSpc>
              <a:spcBef>
                <a:spcPts val="2605"/>
              </a:spcBef>
              <a:buClr>
                <a:srgbClr val="8DC664"/>
              </a:buClr>
              <a:buSzPct val="89583"/>
              <a:buFont typeface="Wingdings"/>
              <a:buChar char=""/>
              <a:tabLst>
                <a:tab pos="1121410" algn="l"/>
              </a:tabLst>
            </a:pPr>
            <a:r>
              <a:rPr sz="2400" dirty="0">
                <a:latin typeface="Arial MT"/>
                <a:cs typeface="Arial MT"/>
              </a:rPr>
              <a:t>Muscle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irritability,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tenderness,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cramps</a:t>
            </a:r>
            <a:endParaRPr sz="2400">
              <a:latin typeface="Arial MT"/>
              <a:cs typeface="Arial MT"/>
            </a:endParaRPr>
          </a:p>
          <a:p>
            <a:pPr marL="1121410" indent="-651510">
              <a:lnSpc>
                <a:spcPct val="100000"/>
              </a:lnSpc>
              <a:spcBef>
                <a:spcPts val="2600"/>
              </a:spcBef>
              <a:buClr>
                <a:srgbClr val="8DC664"/>
              </a:buClr>
              <a:buSzPct val="89583"/>
              <a:buFont typeface="Wingdings"/>
              <a:buChar char=""/>
              <a:tabLst>
                <a:tab pos="1121410" algn="l"/>
              </a:tabLst>
            </a:pPr>
            <a:r>
              <a:rPr sz="2400" spc="-10" dirty="0">
                <a:latin typeface="Arial MT"/>
                <a:cs typeface="Arial MT"/>
              </a:rPr>
              <a:t>Convulsion</a:t>
            </a:r>
            <a:endParaRPr sz="2400">
              <a:latin typeface="Arial MT"/>
              <a:cs typeface="Arial MT"/>
            </a:endParaRPr>
          </a:p>
          <a:p>
            <a:pPr marL="1037590" indent="-567690">
              <a:lnSpc>
                <a:spcPct val="100000"/>
              </a:lnSpc>
              <a:spcBef>
                <a:spcPts val="2605"/>
              </a:spcBef>
              <a:buClr>
                <a:srgbClr val="8DC664"/>
              </a:buClr>
              <a:buSzPct val="89583"/>
              <a:buFont typeface="Wingdings"/>
              <a:buChar char=""/>
              <a:tabLst>
                <a:tab pos="1037590" algn="l"/>
              </a:tabLst>
            </a:pPr>
            <a:r>
              <a:rPr sz="2400" spc="-10" dirty="0">
                <a:latin typeface="Arial MT"/>
                <a:cs typeface="Arial MT"/>
              </a:rPr>
              <a:t>Shock</a:t>
            </a:r>
            <a:endParaRPr sz="2400">
              <a:latin typeface="Arial MT"/>
              <a:cs typeface="Arial MT"/>
            </a:endParaRPr>
          </a:p>
          <a:p>
            <a:pPr marL="1037590" indent="-567690">
              <a:lnSpc>
                <a:spcPct val="100000"/>
              </a:lnSpc>
              <a:spcBef>
                <a:spcPts val="2600"/>
              </a:spcBef>
              <a:buClr>
                <a:srgbClr val="8DC664"/>
              </a:buClr>
              <a:buSzPct val="89583"/>
              <a:buFont typeface="Wingdings"/>
              <a:buChar char=""/>
              <a:tabLst>
                <a:tab pos="1037590" algn="l"/>
              </a:tabLst>
            </a:pPr>
            <a:r>
              <a:rPr sz="2400" spc="-10" dirty="0">
                <a:latin typeface="Arial MT"/>
                <a:cs typeface="Arial MT"/>
              </a:rPr>
              <a:t>Hypocalcaemia</a:t>
            </a:r>
            <a:endParaRPr sz="2400">
              <a:latin typeface="Arial MT"/>
              <a:cs typeface="Arial MT"/>
            </a:endParaRPr>
          </a:p>
          <a:p>
            <a:pPr marL="1037590" indent="-567690">
              <a:lnSpc>
                <a:spcPct val="100000"/>
              </a:lnSpc>
              <a:spcBef>
                <a:spcPts val="2605"/>
              </a:spcBef>
              <a:buClr>
                <a:srgbClr val="8DC664"/>
              </a:buClr>
              <a:buSzPct val="89583"/>
              <a:buFont typeface="Wingdings"/>
              <a:buChar char=""/>
              <a:tabLst>
                <a:tab pos="1037590" algn="l"/>
              </a:tabLst>
            </a:pPr>
            <a:r>
              <a:rPr sz="2400" dirty="0">
                <a:latin typeface="Arial MT"/>
                <a:cs typeface="Arial MT"/>
              </a:rPr>
              <a:t>Renal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damage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57" y="1062989"/>
            <a:ext cx="8238490" cy="1174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57525" algn="l"/>
                <a:tab pos="4368800" algn="l"/>
                <a:tab pos="5461635" algn="l"/>
                <a:tab pos="5918200" algn="l"/>
                <a:tab pos="7187565" algn="l"/>
                <a:tab pos="7643495" algn="l"/>
              </a:tabLst>
            </a:pPr>
            <a:r>
              <a:rPr sz="2750" b="1" spc="-10" dirty="0">
                <a:solidFill>
                  <a:srgbClr val="000000"/>
                </a:solidFill>
                <a:latin typeface="Arial"/>
                <a:cs typeface="Arial"/>
              </a:rPr>
              <a:t>Vomitus</a:t>
            </a:r>
            <a:r>
              <a:rPr sz="2750" spc="-10" dirty="0">
                <a:solidFill>
                  <a:srgbClr val="000000"/>
                </a:solidFill>
              </a:rPr>
              <a:t>(contains</a:t>
            </a:r>
            <a:r>
              <a:rPr sz="2750" dirty="0">
                <a:solidFill>
                  <a:srgbClr val="000000"/>
                </a:solidFill>
              </a:rPr>
              <a:t>	</a:t>
            </a:r>
            <a:r>
              <a:rPr sz="2750" spc="-10" dirty="0">
                <a:solidFill>
                  <a:srgbClr val="000000"/>
                </a:solidFill>
              </a:rPr>
              <a:t>altered</a:t>
            </a:r>
            <a:r>
              <a:rPr sz="2750" dirty="0">
                <a:solidFill>
                  <a:srgbClr val="000000"/>
                </a:solidFill>
              </a:rPr>
              <a:t>	</a:t>
            </a:r>
            <a:r>
              <a:rPr sz="2750" spc="-10" dirty="0">
                <a:solidFill>
                  <a:srgbClr val="000000"/>
                </a:solidFill>
              </a:rPr>
              <a:t>blood</a:t>
            </a:r>
            <a:r>
              <a:rPr sz="2750" dirty="0">
                <a:solidFill>
                  <a:srgbClr val="000000"/>
                </a:solidFill>
              </a:rPr>
              <a:t>	</a:t>
            </a:r>
            <a:r>
              <a:rPr sz="2750" spc="-50" dirty="0">
                <a:solidFill>
                  <a:srgbClr val="000000"/>
                </a:solidFill>
              </a:rPr>
              <a:t>&amp;</a:t>
            </a:r>
            <a:r>
              <a:rPr sz="2750" dirty="0">
                <a:solidFill>
                  <a:srgbClr val="000000"/>
                </a:solidFill>
              </a:rPr>
              <a:t>	</a:t>
            </a:r>
            <a:r>
              <a:rPr sz="2750" spc="-10" dirty="0">
                <a:solidFill>
                  <a:srgbClr val="000000"/>
                </a:solidFill>
              </a:rPr>
              <a:t>mucus</a:t>
            </a:r>
            <a:r>
              <a:rPr sz="2750" dirty="0">
                <a:solidFill>
                  <a:srgbClr val="000000"/>
                </a:solidFill>
              </a:rPr>
              <a:t>	</a:t>
            </a:r>
            <a:r>
              <a:rPr sz="2750" spc="-50" dirty="0">
                <a:solidFill>
                  <a:srgbClr val="000000"/>
                </a:solidFill>
              </a:rPr>
              <a:t>&amp;</a:t>
            </a:r>
            <a:r>
              <a:rPr sz="2750" dirty="0">
                <a:solidFill>
                  <a:srgbClr val="000000"/>
                </a:solidFill>
              </a:rPr>
              <a:t>	</a:t>
            </a:r>
            <a:r>
              <a:rPr sz="2750" spc="-25" dirty="0">
                <a:solidFill>
                  <a:srgbClr val="000000"/>
                </a:solidFill>
              </a:rPr>
              <a:t>has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750" dirty="0">
                <a:solidFill>
                  <a:srgbClr val="000000"/>
                </a:solidFill>
              </a:rPr>
              <a:t>“coffee</a:t>
            </a:r>
            <a:r>
              <a:rPr sz="2750" spc="15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ground”</a:t>
            </a:r>
            <a:r>
              <a:rPr sz="2750" spc="165" dirty="0">
                <a:solidFill>
                  <a:srgbClr val="000000"/>
                </a:solidFill>
              </a:rPr>
              <a:t> </a:t>
            </a:r>
            <a:r>
              <a:rPr sz="2750" spc="-10" dirty="0">
                <a:solidFill>
                  <a:srgbClr val="000000"/>
                </a:solidFill>
              </a:rPr>
              <a:t>appearance)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383857" y="2598991"/>
            <a:ext cx="721740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latin typeface="Arial"/>
                <a:cs typeface="Arial"/>
              </a:rPr>
              <a:t>Accoucher’s</a:t>
            </a:r>
            <a:r>
              <a:rPr sz="2750" b="1" spc="16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hand</a:t>
            </a:r>
            <a:r>
              <a:rPr sz="2750" b="1" spc="165" dirty="0">
                <a:latin typeface="Arial"/>
                <a:cs typeface="Arial"/>
              </a:rPr>
              <a:t> </a:t>
            </a:r>
            <a:r>
              <a:rPr sz="2750" dirty="0">
                <a:latin typeface="Arial MT"/>
                <a:cs typeface="Arial MT"/>
              </a:rPr>
              <a:t>due</a:t>
            </a:r>
            <a:r>
              <a:rPr sz="2750" spc="16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to</a:t>
            </a:r>
            <a:r>
              <a:rPr sz="2750" spc="2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carpopedal</a:t>
            </a:r>
            <a:r>
              <a:rPr sz="2750" spc="19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spasm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191" y="3505119"/>
            <a:ext cx="5024518" cy="2662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531450"/>
            <a:ext cx="6169025" cy="14306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750" b="1" dirty="0">
                <a:solidFill>
                  <a:srgbClr val="000000"/>
                </a:solidFill>
                <a:latin typeface="Arial"/>
                <a:cs typeface="Arial"/>
              </a:rPr>
              <a:t>Chavostek’s</a:t>
            </a:r>
            <a:r>
              <a:rPr sz="2750" b="1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2750" b="1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0000"/>
                </a:solidFill>
                <a:latin typeface="Arial"/>
                <a:cs typeface="Arial"/>
              </a:rPr>
              <a:t>positive</a:t>
            </a:r>
            <a:r>
              <a:rPr sz="2400" spc="-10" dirty="0">
                <a:solidFill>
                  <a:srgbClr val="000000"/>
                </a:solidFill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5080" indent="83820">
              <a:lnSpc>
                <a:spcPct val="120000"/>
              </a:lnSpc>
              <a:spcBef>
                <a:spcPts val="75"/>
              </a:spcBef>
            </a:pPr>
            <a:r>
              <a:rPr sz="2400" dirty="0">
                <a:solidFill>
                  <a:srgbClr val="000000"/>
                </a:solidFill>
              </a:rPr>
              <a:t>When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tapping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is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done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over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facial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nerve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area, </a:t>
            </a:r>
            <a:r>
              <a:rPr sz="2400" dirty="0">
                <a:solidFill>
                  <a:srgbClr val="000000"/>
                </a:solidFill>
              </a:rPr>
              <a:t>there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is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spasm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of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facial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muscles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836" y="3436620"/>
            <a:ext cx="6580113" cy="3040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95" dirty="0">
                <a:solidFill>
                  <a:srgbClr val="84AA33"/>
                </a:solidFill>
                <a:latin typeface="Arial"/>
                <a:cs typeface="Arial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864677"/>
            <a:ext cx="8077834" cy="4356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4315" indent="-221615" algn="just">
              <a:lnSpc>
                <a:spcPct val="100000"/>
              </a:lnSpc>
              <a:spcBef>
                <a:spcPts val="125"/>
              </a:spcBef>
              <a:buClr>
                <a:srgbClr val="3891A7"/>
              </a:buClr>
              <a:buSzPct val="78846"/>
              <a:buFont typeface="Wingdings"/>
              <a:buChar char=""/>
              <a:tabLst>
                <a:tab pos="234315" algn="l"/>
              </a:tabLst>
            </a:pPr>
            <a:r>
              <a:rPr sz="2600" dirty="0">
                <a:latin typeface="Arial MT"/>
                <a:cs typeface="Arial MT"/>
              </a:rPr>
              <a:t>Local</a:t>
            </a:r>
            <a:r>
              <a:rPr sz="2600" spc="1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exposure:</a:t>
            </a:r>
            <a:r>
              <a:rPr sz="2600" spc="1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Wash</a:t>
            </a:r>
            <a:r>
              <a:rPr sz="2600" spc="1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affected</a:t>
            </a:r>
            <a:r>
              <a:rPr sz="2600" spc="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skin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with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copious</a:t>
            </a:r>
            <a:endParaRPr sz="2600">
              <a:latin typeface="Arial MT"/>
              <a:cs typeface="Arial MT"/>
            </a:endParaRPr>
          </a:p>
          <a:p>
            <a:pPr marL="194945">
              <a:lnSpc>
                <a:spcPct val="100000"/>
              </a:lnSpc>
              <a:spcBef>
                <a:spcPts val="2815"/>
              </a:spcBef>
            </a:pPr>
            <a:r>
              <a:rPr sz="2600" spc="-10" dirty="0">
                <a:latin typeface="Arial MT"/>
                <a:cs typeface="Arial MT"/>
              </a:rPr>
              <a:t>water</a:t>
            </a:r>
            <a:endParaRPr sz="2600">
              <a:latin typeface="Arial MT"/>
              <a:cs typeface="Arial MT"/>
            </a:endParaRPr>
          </a:p>
          <a:p>
            <a:pPr marL="194945" marR="9525" indent="-182880" algn="just">
              <a:lnSpc>
                <a:spcPct val="190200"/>
              </a:lnSpc>
              <a:spcBef>
                <a:spcPts val="675"/>
              </a:spcBef>
              <a:buClr>
                <a:srgbClr val="3891A7"/>
              </a:buClr>
              <a:buSzPct val="78846"/>
              <a:buFont typeface="Wingdings"/>
              <a:buChar char=""/>
              <a:tabLst>
                <a:tab pos="194945" algn="l"/>
                <a:tab pos="233679" algn="l"/>
              </a:tabLst>
            </a:pPr>
            <a:r>
              <a:rPr sz="2600" dirty="0">
                <a:latin typeface="Arial MT"/>
                <a:cs typeface="Arial MT"/>
              </a:rPr>
              <a:t>	Give</a:t>
            </a:r>
            <a:r>
              <a:rPr sz="2600" spc="4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milk</a:t>
            </a:r>
            <a:r>
              <a:rPr sz="2600" spc="4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</a:t>
            </a:r>
            <a:r>
              <a:rPr sz="2600" spc="48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suspension</a:t>
            </a:r>
            <a:r>
              <a:rPr sz="2600" spc="5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4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chalk</a:t>
            </a:r>
            <a:r>
              <a:rPr sz="2600" spc="4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4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neutralize-</a:t>
            </a:r>
            <a:r>
              <a:rPr sz="2600" spc="46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(30 </a:t>
            </a:r>
            <a:r>
              <a:rPr sz="2600" dirty="0">
                <a:latin typeface="Arial MT"/>
                <a:cs typeface="Arial MT"/>
              </a:rPr>
              <a:t>gms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chalk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water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or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milk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will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neutralize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20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gms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of </a:t>
            </a:r>
            <a:r>
              <a:rPr sz="2600" dirty="0">
                <a:latin typeface="Arial MT"/>
                <a:cs typeface="Arial MT"/>
              </a:rPr>
              <a:t>oxalic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acid)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buClr>
                <a:srgbClr val="3891A7"/>
              </a:buClr>
              <a:buFont typeface="Wingdings"/>
              <a:buChar char=""/>
            </a:pPr>
            <a:endParaRPr sz="2600">
              <a:latin typeface="Arial MT"/>
              <a:cs typeface="Arial MT"/>
            </a:endParaRPr>
          </a:p>
          <a:p>
            <a:pPr marL="234315" indent="-221615" algn="just">
              <a:lnSpc>
                <a:spcPct val="100000"/>
              </a:lnSpc>
              <a:buClr>
                <a:srgbClr val="3891A7"/>
              </a:buClr>
              <a:buSzPct val="78846"/>
              <a:buFont typeface="Wingdings"/>
              <a:buChar char=""/>
              <a:tabLst>
                <a:tab pos="234315" algn="l"/>
              </a:tabLst>
            </a:pPr>
            <a:r>
              <a:rPr sz="2600" dirty="0">
                <a:latin typeface="Arial MT"/>
                <a:cs typeface="Arial MT"/>
              </a:rPr>
              <a:t>Give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10%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gluconate-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10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ml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I.V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320545"/>
            <a:ext cx="4698365" cy="3015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2095" indent="-244475">
              <a:lnSpc>
                <a:spcPct val="100000"/>
              </a:lnSpc>
              <a:spcBef>
                <a:spcPts val="130"/>
              </a:spcBef>
              <a:buClr>
                <a:srgbClr val="3891A7"/>
              </a:buClr>
              <a:buSzPct val="83636"/>
              <a:buFont typeface="Wingdings"/>
              <a:buChar char=""/>
              <a:tabLst>
                <a:tab pos="252095" algn="l"/>
              </a:tabLst>
            </a:pPr>
            <a:r>
              <a:rPr sz="2750" dirty="0">
                <a:latin typeface="Arial MT"/>
                <a:cs typeface="Arial MT"/>
              </a:rPr>
              <a:t>IV</a:t>
            </a:r>
            <a:r>
              <a:rPr sz="2750" spc="5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fluids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Clr>
                <a:srgbClr val="3891A7"/>
              </a:buClr>
              <a:buFont typeface="Wingdings"/>
              <a:buChar char=""/>
            </a:pPr>
            <a:endParaRPr sz="2750">
              <a:latin typeface="Arial MT"/>
              <a:cs typeface="Arial MT"/>
            </a:endParaRPr>
          </a:p>
          <a:p>
            <a:pPr marL="252095" indent="-244475">
              <a:lnSpc>
                <a:spcPct val="100000"/>
              </a:lnSpc>
              <a:buClr>
                <a:srgbClr val="3891A7"/>
              </a:buClr>
              <a:buSzPct val="83636"/>
              <a:buFont typeface="Wingdings"/>
              <a:buChar char=""/>
              <a:tabLst>
                <a:tab pos="252095" algn="l"/>
              </a:tabLst>
            </a:pPr>
            <a:r>
              <a:rPr sz="2750" dirty="0">
                <a:latin typeface="Arial MT"/>
                <a:cs typeface="Arial MT"/>
              </a:rPr>
              <a:t>Maintain</a:t>
            </a:r>
            <a:r>
              <a:rPr sz="2750" spc="11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urine</a:t>
            </a:r>
            <a:r>
              <a:rPr sz="2750" spc="2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output</a:t>
            </a:r>
            <a:r>
              <a:rPr sz="2750" spc="15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record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3891A7"/>
              </a:buClr>
              <a:buFont typeface="Wingdings"/>
              <a:buChar char=""/>
            </a:pPr>
            <a:endParaRPr sz="2750">
              <a:latin typeface="Arial MT"/>
              <a:cs typeface="Arial MT"/>
            </a:endParaRPr>
          </a:p>
          <a:p>
            <a:pPr marL="252095" indent="-244475">
              <a:lnSpc>
                <a:spcPct val="100000"/>
              </a:lnSpc>
              <a:buClr>
                <a:srgbClr val="3891A7"/>
              </a:buClr>
              <a:buSzPct val="83636"/>
              <a:buFont typeface="Wingdings"/>
              <a:buChar char=""/>
              <a:tabLst>
                <a:tab pos="252095" algn="l"/>
              </a:tabLst>
            </a:pPr>
            <a:r>
              <a:rPr sz="2750" dirty="0">
                <a:latin typeface="Arial MT"/>
                <a:cs typeface="Arial MT"/>
              </a:rPr>
              <a:t>Demulcent</a:t>
            </a:r>
            <a:r>
              <a:rPr sz="2750" spc="20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drinks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buClr>
                <a:srgbClr val="3891A7"/>
              </a:buClr>
              <a:buFont typeface="Wingdings"/>
              <a:buChar char=""/>
            </a:pPr>
            <a:endParaRPr sz="2750">
              <a:latin typeface="Arial MT"/>
              <a:cs typeface="Arial MT"/>
            </a:endParaRPr>
          </a:p>
          <a:p>
            <a:pPr marL="252095" indent="-244475">
              <a:lnSpc>
                <a:spcPct val="100000"/>
              </a:lnSpc>
              <a:buClr>
                <a:srgbClr val="3891A7"/>
              </a:buClr>
              <a:buSzPct val="83636"/>
              <a:buFont typeface="Wingdings"/>
              <a:buChar char=""/>
              <a:tabLst>
                <a:tab pos="252095" algn="l"/>
              </a:tabLst>
            </a:pPr>
            <a:r>
              <a:rPr sz="2750" spc="-10" dirty="0">
                <a:latin typeface="Arial MT"/>
                <a:cs typeface="Arial MT"/>
              </a:rPr>
              <a:t>Symptomatic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-3586"/>
            <a:ext cx="1676400" cy="2321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702246"/>
            <a:ext cx="37299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0" dirty="0"/>
              <a:t>Autopsy</a:t>
            </a:r>
            <a:r>
              <a:rPr spc="-170" dirty="0"/>
              <a:t> </a:t>
            </a:r>
            <a:r>
              <a:rPr spc="-55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430906"/>
            <a:ext cx="8883015" cy="20764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6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dirty="0">
                <a:latin typeface="Arial MT"/>
                <a:cs typeface="Arial MT"/>
              </a:rPr>
              <a:t>Scalded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mucosa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GIT</a:t>
            </a:r>
            <a:endParaRPr sz="2400">
              <a:latin typeface="Arial MT"/>
              <a:cs typeface="Arial MT"/>
            </a:endParaRPr>
          </a:p>
          <a:p>
            <a:pPr marL="302895" indent="-290195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302895" algn="l"/>
              </a:tabLst>
            </a:pPr>
            <a:r>
              <a:rPr sz="2400" dirty="0">
                <a:latin typeface="Arial MT"/>
                <a:cs typeface="Arial MT"/>
              </a:rPr>
              <a:t>Mucous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membrane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mouth,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tongue,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pharynx,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esophagus</a:t>
            </a:r>
            <a:r>
              <a:rPr sz="2400" spc="-25" dirty="0">
                <a:latin typeface="Arial MT"/>
                <a:cs typeface="Arial MT"/>
              </a:rPr>
              <a:t> may</a:t>
            </a:r>
            <a:endParaRPr sz="2400">
              <a:latin typeface="Arial MT"/>
              <a:cs typeface="Arial MT"/>
            </a:endParaRPr>
          </a:p>
          <a:p>
            <a:pPr marL="19558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latin typeface="Arial MT"/>
                <a:cs typeface="Arial MT"/>
              </a:rPr>
              <a:t>be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bleached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scalded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appearance</a:t>
            </a:r>
            <a:endParaRPr sz="2400">
              <a:latin typeface="Arial MT"/>
              <a:cs typeface="Arial MT"/>
            </a:endParaRPr>
          </a:p>
          <a:p>
            <a:pPr marL="219075" indent="-206375">
              <a:lnSpc>
                <a:spcPts val="2865"/>
              </a:lnSpc>
              <a:spcBef>
                <a:spcPts val="5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9075" algn="l"/>
              </a:tabLst>
            </a:pPr>
            <a:r>
              <a:rPr sz="2400" dirty="0">
                <a:latin typeface="Arial MT"/>
                <a:cs typeface="Arial MT"/>
              </a:rPr>
              <a:t>Kidneys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show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edema,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congestion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oxalate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crystals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renal</a:t>
            </a:r>
            <a:endParaRPr sz="2400">
              <a:latin typeface="Arial MT"/>
              <a:cs typeface="Arial MT"/>
            </a:endParaRPr>
          </a:p>
          <a:p>
            <a:pPr marL="195580">
              <a:lnSpc>
                <a:spcPts val="2865"/>
              </a:lnSpc>
            </a:pPr>
            <a:r>
              <a:rPr sz="2400" dirty="0">
                <a:latin typeface="Arial MT"/>
                <a:cs typeface="Arial MT"/>
              </a:rPr>
              <a:t>tubules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necrosis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proximal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convoluted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tubule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4419600"/>
            <a:ext cx="3348127" cy="2157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0"/>
            <a:ext cx="26670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INTEERATION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5257800"/>
            <a:ext cx="4018408" cy="372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z="1800" dirty="0">
                <a:latin typeface="Arial MT"/>
                <a:cs typeface="Arial MT"/>
              </a:rPr>
              <a:t>tongue,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pharynx,</a:t>
            </a:r>
            <a:r>
              <a:rPr lang="en-US" sz="1800" spc="-70" dirty="0">
                <a:latin typeface="Arial MT"/>
                <a:cs typeface="Arial MT"/>
              </a:rPr>
              <a:t> </a:t>
            </a:r>
            <a:r>
              <a:rPr lang="en-US" sz="1800" spc="-10" dirty="0">
                <a:latin typeface="Arial MT"/>
                <a:cs typeface="Arial MT"/>
              </a:rPr>
              <a:t>esophagus stomach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0" dirty="0"/>
              <a:t>Medico</a:t>
            </a:r>
            <a:r>
              <a:rPr spc="-160" dirty="0"/>
              <a:t> </a:t>
            </a:r>
            <a:r>
              <a:rPr spc="-80" dirty="0"/>
              <a:t>legal</a:t>
            </a:r>
            <a:r>
              <a:rPr spc="-180" dirty="0"/>
              <a:t> </a:t>
            </a:r>
            <a:r>
              <a:rPr spc="-55" dirty="0"/>
              <a:t>Importance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53336"/>
            <a:ext cx="4794250" cy="1341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rgbClr val="3891A7"/>
              </a:buClr>
              <a:buSzPct val="83333"/>
              <a:buAutoNum type="arabicPeriod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Accidental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poisoning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common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3333"/>
              <a:buAutoNum type="arabicPeriod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Suicidal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ingestion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rare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3333"/>
              <a:buAutoNum type="arabicPeriod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Homicide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possible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0"/>
            <a:ext cx="2743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INTEERATION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817" y="435422"/>
            <a:ext cx="7492365" cy="1118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588770" marR="5080" indent="-1576705">
              <a:lnSpc>
                <a:spcPts val="4280"/>
              </a:lnSpc>
              <a:spcBef>
                <a:spcPts val="245"/>
              </a:spcBef>
            </a:pPr>
            <a:r>
              <a:rPr sz="3600" spc="-110" dirty="0"/>
              <a:t>Vision</a:t>
            </a:r>
            <a:r>
              <a:rPr sz="3600" spc="-120" dirty="0"/>
              <a:t> </a:t>
            </a:r>
            <a:r>
              <a:rPr sz="3600" spc="-70" dirty="0"/>
              <a:t>of</a:t>
            </a:r>
            <a:r>
              <a:rPr sz="3600" spc="-170" dirty="0"/>
              <a:t> </a:t>
            </a:r>
            <a:r>
              <a:rPr sz="3600" spc="-100" dirty="0"/>
              <a:t>Rawalpindi</a:t>
            </a:r>
            <a:r>
              <a:rPr sz="3600" spc="-200" dirty="0"/>
              <a:t> </a:t>
            </a:r>
            <a:r>
              <a:rPr sz="3600" spc="-90" dirty="0"/>
              <a:t>Medical</a:t>
            </a:r>
            <a:r>
              <a:rPr sz="3600" spc="-195" dirty="0"/>
              <a:t> </a:t>
            </a:r>
            <a:r>
              <a:rPr sz="3600" spc="-80" dirty="0"/>
              <a:t>University </a:t>
            </a:r>
            <a:r>
              <a:rPr sz="3600" spc="-70" dirty="0"/>
              <a:t>The</a:t>
            </a:r>
            <a:r>
              <a:rPr sz="3600" spc="-145" dirty="0"/>
              <a:t> </a:t>
            </a:r>
            <a:r>
              <a:rPr sz="3600" spc="-100" dirty="0"/>
              <a:t>Dream/</a:t>
            </a:r>
            <a:r>
              <a:rPr sz="3600" spc="-275" dirty="0"/>
              <a:t> </a:t>
            </a:r>
            <a:r>
              <a:rPr sz="3600" spc="-20" dirty="0"/>
              <a:t>Tomorrow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1554292"/>
            <a:ext cx="7447915" cy="292417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367030" indent="-354330">
              <a:lnSpc>
                <a:spcPct val="100000"/>
              </a:lnSpc>
              <a:spcBef>
                <a:spcPts val="1570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367030" algn="l"/>
              </a:tabLst>
            </a:pPr>
            <a:r>
              <a:rPr sz="2400" spc="-105" dirty="0">
                <a:latin typeface="Arial MT"/>
                <a:cs typeface="Arial MT"/>
              </a:rPr>
              <a:t>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impart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evidence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based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research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oriented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medical</a:t>
            </a:r>
            <a:endParaRPr sz="2400">
              <a:latin typeface="Arial MT"/>
              <a:cs typeface="Arial MT"/>
            </a:endParaRPr>
          </a:p>
          <a:p>
            <a:pPr marL="367030">
              <a:lnSpc>
                <a:spcPct val="100000"/>
              </a:lnSpc>
              <a:spcBef>
                <a:spcPts val="1470"/>
              </a:spcBef>
            </a:pPr>
            <a:r>
              <a:rPr sz="2400" spc="-10" dirty="0">
                <a:latin typeface="Arial MT"/>
                <a:cs typeface="Arial MT"/>
              </a:rPr>
              <a:t>education</a:t>
            </a:r>
            <a:endParaRPr sz="2400">
              <a:latin typeface="Arial MT"/>
              <a:cs typeface="Arial MT"/>
            </a:endParaRPr>
          </a:p>
          <a:p>
            <a:pPr marL="367030" indent="-354330">
              <a:lnSpc>
                <a:spcPct val="100000"/>
              </a:lnSpc>
              <a:spcBef>
                <a:spcPts val="2005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367030" algn="l"/>
              </a:tabLst>
            </a:pPr>
            <a:r>
              <a:rPr sz="2400" spc="-105" dirty="0">
                <a:latin typeface="Arial MT"/>
                <a:cs typeface="Arial MT"/>
              </a:rPr>
              <a:t>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provide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best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possible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patient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care</a:t>
            </a:r>
            <a:endParaRPr sz="2400">
              <a:latin typeface="Arial MT"/>
              <a:cs typeface="Arial MT"/>
            </a:endParaRPr>
          </a:p>
          <a:p>
            <a:pPr marL="367030" marR="5080" indent="-354965">
              <a:lnSpc>
                <a:spcPct val="151200"/>
              </a:lnSpc>
              <a:spcBef>
                <a:spcPts val="530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367030" algn="l"/>
              </a:tabLst>
            </a:pPr>
            <a:r>
              <a:rPr sz="2400" spc="-105" dirty="0">
                <a:latin typeface="Arial MT"/>
                <a:cs typeface="Arial MT"/>
              </a:rPr>
              <a:t>To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inculcate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values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mutual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respect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ethical </a:t>
            </a:r>
            <a:r>
              <a:rPr sz="2400" dirty="0">
                <a:latin typeface="Arial MT"/>
                <a:cs typeface="Arial MT"/>
              </a:rPr>
              <a:t>practice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medicine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3230C5EA-CFB8-A1B6-EAF5-12726EF0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5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54292"/>
            <a:ext cx="8065134" cy="4574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7030" marR="5080" indent="-354965" algn="just">
              <a:lnSpc>
                <a:spcPct val="149900"/>
              </a:lnSpc>
              <a:spcBef>
                <a:spcPts val="130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367030" algn="l"/>
              </a:tabLst>
            </a:pP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2"/>
              </a:rPr>
              <a:t>https://www.researchgate.net/publication/290443753_Ing</a:t>
            </a:r>
            <a:r>
              <a:rPr sz="2400" spc="-10" dirty="0">
                <a:solidFill>
                  <a:srgbClr val="8DC664"/>
                </a:solidFill>
                <a:latin typeface="Arial MT"/>
                <a:cs typeface="Arial MT"/>
              </a:rPr>
              <a:t> </a:t>
            </a: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3"/>
              </a:rPr>
              <a:t>estion_of_Phenol_Carbolic_Acid_Leading_to_Ventricula</a:t>
            </a:r>
            <a:r>
              <a:rPr sz="2400" spc="-10" dirty="0">
                <a:solidFill>
                  <a:srgbClr val="8DC664"/>
                </a:solidFill>
                <a:latin typeface="Arial MT"/>
                <a:cs typeface="Arial MT"/>
              </a:rPr>
              <a:t> </a:t>
            </a: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3"/>
              </a:rPr>
              <a:t>r_Fibrillation</a:t>
            </a:r>
            <a:endParaRPr sz="2400">
              <a:latin typeface="Arial MT"/>
              <a:cs typeface="Arial MT"/>
            </a:endParaRPr>
          </a:p>
          <a:p>
            <a:pPr marL="366395" indent="-353695" algn="just">
              <a:lnSpc>
                <a:spcPct val="100000"/>
              </a:lnSpc>
              <a:spcBef>
                <a:spcPts val="2075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366395" algn="l"/>
              </a:tabLst>
            </a:pP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3"/>
              </a:rPr>
              <a:t>https://epgp.inflibnet.ac.in/epgpdata/uploads/epgp_conte</a:t>
            </a:r>
            <a:endParaRPr sz="2400">
              <a:latin typeface="Arial MT"/>
              <a:cs typeface="Arial MT"/>
            </a:endParaRPr>
          </a:p>
          <a:p>
            <a:pPr marL="367030">
              <a:lnSpc>
                <a:spcPct val="100000"/>
              </a:lnSpc>
              <a:spcBef>
                <a:spcPts val="1405"/>
              </a:spcBef>
            </a:pP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3"/>
              </a:rPr>
              <a:t>nt/S000016FS/P000697/M010642/ET/1516252404FSC_</a:t>
            </a:r>
            <a:endParaRPr sz="2400">
              <a:latin typeface="Arial MT"/>
              <a:cs typeface="Arial MT"/>
            </a:endParaRPr>
          </a:p>
          <a:p>
            <a:pPr marL="367030">
              <a:lnSpc>
                <a:spcPct val="100000"/>
              </a:lnSpc>
              <a:spcBef>
                <a:spcPts val="1475"/>
              </a:spcBef>
            </a:pP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3"/>
              </a:rPr>
              <a:t>P10_M10_e-text.pdf</a:t>
            </a:r>
            <a:endParaRPr sz="2400">
              <a:latin typeface="Arial MT"/>
              <a:cs typeface="Arial MT"/>
            </a:endParaRPr>
          </a:p>
          <a:p>
            <a:pPr marL="367030" indent="-354330" algn="just">
              <a:lnSpc>
                <a:spcPct val="100000"/>
              </a:lnSpc>
              <a:spcBef>
                <a:spcPts val="2000"/>
              </a:spcBef>
              <a:buClr>
                <a:srgbClr val="3891A7"/>
              </a:buClr>
              <a:buSzPct val="83333"/>
              <a:buFont typeface="Wingdings"/>
              <a:buChar char=""/>
              <a:tabLst>
                <a:tab pos="367030" algn="l"/>
              </a:tabLst>
            </a:pP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4"/>
              </a:rPr>
              <a:t>https://journals.indexcopernicus.com/search/article?articl</a:t>
            </a:r>
            <a:endParaRPr sz="2400">
              <a:latin typeface="Arial MT"/>
              <a:cs typeface="Arial MT"/>
            </a:endParaRPr>
          </a:p>
          <a:p>
            <a:pPr marL="367030">
              <a:lnSpc>
                <a:spcPct val="100000"/>
              </a:lnSpc>
              <a:spcBef>
                <a:spcPts val="1475"/>
              </a:spcBef>
            </a:pPr>
            <a:r>
              <a:rPr sz="2400" u="sng" spc="-10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Arial MT"/>
                <a:cs typeface="Arial MT"/>
                <a:hlinkClick r:id="rId4"/>
              </a:rPr>
              <a:t>eId=1676721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0"/>
            <a:ext cx="11430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65" dirty="0"/>
              <a:t>Research </a:t>
            </a:r>
            <a:endParaRPr lang="en-US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0" dirty="0"/>
              <a:t>Biomedical</a:t>
            </a:r>
            <a:r>
              <a:rPr spc="-190" dirty="0"/>
              <a:t> </a:t>
            </a:r>
            <a:r>
              <a:rPr spc="-35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25599"/>
            <a:ext cx="6642100" cy="405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3675" marR="5080" indent="-181610">
              <a:lnSpc>
                <a:spcPct val="100400"/>
              </a:lnSpc>
              <a:spcBef>
                <a:spcPts val="90"/>
              </a:spcBef>
              <a:buClr>
                <a:srgbClr val="3891A7"/>
              </a:buClr>
              <a:buSzPct val="83333"/>
              <a:buChar char="•"/>
              <a:tabLst>
                <a:tab pos="19494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principle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beneficence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obligation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	</a:t>
            </a:r>
            <a:r>
              <a:rPr sz="2400" dirty="0">
                <a:latin typeface="Arial MT"/>
                <a:cs typeface="Arial MT"/>
              </a:rPr>
              <a:t>physician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3891A7"/>
                </a:solidFill>
                <a:latin typeface="Arial"/>
                <a:cs typeface="Arial"/>
              </a:rPr>
              <a:t>benefit</a:t>
            </a:r>
            <a:r>
              <a:rPr sz="2400" b="1" spc="-40" dirty="0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91A7"/>
                </a:solidFill>
                <a:latin typeface="Arial"/>
                <a:cs typeface="Arial"/>
              </a:rPr>
              <a:t>of</a:t>
            </a:r>
            <a:r>
              <a:rPr sz="2400" b="1" spc="-40" dirty="0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91A7"/>
                </a:solidFill>
                <a:latin typeface="Arial"/>
                <a:cs typeface="Arial"/>
              </a:rPr>
              <a:t>the</a:t>
            </a:r>
            <a:r>
              <a:rPr sz="2400" b="1" spc="-50" dirty="0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891A7"/>
                </a:solidFill>
                <a:latin typeface="Arial"/>
                <a:cs typeface="Arial"/>
              </a:rPr>
              <a:t>patient 	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supports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number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moral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rules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protect 	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defend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right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others,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prevent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harm, 	</a:t>
            </a:r>
            <a:r>
              <a:rPr sz="2400" dirty="0">
                <a:latin typeface="Arial MT"/>
                <a:cs typeface="Arial MT"/>
              </a:rPr>
              <a:t>remove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conditions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harm,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help 	</a:t>
            </a:r>
            <a:r>
              <a:rPr sz="2400" dirty="0">
                <a:latin typeface="Arial MT"/>
                <a:cs typeface="Arial MT"/>
              </a:rPr>
              <a:t>persons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disabilities,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rescue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persons</a:t>
            </a:r>
            <a:r>
              <a:rPr sz="2400" spc="-25" dirty="0">
                <a:latin typeface="Arial MT"/>
                <a:cs typeface="Arial MT"/>
              </a:rPr>
              <a:t> in 	</a:t>
            </a:r>
            <a:r>
              <a:rPr sz="2400" spc="-10" dirty="0">
                <a:latin typeface="Arial MT"/>
                <a:cs typeface="Arial MT"/>
              </a:rPr>
              <a:t>danger.</a:t>
            </a:r>
            <a:endParaRPr sz="2400">
              <a:latin typeface="Arial MT"/>
              <a:cs typeface="Arial MT"/>
            </a:endParaRPr>
          </a:p>
          <a:p>
            <a:pPr marL="194945">
              <a:lnSpc>
                <a:spcPts val="2840"/>
              </a:lnSpc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worth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emphasizing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language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here</a:t>
            </a:r>
            <a:endParaRPr sz="2400">
              <a:latin typeface="Arial MT"/>
              <a:cs typeface="Arial MT"/>
            </a:endParaRPr>
          </a:p>
          <a:p>
            <a:pPr marL="194945">
              <a:lnSpc>
                <a:spcPts val="2865"/>
              </a:lnSpc>
            </a:pPr>
            <a:r>
              <a:rPr sz="2400" dirty="0">
                <a:latin typeface="Arial MT"/>
                <a:cs typeface="Arial MT"/>
              </a:rPr>
              <a:t>is one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positive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requirements.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principle</a:t>
            </a:r>
            <a:endParaRPr sz="2400">
              <a:latin typeface="Arial MT"/>
              <a:cs typeface="Arial MT"/>
            </a:endParaRPr>
          </a:p>
          <a:p>
            <a:pPr marL="194945">
              <a:lnSpc>
                <a:spcPts val="2865"/>
              </a:lnSpc>
              <a:spcBef>
                <a:spcPts val="50"/>
              </a:spcBef>
            </a:pPr>
            <a:r>
              <a:rPr sz="2400" dirty="0">
                <a:latin typeface="Arial MT"/>
                <a:cs typeface="Arial MT"/>
              </a:rPr>
              <a:t>calls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just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avoiding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harm,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also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to</a:t>
            </a:r>
            <a:endParaRPr sz="2400">
              <a:latin typeface="Arial MT"/>
              <a:cs typeface="Arial MT"/>
            </a:endParaRPr>
          </a:p>
          <a:p>
            <a:pPr marL="194945">
              <a:lnSpc>
                <a:spcPts val="2865"/>
              </a:lnSpc>
            </a:pPr>
            <a:r>
              <a:rPr sz="2400" dirty="0">
                <a:latin typeface="Arial MT"/>
                <a:cs typeface="Arial MT"/>
              </a:rPr>
              <a:t>benefit patients and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promote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their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welfare.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0"/>
            <a:ext cx="2181225" cy="1362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2425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-35" dirty="0"/>
              <a:t>Ethics</a:t>
            </a:r>
            <a:endParaRPr 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0" dirty="0"/>
              <a:t>Family</a:t>
            </a:r>
            <a:r>
              <a:rPr spc="-180" dirty="0"/>
              <a:t> </a:t>
            </a:r>
            <a:r>
              <a:rPr spc="-55" dirty="0"/>
              <a:t>Medicine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75" dirty="0"/>
              <a:t> </a:t>
            </a:r>
            <a:r>
              <a:rPr dirty="0"/>
              <a:t>successful</a:t>
            </a:r>
            <a:r>
              <a:rPr spc="-45" dirty="0"/>
              <a:t> </a:t>
            </a:r>
            <a:r>
              <a:rPr dirty="0"/>
              <a:t>treatment</a:t>
            </a:r>
            <a:r>
              <a:rPr spc="-10" dirty="0"/>
              <a:t> </a:t>
            </a:r>
            <a:r>
              <a:rPr dirty="0"/>
              <a:t>for any</a:t>
            </a:r>
            <a:r>
              <a:rPr spc="-90" dirty="0"/>
              <a:t> </a:t>
            </a:r>
            <a:r>
              <a:rPr dirty="0"/>
              <a:t>poisoning</a:t>
            </a:r>
            <a:r>
              <a:rPr spc="-10" dirty="0"/>
              <a:t> </a:t>
            </a:r>
            <a:r>
              <a:rPr dirty="0"/>
              <a:t>must</a:t>
            </a:r>
            <a:r>
              <a:rPr spc="-15" dirty="0"/>
              <a:t> </a:t>
            </a:r>
            <a:r>
              <a:rPr dirty="0"/>
              <a:t>do</a:t>
            </a:r>
            <a:r>
              <a:rPr spc="-80" dirty="0"/>
              <a:t> </a:t>
            </a:r>
            <a:r>
              <a:rPr dirty="0"/>
              <a:t>one</a:t>
            </a:r>
            <a:r>
              <a:rPr spc="-10" dirty="0"/>
              <a:t> </a:t>
            </a:r>
            <a:r>
              <a:rPr spc="-25" dirty="0"/>
              <a:t>of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three</a:t>
            </a:r>
            <a:r>
              <a:rPr spc="-55" dirty="0"/>
              <a:t> </a:t>
            </a:r>
            <a:r>
              <a:rPr spc="-10" dirty="0"/>
              <a:t>things:</a:t>
            </a:r>
          </a:p>
          <a:p>
            <a:pPr marL="279400" indent="-266700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3333"/>
              <a:buChar char="•"/>
              <a:tabLst>
                <a:tab pos="279400" algn="l"/>
              </a:tabLst>
            </a:pPr>
            <a:r>
              <a:rPr dirty="0"/>
              <a:t>Empty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stomach</a:t>
            </a:r>
            <a:r>
              <a:rPr spc="-55" dirty="0"/>
              <a:t> </a:t>
            </a:r>
            <a:r>
              <a:rPr dirty="0"/>
              <a:t>before</a:t>
            </a:r>
            <a:r>
              <a:rPr spc="-10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poison</a:t>
            </a:r>
            <a:r>
              <a:rPr spc="-5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spc="-10" dirty="0"/>
              <a:t>absorbed.</a:t>
            </a:r>
          </a:p>
          <a:p>
            <a:pPr marL="279400" indent="-266700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3333"/>
              <a:buChar char="•"/>
              <a:tabLst>
                <a:tab pos="279400" algn="l"/>
              </a:tabLst>
            </a:pPr>
            <a:r>
              <a:rPr dirty="0"/>
              <a:t>Prevent</a:t>
            </a:r>
            <a:r>
              <a:rPr spc="-11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absorption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poison.</a:t>
            </a:r>
          </a:p>
          <a:p>
            <a:pPr marL="193675" indent="-180975">
              <a:lnSpc>
                <a:spcPct val="100000"/>
              </a:lnSpc>
              <a:spcBef>
                <a:spcPts val="575"/>
              </a:spcBef>
              <a:buClr>
                <a:srgbClr val="3891A7"/>
              </a:buClr>
              <a:buSzPct val="83333"/>
              <a:buChar char="•"/>
              <a:tabLst>
                <a:tab pos="193675" algn="l"/>
              </a:tabLst>
            </a:pPr>
            <a:r>
              <a:rPr dirty="0"/>
              <a:t>Counteract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systemic</a:t>
            </a:r>
            <a:r>
              <a:rPr spc="-60" dirty="0"/>
              <a:t> </a:t>
            </a:r>
            <a:r>
              <a:rPr dirty="0"/>
              <a:t>effects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the</a:t>
            </a:r>
            <a:r>
              <a:rPr spc="-105" dirty="0"/>
              <a:t> </a:t>
            </a:r>
            <a:r>
              <a:rPr spc="-10" dirty="0"/>
              <a:t>poison.</a:t>
            </a:r>
          </a:p>
          <a:p>
            <a:pPr marL="193675" indent="-180975">
              <a:lnSpc>
                <a:spcPts val="2865"/>
              </a:lnSpc>
              <a:spcBef>
                <a:spcPts val="575"/>
              </a:spcBef>
              <a:buClr>
                <a:srgbClr val="3891A7"/>
              </a:buClr>
              <a:buSzPct val="83333"/>
              <a:buChar char="•"/>
              <a:tabLst>
                <a:tab pos="193675" algn="l"/>
              </a:tabLst>
            </a:pPr>
            <a:r>
              <a:rPr spc="-20" dirty="0"/>
              <a:t>https://</a:t>
            </a:r>
            <a:r>
              <a:rPr spc="-20" dirty="0">
                <a:hlinkClick r:id="rId2"/>
              </a:rPr>
              <a:t>www.sciencedirect.com/topics/medicine-and-</a:t>
            </a:r>
          </a:p>
          <a:p>
            <a:pPr marL="194945">
              <a:lnSpc>
                <a:spcPts val="2865"/>
              </a:lnSpc>
            </a:pPr>
            <a:r>
              <a:rPr spc="-10" dirty="0"/>
              <a:t>dentistry/toxicity-of-ethanol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1400" y="-7172"/>
            <a:ext cx="1752600" cy="2357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70" dirty="0"/>
              <a:t>Family</a:t>
            </a:r>
            <a:r>
              <a:rPr lang="en-US" sz="2000" spc="-180" dirty="0"/>
              <a:t> </a:t>
            </a:r>
            <a:r>
              <a:rPr lang="en-US" sz="2000" spc="-55" dirty="0"/>
              <a:t>Medicine</a:t>
            </a:r>
            <a:endParaRPr lang="en-US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4655"/>
            <a:ext cx="6966124" cy="36603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B295B313-56FC-9731-5BC6-F64D0B16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15350" cy="11154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447800" cy="1846868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4ED3C605-B329-9CD1-5E92-F79ABCC8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-11523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775" y="2942272"/>
            <a:ext cx="38366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dirty="0">
                <a:solidFill>
                  <a:srgbClr val="2A6C7C"/>
                </a:solidFill>
                <a:latin typeface="Arial"/>
                <a:cs typeface="Arial"/>
              </a:rPr>
              <a:t>Thank</a:t>
            </a:r>
            <a:r>
              <a:rPr sz="6000" b="1" spc="-5" dirty="0">
                <a:solidFill>
                  <a:srgbClr val="2A6C7C"/>
                </a:solidFill>
                <a:latin typeface="Arial"/>
                <a:cs typeface="Arial"/>
              </a:rPr>
              <a:t> </a:t>
            </a:r>
            <a:r>
              <a:rPr sz="6000" b="1" spc="-25" dirty="0">
                <a:solidFill>
                  <a:srgbClr val="2A6C7C"/>
                </a:solidFill>
                <a:latin typeface="Arial"/>
                <a:cs typeface="Arial"/>
              </a:rPr>
              <a:t>you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119" y="458469"/>
            <a:ext cx="6988809" cy="1118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771140" marR="5080" indent="-2759075">
              <a:lnSpc>
                <a:spcPts val="4280"/>
              </a:lnSpc>
              <a:spcBef>
                <a:spcPts val="245"/>
              </a:spcBef>
              <a:tabLst>
                <a:tab pos="5034280" algn="l"/>
              </a:tabLst>
            </a:pPr>
            <a:r>
              <a:rPr sz="3600" spc="-100" dirty="0"/>
              <a:t>Professor</a:t>
            </a:r>
            <a:r>
              <a:rPr sz="3600" spc="-225" dirty="0"/>
              <a:t> </a:t>
            </a:r>
            <a:r>
              <a:rPr sz="3600" spc="-75" dirty="0"/>
              <a:t>Umar</a:t>
            </a:r>
            <a:r>
              <a:rPr sz="3600" spc="-210" dirty="0"/>
              <a:t> </a:t>
            </a:r>
            <a:r>
              <a:rPr sz="3600" spc="-85" dirty="0"/>
              <a:t>Model</a:t>
            </a:r>
            <a:r>
              <a:rPr sz="3600" spc="-180" dirty="0"/>
              <a:t> </a:t>
            </a:r>
            <a:r>
              <a:rPr sz="3600" spc="-25" dirty="0"/>
              <a:t>of</a:t>
            </a:r>
            <a:r>
              <a:rPr sz="3600" dirty="0"/>
              <a:t>	</a:t>
            </a:r>
            <a:r>
              <a:rPr sz="3600" spc="-95" dirty="0"/>
              <a:t>Integrated </a:t>
            </a:r>
            <a:r>
              <a:rPr sz="3600" spc="-10" dirty="0"/>
              <a:t>Lecture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800600" cy="43148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82838" y="1744213"/>
            <a:ext cx="1274445" cy="1017269"/>
            <a:chOff x="5982838" y="1744213"/>
            <a:chExt cx="1274445" cy="1017269"/>
          </a:xfrm>
        </p:grpSpPr>
        <p:sp>
          <p:nvSpPr>
            <p:cNvPr id="5" name="object 5"/>
            <p:cNvSpPr/>
            <p:nvPr/>
          </p:nvSpPr>
          <p:spPr>
            <a:xfrm>
              <a:off x="5996051" y="1757425"/>
              <a:ext cx="1247775" cy="990600"/>
            </a:xfrm>
            <a:custGeom>
              <a:avLst/>
              <a:gdLst/>
              <a:ahLst/>
              <a:cxnLst/>
              <a:rect l="l" t="t" r="r" b="b"/>
              <a:pathLst>
                <a:path w="1247775" h="990600">
                  <a:moveTo>
                    <a:pt x="1148715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1413"/>
                  </a:lnTo>
                  <a:lnTo>
                    <a:pt x="7780" y="930003"/>
                  </a:lnTo>
                  <a:lnTo>
                    <a:pt x="29003" y="961532"/>
                  </a:lnTo>
                  <a:lnTo>
                    <a:pt x="60489" y="982799"/>
                  </a:lnTo>
                  <a:lnTo>
                    <a:pt x="99060" y="990600"/>
                  </a:lnTo>
                  <a:lnTo>
                    <a:pt x="1148588" y="990600"/>
                  </a:lnTo>
                  <a:lnTo>
                    <a:pt x="1187178" y="982801"/>
                  </a:lnTo>
                  <a:lnTo>
                    <a:pt x="1218707" y="961548"/>
                  </a:lnTo>
                  <a:lnTo>
                    <a:pt x="1239974" y="930056"/>
                  </a:lnTo>
                  <a:lnTo>
                    <a:pt x="1247775" y="891539"/>
                  </a:lnTo>
                  <a:lnTo>
                    <a:pt x="1247775" y="99060"/>
                  </a:lnTo>
                  <a:lnTo>
                    <a:pt x="1239976" y="60489"/>
                  </a:lnTo>
                  <a:lnTo>
                    <a:pt x="1218723" y="29003"/>
                  </a:lnTo>
                  <a:lnTo>
                    <a:pt x="1187231" y="7780"/>
                  </a:lnTo>
                  <a:lnTo>
                    <a:pt x="1148715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6051" y="1757425"/>
              <a:ext cx="1247775" cy="990600"/>
            </a:xfrm>
            <a:custGeom>
              <a:avLst/>
              <a:gdLst/>
              <a:ahLst/>
              <a:cxnLst/>
              <a:rect l="l" t="t" r="r" b="b"/>
              <a:pathLst>
                <a:path w="1247775" h="99060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148715" y="0"/>
                  </a:lnTo>
                  <a:lnTo>
                    <a:pt x="1187231" y="7780"/>
                  </a:lnTo>
                  <a:lnTo>
                    <a:pt x="1218723" y="29003"/>
                  </a:lnTo>
                  <a:lnTo>
                    <a:pt x="1239976" y="60489"/>
                  </a:lnTo>
                  <a:lnTo>
                    <a:pt x="1247775" y="99060"/>
                  </a:lnTo>
                  <a:lnTo>
                    <a:pt x="1247775" y="891539"/>
                  </a:lnTo>
                  <a:lnTo>
                    <a:pt x="1239974" y="930056"/>
                  </a:lnTo>
                  <a:lnTo>
                    <a:pt x="1218707" y="961548"/>
                  </a:lnTo>
                  <a:lnTo>
                    <a:pt x="1187178" y="982801"/>
                  </a:lnTo>
                  <a:lnTo>
                    <a:pt x="1148588" y="990600"/>
                  </a:lnTo>
                  <a:lnTo>
                    <a:pt x="99060" y="990600"/>
                  </a:lnTo>
                  <a:lnTo>
                    <a:pt x="60489" y="982799"/>
                  </a:lnTo>
                  <a:lnTo>
                    <a:pt x="29003" y="961532"/>
                  </a:lnTo>
                  <a:lnTo>
                    <a:pt x="7780" y="930003"/>
                  </a:lnTo>
                  <a:lnTo>
                    <a:pt x="0" y="891413"/>
                  </a:lnTo>
                  <a:lnTo>
                    <a:pt x="0" y="99060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88404" y="2053340"/>
            <a:ext cx="666750" cy="3492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900" spc="-25" dirty="0">
                <a:latin typeface="Arial MT"/>
                <a:cs typeface="Arial MT"/>
              </a:rPr>
              <a:t>60%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latin typeface="Arial MT"/>
                <a:cs typeface="Arial MT"/>
              </a:rPr>
              <a:t>Core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subject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4725" y="2124075"/>
            <a:ext cx="209550" cy="24765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630663" y="1734688"/>
            <a:ext cx="1312545" cy="1036319"/>
            <a:chOff x="7630663" y="1734688"/>
            <a:chExt cx="1312545" cy="1036319"/>
          </a:xfrm>
        </p:grpSpPr>
        <p:sp>
          <p:nvSpPr>
            <p:cNvPr id="10" name="object 10"/>
            <p:cNvSpPr/>
            <p:nvPr/>
          </p:nvSpPr>
          <p:spPr>
            <a:xfrm>
              <a:off x="7643876" y="1747900"/>
              <a:ext cx="1285875" cy="1009650"/>
            </a:xfrm>
            <a:custGeom>
              <a:avLst/>
              <a:gdLst/>
              <a:ahLst/>
              <a:cxnLst/>
              <a:rect l="l" t="t" r="r" b="b"/>
              <a:pathLst>
                <a:path w="1285875" h="1009650">
                  <a:moveTo>
                    <a:pt x="1184909" y="0"/>
                  </a:moveTo>
                  <a:lnTo>
                    <a:pt x="100838" y="0"/>
                  </a:lnTo>
                  <a:lnTo>
                    <a:pt x="61561" y="7917"/>
                  </a:lnTo>
                  <a:lnTo>
                    <a:pt x="29511" y="29527"/>
                  </a:lnTo>
                  <a:lnTo>
                    <a:pt x="7915" y="61614"/>
                  </a:lnTo>
                  <a:lnTo>
                    <a:pt x="0" y="100964"/>
                  </a:lnTo>
                  <a:lnTo>
                    <a:pt x="0" y="908685"/>
                  </a:lnTo>
                  <a:lnTo>
                    <a:pt x="7915" y="947981"/>
                  </a:lnTo>
                  <a:lnTo>
                    <a:pt x="29511" y="980074"/>
                  </a:lnTo>
                  <a:lnTo>
                    <a:pt x="61561" y="1001714"/>
                  </a:lnTo>
                  <a:lnTo>
                    <a:pt x="100838" y="1009650"/>
                  </a:lnTo>
                  <a:lnTo>
                    <a:pt x="1184909" y="1009650"/>
                  </a:lnTo>
                  <a:lnTo>
                    <a:pt x="1224206" y="1001714"/>
                  </a:lnTo>
                  <a:lnTo>
                    <a:pt x="1256299" y="980074"/>
                  </a:lnTo>
                  <a:lnTo>
                    <a:pt x="1277939" y="947981"/>
                  </a:lnTo>
                  <a:lnTo>
                    <a:pt x="1285875" y="908685"/>
                  </a:lnTo>
                  <a:lnTo>
                    <a:pt x="1285875" y="100964"/>
                  </a:lnTo>
                  <a:lnTo>
                    <a:pt x="1277939" y="61614"/>
                  </a:lnTo>
                  <a:lnTo>
                    <a:pt x="1256299" y="29527"/>
                  </a:lnTo>
                  <a:lnTo>
                    <a:pt x="1224206" y="7917"/>
                  </a:lnTo>
                  <a:lnTo>
                    <a:pt x="1184909" y="0"/>
                  </a:lnTo>
                  <a:close/>
                </a:path>
              </a:pathLst>
            </a:custGeom>
            <a:solidFill>
              <a:srgbClr val="7D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3876" y="1747900"/>
              <a:ext cx="1285875" cy="1009650"/>
            </a:xfrm>
            <a:custGeom>
              <a:avLst/>
              <a:gdLst/>
              <a:ahLst/>
              <a:cxnLst/>
              <a:rect l="l" t="t" r="r" b="b"/>
              <a:pathLst>
                <a:path w="1285875" h="1009650">
                  <a:moveTo>
                    <a:pt x="0" y="100964"/>
                  </a:moveTo>
                  <a:lnTo>
                    <a:pt x="7915" y="61614"/>
                  </a:lnTo>
                  <a:lnTo>
                    <a:pt x="29511" y="29527"/>
                  </a:lnTo>
                  <a:lnTo>
                    <a:pt x="61561" y="7917"/>
                  </a:lnTo>
                  <a:lnTo>
                    <a:pt x="100838" y="0"/>
                  </a:lnTo>
                  <a:lnTo>
                    <a:pt x="1184909" y="0"/>
                  </a:lnTo>
                  <a:lnTo>
                    <a:pt x="1224206" y="7917"/>
                  </a:lnTo>
                  <a:lnTo>
                    <a:pt x="1256299" y="29527"/>
                  </a:lnTo>
                  <a:lnTo>
                    <a:pt x="1277939" y="61614"/>
                  </a:lnTo>
                  <a:lnTo>
                    <a:pt x="1285875" y="100964"/>
                  </a:lnTo>
                  <a:lnTo>
                    <a:pt x="1285875" y="908685"/>
                  </a:lnTo>
                  <a:lnTo>
                    <a:pt x="1277939" y="947981"/>
                  </a:lnTo>
                  <a:lnTo>
                    <a:pt x="1256299" y="980074"/>
                  </a:lnTo>
                  <a:lnTo>
                    <a:pt x="1224206" y="1001714"/>
                  </a:lnTo>
                  <a:lnTo>
                    <a:pt x="1184909" y="1009650"/>
                  </a:lnTo>
                  <a:lnTo>
                    <a:pt x="100838" y="1009650"/>
                  </a:lnTo>
                  <a:lnTo>
                    <a:pt x="61561" y="1001714"/>
                  </a:lnTo>
                  <a:lnTo>
                    <a:pt x="29511" y="980074"/>
                  </a:lnTo>
                  <a:lnTo>
                    <a:pt x="7915" y="947981"/>
                  </a:lnTo>
                  <a:lnTo>
                    <a:pt x="0" y="908685"/>
                  </a:lnTo>
                  <a:lnTo>
                    <a:pt x="0" y="100964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161655" y="1830959"/>
            <a:ext cx="250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MT"/>
                <a:cs typeface="Arial MT"/>
              </a:rPr>
              <a:t>20%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8676" y="1967801"/>
            <a:ext cx="682625" cy="6845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69850" algn="just">
              <a:lnSpc>
                <a:spcPct val="120600"/>
              </a:lnSpc>
              <a:spcBef>
                <a:spcPts val="75"/>
              </a:spcBef>
            </a:pPr>
            <a:r>
              <a:rPr sz="900" spc="-10" dirty="0">
                <a:latin typeface="Arial MT"/>
                <a:cs typeface="Arial MT"/>
              </a:rPr>
              <a:t>Horizontal Integration Physiology Biochemistry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8254" y="2844800"/>
            <a:ext cx="250951" cy="23012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525888" y="3172963"/>
            <a:ext cx="1417320" cy="1017269"/>
            <a:chOff x="7525888" y="3172963"/>
            <a:chExt cx="1417320" cy="1017269"/>
          </a:xfrm>
        </p:grpSpPr>
        <p:sp>
          <p:nvSpPr>
            <p:cNvPr id="16" name="object 16"/>
            <p:cNvSpPr/>
            <p:nvPr/>
          </p:nvSpPr>
          <p:spPr>
            <a:xfrm>
              <a:off x="7539101" y="3186175"/>
              <a:ext cx="1390650" cy="990600"/>
            </a:xfrm>
            <a:custGeom>
              <a:avLst/>
              <a:gdLst/>
              <a:ahLst/>
              <a:cxnLst/>
              <a:rect l="l" t="t" r="r" b="b"/>
              <a:pathLst>
                <a:path w="1390650" h="990600">
                  <a:moveTo>
                    <a:pt x="1291590" y="0"/>
                  </a:moveTo>
                  <a:lnTo>
                    <a:pt x="98932" y="0"/>
                  </a:lnTo>
                  <a:lnTo>
                    <a:pt x="60436" y="7780"/>
                  </a:lnTo>
                  <a:lnTo>
                    <a:pt x="28987" y="29003"/>
                  </a:lnTo>
                  <a:lnTo>
                    <a:pt x="7778" y="60489"/>
                  </a:lnTo>
                  <a:lnTo>
                    <a:pt x="0" y="99060"/>
                  </a:lnTo>
                  <a:lnTo>
                    <a:pt x="0" y="891540"/>
                  </a:lnTo>
                  <a:lnTo>
                    <a:pt x="7778" y="930056"/>
                  </a:lnTo>
                  <a:lnTo>
                    <a:pt x="28987" y="961548"/>
                  </a:lnTo>
                  <a:lnTo>
                    <a:pt x="60436" y="982801"/>
                  </a:lnTo>
                  <a:lnTo>
                    <a:pt x="98932" y="990600"/>
                  </a:lnTo>
                  <a:lnTo>
                    <a:pt x="1291590" y="990600"/>
                  </a:lnTo>
                  <a:lnTo>
                    <a:pt x="1330106" y="982801"/>
                  </a:lnTo>
                  <a:lnTo>
                    <a:pt x="1361598" y="961548"/>
                  </a:lnTo>
                  <a:lnTo>
                    <a:pt x="1382851" y="930056"/>
                  </a:lnTo>
                  <a:lnTo>
                    <a:pt x="1390650" y="891540"/>
                  </a:lnTo>
                  <a:lnTo>
                    <a:pt x="1390650" y="99060"/>
                  </a:lnTo>
                  <a:lnTo>
                    <a:pt x="1382851" y="60489"/>
                  </a:lnTo>
                  <a:lnTo>
                    <a:pt x="1361598" y="29003"/>
                  </a:lnTo>
                  <a:lnTo>
                    <a:pt x="1330106" y="7780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rgbClr val="EBA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9101" y="3186175"/>
              <a:ext cx="1390650" cy="990600"/>
            </a:xfrm>
            <a:custGeom>
              <a:avLst/>
              <a:gdLst/>
              <a:ahLst/>
              <a:cxnLst/>
              <a:rect l="l" t="t" r="r" b="b"/>
              <a:pathLst>
                <a:path w="1390650" h="990600">
                  <a:moveTo>
                    <a:pt x="0" y="99060"/>
                  </a:moveTo>
                  <a:lnTo>
                    <a:pt x="7778" y="60489"/>
                  </a:lnTo>
                  <a:lnTo>
                    <a:pt x="28987" y="29003"/>
                  </a:lnTo>
                  <a:lnTo>
                    <a:pt x="60436" y="7780"/>
                  </a:lnTo>
                  <a:lnTo>
                    <a:pt x="98932" y="0"/>
                  </a:lnTo>
                  <a:lnTo>
                    <a:pt x="1291590" y="0"/>
                  </a:lnTo>
                  <a:lnTo>
                    <a:pt x="1330106" y="7780"/>
                  </a:lnTo>
                  <a:lnTo>
                    <a:pt x="1361598" y="29003"/>
                  </a:lnTo>
                  <a:lnTo>
                    <a:pt x="1382851" y="60489"/>
                  </a:lnTo>
                  <a:lnTo>
                    <a:pt x="1390650" y="99060"/>
                  </a:lnTo>
                  <a:lnTo>
                    <a:pt x="1390650" y="891540"/>
                  </a:lnTo>
                  <a:lnTo>
                    <a:pt x="1382851" y="930056"/>
                  </a:lnTo>
                  <a:lnTo>
                    <a:pt x="1361598" y="961548"/>
                  </a:lnTo>
                  <a:lnTo>
                    <a:pt x="1330106" y="982801"/>
                  </a:lnTo>
                  <a:lnTo>
                    <a:pt x="1291590" y="990600"/>
                  </a:lnTo>
                  <a:lnTo>
                    <a:pt x="98932" y="990600"/>
                  </a:lnTo>
                  <a:lnTo>
                    <a:pt x="60436" y="982801"/>
                  </a:lnTo>
                  <a:lnTo>
                    <a:pt x="28987" y="961548"/>
                  </a:lnTo>
                  <a:lnTo>
                    <a:pt x="7778" y="930056"/>
                  </a:lnTo>
                  <a:lnTo>
                    <a:pt x="0" y="891540"/>
                  </a:lnTo>
                  <a:lnTo>
                    <a:pt x="0" y="99060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49158" y="3318446"/>
            <a:ext cx="974090" cy="6845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95"/>
              </a:spcBef>
            </a:pPr>
            <a:r>
              <a:rPr sz="900" spc="-25" dirty="0">
                <a:latin typeface="Arial MT"/>
                <a:cs typeface="Arial MT"/>
              </a:rPr>
              <a:t>8%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900" dirty="0">
                <a:latin typeface="Arial MT"/>
                <a:cs typeface="Arial MT"/>
              </a:rPr>
              <a:t>Vertical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integration</a:t>
            </a:r>
            <a:endParaRPr sz="900">
              <a:latin typeface="Arial MT"/>
              <a:cs typeface="Arial MT"/>
            </a:endParaRPr>
          </a:p>
          <a:p>
            <a:pPr marL="120014" marR="109220" indent="-8890" algn="ctr">
              <a:lnSpc>
                <a:spcPts val="1350"/>
              </a:lnSpc>
              <a:spcBef>
                <a:spcPts val="15"/>
              </a:spcBef>
            </a:pPr>
            <a:r>
              <a:rPr sz="900" spc="-10" dirty="0">
                <a:latin typeface="Arial MT"/>
                <a:cs typeface="Arial MT"/>
              </a:rPr>
              <a:t>Pathology Pharmacology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9475" y="3554857"/>
            <a:ext cx="215519" cy="25120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5706613" y="3163438"/>
            <a:ext cx="1436370" cy="1055370"/>
            <a:chOff x="5706613" y="3163438"/>
            <a:chExt cx="1436370" cy="1055370"/>
          </a:xfrm>
        </p:grpSpPr>
        <p:sp>
          <p:nvSpPr>
            <p:cNvPr id="21" name="object 21"/>
            <p:cNvSpPr/>
            <p:nvPr/>
          </p:nvSpPr>
          <p:spPr>
            <a:xfrm>
              <a:off x="5719826" y="3176650"/>
              <a:ext cx="1409700" cy="1028700"/>
            </a:xfrm>
            <a:custGeom>
              <a:avLst/>
              <a:gdLst/>
              <a:ahLst/>
              <a:cxnLst/>
              <a:rect l="l" t="t" r="r" b="b"/>
              <a:pathLst>
                <a:path w="1409700" h="1028700">
                  <a:moveTo>
                    <a:pt x="1306829" y="0"/>
                  </a:moveTo>
                  <a:lnTo>
                    <a:pt x="102743" y="0"/>
                  </a:lnTo>
                  <a:lnTo>
                    <a:pt x="62739" y="8072"/>
                  </a:lnTo>
                  <a:lnTo>
                    <a:pt x="30083" y="30099"/>
                  </a:lnTo>
                  <a:lnTo>
                    <a:pt x="8070" y="62793"/>
                  </a:lnTo>
                  <a:lnTo>
                    <a:pt x="0" y="102870"/>
                  </a:lnTo>
                  <a:lnTo>
                    <a:pt x="0" y="925830"/>
                  </a:lnTo>
                  <a:lnTo>
                    <a:pt x="8070" y="965852"/>
                  </a:lnTo>
                  <a:lnTo>
                    <a:pt x="30083" y="998553"/>
                  </a:lnTo>
                  <a:lnTo>
                    <a:pt x="62739" y="1020609"/>
                  </a:lnTo>
                  <a:lnTo>
                    <a:pt x="102743" y="1028700"/>
                  </a:lnTo>
                  <a:lnTo>
                    <a:pt x="1306829" y="1028700"/>
                  </a:lnTo>
                  <a:lnTo>
                    <a:pt x="1346852" y="1020609"/>
                  </a:lnTo>
                  <a:lnTo>
                    <a:pt x="1379553" y="998553"/>
                  </a:lnTo>
                  <a:lnTo>
                    <a:pt x="1401609" y="965852"/>
                  </a:lnTo>
                  <a:lnTo>
                    <a:pt x="1409700" y="925830"/>
                  </a:lnTo>
                  <a:lnTo>
                    <a:pt x="1409700" y="102870"/>
                  </a:lnTo>
                  <a:lnTo>
                    <a:pt x="1401609" y="62793"/>
                  </a:lnTo>
                  <a:lnTo>
                    <a:pt x="1379553" y="30099"/>
                  </a:lnTo>
                  <a:lnTo>
                    <a:pt x="1346852" y="8072"/>
                  </a:lnTo>
                  <a:lnTo>
                    <a:pt x="1306829" y="0"/>
                  </a:lnTo>
                  <a:close/>
                </a:path>
              </a:pathLst>
            </a:custGeom>
            <a:solidFill>
              <a:srgbClr val="F5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9826" y="3176650"/>
              <a:ext cx="1409700" cy="1028700"/>
            </a:xfrm>
            <a:custGeom>
              <a:avLst/>
              <a:gdLst/>
              <a:ahLst/>
              <a:cxnLst/>
              <a:rect l="l" t="t" r="r" b="b"/>
              <a:pathLst>
                <a:path w="1409700" h="1028700">
                  <a:moveTo>
                    <a:pt x="0" y="102870"/>
                  </a:moveTo>
                  <a:lnTo>
                    <a:pt x="8070" y="62793"/>
                  </a:lnTo>
                  <a:lnTo>
                    <a:pt x="30083" y="30099"/>
                  </a:lnTo>
                  <a:lnTo>
                    <a:pt x="62739" y="8072"/>
                  </a:lnTo>
                  <a:lnTo>
                    <a:pt x="102743" y="0"/>
                  </a:lnTo>
                  <a:lnTo>
                    <a:pt x="1306829" y="0"/>
                  </a:lnTo>
                  <a:lnTo>
                    <a:pt x="1346852" y="8072"/>
                  </a:lnTo>
                  <a:lnTo>
                    <a:pt x="1379553" y="30099"/>
                  </a:lnTo>
                  <a:lnTo>
                    <a:pt x="1401609" y="62793"/>
                  </a:lnTo>
                  <a:lnTo>
                    <a:pt x="1409700" y="102870"/>
                  </a:lnTo>
                  <a:lnTo>
                    <a:pt x="1409700" y="925830"/>
                  </a:lnTo>
                  <a:lnTo>
                    <a:pt x="1401609" y="965852"/>
                  </a:lnTo>
                  <a:lnTo>
                    <a:pt x="1379553" y="998553"/>
                  </a:lnTo>
                  <a:lnTo>
                    <a:pt x="1346852" y="1020609"/>
                  </a:lnTo>
                  <a:lnTo>
                    <a:pt x="1306829" y="1028700"/>
                  </a:lnTo>
                  <a:lnTo>
                    <a:pt x="102743" y="1028700"/>
                  </a:lnTo>
                  <a:lnTo>
                    <a:pt x="62739" y="1020609"/>
                  </a:lnTo>
                  <a:lnTo>
                    <a:pt x="30083" y="998553"/>
                  </a:lnTo>
                  <a:lnTo>
                    <a:pt x="8070" y="965852"/>
                  </a:lnTo>
                  <a:lnTo>
                    <a:pt x="0" y="925830"/>
                  </a:lnTo>
                  <a:lnTo>
                    <a:pt x="0" y="102870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41695" y="3390650"/>
            <a:ext cx="974090" cy="5492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90"/>
              </a:spcBef>
            </a:pPr>
            <a:r>
              <a:rPr sz="900" spc="-25" dirty="0">
                <a:latin typeface="Arial MT"/>
                <a:cs typeface="Arial MT"/>
              </a:rPr>
              <a:t>7%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latin typeface="Arial MT"/>
                <a:cs typeface="Arial MT"/>
              </a:rPr>
              <a:t>Vertical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integration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Arial MT"/>
                <a:cs typeface="Arial MT"/>
              </a:rPr>
              <a:t>Clinical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integration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9260" y="4288028"/>
            <a:ext cx="251206" cy="21183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706613" y="4592188"/>
            <a:ext cx="1369695" cy="1283970"/>
            <a:chOff x="5706613" y="4592188"/>
            <a:chExt cx="1369695" cy="1283970"/>
          </a:xfrm>
        </p:grpSpPr>
        <p:sp>
          <p:nvSpPr>
            <p:cNvPr id="26" name="object 26"/>
            <p:cNvSpPr/>
            <p:nvPr/>
          </p:nvSpPr>
          <p:spPr>
            <a:xfrm>
              <a:off x="5719826" y="4605401"/>
              <a:ext cx="1343025" cy="1257300"/>
            </a:xfrm>
            <a:custGeom>
              <a:avLst/>
              <a:gdLst/>
              <a:ahLst/>
              <a:cxnLst/>
              <a:rect l="l" t="t" r="r" b="b"/>
              <a:pathLst>
                <a:path w="1343025" h="1257300">
                  <a:moveTo>
                    <a:pt x="1217295" y="0"/>
                  </a:moveTo>
                  <a:lnTo>
                    <a:pt x="125602" y="0"/>
                  </a:lnTo>
                  <a:lnTo>
                    <a:pt x="76723" y="9874"/>
                  </a:lnTo>
                  <a:lnTo>
                    <a:pt x="36798" y="36798"/>
                  </a:lnTo>
                  <a:lnTo>
                    <a:pt x="9874" y="76723"/>
                  </a:lnTo>
                  <a:lnTo>
                    <a:pt x="0" y="125603"/>
                  </a:lnTo>
                  <a:lnTo>
                    <a:pt x="0" y="1131506"/>
                  </a:lnTo>
                  <a:lnTo>
                    <a:pt x="9874" y="1180448"/>
                  </a:lnTo>
                  <a:lnTo>
                    <a:pt x="36798" y="1220412"/>
                  </a:lnTo>
                  <a:lnTo>
                    <a:pt x="76723" y="1247356"/>
                  </a:lnTo>
                  <a:lnTo>
                    <a:pt x="125602" y="1257236"/>
                  </a:lnTo>
                  <a:lnTo>
                    <a:pt x="1217295" y="1257236"/>
                  </a:lnTo>
                  <a:lnTo>
                    <a:pt x="1266193" y="1247356"/>
                  </a:lnTo>
                  <a:lnTo>
                    <a:pt x="1306163" y="1220412"/>
                  </a:lnTo>
                  <a:lnTo>
                    <a:pt x="1333130" y="1180448"/>
                  </a:lnTo>
                  <a:lnTo>
                    <a:pt x="1343025" y="1131506"/>
                  </a:lnTo>
                  <a:lnTo>
                    <a:pt x="1343025" y="125603"/>
                  </a:lnTo>
                  <a:lnTo>
                    <a:pt x="1333130" y="76723"/>
                  </a:lnTo>
                  <a:lnTo>
                    <a:pt x="1306163" y="36798"/>
                  </a:lnTo>
                  <a:lnTo>
                    <a:pt x="1266193" y="9874"/>
                  </a:lnTo>
                  <a:lnTo>
                    <a:pt x="1217295" y="0"/>
                  </a:lnTo>
                  <a:close/>
                </a:path>
              </a:pathLst>
            </a:custGeom>
            <a:solidFill>
              <a:srgbClr val="E7DE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9826" y="4605401"/>
              <a:ext cx="1343025" cy="1257300"/>
            </a:xfrm>
            <a:custGeom>
              <a:avLst/>
              <a:gdLst/>
              <a:ahLst/>
              <a:cxnLst/>
              <a:rect l="l" t="t" r="r" b="b"/>
              <a:pathLst>
                <a:path w="1343025" h="1257300">
                  <a:moveTo>
                    <a:pt x="0" y="125603"/>
                  </a:moveTo>
                  <a:lnTo>
                    <a:pt x="9874" y="76723"/>
                  </a:lnTo>
                  <a:lnTo>
                    <a:pt x="36798" y="36798"/>
                  </a:lnTo>
                  <a:lnTo>
                    <a:pt x="76723" y="9874"/>
                  </a:lnTo>
                  <a:lnTo>
                    <a:pt x="125602" y="0"/>
                  </a:lnTo>
                  <a:lnTo>
                    <a:pt x="1217295" y="0"/>
                  </a:lnTo>
                  <a:lnTo>
                    <a:pt x="1266193" y="9874"/>
                  </a:lnTo>
                  <a:lnTo>
                    <a:pt x="1306163" y="36798"/>
                  </a:lnTo>
                  <a:lnTo>
                    <a:pt x="1333130" y="76723"/>
                  </a:lnTo>
                  <a:lnTo>
                    <a:pt x="1343025" y="125603"/>
                  </a:lnTo>
                  <a:lnTo>
                    <a:pt x="1343025" y="1131506"/>
                  </a:lnTo>
                  <a:lnTo>
                    <a:pt x="1333130" y="1180448"/>
                  </a:lnTo>
                  <a:lnTo>
                    <a:pt x="1306163" y="1220412"/>
                  </a:lnTo>
                  <a:lnTo>
                    <a:pt x="1266193" y="1247356"/>
                  </a:lnTo>
                  <a:lnTo>
                    <a:pt x="1217295" y="1257236"/>
                  </a:lnTo>
                  <a:lnTo>
                    <a:pt x="125602" y="1257236"/>
                  </a:lnTo>
                  <a:lnTo>
                    <a:pt x="76723" y="1247356"/>
                  </a:lnTo>
                  <a:lnTo>
                    <a:pt x="36798" y="1220412"/>
                  </a:lnTo>
                  <a:lnTo>
                    <a:pt x="9874" y="1180448"/>
                  </a:lnTo>
                  <a:lnTo>
                    <a:pt x="0" y="1131506"/>
                  </a:lnTo>
                  <a:lnTo>
                    <a:pt x="0" y="125603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05500" y="4649654"/>
            <a:ext cx="974090" cy="9613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00"/>
              </a:spcBef>
            </a:pPr>
            <a:r>
              <a:rPr sz="900" spc="-25" dirty="0">
                <a:latin typeface="Arial MT"/>
                <a:cs typeface="Arial MT"/>
              </a:rPr>
              <a:t>5%</a:t>
            </a:r>
            <a:endParaRPr sz="900">
              <a:latin typeface="Arial MT"/>
              <a:cs typeface="Arial MT"/>
            </a:endParaRPr>
          </a:p>
          <a:p>
            <a:pPr marL="12700" marR="5080" algn="ctr">
              <a:lnSpc>
                <a:spcPct val="118300"/>
              </a:lnSpc>
            </a:pPr>
            <a:r>
              <a:rPr sz="900" spc="-10" dirty="0">
                <a:latin typeface="Arial MT"/>
                <a:cs typeface="Arial MT"/>
              </a:rPr>
              <a:t>Vertical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integration Research,</a:t>
            </a:r>
            <a:endParaRPr sz="900">
              <a:latin typeface="Arial MT"/>
              <a:cs typeface="Arial MT"/>
            </a:endParaRPr>
          </a:p>
          <a:p>
            <a:pPr algn="ctr">
              <a:lnSpc>
                <a:spcPts val="975"/>
              </a:lnSpc>
            </a:pPr>
            <a:r>
              <a:rPr sz="900" spc="-10" dirty="0">
                <a:latin typeface="Arial MT"/>
                <a:cs typeface="Arial MT"/>
              </a:rPr>
              <a:t>professionalism</a:t>
            </a:r>
            <a:endParaRPr sz="900">
              <a:latin typeface="Arial MT"/>
              <a:cs typeface="Arial MT"/>
            </a:endParaRPr>
          </a:p>
          <a:p>
            <a:pPr marL="155575" marR="153670" indent="7620" algn="ctr">
              <a:lnSpc>
                <a:spcPct val="118300"/>
              </a:lnSpc>
            </a:pPr>
            <a:r>
              <a:rPr sz="900" spc="-10" dirty="0">
                <a:latin typeface="Arial MT"/>
                <a:cs typeface="Arial MT"/>
              </a:rPr>
              <a:t>Ethics</a:t>
            </a:r>
            <a:r>
              <a:rPr sz="900" spc="5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Digital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library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29" name="Picture 28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199ADA37-CCEB-DC63-EAF6-FD914A81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7543800" cy="607859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4319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53321C92-E2BC-C3B7-5705-20F22D4F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626363"/>
            <a:ext cx="48075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85" dirty="0">
                <a:latin typeface="Arial"/>
                <a:cs typeface="Arial"/>
              </a:rPr>
              <a:t>Learning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b="1" spc="-60" dirty="0">
                <a:latin typeface="Arial"/>
                <a:cs typeface="Arial"/>
              </a:rPr>
              <a:t>Objectives: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2230137"/>
            <a:ext cx="7788275" cy="33648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45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Classify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Corrosives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state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mechanism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actions.</a:t>
            </a:r>
            <a:endParaRPr sz="2400">
              <a:latin typeface="Arial MT"/>
              <a:cs typeface="Arial MT"/>
            </a:endParaRPr>
          </a:p>
          <a:p>
            <a:pPr marL="218440" indent="-205740">
              <a:lnSpc>
                <a:spcPts val="2715"/>
              </a:lnSpc>
              <a:spcBef>
                <a:spcPts val="35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Briefly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explain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clinical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effects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Carbolic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Oxalic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715"/>
              </a:lnSpc>
            </a:pPr>
            <a:r>
              <a:rPr sz="2400" b="1" dirty="0">
                <a:latin typeface="Arial"/>
                <a:cs typeface="Arial"/>
              </a:rPr>
              <a:t>Acid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human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body.</a:t>
            </a:r>
            <a:endParaRPr sz="2400">
              <a:latin typeface="Arial MT"/>
              <a:cs typeface="Arial MT"/>
            </a:endParaRPr>
          </a:p>
          <a:p>
            <a:pPr marL="218440" indent="-205740">
              <a:lnSpc>
                <a:spcPts val="2755"/>
              </a:lnSpc>
              <a:spcBef>
                <a:spcPts val="27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State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fatal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dose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management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Carbolic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ts val="2755"/>
              </a:lnSpc>
            </a:pPr>
            <a:r>
              <a:rPr sz="2400" b="1" dirty="0">
                <a:latin typeface="Arial"/>
                <a:cs typeface="Arial"/>
              </a:rPr>
              <a:t>Oxalic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Acid</a:t>
            </a:r>
            <a:endParaRPr sz="2400">
              <a:latin typeface="Arial"/>
              <a:cs typeface="Arial"/>
            </a:endParaRPr>
          </a:p>
          <a:p>
            <a:pPr marL="218440" indent="-205740">
              <a:lnSpc>
                <a:spcPts val="2755"/>
              </a:lnSpc>
              <a:spcBef>
                <a:spcPts val="27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18440" algn="l"/>
              </a:tabLst>
            </a:pPr>
            <a:r>
              <a:rPr sz="2400" dirty="0">
                <a:latin typeface="Arial MT"/>
                <a:cs typeface="Arial MT"/>
              </a:rPr>
              <a:t>Briefly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describe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postmortem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findings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oxalic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&amp;</a:t>
            </a:r>
            <a:endParaRPr sz="2400">
              <a:latin typeface="Arial MT"/>
              <a:cs typeface="Arial MT"/>
            </a:endParaRPr>
          </a:p>
          <a:p>
            <a:pPr marL="194945">
              <a:lnSpc>
                <a:spcPts val="2755"/>
              </a:lnSpc>
            </a:pPr>
            <a:r>
              <a:rPr sz="2400" dirty="0">
                <a:latin typeface="Arial MT"/>
                <a:cs typeface="Arial MT"/>
              </a:rPr>
              <a:t>carbolic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poisoning</a:t>
            </a:r>
            <a:endParaRPr sz="2400">
              <a:latin typeface="Arial MT"/>
              <a:cs typeface="Arial MT"/>
            </a:endParaRPr>
          </a:p>
          <a:p>
            <a:pPr marL="194945" marR="944880" indent="-182880">
              <a:lnSpc>
                <a:spcPts val="2550"/>
              </a:lnSpc>
              <a:spcBef>
                <a:spcPts val="64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194945" algn="l"/>
                <a:tab pos="217804" algn="l"/>
                <a:tab pos="1096010" algn="l"/>
              </a:tabLst>
            </a:pPr>
            <a:r>
              <a:rPr sz="2400" spc="-10" dirty="0">
                <a:latin typeface="Arial MT"/>
                <a:cs typeface="Arial MT"/>
              </a:rPr>
              <a:t>	State</a:t>
            </a:r>
            <a:r>
              <a:rPr sz="2400" dirty="0">
                <a:latin typeface="Arial MT"/>
                <a:cs typeface="Arial MT"/>
              </a:rPr>
              <a:t>	the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medico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legal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importance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throwing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spc="-10" dirty="0">
                <a:latin typeface="Arial MT"/>
                <a:cs typeface="Arial MT"/>
              </a:rPr>
              <a:t>corrosives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765098F2-A823-0410-CBC8-11C9BB87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335" y="422274"/>
            <a:ext cx="5403850" cy="11855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37820" algn="ctr">
              <a:lnSpc>
                <a:spcPct val="100000"/>
              </a:lnSpc>
              <a:spcBef>
                <a:spcPts val="130"/>
              </a:spcBef>
            </a:pPr>
            <a:r>
              <a:rPr b="1" spc="-90" dirty="0">
                <a:solidFill>
                  <a:srgbClr val="8DC664"/>
                </a:solidFill>
                <a:latin typeface="Arial"/>
                <a:cs typeface="Arial"/>
              </a:rPr>
              <a:t>Carbolic</a:t>
            </a:r>
            <a:r>
              <a:rPr b="1" spc="-250" dirty="0">
                <a:solidFill>
                  <a:srgbClr val="8DC664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8DC664"/>
                </a:solidFill>
                <a:latin typeface="Arial"/>
                <a:cs typeface="Arial"/>
              </a:rPr>
              <a:t>Acid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3600" spc="-100" dirty="0">
                <a:solidFill>
                  <a:srgbClr val="8DC664"/>
                </a:solidFill>
              </a:rPr>
              <a:t>(Phenol)</a:t>
            </a:r>
            <a:r>
              <a:rPr sz="3600" spc="-155" dirty="0">
                <a:solidFill>
                  <a:srgbClr val="8DC664"/>
                </a:solidFill>
              </a:rPr>
              <a:t> </a:t>
            </a:r>
            <a:r>
              <a:rPr sz="3600" spc="-90" dirty="0">
                <a:solidFill>
                  <a:srgbClr val="8DC664"/>
                </a:solidFill>
              </a:rPr>
              <a:t>(coal</a:t>
            </a:r>
            <a:r>
              <a:rPr sz="3600" spc="-195" dirty="0">
                <a:solidFill>
                  <a:srgbClr val="8DC664"/>
                </a:solidFill>
              </a:rPr>
              <a:t> </a:t>
            </a:r>
            <a:r>
              <a:rPr sz="3600" spc="-80" dirty="0">
                <a:solidFill>
                  <a:srgbClr val="8DC664"/>
                </a:solidFill>
              </a:rPr>
              <a:t>tar</a:t>
            </a:r>
            <a:r>
              <a:rPr sz="3600" spc="-140" dirty="0">
                <a:solidFill>
                  <a:srgbClr val="8DC664"/>
                </a:solidFill>
              </a:rPr>
              <a:t> </a:t>
            </a:r>
            <a:r>
              <a:rPr sz="3600" spc="-85" dirty="0">
                <a:solidFill>
                  <a:srgbClr val="8DC664"/>
                </a:solidFill>
              </a:rPr>
              <a:t>derivative)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3719131"/>
            <a:ext cx="7654290" cy="228600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795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spc="-10" dirty="0">
                <a:latin typeface="Arial"/>
                <a:cs typeface="Arial"/>
              </a:rPr>
              <a:t>Colorless</a:t>
            </a:r>
            <a:endParaRPr sz="24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700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3675" algn="l"/>
              </a:tabLst>
            </a:pPr>
            <a:r>
              <a:rPr sz="2400" b="1" spc="-10" dirty="0">
                <a:latin typeface="Arial"/>
                <a:cs typeface="Arial"/>
              </a:rPr>
              <a:t>Prismatic</a:t>
            </a:r>
            <a:endParaRPr sz="2400">
              <a:latin typeface="Arial"/>
              <a:cs typeface="Arial"/>
            </a:endParaRPr>
          </a:p>
          <a:p>
            <a:pPr marL="193040" marR="5080" indent="-180975">
              <a:lnSpc>
                <a:spcPct val="138200"/>
              </a:lnSpc>
              <a:spcBef>
                <a:spcPts val="680"/>
              </a:spcBef>
              <a:buClr>
                <a:srgbClr val="3891A7"/>
              </a:buClr>
              <a:buSzPct val="83333"/>
              <a:buFont typeface="Arial MT"/>
              <a:buChar char="•"/>
              <a:tabLst>
                <a:tab pos="194945" algn="l"/>
              </a:tabLst>
            </a:pPr>
            <a:r>
              <a:rPr sz="2400" b="1" dirty="0">
                <a:latin typeface="Arial"/>
                <a:cs typeface="Arial"/>
              </a:rPr>
              <a:t>Needle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like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crystals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that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turns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pink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liquefies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when 	</a:t>
            </a:r>
            <a:r>
              <a:rPr sz="2400" dirty="0">
                <a:latin typeface="Arial MT"/>
                <a:cs typeface="Arial MT"/>
              </a:rPr>
              <a:t>exposed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air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676400"/>
            <a:ext cx="4343400" cy="3118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683448"/>
            <a:ext cx="1099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8DC664"/>
                </a:solidFill>
                <a:latin typeface="Arial"/>
                <a:cs typeface="Arial"/>
              </a:rPr>
              <a:t>TASTE: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6475" y="1683448"/>
            <a:ext cx="2647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Burning,</a:t>
            </a:r>
            <a:r>
              <a:rPr sz="24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sweetish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2789872"/>
            <a:ext cx="1155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DC664"/>
                </a:solidFill>
                <a:latin typeface="Arial"/>
                <a:cs typeface="Arial"/>
              </a:rPr>
              <a:t>SMELL: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2020" y="2789872"/>
            <a:ext cx="2973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Carbolic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phenolic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3886200"/>
            <a:ext cx="191833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8DC664"/>
                </a:solidFill>
                <a:latin typeface="Arial"/>
                <a:cs typeface="Arial"/>
              </a:rPr>
              <a:t>SOLUBILITY: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5426" y="3708405"/>
            <a:ext cx="4754245" cy="11137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b="1" dirty="0">
                <a:latin typeface="Arial"/>
                <a:cs typeface="Arial"/>
              </a:rPr>
              <a:t>Slightly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400"/>
              </a:spcBef>
              <a:tabLst>
                <a:tab pos="1440180" algn="l"/>
              </a:tabLst>
            </a:pPr>
            <a:r>
              <a:rPr sz="2400" b="1" dirty="0">
                <a:latin typeface="Arial"/>
                <a:cs typeface="Arial"/>
              </a:rPr>
              <a:t>Freely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	glycerin,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ether,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alcohol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683448"/>
            <a:ext cx="956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DC664"/>
                </a:solidFill>
                <a:latin typeface="Arial"/>
                <a:cs typeface="Arial"/>
              </a:rPr>
              <a:t>USES: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2837497"/>
            <a:ext cx="2552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solidFill>
                  <a:srgbClr val="3891A7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3381057"/>
            <a:ext cx="2552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solidFill>
                  <a:srgbClr val="3891A7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3934142"/>
            <a:ext cx="2552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solidFill>
                  <a:srgbClr val="3891A7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2049081"/>
            <a:ext cx="4953635" cy="222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735" marR="2270125" indent="-915669">
              <a:lnSpc>
                <a:spcPct val="151300"/>
              </a:lnSpc>
              <a:spcBef>
                <a:spcPts val="100"/>
              </a:spcBef>
              <a:tabLst>
                <a:tab pos="927735" algn="l"/>
              </a:tabLst>
            </a:pPr>
            <a:r>
              <a:rPr sz="2000" spc="-50" dirty="0">
                <a:solidFill>
                  <a:srgbClr val="3891A7"/>
                </a:solidFill>
                <a:latin typeface="Wingdings"/>
                <a:cs typeface="Wingdings"/>
              </a:rPr>
              <a:t></a:t>
            </a:r>
            <a:r>
              <a:rPr sz="2000" dirty="0">
                <a:solidFill>
                  <a:srgbClr val="3891A7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Arial"/>
                <a:cs typeface="Arial"/>
              </a:rPr>
              <a:t>Antiseptic Disinfectant</a:t>
            </a:r>
            <a:endParaRPr sz="240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1400"/>
              </a:spcBef>
              <a:tabLst>
                <a:tab pos="3866515" algn="l"/>
              </a:tabLst>
            </a:pPr>
            <a:r>
              <a:rPr sz="2400" b="1" dirty="0">
                <a:latin typeface="Arial"/>
                <a:cs typeface="Arial"/>
              </a:rPr>
              <a:t>Chlorinated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phenol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(</a:t>
            </a:r>
            <a:r>
              <a:rPr sz="2400" b="1" spc="-10" dirty="0">
                <a:solidFill>
                  <a:srgbClr val="8DC664"/>
                </a:solidFill>
                <a:latin typeface="Arial"/>
                <a:cs typeface="Arial"/>
              </a:rPr>
              <a:t>Dettol)</a:t>
            </a:r>
            <a:endParaRPr sz="2400">
              <a:latin typeface="Arial"/>
              <a:cs typeface="Arial"/>
            </a:endParaRPr>
          </a:p>
          <a:p>
            <a:pPr marL="1000760">
              <a:lnSpc>
                <a:spcPct val="100000"/>
              </a:lnSpc>
              <a:spcBef>
                <a:spcPts val="1475"/>
              </a:spcBef>
            </a:pPr>
            <a:r>
              <a:rPr sz="2400" b="1" dirty="0">
                <a:latin typeface="Arial"/>
                <a:cs typeface="Arial"/>
              </a:rPr>
              <a:t>Manufacture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plastic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2748" y="1524000"/>
            <a:ext cx="1799726" cy="4343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1279</Words>
  <Application>Microsoft Office PowerPoint</Application>
  <PresentationFormat>On-screen Show (4:3)</PresentationFormat>
  <Paragraphs>247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MT</vt:lpstr>
      <vt:lpstr>Bell MT</vt:lpstr>
      <vt:lpstr>Times New Roman</vt:lpstr>
      <vt:lpstr>Wingdings</vt:lpstr>
      <vt:lpstr>Office Theme</vt:lpstr>
      <vt:lpstr>CORROSIVES</vt:lpstr>
      <vt:lpstr>Motto Of RMU</vt:lpstr>
      <vt:lpstr>Vision of Rawalpindi Medical University The Dream/ Tomorrow</vt:lpstr>
      <vt:lpstr>Professor Umar Model of Integrated Lecture</vt:lpstr>
      <vt:lpstr>SEQUENCE OF LGIS</vt:lpstr>
      <vt:lpstr>Learning Objectives:</vt:lpstr>
      <vt:lpstr>Carbolic Acid (Phenol) (coal tar derivative)</vt:lpstr>
      <vt:lpstr>Burning, sweetish</vt:lpstr>
      <vt:lpstr>USES:</vt:lpstr>
      <vt:lpstr>Absorption</vt:lpstr>
      <vt:lpstr>Excretion:</vt:lpstr>
      <vt:lpstr>SIGNS &amp; SYMPTOMS</vt:lpstr>
      <vt:lpstr>Systemic</vt:lpstr>
      <vt:lpstr>RESPIRATORY TRACT : Breathing Laboured Pulmonary Oedema, Laryngeal Oedema, Bronchitis</vt:lpstr>
      <vt:lpstr>PowerPoint Presentation</vt:lpstr>
      <vt:lpstr>TREATMENT</vt:lpstr>
      <vt:lpstr>Post mortem appearance</vt:lpstr>
      <vt:lpstr>Mucous membrane of mouth throat,lips are sodden whitened or ash gray</vt:lpstr>
      <vt:lpstr>Medico legal Importance</vt:lpstr>
      <vt:lpstr>OXALIC ACID</vt:lpstr>
      <vt:lpstr>PowerPoint Presentation</vt:lpstr>
      <vt:lpstr>Action: Corrosive Poison</vt:lpstr>
      <vt:lpstr>PowerPoint Presentation</vt:lpstr>
      <vt:lpstr>Vomitus(contains altered blood &amp; mucus &amp; has “coffee ground” appearance)</vt:lpstr>
      <vt:lpstr>Chavostek’s sign positive. When tapping is done over facial nerve area, there is spasm of facial muscles</vt:lpstr>
      <vt:lpstr>TREATMENT</vt:lpstr>
      <vt:lpstr>PowerPoint Presentation</vt:lpstr>
      <vt:lpstr>Autopsy Findings</vt:lpstr>
      <vt:lpstr>Medico legal Importance</vt:lpstr>
      <vt:lpstr>Research</vt:lpstr>
      <vt:lpstr>Biomedical Ethics</vt:lpstr>
      <vt:lpstr>Family Medicine</vt:lpstr>
      <vt:lpstr>How To Access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CORROSIVES</dc:title>
  <cp:lastModifiedBy>54</cp:lastModifiedBy>
  <cp:revision>8</cp:revision>
  <dcterms:created xsi:type="dcterms:W3CDTF">2025-02-10T11:55:34Z</dcterms:created>
  <dcterms:modified xsi:type="dcterms:W3CDTF">2025-02-25T12:28:04Z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LastSaved">
    <vt:filetime>2025-02-10T00:00:00Z</vt:filetime>
  </property>
</Properties>
</file>