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8"/>
  </p:notesMasterIdLst>
  <p:sldIdLst>
    <p:sldId id="256" r:id="rId2"/>
    <p:sldId id="298" r:id="rId3"/>
    <p:sldId id="295" r:id="rId4"/>
    <p:sldId id="307" r:id="rId5"/>
    <p:sldId id="309" r:id="rId6"/>
    <p:sldId id="318" r:id="rId7"/>
    <p:sldId id="310" r:id="rId8"/>
    <p:sldId id="308" r:id="rId9"/>
    <p:sldId id="257" r:id="rId10"/>
    <p:sldId id="319" r:id="rId11"/>
    <p:sldId id="320" r:id="rId12"/>
    <p:sldId id="321" r:id="rId13"/>
    <p:sldId id="326" r:id="rId14"/>
    <p:sldId id="322" r:id="rId15"/>
    <p:sldId id="323" r:id="rId16"/>
    <p:sldId id="324" r:id="rId17"/>
    <p:sldId id="325" r:id="rId18"/>
    <p:sldId id="327" r:id="rId19"/>
    <p:sldId id="330" r:id="rId20"/>
    <p:sldId id="328" r:id="rId21"/>
    <p:sldId id="329" r:id="rId22"/>
    <p:sldId id="331" r:id="rId23"/>
    <p:sldId id="332" r:id="rId24"/>
    <p:sldId id="333" r:id="rId25"/>
    <p:sldId id="334" r:id="rId26"/>
    <p:sldId id="335" r:id="rId27"/>
    <p:sldId id="336" r:id="rId28"/>
    <p:sldId id="337" r:id="rId29"/>
    <p:sldId id="338" r:id="rId30"/>
    <p:sldId id="339" r:id="rId31"/>
    <p:sldId id="342" r:id="rId32"/>
    <p:sldId id="341" r:id="rId33"/>
    <p:sldId id="343" r:id="rId34"/>
    <p:sldId id="344" r:id="rId35"/>
    <p:sldId id="305" r:id="rId36"/>
    <p:sldId id="27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81" autoAdjust="0"/>
  </p:normalViewPr>
  <p:slideViewPr>
    <p:cSldViewPr snapToGrid="0">
      <p:cViewPr varScale="1">
        <p:scale>
          <a:sx n="65" d="100"/>
          <a:sy n="65" d="100"/>
        </p:scale>
        <p:origin x="91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E9A30-64E7-41EF-B0D4-77349620F20D}"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834A6-927C-43E7-ADE4-B14DEFD955F0}" type="slidenum">
              <a:rPr lang="en-US" smtClean="0"/>
              <a:t>‹#›</a:t>
            </a:fld>
            <a:endParaRPr lang="en-US"/>
          </a:p>
        </p:txBody>
      </p:sp>
    </p:spTree>
    <p:extLst>
      <p:ext uri="{BB962C8B-B14F-4D97-AF65-F5344CB8AC3E}">
        <p14:creationId xmlns:p14="http://schemas.microsoft.com/office/powerpoint/2010/main" val="98096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FSBrabo"/>
              </a:rPr>
              <a:t>invades the cornea resulting in loss of Bowman’s layer and epithelial changes, yellowish aggregates that accumulate near the limbus and then progressively extend toward the central part of the cornea within the palpebral fissure. The globular amorphous material is primarily deposited in the area of Bowman’s layer caused by wind, dust, and ultraviolet radiation </a:t>
            </a:r>
            <a:endParaRPr lang="en-US" dirty="0"/>
          </a:p>
        </p:txBody>
      </p:sp>
      <p:sp>
        <p:nvSpPr>
          <p:cNvPr id="4" name="Slide Number Placeholder 3"/>
          <p:cNvSpPr>
            <a:spLocks noGrp="1"/>
          </p:cNvSpPr>
          <p:nvPr>
            <p:ph type="sldNum" sz="quarter" idx="5"/>
          </p:nvPr>
        </p:nvSpPr>
        <p:spPr/>
        <p:txBody>
          <a:bodyPr/>
          <a:lstStyle/>
          <a:p>
            <a:fld id="{BE0834A6-927C-43E7-ADE4-B14DEFD955F0}" type="slidenum">
              <a:rPr lang="en-US" smtClean="0"/>
              <a:t>25</a:t>
            </a:fld>
            <a:endParaRPr lang="en-US"/>
          </a:p>
        </p:txBody>
      </p:sp>
    </p:spTree>
    <p:extLst>
      <p:ext uri="{BB962C8B-B14F-4D97-AF65-F5344CB8AC3E}">
        <p14:creationId xmlns:p14="http://schemas.microsoft.com/office/powerpoint/2010/main" val="232300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FSBrabo"/>
              </a:rPr>
              <a:t>calcium deposits within the superficial cornea and Bowman’s layer across the interpalpebral fissure, uveitis</a:t>
            </a:r>
          </a:p>
          <a:p>
            <a:r>
              <a:rPr lang="en-US" b="0" i="0" dirty="0">
                <a:solidFill>
                  <a:srgbClr val="000000"/>
                </a:solidFill>
                <a:effectLst/>
                <a:latin typeface="FSBrabo"/>
              </a:rPr>
              <a:t>nodular post-inflammatory keratopathy resulting in disruption of Bowman’s layer, subepithelial fibrosis and vascularization</a:t>
            </a:r>
            <a:endParaRPr lang="en-US" dirty="0"/>
          </a:p>
        </p:txBody>
      </p:sp>
      <p:sp>
        <p:nvSpPr>
          <p:cNvPr id="4" name="Slide Number Placeholder 3"/>
          <p:cNvSpPr>
            <a:spLocks noGrp="1"/>
          </p:cNvSpPr>
          <p:nvPr>
            <p:ph type="sldNum" sz="quarter" idx="5"/>
          </p:nvPr>
        </p:nvSpPr>
        <p:spPr/>
        <p:txBody>
          <a:bodyPr/>
          <a:lstStyle/>
          <a:p>
            <a:fld id="{BE0834A6-927C-43E7-ADE4-B14DEFD955F0}" type="slidenum">
              <a:rPr lang="en-US" smtClean="0"/>
              <a:t>27</a:t>
            </a:fld>
            <a:endParaRPr lang="en-US"/>
          </a:p>
        </p:txBody>
      </p:sp>
    </p:spTree>
    <p:extLst>
      <p:ext uri="{BB962C8B-B14F-4D97-AF65-F5344CB8AC3E}">
        <p14:creationId xmlns:p14="http://schemas.microsoft.com/office/powerpoint/2010/main" val="3433248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73D0AD3C-8834-40EE-9FF5-5CBAB66D4475}" type="datetimeFigureOut">
              <a:rPr lang="en-US" smtClean="0"/>
              <a:t>3/5/2025</a:t>
            </a:fld>
            <a:endParaRPr lang="en-US"/>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4DC3A5A3-B592-4EF4-8028-BF700A4B4A12}" type="slidenum">
              <a:rPr lang="en-US" smtClean="0"/>
              <a:t>‹#›</a:t>
            </a:fld>
            <a:endParaRPr lang="en-US"/>
          </a:p>
        </p:txBody>
      </p:sp>
    </p:spTree>
    <p:extLst>
      <p:ext uri="{BB962C8B-B14F-4D97-AF65-F5344CB8AC3E}">
        <p14:creationId xmlns:p14="http://schemas.microsoft.com/office/powerpoint/2010/main" val="161451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D0AD3C-8834-40EE-9FF5-5CBAB66D4475}"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4167826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3D0AD3C-8834-40EE-9FF5-5CBAB66D4475}"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1697921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3D0AD3C-8834-40EE-9FF5-5CBAB66D4475}"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19039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0AD3C-8834-40EE-9FF5-5CBAB66D4475}"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3047178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3D0AD3C-8834-40EE-9FF5-5CBAB66D4475}" type="datetimeFigureOut">
              <a:rPr lang="en-US"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244877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3D0AD3C-8834-40EE-9FF5-5CBAB66D4475}" type="datetimeFigureOut">
              <a:rPr lang="en-US"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3526695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D0AD3C-8834-40EE-9FF5-5CBAB66D4475}"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610455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D0AD3C-8834-40EE-9FF5-5CBAB66D4475}"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1623060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D0AD3C-8834-40EE-9FF5-5CBAB66D4475}"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3544337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0AD3C-8834-40EE-9FF5-5CBAB66D4475}" type="datetimeFigureOut">
              <a:rPr lang="en-US" smtClean="0"/>
              <a:t>3/5/2025</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377212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D0AD3C-8834-40EE-9FF5-5CBAB66D4475}"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307009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D0AD3C-8834-40EE-9FF5-5CBAB66D4475}" type="datetimeFigureOut">
              <a:rPr lang="en-US" smtClean="0"/>
              <a:t>3/5/2025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228323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0AD3C-8834-40EE-9FF5-5CBAB66D4475}" type="datetimeFigureOut">
              <a:rPr lang="en-US" smtClean="0"/>
              <a:t>3/5/2025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2783047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0AD3C-8834-40EE-9FF5-5CBAB66D4475}" type="datetimeFigureOut">
              <a:rPr lang="en-US" smtClean="0"/>
              <a:t>3/5/2025</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2886817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D0AD3C-8834-40EE-9FF5-5CBAB66D4475}"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310444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D0AD3C-8834-40EE-9FF5-5CBAB66D4475}" type="datetimeFigureOut">
              <a:rPr lang="en-US" smtClean="0"/>
              <a:t>3/5/2025</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DC3A5A3-B592-4EF4-8028-BF700A4B4A12}" type="slidenum">
              <a:rPr lang="en-US" smtClean="0"/>
              <a:t>‹#›</a:t>
            </a:fld>
            <a:endParaRPr lang="en-US"/>
          </a:p>
        </p:txBody>
      </p:sp>
    </p:spTree>
    <p:extLst>
      <p:ext uri="{BB962C8B-B14F-4D97-AF65-F5344CB8AC3E}">
        <p14:creationId xmlns:p14="http://schemas.microsoft.com/office/powerpoint/2010/main" val="116954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73D0AD3C-8834-40EE-9FF5-5CBAB66D4475}" type="datetimeFigureOut">
              <a:rPr lang="en-US" smtClean="0"/>
              <a:t>3/5/2025</a:t>
            </a:fld>
            <a:endParaRPr lang="en-US"/>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DC3A5A3-B592-4EF4-8028-BF700A4B4A12}" type="slidenum">
              <a:rPr lang="en-US" smtClean="0"/>
              <a:t>‹#›</a:t>
            </a:fld>
            <a:endParaRPr lang="en-US"/>
          </a:p>
        </p:txBody>
      </p:sp>
    </p:spTree>
    <p:extLst>
      <p:ext uri="{BB962C8B-B14F-4D97-AF65-F5344CB8AC3E}">
        <p14:creationId xmlns:p14="http://schemas.microsoft.com/office/powerpoint/2010/main" val="317465867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D5AD-8FAA-4D7B-AB05-8ECDBC15FCC8}"/>
              </a:ext>
            </a:extLst>
          </p:cNvPr>
          <p:cNvSpPr>
            <a:spLocks noGrp="1"/>
          </p:cNvSpPr>
          <p:nvPr>
            <p:ph type="ctrTitle"/>
          </p:nvPr>
        </p:nvSpPr>
        <p:spPr>
          <a:xfrm>
            <a:off x="928468" y="1575583"/>
            <a:ext cx="10424160" cy="2264898"/>
          </a:xfrm>
        </p:spPr>
        <p:txBody>
          <a:bodyPr/>
          <a:lstStyle/>
          <a:p>
            <a:r>
              <a:rPr lang="en-US" sz="6000" b="1" dirty="0">
                <a:latin typeface="Arial Black" panose="020B0A04020102020204" pitchFamily="34" charset="0"/>
              </a:rPr>
              <a:t>CORNEAL DYSTROPHIES &amp; DEGENERATIONS</a:t>
            </a:r>
          </a:p>
        </p:txBody>
      </p:sp>
      <p:sp>
        <p:nvSpPr>
          <p:cNvPr id="3" name="Subtitle 2">
            <a:extLst>
              <a:ext uri="{FF2B5EF4-FFF2-40B4-BE49-F238E27FC236}">
                <a16:creationId xmlns:a16="http://schemas.microsoft.com/office/drawing/2014/main" id="{C5D38935-8B53-4B52-96F6-0D68B43101F9}"/>
              </a:ext>
            </a:extLst>
          </p:cNvPr>
          <p:cNvSpPr>
            <a:spLocks noGrp="1"/>
          </p:cNvSpPr>
          <p:nvPr>
            <p:ph type="subTitle" idx="1"/>
          </p:nvPr>
        </p:nvSpPr>
        <p:spPr>
          <a:xfrm>
            <a:off x="1154955" y="4248443"/>
            <a:ext cx="8825658" cy="1913205"/>
          </a:xfrm>
        </p:spPr>
        <p:txBody>
          <a:bodyPr>
            <a:normAutofit/>
          </a:bodyPr>
          <a:lstStyle/>
          <a:p>
            <a: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t>Dr. Ambreen gul</a:t>
            </a:r>
            <a:b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br>
            <a:r>
              <a:rPr kumimoji="0" lang="en-US" sz="2000" b="1" i="0" u="none" strike="noStrike" kern="1200" cap="all" spc="0" normalizeH="0" baseline="0" noProof="0" dirty="0" err="1">
                <a:ln>
                  <a:noFill/>
                </a:ln>
                <a:solidFill>
                  <a:schemeClr val="bg1"/>
                </a:solidFill>
                <a:effectLst/>
                <a:uLnTx/>
                <a:uFillTx/>
                <a:latin typeface="Gill Sans MT" panose="020B0502020104020203"/>
                <a:ea typeface="+mj-ea"/>
                <a:cs typeface="+mj-cs"/>
              </a:rPr>
              <a:t>mbbs</a:t>
            </a:r>
            <a: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t>, </a:t>
            </a:r>
            <a:r>
              <a:rPr kumimoji="0" lang="en-US" sz="2000" b="1" i="0" u="none" strike="noStrike" kern="1200" cap="all" spc="0" normalizeH="0" baseline="0" noProof="0" dirty="0" err="1">
                <a:ln>
                  <a:noFill/>
                </a:ln>
                <a:solidFill>
                  <a:schemeClr val="bg1"/>
                </a:solidFill>
                <a:effectLst/>
                <a:uLnTx/>
                <a:uFillTx/>
                <a:latin typeface="Gill Sans MT" panose="020B0502020104020203"/>
                <a:ea typeface="+mj-ea"/>
                <a:cs typeface="+mj-cs"/>
              </a:rPr>
              <a:t>fcps</a:t>
            </a:r>
            <a: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t>, </a:t>
            </a:r>
            <a:r>
              <a:rPr kumimoji="0" lang="en-US" sz="2000" b="1" i="0" u="none" strike="noStrike" kern="1200" cap="all" spc="0" normalizeH="0" baseline="0" noProof="0" dirty="0" err="1">
                <a:ln>
                  <a:noFill/>
                </a:ln>
                <a:solidFill>
                  <a:schemeClr val="bg1"/>
                </a:solidFill>
                <a:effectLst/>
                <a:uLnTx/>
                <a:uFillTx/>
                <a:latin typeface="Gill Sans MT" panose="020B0502020104020203"/>
                <a:ea typeface="+mj-ea"/>
                <a:cs typeface="+mj-cs"/>
              </a:rPr>
              <a:t>chpe</a:t>
            </a:r>
            <a: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t>, </a:t>
            </a:r>
            <a:r>
              <a:rPr kumimoji="0" lang="en-US" sz="2000" b="1" i="0" u="none" strike="noStrike" kern="1200" cap="all" spc="0" normalizeH="0" baseline="0" noProof="0" dirty="0" err="1">
                <a:ln>
                  <a:noFill/>
                </a:ln>
                <a:solidFill>
                  <a:schemeClr val="bg1"/>
                </a:solidFill>
                <a:effectLst/>
                <a:uLnTx/>
                <a:uFillTx/>
                <a:latin typeface="Gill Sans MT" panose="020B0502020104020203"/>
                <a:ea typeface="+mj-ea"/>
                <a:cs typeface="+mj-cs"/>
              </a:rPr>
              <a:t>chr</a:t>
            </a:r>
            <a: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t>, scholar </a:t>
            </a:r>
            <a:r>
              <a:rPr kumimoji="0" lang="en-US" sz="2000" b="1" i="0" u="none" strike="noStrike" kern="1200" cap="all" spc="0" normalizeH="0" baseline="0" noProof="0" dirty="0" err="1">
                <a:ln>
                  <a:noFill/>
                </a:ln>
                <a:solidFill>
                  <a:schemeClr val="bg1"/>
                </a:solidFill>
                <a:effectLst/>
                <a:uLnTx/>
                <a:uFillTx/>
                <a:latin typeface="Gill Sans MT" panose="020B0502020104020203"/>
                <a:ea typeface="+mj-ea"/>
                <a:cs typeface="+mj-cs"/>
              </a:rPr>
              <a:t>mhpe</a:t>
            </a:r>
            <a:b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br>
            <a: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t>assistant professor</a:t>
            </a:r>
            <a:b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br>
            <a: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t>Ophthalmology dept.</a:t>
            </a:r>
            <a:b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br>
            <a:r>
              <a:rPr kumimoji="0" lang="en-US" sz="2000" b="1" i="0" u="none" strike="noStrike" kern="1200" cap="all" spc="0" normalizeH="0" baseline="0" noProof="0" dirty="0">
                <a:ln>
                  <a:noFill/>
                </a:ln>
                <a:solidFill>
                  <a:schemeClr val="bg1"/>
                </a:solidFill>
                <a:effectLst/>
                <a:uLnTx/>
                <a:uFillTx/>
                <a:latin typeface="Gill Sans MT" panose="020B0502020104020203"/>
                <a:ea typeface="+mj-ea"/>
                <a:cs typeface="+mj-cs"/>
              </a:rPr>
              <a:t>BBH, RMU</a:t>
            </a:r>
            <a:endParaRPr lang="en-US" dirty="0">
              <a:solidFill>
                <a:schemeClr val="bg1"/>
              </a:solidFill>
            </a:endParaRPr>
          </a:p>
        </p:txBody>
      </p:sp>
    </p:spTree>
    <p:extLst>
      <p:ext uri="{BB962C8B-B14F-4D97-AF65-F5344CB8AC3E}">
        <p14:creationId xmlns:p14="http://schemas.microsoft.com/office/powerpoint/2010/main" val="3329933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A557-BE1E-4C95-A6B5-BC7F20AECA20}"/>
              </a:ext>
            </a:extLst>
          </p:cNvPr>
          <p:cNvSpPr>
            <a:spLocks noGrp="1"/>
          </p:cNvSpPr>
          <p:nvPr>
            <p:ph type="title"/>
          </p:nvPr>
        </p:nvSpPr>
        <p:spPr>
          <a:xfrm>
            <a:off x="1995267" y="661183"/>
            <a:ext cx="8555502" cy="1406768"/>
          </a:xfrm>
        </p:spPr>
        <p:txBody>
          <a:bodyPr/>
          <a:lstStyle/>
          <a:p>
            <a:r>
              <a:rPr lang="en-US" sz="4400" b="0" i="0" dirty="0">
                <a:solidFill>
                  <a:schemeClr val="bg1"/>
                </a:solidFill>
                <a:effectLst/>
                <a:latin typeface="Arial Black" panose="020B0A04020102020204" pitchFamily="34" charset="0"/>
              </a:rPr>
              <a:t>Epithelial Basement Membrane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45940F13-AC40-4E89-B057-8E576A9E9337}"/>
              </a:ext>
            </a:extLst>
          </p:cNvPr>
          <p:cNvSpPr>
            <a:spLocks noGrp="1"/>
          </p:cNvSpPr>
          <p:nvPr>
            <p:ph idx="1"/>
          </p:nvPr>
        </p:nvSpPr>
        <p:spPr/>
        <p:txBody>
          <a:bodyPr>
            <a:normAutofit/>
          </a:bodyPr>
          <a:lstStyle/>
          <a:p>
            <a:r>
              <a:rPr lang="en-US" sz="2400" dirty="0">
                <a:solidFill>
                  <a:schemeClr val="tx1"/>
                </a:solidFill>
                <a:latin typeface="Arial" panose="020B0604020202020204" pitchFamily="34" charset="0"/>
                <a:cs typeface="Arial" panose="020B0604020202020204" pitchFamily="34" charset="0"/>
              </a:rPr>
              <a:t>Common form </a:t>
            </a:r>
          </a:p>
          <a:p>
            <a:r>
              <a:rPr lang="en-US" sz="2400" dirty="0">
                <a:solidFill>
                  <a:schemeClr val="tx1"/>
                </a:solidFill>
                <a:latin typeface="Arial" panose="020B0604020202020204" pitchFamily="34" charset="0"/>
                <a:cs typeface="Arial" panose="020B0604020202020204" pitchFamily="34" charset="0"/>
              </a:rPr>
              <a:t>Fingerprints on epithelial layer</a:t>
            </a:r>
          </a:p>
          <a:p>
            <a:r>
              <a:rPr lang="en-US" sz="2400" b="0" i="0" dirty="0">
                <a:solidFill>
                  <a:schemeClr val="tx1"/>
                </a:solidFill>
                <a:effectLst/>
                <a:latin typeface="Arial" panose="020B0604020202020204" pitchFamily="34" charset="0"/>
                <a:cs typeface="Arial" panose="020B0604020202020204" pitchFamily="34" charset="0"/>
              </a:rPr>
              <a:t>Also known as map-dot-fingerprint dystrophy</a:t>
            </a:r>
          </a:p>
          <a:p>
            <a:r>
              <a:rPr lang="en-US" sz="2400" b="0" i="0" dirty="0">
                <a:solidFill>
                  <a:schemeClr val="tx1"/>
                </a:solidFill>
                <a:effectLst/>
                <a:latin typeface="Arial" panose="020B0604020202020204" pitchFamily="34" charset="0"/>
                <a:cs typeface="Arial" panose="020B0604020202020204" pitchFamily="34" charset="0"/>
              </a:rPr>
              <a:t>Asymptomatic or recurrent erosions</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E443382-CA0C-410B-9700-B67F6863C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91DFB20-29F9-4E1B-B312-CF06F01D8191}"/>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1C38A43E-08D1-44A9-BDC0-F85B11CB6018}"/>
              </a:ext>
            </a:extLst>
          </p:cNvPr>
          <p:cNvPicPr>
            <a:picLocks noChangeAspect="1"/>
          </p:cNvPicPr>
          <p:nvPr/>
        </p:nvPicPr>
        <p:blipFill>
          <a:blip r:embed="rId3"/>
          <a:stretch>
            <a:fillRect/>
          </a:stretch>
        </p:blipFill>
        <p:spPr>
          <a:xfrm>
            <a:off x="7950444" y="2992780"/>
            <a:ext cx="3402184" cy="2732771"/>
          </a:xfrm>
          <a:prstGeom prst="rect">
            <a:avLst/>
          </a:prstGeom>
        </p:spPr>
      </p:pic>
    </p:spTree>
    <p:extLst>
      <p:ext uri="{BB962C8B-B14F-4D97-AF65-F5344CB8AC3E}">
        <p14:creationId xmlns:p14="http://schemas.microsoft.com/office/powerpoint/2010/main" val="1316332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4CDF-134A-41B8-B9EE-8F80CC30CA39}"/>
              </a:ext>
            </a:extLst>
          </p:cNvPr>
          <p:cNvSpPr>
            <a:spLocks noGrp="1"/>
          </p:cNvSpPr>
          <p:nvPr>
            <p:ph type="title"/>
          </p:nvPr>
        </p:nvSpPr>
        <p:spPr>
          <a:xfrm>
            <a:off x="1772528" y="618978"/>
            <a:ext cx="8623497" cy="1322364"/>
          </a:xfrm>
        </p:spPr>
        <p:txBody>
          <a:bodyPr/>
          <a:lstStyle/>
          <a:p>
            <a:r>
              <a:rPr lang="en-US" sz="4400" b="0" i="0" dirty="0" err="1">
                <a:solidFill>
                  <a:schemeClr val="bg1"/>
                </a:solidFill>
                <a:effectLst/>
                <a:latin typeface="Arial Black" panose="020B0A04020102020204" pitchFamily="34" charset="0"/>
              </a:rPr>
              <a:t>Meesmann</a:t>
            </a:r>
            <a:r>
              <a:rPr lang="en-US" sz="4400" b="0" i="0" dirty="0">
                <a:solidFill>
                  <a:schemeClr val="bg1"/>
                </a:solidFill>
                <a:effectLst/>
                <a:latin typeface="Arial Black" panose="020B0A04020102020204" pitchFamily="34" charset="0"/>
              </a:rPr>
              <a:t> Corneal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C22296CB-ADE3-4205-AC56-FC3840B13436}"/>
              </a:ext>
            </a:extLst>
          </p:cNvPr>
          <p:cNvSpPr>
            <a:spLocks noGrp="1"/>
          </p:cNvSpPr>
          <p:nvPr>
            <p:ph idx="1"/>
          </p:nvPr>
        </p:nvSpPr>
        <p:spPr>
          <a:xfrm>
            <a:off x="1154954" y="2603500"/>
            <a:ext cx="5921095" cy="3416300"/>
          </a:xfrm>
        </p:spPr>
        <p:txBody>
          <a:bodyPr/>
          <a:lstStyle/>
          <a:p>
            <a:r>
              <a:rPr lang="en-US" sz="2400" b="0" i="0" dirty="0">
                <a:solidFill>
                  <a:srgbClr val="000000"/>
                </a:solidFill>
                <a:effectLst/>
                <a:latin typeface="Arial" panose="020B0604020202020204" pitchFamily="34" charset="0"/>
                <a:cs typeface="Arial" panose="020B0604020202020204" pitchFamily="34" charset="0"/>
              </a:rPr>
              <a:t>Extremely rare form</a:t>
            </a:r>
          </a:p>
          <a:p>
            <a:r>
              <a:rPr lang="en-US" sz="2400" b="0" i="0" dirty="0">
                <a:solidFill>
                  <a:srgbClr val="000000"/>
                </a:solidFill>
                <a:effectLst/>
                <a:latin typeface="Arial" panose="020B0604020202020204" pitchFamily="34" charset="0"/>
                <a:cs typeface="Arial" panose="020B0604020202020204" pitchFamily="34" charset="0"/>
              </a:rPr>
              <a:t>Development of clusters of multiple, small, clear cysts</a:t>
            </a:r>
          </a:p>
          <a:p>
            <a:endParaRPr lang="en-US" dirty="0"/>
          </a:p>
        </p:txBody>
      </p:sp>
      <p:pic>
        <p:nvPicPr>
          <p:cNvPr id="4" name="Picture 3">
            <a:extLst>
              <a:ext uri="{FF2B5EF4-FFF2-40B4-BE49-F238E27FC236}">
                <a16:creationId xmlns:a16="http://schemas.microsoft.com/office/drawing/2014/main" id="{6D77DFA5-27BC-4A98-BF6D-7ED017E2BD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CD01B226-DCF9-477B-8C04-A3DCC2105372}"/>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541576DE-90EA-4759-A8FF-5E12BAAF471D}"/>
              </a:ext>
            </a:extLst>
          </p:cNvPr>
          <p:cNvPicPr>
            <a:picLocks noChangeAspect="1"/>
          </p:cNvPicPr>
          <p:nvPr/>
        </p:nvPicPr>
        <p:blipFill>
          <a:blip r:embed="rId3"/>
          <a:stretch>
            <a:fillRect/>
          </a:stretch>
        </p:blipFill>
        <p:spPr>
          <a:xfrm>
            <a:off x="7230793" y="2558538"/>
            <a:ext cx="3461262" cy="3461262"/>
          </a:xfrm>
          <a:prstGeom prst="rect">
            <a:avLst/>
          </a:prstGeom>
        </p:spPr>
      </p:pic>
    </p:spTree>
    <p:extLst>
      <p:ext uri="{BB962C8B-B14F-4D97-AF65-F5344CB8AC3E}">
        <p14:creationId xmlns:p14="http://schemas.microsoft.com/office/powerpoint/2010/main" val="4045219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9450-F68B-4BD7-9ED0-41D2F39289BD}"/>
              </a:ext>
            </a:extLst>
          </p:cNvPr>
          <p:cNvSpPr>
            <a:spLocks noGrp="1"/>
          </p:cNvSpPr>
          <p:nvPr>
            <p:ph type="title"/>
          </p:nvPr>
        </p:nvSpPr>
        <p:spPr>
          <a:xfrm>
            <a:off x="1786596" y="947920"/>
            <a:ext cx="8366887" cy="728480"/>
          </a:xfrm>
        </p:spPr>
        <p:txBody>
          <a:bodyPr/>
          <a:lstStyle/>
          <a:p>
            <a:r>
              <a:rPr lang="en-US" sz="4400" dirty="0" err="1">
                <a:solidFill>
                  <a:schemeClr val="bg1"/>
                </a:solidFill>
                <a:latin typeface="Arial Black" panose="020B0A04020102020204" pitchFamily="34" charset="0"/>
              </a:rPr>
              <a:t>Lisch</a:t>
            </a:r>
            <a:r>
              <a:rPr lang="en-US" sz="4400" b="0" i="0" dirty="0">
                <a:solidFill>
                  <a:schemeClr val="bg1"/>
                </a:solidFill>
                <a:effectLst/>
                <a:latin typeface="Arial Black" panose="020B0A04020102020204" pitchFamily="34" charset="0"/>
              </a:rPr>
              <a:t> Corneal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21861ADB-1A4E-4482-B06D-75CF0067A548}"/>
              </a:ext>
            </a:extLst>
          </p:cNvPr>
          <p:cNvSpPr>
            <a:spLocks noGrp="1"/>
          </p:cNvSpPr>
          <p:nvPr>
            <p:ph idx="1"/>
          </p:nvPr>
        </p:nvSpPr>
        <p:spPr>
          <a:xfrm>
            <a:off x="1154955" y="2603500"/>
            <a:ext cx="7173120" cy="3416300"/>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Rare form</a:t>
            </a:r>
            <a:r>
              <a:rPr lang="en-US" sz="2400" b="0" i="0" dirty="0">
                <a:solidFill>
                  <a:schemeClr val="tx1"/>
                </a:solidFill>
                <a:effectLst/>
                <a:latin typeface="Arial" panose="020B0604020202020204" pitchFamily="34" charset="0"/>
                <a:cs typeface="Arial" panose="020B0604020202020204" pitchFamily="34" charset="0"/>
              </a:rPr>
              <a:t> </a:t>
            </a:r>
          </a:p>
          <a:p>
            <a:r>
              <a:rPr lang="en-US" sz="2400" b="0" i="0" dirty="0">
                <a:solidFill>
                  <a:srgbClr val="000000"/>
                </a:solidFill>
                <a:effectLst/>
                <a:latin typeface="Arial" panose="020B0604020202020204" pitchFamily="34" charset="0"/>
                <a:cs typeface="Arial" panose="020B0604020202020204" pitchFamily="34" charset="0"/>
              </a:rPr>
              <a:t>Clusters of multiple, tiny cysts or lesions that may be band-shaped or curved or spiraled </a:t>
            </a:r>
            <a:r>
              <a:rPr lang="en-US" sz="2400" b="1" i="0" dirty="0">
                <a:solidFill>
                  <a:srgbClr val="000000"/>
                </a:solidFill>
                <a:effectLst/>
                <a:latin typeface="Arial" panose="020B0604020202020204" pitchFamily="34" charset="0"/>
                <a:cs typeface="Arial" panose="020B0604020202020204" pitchFamily="34" charset="0"/>
              </a:rPr>
              <a:t>(whorled)</a:t>
            </a:r>
            <a:endParaRPr lang="en-US" sz="24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A95F995-0560-4483-895E-5533E6190F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31239415-F9F4-4513-A73A-B23C3B644B10}"/>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7" name="Picture 6">
            <a:extLst>
              <a:ext uri="{FF2B5EF4-FFF2-40B4-BE49-F238E27FC236}">
                <a16:creationId xmlns:a16="http://schemas.microsoft.com/office/drawing/2014/main" id="{25764E2F-07A0-4849-82F1-9CDE046E571A}"/>
              </a:ext>
            </a:extLst>
          </p:cNvPr>
          <p:cNvPicPr>
            <a:picLocks noChangeAspect="1"/>
          </p:cNvPicPr>
          <p:nvPr/>
        </p:nvPicPr>
        <p:blipFill>
          <a:blip r:embed="rId3"/>
          <a:stretch>
            <a:fillRect/>
          </a:stretch>
        </p:blipFill>
        <p:spPr>
          <a:xfrm>
            <a:off x="8477083" y="3074890"/>
            <a:ext cx="3105150" cy="2524052"/>
          </a:xfrm>
          <a:prstGeom prst="rect">
            <a:avLst/>
          </a:prstGeom>
        </p:spPr>
      </p:pic>
    </p:spTree>
    <p:extLst>
      <p:ext uri="{BB962C8B-B14F-4D97-AF65-F5344CB8AC3E}">
        <p14:creationId xmlns:p14="http://schemas.microsoft.com/office/powerpoint/2010/main" val="691283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9450-F68B-4BD7-9ED0-41D2F39289BD}"/>
              </a:ext>
            </a:extLst>
          </p:cNvPr>
          <p:cNvSpPr>
            <a:spLocks noGrp="1"/>
          </p:cNvSpPr>
          <p:nvPr>
            <p:ph type="title"/>
          </p:nvPr>
        </p:nvSpPr>
        <p:spPr>
          <a:xfrm>
            <a:off x="1786596" y="947920"/>
            <a:ext cx="8366887" cy="728480"/>
          </a:xfrm>
        </p:spPr>
        <p:txBody>
          <a:bodyPr/>
          <a:lstStyle/>
          <a:p>
            <a:r>
              <a:rPr lang="en-US" sz="4400" b="0" i="0" dirty="0">
                <a:solidFill>
                  <a:schemeClr val="bg1"/>
                </a:solidFill>
                <a:effectLst/>
                <a:latin typeface="Arial Black" panose="020B0A04020102020204" pitchFamily="34" charset="0"/>
              </a:rPr>
              <a:t>Reis-Buckler Corneal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21861ADB-1A4E-4482-B06D-75CF0067A548}"/>
              </a:ext>
            </a:extLst>
          </p:cNvPr>
          <p:cNvSpPr>
            <a:spLocks noGrp="1"/>
          </p:cNvSpPr>
          <p:nvPr>
            <p:ph idx="1"/>
          </p:nvPr>
        </p:nvSpPr>
        <p:spPr/>
        <p:txBody>
          <a:bodyPr>
            <a:normAutofit/>
          </a:bodyPr>
          <a:lstStyle/>
          <a:p>
            <a:r>
              <a:rPr lang="en-US" sz="2400" b="0" i="0" dirty="0">
                <a:solidFill>
                  <a:schemeClr val="tx1"/>
                </a:solidFill>
                <a:effectLst/>
                <a:latin typeface="Arial" panose="020B0604020202020204" pitchFamily="34" charset="0"/>
                <a:cs typeface="Arial" panose="020B0604020202020204" pitchFamily="34" charset="0"/>
              </a:rPr>
              <a:t>Affects the bowman membrane </a:t>
            </a:r>
          </a:p>
          <a:p>
            <a:r>
              <a:rPr lang="en-US" sz="2400" b="1" dirty="0">
                <a:solidFill>
                  <a:schemeClr val="tx1"/>
                </a:solidFill>
                <a:latin typeface="Arial" panose="020B0604020202020204" pitchFamily="34" charset="0"/>
                <a:cs typeface="Arial" panose="020B0604020202020204" pitchFamily="34" charset="0"/>
              </a:rPr>
              <a:t>DISORGANIZED </a:t>
            </a:r>
          </a:p>
          <a:p>
            <a:r>
              <a:rPr lang="en-US" sz="2400" dirty="0">
                <a:solidFill>
                  <a:schemeClr val="tx1"/>
                </a:solidFill>
                <a:latin typeface="Arial" panose="020B0604020202020204" pitchFamily="34" charset="0"/>
                <a:cs typeface="Arial" panose="020B0604020202020204" pitchFamily="34" charset="0"/>
              </a:rPr>
              <a:t>C</a:t>
            </a:r>
            <a:r>
              <a:rPr lang="en-US" sz="2400" b="0" i="0" dirty="0">
                <a:solidFill>
                  <a:schemeClr val="tx1"/>
                </a:solidFill>
                <a:effectLst/>
                <a:latin typeface="Arial" panose="020B0604020202020204" pitchFamily="34" charset="0"/>
                <a:cs typeface="Arial" panose="020B0604020202020204" pitchFamily="34" charset="0"/>
              </a:rPr>
              <a:t>louding (opacity) and progressive scarring </a:t>
            </a:r>
          </a:p>
          <a:p>
            <a:r>
              <a:rPr lang="en-US" sz="2400" b="0" i="0" dirty="0">
                <a:solidFill>
                  <a:schemeClr val="tx1"/>
                </a:solidFill>
                <a:effectLst/>
                <a:latin typeface="Arial" panose="020B0604020202020204" pitchFamily="34" charset="0"/>
                <a:cs typeface="Arial" panose="020B0604020202020204" pitchFamily="34" charset="0"/>
              </a:rPr>
              <a:t>Recurrent corneal erosions</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A95F995-0560-4483-895E-5533E6190F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31239415-F9F4-4513-A73A-B23C3B644B10}"/>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2920F230-8E69-4609-8317-6B52F0374D1D}"/>
              </a:ext>
            </a:extLst>
          </p:cNvPr>
          <p:cNvPicPr>
            <a:picLocks noChangeAspect="1"/>
          </p:cNvPicPr>
          <p:nvPr/>
        </p:nvPicPr>
        <p:blipFill>
          <a:blip r:embed="rId3"/>
          <a:stretch>
            <a:fillRect/>
          </a:stretch>
        </p:blipFill>
        <p:spPr>
          <a:xfrm>
            <a:off x="8166066" y="2968283"/>
            <a:ext cx="3105150" cy="2672861"/>
          </a:xfrm>
          <a:prstGeom prst="rect">
            <a:avLst/>
          </a:prstGeom>
        </p:spPr>
      </p:pic>
    </p:spTree>
    <p:extLst>
      <p:ext uri="{BB962C8B-B14F-4D97-AF65-F5344CB8AC3E}">
        <p14:creationId xmlns:p14="http://schemas.microsoft.com/office/powerpoint/2010/main" val="577291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70D03-355D-43E9-BB62-CA11E684D701}"/>
              </a:ext>
            </a:extLst>
          </p:cNvPr>
          <p:cNvSpPr>
            <a:spLocks noGrp="1"/>
          </p:cNvSpPr>
          <p:nvPr>
            <p:ph type="title"/>
          </p:nvPr>
        </p:nvSpPr>
        <p:spPr>
          <a:xfrm>
            <a:off x="1800664" y="947920"/>
            <a:ext cx="8352819" cy="728480"/>
          </a:xfrm>
        </p:spPr>
        <p:txBody>
          <a:bodyPr/>
          <a:lstStyle/>
          <a:p>
            <a:r>
              <a:rPr lang="en-US" sz="4400" b="0" i="0" dirty="0">
                <a:solidFill>
                  <a:schemeClr val="bg1"/>
                </a:solidFill>
                <a:effectLst/>
                <a:latin typeface="Arial Black" panose="020B0A04020102020204" pitchFamily="34" charset="0"/>
              </a:rPr>
              <a:t>Thiel-Behnke Corneal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0D2ED245-3AE2-495B-A011-84898F2DFAAE}"/>
              </a:ext>
            </a:extLst>
          </p:cNvPr>
          <p:cNvSpPr>
            <a:spLocks noGrp="1"/>
          </p:cNvSpPr>
          <p:nvPr>
            <p:ph idx="1"/>
          </p:nvPr>
        </p:nvSpPr>
        <p:spPr/>
        <p:txBody>
          <a:bodyPr>
            <a:normAutofit/>
          </a:bodyPr>
          <a:lstStyle/>
          <a:p>
            <a:r>
              <a:rPr lang="en-US" sz="2400" b="0" i="0" dirty="0">
                <a:solidFill>
                  <a:schemeClr val="tx1"/>
                </a:solidFill>
                <a:effectLst/>
                <a:latin typeface="Arial" panose="020B0604020202020204" pitchFamily="34" charset="0"/>
                <a:cs typeface="Arial" panose="020B0604020202020204" pitchFamily="34" charset="0"/>
              </a:rPr>
              <a:t>Affects the bowman membrane</a:t>
            </a:r>
          </a:p>
          <a:p>
            <a:r>
              <a:rPr lang="en-US" sz="2400" b="0" i="0" dirty="0">
                <a:solidFill>
                  <a:schemeClr val="tx1"/>
                </a:solidFill>
                <a:effectLst/>
                <a:latin typeface="Arial" panose="020B0604020202020204" pitchFamily="34" charset="0"/>
                <a:cs typeface="Arial" panose="020B0604020202020204" pitchFamily="34" charset="0"/>
              </a:rPr>
              <a:t>Recurrent corneal erosions begin during childhood</a:t>
            </a:r>
          </a:p>
          <a:p>
            <a:r>
              <a:rPr lang="en-US" sz="2400" b="1" i="0" dirty="0">
                <a:solidFill>
                  <a:schemeClr val="tx1"/>
                </a:solidFill>
                <a:effectLst/>
                <a:latin typeface="Arial" panose="020B0604020202020204" pitchFamily="34" charset="0"/>
                <a:cs typeface="Arial" panose="020B0604020202020204" pitchFamily="34" charset="0"/>
              </a:rPr>
              <a:t>ORGANIZED, </a:t>
            </a:r>
            <a:r>
              <a:rPr lang="en-US" sz="2400" b="0" i="0" dirty="0">
                <a:solidFill>
                  <a:schemeClr val="tx1"/>
                </a:solidFill>
                <a:effectLst/>
                <a:latin typeface="Arial" panose="020B0604020202020204" pitchFamily="34" charset="0"/>
                <a:cs typeface="Arial" panose="020B0604020202020204" pitchFamily="34" charset="0"/>
              </a:rPr>
              <a:t>Resemble honeycombs</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052B428-4BE9-458D-AB44-6301D86344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1C7A2E08-0945-4190-914F-BAB7347DC73B}"/>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EF073E3B-3BA0-49A0-83F6-697B7991AD29}"/>
              </a:ext>
            </a:extLst>
          </p:cNvPr>
          <p:cNvPicPr>
            <a:picLocks noChangeAspect="1"/>
          </p:cNvPicPr>
          <p:nvPr/>
        </p:nvPicPr>
        <p:blipFill>
          <a:blip r:embed="rId3"/>
          <a:stretch>
            <a:fillRect/>
          </a:stretch>
        </p:blipFill>
        <p:spPr>
          <a:xfrm>
            <a:off x="8166066" y="3671705"/>
            <a:ext cx="3105150" cy="2238375"/>
          </a:xfrm>
          <a:prstGeom prst="rect">
            <a:avLst/>
          </a:prstGeom>
        </p:spPr>
      </p:pic>
    </p:spTree>
    <p:extLst>
      <p:ext uri="{BB962C8B-B14F-4D97-AF65-F5344CB8AC3E}">
        <p14:creationId xmlns:p14="http://schemas.microsoft.com/office/powerpoint/2010/main" val="3407658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E148E-B5DE-4842-9862-1506E787D0A8}"/>
              </a:ext>
            </a:extLst>
          </p:cNvPr>
          <p:cNvSpPr>
            <a:spLocks noGrp="1"/>
          </p:cNvSpPr>
          <p:nvPr>
            <p:ph type="title"/>
          </p:nvPr>
        </p:nvSpPr>
        <p:spPr>
          <a:xfrm>
            <a:off x="1814732" y="947920"/>
            <a:ext cx="8101635" cy="728480"/>
          </a:xfrm>
        </p:spPr>
        <p:txBody>
          <a:bodyPr/>
          <a:lstStyle/>
          <a:p>
            <a:r>
              <a:rPr lang="en-US" sz="4400" b="0" i="0" dirty="0">
                <a:solidFill>
                  <a:schemeClr val="bg1"/>
                </a:solidFill>
                <a:effectLst/>
                <a:latin typeface="Arial Black" panose="020B0A04020102020204" pitchFamily="34" charset="0"/>
              </a:rPr>
              <a:t>Granular Corneal Dystrophy </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D0FAC3CE-4FA5-400C-B193-0BDE7DC12DB2}"/>
              </a:ext>
            </a:extLst>
          </p:cNvPr>
          <p:cNvSpPr>
            <a:spLocks noGrp="1"/>
          </p:cNvSpPr>
          <p:nvPr>
            <p:ph idx="1"/>
          </p:nvPr>
        </p:nvSpPr>
        <p:spPr>
          <a:xfrm>
            <a:off x="1154954" y="2603500"/>
            <a:ext cx="6680751" cy="3416300"/>
          </a:xfrm>
        </p:spPr>
        <p:txBody>
          <a:bodyPr>
            <a:normAutofit/>
          </a:bodyPr>
          <a:lstStyle/>
          <a:p>
            <a:r>
              <a:rPr lang="en-US" sz="2400" b="0" i="0" dirty="0">
                <a:solidFill>
                  <a:schemeClr val="tx1"/>
                </a:solidFill>
                <a:effectLst/>
                <a:latin typeface="Arial" panose="020B0604020202020204" pitchFamily="34" charset="0"/>
                <a:cs typeface="Arial" panose="020B0604020202020204" pitchFamily="34" charset="0"/>
              </a:rPr>
              <a:t>Small particles (granules) that resemble </a:t>
            </a:r>
            <a:r>
              <a:rPr lang="en-US" sz="2400" b="1" i="0" dirty="0">
                <a:solidFill>
                  <a:schemeClr val="tx1"/>
                </a:solidFill>
                <a:effectLst/>
                <a:latin typeface="Arial" panose="020B0604020202020204" pitchFamily="34" charset="0"/>
                <a:cs typeface="Arial" panose="020B0604020202020204" pitchFamily="34" charset="0"/>
              </a:rPr>
              <a:t>breadcrumbs</a:t>
            </a:r>
          </a:p>
          <a:p>
            <a:r>
              <a:rPr lang="en-US" sz="2400" b="0" i="0" dirty="0">
                <a:solidFill>
                  <a:schemeClr val="tx1"/>
                </a:solidFill>
                <a:effectLst/>
                <a:latin typeface="Arial" panose="020B0604020202020204" pitchFamily="34" charset="0"/>
                <a:cs typeface="Arial" panose="020B0604020202020204" pitchFamily="34" charset="0"/>
              </a:rPr>
              <a:t>Lesions slowly grow eventually combining (coalescing) to form larger lesions.</a:t>
            </a:r>
            <a:r>
              <a:rPr lang="en-US" sz="2400" b="1" i="0" dirty="0">
                <a:solidFill>
                  <a:schemeClr val="tx1"/>
                </a:solidFill>
                <a:effectLst/>
                <a:latin typeface="Arial" panose="020B0604020202020204" pitchFamily="34" charset="0"/>
                <a:cs typeface="Arial" panose="020B0604020202020204" pitchFamily="34" charset="0"/>
              </a:rPr>
              <a:t> </a:t>
            </a:r>
            <a:endParaRPr lang="en-US" sz="24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0EA941E-EDDF-46A3-BDEB-5E74502880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2ADD2B85-AB70-4D8D-9E15-49141ACD5140}"/>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07CA4A32-9837-4705-B8A0-0BB4483208C4}"/>
              </a:ext>
            </a:extLst>
          </p:cNvPr>
          <p:cNvPicPr>
            <a:picLocks noChangeAspect="1"/>
          </p:cNvPicPr>
          <p:nvPr/>
        </p:nvPicPr>
        <p:blipFill>
          <a:blip r:embed="rId3"/>
          <a:stretch>
            <a:fillRect/>
          </a:stretch>
        </p:blipFill>
        <p:spPr>
          <a:xfrm>
            <a:off x="7962315" y="3137094"/>
            <a:ext cx="3308902" cy="2772985"/>
          </a:xfrm>
          <a:prstGeom prst="rect">
            <a:avLst/>
          </a:prstGeom>
        </p:spPr>
      </p:pic>
    </p:spTree>
    <p:extLst>
      <p:ext uri="{BB962C8B-B14F-4D97-AF65-F5344CB8AC3E}">
        <p14:creationId xmlns:p14="http://schemas.microsoft.com/office/powerpoint/2010/main" val="3745281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A654-81D0-41ED-B769-AF30613D1A23}"/>
              </a:ext>
            </a:extLst>
          </p:cNvPr>
          <p:cNvSpPr>
            <a:spLocks noGrp="1"/>
          </p:cNvSpPr>
          <p:nvPr>
            <p:ph type="title"/>
          </p:nvPr>
        </p:nvSpPr>
        <p:spPr>
          <a:xfrm>
            <a:off x="2222695" y="947920"/>
            <a:ext cx="7693672" cy="728480"/>
          </a:xfrm>
        </p:spPr>
        <p:txBody>
          <a:bodyPr/>
          <a:lstStyle/>
          <a:p>
            <a:r>
              <a:rPr lang="en-US" sz="4400" b="0" i="0" dirty="0">
                <a:solidFill>
                  <a:schemeClr val="bg1"/>
                </a:solidFill>
                <a:effectLst/>
                <a:latin typeface="Arial Black" panose="020B0A04020102020204" pitchFamily="34" charset="0"/>
              </a:rPr>
              <a:t>Lattice Corneal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0911CA76-6BB2-4DA2-9A58-6222388FCAD4}"/>
              </a:ext>
            </a:extLst>
          </p:cNvPr>
          <p:cNvSpPr>
            <a:spLocks noGrp="1"/>
          </p:cNvSpPr>
          <p:nvPr>
            <p:ph idx="1"/>
          </p:nvPr>
        </p:nvSpPr>
        <p:spPr>
          <a:xfrm>
            <a:off x="1154954" y="2603500"/>
            <a:ext cx="6286855" cy="3416300"/>
          </a:xfrm>
        </p:spPr>
        <p:txBody>
          <a:bodyPr/>
          <a:lstStyle/>
          <a:p>
            <a:r>
              <a:rPr lang="en-US" sz="2400" b="0" i="0" dirty="0">
                <a:solidFill>
                  <a:srgbClr val="000000"/>
                </a:solidFill>
                <a:effectLst/>
                <a:latin typeface="Arial" panose="020B0604020202020204" pitchFamily="34" charset="0"/>
                <a:cs typeface="Arial" panose="020B0604020202020204" pitchFamily="34" charset="0"/>
              </a:rPr>
              <a:t>Branching lines that resemble cracked glass or the crisscrossed</a:t>
            </a:r>
          </a:p>
          <a:p>
            <a:r>
              <a:rPr lang="en-US" sz="2400" b="0" i="0" dirty="0">
                <a:solidFill>
                  <a:srgbClr val="000000"/>
                </a:solidFill>
                <a:effectLst/>
                <a:latin typeface="Arial" panose="020B0604020202020204" pitchFamily="34" charset="0"/>
                <a:cs typeface="Arial" panose="020B0604020202020204" pitchFamily="34" charset="0"/>
              </a:rPr>
              <a:t>Recurrent corneal erosions </a:t>
            </a:r>
          </a:p>
          <a:p>
            <a:endParaRPr lang="en-US" dirty="0"/>
          </a:p>
        </p:txBody>
      </p:sp>
      <p:pic>
        <p:nvPicPr>
          <p:cNvPr id="4" name="Picture 3">
            <a:extLst>
              <a:ext uri="{FF2B5EF4-FFF2-40B4-BE49-F238E27FC236}">
                <a16:creationId xmlns:a16="http://schemas.microsoft.com/office/drawing/2014/main" id="{6016E7EA-E0B3-4CA8-B668-A9406CE828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762E849B-6B7C-4D41-ABFA-027AC0FA7DE4}"/>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5CDD8D52-CAF8-4CD4-875D-5887107B3192}"/>
              </a:ext>
            </a:extLst>
          </p:cNvPr>
          <p:cNvPicPr>
            <a:picLocks noChangeAspect="1"/>
          </p:cNvPicPr>
          <p:nvPr/>
        </p:nvPicPr>
        <p:blipFill rotWithShape="1">
          <a:blip r:embed="rId3"/>
          <a:srcRect t="5967"/>
          <a:stretch/>
        </p:blipFill>
        <p:spPr>
          <a:xfrm>
            <a:off x="7600849" y="3207434"/>
            <a:ext cx="3674662" cy="2702645"/>
          </a:xfrm>
          <a:prstGeom prst="rect">
            <a:avLst/>
          </a:prstGeom>
        </p:spPr>
      </p:pic>
    </p:spTree>
    <p:extLst>
      <p:ext uri="{BB962C8B-B14F-4D97-AF65-F5344CB8AC3E}">
        <p14:creationId xmlns:p14="http://schemas.microsoft.com/office/powerpoint/2010/main" val="3144166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8F3A-3B0A-4637-8B10-9FF5B7459A96}"/>
              </a:ext>
            </a:extLst>
          </p:cNvPr>
          <p:cNvSpPr>
            <a:spLocks noGrp="1"/>
          </p:cNvSpPr>
          <p:nvPr>
            <p:ph type="title"/>
          </p:nvPr>
        </p:nvSpPr>
        <p:spPr>
          <a:xfrm>
            <a:off x="1913206" y="947920"/>
            <a:ext cx="8240278" cy="728480"/>
          </a:xfrm>
        </p:spPr>
        <p:txBody>
          <a:bodyPr/>
          <a:lstStyle/>
          <a:p>
            <a:r>
              <a:rPr lang="en-US" sz="4400" b="0" i="0" dirty="0">
                <a:solidFill>
                  <a:schemeClr val="bg1"/>
                </a:solidFill>
                <a:effectLst/>
                <a:latin typeface="Arial Black" panose="020B0A04020102020204" pitchFamily="34" charset="0"/>
              </a:rPr>
              <a:t>Macular Corneal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584762A3-06B3-4F3D-983F-8606B9EFDB1B}"/>
              </a:ext>
            </a:extLst>
          </p:cNvPr>
          <p:cNvSpPr>
            <a:spLocks noGrp="1"/>
          </p:cNvSpPr>
          <p:nvPr>
            <p:ph idx="1"/>
          </p:nvPr>
        </p:nvSpPr>
        <p:spPr>
          <a:xfrm>
            <a:off x="1154955" y="2603500"/>
            <a:ext cx="6061772" cy="3416300"/>
          </a:xfrm>
        </p:spPr>
        <p:txBody>
          <a:bodyPr>
            <a:normAutofit/>
          </a:bodyPr>
          <a:lstStyle/>
          <a:p>
            <a:r>
              <a:rPr lang="en-US" sz="2400" b="0" i="0" dirty="0">
                <a:solidFill>
                  <a:schemeClr val="tx1"/>
                </a:solidFill>
                <a:effectLst/>
                <a:latin typeface="Arial" panose="020B0604020202020204" pitchFamily="34" charset="0"/>
                <a:cs typeface="Arial" panose="020B0604020202020204" pitchFamily="34" charset="0"/>
              </a:rPr>
              <a:t>Significant vision loss can occur by the second decade</a:t>
            </a:r>
          </a:p>
          <a:p>
            <a:r>
              <a:rPr lang="en-US" sz="2400" b="0" i="0" dirty="0">
                <a:solidFill>
                  <a:schemeClr val="tx1"/>
                </a:solidFill>
                <a:effectLst/>
                <a:latin typeface="Arial" panose="020B0604020202020204" pitchFamily="34" charset="0"/>
                <a:cs typeface="Arial" panose="020B0604020202020204" pitchFamily="34" charset="0"/>
              </a:rPr>
              <a:t>Clouding of the stroma</a:t>
            </a:r>
          </a:p>
          <a:p>
            <a:r>
              <a:rPr lang="en-US" sz="2400" b="0" i="0" dirty="0">
                <a:solidFill>
                  <a:schemeClr val="tx1"/>
                </a:solidFill>
                <a:effectLst/>
                <a:latin typeface="Arial" panose="020B0604020202020204" pitchFamily="34" charset="0"/>
                <a:cs typeface="Arial" panose="020B0604020202020204" pitchFamily="34" charset="0"/>
              </a:rPr>
              <a:t> Painful recurrent corneal erosions</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D3989AD-08B0-4A91-B918-DAD6B2094C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D3DEEA1A-0FE9-4143-B05D-A3A44813B262}"/>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1026" name="Picture 2" descr="Molecular Genetics and Clinical Aspects of Macular Corneal Dystrophy |  SpringerLink">
            <a:extLst>
              <a:ext uri="{FF2B5EF4-FFF2-40B4-BE49-F238E27FC236}">
                <a16:creationId xmlns:a16="http://schemas.microsoft.com/office/drawing/2014/main" id="{7D113347-4B8A-41A4-A95E-FDF712A4A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9606" y="2601229"/>
            <a:ext cx="4490891" cy="330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486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46AC-1149-4419-B8F5-1FA201EA2406}"/>
              </a:ext>
            </a:extLst>
          </p:cNvPr>
          <p:cNvSpPr>
            <a:spLocks noGrp="1"/>
          </p:cNvSpPr>
          <p:nvPr>
            <p:ph type="title"/>
          </p:nvPr>
        </p:nvSpPr>
        <p:spPr>
          <a:xfrm>
            <a:off x="1885071" y="947920"/>
            <a:ext cx="8215532" cy="728480"/>
          </a:xfrm>
        </p:spPr>
        <p:txBody>
          <a:bodyPr/>
          <a:lstStyle/>
          <a:p>
            <a:r>
              <a:rPr lang="en-US" sz="4400" b="0" i="0" dirty="0">
                <a:solidFill>
                  <a:schemeClr val="bg1"/>
                </a:solidFill>
                <a:effectLst/>
                <a:latin typeface="Arial Black" panose="020B0A04020102020204" pitchFamily="34" charset="0"/>
              </a:rPr>
              <a:t>Schnyder Crystalline Corneal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A7ECBC5D-AF33-4874-9262-D68518FC4662}"/>
              </a:ext>
            </a:extLst>
          </p:cNvPr>
          <p:cNvSpPr>
            <a:spLocks noGrp="1"/>
          </p:cNvSpPr>
          <p:nvPr>
            <p:ph idx="1"/>
          </p:nvPr>
        </p:nvSpPr>
        <p:spPr>
          <a:xfrm>
            <a:off x="1154955" y="2603500"/>
            <a:ext cx="6962104" cy="3416300"/>
          </a:xfrm>
        </p:spPr>
        <p:txBody>
          <a:bodyPr>
            <a:normAutofit/>
          </a:bodyPr>
          <a:lstStyle/>
          <a:p>
            <a:r>
              <a:rPr lang="en-US" sz="2400" b="0" i="0" dirty="0">
                <a:solidFill>
                  <a:srgbClr val="000000"/>
                </a:solidFill>
                <a:effectLst/>
                <a:latin typeface="Arial" panose="020B0604020202020204" pitchFamily="34" charset="0"/>
                <a:cs typeface="Arial" panose="020B0604020202020204" pitchFamily="34" charset="0"/>
              </a:rPr>
              <a:t>Opaque corneas due to an accumulation of fat or cholesterol within the stroma </a:t>
            </a:r>
          </a:p>
          <a:p>
            <a:r>
              <a:rPr lang="en-US" sz="2400" b="0" i="0" dirty="0">
                <a:solidFill>
                  <a:srgbClr val="000000"/>
                </a:solidFill>
                <a:effectLst/>
                <a:latin typeface="Arial" panose="020B0604020202020204" pitchFamily="34" charset="0"/>
                <a:cs typeface="Arial" panose="020B0604020202020204" pitchFamily="34" charset="0"/>
              </a:rPr>
              <a:t>Eventually cause clouding, haziness and blurred vision</a:t>
            </a: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C27A56A-10C3-48EA-AAAE-03896D4AA3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pic>
        <p:nvPicPr>
          <p:cNvPr id="4098" name="Picture 2" descr="Schnyder Corneal Dystrophy - EyeWiki">
            <a:extLst>
              <a:ext uri="{FF2B5EF4-FFF2-40B4-BE49-F238E27FC236}">
                <a16:creationId xmlns:a16="http://schemas.microsoft.com/office/drawing/2014/main" id="{BB6C7FA6-E0AD-4954-889A-0B2B1424C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006" y="2931576"/>
            <a:ext cx="3376245" cy="29785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2CC8D70-0992-4473-B772-051709288974}"/>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spTree>
    <p:extLst>
      <p:ext uri="{BB962C8B-B14F-4D97-AF65-F5344CB8AC3E}">
        <p14:creationId xmlns:p14="http://schemas.microsoft.com/office/powerpoint/2010/main" val="3713121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D8AF-03DB-43A6-8741-02B04F1CAD6A}"/>
              </a:ext>
            </a:extLst>
          </p:cNvPr>
          <p:cNvSpPr>
            <a:spLocks noGrp="1"/>
          </p:cNvSpPr>
          <p:nvPr>
            <p:ph type="title"/>
          </p:nvPr>
        </p:nvSpPr>
        <p:spPr>
          <a:xfrm>
            <a:off x="1856935" y="947920"/>
            <a:ext cx="8059432" cy="728480"/>
          </a:xfrm>
        </p:spPr>
        <p:txBody>
          <a:bodyPr/>
          <a:lstStyle/>
          <a:p>
            <a:r>
              <a:rPr lang="en-US" sz="4400" b="0" i="0" dirty="0">
                <a:solidFill>
                  <a:schemeClr val="bg1"/>
                </a:solidFill>
                <a:effectLst/>
                <a:latin typeface="Arial Black" panose="020B0A04020102020204" pitchFamily="34" charset="0"/>
              </a:rPr>
              <a:t>Fuchs Endothelial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73956982-D940-4977-A231-B9F77AA32D5D}"/>
              </a:ext>
            </a:extLst>
          </p:cNvPr>
          <p:cNvSpPr>
            <a:spLocks noGrp="1"/>
          </p:cNvSpPr>
          <p:nvPr>
            <p:ph idx="1"/>
          </p:nvPr>
        </p:nvSpPr>
        <p:spPr>
          <a:xfrm>
            <a:off x="1154955" y="2603500"/>
            <a:ext cx="5644052" cy="3416300"/>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Endothelial cells dysfunction</a:t>
            </a:r>
          </a:p>
          <a:p>
            <a:r>
              <a:rPr lang="en-US" sz="2400" dirty="0">
                <a:solidFill>
                  <a:schemeClr val="tx1"/>
                </a:solidFill>
                <a:latin typeface="Arial" panose="020B0604020202020204" pitchFamily="34" charset="0"/>
                <a:cs typeface="Arial" panose="020B0604020202020204" pitchFamily="34" charset="0"/>
              </a:rPr>
              <a:t>Stromal edema and cloudy cornea</a:t>
            </a:r>
          </a:p>
          <a:p>
            <a:r>
              <a:rPr lang="en-US" sz="2400" dirty="0">
                <a:solidFill>
                  <a:schemeClr val="tx1"/>
                </a:solidFill>
                <a:latin typeface="Arial" panose="020B0604020202020204" pitchFamily="34" charset="0"/>
                <a:cs typeface="Arial" panose="020B0604020202020204" pitchFamily="34" charset="0"/>
              </a:rPr>
              <a:t>Epithelial bullae rupture causing severe pain and blurred vision</a:t>
            </a:r>
          </a:p>
        </p:txBody>
      </p:sp>
      <p:pic>
        <p:nvPicPr>
          <p:cNvPr id="4" name="Picture 3">
            <a:extLst>
              <a:ext uri="{FF2B5EF4-FFF2-40B4-BE49-F238E27FC236}">
                <a16:creationId xmlns:a16="http://schemas.microsoft.com/office/drawing/2014/main" id="{62EB1E67-BD7B-4BF0-9B84-3FF3C6445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91E4E45B-8B7E-4D04-A621-4565501858B5}"/>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7" name="Picture 6">
            <a:extLst>
              <a:ext uri="{FF2B5EF4-FFF2-40B4-BE49-F238E27FC236}">
                <a16:creationId xmlns:a16="http://schemas.microsoft.com/office/drawing/2014/main" id="{B9A14E84-DC08-4F67-80A7-47C8508E6E2B}"/>
              </a:ext>
            </a:extLst>
          </p:cNvPr>
          <p:cNvPicPr>
            <a:picLocks noChangeAspect="1"/>
          </p:cNvPicPr>
          <p:nvPr/>
        </p:nvPicPr>
        <p:blipFill>
          <a:blip r:embed="rId3"/>
          <a:stretch>
            <a:fillRect/>
          </a:stretch>
        </p:blipFill>
        <p:spPr>
          <a:xfrm>
            <a:off x="8834284" y="2623654"/>
            <a:ext cx="2930011" cy="2498634"/>
          </a:xfrm>
          <a:prstGeom prst="rect">
            <a:avLst/>
          </a:prstGeom>
        </p:spPr>
      </p:pic>
      <p:pic>
        <p:nvPicPr>
          <p:cNvPr id="8" name="Picture 7">
            <a:extLst>
              <a:ext uri="{FF2B5EF4-FFF2-40B4-BE49-F238E27FC236}">
                <a16:creationId xmlns:a16="http://schemas.microsoft.com/office/drawing/2014/main" id="{C36AD542-BB52-428D-ABCF-DE073BE27649}"/>
              </a:ext>
            </a:extLst>
          </p:cNvPr>
          <p:cNvPicPr>
            <a:picLocks noChangeAspect="1"/>
          </p:cNvPicPr>
          <p:nvPr/>
        </p:nvPicPr>
        <p:blipFill>
          <a:blip r:embed="rId4"/>
          <a:stretch>
            <a:fillRect/>
          </a:stretch>
        </p:blipFill>
        <p:spPr>
          <a:xfrm>
            <a:off x="5973097" y="4311650"/>
            <a:ext cx="2585883" cy="2352794"/>
          </a:xfrm>
          <a:prstGeom prst="rect">
            <a:avLst/>
          </a:prstGeom>
        </p:spPr>
      </p:pic>
    </p:spTree>
    <p:extLst>
      <p:ext uri="{BB962C8B-B14F-4D97-AF65-F5344CB8AC3E}">
        <p14:creationId xmlns:p14="http://schemas.microsoft.com/office/powerpoint/2010/main" val="2343952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228D3-0635-49AE-8FC2-AFEBE8DBC30D}"/>
              </a:ext>
            </a:extLst>
          </p:cNvPr>
          <p:cNvSpPr>
            <a:spLocks noGrp="1"/>
          </p:cNvSpPr>
          <p:nvPr>
            <p:ph type="title"/>
          </p:nvPr>
        </p:nvSpPr>
        <p:spPr>
          <a:xfrm>
            <a:off x="1897036" y="545904"/>
            <a:ext cx="7696200" cy="1325563"/>
          </a:xfrm>
        </p:spPr>
        <p:txBody>
          <a:bodyPr>
            <a:normAutofit/>
          </a:bodyPr>
          <a:lstStyle/>
          <a:p>
            <a:r>
              <a:rPr lang="en-US" sz="4400" cap="none" dirty="0">
                <a:latin typeface="Arial Black" panose="020B0A04020102020204" pitchFamily="34" charset="0"/>
              </a:rPr>
              <a:t>Sequence Of Lecture </a:t>
            </a:r>
          </a:p>
        </p:txBody>
      </p:sp>
      <p:sp>
        <p:nvSpPr>
          <p:cNvPr id="3" name="Content Placeholder 2">
            <a:extLst>
              <a:ext uri="{FF2B5EF4-FFF2-40B4-BE49-F238E27FC236}">
                <a16:creationId xmlns:a16="http://schemas.microsoft.com/office/drawing/2014/main" id="{0E655809-A68B-4885-B9A2-7BDE98414D85}"/>
              </a:ext>
            </a:extLst>
          </p:cNvPr>
          <p:cNvSpPr>
            <a:spLocks noGrp="1"/>
          </p:cNvSpPr>
          <p:nvPr>
            <p:ph idx="1"/>
          </p:nvPr>
        </p:nvSpPr>
        <p:spPr>
          <a:xfrm>
            <a:off x="592540" y="2504049"/>
            <a:ext cx="10515600" cy="4027756"/>
          </a:xfrm>
        </p:spPr>
        <p:txBody>
          <a:bodyPr/>
          <a:lstStyle/>
          <a:p>
            <a:r>
              <a:rPr lang="en-ZA" sz="2400" dirty="0">
                <a:solidFill>
                  <a:schemeClr val="tx1"/>
                </a:solidFill>
                <a:latin typeface="Arial" panose="020B0604020202020204" pitchFamily="34" charset="0"/>
                <a:cs typeface="Arial" panose="020B0604020202020204" pitchFamily="34" charset="0"/>
              </a:rPr>
              <a:t>Core Subject</a:t>
            </a:r>
          </a:p>
          <a:p>
            <a:r>
              <a:rPr lang="en-ZA" sz="2400" dirty="0">
                <a:solidFill>
                  <a:schemeClr val="tx1"/>
                </a:solidFill>
                <a:latin typeface="Arial" panose="020B0604020202020204" pitchFamily="34" charset="0"/>
                <a:cs typeface="Arial" panose="020B0604020202020204" pitchFamily="34" charset="0"/>
              </a:rPr>
              <a:t>Spiral Integration</a:t>
            </a:r>
          </a:p>
          <a:p>
            <a:r>
              <a:rPr lang="en-ZA" sz="2400" dirty="0">
                <a:solidFill>
                  <a:schemeClr val="tx1"/>
                </a:solidFill>
                <a:latin typeface="Arial" panose="020B0604020202020204" pitchFamily="34" charset="0"/>
                <a:cs typeface="Arial" panose="020B0604020202020204" pitchFamily="34" charset="0"/>
              </a:rPr>
              <a:t>Horizontal Integration</a:t>
            </a:r>
          </a:p>
          <a:p>
            <a:r>
              <a:rPr lang="en-ZA" sz="2400" dirty="0">
                <a:solidFill>
                  <a:schemeClr val="tx1"/>
                </a:solidFill>
                <a:latin typeface="Arial" panose="020B0604020202020204" pitchFamily="34" charset="0"/>
                <a:cs typeface="Arial" panose="020B0604020202020204" pitchFamily="34" charset="0"/>
              </a:rPr>
              <a:t>Vertical integration</a:t>
            </a:r>
          </a:p>
          <a:p>
            <a:r>
              <a:rPr lang="en-ZA" sz="2400" dirty="0">
                <a:solidFill>
                  <a:schemeClr val="tx1"/>
                </a:solidFill>
                <a:latin typeface="Arial" panose="020B0604020202020204" pitchFamily="34" charset="0"/>
                <a:cs typeface="Arial" panose="020B0604020202020204" pitchFamily="34" charset="0"/>
              </a:rPr>
              <a:t>EOLA(End of lecture assessment)</a:t>
            </a:r>
          </a:p>
          <a:p>
            <a:r>
              <a:rPr lang="en-ZA" sz="2400" dirty="0">
                <a:solidFill>
                  <a:schemeClr val="tx1"/>
                </a:solidFill>
                <a:latin typeface="Arial" panose="020B0604020202020204" pitchFamily="34" charset="0"/>
                <a:cs typeface="Arial" panose="020B0604020202020204" pitchFamily="34" charset="0"/>
              </a:rPr>
              <a:t>Digital Library References</a:t>
            </a:r>
          </a:p>
          <a:p>
            <a:pPr marL="0" indent="0">
              <a:buNone/>
            </a:pPr>
            <a:r>
              <a:rPr lang="en-ZA" sz="2400" dirty="0">
                <a:solidFill>
                  <a:schemeClr val="tx1"/>
                </a:solidFill>
                <a:latin typeface="Arial" panose="020B0604020202020204" pitchFamily="34" charset="0"/>
                <a:cs typeface="Arial" panose="020B0604020202020204" pitchFamily="34" charset="0"/>
              </a:rPr>
              <a:t>( Research, Bioethics, Artificial Intelligence)</a:t>
            </a:r>
          </a:p>
          <a:p>
            <a:endParaRPr lang="en-US" dirty="0"/>
          </a:p>
        </p:txBody>
      </p:sp>
      <p:pic>
        <p:nvPicPr>
          <p:cNvPr id="4" name="Picture 3">
            <a:extLst>
              <a:ext uri="{FF2B5EF4-FFF2-40B4-BE49-F238E27FC236}">
                <a16:creationId xmlns:a16="http://schemas.microsoft.com/office/drawing/2014/main" id="{6FBC521A-6A86-4F42-8EB2-5D28F318DC2F}"/>
              </a:ext>
            </a:extLst>
          </p:cNvPr>
          <p:cNvPicPr>
            <a:picLocks noChangeAspect="1"/>
          </p:cNvPicPr>
          <p:nvPr/>
        </p:nvPicPr>
        <p:blipFill>
          <a:blip r:embed="rId2"/>
          <a:stretch>
            <a:fillRect/>
          </a:stretch>
        </p:blipFill>
        <p:spPr>
          <a:xfrm>
            <a:off x="7315104" y="2827581"/>
            <a:ext cx="4147795" cy="3298827"/>
          </a:xfrm>
          <a:prstGeom prst="rect">
            <a:avLst/>
          </a:prstGeom>
          <a:ln w="19050">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Tree>
    <p:extLst>
      <p:ext uri="{BB962C8B-B14F-4D97-AF65-F5344CB8AC3E}">
        <p14:creationId xmlns:p14="http://schemas.microsoft.com/office/powerpoint/2010/main" val="284112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D8AF-03DB-43A6-8741-02B04F1CAD6A}"/>
              </a:ext>
            </a:extLst>
          </p:cNvPr>
          <p:cNvSpPr>
            <a:spLocks noGrp="1"/>
          </p:cNvSpPr>
          <p:nvPr>
            <p:ph type="title"/>
          </p:nvPr>
        </p:nvSpPr>
        <p:spPr>
          <a:xfrm>
            <a:off x="1856935" y="947920"/>
            <a:ext cx="8059432" cy="728480"/>
          </a:xfrm>
        </p:spPr>
        <p:txBody>
          <a:bodyPr/>
          <a:lstStyle/>
          <a:p>
            <a:r>
              <a:rPr lang="en-US" sz="4400" b="0" i="0" dirty="0">
                <a:solidFill>
                  <a:schemeClr val="bg1"/>
                </a:solidFill>
                <a:effectLst/>
                <a:latin typeface="Arial Black" panose="020B0A04020102020204" pitchFamily="34" charset="0"/>
              </a:rPr>
              <a:t>Fuchs Endothelial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73956982-D940-4977-A231-B9F77AA32D5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2EB1E67-BD7B-4BF0-9B84-3FF3C6445C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91E4E45B-8B7E-4D04-A621-4565501858B5}"/>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8F7FB00E-8FA6-409C-860F-07225EB33846}"/>
              </a:ext>
            </a:extLst>
          </p:cNvPr>
          <p:cNvPicPr>
            <a:picLocks noChangeAspect="1"/>
          </p:cNvPicPr>
          <p:nvPr/>
        </p:nvPicPr>
        <p:blipFill rotWithShape="1">
          <a:blip r:embed="rId3"/>
          <a:srcRect t="19282"/>
          <a:stretch/>
        </p:blipFill>
        <p:spPr>
          <a:xfrm>
            <a:off x="1154953" y="2335237"/>
            <a:ext cx="8998531" cy="4345346"/>
          </a:xfrm>
          <a:prstGeom prst="rect">
            <a:avLst/>
          </a:prstGeom>
        </p:spPr>
      </p:pic>
    </p:spTree>
    <p:extLst>
      <p:ext uri="{BB962C8B-B14F-4D97-AF65-F5344CB8AC3E}">
        <p14:creationId xmlns:p14="http://schemas.microsoft.com/office/powerpoint/2010/main" val="37517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3EFB5-1CB7-4DAE-A679-FFD8B2F8BFB4}"/>
              </a:ext>
            </a:extLst>
          </p:cNvPr>
          <p:cNvSpPr>
            <a:spLocks noGrp="1"/>
          </p:cNvSpPr>
          <p:nvPr>
            <p:ph type="title"/>
          </p:nvPr>
        </p:nvSpPr>
        <p:spPr>
          <a:xfrm>
            <a:off x="1758462" y="947920"/>
            <a:ext cx="8157905" cy="728480"/>
          </a:xfrm>
        </p:spPr>
        <p:txBody>
          <a:bodyPr/>
          <a:lstStyle/>
          <a:p>
            <a:br>
              <a:rPr lang="en-US" b="0" i="0" dirty="0">
                <a:solidFill>
                  <a:srgbClr val="000000"/>
                </a:solidFill>
                <a:effectLst/>
                <a:latin typeface="Figtree"/>
              </a:rPr>
            </a:br>
            <a:r>
              <a:rPr lang="en-US" sz="4400" b="0" i="0" dirty="0">
                <a:solidFill>
                  <a:schemeClr val="bg1"/>
                </a:solidFill>
                <a:effectLst/>
                <a:latin typeface="Arial Black" panose="020B0A04020102020204" pitchFamily="34" charset="0"/>
              </a:rPr>
              <a:t>Posterior Polymorphous Dystrophy</a:t>
            </a:r>
            <a:br>
              <a:rPr lang="en-US" sz="4400" b="0" i="0" dirty="0">
                <a:solidFill>
                  <a:schemeClr val="bg1"/>
                </a:solidFill>
                <a:effectLst/>
                <a:latin typeface="Arial Black" panose="020B0A04020102020204" pitchFamily="34" charset="0"/>
              </a:rPr>
            </a:b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8B64FB71-88E2-4CD2-B494-EF51F93E400F}"/>
              </a:ext>
            </a:extLst>
          </p:cNvPr>
          <p:cNvSpPr>
            <a:spLocks noGrp="1"/>
          </p:cNvSpPr>
          <p:nvPr>
            <p:ph idx="1"/>
          </p:nvPr>
        </p:nvSpPr>
        <p:spPr>
          <a:xfrm>
            <a:off x="1154955" y="2603500"/>
            <a:ext cx="7384362" cy="3416300"/>
          </a:xfrm>
        </p:spPr>
        <p:txBody>
          <a:bodyPr>
            <a:normAutofit/>
          </a:bodyPr>
          <a:lstStyle/>
          <a:p>
            <a:r>
              <a:rPr lang="en-US" sz="2400" b="0" i="0" dirty="0">
                <a:solidFill>
                  <a:schemeClr val="tx1"/>
                </a:solidFill>
                <a:effectLst/>
                <a:latin typeface="Arial" panose="020B0604020202020204" pitchFamily="34" charset="0"/>
                <a:cs typeface="Arial" panose="020B0604020202020204" pitchFamily="34" charset="0"/>
              </a:rPr>
              <a:t>May present at birth (with clouding of the cornea) or later during life</a:t>
            </a:r>
          </a:p>
          <a:p>
            <a:r>
              <a:rPr lang="en-US" sz="2400" b="0" i="0" dirty="0">
                <a:solidFill>
                  <a:schemeClr val="tx1"/>
                </a:solidFill>
                <a:effectLst/>
                <a:latin typeface="Arial" panose="020B0604020202020204" pitchFamily="34" charset="0"/>
                <a:cs typeface="Arial" panose="020B0604020202020204" pitchFamily="34" charset="0"/>
              </a:rPr>
              <a:t>Characterized by lesions affecting the endothelium, edema of the stroma</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BD4E6CF-FE8B-41AE-B63B-9C0DBD953A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488C88F4-F5DB-4B48-8622-9B6534AF393D}"/>
              </a:ext>
            </a:extLst>
          </p:cNvPr>
          <p:cNvSpPr txBox="1"/>
          <p:nvPr/>
        </p:nvSpPr>
        <p:spPr>
          <a:xfrm>
            <a:off x="9916367" y="6368200"/>
            <a:ext cx="2275633"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887391BD-F554-4DD7-9C96-E47D9C203EA9}"/>
              </a:ext>
            </a:extLst>
          </p:cNvPr>
          <p:cNvPicPr>
            <a:picLocks noChangeAspect="1"/>
          </p:cNvPicPr>
          <p:nvPr/>
        </p:nvPicPr>
        <p:blipFill>
          <a:blip r:embed="rId3"/>
          <a:stretch>
            <a:fillRect/>
          </a:stretch>
        </p:blipFill>
        <p:spPr>
          <a:xfrm>
            <a:off x="8731045" y="2872310"/>
            <a:ext cx="2980710" cy="2299980"/>
          </a:xfrm>
          <a:prstGeom prst="rect">
            <a:avLst/>
          </a:prstGeom>
        </p:spPr>
      </p:pic>
    </p:spTree>
    <p:extLst>
      <p:ext uri="{BB962C8B-B14F-4D97-AF65-F5344CB8AC3E}">
        <p14:creationId xmlns:p14="http://schemas.microsoft.com/office/powerpoint/2010/main" val="3238943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3DFF5-A2BB-4550-81D7-4D820E92768C}"/>
              </a:ext>
            </a:extLst>
          </p:cNvPr>
          <p:cNvSpPr>
            <a:spLocks noGrp="1"/>
          </p:cNvSpPr>
          <p:nvPr>
            <p:ph type="title"/>
          </p:nvPr>
        </p:nvSpPr>
        <p:spPr>
          <a:xfrm>
            <a:off x="1814052" y="947920"/>
            <a:ext cx="8102315" cy="728480"/>
          </a:xfrm>
        </p:spPr>
        <p:txBody>
          <a:bodyPr/>
          <a:lstStyle/>
          <a:p>
            <a:r>
              <a:rPr lang="en-US" sz="4400" b="0" i="0" dirty="0">
                <a:solidFill>
                  <a:schemeClr val="bg1"/>
                </a:solidFill>
                <a:effectLst/>
                <a:latin typeface="Arial Black" panose="020B0A04020102020204" pitchFamily="34" charset="0"/>
              </a:rPr>
              <a:t>Congenital Hereditary Corneal Dystrophy</a:t>
            </a: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51CE663F-847B-475A-8455-FDF9A366E4A8}"/>
              </a:ext>
            </a:extLst>
          </p:cNvPr>
          <p:cNvSpPr>
            <a:spLocks noGrp="1"/>
          </p:cNvSpPr>
          <p:nvPr>
            <p:ph idx="1"/>
          </p:nvPr>
        </p:nvSpPr>
        <p:spPr>
          <a:xfrm>
            <a:off x="1154955" y="2603500"/>
            <a:ext cx="7322950" cy="3416300"/>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A</a:t>
            </a:r>
            <a:r>
              <a:rPr lang="en-US" sz="2400" b="0" i="0" dirty="0">
                <a:solidFill>
                  <a:schemeClr val="tx1"/>
                </a:solidFill>
                <a:effectLst/>
                <a:latin typeface="Arial" panose="020B0604020202020204" pitchFamily="34" charset="0"/>
                <a:cs typeface="Arial" panose="020B0604020202020204" pitchFamily="34" charset="0"/>
              </a:rPr>
              <a:t>utosomal dominant form (type I) is characterized by pain, swelling (edema) of the cornea that becomes cloudy during early infancy</a:t>
            </a:r>
          </a:p>
          <a:p>
            <a:r>
              <a:rPr lang="en-US" sz="2400" dirty="0">
                <a:solidFill>
                  <a:schemeClr val="tx1"/>
                </a:solidFill>
                <a:latin typeface="Arial" panose="020B0604020202020204" pitchFamily="34" charset="0"/>
                <a:cs typeface="Arial" panose="020B0604020202020204" pitchFamily="34" charset="0"/>
              </a:rPr>
              <a:t>A</a:t>
            </a:r>
            <a:r>
              <a:rPr lang="en-US" sz="2400" b="0" i="0" dirty="0">
                <a:solidFill>
                  <a:schemeClr val="tx1"/>
                </a:solidFill>
                <a:effectLst/>
                <a:latin typeface="Arial" panose="020B0604020202020204" pitchFamily="34" charset="0"/>
                <a:cs typeface="Arial" panose="020B0604020202020204" pitchFamily="34" charset="0"/>
              </a:rPr>
              <a:t>utosomal recessive form (type II)  by corneal swelling and cloudy corneas at birth.</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F29AC22-6C05-41D2-A883-B583FDCB6C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07C17F57-E010-4275-9C89-2D1AB5BB9D9C}"/>
              </a:ext>
            </a:extLst>
          </p:cNvPr>
          <p:cNvSpPr txBox="1"/>
          <p:nvPr/>
        </p:nvSpPr>
        <p:spPr>
          <a:xfrm>
            <a:off x="9916367" y="6368200"/>
            <a:ext cx="2275633"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83223E8F-D606-4EE8-866B-884943BFDB9C}"/>
              </a:ext>
            </a:extLst>
          </p:cNvPr>
          <p:cNvPicPr>
            <a:picLocks noChangeAspect="1"/>
          </p:cNvPicPr>
          <p:nvPr/>
        </p:nvPicPr>
        <p:blipFill>
          <a:blip r:embed="rId3"/>
          <a:stretch>
            <a:fillRect/>
          </a:stretch>
        </p:blipFill>
        <p:spPr>
          <a:xfrm>
            <a:off x="8911058" y="2362200"/>
            <a:ext cx="2710671" cy="2133600"/>
          </a:xfrm>
          <a:prstGeom prst="rect">
            <a:avLst/>
          </a:prstGeom>
        </p:spPr>
      </p:pic>
      <p:pic>
        <p:nvPicPr>
          <p:cNvPr id="8" name="Picture 7">
            <a:extLst>
              <a:ext uri="{FF2B5EF4-FFF2-40B4-BE49-F238E27FC236}">
                <a16:creationId xmlns:a16="http://schemas.microsoft.com/office/drawing/2014/main" id="{092A8E19-04F3-4B1A-BFAB-42B1A3142E39}"/>
              </a:ext>
            </a:extLst>
          </p:cNvPr>
          <p:cNvPicPr>
            <a:picLocks noChangeAspect="1"/>
          </p:cNvPicPr>
          <p:nvPr/>
        </p:nvPicPr>
        <p:blipFill>
          <a:blip r:embed="rId4"/>
          <a:stretch>
            <a:fillRect/>
          </a:stretch>
        </p:blipFill>
        <p:spPr>
          <a:xfrm>
            <a:off x="6651523" y="4667691"/>
            <a:ext cx="2831690" cy="2133600"/>
          </a:xfrm>
          <a:prstGeom prst="rect">
            <a:avLst/>
          </a:prstGeom>
        </p:spPr>
      </p:pic>
    </p:spTree>
    <p:extLst>
      <p:ext uri="{BB962C8B-B14F-4D97-AF65-F5344CB8AC3E}">
        <p14:creationId xmlns:p14="http://schemas.microsoft.com/office/powerpoint/2010/main" val="60686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6BFE-6876-488F-BDC7-998FC52BF33A}"/>
              </a:ext>
            </a:extLst>
          </p:cNvPr>
          <p:cNvSpPr>
            <a:spLocks noGrp="1"/>
          </p:cNvSpPr>
          <p:nvPr>
            <p:ph type="title"/>
          </p:nvPr>
        </p:nvSpPr>
        <p:spPr>
          <a:xfrm>
            <a:off x="1828800" y="947920"/>
            <a:ext cx="8087567" cy="728480"/>
          </a:xfrm>
        </p:spPr>
        <p:txBody>
          <a:bodyPr/>
          <a:lstStyle/>
          <a:p>
            <a:r>
              <a:rPr lang="en-US" sz="4400" dirty="0">
                <a:latin typeface="Arial Black" panose="020B0A04020102020204" pitchFamily="34" charset="0"/>
              </a:rPr>
              <a:t>Treatment </a:t>
            </a:r>
          </a:p>
        </p:txBody>
      </p:sp>
      <p:sp>
        <p:nvSpPr>
          <p:cNvPr id="3" name="Content Placeholder 2">
            <a:extLst>
              <a:ext uri="{FF2B5EF4-FFF2-40B4-BE49-F238E27FC236}">
                <a16:creationId xmlns:a16="http://schemas.microsoft.com/office/drawing/2014/main" id="{0F505AD7-001D-451B-B9E3-2706A9B36914}"/>
              </a:ext>
            </a:extLst>
          </p:cNvPr>
          <p:cNvSpPr>
            <a:spLocks noGrp="1"/>
          </p:cNvSpPr>
          <p:nvPr>
            <p:ph idx="1"/>
          </p:nvPr>
        </p:nvSpPr>
        <p:spPr>
          <a:xfrm>
            <a:off x="727251" y="2521949"/>
            <a:ext cx="7513521" cy="4077083"/>
          </a:xfrm>
        </p:spPr>
        <p:txBody>
          <a:bodyPr>
            <a:normAutofit/>
          </a:bodyPr>
          <a:lstStyle/>
          <a:p>
            <a:pPr marL="0" indent="0">
              <a:buNone/>
            </a:pPr>
            <a:r>
              <a:rPr lang="en-US" sz="2400" b="1" i="0" dirty="0">
                <a:solidFill>
                  <a:schemeClr val="tx1"/>
                </a:solidFill>
                <a:effectLst/>
                <a:latin typeface="Arial" panose="020B0604020202020204" pitchFamily="34" charset="0"/>
                <a:cs typeface="Arial" panose="020B0604020202020204" pitchFamily="34" charset="0"/>
              </a:rPr>
              <a:t>For recurrent corneal erosions</a:t>
            </a:r>
          </a:p>
          <a:p>
            <a:r>
              <a:rPr lang="en-US" sz="2400" b="0" i="0" dirty="0">
                <a:solidFill>
                  <a:schemeClr val="tx1"/>
                </a:solidFill>
                <a:effectLst/>
                <a:latin typeface="Arial" panose="020B0604020202020204" pitchFamily="34" charset="0"/>
                <a:cs typeface="Arial" panose="020B0604020202020204" pitchFamily="34" charset="0"/>
              </a:rPr>
              <a:t>Lubricating eye drops, ointments, antibiotics or bandage soft contact lenses.</a:t>
            </a:r>
          </a:p>
          <a:p>
            <a:r>
              <a:rPr lang="en-US" sz="2400" b="0" i="0" dirty="0">
                <a:solidFill>
                  <a:schemeClr val="tx1"/>
                </a:solidFill>
                <a:effectLst/>
                <a:latin typeface="Arial" panose="020B0604020202020204" pitchFamily="34" charset="0"/>
                <a:cs typeface="Arial" panose="020B0604020202020204" pitchFamily="34" charset="0"/>
              </a:rPr>
              <a:t>Corneal scraping or the use of excimer laser therapy ((phototherapeutic keratectomy)</a:t>
            </a:r>
          </a:p>
          <a:p>
            <a:pPr marL="0" indent="0">
              <a:buNone/>
            </a:pPr>
            <a:r>
              <a:rPr lang="en-US" sz="2400" b="1" i="0" dirty="0">
                <a:solidFill>
                  <a:schemeClr val="tx1"/>
                </a:solidFill>
                <a:effectLst/>
                <a:latin typeface="Arial" panose="020B0604020202020204" pitchFamily="34" charset="0"/>
                <a:cs typeface="Arial" panose="020B0604020202020204" pitchFamily="34" charset="0"/>
              </a:rPr>
              <a:t>For significant associated visual symptoms </a:t>
            </a:r>
          </a:p>
          <a:p>
            <a:r>
              <a:rPr lang="en-US" sz="2400" b="0" i="0" dirty="0">
                <a:solidFill>
                  <a:schemeClr val="tx1"/>
                </a:solidFill>
                <a:effectLst/>
                <a:latin typeface="Arial" panose="020B0604020202020204" pitchFamily="34" charset="0"/>
                <a:cs typeface="Arial" panose="020B0604020202020204" pitchFamily="34" charset="0"/>
              </a:rPr>
              <a:t> keratoplasty</a:t>
            </a:r>
          </a:p>
        </p:txBody>
      </p:sp>
      <p:pic>
        <p:nvPicPr>
          <p:cNvPr id="5" name="Picture 4">
            <a:extLst>
              <a:ext uri="{FF2B5EF4-FFF2-40B4-BE49-F238E27FC236}">
                <a16:creationId xmlns:a16="http://schemas.microsoft.com/office/drawing/2014/main" id="{C5E06B9B-39EB-4AFE-9E3B-9A11737F92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6" name="TextBox 5">
            <a:extLst>
              <a:ext uri="{FF2B5EF4-FFF2-40B4-BE49-F238E27FC236}">
                <a16:creationId xmlns:a16="http://schemas.microsoft.com/office/drawing/2014/main" id="{4439C9A1-9FF9-4343-BF3D-5C9C1ADA8E0C}"/>
              </a:ext>
            </a:extLst>
          </p:cNvPr>
          <p:cNvSpPr txBox="1"/>
          <p:nvPr/>
        </p:nvSpPr>
        <p:spPr>
          <a:xfrm>
            <a:off x="9916367" y="6368200"/>
            <a:ext cx="2275633" cy="461665"/>
          </a:xfrm>
          <a:prstGeom prst="rect">
            <a:avLst/>
          </a:prstGeom>
          <a:noFill/>
        </p:spPr>
        <p:txBody>
          <a:bodyPr wrap="square" rtlCol="0">
            <a:spAutoFit/>
          </a:bodyPr>
          <a:lstStyle/>
          <a:p>
            <a:r>
              <a:rPr lang="en-US" sz="2400" b="1" dirty="0"/>
              <a:t>Core subject</a:t>
            </a:r>
          </a:p>
        </p:txBody>
      </p:sp>
      <p:pic>
        <p:nvPicPr>
          <p:cNvPr id="7" name="Picture 6">
            <a:extLst>
              <a:ext uri="{FF2B5EF4-FFF2-40B4-BE49-F238E27FC236}">
                <a16:creationId xmlns:a16="http://schemas.microsoft.com/office/drawing/2014/main" id="{A82592C4-14A2-4DD0-9E16-E1A11F514B55}"/>
              </a:ext>
            </a:extLst>
          </p:cNvPr>
          <p:cNvPicPr>
            <a:picLocks noChangeAspect="1"/>
          </p:cNvPicPr>
          <p:nvPr/>
        </p:nvPicPr>
        <p:blipFill>
          <a:blip r:embed="rId3"/>
          <a:stretch>
            <a:fillRect/>
          </a:stretch>
        </p:blipFill>
        <p:spPr>
          <a:xfrm>
            <a:off x="8821072" y="2339631"/>
            <a:ext cx="2943225" cy="1716175"/>
          </a:xfrm>
          <a:prstGeom prst="rect">
            <a:avLst/>
          </a:prstGeom>
        </p:spPr>
      </p:pic>
      <p:pic>
        <p:nvPicPr>
          <p:cNvPr id="8" name="Picture 7">
            <a:extLst>
              <a:ext uri="{FF2B5EF4-FFF2-40B4-BE49-F238E27FC236}">
                <a16:creationId xmlns:a16="http://schemas.microsoft.com/office/drawing/2014/main" id="{0A67D95D-018A-41AE-92CC-6DCE9F1052AC}"/>
              </a:ext>
            </a:extLst>
          </p:cNvPr>
          <p:cNvPicPr>
            <a:picLocks noChangeAspect="1"/>
          </p:cNvPicPr>
          <p:nvPr/>
        </p:nvPicPr>
        <p:blipFill>
          <a:blip r:embed="rId4"/>
          <a:stretch>
            <a:fillRect/>
          </a:stretch>
        </p:blipFill>
        <p:spPr>
          <a:xfrm>
            <a:off x="8821072" y="4306529"/>
            <a:ext cx="3051380" cy="1932039"/>
          </a:xfrm>
          <a:prstGeom prst="rect">
            <a:avLst/>
          </a:prstGeom>
        </p:spPr>
      </p:pic>
    </p:spTree>
    <p:extLst>
      <p:ext uri="{BB962C8B-B14F-4D97-AF65-F5344CB8AC3E}">
        <p14:creationId xmlns:p14="http://schemas.microsoft.com/office/powerpoint/2010/main" val="862732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43548" y="947920"/>
            <a:ext cx="8072819" cy="728480"/>
          </a:xfrm>
        </p:spPr>
        <p:txBody>
          <a:bodyPr/>
          <a:lstStyle/>
          <a:p>
            <a:r>
              <a:rPr lang="en-US" sz="4400" dirty="0">
                <a:solidFill>
                  <a:schemeClr val="bg1"/>
                </a:solidFill>
                <a:latin typeface="Arial Black" panose="020B0A04020102020204" pitchFamily="34" charset="0"/>
              </a:rPr>
              <a:t>Corneal Degenerations </a:t>
            </a:r>
          </a:p>
        </p:txBody>
      </p:sp>
      <p:sp>
        <p:nvSpPr>
          <p:cNvPr id="3" name="Content Placeholder 2">
            <a:extLst>
              <a:ext uri="{FF2B5EF4-FFF2-40B4-BE49-F238E27FC236}">
                <a16:creationId xmlns:a16="http://schemas.microsoft.com/office/drawing/2014/main" id="{07DEFCA8-784E-49FC-B8FC-DD55A9517D20}"/>
              </a:ext>
            </a:extLst>
          </p:cNvPr>
          <p:cNvSpPr>
            <a:spLocks noGrp="1"/>
          </p:cNvSpPr>
          <p:nvPr>
            <p:ph idx="1"/>
          </p:nvPr>
        </p:nvSpPr>
        <p:spPr/>
        <p:txBody>
          <a:bodyPr>
            <a:normAutofit/>
          </a:bodyPr>
          <a:lstStyle/>
          <a:p>
            <a:r>
              <a:rPr lang="en-US" sz="2800" b="0" i="0" dirty="0">
                <a:solidFill>
                  <a:schemeClr val="tx1"/>
                </a:solidFill>
                <a:effectLst/>
                <a:latin typeface="Arial" panose="020B0604020202020204" pitchFamily="34" charset="0"/>
                <a:cs typeface="Arial" panose="020B0604020202020204" pitchFamily="34" charset="0"/>
              </a:rPr>
              <a:t>Characterized by the deposition of a specific material, stromal thinning, and vascularization. </a:t>
            </a:r>
          </a:p>
          <a:p>
            <a:r>
              <a:rPr lang="en-US" sz="2800" b="0" i="0" dirty="0">
                <a:solidFill>
                  <a:schemeClr val="tx1"/>
                </a:solidFill>
                <a:effectLst/>
                <a:latin typeface="Arial" panose="020B0604020202020204" pitchFamily="34" charset="0"/>
                <a:cs typeface="Arial" panose="020B0604020202020204" pitchFamily="34" charset="0"/>
              </a:rPr>
              <a:t>Not hereditary and can be unilateral</a:t>
            </a:r>
          </a:p>
          <a:p>
            <a:r>
              <a:rPr lang="en-US" sz="2800" b="0" i="0" dirty="0">
                <a:solidFill>
                  <a:schemeClr val="tx1"/>
                </a:solidFill>
                <a:effectLst/>
                <a:latin typeface="Arial" panose="020B0604020202020204" pitchFamily="34" charset="0"/>
                <a:cs typeface="Arial" panose="020B0604020202020204" pitchFamily="34" charset="0"/>
              </a:rPr>
              <a:t>Cornea undergoes changes associated with ultraviolet light stimulation and oxidative stress</a:t>
            </a:r>
            <a:endParaRPr lang="en-US" sz="28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9916367" y="6368200"/>
            <a:ext cx="2275633" cy="461665"/>
          </a:xfrm>
          <a:prstGeom prst="rect">
            <a:avLst/>
          </a:prstGeom>
          <a:noFill/>
        </p:spPr>
        <p:txBody>
          <a:bodyPr wrap="square" rtlCol="0">
            <a:spAutoFit/>
          </a:bodyPr>
          <a:lstStyle/>
          <a:p>
            <a:r>
              <a:rPr lang="en-US" sz="2400" b="1" dirty="0"/>
              <a:t>Core subject</a:t>
            </a:r>
          </a:p>
        </p:txBody>
      </p:sp>
    </p:spTree>
    <p:extLst>
      <p:ext uri="{BB962C8B-B14F-4D97-AF65-F5344CB8AC3E}">
        <p14:creationId xmlns:p14="http://schemas.microsoft.com/office/powerpoint/2010/main" val="2986564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43548" y="838201"/>
            <a:ext cx="8332839" cy="1256070"/>
          </a:xfrm>
        </p:spPr>
        <p:txBody>
          <a:bodyPr/>
          <a:lstStyle/>
          <a:p>
            <a:r>
              <a:rPr lang="en-US" sz="4000" b="1" i="0" dirty="0">
                <a:solidFill>
                  <a:schemeClr val="bg1"/>
                </a:solidFill>
                <a:effectLst/>
                <a:latin typeface="Arial Black" panose="020B0A04020102020204" pitchFamily="34" charset="0"/>
              </a:rPr>
              <a:t>Epithelial And Subepithelial Degenerations</a:t>
            </a:r>
            <a:br>
              <a:rPr lang="en-US" b="1" i="0" dirty="0">
                <a:solidFill>
                  <a:srgbClr val="000000"/>
                </a:solidFill>
                <a:effectLst/>
                <a:latin typeface="FSBrabo"/>
              </a:rPr>
            </a:br>
            <a:endParaRPr lang="en-US" dirty="0"/>
          </a:p>
        </p:txBody>
      </p:sp>
      <p:sp>
        <p:nvSpPr>
          <p:cNvPr id="3" name="Content Placeholder 2">
            <a:extLst>
              <a:ext uri="{FF2B5EF4-FFF2-40B4-BE49-F238E27FC236}">
                <a16:creationId xmlns:a16="http://schemas.microsoft.com/office/drawing/2014/main" id="{07DEFCA8-784E-49FC-B8FC-DD55A9517D20}"/>
              </a:ext>
            </a:extLst>
          </p:cNvPr>
          <p:cNvSpPr>
            <a:spLocks noGrp="1"/>
          </p:cNvSpPr>
          <p:nvPr>
            <p:ph idx="1"/>
          </p:nvPr>
        </p:nvSpPr>
        <p:spPr>
          <a:xfrm>
            <a:off x="1154955" y="2603500"/>
            <a:ext cx="4941046" cy="3416300"/>
          </a:xfrm>
        </p:spPr>
        <p:txBody>
          <a:bodyPr>
            <a:normAutofit/>
          </a:bodyPr>
          <a:lstStyle/>
          <a:p>
            <a:pPr marL="0" indent="0">
              <a:buNone/>
            </a:pPr>
            <a:endParaRPr lang="en-US" sz="2800" b="1" i="0" dirty="0">
              <a:solidFill>
                <a:srgbClr val="000000"/>
              </a:solidFill>
              <a:effectLst/>
              <a:latin typeface="Arial" panose="020B0604020202020204" pitchFamily="34" charset="0"/>
              <a:cs typeface="Arial" panose="020B0604020202020204" pitchFamily="34" charset="0"/>
            </a:endParaRPr>
          </a:p>
          <a:p>
            <a:r>
              <a:rPr lang="en-US" sz="2800" b="1" i="0" dirty="0">
                <a:solidFill>
                  <a:srgbClr val="000000"/>
                </a:solidFill>
                <a:effectLst/>
                <a:latin typeface="Arial" panose="020B0604020202020204" pitchFamily="34" charset="0"/>
                <a:cs typeface="Arial" panose="020B0604020202020204" pitchFamily="34" charset="0"/>
              </a:rPr>
              <a:t>Pterygium</a:t>
            </a:r>
          </a:p>
          <a:p>
            <a:endParaRPr lang="en-US" sz="2800" b="1" dirty="0">
              <a:solidFill>
                <a:srgbClr val="000000"/>
              </a:solidFill>
              <a:latin typeface="Arial" panose="020B0604020202020204" pitchFamily="34" charset="0"/>
              <a:cs typeface="Arial" panose="020B0604020202020204" pitchFamily="34" charset="0"/>
            </a:endParaRPr>
          </a:p>
          <a:p>
            <a:pPr marL="0" indent="0">
              <a:buNone/>
            </a:pPr>
            <a:endParaRPr lang="en-US" sz="2800" b="1" i="0" dirty="0">
              <a:solidFill>
                <a:srgbClr val="000000"/>
              </a:solidFill>
              <a:effectLst/>
              <a:latin typeface="Arial" panose="020B0604020202020204" pitchFamily="34" charset="0"/>
              <a:cs typeface="Arial" panose="020B0604020202020204" pitchFamily="34" charset="0"/>
            </a:endParaRPr>
          </a:p>
          <a:p>
            <a:r>
              <a:rPr lang="en-US" sz="2800" b="1" i="0" dirty="0">
                <a:solidFill>
                  <a:srgbClr val="000000"/>
                </a:solidFill>
                <a:effectLst/>
                <a:latin typeface="Arial" panose="020B0604020202020204" pitchFamily="34" charset="0"/>
                <a:cs typeface="Arial" panose="020B0604020202020204" pitchFamily="34" charset="0"/>
              </a:rPr>
              <a:t>Spheroidal Degeneration</a:t>
            </a:r>
            <a:endParaRPr lang="en-US" sz="28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9916367" y="6368200"/>
            <a:ext cx="2275633"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92B192BB-A7F6-4B69-8BD1-DCCAE2FE850D}"/>
              </a:ext>
            </a:extLst>
          </p:cNvPr>
          <p:cNvPicPr>
            <a:picLocks noChangeAspect="1"/>
          </p:cNvPicPr>
          <p:nvPr/>
        </p:nvPicPr>
        <p:blipFill>
          <a:blip r:embed="rId4"/>
          <a:stretch>
            <a:fillRect/>
          </a:stretch>
        </p:blipFill>
        <p:spPr>
          <a:xfrm>
            <a:off x="6202157" y="2444596"/>
            <a:ext cx="2619375" cy="1867054"/>
          </a:xfrm>
          <a:prstGeom prst="rect">
            <a:avLst/>
          </a:prstGeom>
        </p:spPr>
      </p:pic>
      <p:pic>
        <p:nvPicPr>
          <p:cNvPr id="7" name="Picture 6">
            <a:extLst>
              <a:ext uri="{FF2B5EF4-FFF2-40B4-BE49-F238E27FC236}">
                <a16:creationId xmlns:a16="http://schemas.microsoft.com/office/drawing/2014/main" id="{96F15F4D-DC3D-441F-BAA8-52F1A43FE8A7}"/>
              </a:ext>
            </a:extLst>
          </p:cNvPr>
          <p:cNvPicPr>
            <a:picLocks noChangeAspect="1"/>
          </p:cNvPicPr>
          <p:nvPr/>
        </p:nvPicPr>
        <p:blipFill rotWithShape="1">
          <a:blip r:embed="rId5"/>
          <a:srcRect l="15322" r="13409"/>
          <a:stretch/>
        </p:blipFill>
        <p:spPr>
          <a:xfrm>
            <a:off x="6202157" y="4477690"/>
            <a:ext cx="2619375" cy="2235933"/>
          </a:xfrm>
          <a:prstGeom prst="rect">
            <a:avLst/>
          </a:prstGeom>
        </p:spPr>
      </p:pic>
    </p:spTree>
    <p:extLst>
      <p:ext uri="{BB962C8B-B14F-4D97-AF65-F5344CB8AC3E}">
        <p14:creationId xmlns:p14="http://schemas.microsoft.com/office/powerpoint/2010/main" val="545882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43548" y="947920"/>
            <a:ext cx="8072819" cy="728480"/>
          </a:xfrm>
        </p:spPr>
        <p:txBody>
          <a:bodyPr/>
          <a:lstStyle/>
          <a:p>
            <a:r>
              <a:rPr lang="en-US" sz="4400" dirty="0">
                <a:latin typeface="Arial Black" panose="020B0A04020102020204" pitchFamily="34" charset="0"/>
              </a:rPr>
              <a:t>Stromal Degenerations</a:t>
            </a:r>
          </a:p>
        </p:txBody>
      </p:sp>
      <p:sp>
        <p:nvSpPr>
          <p:cNvPr id="3" name="Content Placeholder 2">
            <a:extLst>
              <a:ext uri="{FF2B5EF4-FFF2-40B4-BE49-F238E27FC236}">
                <a16:creationId xmlns:a16="http://schemas.microsoft.com/office/drawing/2014/main" id="{07DEFCA8-784E-49FC-B8FC-DD55A9517D20}"/>
              </a:ext>
            </a:extLst>
          </p:cNvPr>
          <p:cNvSpPr>
            <a:spLocks noGrp="1"/>
          </p:cNvSpPr>
          <p:nvPr>
            <p:ph idx="1"/>
          </p:nvPr>
        </p:nvSpPr>
        <p:spPr>
          <a:xfrm>
            <a:off x="752169" y="2389239"/>
            <a:ext cx="5501148" cy="4291344"/>
          </a:xfrm>
        </p:spPr>
        <p:txBody>
          <a:bodyPr>
            <a:normAutofit lnSpcReduction="10000"/>
          </a:bodyPr>
          <a:lstStyle/>
          <a:p>
            <a:pPr>
              <a:buFont typeface="Wingdings" panose="05000000000000000000" pitchFamily="2" charset="2"/>
              <a:buChar char="Ø"/>
            </a:pPr>
            <a:r>
              <a:rPr lang="en-US" sz="2400" b="1" i="0" dirty="0">
                <a:solidFill>
                  <a:schemeClr val="tx1"/>
                </a:solidFill>
                <a:effectLst/>
                <a:latin typeface="Arial" panose="020B0604020202020204" pitchFamily="34" charset="0"/>
                <a:cs typeface="Arial" panose="020B0604020202020204" pitchFamily="34" charset="0"/>
              </a:rPr>
              <a:t>Stromal (central)</a:t>
            </a:r>
          </a:p>
          <a:p>
            <a:pPr algn="l">
              <a:buFont typeface="+mj-lt"/>
              <a:buAutoNum type="arabicPeriod"/>
            </a:pPr>
            <a:r>
              <a:rPr lang="en-US" sz="2400" b="0" i="0" dirty="0">
                <a:solidFill>
                  <a:schemeClr val="tx1"/>
                </a:solidFill>
                <a:effectLst/>
                <a:latin typeface="Arial" panose="020B0604020202020204" pitchFamily="34" charset="0"/>
                <a:cs typeface="Arial" panose="020B0604020202020204" pitchFamily="34" charset="0"/>
              </a:rPr>
              <a:t>Crocodile shagreen</a:t>
            </a:r>
          </a:p>
          <a:p>
            <a:pPr algn="l">
              <a:buFont typeface="+mj-lt"/>
              <a:buAutoNum type="arabicPeriod"/>
            </a:pPr>
            <a:r>
              <a:rPr lang="en-US" sz="2400" b="0" i="0" dirty="0">
                <a:solidFill>
                  <a:schemeClr val="tx1"/>
                </a:solidFill>
                <a:effectLst/>
                <a:latin typeface="Arial" panose="020B0604020202020204" pitchFamily="34" charset="0"/>
                <a:cs typeface="Arial" panose="020B0604020202020204" pitchFamily="34" charset="0"/>
              </a:rPr>
              <a:t>Cornea </a:t>
            </a:r>
            <a:r>
              <a:rPr lang="en-US" sz="2400" b="0" i="0" dirty="0" err="1">
                <a:solidFill>
                  <a:schemeClr val="tx1"/>
                </a:solidFill>
                <a:effectLst/>
                <a:latin typeface="Arial" panose="020B0604020202020204" pitchFamily="34" charset="0"/>
                <a:cs typeface="Arial" panose="020B0604020202020204" pitchFamily="34" charset="0"/>
              </a:rPr>
              <a:t>farinata</a:t>
            </a:r>
            <a:endParaRPr lang="en-US" sz="2400" b="0" i="0" dirty="0">
              <a:solidFill>
                <a:schemeClr val="tx1"/>
              </a:solidFill>
              <a:effectLst/>
              <a:latin typeface="Arial" panose="020B0604020202020204" pitchFamily="34" charset="0"/>
              <a:cs typeface="Arial" panose="020B0604020202020204" pitchFamily="34" charset="0"/>
            </a:endParaRPr>
          </a:p>
          <a:p>
            <a:pPr algn="l">
              <a:buFont typeface="+mj-lt"/>
              <a:buAutoNum type="arabicPeriod"/>
            </a:pPr>
            <a:r>
              <a:rPr lang="en-US" sz="2400" b="0" i="0" dirty="0">
                <a:solidFill>
                  <a:schemeClr val="tx1"/>
                </a:solidFill>
                <a:effectLst/>
                <a:latin typeface="Arial" panose="020B0604020202020204" pitchFamily="34" charset="0"/>
                <a:cs typeface="Arial" panose="020B0604020202020204" pitchFamily="34" charset="0"/>
              </a:rPr>
              <a:t>Polymorphic amyloid degeneration</a:t>
            </a:r>
          </a:p>
          <a:p>
            <a:pPr>
              <a:buFont typeface="Wingdings" panose="05000000000000000000" pitchFamily="2" charset="2"/>
              <a:buChar char="Ø"/>
            </a:pPr>
            <a:r>
              <a:rPr lang="en-US" sz="2400" b="1" i="0" dirty="0">
                <a:solidFill>
                  <a:schemeClr val="tx1"/>
                </a:solidFill>
                <a:effectLst/>
                <a:latin typeface="Arial" panose="020B0604020202020204" pitchFamily="34" charset="0"/>
                <a:cs typeface="Arial" panose="020B0604020202020204" pitchFamily="34" charset="0"/>
              </a:rPr>
              <a:t>Peripheral stromal</a:t>
            </a:r>
          </a:p>
          <a:p>
            <a:pPr algn="l">
              <a:buFont typeface="+mj-lt"/>
              <a:buAutoNum type="arabicPeriod"/>
            </a:pPr>
            <a:r>
              <a:rPr lang="en-US" sz="2400" b="0" i="0" dirty="0">
                <a:solidFill>
                  <a:schemeClr val="tx1"/>
                </a:solidFill>
                <a:effectLst/>
                <a:latin typeface="Arial" panose="020B0604020202020204" pitchFamily="34" charset="0"/>
                <a:cs typeface="Arial" panose="020B0604020202020204" pitchFamily="34" charset="0"/>
              </a:rPr>
              <a:t>White limbal girdle of Vogt</a:t>
            </a:r>
          </a:p>
          <a:p>
            <a:pPr algn="l">
              <a:buFont typeface="+mj-lt"/>
              <a:buAutoNum type="arabicPeriod"/>
            </a:pPr>
            <a:r>
              <a:rPr lang="en-US" sz="2400" b="0" i="0" dirty="0">
                <a:solidFill>
                  <a:schemeClr val="tx1"/>
                </a:solidFill>
                <a:effectLst/>
                <a:latin typeface="Arial" panose="020B0604020202020204" pitchFamily="34" charset="0"/>
                <a:cs typeface="Arial" panose="020B0604020202020204" pitchFamily="34" charset="0"/>
              </a:rPr>
              <a:t>Corneal arcus</a:t>
            </a:r>
          </a:p>
          <a:p>
            <a:pPr algn="l">
              <a:buFont typeface="+mj-lt"/>
              <a:buAutoNum type="arabicPeriod"/>
            </a:pPr>
            <a:r>
              <a:rPr lang="en-US" sz="2400" b="0" i="0" dirty="0">
                <a:solidFill>
                  <a:schemeClr val="tx1"/>
                </a:solidFill>
                <a:effectLst/>
                <a:latin typeface="Arial" panose="020B0604020202020204" pitchFamily="34" charset="0"/>
                <a:cs typeface="Arial" panose="020B0604020202020204" pitchFamily="34" charset="0"/>
              </a:rPr>
              <a:t>Senile furrow degeneration</a:t>
            </a:r>
          </a:p>
          <a:p>
            <a:pPr algn="l">
              <a:buFont typeface="+mj-lt"/>
              <a:buAutoNum type="arabicPeriod"/>
            </a:pPr>
            <a:r>
              <a:rPr lang="en-US" sz="2400" b="0" i="0" dirty="0">
                <a:solidFill>
                  <a:schemeClr val="tx1"/>
                </a:solidFill>
                <a:effectLst/>
                <a:latin typeface="Arial" panose="020B0604020202020204" pitchFamily="34" charset="0"/>
                <a:cs typeface="Arial" panose="020B0604020202020204" pitchFamily="34" charset="0"/>
              </a:rPr>
              <a:t>Terrien’s marginal degeneration</a:t>
            </a:r>
          </a:p>
          <a:p>
            <a:pPr algn="l">
              <a:buFont typeface="+mj-lt"/>
              <a:buAutoNum type="arabicPeriod"/>
            </a:pPr>
            <a:endParaRPr lang="en-US" b="0" i="0" dirty="0">
              <a:solidFill>
                <a:schemeClr val="tx1"/>
              </a:solidFill>
              <a:effectLst/>
              <a:latin typeface="FSBrabo"/>
            </a:endParaRPr>
          </a:p>
          <a:p>
            <a:endParaRPr lang="en-US" dirty="0"/>
          </a:p>
        </p:txBody>
      </p:sp>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9916367" y="6368200"/>
            <a:ext cx="2275633"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11FD492C-EB94-45E1-A2DA-A7DC225097FE}"/>
              </a:ext>
            </a:extLst>
          </p:cNvPr>
          <p:cNvPicPr>
            <a:picLocks noChangeAspect="1"/>
          </p:cNvPicPr>
          <p:nvPr/>
        </p:nvPicPr>
        <p:blipFill>
          <a:blip r:embed="rId3"/>
          <a:stretch>
            <a:fillRect/>
          </a:stretch>
        </p:blipFill>
        <p:spPr>
          <a:xfrm>
            <a:off x="6482183" y="2709680"/>
            <a:ext cx="4572000" cy="3200400"/>
          </a:xfrm>
          <a:prstGeom prst="rect">
            <a:avLst/>
          </a:prstGeom>
        </p:spPr>
      </p:pic>
      <p:pic>
        <p:nvPicPr>
          <p:cNvPr id="7" name="Picture 6">
            <a:extLst>
              <a:ext uri="{FF2B5EF4-FFF2-40B4-BE49-F238E27FC236}">
                <a16:creationId xmlns:a16="http://schemas.microsoft.com/office/drawing/2014/main" id="{CDBD4FF6-0C0C-4D50-9788-2503A7CFC886}"/>
              </a:ext>
            </a:extLst>
          </p:cNvPr>
          <p:cNvPicPr>
            <a:picLocks noChangeAspect="1"/>
          </p:cNvPicPr>
          <p:nvPr/>
        </p:nvPicPr>
        <p:blipFill>
          <a:blip r:embed="rId4"/>
          <a:stretch>
            <a:fillRect/>
          </a:stretch>
        </p:blipFill>
        <p:spPr>
          <a:xfrm>
            <a:off x="6482183" y="2709680"/>
            <a:ext cx="4697094" cy="3200400"/>
          </a:xfrm>
          <a:prstGeom prst="rect">
            <a:avLst/>
          </a:prstGeom>
        </p:spPr>
      </p:pic>
      <p:pic>
        <p:nvPicPr>
          <p:cNvPr id="8" name="Picture 7">
            <a:extLst>
              <a:ext uri="{FF2B5EF4-FFF2-40B4-BE49-F238E27FC236}">
                <a16:creationId xmlns:a16="http://schemas.microsoft.com/office/drawing/2014/main" id="{28D422C0-7E70-4869-8EBD-7B076685B157}"/>
              </a:ext>
            </a:extLst>
          </p:cNvPr>
          <p:cNvPicPr>
            <a:picLocks noChangeAspect="1"/>
          </p:cNvPicPr>
          <p:nvPr/>
        </p:nvPicPr>
        <p:blipFill>
          <a:blip r:embed="rId5"/>
          <a:stretch>
            <a:fillRect/>
          </a:stretch>
        </p:blipFill>
        <p:spPr>
          <a:xfrm>
            <a:off x="6482183" y="2709680"/>
            <a:ext cx="4697094" cy="3200400"/>
          </a:xfrm>
          <a:prstGeom prst="rect">
            <a:avLst/>
          </a:prstGeom>
        </p:spPr>
      </p:pic>
      <p:pic>
        <p:nvPicPr>
          <p:cNvPr id="9" name="Picture 8">
            <a:extLst>
              <a:ext uri="{FF2B5EF4-FFF2-40B4-BE49-F238E27FC236}">
                <a16:creationId xmlns:a16="http://schemas.microsoft.com/office/drawing/2014/main" id="{4A406469-B8FD-41FD-A079-14F27DCFF96E}"/>
              </a:ext>
            </a:extLst>
          </p:cNvPr>
          <p:cNvPicPr>
            <a:picLocks noChangeAspect="1"/>
          </p:cNvPicPr>
          <p:nvPr/>
        </p:nvPicPr>
        <p:blipFill>
          <a:blip r:embed="rId6"/>
          <a:stretch>
            <a:fillRect/>
          </a:stretch>
        </p:blipFill>
        <p:spPr>
          <a:xfrm>
            <a:off x="6482183" y="2709680"/>
            <a:ext cx="4697094" cy="3200400"/>
          </a:xfrm>
          <a:prstGeom prst="rect">
            <a:avLst/>
          </a:prstGeom>
        </p:spPr>
      </p:pic>
      <p:pic>
        <p:nvPicPr>
          <p:cNvPr id="10" name="Picture 9">
            <a:extLst>
              <a:ext uri="{FF2B5EF4-FFF2-40B4-BE49-F238E27FC236}">
                <a16:creationId xmlns:a16="http://schemas.microsoft.com/office/drawing/2014/main" id="{08BC0563-3708-4EDB-B96F-F113BD9199B5}"/>
              </a:ext>
            </a:extLst>
          </p:cNvPr>
          <p:cNvPicPr>
            <a:picLocks noChangeAspect="1"/>
          </p:cNvPicPr>
          <p:nvPr/>
        </p:nvPicPr>
        <p:blipFill>
          <a:blip r:embed="rId7"/>
          <a:stretch>
            <a:fillRect/>
          </a:stretch>
        </p:blipFill>
        <p:spPr>
          <a:xfrm>
            <a:off x="6482183" y="2709681"/>
            <a:ext cx="4931612" cy="3200400"/>
          </a:xfrm>
          <a:prstGeom prst="rect">
            <a:avLst/>
          </a:prstGeom>
        </p:spPr>
      </p:pic>
      <p:pic>
        <p:nvPicPr>
          <p:cNvPr id="11" name="Picture 10">
            <a:extLst>
              <a:ext uri="{FF2B5EF4-FFF2-40B4-BE49-F238E27FC236}">
                <a16:creationId xmlns:a16="http://schemas.microsoft.com/office/drawing/2014/main" id="{EAEC6713-BDA2-4627-93FC-8C31D58411B1}"/>
              </a:ext>
            </a:extLst>
          </p:cNvPr>
          <p:cNvPicPr>
            <a:picLocks noChangeAspect="1"/>
          </p:cNvPicPr>
          <p:nvPr/>
        </p:nvPicPr>
        <p:blipFill>
          <a:blip r:embed="rId8"/>
          <a:stretch>
            <a:fillRect/>
          </a:stretch>
        </p:blipFill>
        <p:spPr>
          <a:xfrm>
            <a:off x="6482183" y="2576791"/>
            <a:ext cx="4931612" cy="3562350"/>
          </a:xfrm>
          <a:prstGeom prst="rect">
            <a:avLst/>
          </a:prstGeom>
        </p:spPr>
      </p:pic>
      <p:pic>
        <p:nvPicPr>
          <p:cNvPr id="12" name="Picture 11">
            <a:extLst>
              <a:ext uri="{FF2B5EF4-FFF2-40B4-BE49-F238E27FC236}">
                <a16:creationId xmlns:a16="http://schemas.microsoft.com/office/drawing/2014/main" id="{A6E2F591-0423-4422-94DF-44D8CBA367CB}"/>
              </a:ext>
            </a:extLst>
          </p:cNvPr>
          <p:cNvPicPr>
            <a:picLocks noChangeAspect="1"/>
          </p:cNvPicPr>
          <p:nvPr/>
        </p:nvPicPr>
        <p:blipFill>
          <a:blip r:embed="rId9"/>
          <a:stretch>
            <a:fillRect/>
          </a:stretch>
        </p:blipFill>
        <p:spPr>
          <a:xfrm>
            <a:off x="6482183" y="2576791"/>
            <a:ext cx="4931612" cy="3562350"/>
          </a:xfrm>
          <a:prstGeom prst="rect">
            <a:avLst/>
          </a:prstGeom>
        </p:spPr>
      </p:pic>
    </p:spTree>
    <p:extLst>
      <p:ext uri="{BB962C8B-B14F-4D97-AF65-F5344CB8AC3E}">
        <p14:creationId xmlns:p14="http://schemas.microsoft.com/office/powerpoint/2010/main" val="11885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43548" y="1150374"/>
            <a:ext cx="8072819" cy="840658"/>
          </a:xfrm>
        </p:spPr>
        <p:txBody>
          <a:bodyPr/>
          <a:lstStyle/>
          <a:p>
            <a:r>
              <a:rPr lang="en-US" sz="4400" b="1" i="0" dirty="0">
                <a:solidFill>
                  <a:schemeClr val="bg1"/>
                </a:solidFill>
                <a:effectLst/>
                <a:latin typeface="Arial Black" panose="020B0A04020102020204" pitchFamily="34" charset="0"/>
              </a:rPr>
              <a:t>Post-inflammatory Corneal Degenerations</a:t>
            </a:r>
            <a:br>
              <a:rPr lang="en-US" b="1" i="0" dirty="0">
                <a:solidFill>
                  <a:srgbClr val="000000"/>
                </a:solidFill>
                <a:effectLst/>
                <a:latin typeface="FSBrabo"/>
              </a:rPr>
            </a:br>
            <a:endParaRPr lang="en-US" dirty="0"/>
          </a:p>
        </p:txBody>
      </p:sp>
      <p:sp>
        <p:nvSpPr>
          <p:cNvPr id="3" name="Content Placeholder 2">
            <a:extLst>
              <a:ext uri="{FF2B5EF4-FFF2-40B4-BE49-F238E27FC236}">
                <a16:creationId xmlns:a16="http://schemas.microsoft.com/office/drawing/2014/main" id="{07DEFCA8-784E-49FC-B8FC-DD55A9517D20}"/>
              </a:ext>
            </a:extLst>
          </p:cNvPr>
          <p:cNvSpPr>
            <a:spLocks noGrp="1"/>
          </p:cNvSpPr>
          <p:nvPr>
            <p:ph idx="1"/>
          </p:nvPr>
        </p:nvSpPr>
        <p:spPr/>
        <p:txBody>
          <a:bodyPr/>
          <a:lstStyle/>
          <a:p>
            <a:r>
              <a:rPr lang="en-US" sz="2400" i="0" dirty="0">
                <a:solidFill>
                  <a:schemeClr val="tx1"/>
                </a:solidFill>
                <a:effectLst/>
                <a:latin typeface="Arial" panose="020B0604020202020204" pitchFamily="34" charset="0"/>
                <a:cs typeface="Arial" panose="020B0604020202020204" pitchFamily="34" charset="0"/>
              </a:rPr>
              <a:t>Band-shaped keratopathy</a:t>
            </a:r>
          </a:p>
          <a:p>
            <a:r>
              <a:rPr lang="en-US" sz="2400" i="0" dirty="0">
                <a:solidFill>
                  <a:schemeClr val="tx1"/>
                </a:solidFill>
                <a:effectLst/>
                <a:latin typeface="Arial" panose="020B0604020202020204" pitchFamily="34" charset="0"/>
                <a:cs typeface="Arial" panose="020B0604020202020204" pitchFamily="34" charset="0"/>
              </a:rPr>
              <a:t>Salzmann’s nodular degeneration</a:t>
            </a:r>
          </a:p>
          <a:p>
            <a:r>
              <a:rPr lang="en-US" sz="2400" i="0" dirty="0">
                <a:solidFill>
                  <a:schemeClr val="tx1"/>
                </a:solidFill>
                <a:effectLst/>
                <a:latin typeface="Arial" panose="020B0604020202020204" pitchFamily="34" charset="0"/>
                <a:cs typeface="Arial" panose="020B0604020202020204" pitchFamily="34" charset="0"/>
              </a:rPr>
              <a:t>Lipid keratopathy</a:t>
            </a:r>
          </a:p>
        </p:txBody>
      </p:sp>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9916367" y="6368200"/>
            <a:ext cx="2275633"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A50F45C8-B2D6-4F58-921B-1952F5AEF7E6}"/>
              </a:ext>
            </a:extLst>
          </p:cNvPr>
          <p:cNvPicPr>
            <a:picLocks noChangeAspect="1"/>
          </p:cNvPicPr>
          <p:nvPr/>
        </p:nvPicPr>
        <p:blipFill>
          <a:blip r:embed="rId4"/>
          <a:stretch>
            <a:fillRect/>
          </a:stretch>
        </p:blipFill>
        <p:spPr>
          <a:xfrm>
            <a:off x="7676996" y="2603500"/>
            <a:ext cx="3360050" cy="2838655"/>
          </a:xfrm>
          <a:prstGeom prst="rect">
            <a:avLst/>
          </a:prstGeom>
        </p:spPr>
      </p:pic>
      <p:pic>
        <p:nvPicPr>
          <p:cNvPr id="7" name="Picture 6">
            <a:extLst>
              <a:ext uri="{FF2B5EF4-FFF2-40B4-BE49-F238E27FC236}">
                <a16:creationId xmlns:a16="http://schemas.microsoft.com/office/drawing/2014/main" id="{E00F2F42-5826-417C-A9E8-41F1DF16FC3B}"/>
              </a:ext>
            </a:extLst>
          </p:cNvPr>
          <p:cNvPicPr>
            <a:picLocks noChangeAspect="1"/>
          </p:cNvPicPr>
          <p:nvPr/>
        </p:nvPicPr>
        <p:blipFill>
          <a:blip r:embed="rId5"/>
          <a:stretch>
            <a:fillRect/>
          </a:stretch>
        </p:blipFill>
        <p:spPr>
          <a:xfrm>
            <a:off x="7241458" y="2492477"/>
            <a:ext cx="3795587" cy="2949678"/>
          </a:xfrm>
          <a:prstGeom prst="rect">
            <a:avLst/>
          </a:prstGeom>
        </p:spPr>
      </p:pic>
      <p:pic>
        <p:nvPicPr>
          <p:cNvPr id="8" name="Picture 7">
            <a:extLst>
              <a:ext uri="{FF2B5EF4-FFF2-40B4-BE49-F238E27FC236}">
                <a16:creationId xmlns:a16="http://schemas.microsoft.com/office/drawing/2014/main" id="{57E60A99-C51D-441D-A488-3A3D64B22864}"/>
              </a:ext>
            </a:extLst>
          </p:cNvPr>
          <p:cNvPicPr>
            <a:picLocks noChangeAspect="1"/>
          </p:cNvPicPr>
          <p:nvPr/>
        </p:nvPicPr>
        <p:blipFill>
          <a:blip r:embed="rId6"/>
          <a:stretch>
            <a:fillRect/>
          </a:stretch>
        </p:blipFill>
        <p:spPr>
          <a:xfrm>
            <a:off x="7258595" y="2519490"/>
            <a:ext cx="3795588" cy="3033687"/>
          </a:xfrm>
          <a:prstGeom prst="rect">
            <a:avLst/>
          </a:prstGeom>
        </p:spPr>
      </p:pic>
    </p:spTree>
    <p:extLst>
      <p:ext uri="{BB962C8B-B14F-4D97-AF65-F5344CB8AC3E}">
        <p14:creationId xmlns:p14="http://schemas.microsoft.com/office/powerpoint/2010/main" val="24743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43548" y="947920"/>
            <a:ext cx="8072819" cy="728480"/>
          </a:xfrm>
        </p:spPr>
        <p:txBody>
          <a:bodyPr/>
          <a:lstStyle/>
          <a:p>
            <a:br>
              <a:rPr lang="en-US" dirty="0"/>
            </a:br>
            <a:r>
              <a:rPr lang="en-US" sz="4400" b="1" i="0" dirty="0">
                <a:solidFill>
                  <a:schemeClr val="bg1"/>
                </a:solidFill>
                <a:effectLst/>
                <a:latin typeface="Arial Black" panose="020B0A04020102020204" pitchFamily="34" charset="0"/>
              </a:rPr>
              <a:t>Endothelial Degeneration</a:t>
            </a:r>
            <a:br>
              <a:rPr lang="en-US" sz="4400" b="1" i="0" dirty="0">
                <a:solidFill>
                  <a:schemeClr val="bg1"/>
                </a:solidFill>
                <a:effectLst/>
                <a:latin typeface="Arial Black" panose="020B0A04020102020204" pitchFamily="34" charset="0"/>
              </a:rPr>
            </a:br>
            <a:endParaRPr lang="en-US" sz="4400" dirty="0">
              <a:solidFill>
                <a:schemeClr val="bg1"/>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07DEFCA8-784E-49FC-B8FC-DD55A9517D20}"/>
              </a:ext>
            </a:extLst>
          </p:cNvPr>
          <p:cNvSpPr>
            <a:spLocks noGrp="1"/>
          </p:cNvSpPr>
          <p:nvPr>
            <p:ph idx="1"/>
          </p:nvPr>
        </p:nvSpPr>
        <p:spPr>
          <a:xfrm>
            <a:off x="1154954" y="2603500"/>
            <a:ext cx="4242956" cy="3416300"/>
          </a:xfrm>
        </p:spPr>
        <p:txBody>
          <a:bodyPr>
            <a:normAutofit/>
          </a:bodyPr>
          <a:lstStyle/>
          <a:p>
            <a:r>
              <a:rPr lang="en-US" sz="2400" b="0" i="0" dirty="0">
                <a:solidFill>
                  <a:schemeClr val="tx1"/>
                </a:solidFill>
                <a:effectLst/>
                <a:latin typeface="Arial" panose="020B0604020202020204" pitchFamily="34" charset="0"/>
                <a:cs typeface="Arial" panose="020B0604020202020204" pitchFamily="34" charset="0"/>
              </a:rPr>
              <a:t>Hassall-</a:t>
            </a:r>
            <a:r>
              <a:rPr lang="en-US" sz="2400" b="0" i="0" dirty="0" err="1">
                <a:solidFill>
                  <a:schemeClr val="tx1"/>
                </a:solidFill>
                <a:effectLst/>
                <a:latin typeface="Arial" panose="020B0604020202020204" pitchFamily="34" charset="0"/>
                <a:cs typeface="Arial" panose="020B0604020202020204" pitchFamily="34" charset="0"/>
              </a:rPr>
              <a:t>henle</a:t>
            </a:r>
            <a:r>
              <a:rPr lang="en-US" sz="2400" b="0" i="0" dirty="0">
                <a:solidFill>
                  <a:schemeClr val="tx1"/>
                </a:solidFill>
                <a:effectLst/>
                <a:latin typeface="Arial" panose="020B0604020202020204" pitchFamily="34" charset="0"/>
                <a:cs typeface="Arial" panose="020B0604020202020204" pitchFamily="34" charset="0"/>
              </a:rPr>
              <a:t> bodies</a:t>
            </a:r>
          </a:p>
          <a:p>
            <a:r>
              <a:rPr lang="en-US" sz="2400" dirty="0">
                <a:solidFill>
                  <a:schemeClr val="tx1"/>
                </a:solidFill>
                <a:latin typeface="Arial" panose="020B0604020202020204" pitchFamily="34" charset="0"/>
                <a:cs typeface="Arial" panose="020B0604020202020204" pitchFamily="34" charset="0"/>
              </a:rPr>
              <a:t>Drop like excrescences of hyaline material projecting into anterior chamber form corneal periphery</a:t>
            </a:r>
          </a:p>
        </p:txBody>
      </p:sp>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9916367" y="6368200"/>
            <a:ext cx="2275633" cy="461665"/>
          </a:xfrm>
          <a:prstGeom prst="rect">
            <a:avLst/>
          </a:prstGeom>
          <a:noFill/>
        </p:spPr>
        <p:txBody>
          <a:bodyPr wrap="square" rtlCol="0">
            <a:spAutoFit/>
          </a:bodyPr>
          <a:lstStyle/>
          <a:p>
            <a:r>
              <a:rPr lang="en-US" sz="2400" b="1" dirty="0"/>
              <a:t>Core subject</a:t>
            </a:r>
          </a:p>
        </p:txBody>
      </p:sp>
      <p:pic>
        <p:nvPicPr>
          <p:cNvPr id="6" name="Picture 5">
            <a:extLst>
              <a:ext uri="{FF2B5EF4-FFF2-40B4-BE49-F238E27FC236}">
                <a16:creationId xmlns:a16="http://schemas.microsoft.com/office/drawing/2014/main" id="{133F37E3-F7FB-4234-A331-42B8196AD226}"/>
              </a:ext>
            </a:extLst>
          </p:cNvPr>
          <p:cNvPicPr>
            <a:picLocks noChangeAspect="1"/>
          </p:cNvPicPr>
          <p:nvPr/>
        </p:nvPicPr>
        <p:blipFill>
          <a:blip r:embed="rId3"/>
          <a:stretch>
            <a:fillRect/>
          </a:stretch>
        </p:blipFill>
        <p:spPr>
          <a:xfrm>
            <a:off x="6096000" y="2773932"/>
            <a:ext cx="5050975" cy="3390572"/>
          </a:xfrm>
          <a:prstGeom prst="rect">
            <a:avLst/>
          </a:prstGeom>
        </p:spPr>
      </p:pic>
    </p:spTree>
    <p:extLst>
      <p:ext uri="{BB962C8B-B14F-4D97-AF65-F5344CB8AC3E}">
        <p14:creationId xmlns:p14="http://schemas.microsoft.com/office/powerpoint/2010/main" val="1296455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43548" y="947920"/>
            <a:ext cx="8273846" cy="728480"/>
          </a:xfrm>
        </p:spPr>
        <p:txBody>
          <a:bodyPr/>
          <a:lstStyle/>
          <a:p>
            <a:r>
              <a:rPr lang="en-US" sz="4400" dirty="0">
                <a:solidFill>
                  <a:schemeClr val="bg1"/>
                </a:solidFill>
                <a:latin typeface="Arial Black" panose="020B0A04020102020204" pitchFamily="34" charset="0"/>
              </a:rPr>
              <a:t>Treatment Of Corneal Degenerations</a:t>
            </a:r>
          </a:p>
        </p:txBody>
      </p:sp>
      <p:sp>
        <p:nvSpPr>
          <p:cNvPr id="3" name="Content Placeholder 2">
            <a:extLst>
              <a:ext uri="{FF2B5EF4-FFF2-40B4-BE49-F238E27FC236}">
                <a16:creationId xmlns:a16="http://schemas.microsoft.com/office/drawing/2014/main" id="{07DEFCA8-784E-49FC-B8FC-DD55A9517D20}"/>
              </a:ext>
            </a:extLst>
          </p:cNvPr>
          <p:cNvSpPr>
            <a:spLocks noGrp="1"/>
          </p:cNvSpPr>
          <p:nvPr>
            <p:ph idx="1"/>
          </p:nvPr>
        </p:nvSpPr>
        <p:spPr/>
        <p:txBody>
          <a:bodyPr>
            <a:normAutofit/>
          </a:bodyPr>
          <a:lstStyle/>
          <a:p>
            <a:r>
              <a:rPr lang="en-US" sz="2800" b="0" i="0" dirty="0">
                <a:solidFill>
                  <a:schemeClr val="tx1"/>
                </a:solidFill>
                <a:effectLst/>
                <a:latin typeface="Arial" panose="020B0604020202020204" pitchFamily="34" charset="0"/>
                <a:cs typeface="Arial" panose="020B0604020202020204" pitchFamily="34" charset="0"/>
              </a:rPr>
              <a:t>Lubricating eye drops</a:t>
            </a:r>
          </a:p>
          <a:p>
            <a:r>
              <a:rPr lang="en-US" sz="2800" dirty="0">
                <a:solidFill>
                  <a:schemeClr val="tx1"/>
                </a:solidFill>
                <a:latin typeface="Arial" panose="020B0604020202020204" pitchFamily="34" charset="0"/>
                <a:cs typeface="Arial" panose="020B0604020202020204" pitchFamily="34" charset="0"/>
              </a:rPr>
              <a:t>For progressed conditions affecting vision, corneal transplant surgery</a:t>
            </a:r>
          </a:p>
        </p:txBody>
      </p:sp>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9916367" y="6368200"/>
            <a:ext cx="2275633" cy="461665"/>
          </a:xfrm>
          <a:prstGeom prst="rect">
            <a:avLst/>
          </a:prstGeom>
          <a:noFill/>
        </p:spPr>
        <p:txBody>
          <a:bodyPr wrap="square" rtlCol="0">
            <a:spAutoFit/>
          </a:bodyPr>
          <a:lstStyle/>
          <a:p>
            <a:r>
              <a:rPr lang="en-US" sz="2400" b="1" dirty="0"/>
              <a:t>Core subject</a:t>
            </a:r>
          </a:p>
        </p:txBody>
      </p:sp>
    </p:spTree>
    <p:extLst>
      <p:ext uri="{BB962C8B-B14F-4D97-AF65-F5344CB8AC3E}">
        <p14:creationId xmlns:p14="http://schemas.microsoft.com/office/powerpoint/2010/main" val="1525518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CA250-03B9-4CFE-BB1D-5CBC94005963}"/>
              </a:ext>
            </a:extLst>
          </p:cNvPr>
          <p:cNvSpPr>
            <a:spLocks noGrp="1"/>
          </p:cNvSpPr>
          <p:nvPr>
            <p:ph type="title"/>
          </p:nvPr>
        </p:nvSpPr>
        <p:spPr>
          <a:xfrm>
            <a:off x="2210937" y="528898"/>
            <a:ext cx="8188657" cy="1325563"/>
          </a:xfrm>
        </p:spPr>
        <p:txBody>
          <a:bodyPr>
            <a:normAutofit/>
          </a:bodyPr>
          <a:lstStyle/>
          <a:p>
            <a:r>
              <a:rPr lang="en-US" sz="4400" cap="none" dirty="0">
                <a:latin typeface="Arial Black" panose="020B0A04020102020204" pitchFamily="34" charset="0"/>
              </a:rPr>
              <a:t>Learning Objectives</a:t>
            </a:r>
          </a:p>
        </p:txBody>
      </p:sp>
      <p:sp>
        <p:nvSpPr>
          <p:cNvPr id="3" name="Content Placeholder 2">
            <a:extLst>
              <a:ext uri="{FF2B5EF4-FFF2-40B4-BE49-F238E27FC236}">
                <a16:creationId xmlns:a16="http://schemas.microsoft.com/office/drawing/2014/main" id="{66941B7F-59EF-4C32-8F56-68C3219ECE10}"/>
              </a:ext>
            </a:extLst>
          </p:cNvPr>
          <p:cNvSpPr>
            <a:spLocks noGrp="1"/>
          </p:cNvSpPr>
          <p:nvPr>
            <p:ph idx="1"/>
          </p:nvPr>
        </p:nvSpPr>
        <p:spPr>
          <a:xfrm>
            <a:off x="1451579" y="2433711"/>
            <a:ext cx="9816643" cy="4093698"/>
          </a:xfrm>
        </p:spPr>
        <p:txBody>
          <a:bodyPr>
            <a:normAutofit/>
          </a:bodyPr>
          <a:lstStyle/>
          <a:p>
            <a:pPr marL="0" indent="0">
              <a:buNone/>
            </a:pPr>
            <a:r>
              <a:rPr lang="en-US" sz="2800" dirty="0">
                <a:solidFill>
                  <a:schemeClr val="tx1"/>
                </a:solidFill>
                <a:latin typeface="Arial" panose="020B0604020202020204" pitchFamily="34" charset="0"/>
                <a:cs typeface="Arial" panose="020B0604020202020204" pitchFamily="34" charset="0"/>
              </a:rPr>
              <a:t>At the end of one hour large group interactive session (LGIS) using the PowerPoint , fourth year medical student should be able to </a:t>
            </a:r>
          </a:p>
          <a:p>
            <a:pPr>
              <a:buFont typeface="Wingdings" panose="05000000000000000000" pitchFamily="2" charset="2"/>
              <a:buChar char="ü"/>
            </a:pPr>
            <a:r>
              <a:rPr lang="en-US" sz="2800" dirty="0">
                <a:solidFill>
                  <a:schemeClr val="tx1"/>
                </a:solidFill>
                <a:latin typeface="Arial" panose="020B0604020202020204" pitchFamily="34" charset="0"/>
                <a:cs typeface="Arial" panose="020B0604020202020204" pitchFamily="34" charset="0"/>
              </a:rPr>
              <a:t>Define corneal dystrophy and degeneration</a:t>
            </a:r>
          </a:p>
          <a:p>
            <a:pPr>
              <a:buFont typeface="Wingdings" panose="05000000000000000000" pitchFamily="2" charset="2"/>
              <a:buChar char="ü"/>
            </a:pPr>
            <a:r>
              <a:rPr lang="en-US" sz="2800" dirty="0">
                <a:solidFill>
                  <a:schemeClr val="tx1"/>
                </a:solidFill>
                <a:latin typeface="Arial" panose="020B0604020202020204" pitchFamily="34" charset="0"/>
                <a:cs typeface="Arial" panose="020B0604020202020204" pitchFamily="34" charset="0"/>
              </a:rPr>
              <a:t>Differentiate between corneal dystrophy and degeneration</a:t>
            </a:r>
          </a:p>
          <a:p>
            <a:pPr>
              <a:buFont typeface="Wingdings" panose="05000000000000000000" pitchFamily="2" charset="2"/>
              <a:buChar char="ü"/>
            </a:pPr>
            <a:r>
              <a:rPr lang="en-US" sz="2800" dirty="0">
                <a:solidFill>
                  <a:schemeClr val="tx1"/>
                </a:solidFill>
                <a:latin typeface="Arial" panose="020B0604020202020204" pitchFamily="34" charset="0"/>
                <a:cs typeface="Arial" panose="020B0604020202020204" pitchFamily="34" charset="0"/>
              </a:rPr>
              <a:t>Describe different corneal dystrophies and degenerations</a:t>
            </a: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ü"/>
            </a:pPr>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Tree>
    <p:extLst>
      <p:ext uri="{BB962C8B-B14F-4D97-AF65-F5344CB8AC3E}">
        <p14:creationId xmlns:p14="http://schemas.microsoft.com/office/powerpoint/2010/main" val="1463658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58297" y="838200"/>
            <a:ext cx="8509819" cy="1064341"/>
          </a:xfrm>
        </p:spPr>
        <p:txBody>
          <a:bodyPr/>
          <a:lstStyle/>
          <a:p>
            <a:r>
              <a:rPr lang="en-US" sz="4400" dirty="0">
                <a:latin typeface="Arial Black" panose="020B0A04020102020204" pitchFamily="34" charset="0"/>
              </a:rPr>
              <a:t>Dystrophy Versus Degeneration</a:t>
            </a:r>
          </a:p>
        </p:txBody>
      </p:sp>
      <p:pic>
        <p:nvPicPr>
          <p:cNvPr id="6" name="Content Placeholder 5">
            <a:extLst>
              <a:ext uri="{FF2B5EF4-FFF2-40B4-BE49-F238E27FC236}">
                <a16:creationId xmlns:a16="http://schemas.microsoft.com/office/drawing/2014/main" id="{F13FDDB5-CCD9-43FB-856A-D9E8B461355E}"/>
              </a:ext>
            </a:extLst>
          </p:cNvPr>
          <p:cNvPicPr>
            <a:picLocks noGrp="1" noChangeAspect="1"/>
          </p:cNvPicPr>
          <p:nvPr>
            <p:ph idx="1"/>
          </p:nvPr>
        </p:nvPicPr>
        <p:blipFill rotWithShape="1">
          <a:blip r:embed="rId2"/>
          <a:srcRect t="18019"/>
          <a:stretch/>
        </p:blipFill>
        <p:spPr>
          <a:xfrm>
            <a:off x="3495367" y="2625213"/>
            <a:ext cx="5132440" cy="3973819"/>
          </a:xfrm>
          <a:prstGeom prst="rect">
            <a:avLst/>
          </a:prstGeom>
        </p:spPr>
      </p:pic>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9916367" y="6368200"/>
            <a:ext cx="2275633" cy="461665"/>
          </a:xfrm>
          <a:prstGeom prst="rect">
            <a:avLst/>
          </a:prstGeom>
          <a:noFill/>
        </p:spPr>
        <p:txBody>
          <a:bodyPr wrap="square" rtlCol="0">
            <a:spAutoFit/>
          </a:bodyPr>
          <a:lstStyle/>
          <a:p>
            <a:r>
              <a:rPr lang="en-US" sz="2400" b="1" dirty="0"/>
              <a:t>Core subject</a:t>
            </a:r>
          </a:p>
        </p:txBody>
      </p:sp>
      <p:pic>
        <p:nvPicPr>
          <p:cNvPr id="7" name="Picture 6">
            <a:extLst>
              <a:ext uri="{FF2B5EF4-FFF2-40B4-BE49-F238E27FC236}">
                <a16:creationId xmlns:a16="http://schemas.microsoft.com/office/drawing/2014/main" id="{7802FD41-8E4E-4897-A84E-AD5FD7663699}"/>
              </a:ext>
            </a:extLst>
          </p:cNvPr>
          <p:cNvPicPr>
            <a:picLocks noChangeAspect="1"/>
          </p:cNvPicPr>
          <p:nvPr/>
        </p:nvPicPr>
        <p:blipFill>
          <a:blip r:embed="rId4"/>
          <a:stretch>
            <a:fillRect/>
          </a:stretch>
        </p:blipFill>
        <p:spPr>
          <a:xfrm>
            <a:off x="3495367" y="2344994"/>
            <a:ext cx="5132439" cy="4254038"/>
          </a:xfrm>
          <a:prstGeom prst="rect">
            <a:avLst/>
          </a:prstGeom>
        </p:spPr>
      </p:pic>
    </p:spTree>
    <p:extLst>
      <p:ext uri="{BB962C8B-B14F-4D97-AF65-F5344CB8AC3E}">
        <p14:creationId xmlns:p14="http://schemas.microsoft.com/office/powerpoint/2010/main" val="49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43548" y="947920"/>
            <a:ext cx="8421329" cy="728480"/>
          </a:xfrm>
        </p:spPr>
        <p:txBody>
          <a:bodyPr/>
          <a:lstStyle/>
          <a:p>
            <a:r>
              <a:rPr lang="en-ZA" sz="3600" b="1" dirty="0">
                <a:latin typeface="Arial Black" panose="020B0A04020102020204" pitchFamily="34" charset="0"/>
                <a:cs typeface="Arial" panose="020B0604020202020204" pitchFamily="34" charset="0"/>
              </a:rPr>
              <a:t>EOLA</a:t>
            </a:r>
            <a:r>
              <a:rPr lang="en-ZA" sz="3600" b="1" cap="none" dirty="0">
                <a:latin typeface="Arial Black" panose="020B0A04020102020204" pitchFamily="34" charset="0"/>
                <a:cs typeface="Arial" panose="020B0604020202020204" pitchFamily="34" charset="0"/>
              </a:rPr>
              <a:t>( End Of Lecture Assessment)</a:t>
            </a:r>
            <a:endParaRPr lang="en-US" dirty="0"/>
          </a:p>
        </p:txBody>
      </p:sp>
      <p:sp>
        <p:nvSpPr>
          <p:cNvPr id="3" name="Content Placeholder 2">
            <a:extLst>
              <a:ext uri="{FF2B5EF4-FFF2-40B4-BE49-F238E27FC236}">
                <a16:creationId xmlns:a16="http://schemas.microsoft.com/office/drawing/2014/main" id="{07DEFCA8-784E-49FC-B8FC-DD55A9517D20}"/>
              </a:ext>
            </a:extLst>
          </p:cNvPr>
          <p:cNvSpPr>
            <a:spLocks noGrp="1"/>
          </p:cNvSpPr>
          <p:nvPr>
            <p:ph idx="1"/>
          </p:nvPr>
        </p:nvSpPr>
        <p:spPr>
          <a:xfrm>
            <a:off x="136480" y="2344993"/>
            <a:ext cx="7680165" cy="4350775"/>
          </a:xfrm>
        </p:spPr>
        <p:txBody>
          <a:bodyPr>
            <a:normAutofit lnSpcReduction="10000"/>
          </a:bodyPr>
          <a:lstStyle/>
          <a:p>
            <a:r>
              <a:rPr lang="en-US" sz="2400" b="0" i="0" dirty="0">
                <a:solidFill>
                  <a:schemeClr val="tx1"/>
                </a:solidFill>
                <a:effectLst/>
                <a:latin typeface="Arial" panose="020B0604020202020204" pitchFamily="34" charset="0"/>
                <a:cs typeface="Arial" panose="020B0604020202020204" pitchFamily="34" charset="0"/>
              </a:rPr>
              <a:t>A 40-year-old patient presents with recurrent corneal erosions and blurred vision. Slit-lamp examination reveals grayish-white opacities in the anterior stroma arranged in a </a:t>
            </a:r>
            <a:r>
              <a:rPr lang="en-US" sz="2400" dirty="0">
                <a:solidFill>
                  <a:schemeClr val="tx1"/>
                </a:solidFill>
                <a:latin typeface="Arial" panose="020B0604020202020204" pitchFamily="34" charset="0"/>
                <a:cs typeface="Arial" panose="020B0604020202020204" pitchFamily="34" charset="0"/>
              </a:rPr>
              <a:t>cracked glass-</a:t>
            </a:r>
            <a:r>
              <a:rPr lang="en-US" sz="2400" b="0" i="0" dirty="0">
                <a:solidFill>
                  <a:schemeClr val="tx1"/>
                </a:solidFill>
                <a:effectLst/>
                <a:latin typeface="Arial" panose="020B0604020202020204" pitchFamily="34" charset="0"/>
                <a:cs typeface="Arial" panose="020B0604020202020204" pitchFamily="34" charset="0"/>
              </a:rPr>
              <a:t>like pattern. Which corneal dystrophy is most likely to be diagnosed?</a:t>
            </a:r>
          </a:p>
          <a:p>
            <a:pPr marL="457200" indent="-457200">
              <a:buFont typeface="+mj-lt"/>
              <a:buAutoNum type="alphaLcParenR"/>
            </a:pPr>
            <a:r>
              <a:rPr lang="en-US" sz="2400" b="0" i="0" dirty="0">
                <a:solidFill>
                  <a:schemeClr val="tx1"/>
                </a:solidFill>
                <a:effectLst/>
                <a:latin typeface="Arial" panose="020B0604020202020204" pitchFamily="34" charset="0"/>
                <a:cs typeface="Arial" panose="020B0604020202020204" pitchFamily="34" charset="0"/>
              </a:rPr>
              <a:t>Granular corneal dystrophy</a:t>
            </a:r>
          </a:p>
          <a:p>
            <a:pPr marL="457200" indent="-457200">
              <a:buFont typeface="+mj-lt"/>
              <a:buAutoNum type="alphaLcParenR"/>
            </a:pPr>
            <a:r>
              <a:rPr lang="en-US" sz="2400" b="0" i="0" dirty="0">
                <a:solidFill>
                  <a:schemeClr val="tx1"/>
                </a:solidFill>
                <a:effectLst/>
                <a:latin typeface="Arial" panose="020B0604020202020204" pitchFamily="34" charset="0"/>
                <a:cs typeface="Arial" panose="020B0604020202020204" pitchFamily="34" charset="0"/>
              </a:rPr>
              <a:t>Macular corneal dystrophy</a:t>
            </a:r>
          </a:p>
          <a:p>
            <a:pPr marL="457200" indent="-457200">
              <a:buFont typeface="+mj-lt"/>
              <a:buAutoNum type="alphaLcParenR"/>
            </a:pPr>
            <a:r>
              <a:rPr lang="en-US" sz="2400" b="0" i="0" dirty="0">
                <a:solidFill>
                  <a:schemeClr val="tx1"/>
                </a:solidFill>
                <a:effectLst/>
                <a:latin typeface="Arial" panose="020B0604020202020204" pitchFamily="34" charset="0"/>
                <a:cs typeface="Arial" panose="020B0604020202020204" pitchFamily="34" charset="0"/>
              </a:rPr>
              <a:t>Lattice corneal dystrophy</a:t>
            </a:r>
          </a:p>
          <a:p>
            <a:pPr marL="457200" indent="-457200">
              <a:buFont typeface="+mj-lt"/>
              <a:buAutoNum type="alphaLcParenR"/>
            </a:pPr>
            <a:r>
              <a:rPr lang="en-US" sz="2400" b="0" i="0" dirty="0">
                <a:solidFill>
                  <a:schemeClr val="tx1"/>
                </a:solidFill>
                <a:effectLst/>
                <a:latin typeface="Arial" panose="020B0604020202020204" pitchFamily="34" charset="0"/>
                <a:cs typeface="Arial" panose="020B0604020202020204" pitchFamily="34" charset="0"/>
              </a:rPr>
              <a:t>Reis-</a:t>
            </a:r>
            <a:r>
              <a:rPr lang="en-US" sz="2400" b="0" i="0" dirty="0" err="1">
                <a:solidFill>
                  <a:schemeClr val="tx1"/>
                </a:solidFill>
                <a:effectLst/>
                <a:latin typeface="Arial" panose="020B0604020202020204" pitchFamily="34" charset="0"/>
                <a:cs typeface="Arial" panose="020B0604020202020204" pitchFamily="34" charset="0"/>
              </a:rPr>
              <a:t>Bücklers</a:t>
            </a:r>
            <a:r>
              <a:rPr lang="en-US" sz="2400" b="0" i="0" dirty="0">
                <a:solidFill>
                  <a:schemeClr val="tx1"/>
                </a:solidFill>
                <a:effectLst/>
                <a:latin typeface="Arial" panose="020B0604020202020204" pitchFamily="34" charset="0"/>
                <a:cs typeface="Arial" panose="020B0604020202020204" pitchFamily="34" charset="0"/>
              </a:rPr>
              <a:t> corneal dystrophy</a:t>
            </a:r>
          </a:p>
          <a:p>
            <a:pPr marL="457200" indent="-457200">
              <a:buFont typeface="+mj-lt"/>
              <a:buAutoNum type="alphaLcParenR"/>
            </a:pPr>
            <a:r>
              <a:rPr lang="en-US" sz="2400" dirty="0">
                <a:solidFill>
                  <a:schemeClr val="tx1"/>
                </a:solidFill>
                <a:latin typeface="Arial" panose="020B0604020202020204" pitchFamily="34" charset="0"/>
                <a:cs typeface="Arial" panose="020B0604020202020204" pitchFamily="34" charset="0"/>
              </a:rPr>
              <a:t>Thiel Behnke corneal dystrophy</a:t>
            </a:r>
          </a:p>
        </p:txBody>
      </p:sp>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9916367" y="6368200"/>
            <a:ext cx="2275633" cy="461665"/>
          </a:xfrm>
          <a:prstGeom prst="rect">
            <a:avLst/>
          </a:prstGeom>
          <a:noFill/>
        </p:spPr>
        <p:txBody>
          <a:bodyPr wrap="square" rtlCol="0">
            <a:spAutoFit/>
          </a:bodyPr>
          <a:lstStyle/>
          <a:p>
            <a:r>
              <a:rPr lang="en-US" sz="2400" b="1" dirty="0"/>
              <a:t>EOLA</a:t>
            </a:r>
          </a:p>
        </p:txBody>
      </p:sp>
      <p:pic>
        <p:nvPicPr>
          <p:cNvPr id="6" name="Picture 5">
            <a:extLst>
              <a:ext uri="{FF2B5EF4-FFF2-40B4-BE49-F238E27FC236}">
                <a16:creationId xmlns:a16="http://schemas.microsoft.com/office/drawing/2014/main" id="{42A8ECF5-651A-4492-BD57-7827C266CDD9}"/>
              </a:ext>
            </a:extLst>
          </p:cNvPr>
          <p:cNvPicPr>
            <a:picLocks noChangeAspect="1"/>
          </p:cNvPicPr>
          <p:nvPr/>
        </p:nvPicPr>
        <p:blipFill>
          <a:blip r:embed="rId3"/>
          <a:stretch>
            <a:fillRect/>
          </a:stretch>
        </p:blipFill>
        <p:spPr>
          <a:xfrm>
            <a:off x="8078263" y="3487141"/>
            <a:ext cx="3676207" cy="2706859"/>
          </a:xfrm>
          <a:prstGeom prst="rect">
            <a:avLst/>
          </a:prstGeom>
        </p:spPr>
      </p:pic>
    </p:spTree>
    <p:extLst>
      <p:ext uri="{BB962C8B-B14F-4D97-AF65-F5344CB8AC3E}">
        <p14:creationId xmlns:p14="http://schemas.microsoft.com/office/powerpoint/2010/main" val="1451994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43548" y="947920"/>
            <a:ext cx="8362336" cy="728480"/>
          </a:xfrm>
        </p:spPr>
        <p:txBody>
          <a:bodyPr/>
          <a:lstStyle/>
          <a:p>
            <a:r>
              <a:rPr lang="en-US" sz="4400" b="1" cap="none" dirty="0">
                <a:latin typeface="Arial Black" panose="020B0A04020102020204" pitchFamily="34" charset="0"/>
                <a:cs typeface="Calibri" panose="020F0502020204030204" pitchFamily="34" charset="0"/>
              </a:rPr>
              <a:t>Research And Recent Advances</a:t>
            </a:r>
            <a:endParaRPr lang="en-US" sz="4400" dirty="0"/>
          </a:p>
        </p:txBody>
      </p:sp>
      <p:sp>
        <p:nvSpPr>
          <p:cNvPr id="3" name="Content Placeholder 2">
            <a:extLst>
              <a:ext uri="{FF2B5EF4-FFF2-40B4-BE49-F238E27FC236}">
                <a16:creationId xmlns:a16="http://schemas.microsoft.com/office/drawing/2014/main" id="{07DEFCA8-784E-49FC-B8FC-DD55A9517D20}"/>
              </a:ext>
            </a:extLst>
          </p:cNvPr>
          <p:cNvSpPr>
            <a:spLocks noGrp="1"/>
          </p:cNvSpPr>
          <p:nvPr>
            <p:ph idx="1"/>
          </p:nvPr>
        </p:nvSpPr>
        <p:spPr>
          <a:xfrm>
            <a:off x="1154954" y="2603499"/>
            <a:ext cx="5585059" cy="3915287"/>
          </a:xfrm>
        </p:spPr>
        <p:txBody>
          <a:bodyPr>
            <a:normAutofit/>
          </a:bodyPr>
          <a:lstStyle/>
          <a:p>
            <a:r>
              <a:rPr lang="en-US" sz="2400" b="0" i="0" dirty="0">
                <a:solidFill>
                  <a:schemeClr val="tx1"/>
                </a:solidFill>
                <a:effectLst/>
                <a:latin typeface="Arial" panose="020B0604020202020204" pitchFamily="34" charset="0"/>
                <a:cs typeface="Arial" panose="020B0604020202020204" pitchFamily="34" charset="0"/>
              </a:rPr>
              <a:t>Cell therapy involving fully differentiated HCECS (human corneal endothelial cells) holds the most immediate promise for patients suffering from corneal dystrophies</a:t>
            </a:r>
          </a:p>
          <a:p>
            <a:r>
              <a:rPr lang="en-US" sz="2400" b="0" i="0" dirty="0">
                <a:solidFill>
                  <a:schemeClr val="tx1"/>
                </a:solidFill>
                <a:effectLst/>
                <a:latin typeface="Arial" panose="020B0604020202020204" pitchFamily="34" charset="0"/>
                <a:cs typeface="Arial" panose="020B0604020202020204" pitchFamily="34" charset="0"/>
              </a:rPr>
              <a:t>Cell therapies involve transplanting healthy cells into the cornea and regenerating and replacing damaged or dysfunctional cells</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9916367" y="6368200"/>
            <a:ext cx="2275633" cy="461665"/>
          </a:xfrm>
          <a:prstGeom prst="rect">
            <a:avLst/>
          </a:prstGeom>
          <a:noFill/>
        </p:spPr>
        <p:txBody>
          <a:bodyPr wrap="square" rtlCol="0">
            <a:spAutoFit/>
          </a:bodyPr>
          <a:lstStyle/>
          <a:p>
            <a:r>
              <a:rPr lang="en-US" sz="2400" b="1" dirty="0"/>
              <a:t>Research </a:t>
            </a:r>
          </a:p>
        </p:txBody>
      </p:sp>
      <p:pic>
        <p:nvPicPr>
          <p:cNvPr id="6" name="Picture 5">
            <a:extLst>
              <a:ext uri="{FF2B5EF4-FFF2-40B4-BE49-F238E27FC236}">
                <a16:creationId xmlns:a16="http://schemas.microsoft.com/office/drawing/2014/main" id="{2766A19A-5F10-44AF-AFAD-00516D37456E}"/>
              </a:ext>
            </a:extLst>
          </p:cNvPr>
          <p:cNvPicPr>
            <a:picLocks noChangeAspect="1"/>
          </p:cNvPicPr>
          <p:nvPr/>
        </p:nvPicPr>
        <p:blipFill>
          <a:blip r:embed="rId3"/>
          <a:stretch>
            <a:fillRect/>
          </a:stretch>
        </p:blipFill>
        <p:spPr>
          <a:xfrm>
            <a:off x="6872749" y="2915529"/>
            <a:ext cx="4904760" cy="2994551"/>
          </a:xfrm>
          <a:prstGeom prst="rect">
            <a:avLst/>
          </a:prstGeom>
        </p:spPr>
      </p:pic>
    </p:spTree>
    <p:extLst>
      <p:ext uri="{BB962C8B-B14F-4D97-AF65-F5344CB8AC3E}">
        <p14:creationId xmlns:p14="http://schemas.microsoft.com/office/powerpoint/2010/main" val="542715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43548" y="947920"/>
            <a:ext cx="8072819" cy="728480"/>
          </a:xfrm>
        </p:spPr>
        <p:txBody>
          <a:bodyPr/>
          <a:lstStyle/>
          <a:p>
            <a:r>
              <a:rPr lang="en-US" sz="4400" dirty="0">
                <a:latin typeface="Arial Black" panose="020B0A04020102020204" pitchFamily="34" charset="0"/>
              </a:rPr>
              <a:t>Bioethics</a:t>
            </a:r>
          </a:p>
        </p:txBody>
      </p:sp>
      <p:sp>
        <p:nvSpPr>
          <p:cNvPr id="3" name="Content Placeholder 2">
            <a:extLst>
              <a:ext uri="{FF2B5EF4-FFF2-40B4-BE49-F238E27FC236}">
                <a16:creationId xmlns:a16="http://schemas.microsoft.com/office/drawing/2014/main" id="{07DEFCA8-784E-49FC-B8FC-DD55A9517D20}"/>
              </a:ext>
            </a:extLst>
          </p:cNvPr>
          <p:cNvSpPr>
            <a:spLocks noGrp="1"/>
          </p:cNvSpPr>
          <p:nvPr>
            <p:ph idx="1"/>
          </p:nvPr>
        </p:nvSpPr>
        <p:spPr>
          <a:xfrm>
            <a:off x="1154954" y="2359742"/>
            <a:ext cx="9286904" cy="4320841"/>
          </a:xfrm>
        </p:spPr>
        <p:txBody>
          <a:bodyPr>
            <a:normAutofit fontScale="92500" lnSpcReduction="10000"/>
          </a:bodyPr>
          <a:lstStyle/>
          <a:p>
            <a:pPr algn="l"/>
            <a:r>
              <a:rPr lang="en-US" sz="2600" dirty="0">
                <a:solidFill>
                  <a:schemeClr val="tx1"/>
                </a:solidFill>
                <a:latin typeface="Arial" panose="020B0604020202020204" pitchFamily="34" charset="0"/>
                <a:cs typeface="Arial" panose="020B0604020202020204" pitchFamily="34" charset="0"/>
              </a:rPr>
              <a:t>A</a:t>
            </a:r>
            <a:r>
              <a:rPr lang="en-US" sz="2600" b="0" i="0" dirty="0">
                <a:solidFill>
                  <a:schemeClr val="tx1"/>
                </a:solidFill>
                <a:effectLst/>
                <a:latin typeface="Arial" panose="020B0604020202020204" pitchFamily="34" charset="0"/>
                <a:cs typeface="Arial" panose="020B0604020202020204" pitchFamily="34" charset="0"/>
              </a:rPr>
              <a:t> 35-year-old woman, has been diagnosed with a rare form of corneal dystrophy that is progressively causing her vision to deteriorate. Despite her doctor recommending a corneal transplant as the best course of treatment to restore her vision, she is hesitant to undergo the procedure due to her personal beliefs.</a:t>
            </a:r>
          </a:p>
          <a:p>
            <a:pPr algn="l"/>
            <a:r>
              <a:rPr lang="en-US" sz="2600" dirty="0">
                <a:solidFill>
                  <a:schemeClr val="tx1"/>
                </a:solidFill>
                <a:latin typeface="Arial" panose="020B0604020202020204" pitchFamily="34" charset="0"/>
                <a:cs typeface="Arial" panose="020B0604020202020204" pitchFamily="34" charset="0"/>
              </a:rPr>
              <a:t>She is</a:t>
            </a:r>
            <a:r>
              <a:rPr lang="en-US" sz="2600" b="0" i="0" dirty="0">
                <a:solidFill>
                  <a:schemeClr val="tx1"/>
                </a:solidFill>
                <a:effectLst/>
                <a:latin typeface="Arial" panose="020B0604020202020204" pitchFamily="34" charset="0"/>
                <a:cs typeface="Arial" panose="020B0604020202020204" pitchFamily="34" charset="0"/>
              </a:rPr>
              <a:t> a devout member of a religious community that holds strict beliefs against any form of medical intervention, is torn between her desire to maintain her </a:t>
            </a:r>
            <a:r>
              <a:rPr lang="en-US" sz="2600" b="1" i="0" dirty="0">
                <a:solidFill>
                  <a:schemeClr val="tx1"/>
                </a:solidFill>
                <a:effectLst/>
                <a:latin typeface="Arial" panose="020B0604020202020204" pitchFamily="34" charset="0"/>
                <a:cs typeface="Arial" panose="020B0604020202020204" pitchFamily="34" charset="0"/>
              </a:rPr>
              <a:t>autonomy</a:t>
            </a:r>
            <a:r>
              <a:rPr lang="en-US" sz="2600" b="0" i="0" dirty="0">
                <a:solidFill>
                  <a:schemeClr val="tx1"/>
                </a:solidFill>
                <a:effectLst/>
                <a:latin typeface="Arial" panose="020B0604020202020204" pitchFamily="34" charset="0"/>
                <a:cs typeface="Arial" panose="020B0604020202020204" pitchFamily="34" charset="0"/>
              </a:rPr>
              <a:t> and her need for medical care. Her community emphasizes the importance of relying on faith for healing rather than seeking medical intervention.</a:t>
            </a:r>
          </a:p>
          <a:p>
            <a:endParaRPr lang="en-US" dirty="0"/>
          </a:p>
        </p:txBody>
      </p:sp>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9916367" y="6368200"/>
            <a:ext cx="2275633" cy="461665"/>
          </a:xfrm>
          <a:prstGeom prst="rect">
            <a:avLst/>
          </a:prstGeom>
          <a:noFill/>
        </p:spPr>
        <p:txBody>
          <a:bodyPr wrap="square" rtlCol="0">
            <a:spAutoFit/>
          </a:bodyPr>
          <a:lstStyle/>
          <a:p>
            <a:r>
              <a:rPr lang="en-US" sz="2400" b="1" dirty="0"/>
              <a:t>Bioethics </a:t>
            </a:r>
          </a:p>
        </p:txBody>
      </p:sp>
    </p:spTree>
    <p:extLst>
      <p:ext uri="{BB962C8B-B14F-4D97-AF65-F5344CB8AC3E}">
        <p14:creationId xmlns:p14="http://schemas.microsoft.com/office/powerpoint/2010/main" val="953683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5392-BA35-4729-9B1D-E145D7ADB44B}"/>
              </a:ext>
            </a:extLst>
          </p:cNvPr>
          <p:cNvSpPr>
            <a:spLocks noGrp="1"/>
          </p:cNvSpPr>
          <p:nvPr>
            <p:ph type="title"/>
          </p:nvPr>
        </p:nvSpPr>
        <p:spPr>
          <a:xfrm>
            <a:off x="1843548" y="947920"/>
            <a:ext cx="8072819" cy="728480"/>
          </a:xfrm>
        </p:spPr>
        <p:txBody>
          <a:bodyPr/>
          <a:lstStyle/>
          <a:p>
            <a:r>
              <a:rPr lang="en-US" sz="4400" dirty="0">
                <a:latin typeface="Arial Black" panose="020B0A04020102020204" pitchFamily="34" charset="0"/>
              </a:rPr>
              <a:t>Artificial Intelligence</a:t>
            </a:r>
          </a:p>
        </p:txBody>
      </p:sp>
      <p:sp>
        <p:nvSpPr>
          <p:cNvPr id="3" name="Content Placeholder 2">
            <a:extLst>
              <a:ext uri="{FF2B5EF4-FFF2-40B4-BE49-F238E27FC236}">
                <a16:creationId xmlns:a16="http://schemas.microsoft.com/office/drawing/2014/main" id="{07DEFCA8-784E-49FC-B8FC-DD55A9517D20}"/>
              </a:ext>
            </a:extLst>
          </p:cNvPr>
          <p:cNvSpPr>
            <a:spLocks noGrp="1"/>
          </p:cNvSpPr>
          <p:nvPr>
            <p:ph idx="1"/>
          </p:nvPr>
        </p:nvSpPr>
        <p:spPr/>
        <p:txBody>
          <a:bodyPr>
            <a:normAutofit/>
          </a:bodyPr>
          <a:lstStyle/>
          <a:p>
            <a:r>
              <a:rPr lang="en-US" sz="2400" b="0" i="0" dirty="0">
                <a:solidFill>
                  <a:schemeClr val="tx1"/>
                </a:solidFill>
                <a:effectLst/>
                <a:latin typeface="Arial" panose="020B0604020202020204" pitchFamily="34" charset="0"/>
                <a:cs typeface="Arial" panose="020B0604020202020204" pitchFamily="34" charset="0"/>
              </a:rPr>
              <a:t>AI algorithm based on high-definition AS-OCT images has been 99% specific and 98% sensitive in differentiating normal cornea from early or late stages of Fuchs endothelial corneal dystrophy [FECD]</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3C269C2-2ADC-4294-8C99-7749E1E964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E1A0E92-6EC1-4190-BB93-B8E9B2B37619}"/>
              </a:ext>
            </a:extLst>
          </p:cNvPr>
          <p:cNvSpPr txBox="1"/>
          <p:nvPr/>
        </p:nvSpPr>
        <p:spPr>
          <a:xfrm>
            <a:off x="8170605" y="6368200"/>
            <a:ext cx="4021395" cy="461665"/>
          </a:xfrm>
          <a:prstGeom prst="rect">
            <a:avLst/>
          </a:prstGeom>
          <a:noFill/>
        </p:spPr>
        <p:txBody>
          <a:bodyPr wrap="square" rtlCol="0">
            <a:spAutoFit/>
          </a:bodyPr>
          <a:lstStyle/>
          <a:p>
            <a:r>
              <a:rPr lang="en-US" sz="2400" b="1" dirty="0"/>
              <a:t>Artificial intelligence</a:t>
            </a:r>
          </a:p>
        </p:txBody>
      </p:sp>
      <p:pic>
        <p:nvPicPr>
          <p:cNvPr id="6" name="Picture 5">
            <a:extLst>
              <a:ext uri="{FF2B5EF4-FFF2-40B4-BE49-F238E27FC236}">
                <a16:creationId xmlns:a16="http://schemas.microsoft.com/office/drawing/2014/main" id="{961C55CA-6518-4BE6-B4E6-9CBB85BF35DB}"/>
              </a:ext>
            </a:extLst>
          </p:cNvPr>
          <p:cNvPicPr>
            <a:picLocks noChangeAspect="1"/>
          </p:cNvPicPr>
          <p:nvPr/>
        </p:nvPicPr>
        <p:blipFill>
          <a:blip r:embed="rId3"/>
          <a:stretch>
            <a:fillRect/>
          </a:stretch>
        </p:blipFill>
        <p:spPr>
          <a:xfrm>
            <a:off x="9144000" y="3958845"/>
            <a:ext cx="2416277" cy="2416277"/>
          </a:xfrm>
          <a:prstGeom prst="rect">
            <a:avLst/>
          </a:prstGeom>
        </p:spPr>
      </p:pic>
      <p:pic>
        <p:nvPicPr>
          <p:cNvPr id="7" name="Picture 6">
            <a:extLst>
              <a:ext uri="{FF2B5EF4-FFF2-40B4-BE49-F238E27FC236}">
                <a16:creationId xmlns:a16="http://schemas.microsoft.com/office/drawing/2014/main" id="{09288D9A-676B-4684-B531-718E16832B5D}"/>
              </a:ext>
            </a:extLst>
          </p:cNvPr>
          <p:cNvPicPr>
            <a:picLocks noChangeAspect="1"/>
          </p:cNvPicPr>
          <p:nvPr/>
        </p:nvPicPr>
        <p:blipFill>
          <a:blip r:embed="rId4"/>
          <a:stretch>
            <a:fillRect/>
          </a:stretch>
        </p:blipFill>
        <p:spPr>
          <a:xfrm>
            <a:off x="1647865" y="4439265"/>
            <a:ext cx="5891017" cy="1935857"/>
          </a:xfrm>
          <a:prstGeom prst="rect">
            <a:avLst/>
          </a:prstGeom>
        </p:spPr>
      </p:pic>
    </p:spTree>
    <p:extLst>
      <p:ext uri="{BB962C8B-B14F-4D97-AF65-F5344CB8AC3E}">
        <p14:creationId xmlns:p14="http://schemas.microsoft.com/office/powerpoint/2010/main" val="1484682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924" y="618977"/>
            <a:ext cx="9374875" cy="1252025"/>
          </a:xfrm>
        </p:spPr>
        <p:txBody>
          <a:bodyPr>
            <a:normAutofit/>
          </a:bodyPr>
          <a:lstStyle/>
          <a:p>
            <a:r>
              <a:rPr lang="en-US" sz="4400" cap="none" dirty="0">
                <a:latin typeface="Arial Black" panose="020B0A04020102020204" pitchFamily="34" charset="0"/>
              </a:rPr>
              <a:t>Study Guide Resources</a:t>
            </a:r>
          </a:p>
        </p:txBody>
      </p:sp>
      <p:sp>
        <p:nvSpPr>
          <p:cNvPr id="3" name="Content Placeholder 2"/>
          <p:cNvSpPr>
            <a:spLocks noGrp="1"/>
          </p:cNvSpPr>
          <p:nvPr>
            <p:ph idx="1"/>
          </p:nvPr>
        </p:nvSpPr>
        <p:spPr>
          <a:xfrm>
            <a:off x="1451579" y="2391508"/>
            <a:ext cx="9902220" cy="4101367"/>
          </a:xfrm>
        </p:spPr>
        <p:txBody>
          <a:bodyPr>
            <a:normAutofit/>
          </a:bodyPr>
          <a:lstStyle/>
          <a:p>
            <a:pPr>
              <a:buFont typeface="Wingdings" panose="05000000000000000000" pitchFamily="2" charset="2"/>
              <a:buChar char="Ø"/>
            </a:pPr>
            <a:r>
              <a:rPr lang="en-US" sz="2400" dirty="0">
                <a:solidFill>
                  <a:schemeClr val="tx1"/>
                </a:solidFill>
                <a:latin typeface="Arial" panose="020B0604020202020204" pitchFamily="34" charset="0"/>
                <a:cs typeface="Arial" panose="020B0604020202020204" pitchFamily="34" charset="0"/>
              </a:rPr>
              <a:t>Kanski-Clinical-Ophthalmology-Systematic-Approach</a:t>
            </a:r>
          </a:p>
          <a:p>
            <a:pPr>
              <a:buFont typeface="Wingdings" panose="05000000000000000000" pitchFamily="2" charset="2"/>
              <a:buChar char="Ø"/>
            </a:pPr>
            <a:r>
              <a:rPr lang="en-US" sz="2400" dirty="0">
                <a:solidFill>
                  <a:schemeClr val="tx1"/>
                </a:solidFill>
                <a:latin typeface="Arial" panose="020B0604020202020204" pitchFamily="34" charset="0"/>
                <a:cs typeface="Arial" panose="020B0604020202020204" pitchFamily="34" charset="0"/>
              </a:rPr>
              <a:t>Oxford Handbook of Ophthalmology Book by Philip I. Murray</a:t>
            </a:r>
          </a:p>
          <a:p>
            <a:pPr>
              <a:buFont typeface="Wingdings" panose="05000000000000000000" pitchFamily="2" charset="2"/>
              <a:buChar char="Ø"/>
            </a:pPr>
            <a:r>
              <a:rPr lang="en-US" sz="2400" dirty="0">
                <a:solidFill>
                  <a:schemeClr val="tx1"/>
                </a:solidFill>
                <a:latin typeface="Arial" panose="020B0604020202020204" pitchFamily="34" charset="0"/>
                <a:cs typeface="Arial" panose="020B0604020202020204" pitchFamily="34" charset="0"/>
              </a:rPr>
              <a:t>The Wills Eye Manual: Office and Emergency Room Diagnosis and Treatment of Eye Disease</a:t>
            </a:r>
          </a:p>
          <a:p>
            <a:pPr>
              <a:buFont typeface="Wingdings" panose="05000000000000000000" pitchFamily="2" charset="2"/>
              <a:buChar char="Ø"/>
            </a:pPr>
            <a:r>
              <a:rPr lang="en-US" sz="2400">
                <a:solidFill>
                  <a:schemeClr val="tx1"/>
                </a:solidFill>
                <a:latin typeface="Arial" panose="020B0604020202020204" pitchFamily="34" charset="0"/>
                <a:cs typeface="Arial" panose="020B0604020202020204" pitchFamily="34" charset="0"/>
              </a:rPr>
              <a:t>https://www.forbes.com/sites/williamhaseltine/2024/02/17/novel-treatment-for-damaged-corneas-cell-therapy/#:~:text=More%20recently%2C%20cell%20therapies%20have,replacing%20damaged%20or%20dysfunctional%20cells.</a:t>
            </a:r>
            <a:endParaRPr lang="en-US" sz="2400" dirty="0">
              <a:solidFill>
                <a:schemeClr val="tx1"/>
              </a:solidFill>
              <a:latin typeface="Arial" panose="020B0604020202020204" pitchFamily="34" charset="0"/>
              <a:cs typeface="Arial" panose="020B0604020202020204" pitchFamily="34" charset="0"/>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Tree>
    <p:extLst>
      <p:ext uri="{BB962C8B-B14F-4D97-AF65-F5344CB8AC3E}">
        <p14:creationId xmlns:p14="http://schemas.microsoft.com/office/powerpoint/2010/main" val="2930241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470753"/>
            <a:ext cx="11331526" cy="5930047"/>
          </a:xfrm>
          <a:prstGeom prst="rect">
            <a:avLst/>
          </a:prstGeom>
        </p:spPr>
      </p:pic>
    </p:spTree>
    <p:extLst>
      <p:ext uri="{BB962C8B-B14F-4D97-AF65-F5344CB8AC3E}">
        <p14:creationId xmlns:p14="http://schemas.microsoft.com/office/powerpoint/2010/main" val="226951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172" y="914396"/>
            <a:ext cx="10366420" cy="919435"/>
          </a:xfrm>
        </p:spPr>
        <p:txBody>
          <a:bodyPr>
            <a:normAutofit/>
          </a:bodyPr>
          <a:lstStyle/>
          <a:p>
            <a:pPr algn="ctr"/>
            <a:r>
              <a:rPr lang="en-US" sz="4400" b="1" cap="none" dirty="0">
                <a:latin typeface="Arial Black" panose="020B0A04020102020204" pitchFamily="34" charset="0"/>
              </a:rPr>
              <a:t>Anatomy Of Cornea</a:t>
            </a:r>
          </a:p>
        </p:txBody>
      </p:sp>
      <p:pic>
        <p:nvPicPr>
          <p:cNvPr id="4" name="Content Placeholder 3"/>
          <p:cNvPicPr>
            <a:picLocks noGrp="1" noChangeAspect="1"/>
          </p:cNvPicPr>
          <p:nvPr>
            <p:ph idx="1"/>
          </p:nvPr>
        </p:nvPicPr>
        <p:blipFill rotWithShape="1">
          <a:blip r:embed="rId2"/>
          <a:srcRect l="2526" t="1643" r="3919" b="6493"/>
          <a:stretch/>
        </p:blipFill>
        <p:spPr>
          <a:xfrm>
            <a:off x="254305" y="2524539"/>
            <a:ext cx="5203959" cy="405914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63769"/>
            <a:ext cx="1511385" cy="1501254"/>
          </a:xfrm>
          <a:prstGeom prst="rect">
            <a:avLst/>
          </a:prstGeom>
        </p:spPr>
      </p:pic>
      <p:sp>
        <p:nvSpPr>
          <p:cNvPr id="7" name="TextBox 6">
            <a:extLst>
              <a:ext uri="{FF2B5EF4-FFF2-40B4-BE49-F238E27FC236}">
                <a16:creationId xmlns:a16="http://schemas.microsoft.com/office/drawing/2014/main" id="{5E71AD76-6BDA-4DE3-B442-BA4E30966236}"/>
              </a:ext>
            </a:extLst>
          </p:cNvPr>
          <p:cNvSpPr txBox="1"/>
          <p:nvPr/>
        </p:nvSpPr>
        <p:spPr>
          <a:xfrm>
            <a:off x="9040836" y="6352847"/>
            <a:ext cx="3151164" cy="461665"/>
          </a:xfrm>
          <a:prstGeom prst="rect">
            <a:avLst/>
          </a:prstGeom>
          <a:noFill/>
        </p:spPr>
        <p:txBody>
          <a:bodyPr wrap="square" rtlCol="0">
            <a:spAutoFit/>
          </a:bodyPr>
          <a:lstStyle/>
          <a:p>
            <a:r>
              <a:rPr lang="en-US" sz="2400" b="1" dirty="0"/>
              <a:t>Vertical integration</a:t>
            </a:r>
          </a:p>
        </p:txBody>
      </p:sp>
      <p:pic>
        <p:nvPicPr>
          <p:cNvPr id="8" name="Picture 7">
            <a:extLst>
              <a:ext uri="{FF2B5EF4-FFF2-40B4-BE49-F238E27FC236}">
                <a16:creationId xmlns:a16="http://schemas.microsoft.com/office/drawing/2014/main" id="{76E745F6-0127-4B8E-84F6-1587CD6A85B0}"/>
              </a:ext>
            </a:extLst>
          </p:cNvPr>
          <p:cNvPicPr>
            <a:picLocks noChangeAspect="1"/>
          </p:cNvPicPr>
          <p:nvPr/>
        </p:nvPicPr>
        <p:blipFill>
          <a:blip r:embed="rId4"/>
          <a:stretch>
            <a:fillRect/>
          </a:stretch>
        </p:blipFill>
        <p:spPr>
          <a:xfrm>
            <a:off x="5580376" y="2892195"/>
            <a:ext cx="4048519" cy="3460652"/>
          </a:xfrm>
          <a:prstGeom prst="rect">
            <a:avLst/>
          </a:prstGeom>
        </p:spPr>
      </p:pic>
    </p:spTree>
    <p:extLst>
      <p:ext uri="{BB962C8B-B14F-4D97-AF65-F5344CB8AC3E}">
        <p14:creationId xmlns:p14="http://schemas.microsoft.com/office/powerpoint/2010/main" val="398980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39DA0-B46F-4F10-A75D-738099736FD9}"/>
              </a:ext>
            </a:extLst>
          </p:cNvPr>
          <p:cNvSpPr>
            <a:spLocks noGrp="1"/>
          </p:cNvSpPr>
          <p:nvPr>
            <p:ph type="title"/>
          </p:nvPr>
        </p:nvSpPr>
        <p:spPr>
          <a:xfrm>
            <a:off x="2790747" y="661182"/>
            <a:ext cx="5510152" cy="1350498"/>
          </a:xfrm>
        </p:spPr>
        <p:txBody>
          <a:bodyPr>
            <a:normAutofit/>
          </a:bodyPr>
          <a:lstStyle/>
          <a:p>
            <a:pPr algn="ctr"/>
            <a:r>
              <a:rPr lang="en-US" sz="4400" b="1" cap="none" dirty="0">
                <a:latin typeface="Arial Black" panose="020B0A04020102020204" pitchFamily="34" charset="0"/>
              </a:rPr>
              <a:t>Physiology</a:t>
            </a:r>
          </a:p>
        </p:txBody>
      </p:sp>
      <p:pic>
        <p:nvPicPr>
          <p:cNvPr id="5" name="Content Placeholder 4">
            <a:extLst>
              <a:ext uri="{FF2B5EF4-FFF2-40B4-BE49-F238E27FC236}">
                <a16:creationId xmlns:a16="http://schemas.microsoft.com/office/drawing/2014/main" id="{038EC84A-6A0B-4ECF-9817-B06D9EA177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685" t="23334" r="23974" b="10325"/>
          <a:stretch/>
        </p:blipFill>
        <p:spPr>
          <a:xfrm>
            <a:off x="1507188" y="2431630"/>
            <a:ext cx="8326129" cy="3884038"/>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8" name="TextBox 7">
            <a:extLst>
              <a:ext uri="{FF2B5EF4-FFF2-40B4-BE49-F238E27FC236}">
                <a16:creationId xmlns:a16="http://schemas.microsoft.com/office/drawing/2014/main" id="{B71642F2-741C-4B26-9C79-97F43146DC94}"/>
              </a:ext>
            </a:extLst>
          </p:cNvPr>
          <p:cNvSpPr txBox="1"/>
          <p:nvPr/>
        </p:nvSpPr>
        <p:spPr>
          <a:xfrm>
            <a:off x="9040836" y="6299766"/>
            <a:ext cx="3151164" cy="461665"/>
          </a:xfrm>
          <a:prstGeom prst="rect">
            <a:avLst/>
          </a:prstGeom>
          <a:noFill/>
        </p:spPr>
        <p:txBody>
          <a:bodyPr wrap="square" rtlCol="0">
            <a:spAutoFit/>
          </a:bodyPr>
          <a:lstStyle/>
          <a:p>
            <a:r>
              <a:rPr lang="en-US" sz="2400" b="1" dirty="0"/>
              <a:t>Vertical integration</a:t>
            </a:r>
          </a:p>
        </p:txBody>
      </p:sp>
    </p:spTree>
    <p:extLst>
      <p:ext uri="{BB962C8B-B14F-4D97-AF65-F5344CB8AC3E}">
        <p14:creationId xmlns:p14="http://schemas.microsoft.com/office/powerpoint/2010/main" val="179528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F0860-62F6-4495-B4F0-26AAF74FA5D9}"/>
              </a:ext>
            </a:extLst>
          </p:cNvPr>
          <p:cNvSpPr>
            <a:spLocks noGrp="1"/>
          </p:cNvSpPr>
          <p:nvPr>
            <p:ph type="title"/>
          </p:nvPr>
        </p:nvSpPr>
        <p:spPr>
          <a:xfrm>
            <a:off x="1828800" y="804519"/>
            <a:ext cx="9226054" cy="1049235"/>
          </a:xfrm>
        </p:spPr>
        <p:txBody>
          <a:bodyPr>
            <a:normAutofit/>
          </a:bodyPr>
          <a:lstStyle/>
          <a:p>
            <a:r>
              <a:rPr lang="en-US" sz="4400" b="1" cap="none" dirty="0">
                <a:latin typeface="Arial Black" panose="020B0A04020102020204" pitchFamily="34" charset="0"/>
              </a:rPr>
              <a:t>Community Medicine</a:t>
            </a:r>
          </a:p>
        </p:txBody>
      </p:sp>
      <p:sp>
        <p:nvSpPr>
          <p:cNvPr id="3" name="Content Placeholder 2">
            <a:extLst>
              <a:ext uri="{FF2B5EF4-FFF2-40B4-BE49-F238E27FC236}">
                <a16:creationId xmlns:a16="http://schemas.microsoft.com/office/drawing/2014/main" id="{20459A24-9EB7-456F-85B0-5A7135DC30EB}"/>
              </a:ext>
            </a:extLst>
          </p:cNvPr>
          <p:cNvSpPr>
            <a:spLocks noGrp="1"/>
          </p:cNvSpPr>
          <p:nvPr>
            <p:ph idx="1"/>
          </p:nvPr>
        </p:nvSpPr>
        <p:spPr>
          <a:xfrm>
            <a:off x="590844" y="2603499"/>
            <a:ext cx="7279052" cy="4077083"/>
          </a:xfrm>
        </p:spPr>
        <p:txBody>
          <a:bodyPr>
            <a:normAutofit/>
          </a:bodyPr>
          <a:lstStyle/>
          <a:p>
            <a:r>
              <a:rPr lang="en-US" sz="2400" b="0" i="0" dirty="0">
                <a:solidFill>
                  <a:schemeClr val="tx1"/>
                </a:solidFill>
                <a:effectLst/>
                <a:latin typeface="Arial" panose="020B0604020202020204" pitchFamily="34" charset="0"/>
                <a:cs typeface="Arial" panose="020B0604020202020204" pitchFamily="34" charset="0"/>
              </a:rPr>
              <a:t>Corneal dystrophies (CDs) and degenerations are rare diseases </a:t>
            </a:r>
          </a:p>
          <a:p>
            <a:r>
              <a:rPr lang="en-US" sz="2400" dirty="0">
                <a:solidFill>
                  <a:schemeClr val="tx1"/>
                </a:solidFill>
                <a:latin typeface="Arial" panose="020B0604020202020204" pitchFamily="34" charset="0"/>
                <a:cs typeface="Arial" panose="020B0604020202020204" pitchFamily="34" charset="0"/>
              </a:rPr>
              <a:t>They </a:t>
            </a:r>
            <a:r>
              <a:rPr lang="en-US" sz="2400" b="0" i="0" dirty="0">
                <a:solidFill>
                  <a:schemeClr val="tx1"/>
                </a:solidFill>
                <a:effectLst/>
                <a:latin typeface="Arial" panose="020B0604020202020204" pitchFamily="34" charset="0"/>
                <a:cs typeface="Arial" panose="020B0604020202020204" pitchFamily="34" charset="0"/>
              </a:rPr>
              <a:t>cause patients to develop low vision and blindness in the most productive decades of life, with severe impact on quality of life</a:t>
            </a:r>
          </a:p>
          <a:p>
            <a:r>
              <a:rPr lang="en-US" sz="2400" b="0" i="0" dirty="0">
                <a:solidFill>
                  <a:schemeClr val="tx1"/>
                </a:solidFill>
                <a:effectLst/>
                <a:latin typeface="Arial" panose="020B0604020202020204" pitchFamily="34" charset="0"/>
                <a:cs typeface="Arial" panose="020B0604020202020204" pitchFamily="34" charset="0"/>
              </a:rPr>
              <a:t>Corneal dystrophies affect approximately 0.09% of the population.</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175D140-32C4-46C9-A4C1-774BE8FFC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5" name="TextBox 4">
            <a:extLst>
              <a:ext uri="{FF2B5EF4-FFF2-40B4-BE49-F238E27FC236}">
                <a16:creationId xmlns:a16="http://schemas.microsoft.com/office/drawing/2014/main" id="{A134FDE8-289A-4EF7-8E68-1E8BC758DE27}"/>
              </a:ext>
            </a:extLst>
          </p:cNvPr>
          <p:cNvSpPr txBox="1"/>
          <p:nvPr/>
        </p:nvSpPr>
        <p:spPr>
          <a:xfrm>
            <a:off x="8824113" y="6368200"/>
            <a:ext cx="3564835" cy="461665"/>
          </a:xfrm>
          <a:prstGeom prst="rect">
            <a:avLst/>
          </a:prstGeom>
          <a:noFill/>
        </p:spPr>
        <p:txBody>
          <a:bodyPr wrap="square" rtlCol="0">
            <a:spAutoFit/>
          </a:bodyPr>
          <a:lstStyle/>
          <a:p>
            <a:r>
              <a:rPr lang="en-US" sz="2400" b="1" dirty="0"/>
              <a:t>Horizontal integration</a:t>
            </a:r>
          </a:p>
        </p:txBody>
      </p:sp>
      <p:pic>
        <p:nvPicPr>
          <p:cNvPr id="6" name="Picture 5">
            <a:extLst>
              <a:ext uri="{FF2B5EF4-FFF2-40B4-BE49-F238E27FC236}">
                <a16:creationId xmlns:a16="http://schemas.microsoft.com/office/drawing/2014/main" id="{F3C75A93-23D8-472B-98FA-6F9D5A722117}"/>
              </a:ext>
            </a:extLst>
          </p:cNvPr>
          <p:cNvPicPr>
            <a:picLocks noChangeAspect="1"/>
          </p:cNvPicPr>
          <p:nvPr/>
        </p:nvPicPr>
        <p:blipFill>
          <a:blip r:embed="rId3"/>
          <a:stretch>
            <a:fillRect/>
          </a:stretch>
        </p:blipFill>
        <p:spPr>
          <a:xfrm>
            <a:off x="8162200" y="2919260"/>
            <a:ext cx="3438956" cy="2904978"/>
          </a:xfrm>
          <a:prstGeom prst="rect">
            <a:avLst/>
          </a:prstGeom>
        </p:spPr>
      </p:pic>
    </p:spTree>
    <p:extLst>
      <p:ext uri="{BB962C8B-B14F-4D97-AF65-F5344CB8AC3E}">
        <p14:creationId xmlns:p14="http://schemas.microsoft.com/office/powerpoint/2010/main" val="1326078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50677-5541-4B9F-AA5F-F9A065D724E2}"/>
              </a:ext>
            </a:extLst>
          </p:cNvPr>
          <p:cNvSpPr>
            <a:spLocks noGrp="1"/>
          </p:cNvSpPr>
          <p:nvPr>
            <p:ph type="title"/>
          </p:nvPr>
        </p:nvSpPr>
        <p:spPr>
          <a:xfrm>
            <a:off x="1941342" y="947920"/>
            <a:ext cx="7975025" cy="728480"/>
          </a:xfrm>
        </p:spPr>
        <p:txBody>
          <a:bodyPr/>
          <a:lstStyle/>
          <a:p>
            <a:r>
              <a:rPr lang="en-US" sz="4400" dirty="0">
                <a:latin typeface="Arial Black" panose="020B0A04020102020204" pitchFamily="34" charset="0"/>
              </a:rPr>
              <a:t>Corneal Dystrophy </a:t>
            </a:r>
          </a:p>
        </p:txBody>
      </p:sp>
      <p:sp>
        <p:nvSpPr>
          <p:cNvPr id="3" name="Content Placeholder 2">
            <a:extLst>
              <a:ext uri="{FF2B5EF4-FFF2-40B4-BE49-F238E27FC236}">
                <a16:creationId xmlns:a16="http://schemas.microsoft.com/office/drawing/2014/main" id="{4CA1BFB3-8A96-424D-8D62-FE59FF577C01}"/>
              </a:ext>
            </a:extLst>
          </p:cNvPr>
          <p:cNvSpPr>
            <a:spLocks noGrp="1"/>
          </p:cNvSpPr>
          <p:nvPr>
            <p:ph idx="1"/>
          </p:nvPr>
        </p:nvSpPr>
        <p:spPr>
          <a:xfrm>
            <a:off x="506437" y="2391508"/>
            <a:ext cx="11000935" cy="3628292"/>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A</a:t>
            </a:r>
            <a:r>
              <a:rPr lang="en-US" sz="2400" b="0" i="0" dirty="0">
                <a:solidFill>
                  <a:schemeClr val="tx1"/>
                </a:solidFill>
                <a:effectLst/>
                <a:latin typeface="Arial" panose="020B0604020202020204" pitchFamily="34" charset="0"/>
                <a:cs typeface="Arial" panose="020B0604020202020204" pitchFamily="34" charset="0"/>
              </a:rPr>
              <a:t>re a group of genetic, non-inflammatory, often progressive, bilateral and symmetrical eye disorders in which abnormal material accumulates in the transparent cornea</a:t>
            </a:r>
            <a:endParaRPr lang="en-US" sz="2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69D7396-F2E6-4FE0-94BE-D669E09FCC29}"/>
              </a:ext>
            </a:extLst>
          </p:cNvPr>
          <p:cNvPicPr>
            <a:picLocks noChangeAspect="1"/>
          </p:cNvPicPr>
          <p:nvPr/>
        </p:nvPicPr>
        <p:blipFill rotWithShape="1">
          <a:blip r:embed="rId2"/>
          <a:srcRect b="7873"/>
          <a:stretch/>
        </p:blipFill>
        <p:spPr>
          <a:xfrm>
            <a:off x="2813538" y="3566160"/>
            <a:ext cx="6386731" cy="3045656"/>
          </a:xfrm>
          <a:prstGeom prst="rect">
            <a:avLst/>
          </a:prstGeom>
        </p:spPr>
      </p:pic>
      <p:pic>
        <p:nvPicPr>
          <p:cNvPr id="5" name="Picture 4">
            <a:extLst>
              <a:ext uri="{FF2B5EF4-FFF2-40B4-BE49-F238E27FC236}">
                <a16:creationId xmlns:a16="http://schemas.microsoft.com/office/drawing/2014/main" id="{7D65D999-D496-47F4-B199-5489D705D0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6" name="TextBox 5">
            <a:extLst>
              <a:ext uri="{FF2B5EF4-FFF2-40B4-BE49-F238E27FC236}">
                <a16:creationId xmlns:a16="http://schemas.microsoft.com/office/drawing/2014/main" id="{65BA8385-F5E5-4615-A278-46DF535E4ECC}"/>
              </a:ext>
            </a:extLst>
          </p:cNvPr>
          <p:cNvSpPr txBox="1"/>
          <p:nvPr/>
        </p:nvSpPr>
        <p:spPr>
          <a:xfrm>
            <a:off x="9734843" y="6368200"/>
            <a:ext cx="2654105" cy="461665"/>
          </a:xfrm>
          <a:prstGeom prst="rect">
            <a:avLst/>
          </a:prstGeom>
          <a:noFill/>
        </p:spPr>
        <p:txBody>
          <a:bodyPr wrap="square" rtlCol="0">
            <a:spAutoFit/>
          </a:bodyPr>
          <a:lstStyle/>
          <a:p>
            <a:r>
              <a:rPr lang="en-US" sz="2400" b="1" dirty="0"/>
              <a:t>Core subject</a:t>
            </a:r>
          </a:p>
        </p:txBody>
      </p:sp>
    </p:spTree>
    <p:extLst>
      <p:ext uri="{BB962C8B-B14F-4D97-AF65-F5344CB8AC3E}">
        <p14:creationId xmlns:p14="http://schemas.microsoft.com/office/powerpoint/2010/main" val="2650218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DC64-7F51-47FD-8420-CD964C3903AD}"/>
              </a:ext>
            </a:extLst>
          </p:cNvPr>
          <p:cNvSpPr>
            <a:spLocks noGrp="1"/>
          </p:cNvSpPr>
          <p:nvPr>
            <p:ph type="title"/>
          </p:nvPr>
        </p:nvSpPr>
        <p:spPr>
          <a:xfrm>
            <a:off x="1842868" y="947920"/>
            <a:ext cx="8693834" cy="728480"/>
          </a:xfrm>
        </p:spPr>
        <p:txBody>
          <a:bodyPr/>
          <a:lstStyle/>
          <a:p>
            <a:r>
              <a:rPr lang="en-US" sz="4400" dirty="0">
                <a:latin typeface="Arial Black" panose="020B0A04020102020204" pitchFamily="34" charset="0"/>
              </a:rPr>
              <a:t>Subdivisions Of Corneal Dystrophies</a:t>
            </a:r>
          </a:p>
        </p:txBody>
      </p:sp>
      <p:pic>
        <p:nvPicPr>
          <p:cNvPr id="4" name="Content Placeholder 3">
            <a:extLst>
              <a:ext uri="{FF2B5EF4-FFF2-40B4-BE49-F238E27FC236}">
                <a16:creationId xmlns:a16="http://schemas.microsoft.com/office/drawing/2014/main" id="{1F7CE340-8A89-4FD0-BF28-03D5B8AB0F38}"/>
              </a:ext>
            </a:extLst>
          </p:cNvPr>
          <p:cNvPicPr>
            <a:picLocks noGrp="1" noChangeAspect="1"/>
          </p:cNvPicPr>
          <p:nvPr>
            <p:ph idx="1"/>
          </p:nvPr>
        </p:nvPicPr>
        <p:blipFill rotWithShape="1">
          <a:blip r:embed="rId2"/>
          <a:srcRect t="12628"/>
          <a:stretch/>
        </p:blipFill>
        <p:spPr>
          <a:xfrm>
            <a:off x="2024391" y="2335237"/>
            <a:ext cx="7891976" cy="4304714"/>
          </a:xfrm>
          <a:prstGeom prst="rect">
            <a:avLst/>
          </a:prstGeom>
        </p:spPr>
      </p:pic>
      <p:pic>
        <p:nvPicPr>
          <p:cNvPr id="5" name="Picture 4">
            <a:extLst>
              <a:ext uri="{FF2B5EF4-FFF2-40B4-BE49-F238E27FC236}">
                <a16:creationId xmlns:a16="http://schemas.microsoft.com/office/drawing/2014/main" id="{878A489D-8C5F-4DFC-82A0-F389375C3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
        <p:nvSpPr>
          <p:cNvPr id="6" name="TextBox 5">
            <a:extLst>
              <a:ext uri="{FF2B5EF4-FFF2-40B4-BE49-F238E27FC236}">
                <a16:creationId xmlns:a16="http://schemas.microsoft.com/office/drawing/2014/main" id="{FACF4428-C44B-47B2-B45E-08C18EE867C1}"/>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sp>
        <p:nvSpPr>
          <p:cNvPr id="7" name="Right Brace 6">
            <a:extLst>
              <a:ext uri="{FF2B5EF4-FFF2-40B4-BE49-F238E27FC236}">
                <a16:creationId xmlns:a16="http://schemas.microsoft.com/office/drawing/2014/main" id="{8CF84C72-93F2-436D-8C9E-14551E0E6BB7}"/>
              </a:ext>
            </a:extLst>
          </p:cNvPr>
          <p:cNvSpPr/>
          <p:nvPr/>
        </p:nvSpPr>
        <p:spPr>
          <a:xfrm>
            <a:off x="6879102" y="2504050"/>
            <a:ext cx="239150" cy="1376065"/>
          </a:xfrm>
          <a:prstGeom prst="rightBrace">
            <a:avLst>
              <a:gd name="adj1" fmla="val 451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45D8C0DB-4E1E-46F3-A67A-82B416CB31EC}"/>
              </a:ext>
            </a:extLst>
          </p:cNvPr>
          <p:cNvSpPr/>
          <p:nvPr/>
        </p:nvSpPr>
        <p:spPr>
          <a:xfrm>
            <a:off x="6879102" y="5481935"/>
            <a:ext cx="225082" cy="1326829"/>
          </a:xfrm>
          <a:prstGeom prst="rightBrace">
            <a:avLst>
              <a:gd name="adj1" fmla="val 451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DF8790AE-C71F-49C1-B9A3-83125B8F633C}"/>
              </a:ext>
            </a:extLst>
          </p:cNvPr>
          <p:cNvSpPr txBox="1"/>
          <p:nvPr/>
        </p:nvSpPr>
        <p:spPr>
          <a:xfrm>
            <a:off x="7262262" y="2637305"/>
            <a:ext cx="2654105" cy="923330"/>
          </a:xfrm>
          <a:prstGeom prst="rect">
            <a:avLst/>
          </a:prstGeom>
          <a:solidFill>
            <a:schemeClr val="tx2">
              <a:lumMod val="40000"/>
              <a:lumOff val="60000"/>
            </a:schemeClr>
          </a:solidFill>
          <a:ln>
            <a:solidFill>
              <a:schemeClr val="tx2"/>
            </a:solidFill>
          </a:ln>
        </p:spPr>
        <p:txBody>
          <a:bodyPr wrap="square" rtlCol="0">
            <a:spAutoFit/>
          </a:bodyPr>
          <a:lstStyle/>
          <a:p>
            <a:r>
              <a:rPr lang="en-US" b="1" dirty="0">
                <a:latin typeface="Arial Black" panose="020B0A04020102020204" pitchFamily="34" charset="0"/>
              </a:rPr>
              <a:t>Epithelial and Bowman Layer Dystrophies</a:t>
            </a:r>
          </a:p>
        </p:txBody>
      </p:sp>
      <p:sp>
        <p:nvSpPr>
          <p:cNvPr id="12" name="TextBox 11">
            <a:extLst>
              <a:ext uri="{FF2B5EF4-FFF2-40B4-BE49-F238E27FC236}">
                <a16:creationId xmlns:a16="http://schemas.microsoft.com/office/drawing/2014/main" id="{867CBFDF-44C6-469B-B441-7383C794C1B2}"/>
              </a:ext>
            </a:extLst>
          </p:cNvPr>
          <p:cNvSpPr txBox="1"/>
          <p:nvPr/>
        </p:nvSpPr>
        <p:spPr>
          <a:xfrm>
            <a:off x="7341301" y="5545184"/>
            <a:ext cx="2654105" cy="1200329"/>
          </a:xfrm>
          <a:prstGeom prst="rect">
            <a:avLst/>
          </a:prstGeom>
          <a:solidFill>
            <a:schemeClr val="tx2">
              <a:lumMod val="40000"/>
              <a:lumOff val="60000"/>
            </a:schemeClr>
          </a:solidFill>
          <a:ln>
            <a:solidFill>
              <a:schemeClr val="tx2"/>
            </a:solidFill>
          </a:ln>
        </p:spPr>
        <p:txBody>
          <a:bodyPr wrap="square" rtlCol="0">
            <a:spAutoFit/>
          </a:bodyPr>
          <a:lstStyle/>
          <a:p>
            <a:r>
              <a:rPr lang="en-US" b="1" dirty="0">
                <a:latin typeface="Arial Black" panose="020B0A04020102020204" pitchFamily="34" charset="0"/>
              </a:rPr>
              <a:t>Endothelial and Descemet membrane Dystrophies</a:t>
            </a:r>
          </a:p>
        </p:txBody>
      </p:sp>
    </p:spTree>
    <p:extLst>
      <p:ext uri="{BB962C8B-B14F-4D97-AF65-F5344CB8AC3E}">
        <p14:creationId xmlns:p14="http://schemas.microsoft.com/office/powerpoint/2010/main" val="72315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DCD9-6376-4D17-A827-219ADB51FA7A}"/>
              </a:ext>
            </a:extLst>
          </p:cNvPr>
          <p:cNvSpPr>
            <a:spLocks noGrp="1"/>
          </p:cNvSpPr>
          <p:nvPr>
            <p:ph type="title"/>
          </p:nvPr>
        </p:nvSpPr>
        <p:spPr>
          <a:xfrm>
            <a:off x="1997612" y="947920"/>
            <a:ext cx="7918755" cy="728480"/>
          </a:xfrm>
        </p:spPr>
        <p:txBody>
          <a:bodyPr/>
          <a:lstStyle/>
          <a:p>
            <a:r>
              <a:rPr lang="en-US" sz="4400" dirty="0">
                <a:latin typeface="Arial Black" panose="020B0A04020102020204" pitchFamily="34" charset="0"/>
              </a:rPr>
              <a:t>Clinical Presentation </a:t>
            </a:r>
          </a:p>
        </p:txBody>
      </p:sp>
      <p:sp>
        <p:nvSpPr>
          <p:cNvPr id="3" name="Content Placeholder 2">
            <a:extLst>
              <a:ext uri="{FF2B5EF4-FFF2-40B4-BE49-F238E27FC236}">
                <a16:creationId xmlns:a16="http://schemas.microsoft.com/office/drawing/2014/main" id="{8D37CA5C-936D-4B86-986A-5305489B5AB7}"/>
              </a:ext>
            </a:extLst>
          </p:cNvPr>
          <p:cNvSpPr>
            <a:spLocks noGrp="1"/>
          </p:cNvSpPr>
          <p:nvPr>
            <p:ph idx="1"/>
          </p:nvPr>
        </p:nvSpPr>
        <p:spPr/>
        <p:txBody>
          <a:bodyPr>
            <a:noAutofit/>
          </a:bodyPr>
          <a:lstStyle/>
          <a:p>
            <a:r>
              <a:rPr lang="en-US" sz="2400" dirty="0">
                <a:solidFill>
                  <a:schemeClr val="tx1"/>
                </a:solidFill>
                <a:latin typeface="Arial" panose="020B0604020202020204" pitchFamily="34" charset="0"/>
                <a:cs typeface="Arial" panose="020B0604020202020204" pitchFamily="34" charset="0"/>
              </a:rPr>
              <a:t>May be asymptomatic</a:t>
            </a:r>
          </a:p>
          <a:p>
            <a:r>
              <a:rPr lang="en-US" sz="2400" b="0" i="0" dirty="0">
                <a:solidFill>
                  <a:schemeClr val="tx1"/>
                </a:solidFill>
                <a:effectLst/>
                <a:latin typeface="Arial" panose="020B0604020202020204" pitchFamily="34" charset="0"/>
                <a:cs typeface="Arial" panose="020B0604020202020204" pitchFamily="34" charset="0"/>
              </a:rPr>
              <a:t>Cause recurrent corneal erosions leading to </a:t>
            </a:r>
          </a:p>
          <a:p>
            <a:r>
              <a:rPr lang="en-US" sz="2400" b="0" i="0" dirty="0">
                <a:solidFill>
                  <a:schemeClr val="tx1"/>
                </a:solidFill>
                <a:effectLst/>
                <a:latin typeface="Arial" panose="020B0604020202020204" pitchFamily="34" charset="0"/>
                <a:cs typeface="Arial" panose="020B0604020202020204" pitchFamily="34" charset="0"/>
              </a:rPr>
              <a:t>Discomfort or severe pain,</a:t>
            </a:r>
          </a:p>
          <a:p>
            <a:r>
              <a:rPr lang="en-US" sz="2400" b="0" i="0" dirty="0">
                <a:solidFill>
                  <a:schemeClr val="tx1"/>
                </a:solidFill>
                <a:effectLst/>
                <a:latin typeface="Arial" panose="020B0604020202020204" pitchFamily="34" charset="0"/>
                <a:cs typeface="Arial" panose="020B0604020202020204" pitchFamily="34" charset="0"/>
              </a:rPr>
              <a:t>The sensation of a foreign body in eye</a:t>
            </a:r>
          </a:p>
          <a:p>
            <a:r>
              <a:rPr lang="en-US" sz="2400" dirty="0">
                <a:solidFill>
                  <a:schemeClr val="tx1"/>
                </a:solidFill>
                <a:latin typeface="Arial" panose="020B0604020202020204" pitchFamily="34" charset="0"/>
                <a:cs typeface="Arial" panose="020B0604020202020204" pitchFamily="34" charset="0"/>
              </a:rPr>
              <a:t>Blurring of vision</a:t>
            </a:r>
          </a:p>
          <a:p>
            <a:r>
              <a:rPr lang="en-US" sz="2400" dirty="0">
                <a:solidFill>
                  <a:schemeClr val="tx1"/>
                </a:solidFill>
                <a:latin typeface="Arial" panose="020B0604020202020204" pitchFamily="34" charset="0"/>
                <a:cs typeface="Arial" panose="020B0604020202020204" pitchFamily="34" charset="0"/>
              </a:rPr>
              <a:t>Photophobia</a:t>
            </a:r>
          </a:p>
          <a:p>
            <a:r>
              <a:rPr lang="en-US" sz="2400" dirty="0">
                <a:solidFill>
                  <a:schemeClr val="tx1"/>
                </a:solidFill>
                <a:latin typeface="Arial" panose="020B0604020202020204" pitchFamily="34" charset="0"/>
                <a:cs typeface="Arial" panose="020B0604020202020204" pitchFamily="34" charset="0"/>
              </a:rPr>
              <a:t>Majority are autosomal dominant, few are autosomal recessive</a:t>
            </a:r>
          </a:p>
        </p:txBody>
      </p:sp>
      <p:sp>
        <p:nvSpPr>
          <p:cNvPr id="4" name="TextBox 3">
            <a:extLst>
              <a:ext uri="{FF2B5EF4-FFF2-40B4-BE49-F238E27FC236}">
                <a16:creationId xmlns:a16="http://schemas.microsoft.com/office/drawing/2014/main" id="{DA8502A9-18A0-4826-8056-8062A1A416C7}"/>
              </a:ext>
            </a:extLst>
          </p:cNvPr>
          <p:cNvSpPr txBox="1"/>
          <p:nvPr/>
        </p:nvSpPr>
        <p:spPr>
          <a:xfrm>
            <a:off x="10153484" y="6368200"/>
            <a:ext cx="2235464" cy="461665"/>
          </a:xfrm>
          <a:prstGeom prst="rect">
            <a:avLst/>
          </a:prstGeom>
          <a:noFill/>
        </p:spPr>
        <p:txBody>
          <a:bodyPr wrap="square" rtlCol="0">
            <a:spAutoFit/>
          </a:bodyPr>
          <a:lstStyle/>
          <a:p>
            <a:r>
              <a:rPr lang="en-US" sz="2400" b="1" dirty="0"/>
              <a:t>Core subject</a:t>
            </a:r>
          </a:p>
        </p:txBody>
      </p:sp>
      <p:pic>
        <p:nvPicPr>
          <p:cNvPr id="5" name="Picture 4">
            <a:extLst>
              <a:ext uri="{FF2B5EF4-FFF2-40B4-BE49-F238E27FC236}">
                <a16:creationId xmlns:a16="http://schemas.microsoft.com/office/drawing/2014/main" id="{2FBFD602-F9E2-42C6-9FBF-7463FF4C82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80" y="177417"/>
            <a:ext cx="1511385" cy="1501254"/>
          </a:xfrm>
          <a:prstGeom prst="rect">
            <a:avLst/>
          </a:prstGeom>
        </p:spPr>
      </p:pic>
    </p:spTree>
    <p:extLst>
      <p:ext uri="{BB962C8B-B14F-4D97-AF65-F5344CB8AC3E}">
        <p14:creationId xmlns:p14="http://schemas.microsoft.com/office/powerpoint/2010/main" val="29568356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345</TotalTime>
  <Words>1131</Words>
  <Application>Microsoft Office PowerPoint</Application>
  <PresentationFormat>Widescreen</PresentationFormat>
  <Paragraphs>171</Paragraphs>
  <Slides>36</Slides>
  <Notes>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Ion Boardroom</vt:lpstr>
      <vt:lpstr>CORNEAL DYSTROPHIES &amp; DEGENERATIONS</vt:lpstr>
      <vt:lpstr>Sequence Of Lecture </vt:lpstr>
      <vt:lpstr>Learning Objectives</vt:lpstr>
      <vt:lpstr>Anatomy Of Cornea</vt:lpstr>
      <vt:lpstr>Physiology</vt:lpstr>
      <vt:lpstr>Community Medicine</vt:lpstr>
      <vt:lpstr>Corneal Dystrophy </vt:lpstr>
      <vt:lpstr>Subdivisions Of Corneal Dystrophies</vt:lpstr>
      <vt:lpstr>Clinical Presentation </vt:lpstr>
      <vt:lpstr>Epithelial Basement Membrane Dystrophy</vt:lpstr>
      <vt:lpstr>Meesmann Corneal Dystrophy</vt:lpstr>
      <vt:lpstr>Lisch Corneal Dystrophy</vt:lpstr>
      <vt:lpstr>Reis-Buckler Corneal Dystrophy</vt:lpstr>
      <vt:lpstr>Thiel-Behnke Corneal Dystrophy</vt:lpstr>
      <vt:lpstr>Granular Corneal Dystrophy </vt:lpstr>
      <vt:lpstr>Lattice Corneal Dystrophy</vt:lpstr>
      <vt:lpstr>Macular Corneal Dystrophy</vt:lpstr>
      <vt:lpstr>Schnyder Crystalline Corneal Dystrophy</vt:lpstr>
      <vt:lpstr>Fuchs Endothelial Dystrophy</vt:lpstr>
      <vt:lpstr>Fuchs Endothelial Dystrophy</vt:lpstr>
      <vt:lpstr> Posterior Polymorphous Dystrophy </vt:lpstr>
      <vt:lpstr>Congenital Hereditary Corneal Dystrophy</vt:lpstr>
      <vt:lpstr>Treatment </vt:lpstr>
      <vt:lpstr>Corneal Degenerations </vt:lpstr>
      <vt:lpstr>Epithelial And Subepithelial Degenerations </vt:lpstr>
      <vt:lpstr>Stromal Degenerations</vt:lpstr>
      <vt:lpstr>Post-inflammatory Corneal Degenerations </vt:lpstr>
      <vt:lpstr> Endothelial Degeneration </vt:lpstr>
      <vt:lpstr>Treatment Of Corneal Degenerations</vt:lpstr>
      <vt:lpstr>Dystrophy Versus Degeneration</vt:lpstr>
      <vt:lpstr>EOLA( End Of Lecture Assessment)</vt:lpstr>
      <vt:lpstr>Research And Recent Advances</vt:lpstr>
      <vt:lpstr>Bioethics</vt:lpstr>
      <vt:lpstr>Artificial Intelligence</vt:lpstr>
      <vt:lpstr>Study Guide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acer</cp:lastModifiedBy>
  <cp:revision>79</cp:revision>
  <dcterms:created xsi:type="dcterms:W3CDTF">2024-04-09T06:50:56Z</dcterms:created>
  <dcterms:modified xsi:type="dcterms:W3CDTF">2025-03-06T04:18:08Z</dcterms:modified>
</cp:coreProperties>
</file>