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9" r:id="rId2"/>
    <p:sldId id="277" r:id="rId3"/>
    <p:sldId id="310" r:id="rId4"/>
    <p:sldId id="278" r:id="rId5"/>
    <p:sldId id="311" r:id="rId6"/>
    <p:sldId id="279" r:id="rId7"/>
    <p:sldId id="312" r:id="rId8"/>
    <p:sldId id="280" r:id="rId9"/>
    <p:sldId id="313" r:id="rId10"/>
    <p:sldId id="314" r:id="rId11"/>
    <p:sldId id="315" r:id="rId12"/>
    <p:sldId id="281" r:id="rId13"/>
    <p:sldId id="316" r:id="rId14"/>
    <p:sldId id="317" r:id="rId15"/>
    <p:sldId id="318" r:id="rId16"/>
    <p:sldId id="294" r:id="rId17"/>
    <p:sldId id="319" r:id="rId18"/>
    <p:sldId id="295" r:id="rId19"/>
    <p:sldId id="320" r:id="rId20"/>
    <p:sldId id="321" r:id="rId21"/>
    <p:sldId id="282" r:id="rId22"/>
    <p:sldId id="322" r:id="rId23"/>
    <p:sldId id="323" r:id="rId24"/>
    <p:sldId id="283" r:id="rId25"/>
    <p:sldId id="324" r:id="rId26"/>
    <p:sldId id="285" r:id="rId27"/>
    <p:sldId id="286" r:id="rId28"/>
    <p:sldId id="287" r:id="rId29"/>
    <p:sldId id="325" r:id="rId30"/>
    <p:sldId id="29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>
        <p:scale>
          <a:sx n="40" d="100"/>
          <a:sy n="40" d="100"/>
        </p:scale>
        <p:origin x="8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58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9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7534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2025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1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55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49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92D92-E406-4B5E-BD06-70B2B8C32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7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6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7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7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3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3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3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87441-0A1B-4B51-B195-798EB8DE23BE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3C0F3B0-B049-493A-BE94-F1261AB4A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0A804-BE24-4516-BB6B-9D881CA64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53471-6FAD-4398-9AC8-01D36523D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7785"/>
            <a:ext cx="8596668" cy="4970584"/>
          </a:xfrm>
        </p:spPr>
        <p:txBody>
          <a:bodyPr>
            <a:normAutofit/>
          </a:bodyPr>
          <a:lstStyle/>
          <a:p>
            <a:r>
              <a:rPr lang="en-US" dirty="0"/>
              <a:t>Chemosis (conjunctival oedema) is seen as a translucent swelling, which may protrude through the eyelids.</a:t>
            </a:r>
          </a:p>
          <a:p>
            <a:r>
              <a:rPr lang="en-US" b="1" dirty="0">
                <a:solidFill>
                  <a:srgbClr val="FF0000"/>
                </a:solidFill>
              </a:rPr>
              <a:t>Acute chemosis</a:t>
            </a:r>
            <a:r>
              <a:rPr lang="en-US" dirty="0"/>
              <a:t> usually indicates a hypersensitivity response (e.g. pollen), but can also occur in severe infective conjunctivitis.</a:t>
            </a:r>
          </a:p>
          <a:p>
            <a:r>
              <a:rPr lang="en-US" b="1" dirty="0">
                <a:solidFill>
                  <a:srgbClr val="FF0000"/>
                </a:solidFill>
              </a:rPr>
              <a:t>Subacute or chronic chemosis</a:t>
            </a:r>
            <a:r>
              <a:rPr lang="en-US" dirty="0"/>
              <a:t> has numerous causes:</a:t>
            </a:r>
          </a:p>
          <a:p>
            <a:pPr lvl="1"/>
            <a:r>
              <a:rPr lang="en-US" dirty="0"/>
              <a:t>Local, e.g. thyroid eye disease, chronic allergic conjunctivitis, ocular or eyelid surgery, trauma.</a:t>
            </a:r>
          </a:p>
          <a:p>
            <a:pPr lvl="1"/>
            <a:r>
              <a:rPr lang="en-US" dirty="0"/>
              <a:t>Increased systemic vascular permeability, e.g. allergic conditions, infections including meningitis, vasculitis.</a:t>
            </a:r>
          </a:p>
          <a:p>
            <a:pPr lvl="1"/>
            <a:r>
              <a:rPr lang="en-US" dirty="0"/>
              <a:t>Increased venous pressure, e.g. superior vena cava syndrome, right-sided heart failure.</a:t>
            </a:r>
          </a:p>
          <a:p>
            <a:pPr lvl="1"/>
            <a:r>
              <a:rPr lang="en-US" dirty="0"/>
              <a:t>Decreased plasma oncotic pressure, e.g. nephrotic syndrome.</a:t>
            </a:r>
          </a:p>
        </p:txBody>
      </p:sp>
    </p:spTree>
    <p:extLst>
      <p:ext uri="{BB962C8B-B14F-4D97-AF65-F5344CB8AC3E}">
        <p14:creationId xmlns:p14="http://schemas.microsoft.com/office/powerpoint/2010/main" val="227493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5A2BC-F2AC-466A-95AB-FA0F2DCC9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Papillae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E7947-CA35-4C14-A498-DCCF9DECC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708204" cy="3880773"/>
          </a:xfrm>
        </p:spPr>
        <p:txBody>
          <a:bodyPr/>
          <a:lstStyle/>
          <a:p>
            <a:r>
              <a:rPr lang="en-US" dirty="0"/>
              <a:t>Histology shows folds of hyperplastic conjunctival epithelium with a fibrovascular core and subepithelial stromal infiltration with inflammatory cells. Late changes include superficial stromal hyalinization, scarring and the formation of crypts containing goblet cells.</a:t>
            </a:r>
          </a:p>
          <a:p>
            <a:endParaRPr lang="en-US" dirty="0"/>
          </a:p>
          <a:p>
            <a:r>
              <a:rPr lang="en-US" dirty="0"/>
              <a:t>Causes include bacterial conjunctivitis, allergic conjunctivitis, chronic blepharitis, contact lens wear, superior limbic keratoconjunctivitis and floppy eyelid syndrome.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F57F8A-4032-43A5-85D7-328AFA88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031" y="1833856"/>
            <a:ext cx="4547487" cy="344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3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11917-7E1F-4867-BA9A-AA9F1A612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Lymphadenopathy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91B03-C071-43FD-9196-D522C1F45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common cause of lymphadenopathy associated with conjunctivitis is viral infection. </a:t>
            </a:r>
          </a:p>
          <a:p>
            <a:endParaRPr lang="en-US" dirty="0"/>
          </a:p>
          <a:p>
            <a:r>
              <a:rPr lang="en-US" dirty="0"/>
              <a:t>It may also occur in chlamydial and severe bacterial conjunctivitis (especially gonococcal).</a:t>
            </a:r>
          </a:p>
          <a:p>
            <a:endParaRPr lang="en-US" dirty="0"/>
          </a:p>
          <a:p>
            <a:r>
              <a:rPr lang="en-US" dirty="0"/>
              <a:t>Parinaud </a:t>
            </a:r>
            <a:r>
              <a:rPr lang="en-US" dirty="0" err="1"/>
              <a:t>oculoglandular</a:t>
            </a:r>
            <a:r>
              <a:rPr lang="en-US" dirty="0"/>
              <a:t> syndrome. </a:t>
            </a:r>
          </a:p>
          <a:p>
            <a:endParaRPr lang="en-US" dirty="0"/>
          </a:p>
          <a:p>
            <a:r>
              <a:rPr lang="en-US" dirty="0"/>
              <a:t>The preauricular site is typically affected.</a:t>
            </a:r>
          </a:p>
        </p:txBody>
      </p:sp>
    </p:spTree>
    <p:extLst>
      <p:ext uri="{BB962C8B-B14F-4D97-AF65-F5344CB8AC3E}">
        <p14:creationId xmlns:p14="http://schemas.microsoft.com/office/powerpoint/2010/main" val="171608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Conjunctivitis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65813"/>
            <a:ext cx="5260479" cy="467554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Acute bacterial conjunctivitis is a common and usually self-limiting condition caused by direct contact with infected secretions.</a:t>
            </a:r>
          </a:p>
          <a:p>
            <a:endParaRPr lang="en-US" dirty="0"/>
          </a:p>
          <a:p>
            <a:r>
              <a:rPr lang="en-US" dirty="0"/>
              <a:t>Acute onset of redness, grittiness, burning and discharge.</a:t>
            </a:r>
          </a:p>
          <a:p>
            <a:endParaRPr lang="en-US" dirty="0"/>
          </a:p>
          <a:p>
            <a:r>
              <a:rPr lang="en-US" dirty="0"/>
              <a:t>On waking, the eyelids are frequently stuck together and may be difficult to open.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894" y="1516284"/>
            <a:ext cx="4771825" cy="3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7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0C1E1-DB13-470F-92DF-67D902BD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Bacterial Conjunctivitis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92CA6-E2DD-45E9-96AD-41DCA0101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common isolates are Streptococcus pneumoniae, Staphylococcus aureus, </a:t>
            </a:r>
            <a:r>
              <a:rPr lang="en-US" dirty="0" err="1"/>
              <a:t>Haemophilus</a:t>
            </a:r>
            <a:r>
              <a:rPr lang="en-US" dirty="0"/>
              <a:t> influenzae and Moraxella catarrhalis. </a:t>
            </a:r>
          </a:p>
          <a:p>
            <a:endParaRPr lang="en-US" dirty="0"/>
          </a:p>
          <a:p>
            <a:r>
              <a:rPr lang="en-US" dirty="0"/>
              <a:t>A minority of severe cases are caused by the sexually transmitted organism Neisseria gonorrhoeae, which can readily invade the intact corneal epithelium.</a:t>
            </a:r>
          </a:p>
          <a:p>
            <a:endParaRPr lang="en-US" dirty="0"/>
          </a:p>
          <a:p>
            <a:r>
              <a:rPr lang="en-US" dirty="0"/>
              <a:t>Meningococcal (Neisseria meningitidis) conjunctivitis is rare and usually affects children.</a:t>
            </a:r>
          </a:p>
        </p:txBody>
      </p:sp>
    </p:spTree>
    <p:extLst>
      <p:ext uri="{BB962C8B-B14F-4D97-AF65-F5344CB8AC3E}">
        <p14:creationId xmlns:p14="http://schemas.microsoft.com/office/powerpoint/2010/main" val="222896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6C88D-A9C8-437F-9C5A-7738FEDF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199A5-366D-4BBB-AD6A-51A4FF5C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Symptoms:</a:t>
            </a:r>
          </a:p>
          <a:p>
            <a:r>
              <a:rPr lang="en-US" dirty="0"/>
              <a:t>Acute onset of redness, grittiness, burning and discharge.</a:t>
            </a:r>
          </a:p>
          <a:p>
            <a:r>
              <a:rPr lang="en-US" dirty="0"/>
              <a:t>Involvement is usually bilateral although one eye may become affected 1–2 days before the other.</a:t>
            </a:r>
          </a:p>
          <a:p>
            <a:r>
              <a:rPr lang="en-US" dirty="0"/>
              <a:t>On waking, the eyelids are frequently stuck together and may be difficult to open.</a:t>
            </a:r>
          </a:p>
          <a:p>
            <a:r>
              <a:rPr lang="en-US" dirty="0"/>
              <a:t>Systemic symptoms may occur in patients with severe conjunctivitis associated with gonococcus, meningococcus, Chlamydia and H. influenzae. </a:t>
            </a:r>
          </a:p>
          <a:p>
            <a:r>
              <a:rPr lang="en-US" dirty="0"/>
              <a:t>In children, the possibility of progression to systemic involvement should always be borne in mind.</a:t>
            </a:r>
          </a:p>
        </p:txBody>
      </p:sp>
    </p:spTree>
    <p:extLst>
      <p:ext uri="{BB962C8B-B14F-4D97-AF65-F5344CB8AC3E}">
        <p14:creationId xmlns:p14="http://schemas.microsoft.com/office/powerpoint/2010/main" val="215047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21E42-7FC3-4F4D-9A91-A8AC2B96B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C8763-5E29-4C72-9CBE-02D12EB6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7575712" cy="388077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Signs:</a:t>
            </a:r>
            <a:r>
              <a:rPr lang="en-US" dirty="0"/>
              <a:t> </a:t>
            </a:r>
          </a:p>
          <a:p>
            <a:r>
              <a:rPr lang="en-US" dirty="0"/>
              <a:t>These are variable and depend on the severity of infection.</a:t>
            </a:r>
          </a:p>
          <a:p>
            <a:r>
              <a:rPr lang="en-US" dirty="0"/>
              <a:t>The vision is usually normal.</a:t>
            </a:r>
          </a:p>
          <a:p>
            <a:r>
              <a:rPr lang="en-US" dirty="0"/>
              <a:t>Eyelid oedema and erythema may occur in severe infection, particularly gonococcal.</a:t>
            </a:r>
          </a:p>
          <a:p>
            <a:r>
              <a:rPr lang="en-US" dirty="0"/>
              <a:t>Conjunctival injection.</a:t>
            </a:r>
          </a:p>
          <a:p>
            <a:r>
              <a:rPr lang="en-US" dirty="0"/>
              <a:t>The discharge can initially be watery, mimicking viral conjunctivitis, but rapidly becomes mucopurulent.</a:t>
            </a:r>
          </a:p>
          <a:p>
            <a:r>
              <a:rPr lang="en-US" dirty="0"/>
              <a:t>Hyperacute purulent discharge may signify gonococcal or meningococcal conjunctivitis.</a:t>
            </a:r>
          </a:p>
          <a:p>
            <a:r>
              <a:rPr lang="en-US" dirty="0"/>
              <a:t>Peripheral corneal ulceration may occur in gonococcal and meningococcal infection and may rapidly progress to perforation.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3426A-B61B-47CE-B948-B200363CC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748" y="0"/>
            <a:ext cx="4674251" cy="30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3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Topical antibiotics</a:t>
            </a:r>
            <a:r>
              <a:rPr lang="en-US" dirty="0"/>
              <a:t>, usually four times daily for up to a week but sometimes more intensively, are frequently administered to speed recovery and prevent re-infection and transmission.</a:t>
            </a:r>
          </a:p>
          <a:p>
            <a:r>
              <a:rPr lang="en-US" dirty="0"/>
              <a:t>Ointments and gels provide a higher concentration for longer periods than drops, but should be avoided during the day because blurred vision may follow.</a:t>
            </a:r>
          </a:p>
          <a:p>
            <a:pPr lvl="1"/>
            <a:r>
              <a:rPr lang="en-US" dirty="0"/>
              <a:t>Chloramphenicol</a:t>
            </a:r>
          </a:p>
          <a:p>
            <a:pPr lvl="1"/>
            <a:r>
              <a:rPr lang="en-US" dirty="0"/>
              <a:t>Aminoglycosides</a:t>
            </a:r>
          </a:p>
          <a:p>
            <a:pPr lvl="1"/>
            <a:r>
              <a:rPr lang="en-US" dirty="0"/>
              <a:t>Quinolones</a:t>
            </a:r>
          </a:p>
          <a:p>
            <a:pPr lvl="1"/>
            <a:r>
              <a:rPr lang="en-US" dirty="0"/>
              <a:t>Macrolides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AD09FD-CED8-E405-FBB3-D8AE1DF9FE67}"/>
              </a:ext>
            </a:extLst>
          </p:cNvPr>
          <p:cNvSpPr txBox="1"/>
          <p:nvPr/>
        </p:nvSpPr>
        <p:spPr>
          <a:xfrm rot="1721743">
            <a:off x="8075825" y="864176"/>
            <a:ext cx="357003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Pharmacological Intervention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8AF1F-1BC5-6C6D-C522-541BA4D4523F}"/>
              </a:ext>
            </a:extLst>
          </p:cNvPr>
          <p:cNvSpPr txBox="1"/>
          <p:nvPr/>
        </p:nvSpPr>
        <p:spPr>
          <a:xfrm>
            <a:off x="8877611" y="4946754"/>
            <a:ext cx="3233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Horizontal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80055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F797E-0662-4F1F-920E-1CA39EE5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F90C-FB40-48F3-9467-0C3FBEF0A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Systemic antibiotics</a:t>
            </a:r>
            <a:r>
              <a:rPr lang="en-US" dirty="0"/>
              <a:t> are required in the following circumstances:</a:t>
            </a:r>
          </a:p>
          <a:p>
            <a:r>
              <a:rPr lang="en-US" dirty="0"/>
              <a:t>Gonococcal infection is usually treated with a third generation cephalosporin such as ceftriaxone; quinolones and some macrolides are alternatives. </a:t>
            </a:r>
          </a:p>
          <a:p>
            <a:r>
              <a:rPr lang="en-US" dirty="0"/>
              <a:t>It is essential to seek advice from a microbiologist and/or genitourinary specialist.</a:t>
            </a:r>
          </a:p>
          <a:p>
            <a:r>
              <a:rPr lang="en-US" dirty="0"/>
              <a:t>H. influenzae infection, particularly in children, is treated with oral amoxicillin with clavulanic acid. There is a 25% risk of developing otitis and other systemic problems.</a:t>
            </a:r>
          </a:p>
          <a:p>
            <a:r>
              <a:rPr lang="en-US" dirty="0"/>
              <a:t>Meningococcal conjunctivitis, particularly in children in whom early systemic prophylaxis may be life-saving, as up to 30% may develop systemic disease without treatment.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E8C7A-A376-AA66-2158-FECC354CA3AE}"/>
              </a:ext>
            </a:extLst>
          </p:cNvPr>
          <p:cNvSpPr txBox="1"/>
          <p:nvPr/>
        </p:nvSpPr>
        <p:spPr>
          <a:xfrm rot="1721743">
            <a:off x="8075825" y="864176"/>
            <a:ext cx="3570030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Pharmacological 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E40A2-8C43-1E92-EDA7-5D338EB0EE74}"/>
              </a:ext>
            </a:extLst>
          </p:cNvPr>
          <p:cNvSpPr txBox="1"/>
          <p:nvPr/>
        </p:nvSpPr>
        <p:spPr>
          <a:xfrm>
            <a:off x="9860840" y="5625863"/>
            <a:ext cx="25708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integration</a:t>
            </a:r>
          </a:p>
        </p:txBody>
      </p:sp>
    </p:spTree>
    <p:extLst>
      <p:ext uri="{BB962C8B-B14F-4D97-AF65-F5344CB8AC3E}">
        <p14:creationId xmlns:p14="http://schemas.microsoft.com/office/powerpoint/2010/main" val="22088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Style Modification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2848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Contact lens wear</a:t>
            </a:r>
            <a:r>
              <a:rPr lang="en-US" b="1" dirty="0"/>
              <a:t> </a:t>
            </a:r>
            <a:r>
              <a:rPr lang="en-US" dirty="0"/>
              <a:t>should be discontinued until at least 48 hours after complete resolution of symptoms. </a:t>
            </a:r>
          </a:p>
          <a:p>
            <a:endParaRPr lang="en-US" dirty="0"/>
          </a:p>
          <a:p>
            <a:r>
              <a:rPr lang="en-US" dirty="0"/>
              <a:t>Contact lenses should not be worn whilst topical antibiotic treatment continues. </a:t>
            </a:r>
          </a:p>
          <a:p>
            <a:endParaRPr lang="en-US" b="1" dirty="0"/>
          </a:p>
          <a:p>
            <a:r>
              <a:rPr lang="en-US" b="1" dirty="0"/>
              <a:t>Risk of transmission should be reduced </a:t>
            </a:r>
            <a:r>
              <a:rPr lang="en-US" dirty="0"/>
              <a:t>by hand-washing and the avoidance of towel sharing.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Review</a:t>
            </a:r>
            <a:r>
              <a:rPr lang="en-US" dirty="0"/>
              <a:t> is unnecessary for most mild/moderate adult cases, although patients should be cautioned to seek further advice in the event of deterioration.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F150B-8E4F-A8F9-2177-9673B93ABD31}"/>
              </a:ext>
            </a:extLst>
          </p:cNvPr>
          <p:cNvSpPr txBox="1"/>
          <p:nvPr/>
        </p:nvSpPr>
        <p:spPr>
          <a:xfrm rot="1721743">
            <a:off x="8104382" y="752532"/>
            <a:ext cx="3104999" cy="12003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Preventive Medicine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D7203-9124-08C9-5E3F-7F0DD8D3C6F4}"/>
              </a:ext>
            </a:extLst>
          </p:cNvPr>
          <p:cNvSpPr txBox="1"/>
          <p:nvPr/>
        </p:nvSpPr>
        <p:spPr>
          <a:xfrm>
            <a:off x="9776802" y="5558080"/>
            <a:ext cx="25351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Horizontal integration</a:t>
            </a:r>
          </a:p>
        </p:txBody>
      </p:sp>
    </p:spTree>
    <p:extLst>
      <p:ext uri="{BB962C8B-B14F-4D97-AF65-F5344CB8AC3E}">
        <p14:creationId xmlns:p14="http://schemas.microsoft.com/office/powerpoint/2010/main" val="18004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C32B1-0174-4C88-BA46-461EE5B23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Trachoma- (Core Subject)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58B94-D82E-444C-9A2F-E019B8DEF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Trachoma is the leading cause of preventable irreversible blindness in the world.</a:t>
            </a:r>
          </a:p>
          <a:p>
            <a:r>
              <a:rPr lang="en-US" dirty="0"/>
              <a:t>Trachoma is associated principally with infection by serovars A, B, Ba and C of Chlamydia trachomatis, but the serovars D–K conventionally associated with adult inclusion conjunctivitis.</a:t>
            </a:r>
          </a:p>
          <a:p>
            <a:r>
              <a:rPr lang="en-US" dirty="0"/>
              <a:t>It is related to poverty, overcrowding and poor hygiene, the morbidity being a consequence of the establishment of re-infection cycles within communities.</a:t>
            </a:r>
          </a:p>
          <a:p>
            <a:r>
              <a:rPr lang="en-US" dirty="0"/>
              <a:t>An isolated episode of trachomatous conjunctivitis may be relatively innocuous.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1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Conjunctival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2795071" cy="3880773"/>
          </a:xfrm>
        </p:spPr>
        <p:txBody>
          <a:bodyPr/>
          <a:lstStyle/>
          <a:p>
            <a:r>
              <a:rPr lang="en-US" dirty="0"/>
              <a:t>Membranes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197" y="1394411"/>
            <a:ext cx="5780338" cy="501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327E-F733-43DF-9601-40E6C283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539A3-8F8C-4833-B2C5-B1AF6B2DC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infection elicits a chronic immune response consisting of a cell-mediated delayed hypersensitivity (Type IV) reaction to the intermittent presence of chlamydial antigen and can lead to loss of sight. </a:t>
            </a:r>
          </a:p>
          <a:p>
            <a:endParaRPr lang="en-US" dirty="0"/>
          </a:p>
          <a:p>
            <a:r>
              <a:rPr lang="en-US" dirty="0"/>
              <a:t>Prior contact with the organism confers short-term partial immunity but also leads to a heightened inflammatory reaction upon re-infection.</a:t>
            </a:r>
          </a:p>
        </p:txBody>
      </p:sp>
    </p:spTree>
    <p:extLst>
      <p:ext uri="{BB962C8B-B14F-4D97-AF65-F5344CB8AC3E}">
        <p14:creationId xmlns:p14="http://schemas.microsoft.com/office/powerpoint/2010/main" val="31618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Grading of Trachoma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TF = trachomatous inflammation (</a:t>
            </a:r>
            <a:r>
              <a:rPr lang="en-US" i="1" dirty="0"/>
              <a:t>follicular</a:t>
            </a:r>
            <a:r>
              <a:rPr lang="en-US" dirty="0"/>
              <a:t>): five or more follicles (&gt;0.5 mm) on the superior tarsal plate </a:t>
            </a:r>
          </a:p>
          <a:p>
            <a:r>
              <a:rPr lang="en-US" dirty="0"/>
              <a:t>TI = trachomatous inflammation (</a:t>
            </a:r>
            <a:r>
              <a:rPr lang="en-US" i="1" dirty="0"/>
              <a:t>intense</a:t>
            </a:r>
            <a:r>
              <a:rPr lang="en-US" dirty="0"/>
              <a:t>): diffuse involvement of the tarsal conjunctiva, obscuring 50% or more of the normal deep tarsal vessels; papillae are present </a:t>
            </a:r>
          </a:p>
          <a:p>
            <a:r>
              <a:rPr lang="en-US" dirty="0"/>
              <a:t>TS = trachomatous conjunctival scarring: easily visible fibrous white tarsal bands </a:t>
            </a:r>
          </a:p>
          <a:p>
            <a:r>
              <a:rPr lang="en-US" dirty="0"/>
              <a:t>TT = trachomatous </a:t>
            </a:r>
            <a:r>
              <a:rPr lang="en-US" dirty="0" err="1"/>
              <a:t>trichiasis</a:t>
            </a:r>
            <a:r>
              <a:rPr lang="en-US" dirty="0"/>
              <a:t>: at least one lash touching the globe </a:t>
            </a:r>
          </a:p>
          <a:p>
            <a:r>
              <a:rPr lang="en-US" dirty="0"/>
              <a:t>CO = corneal opacity sufficient to blur details of at least part of the pupillary margin </a:t>
            </a:r>
          </a:p>
        </p:txBody>
      </p:sp>
    </p:spTree>
    <p:extLst>
      <p:ext uri="{BB962C8B-B14F-4D97-AF65-F5344CB8AC3E}">
        <p14:creationId xmlns:p14="http://schemas.microsoft.com/office/powerpoint/2010/main" val="27959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56939-68FC-4135-BF72-8A4B8D82D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61039-0AEA-40BF-865C-473B2F5E6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664851" cy="3880773"/>
          </a:xfrm>
        </p:spPr>
        <p:txBody>
          <a:bodyPr/>
          <a:lstStyle/>
          <a:p>
            <a:r>
              <a:rPr lang="en-US" dirty="0"/>
              <a:t>Features of trachoma are divided into an ‘active’ inflammatory stage and a ‘cicatricial’ chronic stage.</a:t>
            </a:r>
          </a:p>
          <a:p>
            <a:r>
              <a:rPr lang="en-US" b="1" dirty="0">
                <a:solidFill>
                  <a:srgbClr val="FF0000"/>
                </a:solidFill>
              </a:rPr>
              <a:t>Active trachoma</a:t>
            </a:r>
            <a:r>
              <a:rPr lang="en-US" dirty="0"/>
              <a:t> is most common in pre-school children and is characterized by the following:</a:t>
            </a:r>
          </a:p>
          <a:p>
            <a:r>
              <a:rPr lang="en-US" dirty="0"/>
              <a:t>Mixed follicular/papillary conjunctivitis associated with a mucopurulent discharge. </a:t>
            </a:r>
          </a:p>
          <a:p>
            <a:r>
              <a:rPr lang="en-US" dirty="0"/>
              <a:t>In children under the age of 2 years the papillary component may predominate.</a:t>
            </a:r>
          </a:p>
          <a:p>
            <a:r>
              <a:rPr lang="en-US" dirty="0"/>
              <a:t>Superior epithelial keratitis and pannus formation.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BD22E-05B6-4D6E-8496-D6003F6A9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216" y="0"/>
            <a:ext cx="5427784" cy="2965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D14B79-EE56-439F-B454-FDBF30864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215" y="3429000"/>
            <a:ext cx="5427785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3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EB2F-DFE1-4D92-BC83-B63EB883B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61642-FB58-447E-937A-819012AF4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Cicatricial trachoma</a:t>
            </a:r>
            <a:r>
              <a:rPr lang="en-US" dirty="0"/>
              <a:t> is prevalent in middle age.</a:t>
            </a:r>
          </a:p>
          <a:p>
            <a:r>
              <a:rPr lang="en-US" dirty="0"/>
              <a:t>Linear or stellate conjunctival scars in mild cases.</a:t>
            </a:r>
          </a:p>
          <a:p>
            <a:r>
              <a:rPr lang="en-US" dirty="0"/>
              <a:t>Broad confluent scars (</a:t>
            </a:r>
            <a:r>
              <a:rPr lang="en-US" dirty="0" err="1"/>
              <a:t>Arlt</a:t>
            </a:r>
            <a:r>
              <a:rPr lang="en-US" dirty="0"/>
              <a:t> line) in severe disease.</a:t>
            </a:r>
          </a:p>
          <a:p>
            <a:r>
              <a:rPr lang="en-US" dirty="0"/>
              <a:t>Although the entire conjunctiva is involved, the effects are most prominent on the upper tarsal plate.</a:t>
            </a:r>
          </a:p>
          <a:p>
            <a:r>
              <a:rPr lang="en-US" dirty="0"/>
              <a:t>Superior limbal follicles may resolve to leave a row of shallow depressions (Herbert pits).</a:t>
            </a:r>
          </a:p>
          <a:p>
            <a:r>
              <a:rPr lang="en-US" dirty="0"/>
              <a:t>Trichiasis, distichiasis, corneal vascularization and cicatricial entropion.</a:t>
            </a:r>
          </a:p>
          <a:p>
            <a:r>
              <a:rPr lang="en-US" dirty="0"/>
              <a:t>Severe corneal opacification.</a:t>
            </a:r>
          </a:p>
          <a:p>
            <a:r>
              <a:rPr lang="en-US" dirty="0"/>
              <a:t>Dry eye caused by destruction of goblet cells and the </a:t>
            </a:r>
            <a:r>
              <a:rPr lang="en-US" dirty="0" err="1"/>
              <a:t>ductules</a:t>
            </a:r>
            <a:r>
              <a:rPr lang="en-US" dirty="0"/>
              <a:t> of the lacrimal gland.</a:t>
            </a:r>
          </a:p>
        </p:txBody>
      </p:sp>
    </p:spTree>
    <p:extLst>
      <p:ext uri="{BB962C8B-B14F-4D97-AF65-F5344CB8AC3E}">
        <p14:creationId xmlns:p14="http://schemas.microsoft.com/office/powerpoint/2010/main" val="42238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Pannus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857" y="1812081"/>
            <a:ext cx="6869070" cy="41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00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D87B-E70E-4F02-A65B-485C7DE7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Conjunctival Scars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EA6D27-6CA4-422D-ABBC-72C514A12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262" y="2195571"/>
            <a:ext cx="7010400" cy="453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63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Arlt’s</a:t>
            </a:r>
            <a:r>
              <a:rPr lang="en-US" dirty="0"/>
              <a:t> Line and Conjunctival Follicles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01" y="1352569"/>
            <a:ext cx="7508701" cy="52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9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Herbert </a:t>
            </a:r>
            <a:r>
              <a:rPr lang="fr-FR" dirty="0" err="1"/>
              <a:t>pits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15" y="1665465"/>
            <a:ext cx="6869070" cy="489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2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Cicatricial</a:t>
            </a:r>
            <a:r>
              <a:rPr lang="fr-FR" dirty="0"/>
              <a:t> Entropion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12" y="1482463"/>
            <a:ext cx="6869070" cy="500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59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A9374-4225-4F11-8923-F17475C15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8D3F6-5AC9-4645-B701-713BE8D28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SAFE strategy for trachoma management supported by the WHO encompasses </a:t>
            </a:r>
          </a:p>
          <a:p>
            <a:r>
              <a:rPr lang="en-US" dirty="0">
                <a:solidFill>
                  <a:srgbClr val="FF0000"/>
                </a:solidFill>
              </a:rPr>
              <a:t>Surgery</a:t>
            </a:r>
            <a:r>
              <a:rPr lang="en-US" dirty="0"/>
              <a:t> for trichiasis,</a:t>
            </a:r>
          </a:p>
          <a:p>
            <a:r>
              <a:rPr lang="en-US" dirty="0">
                <a:solidFill>
                  <a:srgbClr val="FF0000"/>
                </a:solidFill>
              </a:rPr>
              <a:t>Antibiotics</a:t>
            </a:r>
            <a:r>
              <a:rPr lang="en-US" dirty="0"/>
              <a:t> for active disease, </a:t>
            </a:r>
          </a:p>
          <a:p>
            <a:r>
              <a:rPr lang="en-US" dirty="0">
                <a:solidFill>
                  <a:srgbClr val="FF0000"/>
                </a:solidFill>
              </a:rPr>
              <a:t>Facial hygiene</a:t>
            </a:r>
            <a:r>
              <a:rPr lang="en-US" dirty="0"/>
              <a:t> and </a:t>
            </a:r>
          </a:p>
          <a:p>
            <a:r>
              <a:rPr lang="en-US" dirty="0">
                <a:solidFill>
                  <a:srgbClr val="FF0000"/>
                </a:solidFill>
              </a:rPr>
              <a:t>Environmental improvement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9BC11-9494-11CB-8618-454218759317}"/>
              </a:ext>
            </a:extLst>
          </p:cNvPr>
          <p:cNvSpPr txBox="1"/>
          <p:nvPr/>
        </p:nvSpPr>
        <p:spPr>
          <a:xfrm>
            <a:off x="7510071" y="5871441"/>
            <a:ext cx="451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HORIZONTAL +VERTICAL INTEGRATION</a:t>
            </a:r>
          </a:p>
        </p:txBody>
      </p:sp>
    </p:spTree>
    <p:extLst>
      <p:ext uri="{BB962C8B-B14F-4D97-AF65-F5344CB8AC3E}">
        <p14:creationId xmlns:p14="http://schemas.microsoft.com/office/powerpoint/2010/main" val="6424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F877-7825-47D2-B0D8-1561552E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55CAF-7ED2-40F4-9E34-5C051175C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52955"/>
            <a:ext cx="8596668" cy="4935414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Pseudomembranes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consist of coagulated exudate adherent to the inflamed conjunctival epithelium. They can be peeled away leaving the underlying epithelium intact.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True membranes</a:t>
            </a:r>
            <a:r>
              <a:rPr lang="en-US" dirty="0"/>
              <a:t> involve the superficial layers of the conjunctival epithelium so that attempted removal leads to tearing. </a:t>
            </a:r>
          </a:p>
          <a:p>
            <a:endParaRPr lang="en-US" dirty="0"/>
          </a:p>
          <a:p>
            <a:r>
              <a:rPr lang="en-US" dirty="0"/>
              <a:t>The distinction between a true membrane and a </a:t>
            </a:r>
            <a:r>
              <a:rPr lang="en-US" dirty="0" err="1"/>
              <a:t>pseudomembrane</a:t>
            </a:r>
            <a:r>
              <a:rPr lang="en-US" dirty="0"/>
              <a:t> is rarely clinically helpful and both can leave scarring following resolution.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Causes</a:t>
            </a:r>
            <a:r>
              <a:rPr lang="en-US" dirty="0"/>
              <a:t> include severe adenoviral conjunctivitis, gonococcal and some other bacterial infections (Streptococcus spp., Corynebacterium diphtheriae), ligneous conjunctivitis and Stevens–Johnson syndrome.</a:t>
            </a:r>
          </a:p>
        </p:txBody>
      </p:sp>
    </p:spTree>
    <p:extLst>
      <p:ext uri="{BB962C8B-B14F-4D97-AF65-F5344CB8AC3E}">
        <p14:creationId xmlns:p14="http://schemas.microsoft.com/office/powerpoint/2010/main" val="152895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8" y="0"/>
            <a:ext cx="8316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Conjunctival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2841370" cy="3880773"/>
          </a:xfrm>
        </p:spPr>
        <p:txBody>
          <a:bodyPr/>
          <a:lstStyle/>
          <a:p>
            <a:r>
              <a:rPr lang="en-US" dirty="0"/>
              <a:t>Scarring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039" y="1930400"/>
            <a:ext cx="6869070" cy="43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3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4338-669F-456F-957C-0B92A5213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Scarring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497AD-523C-4BA7-A9FA-4EA7FF0F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Subconjunctival </a:t>
            </a:r>
            <a:r>
              <a:rPr lang="en-US" dirty="0" err="1"/>
              <a:t>cicatrization</a:t>
            </a:r>
            <a:r>
              <a:rPr lang="en-US" dirty="0"/>
              <a:t> (scarring) may occur in trachoma and other severe forms of conjunctivitis .</a:t>
            </a:r>
          </a:p>
          <a:p>
            <a:endParaRPr lang="en-US" dirty="0"/>
          </a:p>
          <a:p>
            <a:r>
              <a:rPr lang="en-US" dirty="0"/>
              <a:t>Severe scarring is associated with loss of goblet cells and accessory lacrimal glands and can lead to cicatricial entropion.</a:t>
            </a:r>
          </a:p>
        </p:txBody>
      </p:sp>
    </p:spTree>
    <p:extLst>
      <p:ext uri="{BB962C8B-B14F-4D97-AF65-F5344CB8AC3E}">
        <p14:creationId xmlns:p14="http://schemas.microsoft.com/office/powerpoint/2010/main" val="1169200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Conjunctival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2910818" cy="3880773"/>
          </a:xfrm>
        </p:spPr>
        <p:txBody>
          <a:bodyPr/>
          <a:lstStyle/>
          <a:p>
            <a:r>
              <a:rPr lang="en-US" dirty="0"/>
              <a:t>Follicles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865" y="1660434"/>
            <a:ext cx="6463244" cy="45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96F57-7DAC-4A68-875D-1ACE42EE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7ECB9-BA1A-48BD-ACB8-BFA615D07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9508"/>
            <a:ext cx="6743374" cy="5040923"/>
          </a:xfrm>
        </p:spPr>
        <p:txBody>
          <a:bodyPr>
            <a:normAutofit/>
          </a:bodyPr>
          <a:lstStyle/>
          <a:p>
            <a:r>
              <a:rPr lang="en-US" dirty="0"/>
              <a:t>Multiple, discrete, slightly elevated lesions resembling translucent grains of rice, most prominent in the </a:t>
            </a:r>
            <a:r>
              <a:rPr lang="en-US" dirty="0" err="1"/>
              <a:t>fornices</a:t>
            </a:r>
            <a:r>
              <a:rPr lang="en-US" dirty="0"/>
              <a:t>. </a:t>
            </a:r>
          </a:p>
          <a:p>
            <a:r>
              <a:rPr lang="en-US" dirty="0"/>
              <a:t>Blood vessels run around or across rather than within the lesions.</a:t>
            </a:r>
          </a:p>
          <a:p>
            <a:r>
              <a:rPr lang="en-US" dirty="0"/>
              <a:t>Histology shows a subepithelial lymphoid germinal </a:t>
            </a:r>
            <a:r>
              <a:rPr lang="en-US" dirty="0" err="1"/>
              <a:t>centre</a:t>
            </a:r>
            <a:r>
              <a:rPr lang="en-US" dirty="0"/>
              <a:t> with central immature lymphocytes and mature cells peripherally.</a:t>
            </a:r>
          </a:p>
          <a:p>
            <a:r>
              <a:rPr lang="en-US" dirty="0"/>
              <a:t>Causes include viral and chlamydial conjunctivitis, Parinaud </a:t>
            </a:r>
            <a:r>
              <a:rPr lang="en-US" dirty="0" err="1"/>
              <a:t>oculoglandular</a:t>
            </a:r>
            <a:r>
              <a:rPr lang="en-US" dirty="0"/>
              <a:t> syndrome and hypersensitivity to topical medications. </a:t>
            </a:r>
          </a:p>
          <a:p>
            <a:r>
              <a:rPr lang="en-US" dirty="0"/>
              <a:t>Small follicles are a normal finding in childhood (</a:t>
            </a:r>
            <a:r>
              <a:rPr lang="en-US" dirty="0" err="1"/>
              <a:t>folliculosis</a:t>
            </a:r>
            <a:r>
              <a:rPr lang="en-US" dirty="0"/>
              <a:t>), as are follicles in the </a:t>
            </a:r>
            <a:r>
              <a:rPr lang="en-US" dirty="0" err="1"/>
              <a:t>fornices</a:t>
            </a:r>
            <a:r>
              <a:rPr lang="en-US" dirty="0"/>
              <a:t> and at the margin of the upper tarsal plate in adults.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04617-F3F4-47C5-8A8E-3E03D1E2B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708" y="-5861"/>
            <a:ext cx="4771292" cy="3434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6E014-B345-4ECF-8287-C86EB5DF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708" y="3575538"/>
            <a:ext cx="4771292" cy="32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0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Conjunctival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2308934" cy="3880773"/>
          </a:xfrm>
        </p:spPr>
        <p:txBody>
          <a:bodyPr/>
          <a:lstStyle/>
          <a:p>
            <a:r>
              <a:rPr lang="en-US" dirty="0"/>
              <a:t>Papillae</a:t>
            </a:r>
          </a:p>
        </p:txBody>
      </p:sp>
      <p:pic>
        <p:nvPicPr>
          <p:cNvPr id="7170" name="Picture 2" descr="https://encrypted-tbn1.gstatic.com/images?q=tbn:ANd9GcSYNapHHHpdY2LMY2n-Eh7QqMc25racBNaBmqhfVJMDV3JSm0r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"/>
          <a:stretch/>
        </p:blipFill>
        <p:spPr bwMode="auto">
          <a:xfrm>
            <a:off x="2510472" y="1840372"/>
            <a:ext cx="6907872" cy="356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98DF-BA89-46CF-9963-5002B7A49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Papillae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FF7A0-4673-4B57-9601-DD56EA1BA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develop only in the palpebral conjunctiva and in the limbal bulbar conjunctiva where it is attached to the deeper fibrous layer.</a:t>
            </a:r>
          </a:p>
          <a:p>
            <a:r>
              <a:rPr lang="en-US" dirty="0"/>
              <a:t>In contrast to follicles, a vascular core is present.</a:t>
            </a:r>
          </a:p>
          <a:p>
            <a:r>
              <a:rPr lang="en-US" dirty="0" err="1"/>
              <a:t>Micropapillae</a:t>
            </a:r>
            <a:r>
              <a:rPr lang="en-US" dirty="0"/>
              <a:t> form a mosaic-like pattern of elevated red dots as a result of the central vascular channel.</a:t>
            </a:r>
          </a:p>
          <a:p>
            <a:r>
              <a:rPr lang="en-US" dirty="0" err="1"/>
              <a:t>Macropapillae</a:t>
            </a:r>
            <a:r>
              <a:rPr lang="en-US" dirty="0"/>
              <a:t> (&lt;1 mm) and giant papillae (&gt;1 mm) develop with prolonged inflammation. </a:t>
            </a:r>
          </a:p>
          <a:p>
            <a:r>
              <a:rPr lang="en-US" dirty="0"/>
              <a:t>Apical infiltrate or staining with fluorescein or the presence of mucus can be present with marked activity. </a:t>
            </a:r>
          </a:p>
          <a:p>
            <a:r>
              <a:rPr lang="en-US" dirty="0"/>
              <a:t>Limbal papillae have a gelatinous appearance. </a:t>
            </a:r>
          </a:p>
        </p:txBody>
      </p:sp>
    </p:spTree>
    <p:extLst>
      <p:ext uri="{BB962C8B-B14F-4D97-AF65-F5344CB8AC3E}">
        <p14:creationId xmlns:p14="http://schemas.microsoft.com/office/powerpoint/2010/main" val="306892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</TotalTime>
  <Words>5531</Words>
  <Application>Microsoft Office PowerPoint</Application>
  <PresentationFormat>Widescreen</PresentationFormat>
  <Paragraphs>610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Facet</vt:lpstr>
      <vt:lpstr>Chemosis</vt:lpstr>
      <vt:lpstr>Conjunctival reactions</vt:lpstr>
      <vt:lpstr>Membranes</vt:lpstr>
      <vt:lpstr>Conjunctival reactions</vt:lpstr>
      <vt:lpstr>Scarring</vt:lpstr>
      <vt:lpstr>Conjunctival reactions</vt:lpstr>
      <vt:lpstr>Follicles</vt:lpstr>
      <vt:lpstr>Conjunctival reactions</vt:lpstr>
      <vt:lpstr>Papillae</vt:lpstr>
      <vt:lpstr>Papillae</vt:lpstr>
      <vt:lpstr>Lymphadenopathy</vt:lpstr>
      <vt:lpstr>Bacterial Conjunctivitis</vt:lpstr>
      <vt:lpstr>Acute Bacterial Conjunctivitis</vt:lpstr>
      <vt:lpstr>Diagnosis</vt:lpstr>
      <vt:lpstr>Diagnosis</vt:lpstr>
      <vt:lpstr>Treatment</vt:lpstr>
      <vt:lpstr>Treatment</vt:lpstr>
      <vt:lpstr>Life Style Modification</vt:lpstr>
      <vt:lpstr>Trachoma- (Core Subject)</vt:lpstr>
      <vt:lpstr>PowerPoint Presentation</vt:lpstr>
      <vt:lpstr>WHO Grading of Trachoma</vt:lpstr>
      <vt:lpstr>Diagnosis</vt:lpstr>
      <vt:lpstr>Diagnosis</vt:lpstr>
      <vt:lpstr>Pannus</vt:lpstr>
      <vt:lpstr>Conjunctival Scars</vt:lpstr>
      <vt:lpstr>Arlt’s Line and Conjunctival Follicles</vt:lpstr>
      <vt:lpstr>Herbert pits</vt:lpstr>
      <vt:lpstr>Cicatricial Entropion</vt:lpstr>
      <vt:lpstr>Management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Bilal Mirza</dc:creator>
  <cp:lastModifiedBy>aizaz afzal</cp:lastModifiedBy>
  <cp:revision>55</cp:revision>
  <dcterms:created xsi:type="dcterms:W3CDTF">2022-04-07T12:57:51Z</dcterms:created>
  <dcterms:modified xsi:type="dcterms:W3CDTF">2025-03-06T04:17:22Z</dcterms:modified>
</cp:coreProperties>
</file>