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306" r:id="rId3"/>
    <p:sldId id="307" r:id="rId4"/>
    <p:sldId id="319" r:id="rId5"/>
    <p:sldId id="323" r:id="rId6"/>
    <p:sldId id="320" r:id="rId7"/>
    <p:sldId id="262" r:id="rId8"/>
    <p:sldId id="263" r:id="rId9"/>
    <p:sldId id="264" r:id="rId10"/>
    <p:sldId id="321" r:id="rId11"/>
    <p:sldId id="258" r:id="rId12"/>
    <p:sldId id="259" r:id="rId13"/>
    <p:sldId id="260" r:id="rId14"/>
    <p:sldId id="261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324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326" r:id="rId42"/>
    <p:sldId id="327" r:id="rId43"/>
    <p:sldId id="328" r:id="rId44"/>
    <p:sldId id="316" r:id="rId45"/>
    <p:sldId id="325" r:id="rId46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60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5.png"/><Relationship Id="rId34" Type="http://schemas.openxmlformats.org/officeDocument/2006/relationships/image" Target="../media/image28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32" Type="http://schemas.openxmlformats.org/officeDocument/2006/relationships/image" Target="../media/image26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31" Type="http://schemas.openxmlformats.org/officeDocument/2006/relationships/image" Target="../media/image2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8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18288"/>
            <a:ext cx="9140952" cy="519683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37743" y="0"/>
            <a:ext cx="8903208" cy="514807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5449823"/>
            <a:ext cx="6409944" cy="30480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409944" y="5678423"/>
            <a:ext cx="2731007" cy="10363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0" y="5916167"/>
            <a:ext cx="7595616" cy="521208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5745480" y="5876544"/>
            <a:ext cx="3395979" cy="494030"/>
          </a:xfrm>
          <a:custGeom>
            <a:avLst/>
            <a:gdLst/>
            <a:ahLst/>
            <a:cxnLst/>
            <a:rect l="l" t="t" r="r" b="b"/>
            <a:pathLst>
              <a:path w="3395979" h="494029">
                <a:moveTo>
                  <a:pt x="3395472" y="179832"/>
                </a:moveTo>
                <a:lnTo>
                  <a:pt x="0" y="427177"/>
                </a:lnTo>
                <a:lnTo>
                  <a:pt x="0" y="493776"/>
                </a:lnTo>
                <a:lnTo>
                  <a:pt x="3395472" y="179832"/>
                </a:lnTo>
                <a:close/>
              </a:path>
              <a:path w="3395979" h="494029">
                <a:moveTo>
                  <a:pt x="3395472" y="0"/>
                </a:moveTo>
                <a:lnTo>
                  <a:pt x="1850136" y="38392"/>
                </a:lnTo>
                <a:lnTo>
                  <a:pt x="1850136" y="161544"/>
                </a:lnTo>
                <a:lnTo>
                  <a:pt x="3395472" y="76771"/>
                </a:lnTo>
                <a:lnTo>
                  <a:pt x="3395472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6303264"/>
            <a:ext cx="5745480" cy="551687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3328415" y="6419088"/>
            <a:ext cx="3992879" cy="436245"/>
          </a:xfrm>
          <a:custGeom>
            <a:avLst/>
            <a:gdLst/>
            <a:ahLst/>
            <a:cxnLst/>
            <a:rect l="l" t="t" r="r" b="b"/>
            <a:pathLst>
              <a:path w="3992879" h="436245">
                <a:moveTo>
                  <a:pt x="3585210" y="0"/>
                </a:moveTo>
                <a:lnTo>
                  <a:pt x="0" y="435863"/>
                </a:lnTo>
                <a:lnTo>
                  <a:pt x="3461385" y="435863"/>
                </a:lnTo>
                <a:lnTo>
                  <a:pt x="3992880" y="322159"/>
                </a:lnTo>
                <a:lnTo>
                  <a:pt x="3585210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912864" y="6141720"/>
            <a:ext cx="2228087" cy="600454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7985759" y="5001767"/>
            <a:ext cx="1155700" cy="381000"/>
          </a:xfrm>
          <a:custGeom>
            <a:avLst/>
            <a:gdLst/>
            <a:ahLst/>
            <a:cxnLst/>
            <a:rect l="l" t="t" r="r" b="b"/>
            <a:pathLst>
              <a:path w="1155700" h="381000">
                <a:moveTo>
                  <a:pt x="0" y="0"/>
                </a:moveTo>
                <a:lnTo>
                  <a:pt x="0" y="9524"/>
                </a:lnTo>
                <a:lnTo>
                  <a:pt x="1155192" y="380999"/>
                </a:lnTo>
                <a:lnTo>
                  <a:pt x="0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2359151"/>
            <a:ext cx="7985759" cy="2651760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985759" y="4840223"/>
            <a:ext cx="1155192" cy="505967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0" y="1453896"/>
            <a:ext cx="7985759" cy="3471672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642359" y="0"/>
            <a:ext cx="5013960" cy="4325112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8628888" y="4288535"/>
            <a:ext cx="512063" cy="475488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8695943" y="4108703"/>
            <a:ext cx="445134" cy="530860"/>
          </a:xfrm>
          <a:custGeom>
            <a:avLst/>
            <a:gdLst/>
            <a:ahLst/>
            <a:cxnLst/>
            <a:rect l="l" t="t" r="r" b="b"/>
            <a:pathLst>
              <a:path w="445134" h="530860">
                <a:moveTo>
                  <a:pt x="152019" y="0"/>
                </a:moveTo>
                <a:lnTo>
                  <a:pt x="0" y="142494"/>
                </a:lnTo>
                <a:lnTo>
                  <a:pt x="445007" y="530352"/>
                </a:lnTo>
                <a:lnTo>
                  <a:pt x="445007" y="273939"/>
                </a:lnTo>
                <a:lnTo>
                  <a:pt x="152019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895344" y="0"/>
            <a:ext cx="4953000" cy="4251960"/>
          </a:xfrm>
          <a:prstGeom prst="rect">
            <a:avLst/>
          </a:prstGeom>
        </p:spPr>
      </p:pic>
      <p:sp>
        <p:nvSpPr>
          <p:cNvPr id="34" name="bg object 34"/>
          <p:cNvSpPr/>
          <p:nvPr/>
        </p:nvSpPr>
        <p:spPr>
          <a:xfrm>
            <a:off x="8930640" y="4023359"/>
            <a:ext cx="210820" cy="210820"/>
          </a:xfrm>
          <a:custGeom>
            <a:avLst/>
            <a:gdLst/>
            <a:ahLst/>
            <a:cxnLst/>
            <a:rect l="l" t="t" r="r" b="b"/>
            <a:pathLst>
              <a:path w="210820" h="210820">
                <a:moveTo>
                  <a:pt x="0" y="0"/>
                </a:moveTo>
                <a:lnTo>
                  <a:pt x="210311" y="210312"/>
                </a:lnTo>
                <a:lnTo>
                  <a:pt x="0" y="0"/>
                </a:lnTo>
                <a:close/>
              </a:path>
            </a:pathLst>
          </a:custGeom>
          <a:solidFill>
            <a:srgbClr val="FF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bg object 35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4940808" y="0"/>
            <a:ext cx="3989832" cy="4023360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5538215" y="0"/>
            <a:ext cx="3486912" cy="3938016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9006840" y="3928871"/>
            <a:ext cx="134111" cy="152400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8894064" y="1350263"/>
            <a:ext cx="247015" cy="817244"/>
          </a:xfrm>
          <a:custGeom>
            <a:avLst/>
            <a:gdLst/>
            <a:ahLst/>
            <a:cxnLst/>
            <a:rect l="l" t="t" r="r" b="b"/>
            <a:pathLst>
              <a:path w="247015" h="817244">
                <a:moveTo>
                  <a:pt x="122681" y="0"/>
                </a:moveTo>
                <a:lnTo>
                  <a:pt x="0" y="303911"/>
                </a:lnTo>
                <a:lnTo>
                  <a:pt x="246887" y="816863"/>
                </a:lnTo>
                <a:lnTo>
                  <a:pt x="246887" y="322961"/>
                </a:lnTo>
                <a:lnTo>
                  <a:pt x="122681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bg object 39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8107680" y="0"/>
            <a:ext cx="908303" cy="1655064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589264" y="0"/>
            <a:ext cx="542543" cy="1264920"/>
          </a:xfrm>
          <a:prstGeom prst="rect">
            <a:avLst/>
          </a:prstGeom>
        </p:spPr>
      </p:pic>
      <p:sp>
        <p:nvSpPr>
          <p:cNvPr id="41" name="bg object 41"/>
          <p:cNvSpPr/>
          <p:nvPr/>
        </p:nvSpPr>
        <p:spPr>
          <a:xfrm>
            <a:off x="9046464" y="1036319"/>
            <a:ext cx="94615" cy="494030"/>
          </a:xfrm>
          <a:custGeom>
            <a:avLst/>
            <a:gdLst/>
            <a:ahLst/>
            <a:cxnLst/>
            <a:rect l="l" t="t" r="r" b="b"/>
            <a:pathLst>
              <a:path w="94615" h="494030">
                <a:moveTo>
                  <a:pt x="85089" y="0"/>
                </a:moveTo>
                <a:lnTo>
                  <a:pt x="0" y="227837"/>
                </a:lnTo>
                <a:lnTo>
                  <a:pt x="94487" y="493775"/>
                </a:lnTo>
                <a:lnTo>
                  <a:pt x="94487" y="9525"/>
                </a:lnTo>
                <a:lnTo>
                  <a:pt x="85089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3047" y="2542032"/>
            <a:ext cx="9131808" cy="2959607"/>
          </a:xfrm>
          <a:prstGeom prst="rect">
            <a:avLst/>
          </a:prstGeom>
        </p:spPr>
      </p:pic>
      <p:sp>
        <p:nvSpPr>
          <p:cNvPr id="43" name="bg object 43"/>
          <p:cNvSpPr/>
          <p:nvPr/>
        </p:nvSpPr>
        <p:spPr>
          <a:xfrm>
            <a:off x="9134856" y="5529071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0"/>
                </a:moveTo>
                <a:lnTo>
                  <a:pt x="0" y="9143"/>
                </a:lnTo>
                <a:lnTo>
                  <a:pt x="9144" y="9143"/>
                </a:lnTo>
                <a:lnTo>
                  <a:pt x="0" y="0"/>
                </a:lnTo>
                <a:close/>
              </a:path>
            </a:pathLst>
          </a:custGeom>
          <a:solidFill>
            <a:srgbClr val="17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4" name="bg object 44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3047" y="3416808"/>
            <a:ext cx="9131808" cy="2121407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3047" y="5044440"/>
            <a:ext cx="9131808" cy="655320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2060448" y="0"/>
            <a:ext cx="7074408" cy="5044440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5273040" y="0"/>
            <a:ext cx="3861816" cy="4148328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6269735" y="0"/>
            <a:ext cx="2865119" cy="3910583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7174992" y="0"/>
            <a:ext cx="1959863" cy="3291840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7452359" y="0"/>
            <a:ext cx="1682496" cy="3072384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7906511" y="0"/>
            <a:ext cx="1228344" cy="2359152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0" y="2590800"/>
            <a:ext cx="5824728" cy="2084832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5788152" y="4437888"/>
            <a:ext cx="3352800" cy="110337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3742" y="151256"/>
            <a:ext cx="7576515" cy="1365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6244" y="1600580"/>
            <a:ext cx="7696200" cy="4405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7.png"/><Relationship Id="rId18" Type="http://schemas.openxmlformats.org/officeDocument/2006/relationships/image" Target="../media/image92.png"/><Relationship Id="rId26" Type="http://schemas.openxmlformats.org/officeDocument/2006/relationships/image" Target="../media/image100.png"/><Relationship Id="rId39" Type="http://schemas.openxmlformats.org/officeDocument/2006/relationships/image" Target="../media/image113.png"/><Relationship Id="rId21" Type="http://schemas.openxmlformats.org/officeDocument/2006/relationships/image" Target="../media/image95.png"/><Relationship Id="rId34" Type="http://schemas.openxmlformats.org/officeDocument/2006/relationships/image" Target="../media/image108.png"/><Relationship Id="rId42" Type="http://schemas.openxmlformats.org/officeDocument/2006/relationships/image" Target="../media/image116.png"/><Relationship Id="rId47" Type="http://schemas.openxmlformats.org/officeDocument/2006/relationships/hyperlink" Target="http://en.wikipedia.org/wiki/Urination" TargetMode="External"/><Relationship Id="rId50" Type="http://schemas.openxmlformats.org/officeDocument/2006/relationships/hyperlink" Target="http://en.wikipedia.org/wiki/Prostate" TargetMode="External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6" Type="http://schemas.openxmlformats.org/officeDocument/2006/relationships/image" Target="../media/image90.png"/><Relationship Id="rId29" Type="http://schemas.openxmlformats.org/officeDocument/2006/relationships/image" Target="../media/image103.png"/><Relationship Id="rId11" Type="http://schemas.openxmlformats.org/officeDocument/2006/relationships/image" Target="../media/image85.png"/><Relationship Id="rId24" Type="http://schemas.openxmlformats.org/officeDocument/2006/relationships/image" Target="../media/image98.png"/><Relationship Id="rId32" Type="http://schemas.openxmlformats.org/officeDocument/2006/relationships/image" Target="../media/image106.png"/><Relationship Id="rId37" Type="http://schemas.openxmlformats.org/officeDocument/2006/relationships/image" Target="../media/image111.png"/><Relationship Id="rId40" Type="http://schemas.openxmlformats.org/officeDocument/2006/relationships/image" Target="../media/image114.png"/><Relationship Id="rId45" Type="http://schemas.openxmlformats.org/officeDocument/2006/relationships/hyperlink" Target="http://en.wikipedia.org/wiki/Urine" TargetMode="External"/><Relationship Id="rId5" Type="http://schemas.openxmlformats.org/officeDocument/2006/relationships/image" Target="../media/image79.png"/><Relationship Id="rId15" Type="http://schemas.openxmlformats.org/officeDocument/2006/relationships/image" Target="../media/image89.png"/><Relationship Id="rId23" Type="http://schemas.openxmlformats.org/officeDocument/2006/relationships/image" Target="../media/image97.png"/><Relationship Id="rId28" Type="http://schemas.openxmlformats.org/officeDocument/2006/relationships/image" Target="../media/image102.png"/><Relationship Id="rId36" Type="http://schemas.openxmlformats.org/officeDocument/2006/relationships/image" Target="../media/image110.png"/><Relationship Id="rId49" Type="http://schemas.openxmlformats.org/officeDocument/2006/relationships/hyperlink" Target="http://en.wikipedia.org/wiki/Urethra" TargetMode="External"/><Relationship Id="rId10" Type="http://schemas.openxmlformats.org/officeDocument/2006/relationships/image" Target="../media/image84.png"/><Relationship Id="rId19" Type="http://schemas.openxmlformats.org/officeDocument/2006/relationships/image" Target="../media/image93.png"/><Relationship Id="rId31" Type="http://schemas.openxmlformats.org/officeDocument/2006/relationships/image" Target="../media/image105.png"/><Relationship Id="rId44" Type="http://schemas.openxmlformats.org/officeDocument/2006/relationships/hyperlink" Target="http://en.wikipedia.org/wiki/Pelvic_floor" TargetMode="External"/><Relationship Id="rId52" Type="http://schemas.openxmlformats.org/officeDocument/2006/relationships/hyperlink" Target="http://en.wikipedia.org/wiki/Uterus" TargetMode="External"/><Relationship Id="rId4" Type="http://schemas.openxmlformats.org/officeDocument/2006/relationships/image" Target="../media/image78.png"/><Relationship Id="rId9" Type="http://schemas.openxmlformats.org/officeDocument/2006/relationships/image" Target="../media/image83.png"/><Relationship Id="rId14" Type="http://schemas.openxmlformats.org/officeDocument/2006/relationships/image" Target="../media/image88.png"/><Relationship Id="rId22" Type="http://schemas.openxmlformats.org/officeDocument/2006/relationships/image" Target="../media/image96.png"/><Relationship Id="rId27" Type="http://schemas.openxmlformats.org/officeDocument/2006/relationships/image" Target="../media/image101.png"/><Relationship Id="rId30" Type="http://schemas.openxmlformats.org/officeDocument/2006/relationships/image" Target="../media/image104.png"/><Relationship Id="rId35" Type="http://schemas.openxmlformats.org/officeDocument/2006/relationships/image" Target="../media/image109.png"/><Relationship Id="rId43" Type="http://schemas.openxmlformats.org/officeDocument/2006/relationships/hyperlink" Target="http://en.wikipedia.org/wiki/Muscle" TargetMode="External"/><Relationship Id="rId48" Type="http://schemas.openxmlformats.org/officeDocument/2006/relationships/hyperlink" Target="http://en.wikipedia.org/wiki/Ureter" TargetMode="External"/><Relationship Id="rId8" Type="http://schemas.openxmlformats.org/officeDocument/2006/relationships/image" Target="../media/image82.png"/><Relationship Id="rId51" Type="http://schemas.openxmlformats.org/officeDocument/2006/relationships/hyperlink" Target="http://en.wikipedia.org/wiki/Rectum" TargetMode="External"/><Relationship Id="rId3" Type="http://schemas.openxmlformats.org/officeDocument/2006/relationships/image" Target="../media/image77.png"/><Relationship Id="rId12" Type="http://schemas.openxmlformats.org/officeDocument/2006/relationships/image" Target="../media/image86.png"/><Relationship Id="rId17" Type="http://schemas.openxmlformats.org/officeDocument/2006/relationships/image" Target="../media/image91.png"/><Relationship Id="rId25" Type="http://schemas.openxmlformats.org/officeDocument/2006/relationships/image" Target="../media/image99.png"/><Relationship Id="rId33" Type="http://schemas.openxmlformats.org/officeDocument/2006/relationships/image" Target="../media/image107.png"/><Relationship Id="rId38" Type="http://schemas.openxmlformats.org/officeDocument/2006/relationships/image" Target="../media/image112.png"/><Relationship Id="rId46" Type="http://schemas.openxmlformats.org/officeDocument/2006/relationships/hyperlink" Target="http://en.wikipedia.org/wiki/Kidney" TargetMode="External"/><Relationship Id="rId20" Type="http://schemas.openxmlformats.org/officeDocument/2006/relationships/image" Target="../media/image94.png"/><Relationship Id="rId41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78.png"/><Relationship Id="rId18" Type="http://schemas.openxmlformats.org/officeDocument/2006/relationships/image" Target="../media/image133.png"/><Relationship Id="rId3" Type="http://schemas.openxmlformats.org/officeDocument/2006/relationships/image" Target="../media/image120.png"/><Relationship Id="rId21" Type="http://schemas.openxmlformats.org/officeDocument/2006/relationships/image" Target="../media/image136.png"/><Relationship Id="rId7" Type="http://schemas.openxmlformats.org/officeDocument/2006/relationships/image" Target="../media/image123.png"/><Relationship Id="rId12" Type="http://schemas.openxmlformats.org/officeDocument/2006/relationships/image" Target="../media/image128.png"/><Relationship Id="rId17" Type="http://schemas.openxmlformats.org/officeDocument/2006/relationships/image" Target="../media/image132.png"/><Relationship Id="rId2" Type="http://schemas.openxmlformats.org/officeDocument/2006/relationships/image" Target="../media/image119.png"/><Relationship Id="rId16" Type="http://schemas.openxmlformats.org/officeDocument/2006/relationships/image" Target="../media/image131.png"/><Relationship Id="rId20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11" Type="http://schemas.openxmlformats.org/officeDocument/2006/relationships/image" Target="../media/image127.png"/><Relationship Id="rId5" Type="http://schemas.openxmlformats.org/officeDocument/2006/relationships/image" Target="../media/image79.png"/><Relationship Id="rId15" Type="http://schemas.openxmlformats.org/officeDocument/2006/relationships/image" Target="../media/image130.png"/><Relationship Id="rId10" Type="http://schemas.openxmlformats.org/officeDocument/2006/relationships/image" Target="../media/image126.png"/><Relationship Id="rId19" Type="http://schemas.openxmlformats.org/officeDocument/2006/relationships/image" Target="../media/image134.png"/><Relationship Id="rId4" Type="http://schemas.openxmlformats.org/officeDocument/2006/relationships/image" Target="../media/image121.png"/><Relationship Id="rId9" Type="http://schemas.openxmlformats.org/officeDocument/2006/relationships/image" Target="../media/image125.png"/><Relationship Id="rId14" Type="http://schemas.openxmlformats.org/officeDocument/2006/relationships/image" Target="../media/image1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13" Type="http://schemas.openxmlformats.org/officeDocument/2006/relationships/image" Target="../media/image146.png"/><Relationship Id="rId18" Type="http://schemas.openxmlformats.org/officeDocument/2006/relationships/image" Target="../media/image151.png"/><Relationship Id="rId3" Type="http://schemas.openxmlformats.org/officeDocument/2006/relationships/image" Target="../media/image138.png"/><Relationship Id="rId7" Type="http://schemas.openxmlformats.org/officeDocument/2006/relationships/image" Target="../media/image141.png"/><Relationship Id="rId12" Type="http://schemas.openxmlformats.org/officeDocument/2006/relationships/image" Target="../media/image78.png"/><Relationship Id="rId17" Type="http://schemas.openxmlformats.org/officeDocument/2006/relationships/image" Target="../media/image150.png"/><Relationship Id="rId2" Type="http://schemas.openxmlformats.org/officeDocument/2006/relationships/image" Target="../media/image137.png"/><Relationship Id="rId16" Type="http://schemas.openxmlformats.org/officeDocument/2006/relationships/image" Target="../media/image149.png"/><Relationship Id="rId20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145.png"/><Relationship Id="rId5" Type="http://schemas.openxmlformats.org/officeDocument/2006/relationships/image" Target="../media/image139.png"/><Relationship Id="rId15" Type="http://schemas.openxmlformats.org/officeDocument/2006/relationships/image" Target="../media/image148.png"/><Relationship Id="rId10" Type="http://schemas.openxmlformats.org/officeDocument/2006/relationships/image" Target="../media/image144.png"/><Relationship Id="rId19" Type="http://schemas.openxmlformats.org/officeDocument/2006/relationships/image" Target="../media/image152.png"/><Relationship Id="rId4" Type="http://schemas.openxmlformats.org/officeDocument/2006/relationships/image" Target="../media/image79.png"/><Relationship Id="rId9" Type="http://schemas.openxmlformats.org/officeDocument/2006/relationships/image" Target="../media/image143.png"/><Relationship Id="rId14" Type="http://schemas.openxmlformats.org/officeDocument/2006/relationships/image" Target="../media/image14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image" Target="../media/image164.png"/><Relationship Id="rId3" Type="http://schemas.openxmlformats.org/officeDocument/2006/relationships/image" Target="../media/image155.png"/><Relationship Id="rId7" Type="http://schemas.openxmlformats.org/officeDocument/2006/relationships/image" Target="../media/image159.png"/><Relationship Id="rId12" Type="http://schemas.openxmlformats.org/officeDocument/2006/relationships/image" Target="../media/image163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11" Type="http://schemas.openxmlformats.org/officeDocument/2006/relationships/image" Target="../media/image162.png"/><Relationship Id="rId5" Type="http://schemas.openxmlformats.org/officeDocument/2006/relationships/image" Target="../media/image157.png"/><Relationship Id="rId10" Type="http://schemas.openxmlformats.org/officeDocument/2006/relationships/image" Target="../media/image161.png"/><Relationship Id="rId4" Type="http://schemas.openxmlformats.org/officeDocument/2006/relationships/image" Target="../media/image156.png"/><Relationship Id="rId9" Type="http://schemas.openxmlformats.org/officeDocument/2006/relationships/image" Target="../media/image147.png"/><Relationship Id="rId14" Type="http://schemas.openxmlformats.org/officeDocument/2006/relationships/image" Target="../media/image16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3" Type="http://schemas.openxmlformats.org/officeDocument/2006/relationships/image" Target="../media/image167.png"/><Relationship Id="rId7" Type="http://schemas.openxmlformats.org/officeDocument/2006/relationships/image" Target="../media/image171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image" Target="../media/image175.png"/><Relationship Id="rId5" Type="http://schemas.openxmlformats.org/officeDocument/2006/relationships/image" Target="../media/image169.png"/><Relationship Id="rId10" Type="http://schemas.openxmlformats.org/officeDocument/2006/relationships/image" Target="../media/image174.png"/><Relationship Id="rId4" Type="http://schemas.openxmlformats.org/officeDocument/2006/relationships/image" Target="../media/image168.png"/><Relationship Id="rId9" Type="http://schemas.openxmlformats.org/officeDocument/2006/relationships/image" Target="../media/image17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jp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13" Type="http://schemas.openxmlformats.org/officeDocument/2006/relationships/image" Target="../media/image189.png"/><Relationship Id="rId3" Type="http://schemas.openxmlformats.org/officeDocument/2006/relationships/image" Target="../media/image179.png"/><Relationship Id="rId7" Type="http://schemas.openxmlformats.org/officeDocument/2006/relationships/image" Target="../media/image183.png"/><Relationship Id="rId12" Type="http://schemas.openxmlformats.org/officeDocument/2006/relationships/image" Target="../media/image188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png"/><Relationship Id="rId11" Type="http://schemas.openxmlformats.org/officeDocument/2006/relationships/image" Target="../media/image187.png"/><Relationship Id="rId5" Type="http://schemas.openxmlformats.org/officeDocument/2006/relationships/image" Target="../media/image181.png"/><Relationship Id="rId15" Type="http://schemas.openxmlformats.org/officeDocument/2006/relationships/image" Target="../media/image191.png"/><Relationship Id="rId10" Type="http://schemas.openxmlformats.org/officeDocument/2006/relationships/image" Target="../media/image186.png"/><Relationship Id="rId4" Type="http://schemas.openxmlformats.org/officeDocument/2006/relationships/image" Target="../media/image180.png"/><Relationship Id="rId9" Type="http://schemas.openxmlformats.org/officeDocument/2006/relationships/image" Target="../media/image185.png"/><Relationship Id="rId14" Type="http://schemas.openxmlformats.org/officeDocument/2006/relationships/image" Target="../media/image19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png"/><Relationship Id="rId13" Type="http://schemas.openxmlformats.org/officeDocument/2006/relationships/image" Target="../media/image203.png"/><Relationship Id="rId3" Type="http://schemas.openxmlformats.org/officeDocument/2006/relationships/image" Target="../media/image193.png"/><Relationship Id="rId7" Type="http://schemas.openxmlformats.org/officeDocument/2006/relationships/image" Target="../media/image197.png"/><Relationship Id="rId12" Type="http://schemas.openxmlformats.org/officeDocument/2006/relationships/image" Target="../media/image202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6.png"/><Relationship Id="rId11" Type="http://schemas.openxmlformats.org/officeDocument/2006/relationships/image" Target="../media/image201.png"/><Relationship Id="rId5" Type="http://schemas.openxmlformats.org/officeDocument/2006/relationships/image" Target="../media/image195.png"/><Relationship Id="rId15" Type="http://schemas.openxmlformats.org/officeDocument/2006/relationships/image" Target="../media/image205.png"/><Relationship Id="rId10" Type="http://schemas.openxmlformats.org/officeDocument/2006/relationships/image" Target="../media/image200.png"/><Relationship Id="rId4" Type="http://schemas.openxmlformats.org/officeDocument/2006/relationships/image" Target="../media/image194.png"/><Relationship Id="rId9" Type="http://schemas.openxmlformats.org/officeDocument/2006/relationships/image" Target="../media/image199.png"/><Relationship Id="rId14" Type="http://schemas.openxmlformats.org/officeDocument/2006/relationships/image" Target="../media/image20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13" Type="http://schemas.openxmlformats.org/officeDocument/2006/relationships/image" Target="../media/image216.png"/><Relationship Id="rId3" Type="http://schemas.openxmlformats.org/officeDocument/2006/relationships/image" Target="../media/image207.png"/><Relationship Id="rId7" Type="http://schemas.openxmlformats.org/officeDocument/2006/relationships/image" Target="../media/image210.png"/><Relationship Id="rId12" Type="http://schemas.openxmlformats.org/officeDocument/2006/relationships/image" Target="../media/image215.png"/><Relationship Id="rId2" Type="http://schemas.openxmlformats.org/officeDocument/2006/relationships/image" Target="../media/image206.png"/><Relationship Id="rId16" Type="http://schemas.openxmlformats.org/officeDocument/2006/relationships/image" Target="../media/image2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9.png"/><Relationship Id="rId11" Type="http://schemas.openxmlformats.org/officeDocument/2006/relationships/image" Target="../media/image214.png"/><Relationship Id="rId5" Type="http://schemas.openxmlformats.org/officeDocument/2006/relationships/image" Target="../media/image147.png"/><Relationship Id="rId15" Type="http://schemas.openxmlformats.org/officeDocument/2006/relationships/image" Target="../media/image218.png"/><Relationship Id="rId10" Type="http://schemas.openxmlformats.org/officeDocument/2006/relationships/image" Target="../media/image213.png"/><Relationship Id="rId4" Type="http://schemas.openxmlformats.org/officeDocument/2006/relationships/image" Target="../media/image208.png"/><Relationship Id="rId9" Type="http://schemas.openxmlformats.org/officeDocument/2006/relationships/image" Target="../media/image212.png"/><Relationship Id="rId14" Type="http://schemas.openxmlformats.org/officeDocument/2006/relationships/image" Target="../media/image2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6.png"/><Relationship Id="rId13" Type="http://schemas.openxmlformats.org/officeDocument/2006/relationships/image" Target="../media/image231.png"/><Relationship Id="rId3" Type="http://schemas.openxmlformats.org/officeDocument/2006/relationships/image" Target="../media/image221.png"/><Relationship Id="rId7" Type="http://schemas.openxmlformats.org/officeDocument/2006/relationships/image" Target="../media/image225.png"/><Relationship Id="rId12" Type="http://schemas.openxmlformats.org/officeDocument/2006/relationships/image" Target="../media/image23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4.png"/><Relationship Id="rId11" Type="http://schemas.openxmlformats.org/officeDocument/2006/relationships/image" Target="../media/image229.png"/><Relationship Id="rId5" Type="http://schemas.openxmlformats.org/officeDocument/2006/relationships/image" Target="../media/image223.png"/><Relationship Id="rId10" Type="http://schemas.openxmlformats.org/officeDocument/2006/relationships/image" Target="../media/image228.png"/><Relationship Id="rId4" Type="http://schemas.openxmlformats.org/officeDocument/2006/relationships/image" Target="../media/image222.png"/><Relationship Id="rId9" Type="http://schemas.openxmlformats.org/officeDocument/2006/relationships/image" Target="../media/image2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radiographics.rsnajnls.org/content/vol22/issue5/images/large/g02se10g12a.jpeg" TargetMode="External"/><Relationship Id="rId2" Type="http://schemas.openxmlformats.org/officeDocument/2006/relationships/image" Target="../media/image2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3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7.png"/><Relationship Id="rId13" Type="http://schemas.openxmlformats.org/officeDocument/2006/relationships/image" Target="../media/image242.png"/><Relationship Id="rId18" Type="http://schemas.openxmlformats.org/officeDocument/2006/relationships/image" Target="../media/image247.png"/><Relationship Id="rId3" Type="http://schemas.openxmlformats.org/officeDocument/2006/relationships/image" Target="../media/image235.png"/><Relationship Id="rId21" Type="http://schemas.openxmlformats.org/officeDocument/2006/relationships/image" Target="../media/image250.png"/><Relationship Id="rId7" Type="http://schemas.openxmlformats.org/officeDocument/2006/relationships/image" Target="../media/image236.png"/><Relationship Id="rId12" Type="http://schemas.openxmlformats.org/officeDocument/2006/relationships/image" Target="../media/image241.png"/><Relationship Id="rId17" Type="http://schemas.openxmlformats.org/officeDocument/2006/relationships/image" Target="../media/image246.png"/><Relationship Id="rId2" Type="http://schemas.openxmlformats.org/officeDocument/2006/relationships/image" Target="../media/image234.png"/><Relationship Id="rId16" Type="http://schemas.openxmlformats.org/officeDocument/2006/relationships/image" Target="../media/image245.png"/><Relationship Id="rId20" Type="http://schemas.openxmlformats.org/officeDocument/2006/relationships/image" Target="../media/image2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11" Type="http://schemas.openxmlformats.org/officeDocument/2006/relationships/image" Target="../media/image240.png"/><Relationship Id="rId5" Type="http://schemas.openxmlformats.org/officeDocument/2006/relationships/image" Target="../media/image79.png"/><Relationship Id="rId15" Type="http://schemas.openxmlformats.org/officeDocument/2006/relationships/image" Target="../media/image244.png"/><Relationship Id="rId23" Type="http://schemas.openxmlformats.org/officeDocument/2006/relationships/image" Target="../media/image252.png"/><Relationship Id="rId10" Type="http://schemas.openxmlformats.org/officeDocument/2006/relationships/image" Target="../media/image239.png"/><Relationship Id="rId19" Type="http://schemas.openxmlformats.org/officeDocument/2006/relationships/image" Target="../media/image248.png"/><Relationship Id="rId4" Type="http://schemas.openxmlformats.org/officeDocument/2006/relationships/image" Target="../media/image78.png"/><Relationship Id="rId9" Type="http://schemas.openxmlformats.org/officeDocument/2006/relationships/image" Target="../media/image238.png"/><Relationship Id="rId14" Type="http://schemas.openxmlformats.org/officeDocument/2006/relationships/image" Target="../media/image243.png"/><Relationship Id="rId22" Type="http://schemas.openxmlformats.org/officeDocument/2006/relationships/image" Target="../media/image25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9.png"/><Relationship Id="rId3" Type="http://schemas.openxmlformats.org/officeDocument/2006/relationships/image" Target="../media/image254.png"/><Relationship Id="rId7" Type="http://schemas.openxmlformats.org/officeDocument/2006/relationships/image" Target="../media/image258.png"/><Relationship Id="rId2" Type="http://schemas.openxmlformats.org/officeDocument/2006/relationships/image" Target="../media/image2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7.png"/><Relationship Id="rId5" Type="http://schemas.openxmlformats.org/officeDocument/2006/relationships/image" Target="../media/image256.png"/><Relationship Id="rId10" Type="http://schemas.openxmlformats.org/officeDocument/2006/relationships/image" Target="../media/image261.png"/><Relationship Id="rId4" Type="http://schemas.openxmlformats.org/officeDocument/2006/relationships/image" Target="../media/image255.png"/><Relationship Id="rId9" Type="http://schemas.openxmlformats.org/officeDocument/2006/relationships/image" Target="../media/image2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png"/><Relationship Id="rId2" Type="http://schemas.openxmlformats.org/officeDocument/2006/relationships/image" Target="../media/image26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png"/><Relationship Id="rId2" Type="http://schemas.openxmlformats.org/officeDocument/2006/relationships/image" Target="../media/image26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6.jpg"/><Relationship Id="rId2" Type="http://schemas.openxmlformats.org/officeDocument/2006/relationships/hyperlink" Target="http://images.google.co.in/imgres?imgurl=http%3A//www.ispub.com/xml/journals/ijgo/vol7n1/umbilical-fig1a.jpg&amp;imgrefurl=http%3A//www.ispub.com/ostia/index.php%3FxmlFilePath%3Djournals/ijgo/vol7n1/umbilical.xml&amp;usg=__H8GOeayU6nR4CpTOUux3UPLmUcA%3D&amp;h=510&amp;w=677&amp;sz=148&amp;hl=en&amp;start=3&amp;um=1&amp;tbnid=A7v2ckYVX0jtlM%3A&amp;tbnh=105&amp;tbnw=139&amp;prev=/images%3Fq%3DPatent%2BUrachus%26um%3D1%26hl%3Den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8.png"/><Relationship Id="rId4" Type="http://schemas.openxmlformats.org/officeDocument/2006/relationships/image" Target="../media/image26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5.png"/><Relationship Id="rId13" Type="http://schemas.openxmlformats.org/officeDocument/2006/relationships/image" Target="../media/image147.png"/><Relationship Id="rId3" Type="http://schemas.openxmlformats.org/officeDocument/2006/relationships/image" Target="../media/image270.png"/><Relationship Id="rId7" Type="http://schemas.openxmlformats.org/officeDocument/2006/relationships/image" Target="../media/image274.png"/><Relationship Id="rId12" Type="http://schemas.openxmlformats.org/officeDocument/2006/relationships/image" Target="../media/image279.png"/><Relationship Id="rId2" Type="http://schemas.openxmlformats.org/officeDocument/2006/relationships/image" Target="../media/image2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3.png"/><Relationship Id="rId11" Type="http://schemas.openxmlformats.org/officeDocument/2006/relationships/image" Target="../media/image278.png"/><Relationship Id="rId5" Type="http://schemas.openxmlformats.org/officeDocument/2006/relationships/image" Target="../media/image272.png"/><Relationship Id="rId10" Type="http://schemas.openxmlformats.org/officeDocument/2006/relationships/image" Target="../media/image277.png"/><Relationship Id="rId4" Type="http://schemas.openxmlformats.org/officeDocument/2006/relationships/image" Target="../media/image271.png"/><Relationship Id="rId9" Type="http://schemas.openxmlformats.org/officeDocument/2006/relationships/image" Target="../media/image276.png"/><Relationship Id="rId14" Type="http://schemas.openxmlformats.org/officeDocument/2006/relationships/image" Target="../media/image28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7.png"/><Relationship Id="rId13" Type="http://schemas.openxmlformats.org/officeDocument/2006/relationships/image" Target="../media/image292.png"/><Relationship Id="rId18" Type="http://schemas.openxmlformats.org/officeDocument/2006/relationships/hyperlink" Target="http://www.wrongdiagnosis.com/i/inguinal_hernia/intro.htm" TargetMode="External"/><Relationship Id="rId3" Type="http://schemas.openxmlformats.org/officeDocument/2006/relationships/image" Target="../media/image282.png"/><Relationship Id="rId7" Type="http://schemas.openxmlformats.org/officeDocument/2006/relationships/image" Target="../media/image286.png"/><Relationship Id="rId12" Type="http://schemas.openxmlformats.org/officeDocument/2006/relationships/image" Target="../media/image291.png"/><Relationship Id="rId17" Type="http://schemas.openxmlformats.org/officeDocument/2006/relationships/image" Target="../media/image296.png"/><Relationship Id="rId2" Type="http://schemas.openxmlformats.org/officeDocument/2006/relationships/image" Target="../media/image281.png"/><Relationship Id="rId16" Type="http://schemas.openxmlformats.org/officeDocument/2006/relationships/image" Target="../media/image2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5.png"/><Relationship Id="rId11" Type="http://schemas.openxmlformats.org/officeDocument/2006/relationships/image" Target="../media/image290.png"/><Relationship Id="rId5" Type="http://schemas.openxmlformats.org/officeDocument/2006/relationships/image" Target="../media/image284.png"/><Relationship Id="rId15" Type="http://schemas.openxmlformats.org/officeDocument/2006/relationships/image" Target="../media/image294.png"/><Relationship Id="rId10" Type="http://schemas.openxmlformats.org/officeDocument/2006/relationships/image" Target="../media/image289.png"/><Relationship Id="rId19" Type="http://schemas.openxmlformats.org/officeDocument/2006/relationships/hyperlink" Target="http://www.wrongdiagnosis.com/e/epispadias/intro.htm" TargetMode="External"/><Relationship Id="rId4" Type="http://schemas.openxmlformats.org/officeDocument/2006/relationships/image" Target="../media/image283.png"/><Relationship Id="rId9" Type="http://schemas.openxmlformats.org/officeDocument/2006/relationships/image" Target="../media/image288.png"/><Relationship Id="rId14" Type="http://schemas.openxmlformats.org/officeDocument/2006/relationships/image" Target="../media/image29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2.png"/><Relationship Id="rId13" Type="http://schemas.openxmlformats.org/officeDocument/2006/relationships/image" Target="../media/image307.png"/><Relationship Id="rId3" Type="http://schemas.openxmlformats.org/officeDocument/2006/relationships/image" Target="../media/image297.png"/><Relationship Id="rId7" Type="http://schemas.openxmlformats.org/officeDocument/2006/relationships/image" Target="../media/image301.png"/><Relationship Id="rId12" Type="http://schemas.openxmlformats.org/officeDocument/2006/relationships/image" Target="../media/image306.png"/><Relationship Id="rId2" Type="http://schemas.openxmlformats.org/officeDocument/2006/relationships/image" Target="../media/image288.png"/><Relationship Id="rId16" Type="http://schemas.openxmlformats.org/officeDocument/2006/relationships/hyperlink" Target="http://www.wrongdiagnosis.com/sym/bladder_symptoms.htm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0.png"/><Relationship Id="rId11" Type="http://schemas.openxmlformats.org/officeDocument/2006/relationships/image" Target="../media/image305.png"/><Relationship Id="rId5" Type="http://schemas.openxmlformats.org/officeDocument/2006/relationships/image" Target="../media/image299.png"/><Relationship Id="rId15" Type="http://schemas.openxmlformats.org/officeDocument/2006/relationships/hyperlink" Target="http://www.wrongdiagnosis.com/sym/incontinence.htm" TargetMode="External"/><Relationship Id="rId10" Type="http://schemas.openxmlformats.org/officeDocument/2006/relationships/image" Target="../media/image304.png"/><Relationship Id="rId4" Type="http://schemas.openxmlformats.org/officeDocument/2006/relationships/image" Target="../media/image298.png"/><Relationship Id="rId9" Type="http://schemas.openxmlformats.org/officeDocument/2006/relationships/image" Target="../media/image303.png"/><Relationship Id="rId14" Type="http://schemas.openxmlformats.org/officeDocument/2006/relationships/image" Target="../media/image30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0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1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3.png"/><Relationship Id="rId2" Type="http://schemas.openxmlformats.org/officeDocument/2006/relationships/image" Target="../media/image312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5.jpg"/><Relationship Id="rId2" Type="http://schemas.openxmlformats.org/officeDocument/2006/relationships/image" Target="../media/image314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7.png"/><Relationship Id="rId2" Type="http://schemas.openxmlformats.org/officeDocument/2006/relationships/image" Target="../media/image3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8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9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5.png"/><Relationship Id="rId13" Type="http://schemas.openxmlformats.org/officeDocument/2006/relationships/image" Target="../media/image330.png"/><Relationship Id="rId3" Type="http://schemas.openxmlformats.org/officeDocument/2006/relationships/image" Target="../media/image321.png"/><Relationship Id="rId7" Type="http://schemas.openxmlformats.org/officeDocument/2006/relationships/image" Target="../media/image324.png"/><Relationship Id="rId12" Type="http://schemas.openxmlformats.org/officeDocument/2006/relationships/image" Target="../media/image329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3.png"/><Relationship Id="rId11" Type="http://schemas.openxmlformats.org/officeDocument/2006/relationships/image" Target="../media/image328.png"/><Relationship Id="rId5" Type="http://schemas.openxmlformats.org/officeDocument/2006/relationships/image" Target="../media/image79.png"/><Relationship Id="rId15" Type="http://schemas.openxmlformats.org/officeDocument/2006/relationships/image" Target="../media/image332.png"/><Relationship Id="rId10" Type="http://schemas.openxmlformats.org/officeDocument/2006/relationships/image" Target="../media/image327.png"/><Relationship Id="rId4" Type="http://schemas.openxmlformats.org/officeDocument/2006/relationships/image" Target="../media/image322.png"/><Relationship Id="rId9" Type="http://schemas.openxmlformats.org/officeDocument/2006/relationships/image" Target="../media/image326.png"/><Relationship Id="rId14" Type="http://schemas.openxmlformats.org/officeDocument/2006/relationships/image" Target="../media/image33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7.png"/><Relationship Id="rId3" Type="http://schemas.openxmlformats.org/officeDocument/2006/relationships/image" Target="../media/image334.png"/><Relationship Id="rId7" Type="http://schemas.openxmlformats.org/officeDocument/2006/relationships/image" Target="../media/image336.png"/><Relationship Id="rId2" Type="http://schemas.openxmlformats.org/officeDocument/2006/relationships/image" Target="../media/image3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322.png"/><Relationship Id="rId10" Type="http://schemas.openxmlformats.org/officeDocument/2006/relationships/image" Target="../media/image339.png"/><Relationship Id="rId4" Type="http://schemas.openxmlformats.org/officeDocument/2006/relationships/image" Target="../media/image335.png"/><Relationship Id="rId9" Type="http://schemas.openxmlformats.org/officeDocument/2006/relationships/image" Target="../media/image33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1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6.png"/><Relationship Id="rId3" Type="http://schemas.openxmlformats.org/officeDocument/2006/relationships/image" Target="../media/image343.png"/><Relationship Id="rId7" Type="http://schemas.openxmlformats.org/officeDocument/2006/relationships/image" Target="../media/image345.png"/><Relationship Id="rId12" Type="http://schemas.openxmlformats.org/officeDocument/2006/relationships/image" Target="../media/image350.png"/><Relationship Id="rId2" Type="http://schemas.openxmlformats.org/officeDocument/2006/relationships/image" Target="../media/image3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349.png"/><Relationship Id="rId5" Type="http://schemas.openxmlformats.org/officeDocument/2006/relationships/image" Target="../media/image322.png"/><Relationship Id="rId10" Type="http://schemas.openxmlformats.org/officeDocument/2006/relationships/image" Target="../media/image348.png"/><Relationship Id="rId4" Type="http://schemas.openxmlformats.org/officeDocument/2006/relationships/image" Target="../media/image344.png"/><Relationship Id="rId9" Type="http://schemas.openxmlformats.org/officeDocument/2006/relationships/image" Target="../media/image34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1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image" Target="../media/image47.pn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10055" y="966216"/>
            <a:ext cx="6932930" cy="1342390"/>
            <a:chOff x="1210055" y="966216"/>
            <a:chExt cx="6932930" cy="13423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0055" y="966216"/>
              <a:ext cx="5067046" cy="134238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75815" y="1807446"/>
              <a:ext cx="6030341" cy="12638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88642" y="1821180"/>
              <a:ext cx="5968365" cy="64135"/>
            </a:xfrm>
            <a:custGeom>
              <a:avLst/>
              <a:gdLst/>
              <a:ahLst/>
              <a:cxnLst/>
              <a:rect l="l" t="t" r="r" b="b"/>
              <a:pathLst>
                <a:path w="5968365" h="64135">
                  <a:moveTo>
                    <a:pt x="5967983" y="0"/>
                  </a:moveTo>
                  <a:lnTo>
                    <a:pt x="0" y="0"/>
                  </a:lnTo>
                  <a:lnTo>
                    <a:pt x="0" y="64008"/>
                  </a:lnTo>
                  <a:lnTo>
                    <a:pt x="5967983" y="64008"/>
                  </a:lnTo>
                  <a:lnTo>
                    <a:pt x="596798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83352" y="966216"/>
              <a:ext cx="1165669" cy="134238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55208" y="966216"/>
              <a:ext cx="2287397" cy="134238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76577" y="1135456"/>
            <a:ext cx="59944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i="1" dirty="0">
                <a:latin typeface="Arial"/>
                <a:cs typeface="Arial"/>
              </a:rPr>
              <a:t>Lower</a:t>
            </a:r>
            <a:r>
              <a:rPr sz="4800" i="1" spc="-10" dirty="0">
                <a:latin typeface="Arial"/>
                <a:cs typeface="Arial"/>
              </a:rPr>
              <a:t> </a:t>
            </a:r>
            <a:r>
              <a:rPr sz="4800" i="1" dirty="0">
                <a:latin typeface="Arial"/>
                <a:cs typeface="Arial"/>
              </a:rPr>
              <a:t>Urinary</a:t>
            </a:r>
            <a:r>
              <a:rPr sz="4800" i="1" spc="30" dirty="0">
                <a:latin typeface="Arial"/>
                <a:cs typeface="Arial"/>
              </a:rPr>
              <a:t> </a:t>
            </a:r>
            <a:r>
              <a:rPr sz="4800" i="1" spc="-10" dirty="0">
                <a:latin typeface="Arial"/>
                <a:cs typeface="Arial"/>
              </a:rPr>
              <a:t>Tract:</a:t>
            </a:r>
            <a:endParaRPr sz="48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90600" y="1697735"/>
            <a:ext cx="7374382" cy="134238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357122" y="1867357"/>
            <a:ext cx="643191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i="1" dirty="0">
                <a:solidFill>
                  <a:srgbClr val="FFFF00"/>
                </a:solidFill>
                <a:latin typeface="Arial"/>
                <a:cs typeface="Arial"/>
              </a:rPr>
              <a:t>Congenital</a:t>
            </a:r>
            <a:r>
              <a:rPr sz="4800" b="1" i="1" spc="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4800" b="1" i="1" spc="-10" dirty="0">
                <a:solidFill>
                  <a:srgbClr val="FFFF00"/>
                </a:solidFill>
                <a:latin typeface="Arial"/>
                <a:cs typeface="Arial"/>
              </a:rPr>
              <a:t>Anomalies</a:t>
            </a:r>
            <a:endParaRPr sz="48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356360" y="2538966"/>
            <a:ext cx="6469380" cy="127000"/>
            <a:chOff x="1356360" y="2538966"/>
            <a:chExt cx="6469380" cy="127000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56360" y="2538966"/>
              <a:ext cx="6469252" cy="12638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369187" y="2552699"/>
              <a:ext cx="6407150" cy="64135"/>
            </a:xfrm>
            <a:custGeom>
              <a:avLst/>
              <a:gdLst/>
              <a:ahLst/>
              <a:cxnLst/>
              <a:rect l="l" t="t" r="r" b="b"/>
              <a:pathLst>
                <a:path w="6407150" h="64135">
                  <a:moveTo>
                    <a:pt x="6406895" y="0"/>
                  </a:moveTo>
                  <a:lnTo>
                    <a:pt x="0" y="0"/>
                  </a:lnTo>
                  <a:lnTo>
                    <a:pt x="0" y="64008"/>
                  </a:lnTo>
                  <a:lnTo>
                    <a:pt x="6406895" y="64008"/>
                  </a:lnTo>
                  <a:lnTo>
                    <a:pt x="6406895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8502F-CFF1-1A1B-8C93-F07DD673A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42" y="297792"/>
            <a:ext cx="7576515" cy="553998"/>
          </a:xfrm>
        </p:spPr>
        <p:txBody>
          <a:bodyPr/>
          <a:lstStyle/>
          <a:p>
            <a:endParaRPr lang="en-PK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235D59-2927-C22C-30EE-F92F1CCB2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244" y="1600580"/>
            <a:ext cx="7696200" cy="984885"/>
          </a:xfrm>
        </p:spPr>
        <p:txBody>
          <a:bodyPr/>
          <a:lstStyle/>
          <a:p>
            <a:r>
              <a:rPr lang="en-US" sz="3200" b="1" dirty="0"/>
              <a:t>VERTICAL INTEGRATION WITH ANATOMY AND EMBYOLOGY</a:t>
            </a:r>
            <a:endParaRPr lang="en-PK" b="1" dirty="0"/>
          </a:p>
        </p:txBody>
      </p:sp>
    </p:spTree>
    <p:extLst>
      <p:ext uri="{BB962C8B-B14F-4D97-AF65-F5344CB8AC3E}">
        <p14:creationId xmlns:p14="http://schemas.microsoft.com/office/powerpoint/2010/main" val="741839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53384" y="472389"/>
            <a:ext cx="2259965" cy="90352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98494" y="583768"/>
            <a:ext cx="1751964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10" dirty="0">
                <a:solidFill>
                  <a:srgbClr val="FFFF66"/>
                </a:solidFill>
              </a:rPr>
              <a:t>Anatomy</a:t>
            </a:r>
            <a:endParaRPr sz="3200"/>
          </a:p>
        </p:txBody>
      </p:sp>
      <p:grpSp>
        <p:nvGrpSpPr>
          <p:cNvPr id="4" name="object 4"/>
          <p:cNvGrpSpPr/>
          <p:nvPr/>
        </p:nvGrpSpPr>
        <p:grpSpPr>
          <a:xfrm>
            <a:off x="539495" y="1499590"/>
            <a:ext cx="8322945" cy="815340"/>
            <a:chOff x="539495" y="1499590"/>
            <a:chExt cx="8322945" cy="8153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1519" y="1499590"/>
              <a:ext cx="3942334" cy="57127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495" y="1664246"/>
              <a:ext cx="190195" cy="1993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8639" y="1673352"/>
              <a:ext cx="152400" cy="16154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31207" y="1499590"/>
              <a:ext cx="1376044" cy="57127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83607" y="1850136"/>
              <a:ext cx="1071181" cy="5587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64480" y="1499590"/>
              <a:ext cx="3497453" cy="57127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1519" y="1743430"/>
              <a:ext cx="2777998" cy="57127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166872" y="1743430"/>
              <a:ext cx="1558798" cy="57127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19272" y="2093976"/>
              <a:ext cx="1254061" cy="5587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53128" y="1743430"/>
              <a:ext cx="412826" cy="571271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539495" y="2657830"/>
            <a:ext cx="8545195" cy="1059180"/>
            <a:chOff x="539495" y="2657830"/>
            <a:chExt cx="8545195" cy="1059180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495" y="2822486"/>
              <a:ext cx="190195" cy="19935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8639" y="2831592"/>
              <a:ext cx="152400" cy="16154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01623" y="2657830"/>
              <a:ext cx="3357245" cy="57127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816095" y="2657830"/>
              <a:ext cx="903528" cy="57127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968495" y="3008375"/>
              <a:ext cx="598716" cy="5587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450080" y="2657830"/>
              <a:ext cx="2147189" cy="57127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254495" y="2657830"/>
              <a:ext cx="1196149" cy="57127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406895" y="3008375"/>
              <a:ext cx="891349" cy="5587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187184" y="2657830"/>
              <a:ext cx="1199184" cy="57127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31519" y="2901670"/>
              <a:ext cx="1683766" cy="57127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072640" y="2901670"/>
              <a:ext cx="1308989" cy="57127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225040" y="3252215"/>
              <a:ext cx="1004125" cy="5587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038856" y="2901670"/>
              <a:ext cx="4100829" cy="57127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797040" y="2901670"/>
              <a:ext cx="1132128" cy="57127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949440" y="3252215"/>
              <a:ext cx="827316" cy="5587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656576" y="2901670"/>
              <a:ext cx="1427733" cy="57127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31519" y="3145510"/>
              <a:ext cx="1159560" cy="57127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548384" y="3145510"/>
              <a:ext cx="1144346" cy="571271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700784" y="3496055"/>
              <a:ext cx="839546" cy="5587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50007" y="3145510"/>
              <a:ext cx="412826" cy="571271"/>
            </a:xfrm>
            <a:prstGeom prst="rect">
              <a:avLst/>
            </a:prstGeom>
          </p:spPr>
        </p:pic>
      </p:grpSp>
      <p:grpSp>
        <p:nvGrpSpPr>
          <p:cNvPr id="36" name="object 36"/>
          <p:cNvGrpSpPr/>
          <p:nvPr/>
        </p:nvGrpSpPr>
        <p:grpSpPr>
          <a:xfrm>
            <a:off x="539495" y="4059910"/>
            <a:ext cx="8438515" cy="1059180"/>
            <a:chOff x="539495" y="4059910"/>
            <a:chExt cx="8438515" cy="1059180"/>
          </a:xfrm>
        </p:grpSpPr>
        <p:pic>
          <p:nvPicPr>
            <p:cNvPr id="37" name="object 3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31519" y="4059910"/>
              <a:ext cx="7770622" cy="57127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495" y="4224566"/>
              <a:ext cx="190195" cy="199351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8639" y="4233672"/>
              <a:ext cx="152400" cy="16154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31519" y="4303750"/>
              <a:ext cx="4500245" cy="571271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888992" y="4303750"/>
              <a:ext cx="1257096" cy="571271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041392" y="4654296"/>
              <a:ext cx="952284" cy="5588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803392" y="4303750"/>
              <a:ext cx="3174365" cy="571271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31519" y="4547590"/>
              <a:ext cx="1122984" cy="571271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83920" y="4898136"/>
              <a:ext cx="818172" cy="5588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575815" y="4547590"/>
              <a:ext cx="3274822" cy="571271"/>
            </a:xfrm>
            <a:prstGeom prst="rect">
              <a:avLst/>
            </a:prstGeom>
          </p:spPr>
        </p:pic>
      </p:grpSp>
      <p:grpSp>
        <p:nvGrpSpPr>
          <p:cNvPr id="47" name="object 47"/>
          <p:cNvGrpSpPr/>
          <p:nvPr/>
        </p:nvGrpSpPr>
        <p:grpSpPr>
          <a:xfrm>
            <a:off x="539495" y="5462015"/>
            <a:ext cx="8087995" cy="815340"/>
            <a:chOff x="539495" y="5462015"/>
            <a:chExt cx="8087995" cy="815340"/>
          </a:xfrm>
        </p:grpSpPr>
        <p:pic>
          <p:nvPicPr>
            <p:cNvPr id="48" name="object 4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31519" y="5462015"/>
              <a:ext cx="7895590" cy="571271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495" y="5626607"/>
              <a:ext cx="190195" cy="199351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8639" y="5635751"/>
              <a:ext cx="152400" cy="161544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31519" y="5705855"/>
              <a:ext cx="3893566" cy="571271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282440" y="5705855"/>
              <a:ext cx="1046784" cy="571271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434840" y="6056375"/>
              <a:ext cx="741972" cy="55879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056631" y="5705855"/>
              <a:ext cx="3427221" cy="571271"/>
            </a:xfrm>
            <a:prstGeom prst="rect">
              <a:avLst/>
            </a:prstGeom>
          </p:spPr>
        </p:pic>
      </p:grpSp>
      <p:sp>
        <p:nvSpPr>
          <p:cNvPr id="55" name="object 55"/>
          <p:cNvSpPr txBox="1"/>
          <p:nvPr/>
        </p:nvSpPr>
        <p:spPr>
          <a:xfrm>
            <a:off x="880668" y="1567052"/>
            <a:ext cx="7966075" cy="45377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160"/>
              </a:lnSpc>
              <a:spcBef>
                <a:spcPts val="9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urinary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bladder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hollow,</a:t>
            </a:r>
            <a:r>
              <a:rPr sz="20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u="sng" dirty="0">
                <a:solidFill>
                  <a:srgbClr val="85D1EB"/>
                </a:solidFill>
                <a:uFill>
                  <a:solidFill>
                    <a:srgbClr val="85D1EB"/>
                  </a:solidFill>
                </a:uFill>
                <a:latin typeface="Arial"/>
                <a:cs typeface="Arial"/>
                <a:hlinkClick r:id="rId43"/>
              </a:rPr>
              <a:t>muscular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distensible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(or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elastic)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16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organ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sits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u="sng" dirty="0">
                <a:solidFill>
                  <a:srgbClr val="85D1EB"/>
                </a:solidFill>
                <a:uFill>
                  <a:solidFill>
                    <a:srgbClr val="85D1EB"/>
                  </a:solidFill>
                </a:uFill>
                <a:latin typeface="Arial"/>
                <a:cs typeface="Arial"/>
                <a:hlinkClick r:id="rId44"/>
              </a:rPr>
              <a:t>pelvic</a:t>
            </a:r>
            <a:r>
              <a:rPr sz="2000" u="sng" spc="5" dirty="0">
                <a:solidFill>
                  <a:srgbClr val="85D1EB"/>
                </a:solidFill>
                <a:uFill>
                  <a:solidFill>
                    <a:srgbClr val="85D1EB"/>
                  </a:solidFill>
                </a:uFill>
                <a:latin typeface="Arial"/>
                <a:cs typeface="Arial"/>
                <a:hlinkClick r:id="rId44"/>
              </a:rPr>
              <a:t> </a:t>
            </a:r>
            <a:r>
              <a:rPr sz="2000" u="sng" dirty="0">
                <a:solidFill>
                  <a:srgbClr val="85D1EB"/>
                </a:solidFill>
                <a:uFill>
                  <a:solidFill>
                    <a:srgbClr val="85D1EB"/>
                  </a:solidFill>
                </a:uFill>
                <a:latin typeface="Arial"/>
                <a:cs typeface="Arial"/>
                <a:hlinkClick r:id="rId44"/>
              </a:rPr>
              <a:t>floor</a:t>
            </a:r>
            <a:r>
              <a:rPr sz="2000" spc="-45" dirty="0">
                <a:solidFill>
                  <a:srgbClr val="85D1EB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50">
              <a:latin typeface="Arial"/>
              <a:cs typeface="Arial"/>
            </a:endParaRPr>
          </a:p>
          <a:p>
            <a:pPr marL="12700" marR="5080" indent="69850">
              <a:lnSpc>
                <a:spcPct val="80000"/>
              </a:lnSpc>
              <a:spcBef>
                <a:spcPts val="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organ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collects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u="sng" dirty="0">
                <a:solidFill>
                  <a:srgbClr val="85D1EB"/>
                </a:solidFill>
                <a:uFill>
                  <a:solidFill>
                    <a:srgbClr val="85D1EB"/>
                  </a:solidFill>
                </a:uFill>
                <a:latin typeface="Arial"/>
                <a:cs typeface="Arial"/>
                <a:hlinkClick r:id="rId45"/>
              </a:rPr>
              <a:t>urine</a:t>
            </a:r>
            <a:r>
              <a:rPr sz="2000" spc="-40" dirty="0">
                <a:solidFill>
                  <a:srgbClr val="85D1E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excreted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u="sng" dirty="0">
                <a:solidFill>
                  <a:srgbClr val="85D1EB"/>
                </a:solidFill>
                <a:uFill>
                  <a:solidFill>
                    <a:srgbClr val="85D1EB"/>
                  </a:solidFill>
                </a:uFill>
                <a:latin typeface="Arial"/>
                <a:cs typeface="Arial"/>
                <a:hlinkClick r:id="rId46"/>
              </a:rPr>
              <a:t>kidneys</a:t>
            </a:r>
            <a:r>
              <a:rPr sz="2000" spc="20" dirty="0">
                <a:solidFill>
                  <a:srgbClr val="85D1E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prior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disposal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u="sng" dirty="0">
                <a:solidFill>
                  <a:srgbClr val="85D1EB"/>
                </a:solidFill>
                <a:uFill>
                  <a:solidFill>
                    <a:srgbClr val="85D1EB"/>
                  </a:solidFill>
                </a:uFill>
                <a:latin typeface="Arial"/>
                <a:cs typeface="Arial"/>
                <a:hlinkClick r:id="rId47"/>
              </a:rPr>
              <a:t>urination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Urine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enters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bladder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via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u="sng" dirty="0">
                <a:solidFill>
                  <a:srgbClr val="85D1EB"/>
                </a:solidFill>
                <a:uFill>
                  <a:solidFill>
                    <a:srgbClr val="85D1EB"/>
                  </a:solidFill>
                </a:uFill>
                <a:latin typeface="Arial"/>
                <a:cs typeface="Arial"/>
                <a:hlinkClick r:id="rId48"/>
              </a:rPr>
              <a:t>ureters</a:t>
            </a:r>
            <a:r>
              <a:rPr sz="2000" spc="-55" dirty="0">
                <a:solidFill>
                  <a:srgbClr val="85D1E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exits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via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u="sng" spc="-10" dirty="0">
                <a:solidFill>
                  <a:srgbClr val="85D1EB"/>
                </a:solidFill>
                <a:uFill>
                  <a:solidFill>
                    <a:srgbClr val="85D1EB"/>
                  </a:solidFill>
                </a:uFill>
                <a:latin typeface="Arial"/>
                <a:cs typeface="Arial"/>
                <a:hlinkClick r:id="rId49"/>
              </a:rPr>
              <a:t>urethra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>
              <a:latin typeface="Arial"/>
              <a:cs typeface="Arial"/>
            </a:endParaRPr>
          </a:p>
          <a:p>
            <a:pPr marL="12700" marR="111125">
              <a:lnSpc>
                <a:spcPts val="192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males,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base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bladder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lies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between the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rectum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pubic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symphysis.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superior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u="sng" dirty="0">
                <a:solidFill>
                  <a:srgbClr val="85D1EB"/>
                </a:solidFill>
                <a:uFill>
                  <a:solidFill>
                    <a:srgbClr val="85D1EB"/>
                  </a:solidFill>
                </a:uFill>
                <a:latin typeface="Arial"/>
                <a:cs typeface="Arial"/>
                <a:hlinkClick r:id="rId50"/>
              </a:rPr>
              <a:t>prostate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separated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000" u="sng" dirty="0">
                <a:solidFill>
                  <a:srgbClr val="85D1EB"/>
                </a:solidFill>
                <a:uFill>
                  <a:solidFill>
                    <a:srgbClr val="85D1EB"/>
                  </a:solidFill>
                </a:uFill>
                <a:latin typeface="Arial"/>
                <a:cs typeface="Arial"/>
                <a:hlinkClick r:id="rId51"/>
              </a:rPr>
              <a:t>rectum</a:t>
            </a:r>
            <a:r>
              <a:rPr sz="2000" spc="-75" dirty="0">
                <a:solidFill>
                  <a:srgbClr val="85D1E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rectovesical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pouch.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50">
              <a:latin typeface="Arial"/>
              <a:cs typeface="Arial"/>
            </a:endParaRPr>
          </a:p>
          <a:p>
            <a:pPr marL="12700">
              <a:lnSpc>
                <a:spcPts val="216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females,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bladder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sits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inferior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uterus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anterior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16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vagina.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separated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u="sng" dirty="0">
                <a:solidFill>
                  <a:srgbClr val="85D1EB"/>
                </a:solidFill>
                <a:uFill>
                  <a:solidFill>
                    <a:srgbClr val="85D1EB"/>
                  </a:solidFill>
                </a:uFill>
                <a:latin typeface="Arial"/>
                <a:cs typeface="Arial"/>
                <a:hlinkClick r:id="rId52"/>
              </a:rPr>
              <a:t>uterus</a:t>
            </a:r>
            <a:r>
              <a:rPr sz="2000" spc="-60" dirty="0">
                <a:solidFill>
                  <a:srgbClr val="85D1E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vesicouterine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pouch.</a:t>
            </a:r>
            <a:endParaRPr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0185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66872" y="722337"/>
            <a:ext cx="2842132" cy="5895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51510" rIns="0" bIns="0" rtlCol="0">
            <a:spAutoFit/>
          </a:bodyPr>
          <a:lstStyle/>
          <a:p>
            <a:pPr marL="2548890">
              <a:lnSpc>
                <a:spcPct val="100000"/>
              </a:lnSpc>
              <a:spcBef>
                <a:spcPts val="90"/>
              </a:spcBef>
            </a:pPr>
            <a:r>
              <a:rPr sz="2000" spc="-10" dirty="0">
                <a:solidFill>
                  <a:srgbClr val="FFFF66"/>
                </a:solidFill>
              </a:rPr>
              <a:t>Anatomy……………..</a:t>
            </a:r>
            <a:endParaRPr sz="20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81200" y="1905000"/>
            <a:ext cx="5410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56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8583" y="472389"/>
            <a:ext cx="2869565" cy="90352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93694" y="583768"/>
            <a:ext cx="235966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10" dirty="0">
                <a:solidFill>
                  <a:srgbClr val="FFFF66"/>
                </a:solidFill>
              </a:rPr>
              <a:t>Embryology</a:t>
            </a:r>
            <a:endParaRPr sz="3200"/>
          </a:p>
        </p:txBody>
      </p:sp>
      <p:grpSp>
        <p:nvGrpSpPr>
          <p:cNvPr id="4" name="object 4"/>
          <p:cNvGrpSpPr/>
          <p:nvPr/>
        </p:nvGrpSpPr>
        <p:grpSpPr>
          <a:xfrm>
            <a:off x="539495" y="1124750"/>
            <a:ext cx="8566150" cy="1007744"/>
            <a:chOff x="539495" y="1124750"/>
            <a:chExt cx="8566150" cy="1007744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1039" y="1124750"/>
              <a:ext cx="8404606" cy="67801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495" y="1325880"/>
              <a:ext cx="229997" cy="22999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8639" y="1335024"/>
              <a:ext cx="192023" cy="1920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1039" y="1453934"/>
              <a:ext cx="1759966" cy="67801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57399" y="1453934"/>
              <a:ext cx="504215" cy="67801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57984" y="1453934"/>
              <a:ext cx="2241676" cy="678014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539495" y="2660942"/>
            <a:ext cx="6990715" cy="1007744"/>
            <a:chOff x="539495" y="2660942"/>
            <a:chExt cx="6990715" cy="1007744"/>
          </a:xfrm>
        </p:grpSpPr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1039" y="2660942"/>
              <a:ext cx="1455166" cy="67801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495" y="2862071"/>
              <a:ext cx="229997" cy="22999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8639" y="2871215"/>
              <a:ext cx="192023" cy="19202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52599" y="2660942"/>
              <a:ext cx="504215" cy="67801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53184" y="2660942"/>
              <a:ext cx="5676646" cy="67801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01039" y="2990126"/>
              <a:ext cx="2762885" cy="678014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1453896" y="3806926"/>
            <a:ext cx="7502525" cy="2613660"/>
            <a:chOff x="1453896" y="3806926"/>
            <a:chExt cx="7502525" cy="2613660"/>
          </a:xfrm>
        </p:grpSpPr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30096" y="3806926"/>
              <a:ext cx="7426198" cy="57127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53896" y="3971582"/>
              <a:ext cx="190195" cy="19935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63040" y="3980687"/>
              <a:ext cx="152400" cy="16154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30096" y="4081246"/>
              <a:ext cx="2555620" cy="57127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30096" y="4416526"/>
              <a:ext cx="6965950" cy="57127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53896" y="4581182"/>
              <a:ext cx="190195" cy="19935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63040" y="4590287"/>
              <a:ext cx="152400" cy="16154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30096" y="4690846"/>
              <a:ext cx="6789166" cy="57127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30096" y="4965166"/>
              <a:ext cx="7237222" cy="57127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30096" y="5239511"/>
              <a:ext cx="3668141" cy="57127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53896" y="5739383"/>
              <a:ext cx="190195" cy="19935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63040" y="5748527"/>
              <a:ext cx="152400" cy="16154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00200" y="5574791"/>
              <a:ext cx="7109206" cy="57127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530096" y="5849111"/>
              <a:ext cx="2646933" cy="571271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880668" y="1206830"/>
            <a:ext cx="7933055" cy="5040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urogenital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sinus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formed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division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cloaca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735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uro-rectal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septum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350">
              <a:latin typeface="Arial"/>
              <a:cs typeface="Arial"/>
            </a:endParaRPr>
          </a:p>
          <a:p>
            <a:pPr marL="12700" marR="1566545">
              <a:lnSpc>
                <a:spcPts val="259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uro-genital sinus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divided</a:t>
            </a:r>
            <a:r>
              <a:rPr sz="24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into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three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component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parts.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950">
              <a:latin typeface="Arial"/>
              <a:cs typeface="Arial"/>
            </a:endParaRPr>
          </a:p>
          <a:p>
            <a:pPr marL="811530">
              <a:lnSpc>
                <a:spcPts val="228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cranial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portion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which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continuous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allantois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forms</a:t>
            </a:r>
            <a:endParaRPr sz="2000">
              <a:latin typeface="Arial"/>
              <a:cs typeface="Arial"/>
            </a:endParaRPr>
          </a:p>
          <a:p>
            <a:pPr marL="811530">
              <a:lnSpc>
                <a:spcPts val="228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bladder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proper.</a:t>
            </a:r>
            <a:endParaRPr sz="2000">
              <a:latin typeface="Arial"/>
              <a:cs typeface="Arial"/>
            </a:endParaRPr>
          </a:p>
          <a:p>
            <a:pPr marL="811530" marR="295275">
              <a:lnSpc>
                <a:spcPct val="90000"/>
              </a:lnSpc>
              <a:spcBef>
                <a:spcPts val="48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pelvic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part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sinus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forms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prostatic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urethra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epithelium as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well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membranous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urethra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bulbo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urethral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glands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male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membranous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urethra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part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vagina in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females.</a:t>
            </a:r>
            <a:endParaRPr sz="2000">
              <a:latin typeface="Arial"/>
              <a:cs typeface="Arial"/>
            </a:endParaRPr>
          </a:p>
          <a:p>
            <a:pPr marL="881380">
              <a:lnSpc>
                <a:spcPts val="2280"/>
              </a:lnSpc>
              <a:spcBef>
                <a:spcPts val="24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caudal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portion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forms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penile urethra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males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endParaRPr sz="2000">
              <a:latin typeface="Arial"/>
              <a:cs typeface="Arial"/>
            </a:endParaRPr>
          </a:p>
          <a:p>
            <a:pPr marL="811530">
              <a:lnSpc>
                <a:spcPts val="228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vestibule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females.</a:t>
            </a:r>
            <a:endParaRPr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9254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8896" y="609574"/>
            <a:ext cx="2445766" cy="57127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8734" rIns="0" bIns="0" rtlCol="0">
            <a:spAutoFit/>
          </a:bodyPr>
          <a:lstStyle/>
          <a:p>
            <a:pPr marL="2738120">
              <a:lnSpc>
                <a:spcPct val="100000"/>
              </a:lnSpc>
              <a:spcBef>
                <a:spcPts val="90"/>
              </a:spcBef>
            </a:pPr>
            <a:r>
              <a:rPr sz="2000" spc="-10" dirty="0">
                <a:solidFill>
                  <a:srgbClr val="FFFF66"/>
                </a:solidFill>
              </a:rPr>
              <a:t>Embryology……..</a:t>
            </a:r>
            <a:endParaRPr sz="2000"/>
          </a:p>
        </p:txBody>
      </p:sp>
      <p:grpSp>
        <p:nvGrpSpPr>
          <p:cNvPr id="4" name="object 4"/>
          <p:cNvGrpSpPr/>
          <p:nvPr/>
        </p:nvGrpSpPr>
        <p:grpSpPr>
          <a:xfrm>
            <a:off x="539495" y="1712925"/>
            <a:ext cx="8474710" cy="2120265"/>
            <a:chOff x="539495" y="1712925"/>
            <a:chExt cx="8474710" cy="212026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495" y="1813585"/>
              <a:ext cx="260438" cy="2695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8639" y="1822704"/>
              <a:ext cx="216408" cy="2255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9055" y="1712925"/>
              <a:ext cx="7411084" cy="57739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1519" y="2042134"/>
              <a:ext cx="7615174" cy="57127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1519" y="2346934"/>
              <a:ext cx="8041894" cy="57127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1519" y="2651734"/>
              <a:ext cx="8282685" cy="57127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1519" y="2956534"/>
              <a:ext cx="7273798" cy="57127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1519" y="3261334"/>
              <a:ext cx="6066789" cy="571271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539495" y="3992854"/>
            <a:ext cx="8508365" cy="2400300"/>
            <a:chOff x="539495" y="3992854"/>
            <a:chExt cx="8508365" cy="2400300"/>
          </a:xfrm>
        </p:grpSpPr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31519" y="3992854"/>
              <a:ext cx="7834630" cy="57127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9495" y="4157510"/>
              <a:ext cx="190195" cy="19935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8639" y="4166616"/>
              <a:ext cx="152400" cy="16154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31519" y="4297654"/>
              <a:ext cx="4390390" cy="57127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779263" y="4297654"/>
              <a:ext cx="428002" cy="57127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864607" y="4297654"/>
              <a:ext cx="3890517" cy="57127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1519" y="4602454"/>
              <a:ext cx="8206485" cy="57127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31519" y="4907254"/>
              <a:ext cx="7526782" cy="57127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31519" y="5212080"/>
              <a:ext cx="8316341" cy="57127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31519" y="5516880"/>
              <a:ext cx="8197342" cy="57127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31519" y="5821680"/>
              <a:ext cx="2317877" cy="571271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880668" y="1754428"/>
            <a:ext cx="7920355" cy="446595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33020" indent="97155">
              <a:lnSpc>
                <a:spcPct val="101600"/>
              </a:lnSpc>
              <a:spcBef>
                <a:spcPts val="254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bladder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forms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cranial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end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urogenital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sinus.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However, the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trigone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portion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formed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caudal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ends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mesonephric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ducts.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bladder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expands,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mesonephric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ducts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begin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become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incorporated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into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wall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bladder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dragging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ureters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along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them.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Further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growth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causes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ureters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eventually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own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opening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into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bladder.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bladder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initially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continuous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allantois.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Over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time,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allantois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degenerates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form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cord-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like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structure,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urachus.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urachus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goes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umbilicus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apex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bladder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forms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median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umbilical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ligament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which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seen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adults.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medial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umbilical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ligaments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also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seen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adults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both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sides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median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umbilical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ligament,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these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vestigial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remnants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umbilical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arteries.</a:t>
            </a:r>
            <a:endParaRPr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0412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9904" y="472389"/>
            <a:ext cx="4606798" cy="90352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4576" rIns="0" bIns="0" rtlCol="0">
            <a:spAutoFit/>
          </a:bodyPr>
          <a:lstStyle/>
          <a:p>
            <a:pPr marL="1753235">
              <a:lnSpc>
                <a:spcPct val="100000"/>
              </a:lnSpc>
              <a:spcBef>
                <a:spcPts val="95"/>
              </a:spcBef>
            </a:pPr>
            <a:r>
              <a:rPr sz="3200" dirty="0">
                <a:solidFill>
                  <a:srgbClr val="FFFF66"/>
                </a:solidFill>
              </a:rPr>
              <a:t>Bladder</a:t>
            </a:r>
            <a:r>
              <a:rPr sz="3200" spc="-114" dirty="0">
                <a:solidFill>
                  <a:srgbClr val="FFFF66"/>
                </a:solidFill>
              </a:rPr>
              <a:t> </a:t>
            </a:r>
            <a:r>
              <a:rPr sz="3200" spc="-10" dirty="0">
                <a:solidFill>
                  <a:srgbClr val="FFFF66"/>
                </a:solidFill>
              </a:rPr>
              <a:t>Diverticulum</a:t>
            </a:r>
            <a:endParaRPr sz="3200"/>
          </a:p>
        </p:txBody>
      </p:sp>
      <p:grpSp>
        <p:nvGrpSpPr>
          <p:cNvPr id="4" name="object 4"/>
          <p:cNvGrpSpPr/>
          <p:nvPr/>
        </p:nvGrpSpPr>
        <p:grpSpPr>
          <a:xfrm>
            <a:off x="234695" y="1560550"/>
            <a:ext cx="7761605" cy="876300"/>
            <a:chOff x="234695" y="1560550"/>
            <a:chExt cx="7761605" cy="8763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4695" y="1560550"/>
              <a:ext cx="7761478" cy="57127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9120" y="1865350"/>
              <a:ext cx="5335397" cy="571271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701040" y="2596870"/>
            <a:ext cx="3512820" cy="571500"/>
            <a:chOff x="701040" y="2596870"/>
            <a:chExt cx="3512820" cy="57150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1040" y="2618270"/>
              <a:ext cx="409816" cy="53475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8408" y="2596870"/>
              <a:ext cx="3235198" cy="571271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701040" y="3328390"/>
            <a:ext cx="7941945" cy="1181100"/>
            <a:chOff x="701040" y="3328390"/>
            <a:chExt cx="7941945" cy="118110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1040" y="3349790"/>
              <a:ext cx="409816" cy="53475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78408" y="3328390"/>
              <a:ext cx="6618478" cy="57127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78408" y="3633190"/>
              <a:ext cx="7578598" cy="57127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14359" y="3633190"/>
              <a:ext cx="428002" cy="57127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78408" y="3937990"/>
              <a:ext cx="4844542" cy="571271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701040" y="4669510"/>
            <a:ext cx="7898765" cy="1607820"/>
            <a:chOff x="701040" y="4669510"/>
            <a:chExt cx="7898765" cy="1607820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1040" y="4690910"/>
              <a:ext cx="409816" cy="53475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78408" y="4669510"/>
              <a:ext cx="7621397" cy="57127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78408" y="4974310"/>
              <a:ext cx="2912110" cy="57127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1040" y="5361432"/>
              <a:ext cx="409816" cy="53475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78408" y="5340096"/>
              <a:ext cx="7026909" cy="57127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48512" y="5705856"/>
              <a:ext cx="2616454" cy="571271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383540" y="1628012"/>
            <a:ext cx="8092440" cy="44767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Bladder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diverticula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herniations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bladder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mucosa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through</a:t>
            </a:r>
            <a:endParaRPr sz="20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bladder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wall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musculature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(detrusor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muscle).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>
              <a:latin typeface="Arial"/>
              <a:cs typeface="Arial"/>
            </a:endParaRPr>
          </a:p>
          <a:p>
            <a:pPr marL="756285" indent="-286385">
              <a:lnSpc>
                <a:spcPct val="100000"/>
              </a:lnSpc>
              <a:buChar char="•"/>
              <a:tabLst>
                <a:tab pos="75628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Diverticular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size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vary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Font typeface="Arial"/>
              <a:buChar char="•"/>
            </a:pPr>
            <a:endParaRPr sz="2900">
              <a:latin typeface="Arial"/>
              <a:cs typeface="Arial"/>
            </a:endParaRPr>
          </a:p>
          <a:p>
            <a:pPr marL="756285" marR="5080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75628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Diverticula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wide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narrow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mouthed.(The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size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of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diverticular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openings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functional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implications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because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narrow-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mouthed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diverticula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often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empty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poorly).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Font typeface="Arial"/>
              <a:buChar char="•"/>
            </a:pPr>
            <a:endParaRPr sz="2900">
              <a:latin typeface="Arial"/>
              <a:cs typeface="Arial"/>
            </a:endParaRPr>
          </a:p>
          <a:p>
            <a:pPr marL="756285" marR="11239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75628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Stasis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urine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within diverticula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also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lead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stone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formation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epithelial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dysplasia.</a:t>
            </a:r>
            <a:endParaRPr sz="2000">
              <a:latin typeface="Arial"/>
              <a:cs typeface="Arial"/>
            </a:endParaRPr>
          </a:p>
          <a:p>
            <a:pPr marL="756285" indent="-286385">
              <a:lnSpc>
                <a:spcPct val="100000"/>
              </a:lnSpc>
              <a:spcBef>
                <a:spcPts val="480"/>
              </a:spcBef>
              <a:buChar char="•"/>
              <a:tabLst>
                <a:tab pos="75628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cause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ureteral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obstruction,bladder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 outlet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obstruction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endParaRPr sz="2000">
              <a:latin typeface="Arial"/>
              <a:cs typeface="Arial"/>
            </a:endParaRPr>
          </a:p>
          <a:p>
            <a:pPr marL="826769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vesicoureteral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reflux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02407" y="609574"/>
            <a:ext cx="4158742" cy="57127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8734" rIns="0" bIns="0" rtlCol="0">
            <a:spAutoFit/>
          </a:bodyPr>
          <a:lstStyle/>
          <a:p>
            <a:pPr marL="1881505">
              <a:lnSpc>
                <a:spcPct val="100000"/>
              </a:lnSpc>
              <a:spcBef>
                <a:spcPts val="90"/>
              </a:spcBef>
            </a:pPr>
            <a:r>
              <a:rPr sz="2000" dirty="0">
                <a:solidFill>
                  <a:srgbClr val="FFFF66"/>
                </a:solidFill>
              </a:rPr>
              <a:t>Bladder</a:t>
            </a:r>
            <a:r>
              <a:rPr sz="2000" spc="-70" dirty="0">
                <a:solidFill>
                  <a:srgbClr val="FFFF66"/>
                </a:solidFill>
              </a:rPr>
              <a:t> </a:t>
            </a:r>
            <a:r>
              <a:rPr sz="2000" spc="-10" dirty="0">
                <a:solidFill>
                  <a:srgbClr val="FFFF66"/>
                </a:solidFill>
              </a:rPr>
              <a:t>Diverticulum……………</a:t>
            </a:r>
            <a:endParaRPr sz="2000"/>
          </a:p>
        </p:txBody>
      </p:sp>
      <p:grpSp>
        <p:nvGrpSpPr>
          <p:cNvPr id="4" name="object 4"/>
          <p:cNvGrpSpPr/>
          <p:nvPr/>
        </p:nvGrpSpPr>
        <p:grpSpPr>
          <a:xfrm>
            <a:off x="978408" y="2170125"/>
            <a:ext cx="7621905" cy="1510665"/>
            <a:chOff x="978408" y="2170125"/>
            <a:chExt cx="7621905" cy="151066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8408" y="2170125"/>
              <a:ext cx="7621397" cy="57739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8408" y="2499334"/>
              <a:ext cx="7450708" cy="57127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8408" y="2804134"/>
              <a:ext cx="6575806" cy="57127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8408" y="3108934"/>
              <a:ext cx="1750822" cy="571271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691895" y="3840454"/>
            <a:ext cx="7710170" cy="1998345"/>
            <a:chOff x="691895" y="3840454"/>
            <a:chExt cx="7710170" cy="1998345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1895" y="3840454"/>
              <a:ext cx="7709661" cy="57127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78407" y="4145254"/>
              <a:ext cx="6734429" cy="57127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59408" y="4511014"/>
              <a:ext cx="1174813" cy="57127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92936" y="4879797"/>
              <a:ext cx="6103366" cy="51033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77695" y="5266944"/>
              <a:ext cx="6328917" cy="571271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841044" y="2212726"/>
            <a:ext cx="7517130" cy="345249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299085" marR="5080">
              <a:lnSpc>
                <a:spcPct val="102699"/>
              </a:lnSpc>
              <a:spcBef>
                <a:spcPts val="22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MC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Site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lateral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superior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ureteral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orifices.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[dome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bladder,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disorders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bladder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outlet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obstruction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(ie,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posterior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urethral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valves)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Eagle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Barrett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syndrome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(prune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belly syndrome)].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Congenital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acquired.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Congenital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deficiency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weakness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endParaRPr sz="20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Waldeyer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fascial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sheath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been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implicated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cause.</a:t>
            </a:r>
            <a:endParaRPr sz="2000">
              <a:latin typeface="Arial"/>
              <a:cs typeface="Arial"/>
            </a:endParaRPr>
          </a:p>
          <a:p>
            <a:pPr marL="680085">
              <a:lnSpc>
                <a:spcPct val="100000"/>
              </a:lnSpc>
              <a:spcBef>
                <a:spcPts val="480"/>
              </a:spcBef>
            </a:pP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Solitary</a:t>
            </a:r>
            <a:endParaRPr sz="2000">
              <a:latin typeface="Arial"/>
              <a:cs typeface="Arial"/>
            </a:endParaRPr>
          </a:p>
          <a:p>
            <a:pPr marL="698500">
              <a:lnSpc>
                <a:spcPct val="100000"/>
              </a:lnSpc>
              <a:spcBef>
                <a:spcPts val="44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located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the junction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the bladder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trigone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detrusor</a:t>
            </a:r>
            <a:endParaRPr sz="1800">
              <a:latin typeface="Arial"/>
              <a:cs typeface="Arial"/>
            </a:endParaRPr>
          </a:p>
          <a:p>
            <a:pPr marL="698500">
              <a:lnSpc>
                <a:spcPct val="100000"/>
              </a:lnSpc>
              <a:spcBef>
                <a:spcPts val="95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Congenital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diverticula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usually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removed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surgically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09088" y="472389"/>
            <a:ext cx="3948429" cy="90352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4576" rIns="0" bIns="0" rtlCol="0">
            <a:spAutoFit/>
          </a:bodyPr>
          <a:lstStyle/>
          <a:p>
            <a:pPr marL="2082800">
              <a:lnSpc>
                <a:spcPct val="100000"/>
              </a:lnSpc>
              <a:spcBef>
                <a:spcPts val="95"/>
              </a:spcBef>
            </a:pPr>
            <a:r>
              <a:rPr sz="3200" b="0" dirty="0">
                <a:solidFill>
                  <a:srgbClr val="FFFF66"/>
                </a:solidFill>
                <a:latin typeface="Arial"/>
                <a:cs typeface="Arial"/>
              </a:rPr>
              <a:t>Bladder</a:t>
            </a:r>
            <a:r>
              <a:rPr sz="3200" b="0" spc="-110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sz="3200" b="0" spc="-10" dirty="0">
                <a:solidFill>
                  <a:srgbClr val="FFFF66"/>
                </a:solidFill>
                <a:latin typeface="Arial"/>
                <a:cs typeface="Arial"/>
              </a:rPr>
              <a:t>Diverticula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28800" y="1828800"/>
            <a:ext cx="51054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4695" y="1499590"/>
            <a:ext cx="8374380" cy="2522220"/>
            <a:chOff x="234695" y="1499590"/>
            <a:chExt cx="8374380" cy="25222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4695" y="1499590"/>
              <a:ext cx="8243061" cy="57127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9120" y="1743430"/>
              <a:ext cx="2866390" cy="57127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799" y="2353030"/>
              <a:ext cx="5688965" cy="57127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50992" y="2353030"/>
              <a:ext cx="2500630" cy="57127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9120" y="2596870"/>
              <a:ext cx="8029829" cy="57127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9120" y="2840710"/>
              <a:ext cx="1696085" cy="57127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4695" y="3450310"/>
              <a:ext cx="6606285" cy="571271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34695" y="4157421"/>
            <a:ext cx="3287141" cy="577392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234695" y="5096255"/>
            <a:ext cx="8291830" cy="1303020"/>
            <a:chOff x="234695" y="5096255"/>
            <a:chExt cx="8291830" cy="1303020"/>
          </a:xfrm>
        </p:grpSpPr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4695" y="5096255"/>
              <a:ext cx="8291830" cy="57127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9120" y="5340095"/>
              <a:ext cx="2058797" cy="57127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71344" y="5340095"/>
              <a:ext cx="6112509" cy="57127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79120" y="5583936"/>
              <a:ext cx="7898765" cy="57127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79120" y="5827775"/>
              <a:ext cx="5076190" cy="571271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383540" y="1567052"/>
            <a:ext cx="7981315" cy="46596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160"/>
              </a:lnSpc>
              <a:spcBef>
                <a:spcPts val="9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lateral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protrusions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bladder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through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internal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inguinal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ring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endParaRPr sz="2000">
              <a:latin typeface="Arial"/>
              <a:cs typeface="Arial"/>
            </a:endParaRPr>
          </a:p>
          <a:p>
            <a:pPr marL="356870">
              <a:lnSpc>
                <a:spcPts val="216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into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inguinal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canal.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Arial"/>
              <a:cs typeface="Arial"/>
            </a:endParaRPr>
          </a:p>
          <a:p>
            <a:pPr marL="356870" marR="5080" indent="-274320">
              <a:lnSpc>
                <a:spcPct val="8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Bladder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ears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often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observed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during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voiding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cystourethrography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(VCUG)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intravenous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pyelography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(IVP),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when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bladder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filled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capacity.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Bladder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ears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also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been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seen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CT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body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imaging.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treatment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necessary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50">
              <a:latin typeface="Arial"/>
              <a:cs typeface="Arial"/>
            </a:endParaRPr>
          </a:p>
          <a:p>
            <a:pPr marL="356870" marR="67945" indent="-344805" algn="just">
              <a:lnSpc>
                <a:spcPct val="80000"/>
              </a:lnSpc>
            </a:pP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Knowledge</a:t>
            </a:r>
            <a:r>
              <a:rPr sz="2000" b="1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b="1" i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2000" b="1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entity</a:t>
            </a:r>
            <a:r>
              <a:rPr sz="2000" b="1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000" b="1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important</a:t>
            </a:r>
            <a:r>
              <a:rPr sz="2000" b="1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b="1" i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surgeons</a:t>
            </a:r>
            <a:r>
              <a:rPr sz="2000" b="1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during</a:t>
            </a:r>
            <a:r>
              <a:rPr sz="2000" b="1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FFFFFF"/>
                </a:solidFill>
                <a:latin typeface="Arial"/>
                <a:cs typeface="Arial"/>
              </a:rPr>
              <a:t>inguinal 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herniorrhaphy</a:t>
            </a:r>
            <a:r>
              <a:rPr sz="2000" b="1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because</a:t>
            </a:r>
            <a:r>
              <a:rPr sz="2000" b="1" i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occasional</a:t>
            </a:r>
            <a:r>
              <a:rPr sz="2000" b="1" i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reports</a:t>
            </a:r>
            <a:r>
              <a:rPr sz="2000" b="1" i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2000" b="1" i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been</a:t>
            </a:r>
            <a:r>
              <a:rPr sz="2000" b="1" i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made</a:t>
            </a:r>
            <a:r>
              <a:rPr sz="2000" b="1" i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2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partial</a:t>
            </a:r>
            <a:r>
              <a:rPr sz="2000" b="1" i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000" b="1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near</a:t>
            </a:r>
            <a:r>
              <a:rPr sz="2000" b="1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total</a:t>
            </a:r>
            <a:r>
              <a:rPr sz="2000" b="1" i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cystectomy</a:t>
            </a:r>
            <a:r>
              <a:rPr sz="2000" b="1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performed</a:t>
            </a:r>
            <a:r>
              <a:rPr sz="2000" b="1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under</a:t>
            </a:r>
            <a:r>
              <a:rPr sz="2000" b="1" i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b="1" i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FFFFFF"/>
                </a:solidFill>
                <a:latin typeface="Arial"/>
                <a:cs typeface="Arial"/>
              </a:rPr>
              <a:t>mistaken 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notion</a:t>
            </a:r>
            <a:r>
              <a:rPr sz="2000" b="1" i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2000" b="1" i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2000" b="1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sz="2000" b="1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i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large</a:t>
            </a:r>
            <a:r>
              <a:rPr sz="2000" b="1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hernia</a:t>
            </a:r>
            <a:r>
              <a:rPr sz="2000" b="1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rgbClr val="FFFFFF"/>
                </a:solidFill>
                <a:latin typeface="Arial"/>
                <a:cs typeface="Arial"/>
              </a:rPr>
              <a:t>sac.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084576" y="472389"/>
            <a:ext cx="2997454" cy="903528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4576" rIns="0" bIns="0" rtlCol="0">
            <a:spAutoFit/>
          </a:bodyPr>
          <a:lstStyle/>
          <a:p>
            <a:pPr marL="2558415">
              <a:lnSpc>
                <a:spcPct val="100000"/>
              </a:lnSpc>
              <a:spcBef>
                <a:spcPts val="95"/>
              </a:spcBef>
            </a:pPr>
            <a:r>
              <a:rPr sz="3200" dirty="0">
                <a:solidFill>
                  <a:srgbClr val="FFFF66"/>
                </a:solidFill>
              </a:rPr>
              <a:t>Bladder</a:t>
            </a:r>
            <a:r>
              <a:rPr sz="3200" spc="-114" dirty="0">
                <a:solidFill>
                  <a:srgbClr val="FFFF66"/>
                </a:solidFill>
              </a:rPr>
              <a:t> </a:t>
            </a:r>
            <a:r>
              <a:rPr sz="3200" spc="-20" dirty="0">
                <a:solidFill>
                  <a:srgbClr val="FFFF66"/>
                </a:solidFill>
              </a:rPr>
              <a:t>ears</a:t>
            </a:r>
            <a:endParaRPr sz="3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36520" y="472389"/>
            <a:ext cx="3896740" cy="90352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4576" rIns="0" bIns="0" rtlCol="0">
            <a:spAutoFit/>
          </a:bodyPr>
          <a:lstStyle/>
          <a:p>
            <a:pPr marL="2110105">
              <a:lnSpc>
                <a:spcPct val="100000"/>
              </a:lnSpc>
              <a:spcBef>
                <a:spcPts val="95"/>
              </a:spcBef>
            </a:pPr>
            <a:r>
              <a:rPr sz="3200" dirty="0">
                <a:solidFill>
                  <a:srgbClr val="FFFF66"/>
                </a:solidFill>
              </a:rPr>
              <a:t>Bladder</a:t>
            </a:r>
            <a:r>
              <a:rPr sz="3200" spc="-95" dirty="0">
                <a:solidFill>
                  <a:srgbClr val="FFFF66"/>
                </a:solidFill>
              </a:rPr>
              <a:t> </a:t>
            </a:r>
            <a:r>
              <a:rPr sz="3200" spc="-10" dirty="0">
                <a:solidFill>
                  <a:srgbClr val="FFFF66"/>
                </a:solidFill>
              </a:rPr>
              <a:t>agenesis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3672" y="1557502"/>
            <a:ext cx="333628" cy="43715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36244" y="1594484"/>
            <a:ext cx="98425" cy="2743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00" spc="10" dirty="0">
                <a:solidFill>
                  <a:srgbClr val="FF6699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16736" y="1514805"/>
            <a:ext cx="863904" cy="51033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450975" y="1573148"/>
            <a:ext cx="5213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Rare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3672" y="2106142"/>
            <a:ext cx="333628" cy="43715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36244" y="2143505"/>
            <a:ext cx="98425" cy="2743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00" spc="10" dirty="0">
                <a:solidFill>
                  <a:srgbClr val="FF6699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16736" y="2063445"/>
            <a:ext cx="3472941" cy="510336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450975" y="2122170"/>
            <a:ext cx="3187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generally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incompatible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life.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3672" y="2654782"/>
            <a:ext cx="333628" cy="43715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536244" y="2691841"/>
            <a:ext cx="98425" cy="2749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00" spc="10" dirty="0">
                <a:solidFill>
                  <a:srgbClr val="FF6699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316736" y="2612085"/>
            <a:ext cx="6530340" cy="730250"/>
            <a:chOff x="1316736" y="2612085"/>
            <a:chExt cx="6530340" cy="730250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80744" y="2612085"/>
              <a:ext cx="6466078" cy="51033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16736" y="2831541"/>
              <a:ext cx="6161277" cy="510336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1450975" y="2670505"/>
            <a:ext cx="6179820" cy="520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ts val="1945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Ureters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enter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into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urethra,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vagina,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Gartner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duct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cyst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945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(female),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prostatic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urethra,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rectum,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patent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urachus.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3672" y="3422878"/>
            <a:ext cx="333628" cy="437159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536244" y="3460750"/>
            <a:ext cx="98425" cy="2743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00" spc="10" dirty="0">
                <a:solidFill>
                  <a:srgbClr val="FF6699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316736" y="3380181"/>
            <a:ext cx="5869305" cy="730250"/>
            <a:chOff x="1316736" y="3380181"/>
            <a:chExt cx="5869305" cy="730250"/>
          </a:xfrm>
        </p:grpSpPr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16736" y="3380181"/>
              <a:ext cx="5868796" cy="51033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16736" y="3599637"/>
              <a:ext cx="2549398" cy="510336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1450975" y="3439414"/>
            <a:ext cx="5524500" cy="51943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53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Associated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hydroureteronephrosis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renal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dysplasia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(variable)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present.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24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3672" y="4190974"/>
            <a:ext cx="333628" cy="437159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536244" y="4229227"/>
            <a:ext cx="98425" cy="2743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00" spc="10" dirty="0">
                <a:solidFill>
                  <a:srgbClr val="FF6699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316736" y="4148277"/>
            <a:ext cx="6365875" cy="1169035"/>
            <a:chOff x="1316736" y="4148277"/>
            <a:chExt cx="6365875" cy="1169035"/>
          </a:xfrm>
        </p:grpSpPr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16736" y="4148277"/>
              <a:ext cx="6365621" cy="51033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16736" y="4367733"/>
              <a:ext cx="5868796" cy="51033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16736" y="4587189"/>
              <a:ext cx="5893054" cy="51033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16736" y="4806645"/>
              <a:ext cx="3329686" cy="510336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1450975" y="4207891"/>
            <a:ext cx="6020435" cy="95885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53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associated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anomalies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include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neurologic,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orthopedic,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hindgut,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other urogenital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anomalies,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such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renal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agenesis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absence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prostate,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vagina,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seminal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vesicles,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epididymis,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8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penis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301496" y="5346191"/>
            <a:ext cx="6777355" cy="815340"/>
            <a:chOff x="1301496" y="5346191"/>
            <a:chExt cx="6777355" cy="815340"/>
          </a:xfrm>
        </p:grpSpPr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01496" y="5346191"/>
              <a:ext cx="6776974" cy="571271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30096" y="5590031"/>
              <a:ext cx="1933828" cy="571271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1450975" y="5415483"/>
            <a:ext cx="6383020" cy="57340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41300" marR="5080" indent="-228600">
              <a:lnSpc>
                <a:spcPts val="1920"/>
              </a:lnSpc>
              <a:spcBef>
                <a:spcPts val="55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condition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requires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urinary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diversion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subsequent reconstruction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142516"/>
            <a:ext cx="6266815" cy="1334853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25"/>
              </a:spcBef>
            </a:pPr>
            <a:r>
              <a:rPr b="1" dirty="0">
                <a:latin typeface="Century Gothic"/>
                <a:cs typeface="Century Gothic"/>
              </a:rPr>
              <a:t>University</a:t>
            </a:r>
            <a:r>
              <a:rPr b="1" spc="-35" dirty="0">
                <a:latin typeface="Century Gothic"/>
                <a:cs typeface="Century Gothic"/>
              </a:rPr>
              <a:t> </a:t>
            </a:r>
            <a:r>
              <a:rPr b="1" dirty="0">
                <a:latin typeface="Century Gothic"/>
                <a:cs typeface="Century Gothic"/>
              </a:rPr>
              <a:t>Motto,</a:t>
            </a:r>
            <a:r>
              <a:rPr b="1" spc="-15" dirty="0">
                <a:latin typeface="Century Gothic"/>
                <a:cs typeface="Century Gothic"/>
              </a:rPr>
              <a:t> </a:t>
            </a:r>
            <a:r>
              <a:rPr b="1" spc="-10" dirty="0">
                <a:latin typeface="Century Gothic"/>
                <a:cs typeface="Century Gothic"/>
              </a:rPr>
              <a:t>Vision, </a:t>
            </a:r>
            <a:r>
              <a:rPr b="1" dirty="0">
                <a:latin typeface="Century Gothic"/>
                <a:cs typeface="Century Gothic"/>
              </a:rPr>
              <a:t>Values &amp;</a:t>
            </a:r>
            <a:r>
              <a:rPr b="1" spc="-5" dirty="0">
                <a:latin typeface="Century Gothic"/>
                <a:cs typeface="Century Gothic"/>
              </a:rPr>
              <a:t> </a:t>
            </a:r>
            <a:r>
              <a:rPr b="1" spc="-10" dirty="0">
                <a:latin typeface="Century Gothic"/>
                <a:cs typeface="Century Gothic"/>
              </a:rPr>
              <a:t>Goals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413000" y="1587500"/>
            <a:ext cx="6375400" cy="4918710"/>
            <a:chOff x="2413000" y="1587500"/>
            <a:chExt cx="6375400" cy="4918710"/>
          </a:xfrm>
        </p:grpSpPr>
        <p:sp>
          <p:nvSpPr>
            <p:cNvPr id="4" name="object 4"/>
            <p:cNvSpPr/>
            <p:nvPr/>
          </p:nvSpPr>
          <p:spPr>
            <a:xfrm>
              <a:off x="2438400" y="1600199"/>
              <a:ext cx="6324600" cy="4880610"/>
            </a:xfrm>
            <a:custGeom>
              <a:avLst/>
              <a:gdLst/>
              <a:ahLst/>
              <a:cxnLst/>
              <a:rect l="l" t="t" r="r" b="b"/>
              <a:pathLst>
                <a:path w="6324600" h="4880610">
                  <a:moveTo>
                    <a:pt x="6324600" y="0"/>
                  </a:moveTo>
                  <a:lnTo>
                    <a:pt x="0" y="0"/>
                  </a:lnTo>
                  <a:lnTo>
                    <a:pt x="0" y="4880483"/>
                  </a:lnTo>
                  <a:lnTo>
                    <a:pt x="6324600" y="4880483"/>
                  </a:lnTo>
                  <a:lnTo>
                    <a:pt x="6324600" y="0"/>
                  </a:lnTo>
                  <a:close/>
                </a:path>
              </a:pathLst>
            </a:custGeom>
            <a:solidFill>
              <a:srgbClr val="B6C8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32050" y="1593850"/>
              <a:ext cx="6337300" cy="4906010"/>
            </a:xfrm>
            <a:custGeom>
              <a:avLst/>
              <a:gdLst/>
              <a:ahLst/>
              <a:cxnLst/>
              <a:rect l="l" t="t" r="r" b="b"/>
              <a:pathLst>
                <a:path w="6337300" h="4906010">
                  <a:moveTo>
                    <a:pt x="6350" y="0"/>
                  </a:moveTo>
                  <a:lnTo>
                    <a:pt x="6350" y="4905883"/>
                  </a:lnTo>
                </a:path>
                <a:path w="6337300" h="4906010">
                  <a:moveTo>
                    <a:pt x="6330950" y="0"/>
                  </a:moveTo>
                  <a:lnTo>
                    <a:pt x="6330950" y="4905883"/>
                  </a:lnTo>
                </a:path>
                <a:path w="6337300" h="4906010">
                  <a:moveTo>
                    <a:pt x="0" y="6350"/>
                  </a:moveTo>
                  <a:lnTo>
                    <a:pt x="6337300" y="635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32050" y="6480683"/>
              <a:ext cx="6337300" cy="0"/>
            </a:xfrm>
            <a:custGeom>
              <a:avLst/>
              <a:gdLst/>
              <a:ahLst/>
              <a:cxnLst/>
              <a:rect l="l" t="t" r="r" b="b"/>
              <a:pathLst>
                <a:path w="6337300">
                  <a:moveTo>
                    <a:pt x="0" y="0"/>
                  </a:moveTo>
                  <a:lnTo>
                    <a:pt x="633730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722644" y="1573530"/>
            <a:ext cx="6035040" cy="4979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30"/>
              </a:lnSpc>
              <a:spcBef>
                <a:spcPts val="100"/>
              </a:spcBef>
            </a:pPr>
            <a:r>
              <a:rPr sz="1800" b="1" dirty="0">
                <a:solidFill>
                  <a:srgbClr val="0070C0"/>
                </a:solidFill>
                <a:latin typeface="Century Gothic"/>
                <a:cs typeface="Century Gothic"/>
              </a:rPr>
              <a:t>Mission</a:t>
            </a:r>
            <a:r>
              <a:rPr sz="1800" b="1" spc="-15" dirty="0">
                <a:solidFill>
                  <a:srgbClr val="0070C0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0070C0"/>
                </a:solidFill>
                <a:latin typeface="Century Gothic"/>
                <a:cs typeface="Century Gothic"/>
              </a:rPr>
              <a:t>Statement</a:t>
            </a:r>
            <a:endParaRPr sz="1800" dirty="0">
              <a:latin typeface="Century Gothic"/>
              <a:cs typeface="Century Gothic"/>
            </a:endParaRPr>
          </a:p>
          <a:p>
            <a:pPr marL="12700" marR="890269">
              <a:lnSpc>
                <a:spcPts val="1580"/>
              </a:lnSpc>
              <a:spcBef>
                <a:spcPts val="204"/>
              </a:spcBef>
            </a:pPr>
            <a:r>
              <a:rPr sz="1600" b="1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16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entury Gothic"/>
                <a:cs typeface="Century Gothic"/>
              </a:rPr>
              <a:t>impart</a:t>
            </a:r>
            <a:r>
              <a:rPr sz="16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entury Gothic"/>
                <a:cs typeface="Century Gothic"/>
              </a:rPr>
              <a:t>evidence-based</a:t>
            </a:r>
            <a:r>
              <a:rPr sz="1600" b="1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entury Gothic"/>
                <a:cs typeface="Century Gothic"/>
              </a:rPr>
              <a:t>research-oriented</a:t>
            </a:r>
            <a:r>
              <a:rPr sz="1600" b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health </a:t>
            </a:r>
            <a:r>
              <a:rPr sz="1600" b="1" dirty="0">
                <a:solidFill>
                  <a:srgbClr val="FFFFFF"/>
                </a:solidFill>
                <a:latin typeface="Century Gothic"/>
                <a:cs typeface="Century Gothic"/>
              </a:rPr>
              <a:t>professional</a:t>
            </a:r>
            <a:r>
              <a:rPr sz="1600" b="1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education</a:t>
            </a:r>
            <a:endParaRPr sz="1600" dirty="0">
              <a:latin typeface="Century Gothic"/>
              <a:cs typeface="Century Gothic"/>
            </a:endParaRPr>
          </a:p>
          <a:p>
            <a:pPr marL="12700">
              <a:lnSpc>
                <a:spcPts val="1460"/>
              </a:lnSpc>
            </a:pPr>
            <a:r>
              <a:rPr sz="1600" b="1" dirty="0">
                <a:solidFill>
                  <a:srgbClr val="FFFFFF"/>
                </a:solidFill>
                <a:latin typeface="Century Gothic"/>
                <a:cs typeface="Century Gothic"/>
              </a:rPr>
              <a:t>Best</a:t>
            </a:r>
            <a:r>
              <a:rPr sz="16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entury Gothic"/>
                <a:cs typeface="Century Gothic"/>
              </a:rPr>
              <a:t>possible patient</a:t>
            </a:r>
            <a:r>
              <a:rPr sz="16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entury Gothic"/>
                <a:cs typeface="Century Gothic"/>
              </a:rPr>
              <a:t>care</a:t>
            </a:r>
            <a:endParaRPr sz="1600" dirty="0">
              <a:latin typeface="Century Gothic"/>
              <a:cs typeface="Century Gothic"/>
            </a:endParaRPr>
          </a:p>
          <a:p>
            <a:pPr marL="12700" marR="393700">
              <a:lnSpc>
                <a:spcPts val="1580"/>
              </a:lnSpc>
              <a:spcBef>
                <a:spcPts val="180"/>
              </a:spcBef>
            </a:pPr>
            <a:r>
              <a:rPr sz="1600" b="1" dirty="0">
                <a:solidFill>
                  <a:srgbClr val="FFFFFF"/>
                </a:solidFill>
                <a:latin typeface="Century Gothic"/>
                <a:cs typeface="Century Gothic"/>
              </a:rPr>
              <a:t>Mutual respect, ethical</a:t>
            </a:r>
            <a:r>
              <a:rPr sz="1600" b="1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entury Gothic"/>
                <a:cs typeface="Century Gothic"/>
              </a:rPr>
              <a:t>practice</a:t>
            </a:r>
            <a:r>
              <a:rPr sz="16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1600" b="1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entury Gothic"/>
                <a:cs typeface="Century Gothic"/>
              </a:rPr>
              <a:t>healthcare</a:t>
            </a:r>
            <a:r>
              <a:rPr sz="16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1600" b="1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social accountability.</a:t>
            </a:r>
            <a:endParaRPr sz="16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800" b="1" dirty="0">
                <a:solidFill>
                  <a:srgbClr val="0070C0"/>
                </a:solidFill>
                <a:latin typeface="Century Gothic"/>
                <a:cs typeface="Century Gothic"/>
              </a:rPr>
              <a:t>Vision</a:t>
            </a:r>
            <a:r>
              <a:rPr sz="1800" b="1" spc="-15" dirty="0">
                <a:solidFill>
                  <a:srgbClr val="0070C0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0070C0"/>
                </a:solidFill>
                <a:latin typeface="Century Gothic"/>
                <a:cs typeface="Century Gothic"/>
              </a:rPr>
              <a:t>and</a:t>
            </a:r>
            <a:r>
              <a:rPr sz="1800" b="1" spc="-15" dirty="0">
                <a:solidFill>
                  <a:srgbClr val="0070C0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0070C0"/>
                </a:solidFill>
                <a:latin typeface="Century Gothic"/>
                <a:cs typeface="Century Gothic"/>
              </a:rPr>
              <a:t>Values</a:t>
            </a:r>
            <a:endParaRPr sz="18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1600" b="1" dirty="0">
                <a:solidFill>
                  <a:srgbClr val="FFFFFF"/>
                </a:solidFill>
                <a:latin typeface="Century Gothic"/>
                <a:cs typeface="Century Gothic"/>
              </a:rPr>
              <a:t>Highly</a:t>
            </a:r>
            <a:r>
              <a:rPr sz="16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entury Gothic"/>
                <a:cs typeface="Century Gothic"/>
              </a:rPr>
              <a:t>recognized</a:t>
            </a:r>
            <a:r>
              <a:rPr sz="1600" b="1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1600" b="1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entury Gothic"/>
                <a:cs typeface="Century Gothic"/>
              </a:rPr>
              <a:t>accredited</a:t>
            </a:r>
            <a:r>
              <a:rPr sz="1600" b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entury Gothic"/>
                <a:cs typeface="Century Gothic"/>
              </a:rPr>
              <a:t>centre of</a:t>
            </a:r>
            <a:r>
              <a:rPr sz="1600" b="1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entury Gothic"/>
                <a:cs typeface="Century Gothic"/>
              </a:rPr>
              <a:t>excellence</a:t>
            </a:r>
            <a:r>
              <a:rPr sz="1600" b="1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endParaRPr sz="1600" dirty="0">
              <a:latin typeface="Century Gothic"/>
              <a:cs typeface="Century Gothic"/>
            </a:endParaRPr>
          </a:p>
          <a:p>
            <a:pPr marL="12700" marR="511175">
              <a:lnSpc>
                <a:spcPts val="2880"/>
              </a:lnSpc>
              <a:spcBef>
                <a:spcPts val="185"/>
              </a:spcBef>
            </a:pPr>
            <a:r>
              <a:rPr sz="1600" b="1" dirty="0">
                <a:solidFill>
                  <a:srgbClr val="FFFFFF"/>
                </a:solidFill>
                <a:latin typeface="Century Gothic"/>
                <a:cs typeface="Century Gothic"/>
              </a:rPr>
              <a:t>Medical</a:t>
            </a:r>
            <a:r>
              <a:rPr sz="16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entury Gothic"/>
                <a:cs typeface="Century Gothic"/>
              </a:rPr>
              <a:t>Education,</a:t>
            </a:r>
            <a:r>
              <a:rPr sz="1600" b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entury Gothic"/>
                <a:cs typeface="Century Gothic"/>
              </a:rPr>
              <a:t>using</a:t>
            </a:r>
            <a:r>
              <a:rPr sz="1600" b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entury Gothic"/>
                <a:cs typeface="Century Gothic"/>
              </a:rPr>
              <a:t>evidence-based</a:t>
            </a:r>
            <a:r>
              <a:rPr sz="1600" b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training </a:t>
            </a:r>
            <a:r>
              <a:rPr sz="1600" b="1" dirty="0">
                <a:solidFill>
                  <a:srgbClr val="FFFFFF"/>
                </a:solidFill>
                <a:latin typeface="Century Gothic"/>
                <a:cs typeface="Century Gothic"/>
              </a:rPr>
              <a:t>techniques</a:t>
            </a:r>
            <a:r>
              <a:rPr sz="1600" b="1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entury Gothic"/>
                <a:cs typeface="Century Gothic"/>
              </a:rPr>
              <a:t>for development</a:t>
            </a:r>
            <a:r>
              <a:rPr sz="16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entury Gothic"/>
                <a:cs typeface="Century Gothic"/>
              </a:rPr>
              <a:t>of highly</a:t>
            </a:r>
            <a:r>
              <a:rPr sz="16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entury Gothic"/>
                <a:cs typeface="Century Gothic"/>
              </a:rPr>
              <a:t>competent</a:t>
            </a:r>
            <a:r>
              <a:rPr sz="16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health</a:t>
            </a:r>
            <a:endParaRPr sz="1600" dirty="0">
              <a:latin typeface="Century Gothic"/>
              <a:cs typeface="Century Gothic"/>
            </a:endParaRPr>
          </a:p>
          <a:p>
            <a:pPr marL="12700" marR="229870">
              <a:lnSpc>
                <a:spcPts val="2900"/>
              </a:lnSpc>
              <a:spcBef>
                <a:spcPts val="10"/>
              </a:spcBef>
            </a:pPr>
            <a:r>
              <a:rPr sz="1600" b="1" dirty="0">
                <a:solidFill>
                  <a:srgbClr val="FFFFFF"/>
                </a:solidFill>
                <a:latin typeface="Century Gothic"/>
                <a:cs typeface="Century Gothic"/>
              </a:rPr>
              <a:t>professionals, who are lifelong</a:t>
            </a:r>
            <a:r>
              <a:rPr sz="1600" b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entury Gothic"/>
                <a:cs typeface="Century Gothic"/>
              </a:rPr>
              <a:t>experiential</a:t>
            </a:r>
            <a:r>
              <a:rPr sz="1600" b="1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entury Gothic"/>
                <a:cs typeface="Century Gothic"/>
              </a:rPr>
              <a:t>learner and</a:t>
            </a:r>
            <a:r>
              <a:rPr sz="1600" b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are </a:t>
            </a:r>
            <a:r>
              <a:rPr sz="1600" b="1" dirty="0">
                <a:solidFill>
                  <a:srgbClr val="FFFFFF"/>
                </a:solidFill>
                <a:latin typeface="Century Gothic"/>
                <a:cs typeface="Century Gothic"/>
              </a:rPr>
              <a:t>socially </a:t>
            </a:r>
            <a:r>
              <a:rPr sz="16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accountable.</a:t>
            </a:r>
            <a:endParaRPr sz="16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b="1" spc="-10" dirty="0">
                <a:solidFill>
                  <a:srgbClr val="0070C0"/>
                </a:solidFill>
                <a:latin typeface="Century Gothic"/>
                <a:cs typeface="Century Gothic"/>
              </a:rPr>
              <a:t>Goals</a:t>
            </a:r>
            <a:endParaRPr sz="1800" dirty="0">
              <a:latin typeface="Century Gothic"/>
              <a:cs typeface="Century Gothic"/>
            </a:endParaRPr>
          </a:p>
          <a:p>
            <a:pPr marL="12700" marR="5080">
              <a:lnSpc>
                <a:spcPct val="150600"/>
              </a:lnSpc>
              <a:spcBef>
                <a:spcPts val="380"/>
              </a:spcBef>
            </a:pPr>
            <a:r>
              <a:rPr sz="1600" b="1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600" b="1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entury Gothic"/>
                <a:cs typeface="Century Gothic"/>
              </a:rPr>
              <a:t>Undergraduate</a:t>
            </a:r>
            <a:r>
              <a:rPr sz="1600" b="1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entury Gothic"/>
                <a:cs typeface="Century Gothic"/>
              </a:rPr>
              <a:t>Integrated</a:t>
            </a:r>
            <a:r>
              <a:rPr sz="1600" b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entury Gothic"/>
                <a:cs typeface="Century Gothic"/>
              </a:rPr>
              <a:t>Learning</a:t>
            </a:r>
            <a:r>
              <a:rPr sz="1600" b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entury Gothic"/>
                <a:cs typeface="Century Gothic"/>
              </a:rPr>
              <a:t>Program is geared</a:t>
            </a:r>
            <a:r>
              <a:rPr sz="1600" b="1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1600" b="1" dirty="0">
                <a:solidFill>
                  <a:srgbClr val="FFFFFF"/>
                </a:solidFill>
                <a:latin typeface="Century Gothic"/>
                <a:cs typeface="Century Gothic"/>
              </a:rPr>
              <a:t>provide you</a:t>
            </a:r>
            <a:r>
              <a:rPr sz="1600" b="1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entury Gothic"/>
                <a:cs typeface="Century Gothic"/>
              </a:rPr>
              <a:t>with</a:t>
            </a:r>
            <a:r>
              <a:rPr sz="1600" b="1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entury Gothic"/>
                <a:cs typeface="Century Gothic"/>
              </a:rPr>
              <a:t>quality medical</a:t>
            </a:r>
            <a:r>
              <a:rPr sz="1600" b="1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entury Gothic"/>
                <a:cs typeface="Century Gothic"/>
              </a:rPr>
              <a:t>education</a:t>
            </a:r>
            <a:r>
              <a:rPr sz="1600" b="1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1600" b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an </a:t>
            </a:r>
            <a:r>
              <a:rPr sz="1600" b="1" dirty="0">
                <a:solidFill>
                  <a:srgbClr val="FFFFFF"/>
                </a:solidFill>
                <a:latin typeface="Century Gothic"/>
                <a:cs typeface="Century Gothic"/>
              </a:rPr>
              <a:t>environment</a:t>
            </a:r>
            <a:r>
              <a:rPr sz="16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entury Gothic"/>
                <a:cs typeface="Century Gothic"/>
              </a:rPr>
              <a:t>designed</a:t>
            </a:r>
            <a:r>
              <a:rPr sz="1600" b="1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to:</a:t>
            </a:r>
            <a:endParaRPr sz="1600" dirty="0">
              <a:latin typeface="Century Gothic"/>
              <a:cs typeface="Century Gothic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3121025"/>
            <a:ext cx="2133600" cy="22161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4695" y="1530070"/>
            <a:ext cx="7636509" cy="845819"/>
            <a:chOff x="234695" y="1530070"/>
            <a:chExt cx="7636509" cy="84581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4695" y="1530070"/>
              <a:ext cx="7636509" cy="57127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9120" y="1804390"/>
              <a:ext cx="5880862" cy="571271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34695" y="2474950"/>
            <a:ext cx="4814570" cy="1577340"/>
            <a:chOff x="234695" y="2474950"/>
            <a:chExt cx="4814570" cy="157734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4695" y="2474950"/>
              <a:ext cx="2960878" cy="57127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2928" y="2474950"/>
              <a:ext cx="428002" cy="57127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49095" y="2810230"/>
              <a:ext cx="2220341" cy="57127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49095" y="3145510"/>
              <a:ext cx="3613277" cy="57127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49095" y="3480790"/>
              <a:ext cx="818172" cy="57127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4584" y="3480790"/>
              <a:ext cx="428002" cy="57127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09928" y="3480790"/>
              <a:ext cx="3338829" cy="571271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204215" y="4151350"/>
            <a:ext cx="8057515" cy="1824355"/>
            <a:chOff x="204215" y="4151350"/>
            <a:chExt cx="8057515" cy="1824355"/>
          </a:xfrm>
        </p:grpSpPr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4800" y="4151350"/>
              <a:ext cx="7956550" cy="57127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9120" y="4425670"/>
              <a:ext cx="2851277" cy="57127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87623" y="4425670"/>
              <a:ext cx="428002" cy="57127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72967" y="4425670"/>
              <a:ext cx="4887340" cy="57127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79120" y="4699990"/>
              <a:ext cx="7651750" cy="57127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79120" y="4974310"/>
              <a:ext cx="6338061" cy="57127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04215" y="5297423"/>
              <a:ext cx="4948174" cy="678014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383540" y="1597532"/>
            <a:ext cx="7631430" cy="41757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9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Megacystitis</a:t>
            </a:r>
            <a:r>
              <a:rPr sz="20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enlarged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bladder,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believed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secondary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endParaRPr sz="2000">
              <a:latin typeface="Arial"/>
              <a:cs typeface="Arial"/>
            </a:endParaRPr>
          </a:p>
          <a:p>
            <a:pPr marL="356870">
              <a:lnSpc>
                <a:spcPts val="228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overfilling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fetal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bladder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during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development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Arial"/>
              <a:cs typeface="Arial"/>
            </a:endParaRPr>
          </a:p>
          <a:p>
            <a:pPr marR="4907280" algn="r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Common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presentations-</a:t>
            </a:r>
            <a:endParaRPr sz="2000">
              <a:latin typeface="Arial"/>
              <a:cs typeface="Arial"/>
            </a:endParaRPr>
          </a:p>
          <a:p>
            <a:pPr marR="4903470" algn="r">
              <a:lnSpc>
                <a:spcPct val="100000"/>
              </a:lnSpc>
              <a:spcBef>
                <a:spcPts val="240"/>
              </a:spcBef>
            </a:pP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hydronephrosis.</a:t>
            </a:r>
            <a:endParaRPr sz="2000">
              <a:latin typeface="Arial"/>
              <a:cs typeface="Arial"/>
            </a:endParaRPr>
          </a:p>
          <a:p>
            <a:pPr marL="927735">
              <a:lnSpc>
                <a:spcPct val="100000"/>
              </a:lnSpc>
              <a:spcBef>
                <a:spcPts val="24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Febrile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urinary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tract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infection</a:t>
            </a:r>
            <a:endParaRPr sz="2000">
              <a:latin typeface="Arial"/>
              <a:cs typeface="Arial"/>
            </a:endParaRPr>
          </a:p>
          <a:p>
            <a:pPr marL="927735">
              <a:lnSpc>
                <a:spcPct val="100000"/>
              </a:lnSpc>
              <a:spcBef>
                <a:spcPts val="244"/>
              </a:spcBef>
            </a:pP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high-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grade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vesicoureteral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reflux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00">
              <a:latin typeface="Arial"/>
              <a:cs typeface="Arial"/>
            </a:endParaRPr>
          </a:p>
          <a:p>
            <a:pPr marL="356870" marR="5080" indent="-274320">
              <a:lnSpc>
                <a:spcPct val="9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Megacystitis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observed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conditions,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such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posterior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urethral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valves,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Ehlers-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Danlos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syndrome,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urethral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diverticulum,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microcolon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hypoperistalsis</a:t>
            </a:r>
            <a:r>
              <a:rPr sz="20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syndrome,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sacral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meningomyelocele,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sacrococcygeal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teratoma,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pelvic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neuroblastoma.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Clean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intermittent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catheterization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22" name="object 2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102864" y="472389"/>
            <a:ext cx="2960878" cy="903528"/>
          </a:xfrm>
          <a:prstGeom prst="rect">
            <a:avLst/>
          </a:prstGeom>
        </p:spPr>
      </p:pic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3347973" y="583768"/>
            <a:ext cx="244919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10" dirty="0">
                <a:solidFill>
                  <a:srgbClr val="FFFF66"/>
                </a:solidFill>
              </a:rPr>
              <a:t>Megacystitis</a:t>
            </a:r>
            <a:endParaRPr sz="32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3160" y="472389"/>
            <a:ext cx="4320286" cy="90352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4576" rIns="0" bIns="0" rtlCol="0">
            <a:spAutoFit/>
          </a:bodyPr>
          <a:lstStyle/>
          <a:p>
            <a:pPr marL="1896745">
              <a:lnSpc>
                <a:spcPct val="100000"/>
              </a:lnSpc>
              <a:spcBef>
                <a:spcPts val="95"/>
              </a:spcBef>
            </a:pPr>
            <a:r>
              <a:rPr sz="3200" dirty="0">
                <a:solidFill>
                  <a:srgbClr val="FFFF66"/>
                </a:solidFill>
              </a:rPr>
              <a:t>Bladder</a:t>
            </a:r>
            <a:r>
              <a:rPr sz="3200" spc="-105" dirty="0">
                <a:solidFill>
                  <a:srgbClr val="FFFF66"/>
                </a:solidFill>
              </a:rPr>
              <a:t> </a:t>
            </a:r>
            <a:r>
              <a:rPr sz="3200" spc="-10" dirty="0">
                <a:solidFill>
                  <a:srgbClr val="FFFF66"/>
                </a:solidFill>
              </a:rPr>
              <a:t>duplication</a:t>
            </a:r>
            <a:endParaRPr sz="3200"/>
          </a:p>
        </p:txBody>
      </p:sp>
      <p:grpSp>
        <p:nvGrpSpPr>
          <p:cNvPr id="4" name="object 4"/>
          <p:cNvGrpSpPr/>
          <p:nvPr/>
        </p:nvGrpSpPr>
        <p:grpSpPr>
          <a:xfrm>
            <a:off x="411480" y="1499590"/>
            <a:ext cx="7030084" cy="2034539"/>
            <a:chOff x="411480" y="1499590"/>
            <a:chExt cx="7030084" cy="2034539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1480" y="1554530"/>
              <a:ext cx="495071" cy="47988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1728" y="1499590"/>
              <a:ext cx="976693" cy="57127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1480" y="2164130"/>
              <a:ext cx="495071" cy="47988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1728" y="2109190"/>
              <a:ext cx="3683254" cy="57127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1480" y="2773730"/>
              <a:ext cx="495071" cy="47988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1728" y="2718790"/>
              <a:ext cx="6569709" cy="57127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01496" y="2962630"/>
              <a:ext cx="1299844" cy="571271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411480" y="3877030"/>
            <a:ext cx="8362315" cy="2156460"/>
            <a:chOff x="411480" y="3877030"/>
            <a:chExt cx="8362315" cy="215646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1480" y="3931970"/>
              <a:ext cx="495071" cy="47988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1624" y="3877030"/>
              <a:ext cx="7642606" cy="57127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1520" y="4120870"/>
              <a:ext cx="7968742" cy="57127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1520" y="4364710"/>
              <a:ext cx="863904" cy="57127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1480" y="5029250"/>
              <a:ext cx="495071" cy="47988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1624" y="4974310"/>
              <a:ext cx="7971790" cy="57127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31520" y="5218176"/>
              <a:ext cx="7941309" cy="57127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31520" y="5462016"/>
              <a:ext cx="5347589" cy="571271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536244" y="1567052"/>
            <a:ext cx="7993380" cy="42932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97205" indent="-484505">
              <a:lnSpc>
                <a:spcPct val="100000"/>
              </a:lnSpc>
              <a:spcBef>
                <a:spcPts val="90"/>
              </a:spcBef>
              <a:buClr>
                <a:srgbClr val="FF9999"/>
              </a:buClr>
              <a:buSzPct val="90000"/>
              <a:buFont typeface="Wingdings"/>
              <a:buChar char=""/>
              <a:tabLst>
                <a:tab pos="497205" algn="l"/>
              </a:tabLst>
            </a:pP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Rare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9999"/>
              </a:buClr>
              <a:buFont typeface="Wingdings"/>
              <a:buChar char=""/>
            </a:pPr>
            <a:endParaRPr sz="2050">
              <a:latin typeface="Arial"/>
              <a:cs typeface="Arial"/>
            </a:endParaRPr>
          </a:p>
          <a:p>
            <a:pPr marL="497205" indent="-484505">
              <a:lnSpc>
                <a:spcPct val="100000"/>
              </a:lnSpc>
              <a:buClr>
                <a:srgbClr val="FF9999"/>
              </a:buClr>
              <a:buSzPct val="90000"/>
              <a:buFont typeface="Wingdings"/>
              <a:buChar char=""/>
              <a:tabLst>
                <a:tab pos="497205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Complete</a:t>
            </a:r>
            <a:r>
              <a:rPr sz="20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(2</a:t>
            </a: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urethras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exist)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9999"/>
              </a:buClr>
              <a:buFont typeface="Wingdings"/>
              <a:buChar char=""/>
            </a:pPr>
            <a:endParaRPr sz="2450">
              <a:latin typeface="Arial"/>
              <a:cs typeface="Arial"/>
            </a:endParaRPr>
          </a:p>
          <a:p>
            <a:pPr marL="497205" marR="1337945" indent="-485140">
              <a:lnSpc>
                <a:spcPts val="1920"/>
              </a:lnSpc>
              <a:buClr>
                <a:srgbClr val="FF9999"/>
              </a:buClr>
              <a:buSzPct val="90000"/>
              <a:buFont typeface="Wingdings"/>
              <a:buChar char=""/>
              <a:tabLst>
                <a:tab pos="927100" algn="l"/>
                <a:tab pos="1410970" algn="l"/>
              </a:tabLst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Partial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	(the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bladder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joins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distally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into</a:t>
            </a: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one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common 	urethra)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F9999"/>
              </a:buClr>
              <a:buFont typeface="Wingdings"/>
              <a:buChar char=""/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9999"/>
              </a:buClr>
              <a:buFont typeface="Wingdings"/>
              <a:buChar char=""/>
            </a:pPr>
            <a:endParaRPr sz="2400">
              <a:latin typeface="Arial"/>
              <a:cs typeface="Arial"/>
            </a:endParaRPr>
          </a:p>
          <a:p>
            <a:pPr marL="356870" marR="80645" indent="-344805">
              <a:lnSpc>
                <a:spcPct val="80100"/>
              </a:lnSpc>
              <a:buFont typeface="Wingdings"/>
              <a:buChar char=""/>
              <a:tabLst>
                <a:tab pos="356870" algn="l"/>
                <a:tab pos="426720" algn="l"/>
              </a:tabLst>
            </a:pPr>
            <a:r>
              <a:rPr sz="1800" dirty="0">
                <a:solidFill>
                  <a:srgbClr val="FF9999"/>
                </a:solidFill>
                <a:latin typeface="Times New Roman"/>
                <a:cs typeface="Times New Roman"/>
              </a:rPr>
              <a:t>	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halves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bladder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either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side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midline,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0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corresponding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ipsilateral</a:t>
            </a:r>
            <a:r>
              <a:rPr sz="20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ureter</a:t>
            </a: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draining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bladder half.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9999"/>
              </a:buClr>
              <a:buFont typeface="Wingdings"/>
              <a:buChar char=""/>
            </a:pPr>
            <a:endParaRPr sz="2500">
              <a:latin typeface="Arial"/>
              <a:cs typeface="Arial"/>
            </a:endParaRPr>
          </a:p>
          <a:p>
            <a:pPr marL="356870" marR="5080" indent="-344805">
              <a:lnSpc>
                <a:spcPct val="80100"/>
              </a:lnSpc>
              <a:buFont typeface="Wingdings"/>
              <a:buChar char=""/>
              <a:tabLst>
                <a:tab pos="356870" algn="l"/>
                <a:tab pos="426720" algn="l"/>
              </a:tabLst>
            </a:pPr>
            <a:r>
              <a:rPr sz="1800" dirty="0">
                <a:solidFill>
                  <a:srgbClr val="FF9999"/>
                </a:solidFill>
                <a:latin typeface="Times New Roman"/>
                <a:cs typeface="Times New Roman"/>
              </a:rPr>
              <a:t>	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Associated</a:t>
            </a:r>
            <a:r>
              <a:rPr sz="20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anomalies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include</a:t>
            </a:r>
            <a:r>
              <a:rPr sz="20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duplication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penis,</a:t>
            </a: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vagina,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uterus,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lumbar</a:t>
            </a:r>
            <a:r>
              <a:rPr sz="20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vertebrae,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hindgut.</a:t>
            </a: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fistulas</a:t>
            </a:r>
            <a:r>
              <a:rPr sz="20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present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between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rectum,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vagina,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urethra.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317DA-11BA-2B81-8493-B9FBAB9A1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ACCD90-E98F-19EA-3231-9D029BAC2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244" y="1600580"/>
            <a:ext cx="7696200" cy="984885"/>
          </a:xfrm>
        </p:spPr>
        <p:txBody>
          <a:bodyPr/>
          <a:lstStyle/>
          <a:p>
            <a:r>
              <a:rPr lang="en-US" sz="3200" b="1" dirty="0"/>
              <a:t>HORIZONTAL INTEGRATION WITH RADIOLOGY</a:t>
            </a:r>
            <a:endParaRPr lang="en-PK" sz="3200" b="1" dirty="0"/>
          </a:p>
        </p:txBody>
      </p:sp>
    </p:spTree>
    <p:extLst>
      <p:ext uri="{BB962C8B-B14F-4D97-AF65-F5344CB8AC3E}">
        <p14:creationId xmlns:p14="http://schemas.microsoft.com/office/powerpoint/2010/main" val="254709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7944" y="472389"/>
            <a:ext cx="5493765" cy="90352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4576" rIns="0" bIns="0" rtlCol="0">
            <a:spAutoFit/>
          </a:bodyPr>
          <a:lstStyle/>
          <a:p>
            <a:pPr marL="1311275">
              <a:lnSpc>
                <a:spcPct val="100000"/>
              </a:lnSpc>
              <a:spcBef>
                <a:spcPts val="95"/>
              </a:spcBef>
            </a:pPr>
            <a:r>
              <a:rPr sz="3200" dirty="0">
                <a:solidFill>
                  <a:srgbClr val="FFFF66"/>
                </a:solidFill>
              </a:rPr>
              <a:t>Duplication</a:t>
            </a:r>
            <a:r>
              <a:rPr sz="3200" spc="-75" dirty="0">
                <a:solidFill>
                  <a:srgbClr val="FFFF66"/>
                </a:solidFill>
              </a:rPr>
              <a:t> </a:t>
            </a:r>
            <a:r>
              <a:rPr sz="3200" dirty="0">
                <a:solidFill>
                  <a:srgbClr val="FFFF66"/>
                </a:solidFill>
              </a:rPr>
              <a:t>of</a:t>
            </a:r>
            <a:r>
              <a:rPr sz="3200" spc="-75" dirty="0">
                <a:solidFill>
                  <a:srgbClr val="FFFF66"/>
                </a:solidFill>
              </a:rPr>
              <a:t> </a:t>
            </a:r>
            <a:r>
              <a:rPr sz="3200" dirty="0">
                <a:solidFill>
                  <a:srgbClr val="FFFF66"/>
                </a:solidFill>
              </a:rPr>
              <a:t>Ur.</a:t>
            </a:r>
            <a:r>
              <a:rPr sz="3200" spc="-80" dirty="0">
                <a:solidFill>
                  <a:srgbClr val="FFFF66"/>
                </a:solidFill>
              </a:rPr>
              <a:t> </a:t>
            </a:r>
            <a:r>
              <a:rPr sz="3200" spc="-10" dirty="0">
                <a:solidFill>
                  <a:srgbClr val="FFFF66"/>
                </a:solidFill>
              </a:rPr>
              <a:t>bladder</a:t>
            </a:r>
            <a:endParaRPr sz="3200"/>
          </a:p>
        </p:txBody>
      </p:sp>
      <p:pic>
        <p:nvPicPr>
          <p:cNvPr id="4" name="object 4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76400" y="1905000"/>
            <a:ext cx="48768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12007" y="472389"/>
            <a:ext cx="2942590" cy="90352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4576" rIns="0" bIns="0" rtlCol="0">
            <a:spAutoFit/>
          </a:bodyPr>
          <a:lstStyle/>
          <a:p>
            <a:pPr marL="2585720">
              <a:lnSpc>
                <a:spcPct val="100000"/>
              </a:lnSpc>
              <a:spcBef>
                <a:spcPts val="95"/>
              </a:spcBef>
            </a:pPr>
            <a:r>
              <a:rPr sz="3200" dirty="0">
                <a:solidFill>
                  <a:srgbClr val="FFFF66"/>
                </a:solidFill>
              </a:rPr>
              <a:t>Urachal</a:t>
            </a:r>
            <a:r>
              <a:rPr sz="3200" spc="-105" dirty="0">
                <a:solidFill>
                  <a:srgbClr val="FFFF66"/>
                </a:solidFill>
              </a:rPr>
              <a:t> </a:t>
            </a:r>
            <a:r>
              <a:rPr sz="3200" spc="-20" dirty="0">
                <a:solidFill>
                  <a:srgbClr val="FFFF66"/>
                </a:solidFill>
              </a:rPr>
              <a:t>cyst</a:t>
            </a:r>
            <a:endParaRPr sz="3200"/>
          </a:p>
        </p:txBody>
      </p:sp>
      <p:grpSp>
        <p:nvGrpSpPr>
          <p:cNvPr id="4" name="object 4"/>
          <p:cNvGrpSpPr/>
          <p:nvPr/>
        </p:nvGrpSpPr>
        <p:grpSpPr>
          <a:xfrm>
            <a:off x="539495" y="1499590"/>
            <a:ext cx="7966075" cy="3385185"/>
            <a:chOff x="539495" y="1499590"/>
            <a:chExt cx="7966075" cy="338518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1519" y="1499590"/>
              <a:ext cx="1272286" cy="57127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495" y="1664246"/>
              <a:ext cx="190195" cy="1993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8639" y="1673352"/>
              <a:ext cx="152400" cy="16154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61159" y="1499590"/>
              <a:ext cx="428002" cy="57127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46504" y="1499590"/>
              <a:ext cx="6548374" cy="57127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1519" y="1743430"/>
              <a:ext cx="2710942" cy="57127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1519" y="2353030"/>
              <a:ext cx="5246878" cy="57127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495" y="2517686"/>
              <a:ext cx="190195" cy="19935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8639" y="2526792"/>
              <a:ext cx="152400" cy="16154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1519" y="2962630"/>
              <a:ext cx="7773797" cy="57127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495" y="3127286"/>
              <a:ext cx="190195" cy="19935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8639" y="3136392"/>
              <a:ext cx="152400" cy="16154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31519" y="3206470"/>
              <a:ext cx="1909445" cy="57127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31519" y="3816070"/>
              <a:ext cx="1610741" cy="57127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495" y="3980726"/>
              <a:ext cx="190195" cy="19935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8639" y="3989832"/>
              <a:ext cx="152400" cy="16154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99487" y="3816070"/>
              <a:ext cx="428002" cy="57127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84831" y="3816070"/>
              <a:ext cx="6319774" cy="57127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31519" y="4059910"/>
              <a:ext cx="5112766" cy="57127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68679" y="4392218"/>
              <a:ext cx="415848" cy="47988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10055" y="4373829"/>
              <a:ext cx="382371" cy="51033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86255" y="4373829"/>
              <a:ext cx="2674366" cy="51033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712463" y="4373829"/>
              <a:ext cx="4430141" cy="510336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868680" y="5187696"/>
            <a:ext cx="7322820" cy="571500"/>
            <a:chOff x="868680" y="5187696"/>
            <a:chExt cx="7322820" cy="571500"/>
          </a:xfrm>
        </p:grpSpPr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68680" y="5239512"/>
              <a:ext cx="421982" cy="48600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94816" y="5187696"/>
              <a:ext cx="2299589" cy="57127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151631" y="5187696"/>
              <a:ext cx="428002" cy="57127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236975" y="5187696"/>
              <a:ext cx="4841621" cy="57127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751063" y="5218176"/>
              <a:ext cx="440270" cy="519493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880668" y="1567052"/>
            <a:ext cx="7379970" cy="40189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160"/>
              </a:lnSpc>
              <a:spcBef>
                <a:spcPts val="9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fluid-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filled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structure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occurring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between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two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obliterated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16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ends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urachus.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Most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occur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distal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third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urachus.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"/>
              <a:cs typeface="Arial"/>
            </a:endParaRPr>
          </a:p>
          <a:p>
            <a:pPr marL="12700">
              <a:lnSpc>
                <a:spcPts val="216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commonly,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urachal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cyst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detected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early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childhood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160"/>
              </a:lnSpc>
            </a:pP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adolescence.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"/>
              <a:cs typeface="Arial"/>
            </a:endParaRPr>
          </a:p>
          <a:p>
            <a:pPr marL="12700">
              <a:lnSpc>
                <a:spcPts val="216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Symptoms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infection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,inflammation,suprapubic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mass,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fever,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pain,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16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bladder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irritative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voiding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symptoms.</a:t>
            </a:r>
            <a:endParaRPr sz="2000">
              <a:latin typeface="Arial"/>
              <a:cs typeface="Arial"/>
            </a:endParaRPr>
          </a:p>
          <a:p>
            <a:pPr marL="476250" indent="-351155">
              <a:lnSpc>
                <a:spcPct val="100000"/>
              </a:lnSpc>
              <a:spcBef>
                <a:spcPts val="10"/>
              </a:spcBef>
              <a:buChar char="–"/>
              <a:tabLst>
                <a:tab pos="476250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800" i="1" dirty="0">
                <a:solidFill>
                  <a:srgbClr val="FF6699"/>
                </a:solidFill>
                <a:latin typeface="Arial"/>
                <a:cs typeface="Arial"/>
              </a:rPr>
              <a:t>Staphylococcus</a:t>
            </a:r>
            <a:r>
              <a:rPr sz="1800" i="1" spc="-40" dirty="0">
                <a:solidFill>
                  <a:srgbClr val="FF6699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FF6699"/>
                </a:solidFill>
                <a:latin typeface="Arial"/>
                <a:cs typeface="Arial"/>
              </a:rPr>
              <a:t>aureus</a:t>
            </a:r>
            <a:r>
              <a:rPr sz="1800" i="1" spc="10" dirty="0">
                <a:solidFill>
                  <a:srgbClr val="FF669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most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common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bacterial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organism).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–"/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–"/>
            </a:pPr>
            <a:endParaRPr sz="1750">
              <a:latin typeface="Arial"/>
              <a:cs typeface="Arial"/>
            </a:endParaRPr>
          </a:p>
          <a:p>
            <a:pPr marL="476250" indent="-351155">
              <a:lnSpc>
                <a:spcPct val="100000"/>
              </a:lnSpc>
              <a:buSzPct val="90000"/>
              <a:buFont typeface="Arial"/>
              <a:buChar char="–"/>
              <a:tabLst>
                <a:tab pos="476250" algn="l"/>
              </a:tabLst>
            </a:pP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Death</a:t>
            </a:r>
            <a:r>
              <a:rPr sz="2000" b="1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2000" b="1" i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FFFFFF"/>
                </a:solidFill>
                <a:latin typeface="Arial"/>
                <a:cs typeface="Arial"/>
              </a:rPr>
              <a:t>intra-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abdominal</a:t>
            </a:r>
            <a:r>
              <a:rPr sz="2000" b="1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rupture</a:t>
            </a:r>
            <a:r>
              <a:rPr sz="2000" b="1" i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sz="2000" b="1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been</a:t>
            </a:r>
            <a:r>
              <a:rPr sz="2000" b="1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FFFFFF"/>
                </a:solidFill>
                <a:latin typeface="Arial"/>
                <a:cs typeface="Arial"/>
              </a:rPr>
              <a:t>reported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9879" y="472389"/>
            <a:ext cx="3466846" cy="90352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4576" rIns="0" bIns="0" rtlCol="0">
            <a:spAutoFit/>
          </a:bodyPr>
          <a:lstStyle/>
          <a:p>
            <a:pPr marL="2323465">
              <a:lnSpc>
                <a:spcPct val="100000"/>
              </a:lnSpc>
              <a:spcBef>
                <a:spcPts val="95"/>
              </a:spcBef>
            </a:pPr>
            <a:r>
              <a:rPr sz="3200" dirty="0">
                <a:solidFill>
                  <a:srgbClr val="FFFF66"/>
                </a:solidFill>
              </a:rPr>
              <a:t>Patent</a:t>
            </a:r>
            <a:r>
              <a:rPr sz="3200" spc="-100" dirty="0">
                <a:solidFill>
                  <a:srgbClr val="FFFF66"/>
                </a:solidFill>
              </a:rPr>
              <a:t> </a:t>
            </a:r>
            <a:r>
              <a:rPr sz="3200" spc="-10" dirty="0">
                <a:solidFill>
                  <a:srgbClr val="FFFF66"/>
                </a:solidFill>
              </a:rPr>
              <a:t>urachus</a:t>
            </a:r>
            <a:endParaRPr sz="3200"/>
          </a:p>
        </p:txBody>
      </p:sp>
      <p:grpSp>
        <p:nvGrpSpPr>
          <p:cNvPr id="4" name="object 4"/>
          <p:cNvGrpSpPr/>
          <p:nvPr/>
        </p:nvGrpSpPr>
        <p:grpSpPr>
          <a:xfrm>
            <a:off x="387095" y="1651990"/>
            <a:ext cx="7590790" cy="815340"/>
            <a:chOff x="387095" y="1651990"/>
            <a:chExt cx="7590790" cy="8153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7095" y="1651990"/>
              <a:ext cx="7590790" cy="57127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1520" y="1895830"/>
              <a:ext cx="4850765" cy="571271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387095" y="2810230"/>
            <a:ext cx="8213090" cy="815340"/>
            <a:chOff x="387095" y="2810230"/>
            <a:chExt cx="8213090" cy="81534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7095" y="2810230"/>
              <a:ext cx="8212582" cy="57127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1520" y="3054070"/>
              <a:ext cx="6271006" cy="571271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457200" y="3968470"/>
            <a:ext cx="8112125" cy="815340"/>
            <a:chOff x="457200" y="3968470"/>
            <a:chExt cx="8112125" cy="815340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7200" y="3968470"/>
              <a:ext cx="8111998" cy="57127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1520" y="4212310"/>
              <a:ext cx="2055622" cy="571271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387095" y="5126735"/>
            <a:ext cx="8225155" cy="815340"/>
            <a:chOff x="387095" y="5126735"/>
            <a:chExt cx="8225155" cy="815340"/>
          </a:xfrm>
        </p:grpSpPr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7095" y="5126735"/>
              <a:ext cx="8224774" cy="57127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1520" y="5370575"/>
              <a:ext cx="2863342" cy="571271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536244" y="1719452"/>
            <a:ext cx="7827645" cy="40493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160"/>
              </a:lnSpc>
              <a:spcBef>
                <a:spcPts val="9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Communication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umbilicus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bladder.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continuous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endParaRPr sz="2000">
              <a:latin typeface="Arial"/>
              <a:cs typeface="Arial"/>
            </a:endParaRPr>
          </a:p>
          <a:p>
            <a:pPr marL="356870">
              <a:lnSpc>
                <a:spcPts val="216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intermittent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drainage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umbilicus.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Arial"/>
              <a:cs typeface="Arial"/>
            </a:endParaRPr>
          </a:p>
          <a:p>
            <a:pPr marL="12700">
              <a:lnSpc>
                <a:spcPts val="2160"/>
              </a:lnSpc>
              <a:spcBef>
                <a:spcPts val="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tract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become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inflamed,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resulting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tenderness,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periumbilical</a:t>
            </a:r>
            <a:endParaRPr sz="2000">
              <a:latin typeface="Arial"/>
              <a:cs typeface="Arial"/>
            </a:endParaRPr>
          </a:p>
          <a:p>
            <a:pPr marL="356870">
              <a:lnSpc>
                <a:spcPts val="216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swelling,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serosanguinous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purulent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discharge.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50">
              <a:latin typeface="Arial"/>
              <a:cs typeface="Arial"/>
            </a:endParaRPr>
          </a:p>
          <a:p>
            <a:pPr marL="356870" marR="116839" indent="-274320">
              <a:lnSpc>
                <a:spcPct val="8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associated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bladder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outlet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obstruction,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such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posterior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urethral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valves.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Arial"/>
              <a:cs typeface="Arial"/>
            </a:endParaRPr>
          </a:p>
          <a:p>
            <a:pPr marL="12700">
              <a:lnSpc>
                <a:spcPts val="216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Correction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obstruction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result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spontaneous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resolution</a:t>
            </a:r>
            <a:endParaRPr sz="2000">
              <a:latin typeface="Arial"/>
              <a:cs typeface="Arial"/>
            </a:endParaRPr>
          </a:p>
          <a:p>
            <a:pPr marL="356870">
              <a:lnSpc>
                <a:spcPts val="216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patent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urachus.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28544" y="472389"/>
            <a:ext cx="3512820" cy="903605"/>
            <a:chOff x="2828544" y="472389"/>
            <a:chExt cx="3512820" cy="9036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28544" y="472389"/>
              <a:ext cx="1891030" cy="90352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81855" y="472389"/>
              <a:ext cx="2159254" cy="90352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4576" rIns="0" bIns="0" rtlCol="0">
            <a:spAutoFit/>
          </a:bodyPr>
          <a:lstStyle/>
          <a:p>
            <a:pPr marL="2302510">
              <a:lnSpc>
                <a:spcPct val="100000"/>
              </a:lnSpc>
              <a:spcBef>
                <a:spcPts val="95"/>
              </a:spcBef>
            </a:pPr>
            <a:r>
              <a:rPr sz="3200" dirty="0">
                <a:solidFill>
                  <a:srgbClr val="FFFF66"/>
                </a:solidFill>
              </a:rPr>
              <a:t>Patent</a:t>
            </a:r>
            <a:r>
              <a:rPr sz="3200" spc="-95" dirty="0">
                <a:solidFill>
                  <a:srgbClr val="FFFF66"/>
                </a:solidFill>
              </a:rPr>
              <a:t> </a:t>
            </a:r>
            <a:r>
              <a:rPr sz="3200" spc="-10" dirty="0">
                <a:solidFill>
                  <a:srgbClr val="FFFF66"/>
                </a:solidFill>
              </a:rPr>
              <a:t>Urachus</a:t>
            </a:r>
            <a:endParaRPr sz="320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05000" y="1600200"/>
            <a:ext cx="5334000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28544" y="472389"/>
            <a:ext cx="3512820" cy="903605"/>
            <a:chOff x="2828544" y="472389"/>
            <a:chExt cx="3512820" cy="9036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28544" y="472389"/>
              <a:ext cx="1891030" cy="90352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81855" y="472389"/>
              <a:ext cx="2159254" cy="90352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4576" rIns="0" bIns="0" rtlCol="0">
            <a:spAutoFit/>
          </a:bodyPr>
          <a:lstStyle/>
          <a:p>
            <a:pPr marL="2302510">
              <a:lnSpc>
                <a:spcPct val="100000"/>
              </a:lnSpc>
              <a:spcBef>
                <a:spcPts val="95"/>
              </a:spcBef>
            </a:pPr>
            <a:r>
              <a:rPr sz="3200" dirty="0">
                <a:solidFill>
                  <a:srgbClr val="FFFF66"/>
                </a:solidFill>
              </a:rPr>
              <a:t>Patent</a:t>
            </a:r>
            <a:r>
              <a:rPr sz="3200" spc="-95" dirty="0">
                <a:solidFill>
                  <a:srgbClr val="FFFF66"/>
                </a:solidFill>
              </a:rPr>
              <a:t> </a:t>
            </a:r>
            <a:r>
              <a:rPr sz="3200" spc="-10" dirty="0">
                <a:solidFill>
                  <a:srgbClr val="FFFF66"/>
                </a:solidFill>
              </a:rPr>
              <a:t>Urachus</a:t>
            </a:r>
            <a:endParaRPr sz="320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71600" y="1600200"/>
            <a:ext cx="55626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81200" y="1905000"/>
            <a:ext cx="4953000" cy="36576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307591" y="472389"/>
            <a:ext cx="6554470" cy="903605"/>
            <a:chOff x="1307591" y="472389"/>
            <a:chExt cx="6554470" cy="903605"/>
          </a:xfrm>
        </p:grpSpPr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7591" y="472389"/>
              <a:ext cx="4932934" cy="90352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02807" y="472389"/>
              <a:ext cx="2159254" cy="90352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4576" rIns="0" bIns="0" rtlCol="0">
            <a:spAutoFit/>
          </a:bodyPr>
          <a:lstStyle/>
          <a:p>
            <a:pPr marL="781050">
              <a:lnSpc>
                <a:spcPct val="100000"/>
              </a:lnSpc>
              <a:spcBef>
                <a:spcPts val="95"/>
              </a:spcBef>
            </a:pPr>
            <a:r>
              <a:rPr sz="3200" dirty="0">
                <a:solidFill>
                  <a:srgbClr val="FFFF66"/>
                </a:solidFill>
              </a:rPr>
              <a:t>Resected</a:t>
            </a:r>
            <a:r>
              <a:rPr sz="3200" spc="-110" dirty="0">
                <a:solidFill>
                  <a:srgbClr val="FFFF66"/>
                </a:solidFill>
              </a:rPr>
              <a:t> </a:t>
            </a:r>
            <a:r>
              <a:rPr sz="3200" dirty="0">
                <a:solidFill>
                  <a:srgbClr val="FFFF66"/>
                </a:solidFill>
              </a:rPr>
              <a:t>specimen</a:t>
            </a:r>
            <a:r>
              <a:rPr sz="3200" spc="-105" dirty="0">
                <a:solidFill>
                  <a:srgbClr val="FFFF66"/>
                </a:solidFill>
              </a:rPr>
              <a:t> </a:t>
            </a:r>
            <a:r>
              <a:rPr sz="3200" dirty="0">
                <a:solidFill>
                  <a:srgbClr val="FFFF66"/>
                </a:solidFill>
              </a:rPr>
              <a:t>of</a:t>
            </a:r>
            <a:r>
              <a:rPr sz="3200" spc="-125" dirty="0">
                <a:solidFill>
                  <a:srgbClr val="FFFF66"/>
                </a:solidFill>
              </a:rPr>
              <a:t> </a:t>
            </a:r>
            <a:r>
              <a:rPr sz="3200" spc="-10" dirty="0">
                <a:solidFill>
                  <a:srgbClr val="FFFF66"/>
                </a:solidFill>
              </a:rPr>
              <a:t>Urachus</a:t>
            </a:r>
            <a:endParaRPr sz="32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3992" y="472389"/>
            <a:ext cx="3198622" cy="90352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4576" rIns="0" bIns="0" rtlCol="0">
            <a:spAutoFit/>
          </a:bodyPr>
          <a:lstStyle/>
          <a:p>
            <a:pPr marL="2457450">
              <a:lnSpc>
                <a:spcPct val="100000"/>
              </a:lnSpc>
              <a:spcBef>
                <a:spcPts val="95"/>
              </a:spcBef>
            </a:pPr>
            <a:r>
              <a:rPr sz="3200" dirty="0">
                <a:solidFill>
                  <a:srgbClr val="FFFF66"/>
                </a:solidFill>
              </a:rPr>
              <a:t>Urachal</a:t>
            </a:r>
            <a:r>
              <a:rPr sz="3200" spc="-105" dirty="0">
                <a:solidFill>
                  <a:srgbClr val="FFFF66"/>
                </a:solidFill>
              </a:rPr>
              <a:t> </a:t>
            </a:r>
            <a:r>
              <a:rPr sz="3200" spc="-10" dirty="0">
                <a:solidFill>
                  <a:srgbClr val="FFFF66"/>
                </a:solidFill>
              </a:rPr>
              <a:t>sinus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7095" y="1530070"/>
            <a:ext cx="5063998" cy="571271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87095" y="2200630"/>
            <a:ext cx="5988050" cy="1577340"/>
            <a:chOff x="387095" y="2200630"/>
            <a:chExt cx="5988050" cy="157734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7095" y="2200630"/>
              <a:ext cx="3271774" cy="57127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4400" y="2535910"/>
              <a:ext cx="3153029" cy="57127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4400" y="2871190"/>
              <a:ext cx="1866645" cy="57127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4400" y="3206470"/>
              <a:ext cx="5460365" cy="571271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387095" y="3877030"/>
            <a:ext cx="8091170" cy="1297305"/>
            <a:chOff x="387095" y="3877030"/>
            <a:chExt cx="8091170" cy="1297305"/>
          </a:xfrm>
        </p:grpSpPr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7095" y="3877030"/>
              <a:ext cx="7691374" cy="57127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1520" y="4151350"/>
              <a:ext cx="7746365" cy="57127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1520" y="4510989"/>
              <a:ext cx="7484109" cy="57739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05927" y="4383062"/>
              <a:ext cx="571271" cy="790790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387095" y="5340096"/>
            <a:ext cx="6207125" cy="571500"/>
            <a:chOff x="387095" y="5340096"/>
            <a:chExt cx="6207125" cy="571500"/>
          </a:xfrm>
        </p:grpSpPr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7095" y="5340096"/>
              <a:ext cx="4375277" cy="57127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19599" y="5340096"/>
              <a:ext cx="428002" cy="57127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504943" y="5340096"/>
              <a:ext cx="2089277" cy="571271"/>
            </a:xfrm>
            <a:prstGeom prst="rect">
              <a:avLst/>
            </a:prstGeom>
          </p:spPr>
        </p:pic>
      </p:grpSp>
      <p:sp>
        <p:nvSpPr>
          <p:cNvPr id="19" name="object 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dirty="0"/>
              <a:t>derived</a:t>
            </a:r>
            <a:r>
              <a:rPr sz="2000" spc="-50" dirty="0"/>
              <a:t> </a:t>
            </a:r>
            <a:r>
              <a:rPr sz="2000" dirty="0"/>
              <a:t>from</a:t>
            </a:r>
            <a:r>
              <a:rPr sz="2000" spc="-110" dirty="0"/>
              <a:t> </a:t>
            </a:r>
            <a:r>
              <a:rPr sz="2000" dirty="0"/>
              <a:t>a</a:t>
            </a:r>
            <a:r>
              <a:rPr sz="2000" spc="-65" dirty="0"/>
              <a:t> </a:t>
            </a:r>
            <a:r>
              <a:rPr sz="2000" dirty="0"/>
              <a:t>persistently</a:t>
            </a:r>
            <a:r>
              <a:rPr sz="2000" spc="-45" dirty="0"/>
              <a:t> </a:t>
            </a:r>
            <a:r>
              <a:rPr sz="2000" dirty="0"/>
              <a:t>patent</a:t>
            </a:r>
            <a:r>
              <a:rPr sz="2000" spc="-60" dirty="0"/>
              <a:t> </a:t>
            </a:r>
            <a:r>
              <a:rPr sz="2000" spc="-10" dirty="0"/>
              <a:t>urachus</a:t>
            </a:r>
            <a:endParaRPr sz="2000"/>
          </a:p>
          <a:p>
            <a:pPr>
              <a:lnSpc>
                <a:spcPct val="100000"/>
              </a:lnSpc>
            </a:pPr>
            <a:endParaRPr sz="2300"/>
          </a:p>
          <a:p>
            <a:pPr marL="539750" marR="4413250" indent="-527685">
              <a:lnSpc>
                <a:spcPct val="110000"/>
              </a:lnSpc>
            </a:pPr>
            <a:r>
              <a:rPr sz="2000" dirty="0"/>
              <a:t>Children</a:t>
            </a:r>
            <a:r>
              <a:rPr sz="2000" spc="-15" dirty="0"/>
              <a:t> </a:t>
            </a:r>
            <a:r>
              <a:rPr sz="2000" dirty="0"/>
              <a:t>may</a:t>
            </a:r>
            <a:r>
              <a:rPr sz="2000" spc="-110" dirty="0"/>
              <a:t> </a:t>
            </a:r>
            <a:r>
              <a:rPr sz="2000" dirty="0"/>
              <a:t>present</a:t>
            </a:r>
            <a:r>
              <a:rPr sz="2000" spc="-50" dirty="0"/>
              <a:t> </a:t>
            </a:r>
            <a:r>
              <a:rPr sz="2000" spc="-20" dirty="0"/>
              <a:t>with </a:t>
            </a:r>
            <a:r>
              <a:rPr sz="2000" dirty="0"/>
              <a:t>periumbilical</a:t>
            </a:r>
            <a:r>
              <a:rPr sz="2000" spc="-114" dirty="0"/>
              <a:t> </a:t>
            </a:r>
            <a:r>
              <a:rPr sz="2000" spc="-10" dirty="0"/>
              <a:t>tenderness </a:t>
            </a:r>
            <a:r>
              <a:rPr sz="2000" dirty="0"/>
              <a:t>wet</a:t>
            </a:r>
            <a:r>
              <a:rPr sz="2000" spc="-25" dirty="0"/>
              <a:t> </a:t>
            </a:r>
            <a:r>
              <a:rPr sz="2000" spc="-10" dirty="0"/>
              <a:t>umbilicus</a:t>
            </a:r>
            <a:endParaRPr sz="2000"/>
          </a:p>
          <a:p>
            <a:pPr marL="539750">
              <a:lnSpc>
                <a:spcPct val="100000"/>
              </a:lnSpc>
              <a:spcBef>
                <a:spcPts val="240"/>
              </a:spcBef>
            </a:pPr>
            <a:r>
              <a:rPr sz="2000" dirty="0"/>
              <a:t>granulation</a:t>
            </a:r>
            <a:r>
              <a:rPr sz="2000" spc="-20" dirty="0"/>
              <a:t> </a:t>
            </a:r>
            <a:r>
              <a:rPr sz="2000" dirty="0"/>
              <a:t>tissue</a:t>
            </a:r>
            <a:r>
              <a:rPr sz="2000" spc="-55" dirty="0"/>
              <a:t> </a:t>
            </a:r>
            <a:r>
              <a:rPr sz="2000" dirty="0"/>
              <a:t>at</a:t>
            </a:r>
            <a:r>
              <a:rPr sz="2000" spc="-75" dirty="0"/>
              <a:t> </a:t>
            </a:r>
            <a:r>
              <a:rPr sz="2000" dirty="0"/>
              <a:t>the</a:t>
            </a:r>
            <a:r>
              <a:rPr sz="2000" spc="-55" dirty="0"/>
              <a:t> </a:t>
            </a:r>
            <a:r>
              <a:rPr sz="2000" dirty="0"/>
              <a:t>level</a:t>
            </a:r>
            <a:r>
              <a:rPr sz="2000" spc="-40" dirty="0"/>
              <a:t> </a:t>
            </a:r>
            <a:r>
              <a:rPr sz="2000" dirty="0"/>
              <a:t>of</a:t>
            </a:r>
            <a:r>
              <a:rPr sz="2000" spc="-55" dirty="0"/>
              <a:t> </a:t>
            </a:r>
            <a:r>
              <a:rPr sz="2000" dirty="0"/>
              <a:t>the</a:t>
            </a:r>
            <a:r>
              <a:rPr sz="2000" spc="-75" dirty="0"/>
              <a:t> </a:t>
            </a:r>
            <a:r>
              <a:rPr sz="2000" spc="-10" dirty="0"/>
              <a:t>umbilicus</a:t>
            </a:r>
            <a:endParaRPr sz="2000"/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700"/>
          </a:p>
          <a:p>
            <a:pPr marL="356870" marR="5080" indent="-344805">
              <a:lnSpc>
                <a:spcPct val="89200"/>
              </a:lnSpc>
            </a:pPr>
            <a:r>
              <a:rPr sz="2000" dirty="0">
                <a:solidFill>
                  <a:srgbClr val="FF9999"/>
                </a:solidFill>
              </a:rPr>
              <a:t>In</a:t>
            </a:r>
            <a:r>
              <a:rPr sz="2000" spc="-100" dirty="0">
                <a:solidFill>
                  <a:srgbClr val="FF9999"/>
                </a:solidFill>
              </a:rPr>
              <a:t> </a:t>
            </a:r>
            <a:r>
              <a:rPr sz="2000" dirty="0">
                <a:solidFill>
                  <a:srgbClr val="FF9999"/>
                </a:solidFill>
              </a:rPr>
              <a:t>many</a:t>
            </a:r>
            <a:r>
              <a:rPr sz="2000" spc="-100" dirty="0">
                <a:solidFill>
                  <a:srgbClr val="FF9999"/>
                </a:solidFill>
              </a:rPr>
              <a:t> </a:t>
            </a:r>
            <a:r>
              <a:rPr sz="2000" dirty="0">
                <a:solidFill>
                  <a:srgbClr val="FF9999"/>
                </a:solidFill>
              </a:rPr>
              <a:t>instances,</a:t>
            </a:r>
            <a:r>
              <a:rPr sz="2000" spc="-75" dirty="0">
                <a:solidFill>
                  <a:srgbClr val="FF9999"/>
                </a:solidFill>
              </a:rPr>
              <a:t> </a:t>
            </a:r>
            <a:r>
              <a:rPr sz="2000" dirty="0">
                <a:solidFill>
                  <a:srgbClr val="FF9999"/>
                </a:solidFill>
              </a:rPr>
              <a:t>these</a:t>
            </a:r>
            <a:r>
              <a:rPr sz="2000" spc="-90" dirty="0">
                <a:solidFill>
                  <a:srgbClr val="FF9999"/>
                </a:solidFill>
              </a:rPr>
              <a:t> </a:t>
            </a:r>
            <a:r>
              <a:rPr sz="2000" dirty="0">
                <a:solidFill>
                  <a:srgbClr val="FF9999"/>
                </a:solidFill>
              </a:rPr>
              <a:t>children</a:t>
            </a:r>
            <a:r>
              <a:rPr sz="2000" spc="-55" dirty="0">
                <a:solidFill>
                  <a:srgbClr val="FF9999"/>
                </a:solidFill>
              </a:rPr>
              <a:t> </a:t>
            </a:r>
            <a:r>
              <a:rPr sz="2000" dirty="0">
                <a:solidFill>
                  <a:srgbClr val="FF9999"/>
                </a:solidFill>
              </a:rPr>
              <a:t>have</a:t>
            </a:r>
            <a:r>
              <a:rPr sz="2000" spc="-60" dirty="0">
                <a:solidFill>
                  <a:srgbClr val="FF9999"/>
                </a:solidFill>
              </a:rPr>
              <a:t> </a:t>
            </a:r>
            <a:r>
              <a:rPr sz="2000" dirty="0">
                <a:solidFill>
                  <a:srgbClr val="FF9999"/>
                </a:solidFill>
              </a:rPr>
              <a:t>undergone</a:t>
            </a:r>
            <a:r>
              <a:rPr sz="2000" spc="-60" dirty="0">
                <a:solidFill>
                  <a:srgbClr val="FF9999"/>
                </a:solidFill>
              </a:rPr>
              <a:t> </a:t>
            </a:r>
            <a:r>
              <a:rPr sz="2000" dirty="0">
                <a:solidFill>
                  <a:srgbClr val="FF9999"/>
                </a:solidFill>
              </a:rPr>
              <a:t>multiple</a:t>
            </a:r>
            <a:r>
              <a:rPr sz="2000" spc="-60" dirty="0">
                <a:solidFill>
                  <a:srgbClr val="FF9999"/>
                </a:solidFill>
              </a:rPr>
              <a:t> </a:t>
            </a:r>
            <a:r>
              <a:rPr sz="2000" spc="-10" dirty="0">
                <a:solidFill>
                  <a:srgbClr val="FF9999"/>
                </a:solidFill>
              </a:rPr>
              <a:t>sliver </a:t>
            </a:r>
            <a:r>
              <a:rPr sz="2000" dirty="0">
                <a:solidFill>
                  <a:srgbClr val="FF9999"/>
                </a:solidFill>
              </a:rPr>
              <a:t>nitrate</a:t>
            </a:r>
            <a:r>
              <a:rPr sz="2000" spc="-60" dirty="0">
                <a:solidFill>
                  <a:srgbClr val="FF9999"/>
                </a:solidFill>
              </a:rPr>
              <a:t> </a:t>
            </a:r>
            <a:r>
              <a:rPr sz="2000" spc="-10" dirty="0">
                <a:solidFill>
                  <a:srgbClr val="FF9999"/>
                </a:solidFill>
              </a:rPr>
              <a:t>cauterizations</a:t>
            </a:r>
            <a:r>
              <a:rPr sz="2000" spc="25" dirty="0">
                <a:solidFill>
                  <a:srgbClr val="FF9999"/>
                </a:solidFill>
              </a:rPr>
              <a:t> </a:t>
            </a:r>
            <a:r>
              <a:rPr sz="2000" dirty="0">
                <a:solidFill>
                  <a:srgbClr val="FF9999"/>
                </a:solidFill>
              </a:rPr>
              <a:t>under</a:t>
            </a:r>
            <a:r>
              <a:rPr sz="2000" spc="-45" dirty="0">
                <a:solidFill>
                  <a:srgbClr val="FF9999"/>
                </a:solidFill>
              </a:rPr>
              <a:t> </a:t>
            </a:r>
            <a:r>
              <a:rPr sz="2000" dirty="0">
                <a:solidFill>
                  <a:srgbClr val="FF9999"/>
                </a:solidFill>
              </a:rPr>
              <a:t>the</a:t>
            </a:r>
            <a:r>
              <a:rPr sz="2000" spc="-55" dirty="0">
                <a:solidFill>
                  <a:srgbClr val="FF9999"/>
                </a:solidFill>
              </a:rPr>
              <a:t> </a:t>
            </a:r>
            <a:r>
              <a:rPr sz="2000" dirty="0">
                <a:solidFill>
                  <a:srgbClr val="FF9999"/>
                </a:solidFill>
              </a:rPr>
              <a:t>mistaken</a:t>
            </a:r>
            <a:r>
              <a:rPr sz="2000" spc="-114" dirty="0">
                <a:solidFill>
                  <a:srgbClr val="FF9999"/>
                </a:solidFill>
              </a:rPr>
              <a:t> </a:t>
            </a:r>
            <a:r>
              <a:rPr sz="2000" dirty="0">
                <a:solidFill>
                  <a:srgbClr val="FF9999"/>
                </a:solidFill>
              </a:rPr>
              <a:t>notion</a:t>
            </a:r>
            <a:r>
              <a:rPr sz="2000" spc="-35" dirty="0">
                <a:solidFill>
                  <a:srgbClr val="FF9999"/>
                </a:solidFill>
              </a:rPr>
              <a:t> </a:t>
            </a:r>
            <a:r>
              <a:rPr sz="2000" dirty="0">
                <a:solidFill>
                  <a:srgbClr val="FF9999"/>
                </a:solidFill>
              </a:rPr>
              <a:t>that</a:t>
            </a:r>
            <a:r>
              <a:rPr sz="2000" spc="-70" dirty="0">
                <a:solidFill>
                  <a:srgbClr val="FF9999"/>
                </a:solidFill>
              </a:rPr>
              <a:t> </a:t>
            </a:r>
            <a:r>
              <a:rPr sz="2000" dirty="0">
                <a:solidFill>
                  <a:srgbClr val="FF9999"/>
                </a:solidFill>
              </a:rPr>
              <a:t>this</a:t>
            </a:r>
            <a:r>
              <a:rPr sz="2000" spc="-35" dirty="0">
                <a:solidFill>
                  <a:srgbClr val="FF9999"/>
                </a:solidFill>
              </a:rPr>
              <a:t> </a:t>
            </a:r>
            <a:r>
              <a:rPr sz="2000" dirty="0">
                <a:solidFill>
                  <a:srgbClr val="FF9999"/>
                </a:solidFill>
              </a:rPr>
              <a:t>is</a:t>
            </a:r>
            <a:r>
              <a:rPr sz="2000" spc="-60" dirty="0">
                <a:solidFill>
                  <a:srgbClr val="FF9999"/>
                </a:solidFill>
              </a:rPr>
              <a:t> </a:t>
            </a:r>
            <a:r>
              <a:rPr sz="2000" spc="-10" dirty="0">
                <a:solidFill>
                  <a:srgbClr val="FF9999"/>
                </a:solidFill>
              </a:rPr>
              <a:t>simply </a:t>
            </a:r>
            <a:r>
              <a:rPr sz="2000" dirty="0">
                <a:solidFill>
                  <a:srgbClr val="FF9999"/>
                </a:solidFill>
              </a:rPr>
              <a:t>granulation</a:t>
            </a:r>
            <a:r>
              <a:rPr sz="2000" spc="-35" dirty="0">
                <a:solidFill>
                  <a:srgbClr val="FF9999"/>
                </a:solidFill>
              </a:rPr>
              <a:t> </a:t>
            </a:r>
            <a:r>
              <a:rPr sz="2000" dirty="0">
                <a:solidFill>
                  <a:srgbClr val="FF9999"/>
                </a:solidFill>
              </a:rPr>
              <a:t>tissue</a:t>
            </a:r>
            <a:r>
              <a:rPr sz="2000" spc="-75" dirty="0">
                <a:solidFill>
                  <a:srgbClr val="FF9999"/>
                </a:solidFill>
              </a:rPr>
              <a:t> </a:t>
            </a:r>
            <a:r>
              <a:rPr sz="2000" dirty="0">
                <a:solidFill>
                  <a:srgbClr val="FF9999"/>
                </a:solidFill>
              </a:rPr>
              <a:t>after</a:t>
            </a:r>
            <a:r>
              <a:rPr sz="2000" spc="-100" dirty="0">
                <a:solidFill>
                  <a:srgbClr val="FF9999"/>
                </a:solidFill>
              </a:rPr>
              <a:t> </a:t>
            </a:r>
            <a:r>
              <a:rPr sz="2000" dirty="0">
                <a:solidFill>
                  <a:srgbClr val="FF9999"/>
                </a:solidFill>
              </a:rPr>
              <a:t>severance</a:t>
            </a:r>
            <a:r>
              <a:rPr sz="2000" spc="-70" dirty="0">
                <a:solidFill>
                  <a:srgbClr val="FF9999"/>
                </a:solidFill>
              </a:rPr>
              <a:t> </a:t>
            </a:r>
            <a:r>
              <a:rPr sz="2000" dirty="0">
                <a:solidFill>
                  <a:srgbClr val="FF9999"/>
                </a:solidFill>
              </a:rPr>
              <a:t>of</a:t>
            </a:r>
            <a:r>
              <a:rPr sz="2000" spc="-70" dirty="0">
                <a:solidFill>
                  <a:srgbClr val="FF9999"/>
                </a:solidFill>
              </a:rPr>
              <a:t> </a:t>
            </a:r>
            <a:r>
              <a:rPr sz="2000" dirty="0">
                <a:solidFill>
                  <a:srgbClr val="FF9999"/>
                </a:solidFill>
              </a:rPr>
              <a:t>the</a:t>
            </a:r>
            <a:r>
              <a:rPr sz="2000" spc="-85" dirty="0">
                <a:solidFill>
                  <a:srgbClr val="FF9999"/>
                </a:solidFill>
              </a:rPr>
              <a:t> </a:t>
            </a:r>
            <a:r>
              <a:rPr sz="2000" dirty="0">
                <a:solidFill>
                  <a:srgbClr val="FF9999"/>
                </a:solidFill>
              </a:rPr>
              <a:t>remnant</a:t>
            </a:r>
            <a:r>
              <a:rPr sz="2000" spc="-110" dirty="0">
                <a:solidFill>
                  <a:srgbClr val="FF9999"/>
                </a:solidFill>
              </a:rPr>
              <a:t> </a:t>
            </a:r>
            <a:r>
              <a:rPr sz="2000" dirty="0">
                <a:solidFill>
                  <a:srgbClr val="FF9999"/>
                </a:solidFill>
              </a:rPr>
              <a:t>umbilical</a:t>
            </a:r>
            <a:r>
              <a:rPr sz="2000" spc="-55" dirty="0">
                <a:solidFill>
                  <a:srgbClr val="FF9999"/>
                </a:solidFill>
              </a:rPr>
              <a:t> </a:t>
            </a:r>
            <a:r>
              <a:rPr sz="2000" spc="-10" dirty="0">
                <a:solidFill>
                  <a:srgbClr val="FF9999"/>
                </a:solidFill>
              </a:rPr>
              <a:t>cord</a:t>
            </a:r>
            <a:r>
              <a:rPr sz="2800" b="1" spc="-10" dirty="0">
                <a:solidFill>
                  <a:srgbClr val="FF9999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/>
              <a:t>These</a:t>
            </a:r>
            <a:r>
              <a:rPr sz="2000" spc="-40" dirty="0"/>
              <a:t> </a:t>
            </a:r>
            <a:r>
              <a:rPr sz="2000" dirty="0"/>
              <a:t>can</a:t>
            </a:r>
            <a:r>
              <a:rPr sz="2000" spc="-50" dirty="0"/>
              <a:t> </a:t>
            </a:r>
            <a:r>
              <a:rPr sz="2000" dirty="0"/>
              <a:t>be</a:t>
            </a:r>
            <a:r>
              <a:rPr sz="2000" spc="-30" dirty="0"/>
              <a:t> </a:t>
            </a:r>
            <a:r>
              <a:rPr sz="2000" dirty="0"/>
              <a:t>observed</a:t>
            </a:r>
            <a:r>
              <a:rPr sz="2000" spc="-30" dirty="0"/>
              <a:t> </a:t>
            </a:r>
            <a:r>
              <a:rPr sz="2000" dirty="0"/>
              <a:t>in</a:t>
            </a:r>
            <a:r>
              <a:rPr sz="2000" spc="-25" dirty="0"/>
              <a:t> </a:t>
            </a:r>
            <a:r>
              <a:rPr sz="2000" dirty="0"/>
              <a:t>the</a:t>
            </a:r>
            <a:r>
              <a:rPr sz="2000" spc="-30" dirty="0"/>
              <a:t> </a:t>
            </a:r>
            <a:r>
              <a:rPr sz="2000" dirty="0"/>
              <a:t>first</a:t>
            </a:r>
            <a:r>
              <a:rPr sz="2000" spc="-65" dirty="0"/>
              <a:t> </a:t>
            </a:r>
            <a:r>
              <a:rPr sz="2000" dirty="0"/>
              <a:t>4-8</a:t>
            </a:r>
            <a:r>
              <a:rPr sz="2000" spc="-40" dirty="0"/>
              <a:t> </a:t>
            </a:r>
            <a:r>
              <a:rPr sz="2000" dirty="0"/>
              <a:t>weeks</a:t>
            </a:r>
            <a:r>
              <a:rPr sz="2000" spc="-30" dirty="0"/>
              <a:t> </a:t>
            </a:r>
            <a:r>
              <a:rPr sz="2000" dirty="0"/>
              <a:t>of</a:t>
            </a:r>
            <a:r>
              <a:rPr sz="2000" spc="-45" dirty="0"/>
              <a:t> </a:t>
            </a:r>
            <a:r>
              <a:rPr sz="2000" spc="-10" dirty="0"/>
              <a:t>life.</a:t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9335" y="796290"/>
            <a:ext cx="7185329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7850">
              <a:lnSpc>
                <a:spcPct val="100000"/>
              </a:lnSpc>
              <a:spcBef>
                <a:spcPts val="100"/>
              </a:spcBef>
            </a:pPr>
            <a:r>
              <a:rPr dirty="0"/>
              <a:t>SEQUENCE</a:t>
            </a:r>
            <a:r>
              <a:rPr spc="-35" dirty="0"/>
              <a:t> </a:t>
            </a:r>
            <a:r>
              <a:rPr dirty="0"/>
              <a:t>OF</a:t>
            </a:r>
            <a:r>
              <a:rPr spc="-10" dirty="0"/>
              <a:t> </a:t>
            </a:r>
            <a:r>
              <a:rPr spc="-20" dirty="0"/>
              <a:t>LGIS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52400" y="1530671"/>
            <a:ext cx="8839200" cy="5022529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298450" indent="-285750" algn="l">
              <a:lnSpc>
                <a:spcPct val="100000"/>
              </a:lnSpc>
              <a:spcBef>
                <a:spcPts val="1105"/>
              </a:spcBef>
              <a:buFont typeface="Arial" panose="020B0604020202020204" pitchFamily="34" charset="0"/>
              <a:buChar char="•"/>
            </a:pPr>
            <a:r>
              <a:rPr sz="2800" dirty="0"/>
              <a:t>Learning</a:t>
            </a:r>
            <a:r>
              <a:rPr sz="2800" spc="-30" dirty="0"/>
              <a:t> </a:t>
            </a:r>
            <a:r>
              <a:rPr sz="2800" spc="-10" dirty="0"/>
              <a:t>objectives</a:t>
            </a:r>
            <a:endParaRPr lang="en-US" sz="2800" spc="-10" dirty="0"/>
          </a:p>
          <a:p>
            <a:pPr marL="298450" indent="-285750" algn="l">
              <a:lnSpc>
                <a:spcPct val="100000"/>
              </a:lnSpc>
              <a:spcBef>
                <a:spcPts val="1105"/>
              </a:spcBef>
              <a:buFont typeface="Arial" panose="020B0604020202020204" pitchFamily="34" charset="0"/>
              <a:buChar char="•"/>
            </a:pPr>
            <a:endParaRPr sz="2800" spc="-1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Core Subject (70%)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Vertical Integration (10%)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Horizontal Integration (15%)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Research (3%)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Biomedical Ethics (2%)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70632" y="472389"/>
            <a:ext cx="3629025" cy="903605"/>
            <a:chOff x="2770632" y="472389"/>
            <a:chExt cx="3629025" cy="9036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70632" y="472389"/>
              <a:ext cx="2000885" cy="90352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49496" y="472389"/>
              <a:ext cx="2049652" cy="90352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4576" rIns="0" bIns="0" rtlCol="0">
            <a:spAutoFit/>
          </a:bodyPr>
          <a:lstStyle/>
          <a:p>
            <a:pPr marL="2244090">
              <a:lnSpc>
                <a:spcPct val="100000"/>
              </a:lnSpc>
              <a:spcBef>
                <a:spcPts val="95"/>
              </a:spcBef>
            </a:pPr>
            <a:r>
              <a:rPr sz="3200" dirty="0">
                <a:solidFill>
                  <a:srgbClr val="FFFF66"/>
                </a:solidFill>
              </a:rPr>
              <a:t>Ectopia</a:t>
            </a:r>
            <a:r>
              <a:rPr sz="3200" spc="-114" dirty="0">
                <a:solidFill>
                  <a:srgbClr val="FFFF66"/>
                </a:solidFill>
              </a:rPr>
              <a:t> </a:t>
            </a:r>
            <a:r>
              <a:rPr sz="3200" spc="-10" dirty="0">
                <a:solidFill>
                  <a:srgbClr val="FFFF66"/>
                </a:solidFill>
              </a:rPr>
              <a:t>Vesicae</a:t>
            </a:r>
            <a:endParaRPr sz="3200"/>
          </a:p>
        </p:txBody>
      </p:sp>
      <p:grpSp>
        <p:nvGrpSpPr>
          <p:cNvPr id="6" name="object 6"/>
          <p:cNvGrpSpPr/>
          <p:nvPr/>
        </p:nvGrpSpPr>
        <p:grpSpPr>
          <a:xfrm>
            <a:off x="402336" y="1542237"/>
            <a:ext cx="8042275" cy="757555"/>
            <a:chOff x="402336" y="1542237"/>
            <a:chExt cx="8042275" cy="75755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2336" y="1542237"/>
              <a:ext cx="4073398" cy="51033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69664" y="1542237"/>
              <a:ext cx="382371" cy="51033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45864" y="1542237"/>
              <a:ext cx="4198366" cy="51033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6760" y="1789125"/>
              <a:ext cx="3869309" cy="510336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402336" y="2392629"/>
            <a:ext cx="1467485" cy="510540"/>
            <a:chOff x="402336" y="2392629"/>
            <a:chExt cx="1467485" cy="510540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2336" y="2392629"/>
              <a:ext cx="1391284" cy="51033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87424" y="2392629"/>
              <a:ext cx="382371" cy="510336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438912" y="2999257"/>
            <a:ext cx="3671570" cy="459105"/>
            <a:chOff x="438912" y="2999257"/>
            <a:chExt cx="3671570" cy="459105"/>
          </a:xfrm>
        </p:grpSpPr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8912" y="3041916"/>
              <a:ext cx="400672" cy="39152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62000" y="2999257"/>
              <a:ext cx="3347974" cy="458571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438912" y="3535705"/>
            <a:ext cx="3290570" cy="459105"/>
            <a:chOff x="438912" y="3535705"/>
            <a:chExt cx="3290570" cy="459105"/>
          </a:xfrm>
        </p:grpSpPr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8912" y="3578364"/>
              <a:ext cx="400672" cy="39152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62000" y="3535705"/>
              <a:ext cx="2966974" cy="458571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438912" y="4072153"/>
            <a:ext cx="2046605" cy="459105"/>
            <a:chOff x="438912" y="4072153"/>
            <a:chExt cx="2046605" cy="459105"/>
          </a:xfrm>
        </p:grpSpPr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8912" y="4114812"/>
              <a:ext cx="400672" cy="39152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2000" y="4072153"/>
              <a:ext cx="1723389" cy="45857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83920" y="4352543"/>
              <a:ext cx="1479677" cy="53086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438912" y="4608601"/>
            <a:ext cx="2723515" cy="459105"/>
            <a:chOff x="438912" y="4608601"/>
            <a:chExt cx="2723515" cy="459105"/>
          </a:xfrm>
        </p:grpSpPr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8912" y="4651260"/>
              <a:ext cx="400672" cy="39152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62000" y="4608601"/>
              <a:ext cx="2400046" cy="458571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438912" y="5145023"/>
            <a:ext cx="1678305" cy="459105"/>
            <a:chOff x="438912" y="5145023"/>
            <a:chExt cx="1678305" cy="459105"/>
          </a:xfrm>
        </p:grpSpPr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8912" y="5187708"/>
              <a:ext cx="400672" cy="39152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62000" y="5145023"/>
              <a:ext cx="1354709" cy="45857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83920" y="5425439"/>
              <a:ext cx="1110805" cy="53086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438912" y="5681471"/>
            <a:ext cx="4317365" cy="459105"/>
            <a:chOff x="438912" y="5681471"/>
            <a:chExt cx="4317365" cy="459105"/>
          </a:xfrm>
        </p:grpSpPr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8912" y="5724143"/>
              <a:ext cx="400672" cy="39152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62000" y="5681471"/>
              <a:ext cx="3994277" cy="458571"/>
            </a:xfrm>
            <a:prstGeom prst="rect">
              <a:avLst/>
            </a:prstGeom>
          </p:spPr>
        </p:pic>
      </p:grpSp>
      <p:sp>
        <p:nvSpPr>
          <p:cNvPr id="34" name="object 3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0"/>
              </a:lnSpc>
              <a:spcBef>
                <a:spcPts val="100"/>
              </a:spcBef>
            </a:pPr>
            <a:r>
              <a:rPr dirty="0"/>
              <a:t>open to the outside</a:t>
            </a:r>
            <a:r>
              <a:rPr spc="-50" dirty="0"/>
              <a:t> </a:t>
            </a:r>
            <a:r>
              <a:rPr dirty="0"/>
              <a:t>and</a:t>
            </a:r>
            <a:r>
              <a:rPr spc="5" dirty="0"/>
              <a:t> </a:t>
            </a:r>
            <a:r>
              <a:rPr dirty="0"/>
              <a:t>turned inside-out,</a:t>
            </a:r>
            <a:r>
              <a:rPr spc="-70" dirty="0"/>
              <a:t> </a:t>
            </a:r>
            <a:r>
              <a:rPr dirty="0"/>
              <a:t>so that</a:t>
            </a:r>
            <a:r>
              <a:rPr spc="-5" dirty="0"/>
              <a:t> </a:t>
            </a:r>
            <a:r>
              <a:rPr dirty="0"/>
              <a:t>its</a:t>
            </a:r>
            <a:r>
              <a:rPr spc="10" dirty="0"/>
              <a:t> </a:t>
            </a:r>
            <a:r>
              <a:rPr dirty="0"/>
              <a:t>inside</a:t>
            </a:r>
            <a:r>
              <a:rPr spc="-25" dirty="0"/>
              <a:t> </a:t>
            </a:r>
            <a:r>
              <a:rPr dirty="0"/>
              <a:t>is</a:t>
            </a:r>
            <a:r>
              <a:rPr spc="5" dirty="0"/>
              <a:t> </a:t>
            </a:r>
            <a:r>
              <a:rPr dirty="0"/>
              <a:t>visible</a:t>
            </a:r>
            <a:r>
              <a:rPr spc="-25" dirty="0"/>
              <a:t> </a:t>
            </a:r>
            <a:r>
              <a:rPr dirty="0"/>
              <a:t>at </a:t>
            </a:r>
            <a:r>
              <a:rPr spc="-10" dirty="0"/>
              <a:t>birth,</a:t>
            </a:r>
          </a:p>
          <a:p>
            <a:pPr marL="356870">
              <a:lnSpc>
                <a:spcPts val="2050"/>
              </a:lnSpc>
            </a:pPr>
            <a:r>
              <a:rPr dirty="0"/>
              <a:t>protruding</a:t>
            </a:r>
            <a:r>
              <a:rPr spc="-75" dirty="0"/>
              <a:t> </a:t>
            </a:r>
            <a:r>
              <a:rPr dirty="0"/>
              <a:t>from</a:t>
            </a:r>
            <a:r>
              <a:rPr spc="-25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dirty="0"/>
              <a:t>lower</a:t>
            </a:r>
            <a:r>
              <a:rPr spc="-5" dirty="0"/>
              <a:t> </a:t>
            </a:r>
            <a:r>
              <a:rPr spc="-10" dirty="0"/>
              <a:t>abdomen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/>
          </a:p>
          <a:p>
            <a:pPr marL="12700">
              <a:lnSpc>
                <a:spcPct val="100000"/>
              </a:lnSpc>
            </a:pPr>
            <a:r>
              <a:rPr spc="-10" dirty="0"/>
              <a:t>Symptoms-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00"/>
          </a:p>
          <a:p>
            <a:pPr marL="356870" indent="-344170">
              <a:lnSpc>
                <a:spcPct val="100000"/>
              </a:lnSpc>
              <a:buClr>
                <a:srgbClr val="F4857D"/>
              </a:buClr>
              <a:buSzPct val="90625"/>
              <a:buFont typeface="Wingdings"/>
              <a:buChar char=""/>
              <a:tabLst>
                <a:tab pos="356870" algn="l"/>
              </a:tabLst>
            </a:pPr>
            <a:r>
              <a:rPr sz="1600" b="1" dirty="0">
                <a:latin typeface="Arial"/>
                <a:cs typeface="Arial"/>
              </a:rPr>
              <a:t>Exposed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posterior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bladder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wall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4857D"/>
              </a:buClr>
              <a:buFont typeface="Wingdings"/>
              <a:buChar char=""/>
            </a:pPr>
            <a:endParaRPr sz="20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buClr>
                <a:srgbClr val="F4857D"/>
              </a:buClr>
              <a:buSzPct val="90625"/>
              <a:buFont typeface="Wingdings"/>
              <a:buChar char=""/>
              <a:tabLst>
                <a:tab pos="356870" algn="l"/>
              </a:tabLst>
            </a:pPr>
            <a:r>
              <a:rPr sz="1600" b="1" dirty="0">
                <a:latin typeface="Arial"/>
                <a:cs typeface="Arial"/>
              </a:rPr>
              <a:t>Short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lower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abdominal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wall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4857D"/>
              </a:buClr>
              <a:buFont typeface="Wingdings"/>
              <a:buChar char=""/>
            </a:pPr>
            <a:endParaRPr sz="20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5"/>
              </a:spcBef>
              <a:buClr>
                <a:srgbClr val="F4857D"/>
              </a:buClr>
              <a:buSzPct val="90625"/>
              <a:buFont typeface="Wingdings"/>
              <a:buChar char=""/>
              <a:tabLst>
                <a:tab pos="356870" algn="l"/>
              </a:tabLst>
            </a:pPr>
            <a:r>
              <a:rPr sz="1600" b="1" u="sng" dirty="0">
                <a:solidFill>
                  <a:srgbClr val="85D1EB"/>
                </a:solidFill>
                <a:uFill>
                  <a:solidFill>
                    <a:srgbClr val="85D1EB"/>
                  </a:solidFill>
                </a:uFill>
                <a:latin typeface="Arial"/>
                <a:cs typeface="Arial"/>
                <a:hlinkClick r:id="rId18"/>
              </a:rPr>
              <a:t>Inguinal</a:t>
            </a:r>
            <a:r>
              <a:rPr sz="1600" b="1" u="sng" spc="-45" dirty="0">
                <a:solidFill>
                  <a:srgbClr val="85D1EB"/>
                </a:solidFill>
                <a:uFill>
                  <a:solidFill>
                    <a:srgbClr val="85D1EB"/>
                  </a:solidFill>
                </a:uFill>
                <a:latin typeface="Arial"/>
                <a:cs typeface="Arial"/>
                <a:hlinkClick r:id="rId18"/>
              </a:rPr>
              <a:t> </a:t>
            </a:r>
            <a:r>
              <a:rPr sz="1600" b="1" u="sng" spc="-10" dirty="0">
                <a:solidFill>
                  <a:srgbClr val="85D1EB"/>
                </a:solidFill>
                <a:uFill>
                  <a:solidFill>
                    <a:srgbClr val="85D1EB"/>
                  </a:solidFill>
                </a:uFill>
                <a:latin typeface="Arial"/>
                <a:cs typeface="Arial"/>
                <a:hlinkClick r:id="rId18"/>
              </a:rPr>
              <a:t>hernia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4857D"/>
              </a:buClr>
              <a:buFont typeface="Wingdings"/>
              <a:buChar char=""/>
            </a:pPr>
            <a:endParaRPr sz="20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buClr>
                <a:srgbClr val="F4857D"/>
              </a:buClr>
              <a:buSzPct val="90625"/>
              <a:buFont typeface="Wingdings"/>
              <a:buChar char=""/>
              <a:tabLst>
                <a:tab pos="356870" algn="l"/>
              </a:tabLst>
            </a:pPr>
            <a:r>
              <a:rPr sz="1600" b="1" dirty="0">
                <a:latin typeface="Arial"/>
                <a:cs typeface="Arial"/>
              </a:rPr>
              <a:t>Separated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pubic</a:t>
            </a:r>
            <a:r>
              <a:rPr sz="1600" b="1" spc="-7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rami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4857D"/>
              </a:buClr>
              <a:buFont typeface="Wingdings"/>
              <a:buChar char=""/>
            </a:pPr>
            <a:endParaRPr sz="20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5"/>
              </a:spcBef>
              <a:buClr>
                <a:srgbClr val="F4857D"/>
              </a:buClr>
              <a:buSzPct val="90625"/>
              <a:buFont typeface="Wingdings"/>
              <a:buChar char=""/>
              <a:tabLst>
                <a:tab pos="356870" algn="l"/>
              </a:tabLst>
            </a:pPr>
            <a:r>
              <a:rPr sz="1600" b="1" u="sng" spc="-10" dirty="0">
                <a:solidFill>
                  <a:srgbClr val="85D1EB"/>
                </a:solidFill>
                <a:uFill>
                  <a:solidFill>
                    <a:srgbClr val="85D1EB"/>
                  </a:solidFill>
                </a:uFill>
                <a:latin typeface="Arial"/>
                <a:cs typeface="Arial"/>
                <a:hlinkClick r:id="rId19"/>
              </a:rPr>
              <a:t>Epispadias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4857D"/>
              </a:buClr>
              <a:buFont typeface="Wingdings"/>
              <a:buChar char=""/>
            </a:pPr>
            <a:endParaRPr sz="20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buClr>
                <a:srgbClr val="F4857D"/>
              </a:buClr>
              <a:buSzPct val="90625"/>
              <a:buFont typeface="Wingdings"/>
              <a:buChar char=""/>
              <a:tabLst>
                <a:tab pos="356870" algn="l"/>
              </a:tabLst>
            </a:pPr>
            <a:r>
              <a:rPr sz="1600" b="1" dirty="0">
                <a:latin typeface="Arial"/>
                <a:cs typeface="Arial"/>
              </a:rPr>
              <a:t>Incomplete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fusion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of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genital</a:t>
            </a:r>
            <a:r>
              <a:rPr sz="1600" b="1" spc="-10" dirty="0">
                <a:latin typeface="Arial"/>
                <a:cs typeface="Arial"/>
              </a:rPr>
              <a:t> tubercles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8912" y="1527073"/>
            <a:ext cx="3180715" cy="459105"/>
            <a:chOff x="438912" y="1527073"/>
            <a:chExt cx="3180715" cy="4591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8912" y="1569732"/>
              <a:ext cx="400672" cy="39152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00" y="1527073"/>
              <a:ext cx="2857246" cy="458571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438912" y="2258593"/>
            <a:ext cx="5561330" cy="2897505"/>
            <a:chOff x="438912" y="2258593"/>
            <a:chExt cx="5561330" cy="289750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8912" y="2301252"/>
              <a:ext cx="400672" cy="39152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2000" y="2258593"/>
              <a:ext cx="5237734" cy="45857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8912" y="2788932"/>
              <a:ext cx="400672" cy="39152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2000" y="2746273"/>
              <a:ext cx="1534540" cy="45857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3920" y="3026663"/>
              <a:ext cx="1290574" cy="5308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8912" y="3276612"/>
              <a:ext cx="400672" cy="39152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2000" y="3233953"/>
              <a:ext cx="1653286" cy="45857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8912" y="3764292"/>
              <a:ext cx="400672" cy="39152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2000" y="3721633"/>
              <a:ext cx="1823974" cy="45857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8912" y="4251972"/>
              <a:ext cx="400672" cy="39152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2000" y="4209313"/>
              <a:ext cx="748093" cy="45857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34440" y="4209313"/>
              <a:ext cx="342646" cy="45857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01495" y="4209313"/>
              <a:ext cx="1823974" cy="45857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8912" y="4739652"/>
              <a:ext cx="400672" cy="39152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2000" y="4696993"/>
              <a:ext cx="3890517" cy="45857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83920" y="4977358"/>
              <a:ext cx="3646678" cy="46634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438912" y="5428488"/>
            <a:ext cx="1934210" cy="459105"/>
            <a:chOff x="438912" y="5428488"/>
            <a:chExt cx="1934210" cy="459105"/>
          </a:xfrm>
        </p:grpSpPr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8912" y="5471160"/>
              <a:ext cx="400672" cy="39152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62000" y="5428488"/>
              <a:ext cx="1610740" cy="458571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536244" y="1579244"/>
            <a:ext cx="5274310" cy="41738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05"/>
              </a:spcBef>
              <a:buClr>
                <a:srgbClr val="F1A080"/>
              </a:buClr>
              <a:buSzPct val="90625"/>
              <a:buFont typeface="Wingdings"/>
              <a:buChar char=""/>
              <a:tabLst>
                <a:tab pos="356870" algn="l"/>
              </a:tabLst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Opening</a:t>
            </a:r>
            <a:r>
              <a:rPr sz="16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abdominal</a:t>
            </a:r>
            <a:r>
              <a:rPr sz="16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wall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1A080"/>
              </a:buClr>
              <a:buFont typeface="Wingdings"/>
              <a:buChar char=""/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1A080"/>
              </a:buClr>
              <a:buFont typeface="Wingdings"/>
              <a:buChar char=""/>
            </a:pPr>
            <a:endParaRPr sz="15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buClr>
                <a:srgbClr val="F1A080"/>
              </a:buClr>
              <a:buSzPct val="90625"/>
              <a:buFont typeface="Wingdings"/>
              <a:buChar char=""/>
              <a:tabLst>
                <a:tab pos="356870" algn="l"/>
              </a:tabLst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Urine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excretion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through</a:t>
            </a:r>
            <a:r>
              <a:rPr sz="16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opening</a:t>
            </a:r>
            <a:r>
              <a:rPr sz="16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abdominal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wall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1A080"/>
              </a:buClr>
              <a:buFont typeface="Wingdings"/>
              <a:buChar char=""/>
            </a:pPr>
            <a:endParaRPr sz="165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buClr>
                <a:srgbClr val="F1A080"/>
              </a:buClr>
              <a:buSzPct val="90625"/>
              <a:buFont typeface="Wingdings"/>
              <a:buChar char=""/>
              <a:tabLst>
                <a:tab pos="356870" algn="l"/>
              </a:tabLst>
            </a:pPr>
            <a:r>
              <a:rPr sz="1600" b="1" u="sng" spc="-10" dirty="0">
                <a:solidFill>
                  <a:srgbClr val="85D1EB"/>
                </a:solidFill>
                <a:uFill>
                  <a:solidFill>
                    <a:srgbClr val="85D1EB"/>
                  </a:solidFill>
                </a:uFill>
                <a:latin typeface="Arial"/>
                <a:cs typeface="Arial"/>
                <a:hlinkClick r:id="rId15"/>
              </a:rPr>
              <a:t>Incontinence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1A080"/>
              </a:buClr>
              <a:buFont typeface="Wingdings"/>
              <a:buChar char=""/>
            </a:pPr>
            <a:endParaRPr sz="165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buClr>
                <a:srgbClr val="F1A080"/>
              </a:buClr>
              <a:buSzPct val="90625"/>
              <a:buFont typeface="Wingdings"/>
              <a:buChar char=""/>
              <a:tabLst>
                <a:tab pos="356870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Dilated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ureters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1A080"/>
              </a:buClr>
              <a:buFont typeface="Wingdings"/>
              <a:buChar char=""/>
            </a:pPr>
            <a:endParaRPr sz="165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buClr>
                <a:srgbClr val="F1A080"/>
              </a:buClr>
              <a:buSzPct val="90625"/>
              <a:buFont typeface="Wingdings"/>
              <a:buChar char=""/>
              <a:tabLst>
                <a:tab pos="356870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Open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pubic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arch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1A080"/>
              </a:buClr>
              <a:buFont typeface="Wingdings"/>
              <a:buChar char=""/>
            </a:pPr>
            <a:endParaRPr sz="165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buClr>
                <a:srgbClr val="F1A080"/>
              </a:buClr>
              <a:buSzPct val="90625"/>
              <a:buFont typeface="Wingdings"/>
              <a:buChar char=""/>
              <a:tabLst>
                <a:tab pos="356870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Wide-set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ischial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bones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1A080"/>
              </a:buClr>
              <a:buFont typeface="Wingdings"/>
              <a:buChar char=""/>
            </a:pPr>
            <a:endParaRPr sz="165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buClr>
                <a:srgbClr val="F1A080"/>
              </a:buClr>
              <a:buSzPct val="90625"/>
              <a:buFont typeface="Wingdings"/>
              <a:buChar char=""/>
              <a:tabLst>
                <a:tab pos="356870" algn="l"/>
              </a:tabLst>
            </a:pPr>
            <a:r>
              <a:rPr sz="1600" u="sng" dirty="0">
                <a:solidFill>
                  <a:srgbClr val="85D1EB"/>
                </a:solidFill>
                <a:uFill>
                  <a:solidFill>
                    <a:srgbClr val="85D1EB"/>
                  </a:solidFill>
                </a:uFill>
                <a:latin typeface="Arial"/>
                <a:cs typeface="Arial"/>
                <a:hlinkClick r:id="rId16"/>
              </a:rPr>
              <a:t>Constriction</a:t>
            </a:r>
            <a:r>
              <a:rPr sz="1600" u="sng" spc="-110" dirty="0">
                <a:solidFill>
                  <a:srgbClr val="85D1EB"/>
                </a:solidFill>
                <a:uFill>
                  <a:solidFill>
                    <a:srgbClr val="85D1EB"/>
                  </a:solidFill>
                </a:uFill>
                <a:latin typeface="Arial"/>
                <a:cs typeface="Arial"/>
                <a:hlinkClick r:id="rId16"/>
              </a:rPr>
              <a:t> </a:t>
            </a:r>
            <a:r>
              <a:rPr sz="1600" u="sng" dirty="0">
                <a:solidFill>
                  <a:srgbClr val="85D1EB"/>
                </a:solidFill>
                <a:uFill>
                  <a:solidFill>
                    <a:srgbClr val="85D1EB"/>
                  </a:solidFill>
                </a:uFill>
                <a:latin typeface="Arial"/>
                <a:cs typeface="Arial"/>
                <a:hlinkClick r:id="rId16"/>
              </a:rPr>
              <a:t>between</a:t>
            </a:r>
            <a:r>
              <a:rPr sz="1600" u="sng" spc="-15" dirty="0">
                <a:solidFill>
                  <a:srgbClr val="85D1EB"/>
                </a:solidFill>
                <a:uFill>
                  <a:solidFill>
                    <a:srgbClr val="85D1EB"/>
                  </a:solidFill>
                </a:uFill>
                <a:latin typeface="Arial"/>
                <a:cs typeface="Arial"/>
                <a:hlinkClick r:id="rId16"/>
              </a:rPr>
              <a:t> </a:t>
            </a:r>
            <a:r>
              <a:rPr sz="1600" u="sng" dirty="0">
                <a:solidFill>
                  <a:srgbClr val="85D1EB"/>
                </a:solidFill>
                <a:uFill>
                  <a:solidFill>
                    <a:srgbClr val="85D1EB"/>
                  </a:solidFill>
                </a:uFill>
                <a:latin typeface="Arial"/>
                <a:cs typeface="Arial"/>
                <a:hlinkClick r:id="rId16"/>
              </a:rPr>
              <a:t>ureter</a:t>
            </a:r>
            <a:r>
              <a:rPr sz="1600" u="sng" spc="-40" dirty="0">
                <a:solidFill>
                  <a:srgbClr val="85D1EB"/>
                </a:solidFill>
                <a:uFill>
                  <a:solidFill>
                    <a:srgbClr val="85D1EB"/>
                  </a:solidFill>
                </a:uFill>
                <a:latin typeface="Arial"/>
                <a:cs typeface="Arial"/>
                <a:hlinkClick r:id="rId16"/>
              </a:rPr>
              <a:t> </a:t>
            </a:r>
            <a:r>
              <a:rPr sz="1600" u="sng" dirty="0">
                <a:solidFill>
                  <a:srgbClr val="85D1EB"/>
                </a:solidFill>
                <a:uFill>
                  <a:solidFill>
                    <a:srgbClr val="85D1EB"/>
                  </a:solidFill>
                </a:uFill>
                <a:latin typeface="Arial"/>
                <a:cs typeface="Arial"/>
                <a:hlinkClick r:id="rId16"/>
              </a:rPr>
              <a:t>and</a:t>
            </a:r>
            <a:r>
              <a:rPr sz="1600" u="sng" spc="-35" dirty="0">
                <a:solidFill>
                  <a:srgbClr val="85D1EB"/>
                </a:solidFill>
                <a:uFill>
                  <a:solidFill>
                    <a:srgbClr val="85D1EB"/>
                  </a:solidFill>
                </a:uFill>
                <a:latin typeface="Arial"/>
                <a:cs typeface="Arial"/>
                <a:hlinkClick r:id="rId16"/>
              </a:rPr>
              <a:t> </a:t>
            </a:r>
            <a:r>
              <a:rPr sz="1600" u="sng" spc="-10" dirty="0">
                <a:solidFill>
                  <a:srgbClr val="85D1EB"/>
                </a:solidFill>
                <a:uFill>
                  <a:solidFill>
                    <a:srgbClr val="85D1EB"/>
                  </a:solidFill>
                </a:uFill>
                <a:latin typeface="Arial"/>
                <a:cs typeface="Arial"/>
                <a:hlinkClick r:id="rId16"/>
              </a:rPr>
              <a:t>bladder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1A080"/>
              </a:buClr>
              <a:buFont typeface="Wingdings"/>
              <a:buChar char=""/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1A080"/>
              </a:buClr>
              <a:buFont typeface="Wingdings"/>
              <a:buChar char=""/>
            </a:pPr>
            <a:endParaRPr sz="15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buClr>
                <a:srgbClr val="F1A080"/>
              </a:buClr>
              <a:buSzPct val="90625"/>
              <a:buFont typeface="Wingdings"/>
              <a:buChar char=""/>
              <a:tabLst>
                <a:tab pos="356870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Ureteral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reflux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95983" y="472389"/>
            <a:ext cx="6374765" cy="903605"/>
            <a:chOff x="1395983" y="472389"/>
            <a:chExt cx="6374765" cy="9036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5983" y="472389"/>
              <a:ext cx="2756789" cy="90352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39895" y="472389"/>
              <a:ext cx="4030853" cy="90352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4576" rIns="0" bIns="0" rtlCol="0">
            <a:spAutoFit/>
          </a:bodyPr>
          <a:lstStyle/>
          <a:p>
            <a:pPr marL="869315">
              <a:lnSpc>
                <a:spcPct val="100000"/>
              </a:lnSpc>
              <a:spcBef>
                <a:spcPts val="95"/>
              </a:spcBef>
            </a:pPr>
            <a:r>
              <a:rPr sz="3200" dirty="0">
                <a:solidFill>
                  <a:srgbClr val="FFFF66"/>
                </a:solidFill>
              </a:rPr>
              <a:t>Exostrophy</a:t>
            </a:r>
            <a:r>
              <a:rPr sz="3200" spc="-95" dirty="0">
                <a:solidFill>
                  <a:srgbClr val="FFFF66"/>
                </a:solidFill>
              </a:rPr>
              <a:t> </a:t>
            </a:r>
            <a:r>
              <a:rPr sz="3200" dirty="0">
                <a:solidFill>
                  <a:srgbClr val="FFFF66"/>
                </a:solidFill>
              </a:rPr>
              <a:t>of</a:t>
            </a:r>
            <a:r>
              <a:rPr sz="3200" spc="-114" dirty="0">
                <a:solidFill>
                  <a:srgbClr val="FFFF66"/>
                </a:solidFill>
              </a:rPr>
              <a:t> </a:t>
            </a:r>
            <a:r>
              <a:rPr sz="3200" dirty="0">
                <a:solidFill>
                  <a:srgbClr val="FFFF66"/>
                </a:solidFill>
              </a:rPr>
              <a:t>Urinary</a:t>
            </a:r>
            <a:r>
              <a:rPr sz="3200" spc="-114" dirty="0">
                <a:solidFill>
                  <a:srgbClr val="FFFF66"/>
                </a:solidFill>
              </a:rPr>
              <a:t> </a:t>
            </a:r>
            <a:r>
              <a:rPr sz="3200" spc="-10" dirty="0">
                <a:solidFill>
                  <a:srgbClr val="FFFF66"/>
                </a:solidFill>
              </a:rPr>
              <a:t>bladder</a:t>
            </a:r>
            <a:endParaRPr sz="320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76400" y="1524000"/>
            <a:ext cx="586740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5343" y="335330"/>
            <a:ext cx="8970645" cy="6217920"/>
            <a:chOff x="85343" y="335330"/>
            <a:chExt cx="8970645" cy="62179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343" y="1219200"/>
              <a:ext cx="8970264" cy="5334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8680" y="335330"/>
              <a:ext cx="7438390" cy="122969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04671" y="486232"/>
            <a:ext cx="6734809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776220" algn="l"/>
              </a:tabLst>
            </a:pPr>
            <a:r>
              <a:rPr spc="-10" dirty="0"/>
              <a:t>Posterior</a:t>
            </a:r>
            <a:r>
              <a:rPr dirty="0"/>
              <a:t>	urethral</a:t>
            </a:r>
            <a:r>
              <a:rPr spc="-140" dirty="0"/>
              <a:t> </a:t>
            </a:r>
            <a:r>
              <a:rPr spc="-10" dirty="0"/>
              <a:t>valves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5152" y="472389"/>
            <a:ext cx="7496429" cy="90352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4576" rIns="0" bIns="0" rtlCol="0">
            <a:spAutoFit/>
          </a:bodyPr>
          <a:lstStyle/>
          <a:p>
            <a:pPr marL="307975">
              <a:lnSpc>
                <a:spcPct val="100000"/>
              </a:lnSpc>
              <a:spcBef>
                <a:spcPts val="95"/>
              </a:spcBef>
            </a:pPr>
            <a:r>
              <a:rPr sz="3200" dirty="0"/>
              <a:t>Renal</a:t>
            </a:r>
            <a:r>
              <a:rPr sz="3200" spc="-110" dirty="0"/>
              <a:t> </a:t>
            </a:r>
            <a:r>
              <a:rPr sz="3200" dirty="0"/>
              <a:t>and</a:t>
            </a:r>
            <a:r>
              <a:rPr sz="3200" spc="-90" dirty="0"/>
              <a:t> </a:t>
            </a:r>
            <a:r>
              <a:rPr sz="3200" dirty="0"/>
              <a:t>urological</a:t>
            </a:r>
            <a:r>
              <a:rPr sz="3200" spc="-75" dirty="0"/>
              <a:t> </a:t>
            </a:r>
            <a:r>
              <a:rPr sz="3200" spc="-10" dirty="0"/>
              <a:t>manifestations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" y="2109216"/>
            <a:ext cx="8458200" cy="4596384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8055" y="50"/>
            <a:ext cx="8432165" cy="1900555"/>
            <a:chOff x="448055" y="50"/>
            <a:chExt cx="8432165" cy="19005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8055" y="50"/>
              <a:ext cx="8432165" cy="122969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7583" y="670610"/>
              <a:ext cx="3637534" cy="122969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332990" marR="5080" indent="-2320925">
              <a:lnSpc>
                <a:spcPct val="100000"/>
              </a:lnSpc>
              <a:spcBef>
                <a:spcPts val="90"/>
              </a:spcBef>
            </a:pPr>
            <a:r>
              <a:rPr dirty="0"/>
              <a:t>Prune</a:t>
            </a:r>
            <a:r>
              <a:rPr spc="-130" dirty="0"/>
              <a:t> </a:t>
            </a:r>
            <a:r>
              <a:rPr dirty="0"/>
              <a:t>belly</a:t>
            </a:r>
            <a:r>
              <a:rPr spc="-145" dirty="0"/>
              <a:t> </a:t>
            </a:r>
            <a:r>
              <a:rPr dirty="0"/>
              <a:t>syndrome</a:t>
            </a:r>
            <a:r>
              <a:rPr spc="-90" dirty="0"/>
              <a:t> </a:t>
            </a:r>
            <a:r>
              <a:rPr spc="-10" dirty="0"/>
              <a:t>(Triad Syndrome)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2400" y="1423416"/>
            <a:ext cx="8763000" cy="5205984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304800"/>
            <a:ext cx="7391400" cy="62484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2744" y="335330"/>
            <a:ext cx="4890261" cy="122969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040" rIns="0" bIns="0" rtlCol="0">
            <a:spAutoFit/>
          </a:bodyPr>
          <a:lstStyle/>
          <a:p>
            <a:pPr marL="1707514">
              <a:lnSpc>
                <a:spcPct val="100000"/>
              </a:lnSpc>
              <a:spcBef>
                <a:spcPts val="95"/>
              </a:spcBef>
            </a:pPr>
            <a:r>
              <a:rPr dirty="0"/>
              <a:t>Meatal</a:t>
            </a:r>
            <a:r>
              <a:rPr spc="-114" dirty="0"/>
              <a:t> </a:t>
            </a:r>
            <a:r>
              <a:rPr spc="-10" dirty="0"/>
              <a:t>stenosis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36448" y="1511757"/>
            <a:ext cx="8261350" cy="4610100"/>
            <a:chOff x="536448" y="1511757"/>
            <a:chExt cx="8261350" cy="46101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032" y="1511757"/>
              <a:ext cx="4966589" cy="90352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6448" y="1776996"/>
              <a:ext cx="303034" cy="30618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8640" y="1789176"/>
              <a:ext cx="252984" cy="25603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7032" y="2096973"/>
              <a:ext cx="8160766" cy="90352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6448" y="2362212"/>
              <a:ext cx="303034" cy="30618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8640" y="2374392"/>
              <a:ext cx="252984" cy="25603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7032" y="2584653"/>
              <a:ext cx="6895846" cy="90352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7032" y="3072333"/>
              <a:ext cx="7279894" cy="90352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7032" y="3560013"/>
              <a:ext cx="1757045" cy="90352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7032" y="4145229"/>
              <a:ext cx="2628646" cy="90352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6448" y="4410468"/>
              <a:ext cx="303034" cy="30618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8640" y="4422647"/>
              <a:ext cx="252984" cy="25603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7032" y="4730496"/>
              <a:ext cx="3939286" cy="90352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6448" y="4995684"/>
              <a:ext cx="303034" cy="30618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8640" y="5007863"/>
              <a:ext cx="252984" cy="25603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38600" y="4730496"/>
              <a:ext cx="2689732" cy="90352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18504" y="4730496"/>
              <a:ext cx="1055928" cy="90352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7032" y="5218175"/>
              <a:ext cx="2890773" cy="90352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990087" y="5218175"/>
              <a:ext cx="650570" cy="903528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880668" y="1525889"/>
            <a:ext cx="7530465" cy="431927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Associated</a:t>
            </a:r>
            <a:r>
              <a:rPr sz="32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32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stenosis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When</a:t>
            </a:r>
            <a:r>
              <a:rPr sz="32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opening</a:t>
            </a:r>
            <a:r>
              <a:rPr sz="32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32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reduced</a:t>
            </a:r>
            <a:r>
              <a:rPr sz="32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32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pinhole</a:t>
            </a:r>
            <a:r>
              <a:rPr sz="32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there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sz="32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3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chronic</a:t>
            </a:r>
            <a:r>
              <a:rPr sz="32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retention</a:t>
            </a:r>
            <a:r>
              <a:rPr sz="3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32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back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pressure</a:t>
            </a:r>
            <a:r>
              <a:rPr sz="32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effects</a:t>
            </a:r>
            <a:r>
              <a:rPr sz="32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eventually</a:t>
            </a:r>
            <a:r>
              <a:rPr sz="32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renal failure.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Treatment:</a:t>
            </a:r>
            <a:endParaRPr sz="3200">
              <a:latin typeface="Arial"/>
              <a:cs typeface="Arial"/>
            </a:endParaRPr>
          </a:p>
          <a:p>
            <a:pPr marL="12700" marR="1420495">
              <a:lnSpc>
                <a:spcPct val="100000"/>
              </a:lnSpc>
              <a:spcBef>
                <a:spcPts val="770"/>
              </a:spcBef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Meatal</a:t>
            </a:r>
            <a:r>
              <a:rPr sz="3200" b="1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dilatation,</a:t>
            </a:r>
            <a:r>
              <a:rPr sz="3200" b="1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meatotomy</a:t>
            </a:r>
            <a:r>
              <a:rPr sz="32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meatoplasty.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87167" y="335330"/>
            <a:ext cx="4198620" cy="1229995"/>
            <a:chOff x="2487167" y="335330"/>
            <a:chExt cx="4198620" cy="12299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87167" y="335330"/>
              <a:ext cx="1129093" cy="122969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89503" y="335330"/>
              <a:ext cx="3796029" cy="122969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040" rIns="0" bIns="0" rtlCol="0">
            <a:spAutoFit/>
          </a:bodyPr>
          <a:lstStyle/>
          <a:p>
            <a:pPr marL="205232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Hypospadias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536448" y="1511757"/>
            <a:ext cx="8441690" cy="2854325"/>
            <a:chOff x="536448" y="1511757"/>
            <a:chExt cx="8441690" cy="285432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032" y="1511757"/>
              <a:ext cx="7371333" cy="90352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6448" y="1776996"/>
              <a:ext cx="303034" cy="30618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8640" y="1789176"/>
              <a:ext cx="252984" cy="25603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7032" y="1999437"/>
              <a:ext cx="8160766" cy="90352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7032" y="2487117"/>
              <a:ext cx="8340598" cy="90352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7032" y="2974797"/>
              <a:ext cx="6716141" cy="90352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7032" y="3462477"/>
              <a:ext cx="2095245" cy="903528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880668" y="1624660"/>
            <a:ext cx="7715250" cy="2464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Congenital</a:t>
            </a:r>
            <a:r>
              <a:rPr sz="32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anomaly</a:t>
            </a:r>
            <a:r>
              <a:rPr sz="32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32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which</a:t>
            </a:r>
            <a:r>
              <a:rPr sz="32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external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urethral</a:t>
            </a:r>
            <a:r>
              <a:rPr sz="3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opening</a:t>
            </a:r>
            <a:r>
              <a:rPr sz="3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32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located</a:t>
            </a:r>
            <a:r>
              <a:rPr sz="3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3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ventral</a:t>
            </a:r>
            <a:r>
              <a:rPr sz="32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side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shaft</a:t>
            </a:r>
            <a:r>
              <a:rPr sz="32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penis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32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one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several</a:t>
            </a:r>
            <a:r>
              <a:rPr sz="32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positions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just</a:t>
            </a:r>
            <a:r>
              <a:rPr sz="3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behind</a:t>
            </a:r>
            <a:r>
              <a:rPr sz="32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normal</a:t>
            </a:r>
            <a:r>
              <a:rPr sz="32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anatomical</a:t>
            </a:r>
            <a:r>
              <a:rPr sz="3200" spc="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opening.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19855" y="335330"/>
            <a:ext cx="2336165" cy="1229995"/>
            <a:chOff x="3419855" y="335330"/>
            <a:chExt cx="2336165" cy="12299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19855" y="335330"/>
              <a:ext cx="1068146" cy="122969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61231" y="335330"/>
              <a:ext cx="1994789" cy="122969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56405" y="486232"/>
            <a:ext cx="163385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Types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8640" y="1789176"/>
            <a:ext cx="252984" cy="25603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8640" y="3349752"/>
            <a:ext cx="252984" cy="25603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8640" y="4422647"/>
            <a:ext cx="252984" cy="25603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80668" y="1624660"/>
            <a:ext cx="7587615" cy="41230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99695">
              <a:lnSpc>
                <a:spcPct val="100000"/>
              </a:lnSpc>
              <a:spcBef>
                <a:spcPts val="95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Subcoronal:</a:t>
            </a:r>
            <a:r>
              <a:rPr sz="32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opening</a:t>
            </a:r>
            <a:r>
              <a:rPr sz="32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2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urethra</a:t>
            </a:r>
            <a:r>
              <a:rPr sz="32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located</a:t>
            </a:r>
            <a:r>
              <a:rPr sz="3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somewhere</a:t>
            </a:r>
            <a:r>
              <a:rPr sz="32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near</a:t>
            </a:r>
            <a:r>
              <a:rPr sz="32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head</a:t>
            </a:r>
            <a:r>
              <a:rPr sz="32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2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penis.</a:t>
            </a:r>
            <a:endParaRPr sz="3200">
              <a:latin typeface="Arial"/>
              <a:cs typeface="Arial"/>
            </a:endParaRPr>
          </a:p>
          <a:p>
            <a:pPr marL="12700" marR="62230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Midshaft:</a:t>
            </a:r>
            <a:r>
              <a:rPr sz="32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opening</a:t>
            </a:r>
            <a:r>
              <a:rPr sz="32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2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urethra</a:t>
            </a:r>
            <a:r>
              <a:rPr sz="32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located</a:t>
            </a:r>
            <a:r>
              <a:rPr sz="32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along</a:t>
            </a:r>
            <a:r>
              <a:rPr sz="32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shaft</a:t>
            </a:r>
            <a:r>
              <a:rPr sz="32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2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penis.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775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Penoscrotal:</a:t>
            </a:r>
            <a:r>
              <a:rPr sz="32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opening</a:t>
            </a:r>
            <a:r>
              <a:rPr sz="3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2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urethra</a:t>
            </a:r>
            <a:r>
              <a:rPr sz="32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located</a:t>
            </a:r>
            <a:r>
              <a:rPr sz="32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where</a:t>
            </a:r>
            <a:r>
              <a:rPr sz="3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penis</a:t>
            </a:r>
            <a:r>
              <a:rPr sz="3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2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scrotum meet.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8640" y="5983223"/>
            <a:ext cx="252984" cy="25603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742315"/>
            <a:ext cx="6978015" cy="101028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25"/>
              </a:spcBef>
            </a:pPr>
            <a:r>
              <a:rPr sz="3200" dirty="0"/>
              <a:t>PROF</a:t>
            </a:r>
            <a:r>
              <a:rPr sz="3200" spc="-15" dirty="0"/>
              <a:t> </a:t>
            </a:r>
            <a:r>
              <a:rPr sz="3200" dirty="0"/>
              <a:t>UMER</a:t>
            </a:r>
            <a:r>
              <a:rPr sz="3200" spc="-5" dirty="0"/>
              <a:t> </a:t>
            </a:r>
            <a:r>
              <a:rPr sz="3200" dirty="0"/>
              <a:t>MODEL</a:t>
            </a:r>
            <a:r>
              <a:rPr sz="3200" spc="-5" dirty="0"/>
              <a:t> </a:t>
            </a:r>
            <a:r>
              <a:rPr sz="3200" dirty="0"/>
              <a:t>OF</a:t>
            </a:r>
            <a:r>
              <a:rPr sz="3200" spc="-5" dirty="0"/>
              <a:t> </a:t>
            </a:r>
            <a:r>
              <a:rPr sz="3200" spc="-10" dirty="0"/>
              <a:t>INTEGRATED LECTURE</a:t>
            </a:r>
            <a:endParaRPr sz="32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5400" y="1752600"/>
            <a:ext cx="6248400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98064" y="335330"/>
            <a:ext cx="3576954" cy="1229995"/>
            <a:chOff x="2798064" y="335330"/>
            <a:chExt cx="3576954" cy="12299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98064" y="335330"/>
              <a:ext cx="1098626" cy="122969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69920" y="335330"/>
              <a:ext cx="3204718" cy="122969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040" rIns="0" bIns="0" rtlCol="0">
            <a:spAutoFit/>
          </a:bodyPr>
          <a:lstStyle/>
          <a:p>
            <a:pPr marL="236347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Symptoms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536448" y="1511757"/>
            <a:ext cx="7005955" cy="2074545"/>
            <a:chOff x="536448" y="1511757"/>
            <a:chExt cx="7005955" cy="207454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032" y="1511757"/>
              <a:ext cx="4643374" cy="90352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6448" y="1776996"/>
              <a:ext cx="303034" cy="30618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8640" y="1789176"/>
              <a:ext cx="252984" cy="25603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7032" y="2096973"/>
              <a:ext cx="3628390" cy="90352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6448" y="2362212"/>
              <a:ext cx="303034" cy="30618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8640" y="2374392"/>
              <a:ext cx="252984" cy="25603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7032" y="2682189"/>
              <a:ext cx="6904990" cy="90352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6448" y="2947428"/>
              <a:ext cx="303034" cy="30618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8640" y="2959608"/>
              <a:ext cx="252984" cy="256032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536448" y="3849661"/>
            <a:ext cx="6795770" cy="2150745"/>
            <a:chOff x="536448" y="3849661"/>
            <a:chExt cx="6795770" cy="2150745"/>
          </a:xfrm>
        </p:grpSpPr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6552" y="3849661"/>
              <a:ext cx="2957830" cy="101024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6448" y="4148365"/>
              <a:ext cx="330492" cy="33663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8640" y="4160519"/>
              <a:ext cx="280416" cy="28651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7032" y="4510989"/>
              <a:ext cx="5161534" cy="90352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6448" y="4776228"/>
              <a:ext cx="303034" cy="30618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8640" y="4788407"/>
              <a:ext cx="252984" cy="25603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7032" y="5096255"/>
              <a:ext cx="6694678" cy="903528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880668" y="1525889"/>
            <a:ext cx="6388100" cy="4197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62505">
              <a:lnSpc>
                <a:spcPct val="1201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Abnormal</a:t>
            </a:r>
            <a:r>
              <a:rPr sz="32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urine</a:t>
            </a:r>
            <a:r>
              <a:rPr sz="32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stream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Fertility</a:t>
            </a:r>
            <a:r>
              <a:rPr sz="32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problems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Psychological</a:t>
            </a:r>
            <a:r>
              <a:rPr sz="32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2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cosmetic</a:t>
            </a:r>
            <a:r>
              <a:rPr sz="32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issues.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4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600" b="1" spc="-10" dirty="0">
                <a:solidFill>
                  <a:srgbClr val="FFFFFF"/>
                </a:solidFill>
                <a:latin typeface="Arial"/>
                <a:cs typeface="Arial"/>
              </a:rPr>
              <a:t>Treatment: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32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sz="32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management.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Surgery</a:t>
            </a:r>
            <a:r>
              <a:rPr sz="32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32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definitive</a:t>
            </a:r>
            <a:r>
              <a:rPr sz="3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treatment.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36448" y="5361432"/>
            <a:ext cx="303530" cy="306705"/>
            <a:chOff x="536448" y="5361432"/>
            <a:chExt cx="303530" cy="306705"/>
          </a:xfrm>
        </p:grpSpPr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6448" y="5361432"/>
              <a:ext cx="303034" cy="30618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8640" y="5373624"/>
              <a:ext cx="252984" cy="25603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C433E-85D4-F835-5FB0-95717C438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42" y="151256"/>
            <a:ext cx="7576515" cy="1354217"/>
          </a:xfrm>
        </p:spPr>
        <p:txBody>
          <a:bodyPr/>
          <a:lstStyle/>
          <a:p>
            <a:r>
              <a:rPr lang="en-US" b="1" dirty="0"/>
              <a:t>Spiral Integration with Family Medicine</a:t>
            </a:r>
            <a:endParaRPr lang="en-PK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FAAD6A9-E26D-669F-35C1-601167D4CB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013466"/>
            <a:ext cx="7576514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PK" altLang="en-PK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PK" sz="2400" dirty="0">
                <a:latin typeface="Arial" panose="020B0604020202020204" pitchFamily="34" charset="0"/>
              </a:rPr>
              <a:t> </a:t>
            </a:r>
            <a:r>
              <a:rPr kumimoji="0" lang="en-US" altLang="en-PK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E</a:t>
            </a:r>
            <a:r>
              <a:rPr kumimoji="0" lang="en-PK" altLang="en-PK" sz="24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arly</a:t>
            </a:r>
            <a:r>
              <a:rPr kumimoji="0" lang="en-PK" altLang="en-PK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diagnosis and long-term follow-up</a:t>
            </a:r>
            <a:r>
              <a:rPr kumimoji="0" lang="en-PK" altLang="en-PK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of congenital lower urinary tract anomalies in primary care.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PK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PK" altLang="en-PK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Emphasize </a:t>
            </a:r>
            <a:r>
              <a:rPr kumimoji="0" lang="en-PK" altLang="en-PK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urinary tract infection (UTI) prevention and bladder function monitoring</a:t>
            </a:r>
            <a:r>
              <a:rPr kumimoji="0" lang="en-PK" altLang="en-PK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in children. </a:t>
            </a:r>
          </a:p>
        </p:txBody>
      </p:sp>
    </p:spTree>
    <p:extLst>
      <p:ext uri="{BB962C8B-B14F-4D97-AF65-F5344CB8AC3E}">
        <p14:creationId xmlns:p14="http://schemas.microsoft.com/office/powerpoint/2010/main" val="20226600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F9597-F132-1DD7-4CD6-CAFE985A3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42" y="151256"/>
            <a:ext cx="7576515" cy="677108"/>
          </a:xfrm>
        </p:spPr>
        <p:txBody>
          <a:bodyPr/>
          <a:lstStyle/>
          <a:p>
            <a:r>
              <a:rPr lang="en-US" dirty="0"/>
              <a:t>Biomedical Ethics</a:t>
            </a:r>
            <a:endParaRPr lang="en-PK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03BEA57-E09F-2148-8737-6AB60F8BCA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249124"/>
            <a:ext cx="81534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PK" altLang="en-PK" sz="2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PK" altLang="en-PK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Address </a:t>
            </a:r>
            <a:r>
              <a:rPr kumimoji="0" lang="en-PK" altLang="en-PK" sz="28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ethical dilemmas in prenatal diagnosis</a:t>
            </a:r>
            <a:r>
              <a:rPr kumimoji="0" lang="en-PK" altLang="en-PK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and decision-making for severe anomalies.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PK" altLang="en-PK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Discuss the </a:t>
            </a:r>
            <a:r>
              <a:rPr kumimoji="0" lang="en-PK" altLang="en-PK" sz="28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ethical considerations of surgical correction in neonates and children</a:t>
            </a:r>
            <a:r>
              <a:rPr kumimoji="0" lang="en-PK" altLang="en-PK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, including parental consent. </a:t>
            </a:r>
          </a:p>
        </p:txBody>
      </p:sp>
    </p:spTree>
    <p:extLst>
      <p:ext uri="{BB962C8B-B14F-4D97-AF65-F5344CB8AC3E}">
        <p14:creationId xmlns:p14="http://schemas.microsoft.com/office/powerpoint/2010/main" val="30761661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A3749-15F9-D641-ACF2-268033AAA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42" y="151256"/>
            <a:ext cx="7576515" cy="677108"/>
          </a:xfrm>
        </p:spPr>
        <p:txBody>
          <a:bodyPr/>
          <a:lstStyle/>
          <a:p>
            <a:r>
              <a:rPr lang="en-US" dirty="0"/>
              <a:t>Research</a:t>
            </a:r>
            <a:endParaRPr lang="en-PK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9920333-B144-368A-8117-78F74007BE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874455"/>
            <a:ext cx="7236156" cy="510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PK" altLang="en-PK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PK" sz="2800" dirty="0">
                <a:latin typeface="Arial" panose="020B0604020202020204" pitchFamily="34" charset="0"/>
              </a:rPr>
              <a:t> </a:t>
            </a:r>
            <a:r>
              <a:rPr kumimoji="0" lang="en-US" altLang="en-PK" sz="28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R</a:t>
            </a:r>
            <a:r>
              <a:rPr kumimoji="0" lang="en-PK" altLang="en-PK" sz="28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ecent</a:t>
            </a:r>
            <a:r>
              <a:rPr kumimoji="0" lang="en-PK" altLang="en-PK" sz="28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advancements in </a:t>
            </a:r>
            <a:r>
              <a:rPr kumimoji="0" lang="en-PK" altLang="en-PK" sz="28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fetal</a:t>
            </a:r>
            <a:r>
              <a:rPr kumimoji="0" lang="en-PK" altLang="en-PK" sz="28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interventions and regenerative medicine</a:t>
            </a:r>
            <a:r>
              <a:rPr kumimoji="0" lang="en-PK" altLang="en-PK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for congenital anomalies.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PK" sz="2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PK" sz="2800" dirty="0">
                <a:latin typeface="Arial" panose="020B0604020202020204" pitchFamily="34" charset="0"/>
              </a:rPr>
              <a:t> </a:t>
            </a:r>
            <a:r>
              <a:rPr kumimoji="0" lang="en-US" altLang="en-PK" sz="28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G</a:t>
            </a:r>
            <a:r>
              <a:rPr kumimoji="0" lang="en-PK" altLang="en-PK" sz="28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enetic</a:t>
            </a:r>
            <a:r>
              <a:rPr kumimoji="0" lang="en-PK" altLang="en-PK" sz="28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studies and molecular research</a:t>
            </a:r>
            <a:r>
              <a:rPr kumimoji="0" lang="en-PK" altLang="en-PK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related to urinary tract malformations. </a:t>
            </a:r>
            <a:endParaRPr kumimoji="0" lang="en-US" altLang="en-PK" sz="2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PK" sz="28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PK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https://pmc.ncbi.nlm.nih.gov/articles/PMC5107396/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PK" sz="28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PK" altLang="en-PK" sz="2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2250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785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REFERENCES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5339" y="2152395"/>
            <a:ext cx="7052309" cy="17620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0365" indent="-342265">
              <a:lnSpc>
                <a:spcPct val="100000"/>
              </a:lnSpc>
              <a:spcBef>
                <a:spcPts val="100"/>
              </a:spcBef>
              <a:buClr>
                <a:srgbClr val="A53010"/>
              </a:buClr>
              <a:buFont typeface="Arial Narrow"/>
              <a:buChar char="•"/>
              <a:tabLst>
                <a:tab pos="380365" algn="l"/>
              </a:tabLst>
            </a:pPr>
            <a:r>
              <a:rPr lang="en-US" sz="2800" dirty="0">
                <a:solidFill>
                  <a:schemeClr val="bg1"/>
                </a:solidFill>
                <a:latin typeface="Century Gothic"/>
                <a:cs typeface="Century Gothic"/>
              </a:rPr>
              <a:t>Campbells urology 12</a:t>
            </a:r>
            <a:r>
              <a:rPr lang="en-US" sz="2800" baseline="30000" dirty="0">
                <a:solidFill>
                  <a:schemeClr val="bg1"/>
                </a:solidFill>
                <a:latin typeface="Century Gothic"/>
                <a:cs typeface="Century Gothic"/>
              </a:rPr>
              <a:t>th</a:t>
            </a:r>
            <a:r>
              <a:rPr lang="en-US" sz="2800" dirty="0">
                <a:solidFill>
                  <a:schemeClr val="bg1"/>
                </a:solidFill>
                <a:latin typeface="Century Gothic"/>
                <a:cs typeface="Century Gothic"/>
              </a:rPr>
              <a:t> edition</a:t>
            </a:r>
          </a:p>
          <a:p>
            <a:pPr marL="380365" indent="-342265">
              <a:lnSpc>
                <a:spcPct val="100000"/>
              </a:lnSpc>
              <a:spcBef>
                <a:spcPts val="100"/>
              </a:spcBef>
              <a:buClr>
                <a:srgbClr val="A53010"/>
              </a:buClr>
              <a:buFont typeface="Arial Narrow"/>
              <a:buChar char="•"/>
              <a:tabLst>
                <a:tab pos="380365" algn="l"/>
              </a:tabLst>
            </a:pPr>
            <a:r>
              <a:rPr lang="en-US" sz="2800" dirty="0">
                <a:solidFill>
                  <a:schemeClr val="bg1"/>
                </a:solidFill>
                <a:latin typeface="Century Gothic"/>
                <a:cs typeface="Century Gothic"/>
              </a:rPr>
              <a:t>Smith and </a:t>
            </a:r>
            <a:r>
              <a:rPr lang="en-US" sz="2800" dirty="0" err="1">
                <a:solidFill>
                  <a:schemeClr val="bg1"/>
                </a:solidFill>
                <a:latin typeface="Century Gothic"/>
                <a:cs typeface="Century Gothic"/>
              </a:rPr>
              <a:t>Tanaghos</a:t>
            </a:r>
            <a:r>
              <a:rPr lang="en-US" sz="2800" dirty="0">
                <a:solidFill>
                  <a:schemeClr val="bg1"/>
                </a:solidFill>
                <a:latin typeface="Century Gothic"/>
                <a:cs typeface="Century Gothic"/>
              </a:rPr>
              <a:t> urology 9</a:t>
            </a:r>
            <a:r>
              <a:rPr lang="en-US" sz="2800" baseline="30000" dirty="0">
                <a:solidFill>
                  <a:schemeClr val="bg1"/>
                </a:solidFill>
                <a:latin typeface="Century Gothic"/>
                <a:cs typeface="Century Gothic"/>
              </a:rPr>
              <a:t>th</a:t>
            </a:r>
            <a:r>
              <a:rPr lang="en-US" sz="2800" dirty="0">
                <a:solidFill>
                  <a:schemeClr val="bg1"/>
                </a:solidFill>
                <a:latin typeface="Century Gothic"/>
                <a:cs typeface="Century Gothic"/>
              </a:rPr>
              <a:t> edition</a:t>
            </a:r>
          </a:p>
          <a:p>
            <a:pPr marL="380365" indent="-342265">
              <a:lnSpc>
                <a:spcPct val="100000"/>
              </a:lnSpc>
              <a:spcBef>
                <a:spcPts val="100"/>
              </a:spcBef>
              <a:buClr>
                <a:srgbClr val="A53010"/>
              </a:buClr>
              <a:buFont typeface="Arial Narrow"/>
              <a:buChar char="•"/>
              <a:tabLst>
                <a:tab pos="380365" algn="l"/>
              </a:tabLst>
            </a:pPr>
            <a:r>
              <a:rPr lang="en-US" sz="2800" dirty="0">
                <a:solidFill>
                  <a:schemeClr val="bg1"/>
                </a:solidFill>
                <a:latin typeface="Century Gothic"/>
                <a:cs typeface="Century Gothic"/>
              </a:rPr>
              <a:t>EAU 2024 guidelines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904" y="621791"/>
            <a:ext cx="7848600" cy="56875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B82A4-879F-7AAD-258D-DA4E35F10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42" y="151256"/>
            <a:ext cx="7576515" cy="677108"/>
          </a:xfrm>
        </p:spPr>
        <p:txBody>
          <a:bodyPr/>
          <a:lstStyle/>
          <a:p>
            <a:r>
              <a:rPr lang="en-US" dirty="0"/>
              <a:t>LEARNING OBJECTIVES</a:t>
            </a:r>
            <a:endParaRPr lang="en-PK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7D2A3CE-126E-A8E6-FCCC-3573548819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19482"/>
            <a:ext cx="83820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PK" altLang="en-PK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Understand the embryological development of the lower urinary tract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, including the role of the urogenital sinus and mesonephric ducts.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PK" altLang="en-PK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Recognize various congenital anomalies of the lower urinary tract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, such as bladder agenesis, duplication anomalies, urachal anomalies, and posterior urethral valves.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PK" altLang="en-PK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Describe the clinical presentation, diagnosis, and complications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of anomalies like bladder exstrophy, hypospadias, and prune belly syndrome.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PK" altLang="en-PK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Explain the pathophysiology and management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of obstructive conditions such as posterior urethral valves and meatal stenosis.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PK" altLang="en-PK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Interpret imaging and diagnostic modalities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(e.g., VCUG, IVP, ultrasound, CT) used for evaluating congenital lower urinary tract anomalies.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PK" altLang="en-PK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Discuss surgical and conservative treatment options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, including urinary diversion, reconstructive procedures, and catheterization techniques. </a:t>
            </a:r>
          </a:p>
        </p:txBody>
      </p:sp>
    </p:spTree>
    <p:extLst>
      <p:ext uri="{BB962C8B-B14F-4D97-AF65-F5344CB8AC3E}">
        <p14:creationId xmlns:p14="http://schemas.microsoft.com/office/powerpoint/2010/main" val="1798741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168A1-6C49-F077-AFC3-A6E21A7CC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AA3E2E-F1F1-DF52-90BC-87F265B95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244" y="1950796"/>
            <a:ext cx="8040370" cy="615553"/>
          </a:xfrm>
        </p:spPr>
        <p:txBody>
          <a:bodyPr/>
          <a:lstStyle/>
          <a:p>
            <a:pPr algn="ctr"/>
            <a:r>
              <a:rPr lang="en-US" sz="4000" b="1" dirty="0"/>
              <a:t>CORE  SUBJECT</a:t>
            </a:r>
            <a:endParaRPr lang="en-PK" sz="4000" b="1" dirty="0"/>
          </a:p>
        </p:txBody>
      </p:sp>
    </p:spTree>
    <p:extLst>
      <p:ext uri="{BB962C8B-B14F-4D97-AF65-F5344CB8AC3E}">
        <p14:creationId xmlns:p14="http://schemas.microsoft.com/office/powerpoint/2010/main" val="4041006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1511" y="472389"/>
            <a:ext cx="4783709" cy="90352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4576" rIns="0" bIns="0" rtlCol="0">
            <a:spAutoFit/>
          </a:bodyPr>
          <a:lstStyle/>
          <a:p>
            <a:pPr marL="1664970">
              <a:lnSpc>
                <a:spcPct val="100000"/>
              </a:lnSpc>
              <a:spcBef>
                <a:spcPts val="95"/>
              </a:spcBef>
            </a:pPr>
            <a:r>
              <a:rPr sz="3200" dirty="0">
                <a:solidFill>
                  <a:srgbClr val="FFFF66"/>
                </a:solidFill>
              </a:rPr>
              <a:t>Congenital</a:t>
            </a:r>
            <a:r>
              <a:rPr sz="3200" spc="-204" dirty="0">
                <a:solidFill>
                  <a:srgbClr val="FFFF66"/>
                </a:solidFill>
              </a:rPr>
              <a:t> </a:t>
            </a:r>
            <a:r>
              <a:rPr sz="3200" spc="-10" dirty="0">
                <a:solidFill>
                  <a:srgbClr val="FFFF66"/>
                </a:solidFill>
              </a:rPr>
              <a:t>Anomalies</a:t>
            </a:r>
            <a:endParaRPr sz="3200"/>
          </a:p>
        </p:txBody>
      </p:sp>
      <p:grpSp>
        <p:nvGrpSpPr>
          <p:cNvPr id="4" name="object 4"/>
          <p:cNvGrpSpPr/>
          <p:nvPr/>
        </p:nvGrpSpPr>
        <p:grpSpPr>
          <a:xfrm>
            <a:off x="387095" y="1731238"/>
            <a:ext cx="8438515" cy="3131820"/>
            <a:chOff x="387095" y="1731238"/>
            <a:chExt cx="8438515" cy="31318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5863" y="1731238"/>
              <a:ext cx="8340598" cy="57127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1520" y="1975078"/>
              <a:ext cx="1638045" cy="57127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7095" y="2584678"/>
              <a:ext cx="8438134" cy="57127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1520" y="2828518"/>
              <a:ext cx="3308477" cy="57127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7095" y="3438118"/>
              <a:ext cx="4146677" cy="57127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7095" y="4047718"/>
              <a:ext cx="8166861" cy="57127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1520" y="4291558"/>
              <a:ext cx="7663942" cy="571271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36244" y="1798396"/>
            <a:ext cx="8047990" cy="2891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0960">
              <a:lnSpc>
                <a:spcPts val="2160"/>
              </a:lnSpc>
              <a:spcBef>
                <a:spcPts val="9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major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consideration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congenital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abnormalities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they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tend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endParaRPr sz="2000">
              <a:latin typeface="Arial"/>
              <a:cs typeface="Arial"/>
            </a:endParaRPr>
          </a:p>
          <a:p>
            <a:pPr marL="356870">
              <a:lnSpc>
                <a:spcPts val="216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multiple.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"/>
              <a:cs typeface="Arial"/>
            </a:endParaRPr>
          </a:p>
          <a:p>
            <a:pPr marL="12700">
              <a:lnSpc>
                <a:spcPts val="216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these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anomalies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infrequent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rare,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condition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occurs</a:t>
            </a:r>
            <a:endParaRPr sz="2000">
              <a:latin typeface="Arial"/>
              <a:cs typeface="Arial"/>
            </a:endParaRPr>
          </a:p>
          <a:p>
            <a:pPr marL="356870">
              <a:lnSpc>
                <a:spcPts val="216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both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males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females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Diagnosed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infancy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childhood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Arial"/>
              <a:cs typeface="Arial"/>
            </a:endParaRPr>
          </a:p>
          <a:p>
            <a:pPr marL="356870" marR="280670" indent="-344805">
              <a:lnSpc>
                <a:spcPct val="8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Most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discovered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evaluation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urinary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tract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infection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or,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case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urachal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anomalies,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periumbilical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drainage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redness.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99232" y="472389"/>
            <a:ext cx="3171190" cy="90352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4576" rIns="0" bIns="0" rtlCol="0">
            <a:spAutoFit/>
          </a:bodyPr>
          <a:lstStyle/>
          <a:p>
            <a:pPr marL="2472690">
              <a:lnSpc>
                <a:spcPct val="100000"/>
              </a:lnSpc>
              <a:spcBef>
                <a:spcPts val="95"/>
              </a:spcBef>
            </a:pPr>
            <a:r>
              <a:rPr sz="3200" spc="-10" dirty="0">
                <a:solidFill>
                  <a:srgbClr val="FFFF66"/>
                </a:solidFill>
              </a:rPr>
              <a:t>Classification</a:t>
            </a:r>
            <a:endParaRPr sz="3200"/>
          </a:p>
        </p:txBody>
      </p:sp>
      <p:grpSp>
        <p:nvGrpSpPr>
          <p:cNvPr id="4" name="object 4"/>
          <p:cNvGrpSpPr/>
          <p:nvPr/>
        </p:nvGrpSpPr>
        <p:grpSpPr>
          <a:xfrm>
            <a:off x="326136" y="1444790"/>
            <a:ext cx="5366385" cy="791210"/>
            <a:chOff x="326136" y="1444790"/>
            <a:chExt cx="5366385" cy="79121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6136" y="1444790"/>
              <a:ext cx="5246878" cy="79079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02351" y="1444790"/>
              <a:ext cx="589572" cy="79079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36244" y="1536573"/>
            <a:ext cx="492188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Urinary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bladder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anomalies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are-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67512" y="1917217"/>
            <a:ext cx="4043045" cy="3629025"/>
            <a:chOff x="667512" y="1917217"/>
            <a:chExt cx="4043045" cy="362902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3920" y="1932381"/>
              <a:ext cx="373227" cy="43413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61288" y="1917217"/>
              <a:ext cx="1927733" cy="45857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3920" y="2176221"/>
              <a:ext cx="373227" cy="43413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61288" y="2161057"/>
              <a:ext cx="1406398" cy="45857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3920" y="2420061"/>
              <a:ext cx="373227" cy="43413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61288" y="2404897"/>
              <a:ext cx="3524885" cy="45857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3920" y="2663901"/>
              <a:ext cx="373227" cy="43413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61288" y="2648737"/>
              <a:ext cx="1299845" cy="45857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3920" y="2907741"/>
              <a:ext cx="373227" cy="43413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61288" y="2892577"/>
              <a:ext cx="1827022" cy="45857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3920" y="3151581"/>
              <a:ext cx="373227" cy="43413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61288" y="3136417"/>
              <a:ext cx="3524885" cy="45857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3920" y="3395421"/>
              <a:ext cx="373227" cy="43413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19200" y="3380257"/>
              <a:ext cx="1507109" cy="45857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67512" y="3870909"/>
              <a:ext cx="4043045" cy="79684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61288" y="4355617"/>
              <a:ext cx="1476628" cy="45857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61288" y="4599457"/>
              <a:ext cx="1363852" cy="45857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61288" y="4843297"/>
              <a:ext cx="2089277" cy="45857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61288" y="5087137"/>
              <a:ext cx="897458" cy="45857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783079" y="5087137"/>
              <a:ext cx="1001090" cy="458571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880668" y="1969084"/>
            <a:ext cx="3684270" cy="34423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11480" indent="-286385">
              <a:lnSpc>
                <a:spcPct val="100000"/>
              </a:lnSpc>
              <a:spcBef>
                <a:spcPts val="110"/>
              </a:spcBef>
              <a:buChar char="–"/>
              <a:tabLst>
                <a:tab pos="411480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bladder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diverticula</a:t>
            </a:r>
            <a:endParaRPr sz="1600">
              <a:latin typeface="Arial"/>
              <a:cs typeface="Arial"/>
            </a:endParaRPr>
          </a:p>
          <a:p>
            <a:pPr marL="411480" indent="-286385">
              <a:lnSpc>
                <a:spcPct val="100000"/>
              </a:lnSpc>
              <a:buChar char="–"/>
              <a:tabLst>
                <a:tab pos="411480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bladder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ears</a:t>
            </a:r>
            <a:endParaRPr sz="1600">
              <a:latin typeface="Arial"/>
              <a:cs typeface="Arial"/>
            </a:endParaRPr>
          </a:p>
          <a:p>
            <a:pPr marL="411480" indent="-286385">
              <a:lnSpc>
                <a:spcPct val="100000"/>
              </a:lnSpc>
              <a:buChar char="–"/>
              <a:tabLst>
                <a:tab pos="411480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congenital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hypoplasia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bladder</a:t>
            </a:r>
            <a:endParaRPr sz="1600">
              <a:latin typeface="Arial"/>
              <a:cs typeface="Arial"/>
            </a:endParaRPr>
          </a:p>
          <a:p>
            <a:pPr marL="411480" indent="-286385">
              <a:lnSpc>
                <a:spcPct val="100000"/>
              </a:lnSpc>
              <a:buChar char="–"/>
              <a:tabLst>
                <a:tab pos="411480" algn="l"/>
              </a:tabLst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megacystis</a:t>
            </a:r>
            <a:endParaRPr sz="1600">
              <a:latin typeface="Arial"/>
              <a:cs typeface="Arial"/>
            </a:endParaRPr>
          </a:p>
          <a:p>
            <a:pPr marL="411480" indent="-286385">
              <a:lnSpc>
                <a:spcPct val="100000"/>
              </a:lnSpc>
              <a:spcBef>
                <a:spcPts val="5"/>
              </a:spcBef>
              <a:buChar char="–"/>
              <a:tabLst>
                <a:tab pos="411480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bladder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agenesis</a:t>
            </a:r>
            <a:endParaRPr sz="1600">
              <a:latin typeface="Arial"/>
              <a:cs typeface="Arial"/>
            </a:endParaRPr>
          </a:p>
          <a:p>
            <a:pPr marL="411480" indent="-286385">
              <a:lnSpc>
                <a:spcPct val="100000"/>
              </a:lnSpc>
              <a:buChar char="–"/>
              <a:tabLst>
                <a:tab pos="411480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duplication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anomalies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bladder</a:t>
            </a:r>
            <a:endParaRPr sz="1600">
              <a:latin typeface="Arial"/>
              <a:cs typeface="Arial"/>
            </a:endParaRPr>
          </a:p>
          <a:p>
            <a:pPr marL="469900" indent="-344805">
              <a:lnSpc>
                <a:spcPct val="100000"/>
              </a:lnSpc>
              <a:buChar char="–"/>
              <a:tabLst>
                <a:tab pos="469900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bladder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septa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Urachal</a:t>
            </a:r>
            <a:r>
              <a:rPr sz="2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anomalies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endParaRPr sz="2800">
              <a:latin typeface="Arial"/>
              <a:cs typeface="Arial"/>
            </a:endParaRPr>
          </a:p>
          <a:p>
            <a:pPr marL="411480" marR="1449070">
              <a:lnSpc>
                <a:spcPct val="100000"/>
              </a:lnSpc>
              <a:spcBef>
                <a:spcPts val="120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urachal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sinus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urachal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cyst</a:t>
            </a:r>
            <a:r>
              <a:rPr sz="1600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urachal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diverticulum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patent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urachus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88335" y="472389"/>
            <a:ext cx="3789934" cy="90352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4576" rIns="0" bIns="0" rtlCol="0">
            <a:spAutoFit/>
          </a:bodyPr>
          <a:lstStyle/>
          <a:p>
            <a:pPr marL="2161540">
              <a:lnSpc>
                <a:spcPct val="100000"/>
              </a:lnSpc>
              <a:spcBef>
                <a:spcPts val="95"/>
              </a:spcBef>
            </a:pPr>
            <a:r>
              <a:rPr sz="3200" spc="-10" dirty="0">
                <a:solidFill>
                  <a:srgbClr val="FFFF66"/>
                </a:solidFill>
              </a:rPr>
              <a:t>Pathophysiology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6615" y="1505750"/>
            <a:ext cx="5256022" cy="67801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56615" y="2310422"/>
            <a:ext cx="7862570" cy="2320925"/>
            <a:chOff x="356615" y="2310422"/>
            <a:chExt cx="7862570" cy="232092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6615" y="2310422"/>
              <a:ext cx="7862061" cy="67801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1040" y="2639606"/>
              <a:ext cx="4936109" cy="67801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3439" y="3075470"/>
              <a:ext cx="406692" cy="53475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30807" y="3054070"/>
              <a:ext cx="5045710" cy="57127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3439" y="3410750"/>
              <a:ext cx="406692" cy="53475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30807" y="3389350"/>
              <a:ext cx="3497453" cy="57127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3439" y="3746030"/>
              <a:ext cx="406692" cy="53475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30807" y="3724630"/>
              <a:ext cx="2811653" cy="57127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3439" y="4081310"/>
              <a:ext cx="406692" cy="53475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30807" y="4059910"/>
              <a:ext cx="2156332" cy="571271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441959" y="4718342"/>
            <a:ext cx="8325484" cy="1336675"/>
            <a:chOff x="441959" y="4718342"/>
            <a:chExt cx="8325484" cy="1336675"/>
          </a:xfrm>
        </p:grpSpPr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1959" y="4718342"/>
              <a:ext cx="8185150" cy="67801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01039" y="5047488"/>
              <a:ext cx="8066278" cy="67801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01039" y="5376672"/>
              <a:ext cx="5286629" cy="678014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536244" y="1588389"/>
            <a:ext cx="7937500" cy="4264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embryologic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cause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unknown.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00">
              <a:latin typeface="Arial"/>
              <a:cs typeface="Arial"/>
            </a:endParaRPr>
          </a:p>
          <a:p>
            <a:pPr marL="12700">
              <a:lnSpc>
                <a:spcPts val="2735"/>
              </a:lnSpc>
              <a:spcBef>
                <a:spcPts val="5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Bladder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development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occurs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during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fifth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seventh</a:t>
            </a:r>
            <a:endParaRPr sz="2400">
              <a:latin typeface="Arial"/>
              <a:cs typeface="Arial"/>
            </a:endParaRPr>
          </a:p>
          <a:p>
            <a:pPr marL="356870">
              <a:lnSpc>
                <a:spcPts val="2735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week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gestational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development.</a:t>
            </a:r>
            <a:endParaRPr sz="2400">
              <a:latin typeface="Arial"/>
              <a:cs typeface="Arial"/>
            </a:endParaRPr>
          </a:p>
          <a:p>
            <a:pPr marL="756285" indent="-286385">
              <a:lnSpc>
                <a:spcPct val="100000"/>
              </a:lnSpc>
              <a:spcBef>
                <a:spcPts val="254"/>
              </a:spcBef>
              <a:buChar char="-"/>
              <a:tabLst>
                <a:tab pos="75628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Development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depends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upon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many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factors</a:t>
            </a:r>
            <a:endParaRPr sz="2000">
              <a:latin typeface="Arial"/>
              <a:cs typeface="Arial"/>
            </a:endParaRPr>
          </a:p>
          <a:p>
            <a:pPr marL="756285" indent="-286385">
              <a:lnSpc>
                <a:spcPct val="100000"/>
              </a:lnSpc>
              <a:spcBef>
                <a:spcPts val="240"/>
              </a:spcBef>
              <a:buChar char="-"/>
              <a:tabLst>
                <a:tab pos="75628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mesenchymal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differentiation</a:t>
            </a:r>
            <a:endParaRPr sz="2000">
              <a:latin typeface="Arial"/>
              <a:cs typeface="Arial"/>
            </a:endParaRPr>
          </a:p>
          <a:p>
            <a:pPr marL="756285" indent="-286385">
              <a:lnSpc>
                <a:spcPct val="100000"/>
              </a:lnSpc>
              <a:spcBef>
                <a:spcPts val="240"/>
              </a:spcBef>
              <a:buChar char="-"/>
              <a:tabLst>
                <a:tab pos="75628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mesenchymal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growth</a:t>
            </a:r>
            <a:endParaRPr sz="2000">
              <a:latin typeface="Arial"/>
              <a:cs typeface="Arial"/>
            </a:endParaRPr>
          </a:p>
          <a:p>
            <a:pPr marL="756285" indent="-286385">
              <a:lnSpc>
                <a:spcPct val="100000"/>
              </a:lnSpc>
              <a:spcBef>
                <a:spcPts val="245"/>
              </a:spcBef>
              <a:buChar char="-"/>
              <a:tabLst>
                <a:tab pos="75628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urine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production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50">
              <a:latin typeface="Arial"/>
              <a:cs typeface="Arial"/>
            </a:endParaRPr>
          </a:p>
          <a:p>
            <a:pPr marL="356870" marR="5080" indent="-259079">
              <a:lnSpc>
                <a:spcPct val="9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Bladder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cycling,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process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sequential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expansion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contraction,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is important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anatomic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physiologic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development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normal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bladder.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5D1E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1846</Words>
  <Application>Microsoft Office PowerPoint</Application>
  <PresentationFormat>On-screen Show (4:3)</PresentationFormat>
  <Paragraphs>283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Arial Narrow</vt:lpstr>
      <vt:lpstr>Century Gothic</vt:lpstr>
      <vt:lpstr>Times New Roman</vt:lpstr>
      <vt:lpstr>Wingdings</vt:lpstr>
      <vt:lpstr>Office Theme</vt:lpstr>
      <vt:lpstr>Lower Urinary Tract:</vt:lpstr>
      <vt:lpstr>University Motto, Vision, Values &amp; Goals</vt:lpstr>
      <vt:lpstr>SEQUENCE OF LGIS</vt:lpstr>
      <vt:lpstr>PROF UMER MODEL OF INTEGRATED LECTURE</vt:lpstr>
      <vt:lpstr>LEARNING OBJECTIVES</vt:lpstr>
      <vt:lpstr>PowerPoint Presentation</vt:lpstr>
      <vt:lpstr>Congenital Anomalies</vt:lpstr>
      <vt:lpstr>Classification</vt:lpstr>
      <vt:lpstr>Pathophysiology</vt:lpstr>
      <vt:lpstr>PowerPoint Presentation</vt:lpstr>
      <vt:lpstr>Anatomy</vt:lpstr>
      <vt:lpstr>Anatomy……………..</vt:lpstr>
      <vt:lpstr>Embryology</vt:lpstr>
      <vt:lpstr>Embryology……..</vt:lpstr>
      <vt:lpstr>Bladder Diverticulum</vt:lpstr>
      <vt:lpstr>Bladder Diverticulum……………</vt:lpstr>
      <vt:lpstr>Bladder Diverticula</vt:lpstr>
      <vt:lpstr>Bladder ears</vt:lpstr>
      <vt:lpstr>Bladder agenesis</vt:lpstr>
      <vt:lpstr>Megacystitis</vt:lpstr>
      <vt:lpstr>Bladder duplication</vt:lpstr>
      <vt:lpstr>PowerPoint Presentation</vt:lpstr>
      <vt:lpstr>Duplication of Ur. bladder</vt:lpstr>
      <vt:lpstr>Urachal cyst</vt:lpstr>
      <vt:lpstr>Patent urachus</vt:lpstr>
      <vt:lpstr>Patent Urachus</vt:lpstr>
      <vt:lpstr>Patent Urachus</vt:lpstr>
      <vt:lpstr>Resected specimen of Urachus</vt:lpstr>
      <vt:lpstr>Urachal sinus</vt:lpstr>
      <vt:lpstr>Ectopia Vesicae</vt:lpstr>
      <vt:lpstr>PowerPoint Presentation</vt:lpstr>
      <vt:lpstr>Exostrophy of Urinary bladder</vt:lpstr>
      <vt:lpstr>Posterior urethral valves</vt:lpstr>
      <vt:lpstr>Renal and urological manifestations</vt:lpstr>
      <vt:lpstr>Prune belly syndrome (Triad Syndrome)</vt:lpstr>
      <vt:lpstr>PowerPoint Presentation</vt:lpstr>
      <vt:lpstr>Meatal stenosis</vt:lpstr>
      <vt:lpstr>Hypospadias</vt:lpstr>
      <vt:lpstr>Types</vt:lpstr>
      <vt:lpstr>Symptoms</vt:lpstr>
      <vt:lpstr>Spiral Integration with Family Medicine</vt:lpstr>
      <vt:lpstr>Biomedical Ethics</vt:lpstr>
      <vt:lpstr>Research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Rameez Ahmed Mughal</cp:lastModifiedBy>
  <cp:revision>3</cp:revision>
  <dcterms:created xsi:type="dcterms:W3CDTF">2025-03-02T06:01:57Z</dcterms:created>
  <dcterms:modified xsi:type="dcterms:W3CDTF">2025-03-02T06:16:31Z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2024-09-23T00:00:00Z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2025-03-02T00:00:00Z</vt:filetime>
  </property>
  <property fmtid="{D5CDD505-2E9C-101B-9397-08002B2CF9AE}" pid="5" name="Producer">
    <vt:lpwstr>www.ilovepdf.com</vt:lpwstr>
  </property>
</Properties>
</file>