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12192000" cy="6858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rlito" panose="020B0604020202020204" charset="0"/>
      <p:regular r:id="rId47"/>
      <p:bold r:id="rId48"/>
      <p:italic r:id="rId49"/>
      <p:boldItalic r:id="rId50"/>
    </p:embeddedFont>
    <p:embeddedFont>
      <p:font typeface="Trebuchet MS" panose="020B0603020202020204" pitchFamily="3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9D1D70-2AB2-44F1-828E-9BC9025773D9}">
  <a:tblStyle styleId="{3E9D1D70-2AB2-44F1-828E-9BC9025773D9}" styleName="Table_0"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4E7"/>
          </a:solidFill>
        </a:fill>
      </a:tcStyle>
    </a:wholeTbl>
    <a:band1H>
      <a:tcTxStyle/>
      <a:tcStyle>
        <a:tcBdr/>
        <a:fill>
          <a:solidFill>
            <a:srgbClr val="DBE9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BE9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/>
        <a:fill>
          <a:solidFill>
            <a:srgbClr val="90C226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/>
        <a:fill>
          <a:solidFill>
            <a:srgbClr val="90C22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90C22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90C22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d94fd1316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2d94fd13161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g2d94fd13161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d94fd1316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2d94fd13161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2d94fd13161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d94fd1316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2d94fd13161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2d94fd13161_0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d94fd13161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2d94fd13161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g2d94fd13161_0_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d94fd13161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2d94fd13161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g2d94fd13161_0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d94fd13161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2d94fd13161_0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g2d94fd13161_0_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d94fd13161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2d94fd13161_0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g2d94fd13161_0_1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d94fd13161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2d94fd13161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g2d94fd13161_0_1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d94fd13161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g2d94fd13161_0_1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g2d94fd13161_0_1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d94fd13161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2d94fd13161_0_1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g2d94fd13161_0_1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d94fd13161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2d94fd13161_0_1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g2d94fd13161_0_1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d94fd13161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2d94fd13161_0_1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g2d94fd13161_0_1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d94fd1316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2d94fd13161_0_1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g2d94fd13161_0_1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d94fd13161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g2d94fd13161_0_2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g2d94fd13161_0_2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d94fd13161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g2d94fd13161_0_1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g2d94fd13161_0_1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d94fd13161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g2d94fd13161_0_2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g2d94fd13161_0_2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d94fd13161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2d94fd13161_0_2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2d94fd13161_0_2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d94fd13161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g2d94fd13161_0_2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g2d94fd13161_0_2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d94fd13161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g2d94fd13161_0_2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g2d94fd13161_0_2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d94fd13161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g2d94fd13161_0_2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g2d94fd13161_0_2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d94fd13161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g2d94fd13161_0_2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g2d94fd13161_0_2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d94fd13161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g2d94fd13161_0_3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3" name="Google Shape;383;g2d94fd13161_0_3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d94fd13161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g2d94fd13161_0_2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g2d94fd13161_0_2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d94fd13161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g2d94fd13161_0_3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2" name="Google Shape;402;g2d94fd13161_0_3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d94fd13161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g2d94fd13161_0_3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2" name="Google Shape;412;g2d94fd13161_0_3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d94fd13161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g2d94fd13161_0_3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1" name="Google Shape;421;g2d94fd13161_0_3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d94fd13161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g2d94fd13161_0_3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0" name="Google Shape;430;g2d94fd13161_0_3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d94fd13161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g2d94fd13161_0_3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9" name="Google Shape;439;g2d94fd13161_0_3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d94fd13161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g2d94fd13161_0_3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8" name="Google Shape;448;g2d94fd13161_0_3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6" name="Google Shape;45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d94fd1316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2d94fd13161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2d94fd13161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d94fd1316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2d94fd13161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g2d94fd13161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d94fd1316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2d94fd13161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2d94fd13161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31553" y="496950"/>
            <a:ext cx="107289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14585" y="1526489"/>
            <a:ext cx="10762800" cy="4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None/>
              <a:defRPr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31553" y="496950"/>
            <a:ext cx="107289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 b="0" i="0">
                <a:solidFill>
                  <a:schemeClr val="dk1"/>
                </a:solidFill>
                <a:latin typeface="Carlito"/>
                <a:ea typeface="Carlito"/>
                <a:cs typeface="Carlito"/>
                <a:sym typeface="Carl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69" name="Google Shape;169;p24"/>
          <p:cNvSpPr txBox="1"/>
          <p:nvPr/>
        </p:nvSpPr>
        <p:spPr>
          <a:xfrm>
            <a:off x="8176425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 ANATOMY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24" descr="8729800_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3425" y="1278325"/>
            <a:ext cx="5993000" cy="557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Defects In Hepatocellular Bilirubin Metabolism</a:t>
            </a:r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Two Types: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Neonatal Jaundice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Hereditary Hyperbilirubinemias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Neonatal Jaundice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: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Almost every newborn develops transient and mild unconjugated hyperbilirubinemia, termed </a:t>
            </a: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neonatal jaundice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physiological jaundice of newborn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Pathophysiology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: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conjugating and excreting bilirubin machinery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is not fully developed in newborns.</a:t>
            </a:r>
            <a:endParaRPr sz="2400"/>
          </a:p>
        </p:txBody>
      </p:sp>
      <p:sp>
        <p:nvSpPr>
          <p:cNvPr id="180" name="Google Shape;180;p25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87" name="Google Shape;187;p26"/>
          <p:cNvSpPr txBox="1"/>
          <p:nvPr/>
        </p:nvSpPr>
        <p:spPr>
          <a:xfrm>
            <a:off x="8016700" y="1357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6"/>
          <p:cNvSpPr txBox="1"/>
          <p:nvPr/>
        </p:nvSpPr>
        <p:spPr>
          <a:xfrm>
            <a:off x="693059" y="182075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90C2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9" name="Google Shape;189;p26"/>
          <p:cNvGraphicFramePr/>
          <p:nvPr/>
        </p:nvGraphicFramePr>
        <p:xfrm>
          <a:off x="218246" y="591109"/>
          <a:ext cx="11514100" cy="5850505"/>
        </p:xfrm>
        <a:graphic>
          <a:graphicData uri="http://schemas.openxmlformats.org/drawingml/2006/table">
            <a:tbl>
              <a:tblPr firstRow="1" bandRow="1">
                <a:noFill/>
                <a:tableStyleId>{3E9D1D70-2AB2-44F1-828E-9BC9025773D9}</a:tableStyleId>
              </a:tblPr>
              <a:tblGrid>
                <a:gridCol w="287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8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8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910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HEREDITARY HYPERBILIRUBINEMIAS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272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0C226"/>
                        </a:buClr>
                        <a:buSzPts val="1360"/>
                        <a:buFont typeface="Calibri"/>
                        <a:buChar char="►"/>
                      </a:pPr>
                      <a:r>
                        <a:rPr lang="en-US" sz="1700" i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GILBERT SYNDROME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Decreased hepatic levels of glucuronosyltransferase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Unconjugated hyperbilirubinemia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associated with any morbidity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665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0C226"/>
                        </a:buClr>
                        <a:buSzPts val="1360"/>
                        <a:buFont typeface="Calibri"/>
                        <a:buChar char="►"/>
                      </a:pPr>
                      <a:r>
                        <a:rPr lang="en-US" sz="1700" i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CRIGLER</a:t>
                      </a:r>
                      <a:r>
                        <a:rPr lang="en-US" sz="1700" i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NAJJAR SYNDROME TYPE 1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Complete deficiency of glucuronosyltransferase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Unconjugated hyperbilirubinemia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Fatal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665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0C226"/>
                        </a:buClr>
                        <a:buSzPts val="1360"/>
                        <a:buFont typeface="Calibri"/>
                        <a:buChar char="►"/>
                      </a:pPr>
                      <a:r>
                        <a:rPr lang="en-US" sz="1700" i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CRIGLER</a:t>
                      </a:r>
                      <a:r>
                        <a:rPr lang="en-US" sz="1700" i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NAJJAR SYNDROME TYPE 2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 deficiency of glucuronosyltransferase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Unconjugated hyperbilirubinemia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Fatal if untreated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665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0C226"/>
                        </a:buClr>
                        <a:buSzPts val="1360"/>
                        <a:buFont typeface="Calibri"/>
                        <a:buChar char="►"/>
                      </a:pPr>
                      <a:r>
                        <a:rPr lang="en-US" sz="1700" i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DUBIN JOHNSON SYNDROME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Defect in transport protein for hepatocellular excretion of bilirubin glucronide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conjugated hyperbilirubinemia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associated with any morbidity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Patients have BLACK liver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87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0C226"/>
                        </a:buClr>
                        <a:buSzPts val="1360"/>
                        <a:buFont typeface="Calibri"/>
                        <a:buChar char="►"/>
                      </a:pPr>
                      <a:r>
                        <a:rPr lang="en-US" sz="1700" i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ROTOR SYNDROME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Defect in transport protein for hepatocellular excretion of bilirubin glucronide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conjugated hyperbilirubinemia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associated with any morbidity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Cholestatic Diseases</a:t>
            </a:r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Cholestatic Diseases</a:t>
            </a:r>
            <a:r>
              <a:rPr lang="en-US"/>
              <a:t>:</a:t>
            </a:r>
            <a:br>
              <a:rPr lang="en-US"/>
            </a:br>
            <a:r>
              <a:rPr lang="en-US"/>
              <a:t> A condition caused by extrahepatic or intrahepatic obstruction of bile channels or by defects in hepatocyte bile secretion.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Neonatal Cholestasis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Biliary Atresia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Primary Biliary Cirrhosis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Primary Sclerosing Cholangitis</a:t>
            </a:r>
            <a:endParaRPr b="1"/>
          </a:p>
        </p:txBody>
      </p:sp>
      <p:sp>
        <p:nvSpPr>
          <p:cNvPr id="198" name="Google Shape;198;p27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Cholestasis</a:t>
            </a:r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220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Signs &amp; Symptoms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Pruritus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Jaundice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Skin xanthomas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Symptoms related to nutritional deficiency of </a:t>
            </a:r>
            <a:r>
              <a:rPr lang="en-US" b="1"/>
              <a:t>fat-soluble vitamins</a:t>
            </a:r>
            <a:r>
              <a:rPr lang="en-US"/>
              <a:t> (A, D, K)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Acholic stools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Dark urine</a:t>
            </a:r>
            <a:endParaRPr b="1"/>
          </a:p>
        </p:txBody>
      </p:sp>
      <p:sp>
        <p:nvSpPr>
          <p:cNvPr id="207" name="Google Shape;207;p28"/>
          <p:cNvSpPr txBox="1"/>
          <p:nvPr/>
        </p:nvSpPr>
        <p:spPr>
          <a:xfrm>
            <a:off x="8176425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 MEDICINE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Cholestasis</a:t>
            </a:r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220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Prolonged conjugated hyperbilirubinemia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that lasts beyond the first 14 days of life: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b="1">
                <a:latin typeface="Arial"/>
                <a:ea typeface="Arial"/>
                <a:cs typeface="Arial"/>
                <a:sym typeface="Arial"/>
              </a:rPr>
              <a:t>Extrahepatic Biliary Atresia</a:t>
            </a:r>
            <a:endParaRPr sz="2600" b="1">
              <a:latin typeface="Arial"/>
              <a:ea typeface="Arial"/>
              <a:cs typeface="Arial"/>
              <a:sym typeface="Arial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b="1">
                <a:latin typeface="Arial"/>
                <a:ea typeface="Arial"/>
                <a:cs typeface="Arial"/>
                <a:sym typeface="Arial"/>
              </a:rPr>
              <a:t>Neonatal Hepatitis</a:t>
            </a:r>
            <a:endParaRPr sz="2600" b="1"/>
          </a:p>
        </p:txBody>
      </p:sp>
      <p:sp>
        <p:nvSpPr>
          <p:cNvPr id="216" name="Google Shape;216;p29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Biliary Atresia</a:t>
            </a:r>
            <a:endParaRPr/>
          </a:p>
        </p:txBody>
      </p:sp>
      <p:sp>
        <p:nvSpPr>
          <p:cNvPr id="224" name="Google Shape;224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220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Defined as complete or partial obstruction of the extrahepatic biliary tree with onset before 3 months of life. It comprises 1/3rd of cases of neonatal cholestasis.</a:t>
            </a:r>
            <a:endParaRPr dirty="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Two types</a:t>
            </a:r>
            <a:r>
              <a:rPr lang="en-US" dirty="0"/>
              <a:t>:</a:t>
            </a:r>
            <a:endParaRPr dirty="0"/>
          </a:p>
          <a:p>
            <a:pPr marL="457200" lvl="0" indent="-3937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Fetal form</a:t>
            </a:r>
            <a:endParaRPr b="1" dirty="0"/>
          </a:p>
          <a:p>
            <a:pPr marL="457200" lvl="0" indent="-393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Perinatal form</a:t>
            </a:r>
            <a:endParaRPr b="1" dirty="0"/>
          </a:p>
        </p:txBody>
      </p:sp>
      <p:sp>
        <p:nvSpPr>
          <p:cNvPr id="225" name="Google Shape;225;p30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32" name="Google Shape;232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Biliary Atresia</a:t>
            </a:r>
            <a:endParaRPr/>
          </a:p>
        </p:txBody>
      </p:sp>
      <p:sp>
        <p:nvSpPr>
          <p:cNvPr id="233" name="Google Shape;233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220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Gross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Atresia limited to common bile duct or right and/or left hepatic duct</a:t>
            </a:r>
            <a:r>
              <a:rPr lang="en-US"/>
              <a:t>: Surgically correctable.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Involves all bile ducts at or above the level of the porta hepatis</a:t>
            </a:r>
            <a:r>
              <a:rPr lang="en-US"/>
              <a:t>: Not surgically correctable, </a:t>
            </a:r>
            <a:r>
              <a:rPr lang="en-US" b="1"/>
              <a:t>liver transplant</a:t>
            </a:r>
            <a:r>
              <a:rPr lang="en-US"/>
              <a:t> is the only choice.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It includes: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Inflammation and fibrosing stricture</a:t>
            </a:r>
            <a:r>
              <a:rPr lang="en-US"/>
              <a:t> of hepatic or common bile ducts.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Inflammation of major intrahepatic bile ducts</a:t>
            </a:r>
            <a:r>
              <a:rPr lang="en-US"/>
              <a:t> with progressive destruction of the intrahepatic biliary tree.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Untreated cirrhosis</a:t>
            </a:r>
            <a:r>
              <a:rPr lang="en-US"/>
              <a:t> develops.</a:t>
            </a:r>
            <a:endParaRPr b="1"/>
          </a:p>
        </p:txBody>
      </p:sp>
      <p:sp>
        <p:nvSpPr>
          <p:cNvPr id="234" name="Google Shape;234;p31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41" name="Google Shape;24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Neonatal Cholestasis</a:t>
            </a:r>
            <a:endParaRPr/>
          </a:p>
        </p:txBody>
      </p:sp>
      <p:sp>
        <p:nvSpPr>
          <p:cNvPr id="242" name="Google Shape;242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220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“Prolonged conjugated hyperbilirubinemia in the neonate”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Common conditions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Biliary atresia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Neonatal hepatitis</a:t>
            </a:r>
            <a:endParaRPr b="1"/>
          </a:p>
        </p:txBody>
      </p:sp>
      <p:sp>
        <p:nvSpPr>
          <p:cNvPr id="243" name="Google Shape;243;p32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50" name="Google Shape;2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Neonatal Hepatitis</a:t>
            </a:r>
            <a:endParaRPr/>
          </a:p>
        </p:txBody>
      </p:sp>
      <p:sp>
        <p:nvSpPr>
          <p:cNvPr id="251" name="Google Shape;251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220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Not a specific entity</a:t>
            </a:r>
            <a:r>
              <a:rPr lang="en-US"/>
              <a:t>; not all disorders are inflammatory.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Caused by various </a:t>
            </a:r>
            <a:r>
              <a:rPr lang="en-US" b="1"/>
              <a:t>toxic</a:t>
            </a:r>
            <a:r>
              <a:rPr lang="en-US"/>
              <a:t>, </a:t>
            </a:r>
            <a:r>
              <a:rPr lang="en-US" b="1"/>
              <a:t>metabolic</a:t>
            </a:r>
            <a:r>
              <a:rPr lang="en-US"/>
              <a:t>, and </a:t>
            </a:r>
            <a:r>
              <a:rPr lang="en-US" b="1"/>
              <a:t>infective liver disorders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Typical signs/symptoms of </a:t>
            </a:r>
            <a:r>
              <a:rPr lang="en-US" b="1"/>
              <a:t>cholestasis</a:t>
            </a:r>
            <a:r>
              <a:rPr lang="en-US"/>
              <a:t> with </a:t>
            </a:r>
            <a:r>
              <a:rPr lang="en-US" b="1"/>
              <a:t>hepatomegaly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Hepatic synthetic defects</a:t>
            </a:r>
            <a:r>
              <a:rPr lang="en-US"/>
              <a:t> like </a:t>
            </a:r>
            <a:r>
              <a:rPr lang="en-US" b="1"/>
              <a:t>hypoprothrombinemia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Intrahepatic</a:t>
            </a:r>
            <a:r>
              <a:rPr lang="en-US"/>
              <a:t> and </a:t>
            </a:r>
            <a:r>
              <a:rPr lang="en-US" b="1"/>
              <a:t>extrahepatic</a:t>
            </a:r>
            <a:r>
              <a:rPr lang="en-US"/>
              <a:t> causes.</a:t>
            </a:r>
            <a:endParaRPr/>
          </a:p>
        </p:txBody>
      </p:sp>
      <p:sp>
        <p:nvSpPr>
          <p:cNvPr id="252" name="Google Shape;252;p33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/>
        </p:nvSpPr>
        <p:spPr>
          <a:xfrm>
            <a:off x="3006725" y="-3208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Cholestatic Disease</a:t>
            </a:r>
            <a:endParaRPr sz="6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2930525" y="2593700"/>
            <a:ext cx="9144000" cy="28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GASTROINTESTINAL HEPATOBILIARY &amp; PARASITOLOGY II </a:t>
            </a: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Module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6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year MBBS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Dr Mudassira Zahid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 Mobina Ahsan dodhy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Department of Pathology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Rawalpindi Medical University 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l="30564" t="3559" b="-28"/>
          <a:stretch/>
        </p:blipFill>
        <p:spPr>
          <a:xfrm>
            <a:off x="187518" y="272736"/>
            <a:ext cx="1414454" cy="147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59" name="Google Shape;25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Neonatal Hepatitis</a:t>
            </a:r>
            <a:endParaRPr/>
          </a:p>
        </p:txBody>
      </p:sp>
      <p:sp>
        <p:nvSpPr>
          <p:cNvPr id="260" name="Google Shape;260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220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Biliary Atresia &amp; Neonatal Hepatitis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Differentiation between the two is necessary</a:t>
            </a:r>
            <a:r>
              <a:rPr lang="en-US"/>
              <a:t> because: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Treatment of </a:t>
            </a:r>
            <a:r>
              <a:rPr lang="en-US" sz="2600" b="1"/>
              <a:t>atresia</a:t>
            </a:r>
            <a:r>
              <a:rPr lang="en-US" sz="2600"/>
              <a:t> is surgery.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Neonatal hepatitis</a:t>
            </a:r>
            <a:r>
              <a:rPr lang="en-US" sz="2600"/>
              <a:t> can be adversely affected by surgery, altering the course of the disease.</a:t>
            </a:r>
            <a:endParaRPr sz="2600" b="1"/>
          </a:p>
        </p:txBody>
      </p:sp>
      <p:sp>
        <p:nvSpPr>
          <p:cNvPr id="261" name="Google Shape;261;p34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68" name="Google Shape;268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Etiologies</a:t>
            </a:r>
            <a:endParaRPr/>
          </a:p>
        </p:txBody>
      </p:sp>
      <p:sp>
        <p:nvSpPr>
          <p:cNvPr id="269" name="Google Shape;269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819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/>
              <a:t>Metabolic</a:t>
            </a:r>
            <a:r>
              <a:rPr lang="en-US" sz="2400"/>
              <a:t>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/>
              <a:t>Galactosemia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/>
              <a:t>Fructosemia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/>
              <a:t>Tyrosinemia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/>
              <a:t>Infectious</a:t>
            </a:r>
            <a:r>
              <a:rPr lang="en-US" sz="2400"/>
              <a:t>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/>
              <a:t>Bacterial sepsis (E. coli, Listeriosis, Staph. aureus)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/>
              <a:t>TORCH infections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/>
              <a:t>Hepatitis B and C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400" b="1"/>
          </a:p>
        </p:txBody>
      </p:sp>
      <p:sp>
        <p:nvSpPr>
          <p:cNvPr id="270" name="Google Shape;270;p35"/>
          <p:cNvSpPr txBox="1"/>
          <p:nvPr/>
        </p:nvSpPr>
        <p:spPr>
          <a:xfrm>
            <a:off x="9025700" y="364300"/>
            <a:ext cx="28737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INTEGRATION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COMMUNITY MEDICINE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5"/>
          <p:cNvSpPr txBox="1">
            <a:spLocks noGrp="1"/>
          </p:cNvSpPr>
          <p:nvPr>
            <p:ph type="body" idx="1"/>
          </p:nvPr>
        </p:nvSpPr>
        <p:spPr>
          <a:xfrm>
            <a:off x="7947875" y="1825625"/>
            <a:ext cx="6819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/>
              <a:t>Metabolic</a:t>
            </a:r>
            <a:r>
              <a:rPr lang="en-US" sz="2400"/>
              <a:t>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/>
              <a:t>Niemann-Pick disease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/>
              <a:t>Gaucher disease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/>
              <a:t>Endocrine Disorders</a:t>
            </a:r>
            <a:r>
              <a:rPr lang="en-US" sz="2400"/>
              <a:t>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/>
              <a:t>Hypothyroidism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/>
              <a:t>Idiopathic hypopituitarism</a:t>
            </a:r>
            <a:endParaRPr sz="2400" b="1"/>
          </a:p>
        </p:txBody>
      </p:sp>
      <p:cxnSp>
        <p:nvCxnSpPr>
          <p:cNvPr id="272" name="Google Shape;272;p35"/>
          <p:cNvCxnSpPr/>
          <p:nvPr/>
        </p:nvCxnSpPr>
        <p:spPr>
          <a:xfrm>
            <a:off x="7709375" y="1753625"/>
            <a:ext cx="86100" cy="449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79" name="Google Shape;27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Neonatal Hepatitis</a:t>
            </a:r>
            <a:endParaRPr/>
          </a:p>
        </p:txBody>
      </p:sp>
      <p:sp>
        <p:nvSpPr>
          <p:cNvPr id="280" name="Google Shape;280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220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Giant cell transformation of hepatocytes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Lobular disarray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Cholestasis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Ductular reaction and fibrosis</a:t>
            </a:r>
            <a:endParaRPr/>
          </a:p>
        </p:txBody>
      </p:sp>
      <p:sp>
        <p:nvSpPr>
          <p:cNvPr id="281" name="Google Shape;281;p36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36" descr="GI #24: Liver Pathology 2 Flashcards - Cram.com"/>
          <p:cNvPicPr preferRelativeResize="0"/>
          <p:nvPr/>
        </p:nvPicPr>
        <p:blipFill rotWithShape="1">
          <a:blip r:embed="rId3">
            <a:alphaModFix/>
          </a:blip>
          <a:srcRect b="3428"/>
          <a:stretch/>
        </p:blipFill>
        <p:spPr>
          <a:xfrm>
            <a:off x="7313075" y="1123950"/>
            <a:ext cx="4878925" cy="50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89" name="Google Shape;289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Cholangitis</a:t>
            </a:r>
            <a:endParaRPr/>
          </a:p>
        </p:txBody>
      </p:sp>
      <p:sp>
        <p:nvSpPr>
          <p:cNvPr id="290" name="Google Shape;290;p37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7"/>
          <p:cNvSpPr/>
          <p:nvPr/>
        </p:nvSpPr>
        <p:spPr>
          <a:xfrm>
            <a:off x="679541" y="3027187"/>
            <a:ext cx="3580500" cy="2148300"/>
          </a:xfrm>
          <a:prstGeom prst="roundRect">
            <a:avLst>
              <a:gd name="adj" fmla="val 10000"/>
            </a:avLst>
          </a:prstGeom>
          <a:solidFill>
            <a:srgbClr val="90C223"/>
          </a:solidFill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7"/>
          <p:cNvSpPr txBox="1"/>
          <p:nvPr/>
        </p:nvSpPr>
        <p:spPr>
          <a:xfrm>
            <a:off x="742461" y="3090107"/>
            <a:ext cx="3454500" cy="20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95250" rIns="95250" bIns="9525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Autoimmune Cholangiopathies</a:t>
            </a:r>
            <a:endParaRPr sz="2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7"/>
          <p:cNvSpPr/>
          <p:nvPr/>
        </p:nvSpPr>
        <p:spPr>
          <a:xfrm rot="81416">
            <a:off x="4694442" y="3717133"/>
            <a:ext cx="760113" cy="887948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C5DD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7"/>
          <p:cNvSpPr txBox="1"/>
          <p:nvPr/>
        </p:nvSpPr>
        <p:spPr>
          <a:xfrm rot="81420">
            <a:off x="4694477" y="3892021"/>
            <a:ext cx="532049" cy="532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rebuchet MS"/>
              <a:buNone/>
            </a:pPr>
            <a:endParaRPr sz="20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5" name="Google Shape;295;p37"/>
          <p:cNvSpPr/>
          <p:nvPr/>
        </p:nvSpPr>
        <p:spPr>
          <a:xfrm>
            <a:off x="5736550" y="3110150"/>
            <a:ext cx="6285300" cy="2022300"/>
          </a:xfrm>
          <a:prstGeom prst="roundRect">
            <a:avLst>
              <a:gd name="adj" fmla="val 10000"/>
            </a:avLst>
          </a:prstGeom>
          <a:solidFill>
            <a:srgbClr val="90C223"/>
          </a:solidFill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7"/>
          <p:cNvSpPr txBox="1"/>
          <p:nvPr/>
        </p:nvSpPr>
        <p:spPr>
          <a:xfrm>
            <a:off x="6649725" y="2595800"/>
            <a:ext cx="5169300" cy="30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95250" rIns="95250" bIns="95250" anchor="ctr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alibri"/>
              <a:buAutoNum type="arabicPeriod"/>
            </a:pPr>
            <a:r>
              <a:rPr lang="en-US"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Primary biliary cholangitis</a:t>
            </a:r>
            <a:endParaRPr sz="2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alibri"/>
              <a:buAutoNum type="arabicPeriod"/>
            </a:pPr>
            <a:r>
              <a:rPr lang="en-US"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Primary sclerosing cholangitis</a:t>
            </a:r>
            <a:endParaRPr sz="2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03" name="Google Shape;303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Primary Biliary Cirrhosis-PBC</a:t>
            </a:r>
            <a:endParaRPr/>
          </a:p>
        </p:txBody>
      </p:sp>
      <p:sp>
        <p:nvSpPr>
          <p:cNvPr id="304" name="Google Shape;304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220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Chronic, progressive, sometimes fatal disease.</a:t>
            </a:r>
            <a:endParaRPr sz="2600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Characterized by inflammatory destruction of small and medium-sized intrahepatic bile ducts.</a:t>
            </a:r>
            <a:endParaRPr sz="2600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Development of cirrhosis and liver failure over years to decades.</a:t>
            </a:r>
            <a:endParaRPr sz="2600" dirty="0"/>
          </a:p>
        </p:txBody>
      </p:sp>
      <p:sp>
        <p:nvSpPr>
          <p:cNvPr id="305" name="Google Shape;305;p38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 MEDICINE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312" name="Google Shape;312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Primary Biliary Cirrhosis</a:t>
            </a:r>
            <a:endParaRPr/>
          </a:p>
        </p:txBody>
      </p:sp>
      <p:sp>
        <p:nvSpPr>
          <p:cNvPr id="313" name="Google Shape;313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044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Female 40-50 years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9144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M:F ratio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: 1:6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Family members are at an increased risk of developing the disease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Cirrhosis doesn't always develop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Insidious onset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Asymptomatic</a:t>
            </a:r>
            <a:endParaRPr b="1"/>
          </a:p>
        </p:txBody>
      </p:sp>
      <p:sp>
        <p:nvSpPr>
          <p:cNvPr id="314" name="Google Shape;314;p39"/>
          <p:cNvSpPr txBox="1"/>
          <p:nvPr/>
        </p:nvSpPr>
        <p:spPr>
          <a:xfrm>
            <a:off x="9025700" y="364300"/>
            <a:ext cx="28737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INTEGRATION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COMMUNITY MEDICINE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9"/>
          <p:cNvSpPr txBox="1">
            <a:spLocks noGrp="1"/>
          </p:cNvSpPr>
          <p:nvPr>
            <p:ph type="body" idx="1"/>
          </p:nvPr>
        </p:nvSpPr>
        <p:spPr>
          <a:xfrm>
            <a:off x="6153150" y="1825625"/>
            <a:ext cx="5044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May be associated with: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Sjogren syndrome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Scleroderma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Thyroiditis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Rheumatoid arthritis (RA)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Raynaud’s phenomenon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Celiac disease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6" name="Google Shape;316;p39"/>
          <p:cNvCxnSpPr/>
          <p:nvPr/>
        </p:nvCxnSpPr>
        <p:spPr>
          <a:xfrm>
            <a:off x="5872250" y="1839675"/>
            <a:ext cx="86100" cy="449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323" name="Google Shape;323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</a:pPr>
            <a:r>
              <a:rPr lang="en-US" dirty="0" err="1"/>
              <a:t>PBC</a:t>
            </a:r>
            <a:r>
              <a:rPr lang="en-US" dirty="0"/>
              <a:t>- Pathogenesis</a:t>
            </a:r>
            <a:endParaRPr dirty="0"/>
          </a:p>
        </p:txBody>
      </p:sp>
      <p:sp>
        <p:nvSpPr>
          <p:cNvPr id="324" name="Google Shape;324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220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Immune mediated</a:t>
            </a:r>
            <a:r>
              <a:rPr lang="en-US"/>
              <a:t>:</a:t>
            </a:r>
            <a:endParaRPr/>
          </a:p>
          <a:p>
            <a:pPr marL="1371600" lvl="1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/>
              <a:t>Initiating agent unknown</a:t>
            </a:r>
            <a:endParaRPr sz="2600"/>
          </a:p>
          <a:p>
            <a:pPr marL="13716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600" b="1"/>
              <a:t>Anti-mitochondrial antibodies</a:t>
            </a:r>
            <a:endParaRPr sz="2600" b="1"/>
          </a:p>
          <a:p>
            <a:pPr marL="13716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Aberrant expression of </a:t>
            </a:r>
            <a:r>
              <a:rPr lang="en-US" sz="2600" b="1"/>
              <a:t>MHC Class II molecules</a:t>
            </a:r>
            <a:r>
              <a:rPr lang="en-US" sz="2600"/>
              <a:t> on bile duct epithelial cells</a:t>
            </a:r>
            <a:endParaRPr sz="2600"/>
          </a:p>
          <a:p>
            <a:pPr marL="13716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b="1"/>
              <a:t>Autoreactive T cells</a:t>
            </a:r>
            <a:r>
              <a:rPr lang="en-US" sz="2600"/>
              <a:t> around bile ducts</a:t>
            </a:r>
            <a:endParaRPr sz="2600"/>
          </a:p>
          <a:p>
            <a:pPr marL="13716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Frequent presence of other </a:t>
            </a:r>
            <a:r>
              <a:rPr lang="en-US" sz="2600" b="1"/>
              <a:t>autoantibodies</a:t>
            </a:r>
            <a:r>
              <a:rPr lang="en-US" sz="2600"/>
              <a:t> (ANA, ANCA)</a:t>
            </a:r>
            <a:endParaRPr sz="2600"/>
          </a:p>
        </p:txBody>
      </p:sp>
      <p:sp>
        <p:nvSpPr>
          <p:cNvPr id="325" name="Google Shape;325;p40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332" name="Google Shape;332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PBC</a:t>
            </a:r>
            <a:r>
              <a:rPr lang="en-US" dirty="0"/>
              <a:t>- Morphology</a:t>
            </a:r>
            <a:endParaRPr dirty="0"/>
          </a:p>
        </p:txBody>
      </p:sp>
      <p:sp>
        <p:nvSpPr>
          <p:cNvPr id="333" name="Google Shape;333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530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Pre-cirrhotic lesion include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Active destruction of bile ducts by lymphocytic and plasmacytic inflammation, with or without granulomas (the florid duct lesion).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Bile ductular proliferation and necrosis of adjacent portal parenchyma.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This leads to the development of </a:t>
            </a:r>
            <a:r>
              <a:rPr lang="en-US" b="1"/>
              <a:t>portal-portal septal fibrosis</a:t>
            </a:r>
            <a:r>
              <a:rPr lang="en-US"/>
              <a:t>.</a:t>
            </a:r>
            <a:endParaRPr b="1"/>
          </a:p>
        </p:txBody>
      </p:sp>
      <p:sp>
        <p:nvSpPr>
          <p:cNvPr id="334" name="Google Shape;334;p41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1900" y="1891879"/>
            <a:ext cx="4480100" cy="3023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342" name="Google Shape;342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PBC</a:t>
            </a:r>
            <a:endParaRPr/>
          </a:p>
        </p:txBody>
      </p:sp>
      <p:sp>
        <p:nvSpPr>
          <p:cNvPr id="343" name="Google Shape;343;p42"/>
          <p:cNvSpPr txBox="1">
            <a:spLocks noGrp="1"/>
          </p:cNvSpPr>
          <p:nvPr>
            <p:ph type="body" idx="1"/>
          </p:nvPr>
        </p:nvSpPr>
        <p:spPr>
          <a:xfrm>
            <a:off x="838200" y="1547650"/>
            <a:ext cx="10912200" cy="48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Two pathways to end-stage liver disease</a:t>
            </a:r>
            <a:r>
              <a:rPr lang="en-US" dirty="0"/>
              <a:t>: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b="1" dirty="0"/>
              <a:t>Nodular regenerative hyperplasia</a:t>
            </a:r>
            <a:r>
              <a:rPr lang="en-US" dirty="0"/>
              <a:t>:</a:t>
            </a:r>
            <a:br>
              <a:rPr lang="en-US" dirty="0"/>
            </a:br>
            <a:endParaRPr dirty="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dirty="0"/>
              <a:t>Due to portal hypertension leading to widespread nodularity without surrounding scar tissue.</a:t>
            </a:r>
            <a:endParaRPr sz="2600" dirty="0"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 dirty="0"/>
              <a:t>Early hepatomegaly</a:t>
            </a:r>
            <a:r>
              <a:rPr lang="en-US" sz="2600" dirty="0"/>
              <a:t> occurs due to little hepatocyte loss.</a:t>
            </a:r>
            <a:endParaRPr sz="26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b="1" dirty="0"/>
              <a:t>Chronic cholestasis</a:t>
            </a:r>
            <a:r>
              <a:rPr lang="en-US" dirty="0"/>
              <a:t>:</a:t>
            </a:r>
            <a:br>
              <a:rPr lang="en-US" dirty="0"/>
            </a:br>
            <a:endParaRPr dirty="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Periportal/</a:t>
            </a:r>
            <a:r>
              <a:rPr lang="en-US" sz="2600" dirty="0" err="1"/>
              <a:t>periseptal</a:t>
            </a:r>
            <a:r>
              <a:rPr lang="en-US" sz="2600" dirty="0"/>
              <a:t> bile accumulation with </a:t>
            </a:r>
            <a:r>
              <a:rPr lang="en-US" sz="2600" b="1" dirty="0"/>
              <a:t>feathery degeneration</a:t>
            </a:r>
            <a:r>
              <a:rPr lang="en-US" sz="2600" dirty="0"/>
              <a:t> (swollen bile-stained hepatocytes, sometimes with prominent </a:t>
            </a:r>
            <a:r>
              <a:rPr lang="en-US" sz="2600" b="1" dirty="0"/>
              <a:t>Mallory-</a:t>
            </a:r>
            <a:r>
              <a:rPr lang="en-US" sz="2600" b="1" dirty="0" err="1"/>
              <a:t>Denk</a:t>
            </a:r>
            <a:r>
              <a:rPr lang="en-US" sz="2600" b="1" dirty="0"/>
              <a:t> bodies</a:t>
            </a:r>
            <a:r>
              <a:rPr lang="en-US" sz="2600" dirty="0"/>
              <a:t>), leading to cirrhosis.</a:t>
            </a:r>
            <a:endParaRPr sz="2600" b="1" dirty="0"/>
          </a:p>
        </p:txBody>
      </p:sp>
      <p:sp>
        <p:nvSpPr>
          <p:cNvPr id="344" name="Google Shape;344;p42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351" name="Google Shape;351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Primary Sclerosing Cholangitis</a:t>
            </a:r>
            <a:endParaRPr/>
          </a:p>
        </p:txBody>
      </p:sp>
      <p:sp>
        <p:nvSpPr>
          <p:cNvPr id="352" name="Google Shape;352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220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Chronic cholestatic disorder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Characterized by inflammation and obliterative fibrosis of extrahepatic and intrahepatic bile ducts of medium and large sizes.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Cholangiography</a:t>
            </a:r>
            <a:r>
              <a:rPr lang="en-US"/>
              <a:t>, performed endoscopically or with MRI, shows </a:t>
            </a:r>
            <a:r>
              <a:rPr lang="en-US" b="1"/>
              <a:t>beading in the biliary tree</a:t>
            </a:r>
            <a:r>
              <a:rPr lang="en-US"/>
              <a:t> because changes in the ducts are patchy.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Commonly associated with </a:t>
            </a:r>
            <a:r>
              <a:rPr lang="en-US" b="1"/>
              <a:t>IBD</a:t>
            </a:r>
            <a:r>
              <a:rPr lang="en-US"/>
              <a:t>, especially </a:t>
            </a:r>
            <a:r>
              <a:rPr lang="en-US" b="1"/>
              <a:t>ulcerative colitis</a:t>
            </a:r>
            <a:r>
              <a:rPr lang="en-US"/>
              <a:t>.</a:t>
            </a:r>
            <a:endParaRPr b="1"/>
          </a:p>
        </p:txBody>
      </p:sp>
      <p:sp>
        <p:nvSpPr>
          <p:cNvPr id="353" name="Google Shape;353;p43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 MEDICINE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8" y="0"/>
            <a:ext cx="1215694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360" name="Google Shape;360;p44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 RADIOLOGY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44" descr="The Radiology Assistant : Biliary Ducts - pathology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9706"/>
          <a:stretch/>
        </p:blipFill>
        <p:spPr>
          <a:xfrm>
            <a:off x="568452" y="876300"/>
            <a:ext cx="11055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368" name="Google Shape;368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Primary Sclerosing Cholangitis</a:t>
            </a:r>
            <a:endParaRPr/>
          </a:p>
        </p:txBody>
      </p:sp>
      <p:sp>
        <p:nvSpPr>
          <p:cNvPr id="369" name="Google Shape;369;p45"/>
          <p:cNvSpPr txBox="1">
            <a:spLocks noGrp="1"/>
          </p:cNvSpPr>
          <p:nvPr>
            <p:ph type="body" idx="1"/>
          </p:nvPr>
        </p:nvSpPr>
        <p:spPr>
          <a:xfrm>
            <a:off x="838200" y="1135117"/>
            <a:ext cx="11220900" cy="5041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 dirty="0"/>
              <a:t>3rd-4th decade of life</a:t>
            </a:r>
            <a:r>
              <a:rPr lang="en-US" dirty="0"/>
              <a:t>, </a:t>
            </a:r>
            <a:r>
              <a:rPr lang="en-US" b="1" dirty="0"/>
              <a:t>Male to female ratio</a:t>
            </a:r>
            <a:r>
              <a:rPr lang="en-US" dirty="0"/>
              <a:t>: 2:1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 dirty="0"/>
              <a:t>Asymptomatic</a:t>
            </a:r>
            <a:r>
              <a:rPr lang="en-US" dirty="0"/>
              <a:t> or </a:t>
            </a:r>
            <a:r>
              <a:rPr lang="en-US" b="1" dirty="0"/>
              <a:t>acute presentation</a:t>
            </a:r>
            <a:r>
              <a:rPr lang="en-US" dirty="0"/>
              <a:t> with fever, right upper quadrant tenderness, and acute on set jaundice.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dirty="0"/>
              <a:t>Patients presenting late show </a:t>
            </a:r>
            <a:r>
              <a:rPr lang="en-US" b="1" dirty="0"/>
              <a:t>progressive fatigue</a:t>
            </a:r>
            <a:r>
              <a:rPr lang="en-US" dirty="0"/>
              <a:t>, </a:t>
            </a:r>
            <a:r>
              <a:rPr lang="en-US" b="1" dirty="0"/>
              <a:t>pruritis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 dirty="0"/>
              <a:t>10-15% of PSC cases</a:t>
            </a:r>
            <a:r>
              <a:rPr lang="en-US" dirty="0"/>
              <a:t> transform into </a:t>
            </a:r>
            <a:r>
              <a:rPr lang="en-US" b="1" dirty="0"/>
              <a:t>cholangiocarcinoma</a:t>
            </a:r>
            <a:r>
              <a:rPr lang="en-US" dirty="0"/>
              <a:t> in about 5 years.</a:t>
            </a:r>
          </a:p>
          <a:p>
            <a:pPr lvl="0" indent="-393700">
              <a:lnSpc>
                <a:spcPct val="115000"/>
              </a:lnSpc>
              <a:spcBef>
                <a:spcPts val="1200"/>
              </a:spcBef>
              <a:buSzPts val="2600"/>
              <a:buFont typeface="Arial"/>
              <a:buChar char="●"/>
            </a:pPr>
            <a:r>
              <a:rPr lang="en-US" dirty="0"/>
              <a:t>Most likely </a:t>
            </a:r>
            <a:r>
              <a:rPr lang="en-US" b="1" dirty="0"/>
              <a:t>immune-mediated injury</a:t>
            </a:r>
            <a:r>
              <a:rPr lang="en-US" dirty="0"/>
              <a:t> of bile ducts due to:</a:t>
            </a:r>
          </a:p>
          <a:p>
            <a:pPr lvl="1" indent="-393700">
              <a:lnSpc>
                <a:spcPct val="115000"/>
              </a:lnSpc>
              <a:spcBef>
                <a:spcPts val="0"/>
              </a:spcBef>
              <a:buSzPts val="2600"/>
              <a:buAutoNum type="alphaLcPeriod"/>
            </a:pPr>
            <a:r>
              <a:rPr lang="en-US" sz="2600" dirty="0"/>
              <a:t>Association with </a:t>
            </a:r>
            <a:r>
              <a:rPr lang="en-US" sz="2600" b="1" dirty="0"/>
              <a:t>ulcerative colitis</a:t>
            </a:r>
          </a:p>
          <a:p>
            <a:pPr lvl="1" indent="-393700">
              <a:lnSpc>
                <a:spcPct val="115000"/>
              </a:lnSpc>
              <a:spcBef>
                <a:spcPts val="0"/>
              </a:spcBef>
              <a:buSzPts val="2600"/>
              <a:buFont typeface="Calibri"/>
              <a:buAutoNum type="alphaLcPeriod"/>
            </a:pPr>
            <a:r>
              <a:rPr lang="en-US" sz="2600" b="1" dirty="0"/>
              <a:t>T-cell mediated injury</a:t>
            </a:r>
          </a:p>
          <a:p>
            <a:pPr lvl="1" indent="-393700">
              <a:lnSpc>
                <a:spcPct val="115000"/>
              </a:lnSpc>
              <a:spcBef>
                <a:spcPts val="0"/>
              </a:spcBef>
              <a:buSzPts val="2600"/>
              <a:buAutoNum type="alphaLcPeriod"/>
            </a:pPr>
            <a:r>
              <a:rPr lang="en-US" sz="2600" dirty="0"/>
              <a:t>Linkage with certain </a:t>
            </a:r>
            <a:r>
              <a:rPr lang="en-US" sz="2600" b="1" dirty="0"/>
              <a:t>HLA-B8</a:t>
            </a:r>
            <a:r>
              <a:rPr lang="en-US" sz="2600" dirty="0"/>
              <a:t> and other </a:t>
            </a:r>
            <a:r>
              <a:rPr lang="en-US" sz="2600" b="1" dirty="0"/>
              <a:t>MHC alleles</a:t>
            </a:r>
          </a:p>
          <a:p>
            <a:pPr lvl="1" indent="-393700">
              <a:lnSpc>
                <a:spcPct val="115000"/>
              </a:lnSpc>
              <a:spcBef>
                <a:spcPts val="0"/>
              </a:spcBef>
              <a:buSzPts val="2600"/>
              <a:buAutoNum type="alphaLcPeriod"/>
            </a:pPr>
            <a:r>
              <a:rPr lang="en-US" sz="2600" dirty="0"/>
              <a:t>Presence of </a:t>
            </a:r>
            <a:r>
              <a:rPr lang="en-US" sz="2600" b="1" dirty="0"/>
              <a:t>autoantibodies</a:t>
            </a:r>
            <a:r>
              <a:rPr lang="en-US" sz="2600" dirty="0"/>
              <a:t>, including </a:t>
            </a:r>
            <a:r>
              <a:rPr lang="en-US" sz="2600" b="1" dirty="0"/>
              <a:t>antinuclear cytoplasmic antibodies</a:t>
            </a:r>
            <a:r>
              <a:rPr lang="en-US" sz="2600" dirty="0"/>
              <a:t> with </a:t>
            </a:r>
            <a:r>
              <a:rPr lang="en-US" sz="2600" b="1" dirty="0"/>
              <a:t>perinuclear localization</a:t>
            </a:r>
            <a:r>
              <a:rPr lang="en-US" sz="2600" dirty="0"/>
              <a:t>.</a:t>
            </a:r>
            <a:endParaRPr lang="en-US" sz="2600" b="1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endParaRPr b="1" dirty="0"/>
          </a:p>
        </p:txBody>
      </p:sp>
      <p:sp>
        <p:nvSpPr>
          <p:cNvPr id="370" name="Google Shape;370;p45"/>
          <p:cNvSpPr txBox="1"/>
          <p:nvPr/>
        </p:nvSpPr>
        <p:spPr>
          <a:xfrm>
            <a:off x="9025700" y="364300"/>
            <a:ext cx="28737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INTEGRATION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COMMUNITY MEDICINE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386" name="Google Shape;386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Primary Sclerosing Cholangitis</a:t>
            </a:r>
            <a:endParaRPr/>
          </a:p>
        </p:txBody>
      </p:sp>
      <p:sp>
        <p:nvSpPr>
          <p:cNvPr id="387" name="Google Shape;387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220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-US" b="1"/>
              <a:t>Morphology differs in extrahepatic and large bile ducts versus smaller ducts</a:t>
            </a:r>
            <a:r>
              <a:rPr lang="en-US"/>
              <a:t>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LcPeriod"/>
            </a:pPr>
            <a:r>
              <a:rPr lang="en-US" sz="2600" b="1"/>
              <a:t>Large ducts</a:t>
            </a:r>
            <a:r>
              <a:rPr lang="en-US" sz="2600"/>
              <a:t>:</a:t>
            </a:r>
            <a:endParaRPr sz="260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romanLcPeriod"/>
            </a:pPr>
            <a:r>
              <a:rPr lang="en-US" sz="2600"/>
              <a:t>Show </a:t>
            </a:r>
            <a:r>
              <a:rPr lang="en-US" sz="2600" b="1"/>
              <a:t>chronic inflammation</a:t>
            </a:r>
            <a:r>
              <a:rPr lang="en-US" sz="2600"/>
              <a:t> with superimposed </a:t>
            </a:r>
            <a:r>
              <a:rPr lang="en-US" sz="2600" b="1"/>
              <a:t>acute inflammation</a:t>
            </a:r>
            <a:r>
              <a:rPr lang="en-US" sz="2600"/>
              <a:t>.</a:t>
            </a:r>
            <a:endParaRPr sz="260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romanLcPeriod"/>
            </a:pPr>
            <a:r>
              <a:rPr lang="en-US" sz="2600" b="1"/>
              <a:t>Edema</a:t>
            </a:r>
            <a:r>
              <a:rPr lang="en-US" sz="2600"/>
              <a:t>, inflammation, or subsequent scarring leads to </a:t>
            </a:r>
            <a:r>
              <a:rPr lang="en-US" sz="2600" b="1"/>
              <a:t>narrowing of duct lumen</a:t>
            </a:r>
            <a:r>
              <a:rPr lang="en-US" sz="2600"/>
              <a:t>.</a:t>
            </a:r>
            <a:endParaRPr sz="20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LcPeriod"/>
            </a:pPr>
            <a:r>
              <a:rPr lang="en-US" b="1"/>
              <a:t>Smaller ducts</a:t>
            </a:r>
            <a:r>
              <a:rPr lang="en-US"/>
              <a:t>: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romanLcPeriod"/>
            </a:pPr>
            <a:r>
              <a:rPr lang="en-US" sz="2600"/>
              <a:t>Show </a:t>
            </a:r>
            <a:r>
              <a:rPr lang="en-US" sz="2600" b="1"/>
              <a:t>circumferential fibrosis</a:t>
            </a:r>
            <a:r>
              <a:rPr lang="en-US" sz="2600"/>
              <a:t> known as </a:t>
            </a:r>
            <a:r>
              <a:rPr lang="en-US" sz="2600" b="1"/>
              <a:t>onion skinning</a:t>
            </a:r>
            <a:r>
              <a:rPr lang="en-US" sz="2600"/>
              <a:t> around an atrophic duct lumen.</a:t>
            </a:r>
            <a:endParaRPr sz="260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romanLcPeriod"/>
            </a:pPr>
            <a:r>
              <a:rPr lang="en-US" sz="2600"/>
              <a:t>The lumen eventually disappears, leaving a </a:t>
            </a:r>
            <a:r>
              <a:rPr lang="en-US" sz="2600" b="1"/>
              <a:t>tombstone scar</a:t>
            </a:r>
            <a:r>
              <a:rPr lang="en-US" sz="2600"/>
              <a:t>.</a:t>
            </a:r>
            <a:endParaRPr sz="26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/>
          </a:p>
        </p:txBody>
      </p:sp>
      <p:sp>
        <p:nvSpPr>
          <p:cNvPr id="388" name="Google Shape;388;p47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395" name="Google Shape;395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Primary Sclerosing Cholangitis</a:t>
            </a:r>
            <a:endParaRPr/>
          </a:p>
        </p:txBody>
      </p:sp>
      <p:sp>
        <p:nvSpPr>
          <p:cNvPr id="396" name="Google Shape;396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35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Smaller ducts</a:t>
            </a:r>
            <a:r>
              <a:rPr lang="en-US"/>
              <a:t>: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AutoNum type="romanLcPeriod"/>
            </a:pPr>
            <a:r>
              <a:rPr lang="en-US" sz="2600"/>
              <a:t>Show </a:t>
            </a:r>
            <a:r>
              <a:rPr lang="en-US" sz="2600" b="1"/>
              <a:t>circumferential fibrosis</a:t>
            </a:r>
            <a:r>
              <a:rPr lang="en-US" sz="2600"/>
              <a:t> known as </a:t>
            </a:r>
            <a:r>
              <a:rPr lang="en-US" sz="2600" b="1"/>
              <a:t>onion skinning</a:t>
            </a:r>
            <a:r>
              <a:rPr lang="en-US" sz="2600"/>
              <a:t> around an atrophic duct lumen.</a:t>
            </a:r>
            <a:endParaRPr sz="260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romanLcPeriod"/>
            </a:pPr>
            <a:r>
              <a:rPr lang="en-US" sz="2600"/>
              <a:t>The lumen eventually disappears, leaving a </a:t>
            </a:r>
            <a:r>
              <a:rPr lang="en-US" sz="2600" b="1"/>
              <a:t>tombstone scar</a:t>
            </a:r>
            <a:r>
              <a:rPr lang="en-US" sz="2600"/>
              <a:t>.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97" name="Google Shape;397;p48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p48" descr="download (2).jpg"/>
          <p:cNvPicPr preferRelativeResize="0"/>
          <p:nvPr/>
        </p:nvPicPr>
        <p:blipFill rotWithShape="1">
          <a:blip r:embed="rId3">
            <a:alphaModFix/>
          </a:blip>
          <a:srcRect b="5490"/>
          <a:stretch/>
        </p:blipFill>
        <p:spPr>
          <a:xfrm>
            <a:off x="7391399" y="1816352"/>
            <a:ext cx="4815017" cy="3408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405" name="Google Shape;405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Primary Sclerosing Cholangitis</a:t>
            </a:r>
            <a:endParaRPr dirty="0"/>
          </a:p>
        </p:txBody>
      </p:sp>
      <p:sp>
        <p:nvSpPr>
          <p:cNvPr id="406" name="Google Shape;406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612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Diagnosis</a:t>
            </a:r>
            <a:r>
              <a:rPr lang="en-US"/>
              <a:t> depends on </a:t>
            </a:r>
            <a:r>
              <a:rPr lang="en-US" b="1"/>
              <a:t>radiological imaging</a:t>
            </a:r>
            <a:r>
              <a:rPr lang="en-US"/>
              <a:t> as the probability of finding such hallmarks on biopsy is very low.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Due to </a:t>
            </a:r>
            <a:r>
              <a:rPr lang="en-US" b="1"/>
              <a:t>duct loss</a:t>
            </a:r>
            <a:r>
              <a:rPr lang="en-US"/>
              <a:t>, there is </a:t>
            </a:r>
            <a:r>
              <a:rPr lang="en-US" b="1"/>
              <a:t>bile ductular proliferation</a:t>
            </a:r>
            <a:r>
              <a:rPr lang="en-US"/>
              <a:t>, </a:t>
            </a:r>
            <a:r>
              <a:rPr lang="en-US" b="1"/>
              <a:t>portal-portal septal fibrosis</a:t>
            </a:r>
            <a:r>
              <a:rPr lang="en-US"/>
              <a:t>, and </a:t>
            </a:r>
            <a:r>
              <a:rPr lang="en-US" b="1"/>
              <a:t>cirrhosis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The </a:t>
            </a:r>
            <a:r>
              <a:rPr lang="en-US" b="1"/>
              <a:t>end-stage liver</a:t>
            </a:r>
            <a:r>
              <a:rPr lang="en-US"/>
              <a:t> is cirrhotic with </a:t>
            </a:r>
            <a:r>
              <a:rPr lang="en-US" b="1"/>
              <a:t>biliary intraepithelial neoplasia</a:t>
            </a:r>
            <a:r>
              <a:rPr lang="en-US"/>
              <a:t>.</a:t>
            </a:r>
            <a:endParaRPr b="1"/>
          </a:p>
        </p:txBody>
      </p:sp>
      <p:sp>
        <p:nvSpPr>
          <p:cNvPr id="407" name="Google Shape;407;p49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8" name="Google Shape;408;p49" descr="downlo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0227" y="2095693"/>
            <a:ext cx="5741773" cy="3855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415" name="Google Shape;415;p50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6" name="Google Shape;416;p50" descr="tumblr_inline_mhofwsFDB21qz4rg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3925" y="1547575"/>
            <a:ext cx="6819225" cy="5310425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</a:pPr>
            <a:r>
              <a:rPr lang="en-US" dirty="0"/>
              <a:t>Primary Sclerosing Cholangitis</a:t>
            </a: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424" name="Google Shape;424;p51"/>
          <p:cNvSpPr txBox="1"/>
          <p:nvPr/>
        </p:nvSpPr>
        <p:spPr>
          <a:xfrm>
            <a:off x="8016700" y="1357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51"/>
          <p:cNvSpPr txBox="1"/>
          <p:nvPr/>
        </p:nvSpPr>
        <p:spPr>
          <a:xfrm>
            <a:off x="316522" y="2121878"/>
            <a:ext cx="2409000" cy="20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90C22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426" name="Google Shape;426;p51"/>
          <p:cNvGraphicFramePr/>
          <p:nvPr/>
        </p:nvGraphicFramePr>
        <p:xfrm>
          <a:off x="0" y="563879"/>
          <a:ext cx="12192025" cy="6294125"/>
        </p:xfrm>
        <a:graphic>
          <a:graphicData uri="http://schemas.openxmlformats.org/drawingml/2006/table">
            <a:tbl>
              <a:tblPr firstRow="1" bandRow="1">
                <a:noFill/>
                <a:tableStyleId>{3E9D1D70-2AB2-44F1-828E-9BC9025773D9}</a:tableStyleId>
              </a:tblPr>
              <a:tblGrid>
                <a:gridCol w="250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Parameter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PBC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PSC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Age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Avg 50 yrs (30-70)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Avg 30 yrs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Gender 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90% females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70% males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Clinical course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Progressive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Unpredictable but progressive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Associated conditions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Sjogren syndrome, scleroderma, thyroid disease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IBD, pancreatitis, idiopathic fibrosing disease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Serology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95% AMA, 20%   ANA, 40% ANCA positive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0-5%AMA, 6% ANA, 65% ANCA positive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Radiology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Normal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Beading of large bile ducts, pruning of smaller ducts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40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Duct lesions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Florid duct lesion, loss of small ducts only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Inflammatory destruction of extrahepatic and large intrahepatic ducts, fibrotic obliteration of medium and small intrahepatic ducts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Diagnosis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Antimitochondrial antibodies, liver biopsy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Cholangiography, liver biopsy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433" name="Google Shape;433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Research</a:t>
            </a:r>
            <a:endParaRPr/>
          </a:p>
        </p:txBody>
      </p:sp>
      <p:sp>
        <p:nvSpPr>
          <p:cNvPr id="434" name="Google Shape;434;p52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5" name="Google Shape;435;p52"/>
          <p:cNvPicPr preferRelativeResize="0"/>
          <p:nvPr/>
        </p:nvPicPr>
        <p:blipFill rotWithShape="1">
          <a:blip r:embed="rId3">
            <a:alphaModFix/>
          </a:blip>
          <a:srcRect t="10487" r="29981" b="9268"/>
          <a:stretch/>
        </p:blipFill>
        <p:spPr>
          <a:xfrm>
            <a:off x="579120" y="1661160"/>
            <a:ext cx="8793482" cy="4831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442" name="Google Shape;442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Biomedical Ethics</a:t>
            </a:r>
            <a:endParaRPr/>
          </a:p>
        </p:txBody>
      </p:sp>
      <p:sp>
        <p:nvSpPr>
          <p:cNvPr id="443" name="Google Shape;443;p53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ETHICS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4" name="Google Shape;444;p53"/>
          <p:cNvPicPr preferRelativeResize="0"/>
          <p:nvPr/>
        </p:nvPicPr>
        <p:blipFill rotWithShape="1">
          <a:blip r:embed="rId3">
            <a:alphaModFix/>
          </a:blip>
          <a:srcRect l="23894" t="30209" r="43309" b="27498"/>
          <a:stretch/>
        </p:blipFill>
        <p:spPr>
          <a:xfrm>
            <a:off x="685800" y="1645926"/>
            <a:ext cx="10150934" cy="507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451" name="Google Shape;451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Family Medicine</a:t>
            </a:r>
            <a:endParaRPr/>
          </a:p>
        </p:txBody>
      </p:sp>
      <p:sp>
        <p:nvSpPr>
          <p:cNvPr id="452" name="Google Shape;452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/>
              <a:t>Treatment</a:t>
            </a:r>
            <a:r>
              <a:rPr lang="en-US" sz="2400"/>
              <a:t>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/>
              <a:t>Treatment will depend on the underlying cause of jaundice.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Pruritus</a:t>
            </a:r>
            <a:r>
              <a:rPr lang="en-US" sz="2400"/>
              <a:t> (itching) caused by jaundice can be managed with: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Warm baths containing </a:t>
            </a:r>
            <a:r>
              <a:rPr lang="en-US" b="1"/>
              <a:t>oatmeal</a:t>
            </a:r>
            <a:r>
              <a:rPr lang="en-US"/>
              <a:t>.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b="1"/>
              <a:t>Antihistamines</a:t>
            </a:r>
            <a:r>
              <a:rPr lang="en-US"/>
              <a:t> for mild pruritus.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/>
              <a:t>For moderate to severe pruritus, a healthcare professional may prescribe medications such as </a:t>
            </a:r>
            <a:r>
              <a:rPr lang="en-US" sz="2400" b="1"/>
              <a:t>cholestyramine</a:t>
            </a:r>
            <a:r>
              <a:rPr lang="en-US" sz="2400"/>
              <a:t> or </a:t>
            </a:r>
            <a:r>
              <a:rPr lang="en-US" sz="2400" b="1"/>
              <a:t>colestipol</a:t>
            </a:r>
            <a:r>
              <a:rPr lang="en-US" sz="2400"/>
              <a:t>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/>
              <a:t>If jaundice indicates </a:t>
            </a:r>
            <a:r>
              <a:rPr lang="en-US" sz="2400" b="1"/>
              <a:t>liver damage</a:t>
            </a:r>
            <a:r>
              <a:rPr lang="en-US" sz="2400"/>
              <a:t>, a </a:t>
            </a:r>
            <a:r>
              <a:rPr lang="en-US" sz="2400" b="1"/>
              <a:t>liver transplant</a:t>
            </a:r>
            <a:r>
              <a:rPr lang="en-US" sz="2400"/>
              <a:t> may be necessary, depending on the severity of the injury.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400" b="1"/>
          </a:p>
        </p:txBody>
      </p:sp>
      <p:sp>
        <p:nvSpPr>
          <p:cNvPr id="453" name="Google Shape;453;p54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FAMILY MEDICINE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910" y="0"/>
            <a:ext cx="10501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16663"/>
            <a:ext cx="12192000" cy="36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2050" y="0"/>
            <a:ext cx="2599950" cy="3041575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Learning Objectives </a:t>
            </a:r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/>
              <a:t>Discuss pathophysiology of jaundice, cholestasis, large bile duct obstruction, and autoimmune cholangiopathies.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/>
              <a:t>Differentiate between pathological features of primary biliary cirrhosis (PBC) and primary sclerosing cholangitis (PSC).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/>
              <a:t>Discuss structural anomalies of the biliary tree, including biliary atresia.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/>
              <a:t>Explain portal vein obstruction and hepatic vein thrombosis.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/>
              <a:t>Correlate immunological basis with graft-versus-host disease and liver graft rejection.</a:t>
            </a:r>
            <a:endParaRPr/>
          </a:p>
        </p:txBody>
      </p:sp>
      <p:sp>
        <p:nvSpPr>
          <p:cNvPr id="126" name="Google Shape;126;p19"/>
          <p:cNvSpPr txBox="1"/>
          <p:nvPr/>
        </p:nvSpPr>
        <p:spPr>
          <a:xfrm>
            <a:off x="838200" y="5252484"/>
            <a:ext cx="10515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Resources: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Robbins &amp; Cotran Pathologic Basis Of Disease 10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Edition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34" name="Google Shape;134;p20"/>
          <p:cNvSpPr txBox="1"/>
          <p:nvPr/>
        </p:nvSpPr>
        <p:spPr>
          <a:xfrm>
            <a:off x="8176425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 PHYSIOLOGY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Cholestasis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Cholestasis is a decrease in the flow of bile due to: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Impaired secretion by hepatocytes</a:t>
            </a:r>
            <a:r>
              <a:rPr lang="en-US"/>
              <a:t> (metabolic)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Obstruction of bile flow</a:t>
            </a:r>
            <a:r>
              <a:rPr lang="en-US"/>
              <a:t> through intra- or extrahepatic bile ducts (obstructive).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43" name="Google Shape;143;p21"/>
          <p:cNvSpPr txBox="1"/>
          <p:nvPr/>
        </p:nvSpPr>
        <p:spPr>
          <a:xfrm>
            <a:off x="7264025" y="364300"/>
            <a:ext cx="47949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 BIOCHEMISTRY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Cholestasis</a:t>
            </a:r>
            <a:endParaRPr/>
          </a:p>
        </p:txBody>
      </p:sp>
      <p:pic>
        <p:nvPicPr>
          <p:cNvPr id="145" name="Google Shape;145;p21" descr="Jaundice: a basic revie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4524" y="781585"/>
            <a:ext cx="7907867" cy="6097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52" name="Google Shape;152;p22"/>
          <p:cNvSpPr txBox="1"/>
          <p:nvPr/>
        </p:nvSpPr>
        <p:spPr>
          <a:xfrm>
            <a:off x="8016700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SUBJECT PATHOLOGY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" y="0"/>
            <a:ext cx="72579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1025" y="1086456"/>
            <a:ext cx="4850975" cy="5771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61" name="Google Shape;161;p23" descr="241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5748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/>
          <p:nvPr/>
        </p:nvSpPr>
        <p:spPr>
          <a:xfrm>
            <a:off x="8176425" y="3643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 ANATOMY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1446</Words>
  <Application>Microsoft Office PowerPoint</Application>
  <PresentationFormat>Widescreen</PresentationFormat>
  <Paragraphs>338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Calibri</vt:lpstr>
      <vt:lpstr>Arial</vt:lpstr>
      <vt:lpstr>Carlito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Learning Objectives </vt:lpstr>
      <vt:lpstr>Cholestasis</vt:lpstr>
      <vt:lpstr>Cholestasis</vt:lpstr>
      <vt:lpstr>PowerPoint Presentation</vt:lpstr>
      <vt:lpstr>PowerPoint Presentation</vt:lpstr>
      <vt:lpstr>PowerPoint Presentation</vt:lpstr>
      <vt:lpstr>Defects In Hepatocellular Bilirubin Metabolism</vt:lpstr>
      <vt:lpstr>PowerPoint Presentation</vt:lpstr>
      <vt:lpstr>Cholestatic Diseases</vt:lpstr>
      <vt:lpstr>Cholestasis</vt:lpstr>
      <vt:lpstr>Cholestasis</vt:lpstr>
      <vt:lpstr>Biliary Atresia</vt:lpstr>
      <vt:lpstr>Biliary Atresia</vt:lpstr>
      <vt:lpstr>Neonatal Cholestasis</vt:lpstr>
      <vt:lpstr>Neonatal Hepatitis</vt:lpstr>
      <vt:lpstr>Neonatal Hepatitis</vt:lpstr>
      <vt:lpstr>Etiologies</vt:lpstr>
      <vt:lpstr>Neonatal Hepatitis</vt:lpstr>
      <vt:lpstr>Cholangitis</vt:lpstr>
      <vt:lpstr>Primary Biliary Cirrhosis-PBC</vt:lpstr>
      <vt:lpstr>Primary Biliary Cirrhosis</vt:lpstr>
      <vt:lpstr>PBC- Pathogenesis</vt:lpstr>
      <vt:lpstr>PBC- Morphology</vt:lpstr>
      <vt:lpstr>PBC</vt:lpstr>
      <vt:lpstr>Primary Sclerosing Cholangitis</vt:lpstr>
      <vt:lpstr>PowerPoint Presentation</vt:lpstr>
      <vt:lpstr>Primary Sclerosing Cholangitis</vt:lpstr>
      <vt:lpstr>Primary Sclerosing Cholangitis</vt:lpstr>
      <vt:lpstr>Primary Sclerosing Cholangitis</vt:lpstr>
      <vt:lpstr>Primary Sclerosing Cholangitis</vt:lpstr>
      <vt:lpstr>Primary Sclerosing Cholangitis</vt:lpstr>
      <vt:lpstr>PowerPoint Presentation</vt:lpstr>
      <vt:lpstr>Research</vt:lpstr>
      <vt:lpstr>Biomedical Ethics</vt:lpstr>
      <vt:lpstr>Family Medicine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mz</cp:lastModifiedBy>
  <cp:revision>1</cp:revision>
  <dcterms:modified xsi:type="dcterms:W3CDTF">2025-02-25T17:42:55Z</dcterms:modified>
</cp:coreProperties>
</file>