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355" r:id="rId2"/>
    <p:sldId id="356" r:id="rId3"/>
    <p:sldId id="357" r:id="rId4"/>
    <p:sldId id="277" r:id="rId5"/>
    <p:sldId id="316" r:id="rId6"/>
    <p:sldId id="323" r:id="rId7"/>
    <p:sldId id="327" r:id="rId8"/>
    <p:sldId id="328" r:id="rId9"/>
    <p:sldId id="329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7" r:id="rId23"/>
    <p:sldId id="343" r:id="rId24"/>
    <p:sldId id="348" r:id="rId25"/>
    <p:sldId id="344" r:id="rId26"/>
    <p:sldId id="345" r:id="rId27"/>
    <p:sldId id="349" r:id="rId28"/>
    <p:sldId id="325" r:id="rId29"/>
    <p:sldId id="346" r:id="rId30"/>
    <p:sldId id="350" r:id="rId31"/>
    <p:sldId id="324" r:id="rId32"/>
    <p:sldId id="286" r:id="rId33"/>
    <p:sldId id="351" r:id="rId34"/>
    <p:sldId id="352" r:id="rId35"/>
    <p:sldId id="321" r:id="rId36"/>
    <p:sldId id="311" r:id="rId37"/>
    <p:sldId id="312" r:id="rId38"/>
    <p:sldId id="326" r:id="rId39"/>
    <p:sldId id="279" r:id="rId40"/>
    <p:sldId id="353" r:id="rId41"/>
    <p:sldId id="354" r:id="rId42"/>
    <p:sldId id="287" r:id="rId43"/>
    <p:sldId id="322" r:id="rId44"/>
    <p:sldId id="27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 snapToGrid="0">
      <p:cViewPr>
        <p:scale>
          <a:sx n="76" d="100"/>
          <a:sy n="76" d="100"/>
        </p:scale>
        <p:origin x="-41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Servic</a:t>
          </a:r>
          <a:r>
            <a:rPr lang="en-US">
              <a:latin typeface="Arial Black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6B41B-120B-4968-AB6A-FC6E7C8EF3C0}" type="pres">
      <dgm:prSet presAssocID="{DACAB5BA-B8B4-4D66-8B11-1D02259E020B}" presName="gear1srcNode" presStyleLbl="node1" presStyleIdx="0" presStyleCnt="3"/>
      <dgm:spPr/>
      <dgm:t>
        <a:bodyPr/>
        <a:lstStyle/>
        <a:p>
          <a:endParaRPr lang="en-US"/>
        </a:p>
      </dgm:t>
    </dgm:pt>
    <dgm:pt modelId="{8BC64EA7-2794-42B6-96C9-F39A52CB985A}" type="pres">
      <dgm:prSet presAssocID="{DACAB5BA-B8B4-4D66-8B11-1D02259E020B}" presName="gear1dstNode" presStyleLbl="node1" presStyleIdx="0" presStyleCnt="3"/>
      <dgm:spPr/>
      <dgm:t>
        <a:bodyPr/>
        <a:lstStyle/>
        <a:p>
          <a:endParaRPr lang="en-US"/>
        </a:p>
      </dgm:t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30EE9-43E4-4FD4-8144-E92B1DD0FCDF}" type="pres">
      <dgm:prSet presAssocID="{663C1E13-76F9-4B70-A2F2-CA23180743CE}" presName="gear2srcNode" presStyleLbl="node1" presStyleIdx="1" presStyleCnt="3"/>
      <dgm:spPr/>
      <dgm:t>
        <a:bodyPr/>
        <a:lstStyle/>
        <a:p>
          <a:endParaRPr lang="en-US"/>
        </a:p>
      </dgm:t>
    </dgm:pt>
    <dgm:pt modelId="{4822A78E-EAEC-401F-941A-3A84E13E2357}" type="pres">
      <dgm:prSet presAssocID="{663C1E13-76F9-4B70-A2F2-CA23180743CE}" presName="gear2dstNode" presStyleLbl="node1" presStyleIdx="1" presStyleCnt="3"/>
      <dgm:spPr/>
      <dgm:t>
        <a:bodyPr/>
        <a:lstStyle/>
        <a:p>
          <a:endParaRPr lang="en-US"/>
        </a:p>
      </dgm:t>
    </dgm:pt>
    <dgm:pt modelId="{59EDF28D-6C67-49D0-B5A1-DE5C3CBA2292}" type="pres">
      <dgm:prSet presAssocID="{399ACE2F-90C5-48B1-9E65-700A32562848}" presName="gear3" presStyleLbl="node1" presStyleIdx="2" presStyleCnt="3"/>
      <dgm:spPr/>
      <dgm:t>
        <a:bodyPr/>
        <a:lstStyle/>
        <a:p>
          <a:endParaRPr lang="en-US"/>
        </a:p>
      </dgm:t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EFDB4-E5D1-439A-86D8-1FCF80D959BA}" type="pres">
      <dgm:prSet presAssocID="{399ACE2F-90C5-48B1-9E65-700A32562848}" presName="gear3srcNode" presStyleLbl="node1" presStyleIdx="2" presStyleCnt="3"/>
      <dgm:spPr/>
      <dgm:t>
        <a:bodyPr/>
        <a:lstStyle/>
        <a:p>
          <a:endParaRPr lang="en-US"/>
        </a:p>
      </dgm:t>
    </dgm:pt>
    <dgm:pt modelId="{9815588C-16D0-4475-B64C-847FC87C8C32}" type="pres">
      <dgm:prSet presAssocID="{399ACE2F-90C5-48B1-9E65-700A32562848}" presName="gear3dstNode" presStyleLbl="node1" presStyleIdx="2" presStyleCnt="3"/>
      <dgm:spPr/>
      <dgm:t>
        <a:bodyPr/>
        <a:lstStyle/>
        <a:p>
          <a:endParaRPr lang="en-US"/>
        </a:p>
      </dgm:t>
    </dgm:pt>
    <dgm:pt modelId="{398423B3-DD54-4226-99D7-017EFC1488DF}" type="pres">
      <dgm:prSet presAssocID="{23718C41-0A1F-40BF-86BE-8A5476EC271E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6DF3A3A0-5919-4E69-80DD-61760D6340A0}" type="pres">
      <dgm:prSet presAssocID="{188C389E-9423-41DE-9C5E-D4A7E95C7E62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09CEA93-9338-4361-A5E6-CF85B6019F5A}" type="pres">
      <dgm:prSet presAssocID="{DA82EADB-2721-42A0-95EA-F9B5521A38A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7060449-A1BF-409D-9C20-8FFAE17A590A}" type="presOf" srcId="{663C1E13-76F9-4B70-A2F2-CA23180743CE}" destId="{93300324-D62F-4E58-B882-734182BDB462}" srcOrd="0" destOrd="0" presId="urn:microsoft.com/office/officeart/2005/8/layout/gear1#1"/>
    <dgm:cxn modelId="{D6C43E19-3B53-467D-8D3E-22DEF6DAFD1C}" type="presOf" srcId="{663C1E13-76F9-4B70-A2F2-CA23180743CE}" destId="{4822A78E-EAEC-401F-941A-3A84E13E2357}" srcOrd="2" destOrd="0" presId="urn:microsoft.com/office/officeart/2005/8/layout/gear1#1"/>
    <dgm:cxn modelId="{BC57860D-FAF4-4D9D-9CE7-C020A7982B89}" type="presOf" srcId="{399ACE2F-90C5-48B1-9E65-700A32562848}" destId="{59EDF28D-6C67-49D0-B5A1-DE5C3CBA2292}" srcOrd="0" destOrd="0" presId="urn:microsoft.com/office/officeart/2005/8/layout/gear1#1"/>
    <dgm:cxn modelId="{DDFA8663-C971-4C88-B36A-9037DB0C1FB7}" type="presOf" srcId="{DA82EADB-2721-42A0-95EA-F9B5521A38A6}" destId="{A09CEA93-9338-4361-A5E6-CF85B6019F5A}" srcOrd="0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2D449538-2FFD-4819-9039-C54A99407FC5}" type="presOf" srcId="{DACAB5BA-B8B4-4D66-8B11-1D02259E020B}" destId="{87622A90-D0D8-4EA3-BC0D-D537801AF2B1}" srcOrd="0" destOrd="0" presId="urn:microsoft.com/office/officeart/2005/8/layout/gear1#1"/>
    <dgm:cxn modelId="{3A0E7088-3647-457D-96ED-68AFE6B469AB}" type="presOf" srcId="{399ACE2F-90C5-48B1-9E65-700A32562848}" destId="{23DC08E4-3725-4448-BFFF-1CCEA2F2987E}" srcOrd="1" destOrd="0" presId="urn:microsoft.com/office/officeart/2005/8/layout/gear1#1"/>
    <dgm:cxn modelId="{533DD893-2BE9-4959-953B-98CE34971B08}" type="presOf" srcId="{DACAB5BA-B8B4-4D66-8B11-1D02259E020B}" destId="{8BC64EA7-2794-42B6-96C9-F39A52CB985A}" srcOrd="2" destOrd="0" presId="urn:microsoft.com/office/officeart/2005/8/layout/gear1#1"/>
    <dgm:cxn modelId="{78697E2D-BF1E-4187-AC35-2BACC215D90A}" type="presOf" srcId="{663C1E13-76F9-4B70-A2F2-CA23180743CE}" destId="{B9330EE9-43E4-4FD4-8144-E92B1DD0FCDF}" srcOrd="1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04177CDC-B27B-468D-A423-AB4698392776}" type="presOf" srcId="{DACAB5BA-B8B4-4D66-8B11-1D02259E020B}" destId="{B6B6B41B-120B-4968-AB6A-FC6E7C8EF3C0}" srcOrd="1" destOrd="0" presId="urn:microsoft.com/office/officeart/2005/8/layout/gear1#1"/>
    <dgm:cxn modelId="{F201DA4E-AAD8-4282-9C23-0F576E88E0B1}" type="presOf" srcId="{188C389E-9423-41DE-9C5E-D4A7E95C7E62}" destId="{6DF3A3A0-5919-4E69-80DD-61760D6340A0}" srcOrd="0" destOrd="0" presId="urn:microsoft.com/office/officeart/2005/8/layout/gear1#1"/>
    <dgm:cxn modelId="{9E923329-D821-498C-A370-D3C71629B469}" type="presOf" srcId="{399ACE2F-90C5-48B1-9E65-700A32562848}" destId="{7D3EFDB4-E5D1-439A-86D8-1FCF80D959BA}" srcOrd="2" destOrd="0" presId="urn:microsoft.com/office/officeart/2005/8/layout/gear1#1"/>
    <dgm:cxn modelId="{64E53FAF-2C57-4BCA-B3A9-FF7C1DDE22D5}" type="presOf" srcId="{23718C41-0A1F-40BF-86BE-8A5476EC271E}" destId="{398423B3-DD54-4226-99D7-017EFC1488DF}" srcOrd="0" destOrd="0" presId="urn:microsoft.com/office/officeart/2005/8/layout/gear1#1"/>
    <dgm:cxn modelId="{2F1390ED-1A6C-4DFB-8A2E-D37F5B2496DB}" type="presOf" srcId="{F9CEBA05-2F10-437E-89B2-54F4D9FAF478}" destId="{5ED88519-AC6C-4AA3-B76D-812B93A167E4}" srcOrd="0" destOrd="0" presId="urn:microsoft.com/office/officeart/2005/8/layout/gear1#1"/>
    <dgm:cxn modelId="{10C32089-F825-4982-878A-D532E5494F44}" type="presOf" srcId="{399ACE2F-90C5-48B1-9E65-700A32562848}" destId="{9815588C-16D0-4475-B64C-847FC87C8C32}" srcOrd="3" destOrd="0" presId="urn:microsoft.com/office/officeart/2005/8/layout/gear1#1"/>
    <dgm:cxn modelId="{C3D24B30-FA4F-48B7-B5F7-035424346875}" type="presParOf" srcId="{5ED88519-AC6C-4AA3-B76D-812B93A167E4}" destId="{87622A90-D0D8-4EA3-BC0D-D537801AF2B1}" srcOrd="0" destOrd="0" presId="urn:microsoft.com/office/officeart/2005/8/layout/gear1#1"/>
    <dgm:cxn modelId="{40F0E7F5-D259-478D-B15A-93B01D696C6F}" type="presParOf" srcId="{5ED88519-AC6C-4AA3-B76D-812B93A167E4}" destId="{B6B6B41B-120B-4968-AB6A-FC6E7C8EF3C0}" srcOrd="1" destOrd="0" presId="urn:microsoft.com/office/officeart/2005/8/layout/gear1#1"/>
    <dgm:cxn modelId="{F7D7CDC7-526B-45C2-9EA6-4465B0D60604}" type="presParOf" srcId="{5ED88519-AC6C-4AA3-B76D-812B93A167E4}" destId="{8BC64EA7-2794-42B6-96C9-F39A52CB985A}" srcOrd="2" destOrd="0" presId="urn:microsoft.com/office/officeart/2005/8/layout/gear1#1"/>
    <dgm:cxn modelId="{89FBECA7-2D16-431F-9D21-BF87B19DDDB7}" type="presParOf" srcId="{5ED88519-AC6C-4AA3-B76D-812B93A167E4}" destId="{93300324-D62F-4E58-B882-734182BDB462}" srcOrd="3" destOrd="0" presId="urn:microsoft.com/office/officeart/2005/8/layout/gear1#1"/>
    <dgm:cxn modelId="{A0FB1A52-3CF7-4259-8D82-8EBACFD7B783}" type="presParOf" srcId="{5ED88519-AC6C-4AA3-B76D-812B93A167E4}" destId="{B9330EE9-43E4-4FD4-8144-E92B1DD0FCDF}" srcOrd="4" destOrd="0" presId="urn:microsoft.com/office/officeart/2005/8/layout/gear1#1"/>
    <dgm:cxn modelId="{30847293-7994-4725-B645-F10059A31244}" type="presParOf" srcId="{5ED88519-AC6C-4AA3-B76D-812B93A167E4}" destId="{4822A78E-EAEC-401F-941A-3A84E13E2357}" srcOrd="5" destOrd="0" presId="urn:microsoft.com/office/officeart/2005/8/layout/gear1#1"/>
    <dgm:cxn modelId="{E00CCFF5-E0BB-474A-B7A4-5E336F193F01}" type="presParOf" srcId="{5ED88519-AC6C-4AA3-B76D-812B93A167E4}" destId="{59EDF28D-6C67-49D0-B5A1-DE5C3CBA2292}" srcOrd="6" destOrd="0" presId="urn:microsoft.com/office/officeart/2005/8/layout/gear1#1"/>
    <dgm:cxn modelId="{61A56335-D808-447C-94DA-004544F4C08C}" type="presParOf" srcId="{5ED88519-AC6C-4AA3-B76D-812B93A167E4}" destId="{23DC08E4-3725-4448-BFFF-1CCEA2F2987E}" srcOrd="7" destOrd="0" presId="urn:microsoft.com/office/officeart/2005/8/layout/gear1#1"/>
    <dgm:cxn modelId="{6F7E9A35-83EB-456C-B7A1-2456287D0454}" type="presParOf" srcId="{5ED88519-AC6C-4AA3-B76D-812B93A167E4}" destId="{7D3EFDB4-E5D1-439A-86D8-1FCF80D959BA}" srcOrd="8" destOrd="0" presId="urn:microsoft.com/office/officeart/2005/8/layout/gear1#1"/>
    <dgm:cxn modelId="{41EB0511-A365-4F20-9EEE-58C826F3D5C3}" type="presParOf" srcId="{5ED88519-AC6C-4AA3-B76D-812B93A167E4}" destId="{9815588C-16D0-4475-B64C-847FC87C8C32}" srcOrd="9" destOrd="0" presId="urn:microsoft.com/office/officeart/2005/8/layout/gear1#1"/>
    <dgm:cxn modelId="{E8CFFE7B-3952-48C4-9EF7-17D55D69F35A}" type="presParOf" srcId="{5ED88519-AC6C-4AA3-B76D-812B93A167E4}" destId="{398423B3-DD54-4226-99D7-017EFC1488DF}" srcOrd="10" destOrd="0" presId="urn:microsoft.com/office/officeart/2005/8/layout/gear1#1"/>
    <dgm:cxn modelId="{360F05BF-B76F-43A8-A911-898B2FEDD4CE}" type="presParOf" srcId="{5ED88519-AC6C-4AA3-B76D-812B93A167E4}" destId="{6DF3A3A0-5919-4E69-80DD-61760D6340A0}" srcOrd="11" destOrd="0" presId="urn:microsoft.com/office/officeart/2005/8/layout/gear1#1"/>
    <dgm:cxn modelId="{9FF65A2A-C941-4D1E-9140-253C2E1484CA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956889" y="1952836"/>
          <a:ext cx="2393235" cy="2393235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>
              <a:latin typeface="Arial Black" pitchFamily="34" charset="0"/>
            </a:rPr>
            <a:t>Wisdom</a:t>
          </a:r>
        </a:p>
      </dsp:txBody>
      <dsp:txXfrm>
        <a:off x="2438036" y="2513440"/>
        <a:ext cx="1430941" cy="1230172"/>
      </dsp:txXfrm>
    </dsp:sp>
    <dsp:sp modelId="{93300324-D62F-4E58-B882-734182BDB462}">
      <dsp:nvSpPr>
        <dsp:cNvPr id="0" name=""/>
        <dsp:cNvSpPr/>
      </dsp:nvSpPr>
      <dsp:spPr>
        <a:xfrm>
          <a:off x="531486" y="1314713"/>
          <a:ext cx="1740535" cy="1740535"/>
        </a:xfrm>
        <a:prstGeom prst="gear6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Arial Black" pitchFamily="34" charset="0"/>
            </a:rPr>
            <a:t>Truth</a:t>
          </a:r>
          <a:r>
            <a:rPr lang="en-US" sz="1700" kern="1200" dirty="0"/>
            <a:t> </a:t>
          </a:r>
        </a:p>
      </dsp:txBody>
      <dsp:txXfrm>
        <a:off x="969671" y="1755546"/>
        <a:ext cx="864165" cy="858869"/>
      </dsp:txXfrm>
    </dsp:sp>
    <dsp:sp modelId="{59EDF28D-6C67-49D0-B5A1-DE5C3CBA2292}">
      <dsp:nvSpPr>
        <dsp:cNvPr id="0" name=""/>
        <dsp:cNvSpPr/>
      </dsp:nvSpPr>
      <dsp:spPr>
        <a:xfrm rot="20700000">
          <a:off x="1544603" y="191636"/>
          <a:ext cx="1705369" cy="1705369"/>
        </a:xfrm>
        <a:prstGeom prst="gear6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>
              <a:latin typeface="Arial Black" pitchFamily="34" charset="0"/>
            </a:rPr>
            <a:t>Servic</a:t>
          </a:r>
          <a:r>
            <a:rPr lang="en-US" sz="1700" kern="1200">
              <a:latin typeface="Arial Black" pitchFamily="34" charset="0"/>
            </a:rPr>
            <a:t>e</a:t>
          </a:r>
          <a:r>
            <a:rPr lang="en-US" sz="1700" kern="1200"/>
            <a:t> </a:t>
          </a:r>
        </a:p>
      </dsp:txBody>
      <dsp:txXfrm rot="-20700000">
        <a:off x="1918641" y="565673"/>
        <a:ext cx="957294" cy="957294"/>
      </dsp:txXfrm>
    </dsp:sp>
    <dsp:sp modelId="{398423B3-DD54-4226-99D7-017EFC1488DF}">
      <dsp:nvSpPr>
        <dsp:cNvPr id="0" name=""/>
        <dsp:cNvSpPr/>
      </dsp:nvSpPr>
      <dsp:spPr>
        <a:xfrm>
          <a:off x="1779855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261480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1150134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ED909-80D0-4102-A3C0-9B440919959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60961-DE37-495C-BBB5-7B5C5529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93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9C75-F408-4FAE-A3CF-345D28FBB655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DB391-3915-4BC8-9135-B29DF9A491C2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5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9AB9-D748-4402-A6EC-8A92A25F5CA8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8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BF7D3-94CE-4B73-9E85-D25982116B41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4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FC94-37AC-41F3-BA83-F26A7CC761C6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71F3-93A3-4E2A-809C-27E9540CF989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1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4C3A-4E5D-4ABD-8F2C-97BD1E5E8DDA}" type="datetime1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DF65-97D5-4CB3-9073-237718C0C30E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78A68-69A0-47F8-92EA-A6C0C9730DFB}" type="datetime1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2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48885-B902-4DE8-B735-F5649770A0FE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8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01AB-0530-4AFB-A1DB-630DF75A3B34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5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7D30-CBA5-428A-A20D-287159FCED3D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CORE CONCEPT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258A4-93E7-48C4-BC13-30970DC65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nas.org/doi/10.1073/pnas.230307712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meanatomy.info/" TargetMode="External"/><Relationship Id="rId2" Type="http://schemas.openxmlformats.org/officeDocument/2006/relationships/hyperlink" Target="http://www.anatomyzone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00" y="1290434"/>
            <a:ext cx="10363200" cy="1470025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Foundation Module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u="sng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u="sng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year MBBS(SGD)</a:t>
            </a:r>
            <a:br>
              <a:rPr lang="en-US" sz="3600" u="sng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Cells and Tissues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5772629"/>
            <a:ext cx="113792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Presenter: Dr. 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Ali </a:t>
            </a:r>
            <a:r>
              <a:rPr lang="en-US" sz="7200" b="1" dirty="0" err="1" smtClean="0">
                <a:latin typeface="Times New Roman" pitchFamily="18" charset="0"/>
                <a:cs typeface="Times New Roman" pitchFamily="18" charset="0"/>
              </a:rPr>
              <a:t>Raza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Date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.2.2025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(Senior Demonstrator)                                         </a:t>
            </a:r>
            <a:r>
              <a:rPr lang="en-US" sz="7200" b="1" dirty="0">
                <a:cs typeface="Times New Roman" pitchFamily="18" charset="0"/>
              </a:rPr>
              <a:t>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621230"/>
            <a:ext cx="12192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621230"/>
            <a:ext cx="1606248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25" y="2953511"/>
            <a:ext cx="3138553" cy="27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8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396CA37A-9BC3-A072-DADA-D314F6A4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1A66FB4-F1C4-2E21-FA82-C337A68A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D522D0-9597-DFFF-4997-A5B1FD9A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2" y="733425"/>
            <a:ext cx="79533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7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5CFCD-7E89-A0D7-FC6F-3663BCCC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Functions of Cell Membrane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6F3314-1FB5-36F8-BA94-BEFF0BF9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rovides Immunological identity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Receptors for hormones and chemical stimuli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Mechanical Structure.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Selective Permeability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Transportation across the membrane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Bulk Transport: Exocytosis &amp; Endocytosis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Active transport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Metabolic Activities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2985C9-68F9-47F5-C65E-02B5120D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ACB514-B2A5-3D6B-9B2F-9B4E31A1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7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55D82-4E17-17DF-6DEC-ADD5E148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Nucleus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75488E-E837-D3C4-8E18-19C015C48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Large, spheroid body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s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urrounded by the same but more permeable membrane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Nucleoplasm ( material within the nucleus) Contains genetic material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eoxyribonucleic acid &amp; histone proteins.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DNA + HISTONES – form a network of thread “chromatin”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D07D34-0E5C-4B7F-8395-4B7BBFA3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73878C-6B58-B4E3-2216-3476308B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15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79A350-794E-69A7-E598-4597273C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Cytoplasmic Organelles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08C4FA-492F-992F-078F-20D976607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858"/>
            <a:ext cx="10515600" cy="447744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u="sng" dirty="0">
                <a:latin typeface="Times New Roman" pitchFamily="18" charset="0"/>
                <a:cs typeface="Times New Roman" pitchFamily="18" charset="0"/>
              </a:rPr>
              <a:t>Mitochondria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Power house of the cells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Aerobic respiration and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atp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breakdown to provide free energy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More mitochondria at more metabolically active sites as liver cells and muscle cells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Ribosomes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Tiny electron-dense granules (appearing dark)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Composed of RNA and 80 different proteins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Synthetizes proteins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A41F91-0AF5-F4DD-9E8E-98D93108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31F2F0-923D-F120-CDAD-3536D88D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4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22B2A5-69B6-D092-239A-469C1E42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231911-18A3-29C3-F78B-45A24B7CA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34" y="1909501"/>
            <a:ext cx="5942626" cy="42674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u="sng" dirty="0">
                <a:latin typeface="Times New Roman" pitchFamily="18" charset="0"/>
                <a:cs typeface="Times New Roman" pitchFamily="18" charset="0"/>
              </a:rPr>
              <a:t>Endoplasmic Reticulum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Series of inter-connecting membranous canals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types 1. rough 2. smooth</a:t>
            </a:r>
          </a:p>
          <a:p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–Synthesis of phospholipids, glycogen, and steroid hormones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Detoxification of drugs like alcohol and barbiturates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E2272D-74BC-FDB5-5ADD-31942202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DD0C6A-BA7B-6906-46FD-EFE9F2B3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BD1DE8-47DF-577A-5CBC-7C284376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760" y="1909501"/>
            <a:ext cx="5080115" cy="303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47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AAF157-A6F0-DDDE-17E2-C631F812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Cont.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145119-A8C5-D2F1-B55A-FB320F6B3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RER –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studded with ribosomes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Synthesis of hormones &amp; enzymes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Pancreatic Acinar Cells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Fibroblasts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Plasma Cells 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261C04-86F8-CE25-6CE5-3606B03D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23B534-C910-A44A-0B1E-19F19098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05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620DF-4292-0233-AAC2-DC009C7A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47E48A-7951-3D97-4D42-47B26B44F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000" u="sng" dirty="0">
                <a:latin typeface="Times New Roman" pitchFamily="18" charset="0"/>
                <a:cs typeface="Times New Roman" pitchFamily="18" charset="0"/>
              </a:rPr>
              <a:t>Golgi Apparatus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Stacks of closely folded flattened membranous sacs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Site for protein  processing &amp; packaging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Proteins from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rer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-&gt;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golgi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apparatus -&gt; secretory granules (small membrane-bound vesicles)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3000" u="sng" dirty="0">
                <a:latin typeface="Times New Roman" pitchFamily="18" charset="0"/>
                <a:cs typeface="Times New Roman" pitchFamily="18" charset="0"/>
              </a:rPr>
              <a:t>Lysosomes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Membrane-bound vesicles having hydrolytic enzymes for intra-cytoplasmic digestion 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More in cells with phagocytic activity like macrophages and leukocytes</a:t>
            </a:r>
          </a:p>
          <a:p>
            <a:pPr marL="0" indent="0">
              <a:buNone/>
            </a:pPr>
            <a:endParaRPr lang="en-US" sz="2800" u="sng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0B4032-DCFE-9A29-1373-FB1AA5C8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4E3B41-1C17-360C-A8A3-F7360573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21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2985F-609E-73A9-A4A9-89D56509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634C05-EA30-5A19-32CF-934A2C884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501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u="sng" dirty="0">
                <a:latin typeface="Times New Roman" pitchFamily="18" charset="0"/>
                <a:cs typeface="Times New Roman" pitchFamily="18" charset="0"/>
              </a:rPr>
              <a:t>Centrioles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Cells contain 2 centrioles in the dense region called the centrosome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cylindrical bodies, placed at right angles to each other </a:t>
            </a: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microtubules arranged in nine bundles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DEA0C0-74CC-3B49-3678-70C809E8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4B3431-D8A1-78B6-4300-7BD5A799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8494D6-584C-9972-D8B4-9F711BC4B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19"/>
          <a:stretch/>
        </p:blipFill>
        <p:spPr>
          <a:xfrm>
            <a:off x="2220662" y="4205343"/>
            <a:ext cx="7242676" cy="25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60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761AB-DA6C-2BF8-6F14-55FBEB73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Types of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1A258-CF35-C2C6-6C24-BB21129CD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" y="1422400"/>
            <a:ext cx="11104880" cy="49339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tx1"/>
                </a:solidFill>
              </a:rPr>
              <a:t>1</a:t>
            </a:r>
            <a:r>
              <a:rPr lang="en-US" sz="3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Somatic cells 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growth, development, regeneration  and maintenance 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 in no. Arranged in 23 pairs (diploid) One set is derived from the mother and the other from the father. 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Twenty-two (22) pairs look alike (homologous)  23rd pair is the sex chromosome. (Females XX, Males XY)</a:t>
            </a:r>
          </a:p>
          <a:p>
            <a:pPr marL="0" indent="0">
              <a:buNone/>
            </a:pPr>
            <a:r>
              <a:rPr lang="en-US" sz="3000" b="1" u="sng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Germ cells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Essential for the production of gametes.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Gametes contain 23 chromosomes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single set of chromosomes (haploid)</a:t>
            </a:r>
          </a:p>
          <a:p>
            <a:pPr marL="0" indent="0">
              <a:buNone/>
            </a:pPr>
            <a:r>
              <a:rPr lang="en-US" sz="3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cell</a:t>
            </a:r>
          </a:p>
          <a:p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Cell division, growth, differentiation, maturation, and programmed cell death (apoptosis).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AB73E94-857E-1ED6-D652-40A8A208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8CE95D-58E4-EA89-6AF5-4311831E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8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7B4DBF-A6B0-C350-657D-F2C54626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Types of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1C231-918B-871F-AA95-71D9452D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Blood cells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Stem cells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Neurons (Nerve cells)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Epithelial cells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C55084-EEF3-02A1-1A4F-547FE37B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B58EB9-B99C-1CA9-52BA-79C03B40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44A5E3-AE72-44F6-0BF0-BBD966255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0519" r="7584" b="33778"/>
          <a:stretch/>
        </p:blipFill>
        <p:spPr>
          <a:xfrm>
            <a:off x="736600" y="3907790"/>
            <a:ext cx="10429240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4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Motto, Vision, Dream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A267C48E-C722-45BA-ABA8-7A339C617C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435944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096001" y="1295401"/>
            <a:ext cx="54863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impart evidence based research oriented medical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best possible patient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inculcate the values of mutual respect and ethical practice of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2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77FD36-31BF-DEF0-F347-80DED3C7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768972-089C-13B7-E99C-247B09426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6920" cy="4351338"/>
          </a:xfrm>
        </p:spPr>
        <p:txBody>
          <a:bodyPr/>
          <a:lstStyle/>
          <a:p>
            <a:pPr marL="0" indent="0" algn="l" rtl="0" eaLnBrk="1" latinLnBrk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Collection of cells irrespective of common morphological and functional characteristics 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l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4 types 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 eaLnBrk="1" latinLnBrk="0" hangingPunct="1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Epithelial tissue 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 eaLnBrk="1" latinLnBrk="0" hangingPunct="1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Connective tissue 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 eaLnBrk="1" latinLnBrk="0" hangingPunct="1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Muscle tissue 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 eaLnBrk="1" latinLnBrk="0" hangingPunct="1"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Nervous tissue 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273273-5EEC-DF80-057D-2BA305B7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EA694C-6D3A-9073-3A3D-0DFECD24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13BFB3-0BCA-AEB2-C625-09902045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635" y="1646238"/>
            <a:ext cx="5048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56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1065E-E3C8-8B14-2A95-2CE2A4E2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Epithelial Tissue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2067C9-96FA-05CC-98C6-E5A67A1B9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61640" cy="4351338"/>
          </a:xfrm>
        </p:spPr>
        <p:txBody>
          <a:bodyPr/>
          <a:lstStyle/>
          <a:p>
            <a:pPr>
              <a:buClr>
                <a:schemeClr val="accent1"/>
              </a:buClr>
              <a:buSzPts val="2400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canty absent intercellular material 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Covers /lines the cavities and glands</a:t>
            </a:r>
            <a:endParaRPr lang="en-US" dirty="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C33D35-0D6D-20D9-8C83-3F79DC4F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F97BDA-D709-3F1C-7674-5F48C358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59D583-2309-312E-2D7C-C988C02BF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630998"/>
            <a:ext cx="74104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8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7E58552-6FE6-EF2D-CFF7-E8DED00F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8FEB83B-5177-7FE5-9656-1AA5857C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22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B88B617-CE43-A107-1BF3-31F5EF471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609600"/>
            <a:ext cx="10234902" cy="52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60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B92F8-7DAB-6737-859C-BBAC1F4E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Connective Tissue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F6FBA0-3840-22F6-B22B-6B8568C70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Rich in inter cellular material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connects / binds cells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Types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Dense irregular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Dense regular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Loose connective tissue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79CC7B-2718-67A0-1A08-66126050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DC6093-B3D7-C503-C453-F5D13D17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92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19FEA57-7E2D-3112-33BC-D302479A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FCFE7B1-EA5E-0CF7-56F5-1F1D70B8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8401A7-A9DF-538F-B726-4A8FCB77B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12" y="450846"/>
            <a:ext cx="9876376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24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C374E1-611B-226A-A294-07BAD7EA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Muscular Tissue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7A247F-881C-1505-C782-807A6F10A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36520" cy="4351338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Elongated cells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Contractile, elastic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FAFB1C-48CD-1470-5C41-705B1CCF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9BEF13-8DB0-90B3-BAAC-C67AD733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0E5044-8B47-892C-60B1-FB5AF41FB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198" y="445756"/>
            <a:ext cx="7260965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95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6791D-07EB-3AB7-11E3-C17E002D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Nervous Tissue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C7954A-F844-68EE-7AF6-48423309F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08680" cy="4351338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Elongated processes axons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Reception, integration  transformation, and transmission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2099E5-6872-1731-6705-097A2A9C0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E53A51F-A5E5-509B-5D3C-CCBA274D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8C3EA6-BA24-7F2C-D285-35129B722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925" y="1335842"/>
            <a:ext cx="7078069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8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CDD3176-C473-083C-2CE8-B2835C02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997C777-B8D3-190D-EEC1-DB14003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A017B4-E5C1-E09E-14BF-7A701D4D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09" y="380736"/>
            <a:ext cx="8638781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73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C7295E5-BDC8-4E9A-9C32-B16C9B880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28" y="707656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Times New Roman" pitchFamily="18" charset="0"/>
                <a:cs typeface="Times New Roman" pitchFamily="18" charset="0"/>
              </a:rPr>
              <a:t>Horizontal Integration</a:t>
            </a:r>
            <a:endParaRPr lang="x-none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CC03D48D-55DA-43B5-A9E1-6EC370111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D16419-05DF-49E5-883B-3EE80E8C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C71394-81B8-4D28-BAF6-767555A7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80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0804DF-A7F6-27B6-7A59-3C9C1A8D8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Functions of Human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0E1962-B5BA-CE62-6770-1DA528D3D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cell performs major functions essential for the growth and development of the human body. Important functions of human cells are as follows: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Provides Support and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Facilitate Growth Mitosis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Allows Transport of Substances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Energy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Aids in Reproduction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8086CD8-C3BE-524D-E6E6-906DC25B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Horizontal integration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916B2B6-6495-496F-F7B8-3634906A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1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990600"/>
            <a:ext cx="10668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304800"/>
            <a:ext cx="11582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80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EE4281D-63A3-2AD2-1124-82CB8C81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C46D7BD-C60A-70C8-6083-257C2581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C8DF3-6E8C-0B8D-2300-19018060A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01" y="84402"/>
            <a:ext cx="5599505" cy="66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9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C909DF1B-60F3-4ADD-8780-1623E1F6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94" y="832916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Times New Roman" pitchFamily="18" charset="0"/>
                <a:cs typeface="Times New Roman" pitchFamily="18" charset="0"/>
              </a:rPr>
              <a:t>Vertical Integration</a:t>
            </a:r>
            <a:endParaRPr lang="x-none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17A0AFA-6009-4CD4-883D-D0777A56E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EB7361B-B5A5-426C-B900-270E0868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DA7E6B-75D9-4A40-ACBA-C6AA0839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74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948" y="365125"/>
            <a:ext cx="1041885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Diseases Related to Human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5070475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Cancer: A group of diseases characterized by the uncontrolled growth and spread of abnormal cells.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Leukemia: A type of cancer that affects the blood-forming tissues, such as the bone marrow and lymphatic system, resulting in the overproduction of abnormal white blood cells.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Sickle cell disease: A genetic disorder that affects red blood cells, causing them to become rigid and sickle-shaped, leading to various complications including pain, anemia, and organ damage.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Alzheimer's disease: A neurodegenerative disorder characterized by the progressive loss of brain cells, leading to memory loss, cognitive decline, and changes in behavior.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Vertical integration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8952C2-6D71-4BFB-889F-B349EBFF0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0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5BFE4-EABC-149D-39F5-9B893311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448CF5-826B-ECCF-28C1-0A20B19D3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Parkinson's disease: A progressive neurological disorder caused by the degeneration of dopamine-producing cells in the brain, resulting in movement difficulties, tremors, and other symptoms.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Cystic fibrosis: A genetic disorder that affects the cells lining the respiratory and digestive systems, leading to the production of thick, sticky mucus that can clog the airways and obstruct the pancreas.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Diabetes mellitus: A metabolic disorder characterized by high blood sugar levels due to inadequate insulin production or insulin resistance, affecting cells' ability to utilize glucose for energy.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6B21FD-D76A-BB0C-AA90-43EB0604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Vertical integration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C03E6C-D437-5685-F77B-2A22F30C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16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E1BB923-60F4-4E12-FFA0-FA92E7DE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A78BFF1-AE1F-7717-4101-B0B42CA4A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B05715-7F48-B325-AA45-932B51D29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9327" y="213503"/>
            <a:ext cx="4851273" cy="64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33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C3AF9A94-03C1-46DE-B07F-798D60310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24" y="682603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latin typeface="Times New Roman" pitchFamily="18" charset="0"/>
                <a:cs typeface="Times New Roman" pitchFamily="18" charset="0"/>
              </a:rPr>
              <a:t>Spiral Integration</a:t>
            </a:r>
            <a:endParaRPr lang="x-none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A5FFDE1-ABE3-437F-B561-616D3520B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897D30-E093-4F8B-B344-BCA75E2C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36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A31E5-26F6-4FD4-AFD1-621F9532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Biomedical Ethics</a:t>
            </a:r>
            <a:endParaRPr lang="x-none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DDDE9CF-B7C0-4C27-BA3E-039D1BAA5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63" y="1479479"/>
            <a:ext cx="11157735" cy="514735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7A32B4-EEFB-4A51-A3F8-58ECFDFC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Spiral integration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B68FD0-48E5-49CF-A8C7-27BA4531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67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3C747-A339-4BDF-BD2D-AE21B0DF1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Family Medicine</a:t>
            </a:r>
            <a:endParaRPr lang="x-none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57197C2-C43A-4947-ACE6-2EE80676B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7"/>
            <a:ext cx="10515599" cy="50307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8240E84-9444-4FA4-AEC9-6AD2093B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90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FC6FD81E-01C6-469F-A517-81DFAC1D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Artificial Intelligence</a:t>
            </a:r>
            <a:endParaRPr lang="x-none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B455C7D-90FC-8719-33E4-80092CEB2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Image Analysis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Pattern Recognition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Disease Prediction and Risk Assessment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Drug Discovery and Development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Personalized Medicine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Virtual Health Assistants and Chatbots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8D8AD6-7668-4566-8330-9B9D9FE3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266729-9591-491F-B5F1-A833CAFA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79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Research Article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Topic: The Human Cell Count and Size Distribution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Authors: Ian A. Hatton, Eric D. Galbraith, et al.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Date: July 24, 2023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https://www.pnas.org/doi/10.1073/pnas.2303077120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Spiral integration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40906B-707E-4558-B872-C3B6AD35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6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Define cell. 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Define tissue.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Describe the basic tissues of the human body.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Practice principles of bioethics.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Apply the strategic use of artificial intelligence in healthcare. 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Understand the curative and preventive healthcare services.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Read a relevant research article.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Use the digital library.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EF29C07-7AC2-49AF-A468-7FD33E1C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70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44941-82AD-8756-B708-81276DF3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395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Assessment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975376-14EB-E44A-15C8-704F5502F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85520"/>
            <a:ext cx="5181600" cy="53708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Q:  Lysosomes are known as “suicidal bags” because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Parasitic activity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Presence of food vacuole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Hydrolytic activity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Catalytic activity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Q: Collagen is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carbohydrate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lipid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fibrous protein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globular protein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68269E-1408-0914-FC12-624DB2F0F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85520"/>
            <a:ext cx="5181600" cy="53708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Q: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The tip of the nose and external ears have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areolar tissue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igament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cartilage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Bone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 : Adipocytes are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fat storage cells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carbohydrate storage cells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hydrolytic cells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protein storage cells</a:t>
            </a:r>
            <a:endParaRPr lang="x-none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8C7DA6-25D5-9827-FA8B-CEFBC171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A5489-57EA-0919-9AA0-747060A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3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7FD64D-67DB-6083-88DF-D9A529F4A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A52462-01F2-0A8A-E42A-940CA53A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395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D7B042-0B4F-E488-66F6-06CF5E438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85520"/>
            <a:ext cx="5181600" cy="53708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Q:  Lysosomes are known as “suicidal bags” because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Parasitic activity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Presence of food vacuole</a:t>
            </a:r>
          </a:p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Hydrolytic activity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Catalytic activity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Q: Collagen is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carbohydrate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lipid</a:t>
            </a:r>
          </a:p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fibrous protein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globular protein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FF4DB9-DC6F-3668-7A3A-DEED67EB7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85520"/>
            <a:ext cx="5181600" cy="53708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Q: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The tip of the nose and external ears have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areolar tissue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igament</a:t>
            </a:r>
          </a:p>
          <a:p>
            <a:r>
              <a:rPr lang="en-US" sz="2800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cartilage</a:t>
            </a:r>
          </a:p>
          <a:p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Bone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Q: Adipocytes are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fat storage cells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carbohydrate storage cells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hydrolytic cells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protein storage cells</a:t>
            </a:r>
            <a:endParaRPr lang="x-none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55BD0F-E42F-31BB-56BE-C805DD50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DF778F-9BDD-1AAC-A8BA-178B2705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86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1.Clinically Oriented Anatomy by Keith Moore 9th edition.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2.Cunningham’s Manual of Practical Anatomy by G.J.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Romanes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16th edition, Vol-I, II and III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http://www.anatomyzone.com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3D anatomy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https://teachmeanatomy.info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EEDCC5-CC9C-4680-BB1D-D92E2031C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42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E28AF-BC4C-42AA-A5FA-1B4B3D77A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Use of Digital Library</a:t>
            </a:r>
            <a:endParaRPr lang="x-none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CEF952-C05E-4B01-A9B7-87C7738F5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1. Go to the website of HEC National Digital Library.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2. On the Home Page, click on the INSTITUTES.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3. A page will appear showing the universities from the Public and Private Sector and other Institutes that have access to HEC National Digital Library HNDL.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4. Select your desired Institute.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5. A page will appear showing the resources of the institution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6. Journals and Research will appear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7. You can find a Journal by clicking on JOURNALS AND DATABASE and entering a keyword to search for your desired journal.</a:t>
            </a:r>
            <a:endParaRPr lang="en-US" sz="3000" dirty="0"/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67F7BB-06A4-449B-8D90-02E9C1A4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CEA920-CF75-425A-AFF8-997C31E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Thank You!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064760-7B93-4359-9EC6-C424806A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6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817CA6-3D33-4CEE-9B00-76C8FEC8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7977"/>
            <a:ext cx="10515600" cy="128940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                       </a:t>
            </a:r>
            <a:r>
              <a:rPr lang="en-US" b="1" dirty="0" smtClean="0">
                <a:solidFill>
                  <a:srgbClr val="C00000"/>
                </a:solidFill>
              </a:rPr>
              <a:t>       </a:t>
            </a:r>
            <a:r>
              <a:rPr lang="en-US" sz="3600" b="1" u="sng" dirty="0" smtClean="0"/>
              <a:t>Core </a:t>
            </a:r>
            <a:r>
              <a:rPr lang="en-US" sz="3600" b="1" u="sng" dirty="0"/>
              <a:t>Concept</a:t>
            </a:r>
            <a:endParaRPr lang="x-none" sz="3600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DE296-42B3-47AA-A499-9E6C079E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960" y="3088641"/>
            <a:ext cx="10515600" cy="240634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No of Slides - 22</a:t>
            </a:r>
            <a:endParaRPr lang="x-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E687B7-2BFB-46BE-804B-47DC3EE1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3F4C8FD-48DD-4A2E-90A9-0F4B1ECD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F0D73-5022-468F-B585-B171315E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Cell</a:t>
            </a:r>
            <a:endParaRPr lang="x-none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025AC3-641D-4254-9FA3-070B15329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cell is the basic structural and functional unit of life.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the smallest unit of an organism that is capable of performing all the functions necessary for life, including metabolism, growth, and reproduction.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Cells contain various organelles, each with specific functions, and are organized into tissues, organs, and systems to carry out complex biological processes.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Understanding the structure and function of cells is fundamental to comprehending the anatomy, physiology, and pathology of living organisms, including humans.</a:t>
            </a:r>
            <a:endParaRPr lang="x-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AE9619-EA4E-4787-9286-CCCEF58B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C055D0-FE03-43E5-8E39-44C8F1C5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53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571B883-17E9-EA02-DC9A-BB32A4A4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B18A6CD-8036-CD31-5D46-CD4DFCC7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CE8BDD-35F6-0C07-CE73-DBECFC5CC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89" y="-131404"/>
            <a:ext cx="7807067" cy="67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9BD56B-2C3E-88A4-D22A-15887889C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Components of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749AD4-73E4-CBF3-FD99-0254F99F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3296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Cell membrane/plasma membrane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Cytoplasm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320F64-4EC5-4132-DB36-1B91C4C8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663868-EF54-F30E-810B-ADB477A7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1B04E7-2D40-AEBC-68C2-F9F691E2146A}"/>
              </a:ext>
            </a:extLst>
          </p:cNvPr>
          <p:cNvSpPr txBox="1"/>
          <p:nvPr/>
        </p:nvSpPr>
        <p:spPr>
          <a:xfrm>
            <a:off x="6177280" y="1690688"/>
            <a:ext cx="50495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Cytoplasmic organelles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Mitochondria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Endoplasmic reticulum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Ribosomes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Golgi apparatus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Lysosomes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Centrioles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9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8815C3-955D-C376-772E-5FCFF043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Cell Membrane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B79626-728D-8A37-ADED-4EEB43E59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layers of phospholipids with protein molecules embedded in it (fluid mosaic model)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main types of proteins 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Transmembrane proteins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-- run through the entire thickness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Surface membrane proteins --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penetrate partly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 outer surface is covered by a layer of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glycoprotein - glycocalyx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the tissue antigens as major histocompatibility antigens 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053F7B-4CDF-4250-4AAB-94140C70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CORE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CB395-E9AF-5272-0B89-8E613ADFA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258A4-93E7-48C4-BC13-30970DC65C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13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1445</Words>
  <Application>Microsoft Office PowerPoint</Application>
  <PresentationFormat>Custom</PresentationFormat>
  <Paragraphs>306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Foundation Module 1st year MBBS(SGD) Cells and Tissues</vt:lpstr>
      <vt:lpstr>Motto, Vision, Dream</vt:lpstr>
      <vt:lpstr>PowerPoint Presentation</vt:lpstr>
      <vt:lpstr>Learning Objectives</vt:lpstr>
      <vt:lpstr>                              Core Concept</vt:lpstr>
      <vt:lpstr>Cell</vt:lpstr>
      <vt:lpstr>PowerPoint Presentation</vt:lpstr>
      <vt:lpstr>Components of Cell</vt:lpstr>
      <vt:lpstr>Cell Membrane</vt:lpstr>
      <vt:lpstr>PowerPoint Presentation</vt:lpstr>
      <vt:lpstr>Functions of Cell Membrane </vt:lpstr>
      <vt:lpstr>Nucleus</vt:lpstr>
      <vt:lpstr>Cytoplasmic Organelles</vt:lpstr>
      <vt:lpstr>Cont.</vt:lpstr>
      <vt:lpstr>Cont.</vt:lpstr>
      <vt:lpstr>Cont.</vt:lpstr>
      <vt:lpstr>Cont.</vt:lpstr>
      <vt:lpstr>Types of Cells</vt:lpstr>
      <vt:lpstr>Types of Cells</vt:lpstr>
      <vt:lpstr>Tissues</vt:lpstr>
      <vt:lpstr>Epithelial Tissue</vt:lpstr>
      <vt:lpstr>PowerPoint Presentation</vt:lpstr>
      <vt:lpstr>Connective Tissue</vt:lpstr>
      <vt:lpstr>PowerPoint Presentation</vt:lpstr>
      <vt:lpstr>Muscular Tissue</vt:lpstr>
      <vt:lpstr>Nervous Tissue</vt:lpstr>
      <vt:lpstr>PowerPoint Presentation</vt:lpstr>
      <vt:lpstr>Horizontal Integration</vt:lpstr>
      <vt:lpstr>Functions of Human Cell</vt:lpstr>
      <vt:lpstr>PowerPoint Presentation</vt:lpstr>
      <vt:lpstr>Vertical Integration</vt:lpstr>
      <vt:lpstr>Diseases Related to Human Cells</vt:lpstr>
      <vt:lpstr>Cont.</vt:lpstr>
      <vt:lpstr>PowerPoint Presentation</vt:lpstr>
      <vt:lpstr>Spiral Integration</vt:lpstr>
      <vt:lpstr>Biomedical Ethics</vt:lpstr>
      <vt:lpstr>Family Medicine</vt:lpstr>
      <vt:lpstr>Artificial Intelligence</vt:lpstr>
      <vt:lpstr>Research Article</vt:lpstr>
      <vt:lpstr>Assessment </vt:lpstr>
      <vt:lpstr>Key</vt:lpstr>
      <vt:lpstr>Learning Resources</vt:lpstr>
      <vt:lpstr>Use of Digital Library</vt:lpstr>
      <vt:lpstr>Thank You!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Anatomicomedical Terminologies(position and planes)</dc:title>
  <dc:creator>Zeneara Saqib</dc:creator>
  <cp:lastModifiedBy>Dr Raza</cp:lastModifiedBy>
  <cp:revision>186</cp:revision>
  <dcterms:created xsi:type="dcterms:W3CDTF">2023-02-03T17:13:32Z</dcterms:created>
  <dcterms:modified xsi:type="dcterms:W3CDTF">2025-02-20T04:58:56Z</dcterms:modified>
</cp:coreProperties>
</file>