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48"/>
  </p:notesMasterIdLst>
  <p:sldIdLst>
    <p:sldId id="318" r:id="rId3"/>
    <p:sldId id="317" r:id="rId4"/>
    <p:sldId id="297" r:id="rId5"/>
    <p:sldId id="296" r:id="rId6"/>
    <p:sldId id="258" r:id="rId7"/>
    <p:sldId id="461" r:id="rId8"/>
    <p:sldId id="401" r:id="rId9"/>
    <p:sldId id="468" r:id="rId10"/>
    <p:sldId id="402" r:id="rId11"/>
    <p:sldId id="472" r:id="rId12"/>
    <p:sldId id="478" r:id="rId13"/>
    <p:sldId id="487" r:id="rId14"/>
    <p:sldId id="489" r:id="rId15"/>
    <p:sldId id="492" r:id="rId16"/>
    <p:sldId id="495" r:id="rId17"/>
    <p:sldId id="503" r:id="rId18"/>
    <p:sldId id="504" r:id="rId19"/>
    <p:sldId id="911" r:id="rId20"/>
    <p:sldId id="514" r:id="rId21"/>
    <p:sldId id="521" r:id="rId22"/>
    <p:sldId id="532" r:id="rId23"/>
    <p:sldId id="427" r:id="rId24"/>
    <p:sldId id="260" r:id="rId25"/>
    <p:sldId id="261" r:id="rId26"/>
    <p:sldId id="262" r:id="rId27"/>
    <p:sldId id="263" r:id="rId28"/>
    <p:sldId id="280" r:id="rId29"/>
    <p:sldId id="306" r:id="rId30"/>
    <p:sldId id="307" r:id="rId31"/>
    <p:sldId id="266" r:id="rId32"/>
    <p:sldId id="264" r:id="rId33"/>
    <p:sldId id="265" r:id="rId34"/>
    <p:sldId id="268" r:id="rId35"/>
    <p:sldId id="270" r:id="rId36"/>
    <p:sldId id="271" r:id="rId37"/>
    <p:sldId id="273" r:id="rId38"/>
    <p:sldId id="274" r:id="rId39"/>
    <p:sldId id="291" r:id="rId40"/>
    <p:sldId id="308" r:id="rId41"/>
    <p:sldId id="288" r:id="rId42"/>
    <p:sldId id="289" r:id="rId43"/>
    <p:sldId id="319" r:id="rId44"/>
    <p:sldId id="314" r:id="rId45"/>
    <p:sldId id="315" r:id="rId46"/>
    <p:sldId id="27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07" autoAdjust="0"/>
  </p:normalViewPr>
  <p:slideViewPr>
    <p:cSldViewPr>
      <p:cViewPr varScale="1">
        <p:scale>
          <a:sx n="48" d="100"/>
          <a:sy n="48" d="100"/>
        </p:scale>
        <p:origin x="40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58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Thickening of the superficial layer of the epithelium due to increased keratinization.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Destruction or atrophy of the finger-like projections on the dorsal surface of the tongue.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Increased proliferation of epithelial cells in response to the inflammatory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Invasion of fungal elements, such as hyphae and spores, within the superficial layers of the epithelium</a:t>
            </a:r>
            <a:r>
              <a:rPr lang="en-US" sz="1200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D0D0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D0D0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D0D0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25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2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8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7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64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7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08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4B333950-96D7-416B-A8F3-B9343A4F20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F480B169-50D3-42C9-8BD1-CAD651CE05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3CC29B7D-2F35-466E-9DB6-4CA2E650C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45D444-099C-4F63-8035-EFA7EEA46951}" type="slidenum">
              <a:rPr lang="en-US" altLang="en-US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2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journal/Merit-Research-Journal-of-Medicine-and-Medical-Sciences-2354-323X?_tp=eyJjb250ZXh0Ijp7ImZpcnN0UGFnZSI6InB1YmxpY2F0aW9uIiwicGFnZSI6InB1YmxpY2F0aW9uIiwicG9zaXRpb24iOiJwYWdlSGVhZGVyIn19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838201"/>
            <a:ext cx="7543800" cy="5105400"/>
          </a:xfrm>
          <a:prstGeom prst="rect">
            <a:avLst/>
          </a:prstGeom>
          <a:noFill/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0FC3250-6AE1-51D4-A91F-AF5C01A687CB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40585423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>
                <a:solidFill>
                  <a:schemeClr val="accent4"/>
                </a:solidFill>
                <a:latin typeface="Book Antiqua" panose="02040602050305030304" pitchFamily="18" charset="0"/>
              </a:rPr>
              <a:t>CHONDROITIN SULPHATE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Widely distributed in bone , cartilage and tendon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In cartilage it binds collagen and hold fibers in a tight strong network.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Role in compressibility of cartilage in weight bearing along with hyaluronic acid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Book Antiqua" panose="02040602050305030304" pitchFamily="18" charset="0"/>
              </a:rPr>
              <a:t>Uses in the treatment of osteoarthritis.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2 types of chondroitin </a:t>
            </a:r>
            <a:r>
              <a:rPr lang="en-US" altLang="en-US" sz="2400" dirty="0" err="1">
                <a:latin typeface="Book Antiqua" panose="02040602050305030304" pitchFamily="18" charset="0"/>
              </a:rPr>
              <a:t>sulphate</a:t>
            </a:r>
            <a:endParaRPr lang="en-US" altLang="en-US" sz="24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latin typeface="Book Antiqua" panose="02040602050305030304" pitchFamily="18" charset="0"/>
              </a:rPr>
              <a:t>Sulfated at C4 or C6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6785BB0B-702D-5783-D285-D42E6EE42858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994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66800"/>
            <a:ext cx="7772400" cy="4800600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EEC04F1-F14F-C764-4C27-7200943EC674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79463227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DERMATAN SULPHATE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Present in skin, blood vessel and heart valves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They not only are important structural substances but also bind to a variety of cytokines, growth factors, cell surface receptors, adhesion molecules, enzymes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GB" sz="2400" dirty="0" err="1"/>
              <a:t>Dermatan</a:t>
            </a:r>
            <a:r>
              <a:rPr lang="en-GB" sz="2400" dirty="0"/>
              <a:t> </a:t>
            </a:r>
            <a:r>
              <a:rPr lang="en-GB" sz="2400" dirty="0" err="1"/>
              <a:t>sulfate</a:t>
            </a:r>
            <a:r>
              <a:rPr lang="en-GB" sz="2400" dirty="0"/>
              <a:t> is thought to be involved in wound repair, regulation of blood coagulation and the response to infection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100" dirty="0"/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85CF7E3E-A5F6-39EC-53A7-8E203C99E06B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0524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620000" cy="4800600"/>
          </a:xfrm>
          <a:prstGeom prst="rect">
            <a:avLst/>
          </a:prstGeom>
        </p:spPr>
      </p:pic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108A1870-2A2F-340C-0345-C738D3A188F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708291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Book Antiqua" panose="02040602050305030304" pitchFamily="18" charset="0"/>
              </a:rPr>
              <a:t>HYALURONIC ACID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Non-sulfated, non covalently attached to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Present in animal tissues as well as in bacteria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Found in synovial fluid joints, vitreous humor of the eye, umbilical cords, loose connective tissues and cartilage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9E76394-7DB3-616D-4B44-0FE8A070AE2E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1507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  <a:r>
              <a:rPr lang="en-US" altLang="en-US" b="1" dirty="0">
                <a:solidFill>
                  <a:schemeClr val="accent4"/>
                </a:solidFill>
                <a:latin typeface="+mn-lt"/>
              </a:rPr>
              <a:t>KERATAN SULPHATE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91063" y="3675673"/>
            <a:ext cx="9689754" cy="56173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pic>
        <p:nvPicPr>
          <p:cNvPr id="8196" name="Picture 4" descr="Lehninger_7_Carbohydrates&amp;Glycobiology Flashcards | Cheg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0929"/>
            <a:ext cx="6166525" cy="33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000AE05-F200-44CF-2A95-C5D9FE5B5CC0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69989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4"/>
                </a:solidFill>
                <a:latin typeface="+mn-lt"/>
              </a:rPr>
              <a:t>KERATAN SULFATES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2112941"/>
            <a:ext cx="6979921" cy="35482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Disaccharide unit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N-</a:t>
            </a:r>
            <a:r>
              <a:rPr lang="en-US" altLang="en-US" sz="2400" dirty="0" err="1"/>
              <a:t>acetylglucoseamines</a:t>
            </a:r>
            <a:r>
              <a:rPr lang="en-US" altLang="en-US" sz="2400" dirty="0"/>
              <a:t> with sulfate attach to the 6 position and </a:t>
            </a:r>
            <a:r>
              <a:rPr lang="en-US" altLang="en-US" sz="2400" dirty="0" err="1"/>
              <a:t>galactose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KS I present in cornea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KS II present in connective tissue along with the chondroitin sulfate attached to hyaluronic acid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E9D247CD-54DB-16D5-DB73-D6580EC1A063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30185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4"/>
                </a:solidFill>
                <a:latin typeface="+mn-lt"/>
              </a:rPr>
              <a:t>HEPARIN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328285" y="5145915"/>
            <a:ext cx="6979921" cy="35482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biochemistry - Types of heparin - Biology Stack 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1149"/>
            <a:ext cx="7650284" cy="33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F55E224D-AFB5-57D1-5DD2-C2FB64C953B3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30582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4"/>
                </a:solidFill>
                <a:latin typeface="+mn-lt"/>
              </a:rPr>
              <a:t>HEPARIN</a:t>
            </a:r>
            <a:r>
              <a:rPr lang="en-US" altLang="en-US" sz="2625" b="1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1929417"/>
            <a:ext cx="6979921" cy="37317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Intracellular GAG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Glucosamine and </a:t>
            </a:r>
            <a:r>
              <a:rPr lang="en-US" altLang="en-US" sz="2400" dirty="0" err="1">
                <a:latin typeface="Book Antiqua" panose="02040602050305030304" pitchFamily="18" charset="0"/>
              </a:rPr>
              <a:t>glucuronic</a:t>
            </a:r>
            <a:r>
              <a:rPr lang="en-US" altLang="en-US" sz="2400" dirty="0">
                <a:latin typeface="Book Antiqua" panose="02040602050305030304" pitchFamily="18" charset="0"/>
              </a:rPr>
              <a:t> acid or L-</a:t>
            </a:r>
            <a:r>
              <a:rPr lang="en-US" altLang="en-US" sz="2400" dirty="0" err="1">
                <a:latin typeface="Book Antiqua" panose="02040602050305030304" pitchFamily="18" charset="0"/>
              </a:rPr>
              <a:t>iduronic</a:t>
            </a:r>
            <a:r>
              <a:rPr lang="en-US" altLang="en-US" sz="2400" dirty="0">
                <a:latin typeface="Book Antiqua" panose="02040602050305030304" pitchFamily="18" charset="0"/>
              </a:rPr>
              <a:t> acid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Most of amino group are of </a:t>
            </a:r>
            <a:r>
              <a:rPr lang="en-US" altLang="en-US" sz="2400" dirty="0" err="1">
                <a:latin typeface="Book Antiqua" panose="02040602050305030304" pitchFamily="18" charset="0"/>
              </a:rPr>
              <a:t>GluN</a:t>
            </a:r>
            <a:r>
              <a:rPr lang="en-US" altLang="en-US" sz="2400" dirty="0">
                <a:latin typeface="Book Antiqua" panose="02040602050305030304" pitchFamily="18" charset="0"/>
              </a:rPr>
              <a:t> are N-sulfated but few are acetylated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90% </a:t>
            </a:r>
            <a:r>
              <a:rPr lang="en-US" altLang="en-US" sz="2400" dirty="0" err="1">
                <a:latin typeface="Book Antiqua" panose="02040602050305030304" pitchFamily="18" charset="0"/>
              </a:rPr>
              <a:t>IdUA</a:t>
            </a:r>
            <a:r>
              <a:rPr lang="en-US" altLang="en-US" sz="2400" dirty="0">
                <a:latin typeface="Book Antiqua" panose="02040602050305030304" pitchFamily="18" charset="0"/>
              </a:rPr>
              <a:t> present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 Proteoglycan consists exclusively of serine and glycine.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Present in mast cell, liver, lung and skin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Book Antiqua" panose="02040602050305030304" pitchFamily="18" charset="0"/>
              </a:rPr>
              <a:t>Serve as anti-</a:t>
            </a:r>
            <a:r>
              <a:rPr lang="en-US" altLang="en-US" sz="2400" dirty="0" err="1">
                <a:latin typeface="Book Antiqua" panose="02040602050305030304" pitchFamily="18" charset="0"/>
              </a:rPr>
              <a:t>cogulant</a:t>
            </a:r>
            <a:endParaRPr lang="en-US" altLang="en-US" sz="24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DD70306A-FDEE-1E41-B19B-57DDA7BB5C9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8677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CVS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u="sng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MBBS(SGD)</a:t>
            </a:r>
            <a:r>
              <a:rPr lang="en-US" sz="3200" dirty="0" err="1">
                <a:cs typeface="Times New Roman" pitchFamily="18" charset="0"/>
              </a:rPr>
              <a:t>Heteropolysaccharide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ED17F33-12A5-4065-870E-B7E67DF99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4584" y="1196789"/>
            <a:ext cx="7053542" cy="462171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accent4"/>
                </a:solidFill>
              </a:rPr>
              <a:t>HEPARAN SULFATE 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465E688-0E32-474B-891B-74AF5874EF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69620" y="1929417"/>
            <a:ext cx="6979921" cy="37317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Same as heparin except some </a:t>
            </a:r>
            <a:r>
              <a:rPr lang="en-US" altLang="en-US" sz="2400" dirty="0" err="1"/>
              <a:t>glucosamines</a:t>
            </a:r>
            <a:r>
              <a:rPr lang="en-US" altLang="en-US" sz="2400" dirty="0"/>
              <a:t> are acetylated and there are few sulfate groups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err="1"/>
              <a:t>Predominent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uronic</a:t>
            </a:r>
            <a:r>
              <a:rPr lang="en-US" altLang="en-US" sz="2400" dirty="0"/>
              <a:t> acid is </a:t>
            </a:r>
            <a:r>
              <a:rPr lang="en-US" altLang="en-US" sz="2400" dirty="0" err="1"/>
              <a:t>GlUA</a:t>
            </a:r>
            <a:endParaRPr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Extracellular GAG, found in basement membrane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Act as filtration barrier,</a:t>
            </a:r>
            <a:r>
              <a:rPr lang="en-GB" sz="2400" dirty="0"/>
              <a:t> repel negatively charge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/>
              <a:t>Present on many cell surface (cell to cell interaction, regulate cell signaling)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100" dirty="0"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100" dirty="0">
              <a:latin typeface="Book Antiqua" panose="02040602050305030304" pitchFamily="18" charset="0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EC38684-A9D0-F546-E5AC-20E11DE117C0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9114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584" y="1196789"/>
            <a:ext cx="7053542" cy="8632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PROTEOGLYCANS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27E8D-9646-F521-300A-CF861EEE34A9}"/>
              </a:ext>
            </a:extLst>
          </p:cNvPr>
          <p:cNvSpPr txBox="1"/>
          <p:nvPr/>
        </p:nvSpPr>
        <p:spPr>
          <a:xfrm>
            <a:off x="484584" y="2269868"/>
            <a:ext cx="77450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Proteoglycans are proteins that covalently bound to GAG’s called core protein except hyaluronic acid.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amount of carbohydrates(95%) in proteoglycan is much greater than is found in glycoprotein.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are 30 proteoglycan present on cell membrane  or in extracellular matrix.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5CC47C1-592B-B7EA-B101-7C35FC0DF26A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31044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8220" y="1911603"/>
            <a:ext cx="6709906" cy="3146611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Found in every tissue of body specially in the ECM or ground substance.</a:t>
            </a:r>
          </a:p>
          <a:p>
            <a:r>
              <a:rPr lang="en-US" sz="2800" dirty="0"/>
              <a:t>Proteoglycans </a:t>
            </a:r>
            <a:r>
              <a:rPr lang="en-US" sz="2800" dirty="0" err="1"/>
              <a:t>criss-crossed</a:t>
            </a:r>
            <a:r>
              <a:rPr lang="en-US" sz="2800" dirty="0"/>
              <a:t> by collagen and elastin giving strength to the ECM.</a:t>
            </a:r>
          </a:p>
          <a:p>
            <a:r>
              <a:rPr lang="en-US" sz="2800" dirty="0"/>
              <a:t>They act as tissues organizers.</a:t>
            </a:r>
          </a:p>
          <a:p>
            <a:r>
              <a:rPr lang="en-US" sz="2800" dirty="0"/>
              <a:t>They are the major component of cartilage.</a:t>
            </a:r>
          </a:p>
          <a:p>
            <a:r>
              <a:rPr lang="en-US" sz="2800" dirty="0"/>
              <a:t>Role in cell migration.</a:t>
            </a:r>
          </a:p>
          <a:p>
            <a:r>
              <a:rPr lang="en-US" sz="2800" dirty="0"/>
              <a:t>Act as anticoagulant.</a:t>
            </a:r>
          </a:p>
          <a:p>
            <a:r>
              <a:rPr lang="en-US" sz="2800" dirty="0"/>
              <a:t>Maintain the shape of eye and corneal </a:t>
            </a:r>
          </a:p>
          <a:p>
            <a:pPr>
              <a:buNone/>
            </a:pPr>
            <a:r>
              <a:rPr lang="en-US" sz="2800" dirty="0"/>
              <a:t>   transparency.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FUNCTIONS OF PROTEOGLYCANS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2114F4B-8DDE-CAD1-EAD8-60D2D36E552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27373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3" y="365127"/>
            <a:ext cx="9037771" cy="1235074"/>
          </a:xfrm>
        </p:spPr>
        <p:txBody>
          <a:bodyPr>
            <a:noAutofit/>
          </a:bodyPr>
          <a:lstStyle/>
          <a:p>
            <a:pPr algn="ctr"/>
            <a:endParaRPr lang="en-US" sz="4000" b="1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2514600" cy="480241"/>
            <a:chOff x="0" y="34747"/>
            <a:chExt cx="2783536" cy="480241"/>
          </a:xfrm>
          <a:scene3d>
            <a:camera prst="orthographicFront"/>
            <a:lightRig rig="flat" dir="t"/>
          </a:scene3d>
        </p:grpSpPr>
        <p:sp>
          <p:nvSpPr>
            <p:cNvPr id="5" name="Round Same Side Corner Rectangle 4"/>
            <p:cNvSpPr/>
            <p:nvPr/>
          </p:nvSpPr>
          <p:spPr>
            <a:xfrm>
              <a:off x="0" y="34747"/>
              <a:ext cx="2783536" cy="480241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chemeClr val="bg1"/>
            </a:solidFill>
            <a:ln>
              <a:noFill/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 Same Side Corner Rectangle 4"/>
            <p:cNvSpPr/>
            <p:nvPr/>
          </p:nvSpPr>
          <p:spPr>
            <a:xfrm>
              <a:off x="23448" y="58195"/>
              <a:ext cx="2736640" cy="456793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43815" rIns="43815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b="1" kern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Core</a:t>
              </a:r>
              <a:r>
                <a:rPr lang="en-GB" sz="2300" b="1" kern="12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GB" sz="23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Knowledge</a:t>
              </a:r>
              <a:endParaRPr lang="en-GB" sz="23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A41942-ABDB-6765-CDB1-BC6D30AC7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9C320-6C52-ED21-1D67-8E2D6209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4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7BFEF0-91EC-D5DE-CF34-0AD6A12B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7"/>
            <a:ext cx="7296150" cy="10064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ED541-8D42-8BF1-B77F-D83C2C4B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1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-3962400" y="1249163"/>
            <a:ext cx="4210050" cy="52578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3000" kern="0" dirty="0">
              <a:solidFill>
                <a:srgbClr val="EAEAEA"/>
              </a:solidFill>
              <a:latin typeface="Calibri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r>
              <a:rPr lang="en-US" sz="3000" kern="0" dirty="0">
                <a:solidFill>
                  <a:srgbClr val="EAEAEA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8650" y="441326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743631" y="1219201"/>
            <a:ext cx="4137479" cy="514882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2800" kern="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8F973-2036-D645-6630-546B3DD796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600200"/>
            <a:ext cx="4114800" cy="4648200"/>
          </a:xfrm>
        </p:spPr>
        <p:txBody>
          <a:bodyPr>
            <a:no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1524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E8872-6261-DDFB-DFF3-93DAE5CC3FE1}"/>
              </a:ext>
            </a:extLst>
          </p:cNvPr>
          <p:cNvSpPr txBox="1"/>
          <p:nvPr/>
        </p:nvSpPr>
        <p:spPr>
          <a:xfrm>
            <a:off x="-76200" y="168748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0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9D24BB-7859-D2AE-49A9-264BBB375D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46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-3962400" y="1249163"/>
            <a:ext cx="4210050" cy="52578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3000" kern="0" dirty="0">
              <a:solidFill>
                <a:srgbClr val="EAEAEA"/>
              </a:solidFill>
              <a:latin typeface="Calibri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r>
              <a:rPr lang="en-US" sz="3000" kern="0" dirty="0">
                <a:solidFill>
                  <a:srgbClr val="EAEAEA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23900" y="365126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8650" y="1480580"/>
            <a:ext cx="4137479" cy="514882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2800" kern="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EB4706-BB45-35B1-A736-D4D92B7C4A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10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-3962400" y="1249163"/>
            <a:ext cx="4210050" cy="52578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3000" kern="0" dirty="0">
              <a:solidFill>
                <a:srgbClr val="EAEAEA"/>
              </a:solidFill>
              <a:latin typeface="Calibri" pitchFamily="34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r>
              <a:rPr lang="en-US" sz="3000" kern="0" dirty="0">
                <a:solidFill>
                  <a:srgbClr val="EAEAEA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28650" y="1480580"/>
            <a:ext cx="4137479" cy="514882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None/>
            </a:pPr>
            <a:endParaRPr lang="en-US" sz="2800" kern="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6202DC-296B-CBFD-2EC4-D19CBF477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556117"/>
            <a:ext cx="3429000" cy="4616083"/>
          </a:xfrm>
        </p:spPr>
        <p:txBody>
          <a:bodyPr>
            <a:normAutofit/>
          </a:bodyPr>
          <a:lstStyle/>
          <a:p>
            <a:endParaRPr lang="en-US" sz="28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68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4400" dirty="0"/>
            </a:b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23900" y="228600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5165-7DD6-8BAE-8EFF-36F7900F46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3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628650" y="228600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E849A-BD3B-7EE4-6762-0EA8F841DD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67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-457200" y="0"/>
            <a:ext cx="2362200" cy="609600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0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97488-EB22-FCF8-2AE0-5089A8F4B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83" y="1066800"/>
            <a:ext cx="5162970" cy="5562600"/>
          </a:xfrm>
        </p:spPr>
        <p:txBody>
          <a:bodyPr>
            <a:normAutofit/>
          </a:bodyPr>
          <a:lstStyle/>
          <a:p>
            <a:endParaRPr lang="en-US" sz="24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AA5D7DE3-220A-9599-0788-3455B8D8987B}"/>
              </a:ext>
            </a:extLst>
          </p:cNvPr>
          <p:cNvSpPr txBox="1">
            <a:spLocks/>
          </p:cNvSpPr>
          <p:nvPr/>
        </p:nvSpPr>
        <p:spPr>
          <a:xfrm>
            <a:off x="2209800" y="-76200"/>
            <a:ext cx="6553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7320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-304800" y="76607"/>
            <a:ext cx="2057400" cy="5329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kern="12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295400" y="0"/>
            <a:ext cx="70866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0144C-7D6B-3813-61CE-F7027182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83" y="1143000"/>
            <a:ext cx="4329554" cy="5562600"/>
          </a:xfrm>
        </p:spPr>
        <p:txBody>
          <a:bodyPr>
            <a:normAutofit/>
          </a:bodyPr>
          <a:lstStyle/>
          <a:p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3789-AF97-4850-A40A-62194DB750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33350" y="973645"/>
            <a:ext cx="4210050" cy="588435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45033" y="365127"/>
            <a:ext cx="8494167" cy="456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47C8-CA0E-19C2-E33D-536690A15A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4"/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2800" y="1484680"/>
            <a:ext cx="1524000" cy="572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45033" y="228600"/>
            <a:ext cx="8494167" cy="669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D3CCE9-EF7A-8968-75D8-58BE87E9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61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87825" y="1524000"/>
            <a:ext cx="4155575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5175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8516EE-F4D1-DDF9-9526-4791521A9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2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219201"/>
            <a:ext cx="3581399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Clinical Correlates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72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 Biochemical changes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62000" y="1400628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F027B-E918-AE30-C9B4-DA58BA0C3758}"/>
              </a:ext>
            </a:extLst>
          </p:cNvPr>
          <p:cNvSpPr txBox="1"/>
          <p:nvPr/>
        </p:nvSpPr>
        <p:spPr>
          <a:xfrm>
            <a:off x="2282952" y="2942582"/>
            <a:ext cx="4639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62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Management of </a:t>
            </a:r>
            <a:r>
              <a:rPr lang="en-US" sz="3600" b="1" dirty="0">
                <a:solidFill>
                  <a:srgbClr val="0070C0"/>
                </a:solidFill>
              </a:rPr>
              <a:t>(Make Changes) 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Lifestyle: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Maintain a low-salt diet, manage weight </a:t>
            </a:r>
            <a:r>
              <a:rPr lang="en-US" altLang="en-US" sz="3200" dirty="0"/>
              <a:t>and abstain from alcohol.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Medications: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Diuretics for ascites, beta-blockers for variceal</a:t>
            </a:r>
            <a:r>
              <a:rPr lang="en-US" altLang="en-US" sz="3200" dirty="0"/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bleeding, lactulose for hepatic encephalopathy.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Surveillance: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Regular screening for varices, liver function, and hepatocellular carcinoma.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Complications: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Manage ascites (paracentesis), SBP (antibiotics), and consider liver transplant.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Patient Education: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Inform about complication signs and the importance of adherence to treatment.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(The Disease)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1F33-BE29-BDBC-63CE-13895C7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31314"/>
                </a:solidFill>
                <a:effectLst/>
                <a:latin typeface="Manrope Var"/>
              </a:rPr>
              <a:t>Liver cirrhosis: An Overview</a:t>
            </a:r>
            <a:br>
              <a:rPr lang="en-US" b="1" i="0" dirty="0">
                <a:solidFill>
                  <a:srgbClr val="131314"/>
                </a:solidFill>
                <a:effectLst/>
                <a:latin typeface="Manrope Var"/>
              </a:rPr>
            </a:br>
            <a:r>
              <a:rPr lang="en-US" b="1" i="0" dirty="0">
                <a:solidFill>
                  <a:srgbClr val="0070C0"/>
                </a:solidFill>
                <a:effectLst/>
                <a:latin typeface="Manrope Var"/>
              </a:rPr>
              <a:t>(Make Changes)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077200" cy="5211762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80000"/>
              </a:lnSpc>
              <a:buNone/>
            </a:pPr>
            <a:r>
              <a:rPr lang="en-US" sz="2900" i="1" dirty="0"/>
              <a:t>Nadia Moustafa, Manal Abdul-Hamid Mohamed, Rasha Rashad Ahmed, Rehab Nady</a:t>
            </a:r>
          </a:p>
          <a:p>
            <a:pPr marL="0" indent="0" algn="just" fontAlgn="base">
              <a:lnSpc>
                <a:spcPct val="80000"/>
              </a:lnSpc>
              <a:buNone/>
            </a:pPr>
            <a:r>
              <a:rPr lang="en-US" sz="2900" i="1" dirty="0">
                <a:solidFill>
                  <a:srgbClr val="0070C0"/>
                </a:solidFill>
              </a:rPr>
              <a:t>July 2016 </a:t>
            </a:r>
            <a:r>
              <a:rPr lang="en-US" sz="29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Merit Research Journal of Medicine and Medical Sciences</a:t>
            </a:r>
            <a:r>
              <a:rPr lang="en-US" sz="2900" i="1" dirty="0">
                <a:solidFill>
                  <a:srgbClr val="0070C0"/>
                </a:solidFill>
              </a:rPr>
              <a:t> 4(7):329-343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0" i="0" dirty="0">
                <a:solidFill>
                  <a:srgbClr val="131314"/>
                </a:solidFill>
                <a:effectLst/>
                <a:latin typeface="Inter Var"/>
              </a:rPr>
              <a:t>Identification and characterization of cell populations contributing to the </a:t>
            </a:r>
            <a:r>
              <a:rPr lang="en-US" sz="3400" b="0" i="0" dirty="0" err="1">
                <a:solidFill>
                  <a:srgbClr val="131314"/>
                </a:solidFill>
                <a:effectLst/>
                <a:latin typeface="Inter Var"/>
              </a:rPr>
              <a:t>myofibroblastic</a:t>
            </a:r>
            <a:r>
              <a:rPr lang="en-US" sz="3400" b="0" i="0" dirty="0">
                <a:solidFill>
                  <a:srgbClr val="131314"/>
                </a:solidFill>
                <a:effectLst/>
                <a:latin typeface="Inter Var"/>
              </a:rPr>
              <a:t> pool and production of extracellular matrix (ECM) in liver fibrosis, as well as the increasing knowledge about natural course, many of the intricate </a:t>
            </a:r>
            <a:r>
              <a:rPr lang="en-US" sz="3400" b="1" i="0" dirty="0">
                <a:solidFill>
                  <a:srgbClr val="131314"/>
                </a:solidFill>
                <a:effectLst/>
                <a:latin typeface="Inter Var"/>
              </a:rPr>
              <a:t>cellular and molecular mechanisms underlying liver fibrogenesis and its progression, and contributions of the genetic regulation, inflammatory and immuno-mediators, neuroendocrine factors, and oxidative stress</a:t>
            </a:r>
            <a:r>
              <a:rPr lang="en-US" sz="3400" b="0" i="0" dirty="0">
                <a:solidFill>
                  <a:srgbClr val="131314"/>
                </a:solidFill>
                <a:effectLst/>
                <a:latin typeface="Inter Var"/>
              </a:rPr>
              <a:t>, have provided </a:t>
            </a:r>
            <a:r>
              <a:rPr lang="en-US" sz="3400" i="0" dirty="0">
                <a:solidFill>
                  <a:srgbClr val="131314"/>
                </a:solidFill>
                <a:effectLst/>
                <a:latin typeface="Inter Var"/>
              </a:rPr>
              <a:t>important data upon which the design of </a:t>
            </a:r>
            <a:r>
              <a:rPr lang="en-US" sz="3400" b="1" i="0" dirty="0">
                <a:solidFill>
                  <a:srgbClr val="131314"/>
                </a:solidFill>
                <a:effectLst/>
                <a:latin typeface="Inter Var"/>
              </a:rPr>
              <a:t>effective and targeted antifibrotic pharmacological strategies, aiming at halting the progression to decompensated cirrhosis or even reversing the liver fibrogenesis, can be based. </a:t>
            </a: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8</a:t>
            </a:r>
            <a:r>
              <a:rPr lang="en-US" sz="2800" baseline="30000" dirty="0"/>
              <a:t>th</a:t>
            </a:r>
            <a:r>
              <a:rPr lang="en-US" sz="2800" dirty="0"/>
              <a:t> Edition, Chap , pages  - </a:t>
            </a:r>
          </a:p>
          <a:p>
            <a:r>
              <a:rPr lang="en-US" sz="2800" dirty="0"/>
              <a:t>Harper’s Illustrated Biochemistry 32</a:t>
            </a:r>
            <a:r>
              <a:rPr lang="en-US" sz="2800" baseline="30000" dirty="0"/>
              <a:t>nd</a:t>
            </a:r>
            <a:r>
              <a:rPr lang="en-US" sz="2800" dirty="0"/>
              <a:t> Edition, Chap , pages  – </a:t>
            </a:r>
          </a:p>
          <a:p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Define and classify Polysaccharides along with their biomedical importance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Explain Structure and chemical properties of biologically important  </a:t>
            </a:r>
            <a:r>
              <a:rPr lang="en-US" altLang="en-US" sz="2800" dirty="0" err="1"/>
              <a:t>heteropolysaccharides</a:t>
            </a:r>
            <a:r>
              <a:rPr lang="en-US" altLang="en-US" sz="2800" dirty="0"/>
              <a:t>. Definition and  classification of polysaccharides</a:t>
            </a:r>
          </a:p>
          <a:p>
            <a:r>
              <a:rPr lang="en-US" altLang="en-US" sz="2800" dirty="0"/>
              <a:t>Structure and chemical properties of biologically important homo- and </a:t>
            </a:r>
            <a:r>
              <a:rPr lang="en-US" altLang="en-US" sz="2800" dirty="0" err="1"/>
              <a:t>heteropolysaccharides</a:t>
            </a:r>
            <a:endParaRPr lang="en-US" altLang="en-US" sz="2800" dirty="0"/>
          </a:p>
          <a:p>
            <a:r>
              <a:rPr lang="en-US" altLang="en-US" sz="2800" dirty="0"/>
              <a:t>Biomedical importance of homo and </a:t>
            </a:r>
            <a:r>
              <a:rPr lang="en-US" altLang="en-US" sz="2800" dirty="0" err="1"/>
              <a:t>heteropolysaccharides</a:t>
            </a:r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617921"/>
            <a:ext cx="7891529" cy="34314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100" dirty="0"/>
              <a:t>              </a:t>
            </a:r>
            <a:r>
              <a:rPr lang="en-US" sz="2100" b="1" dirty="0">
                <a:latin typeface="Book Antiqua" panose="02040602050305030304" pitchFamily="18" charset="0"/>
              </a:rPr>
              <a:t>HETEROPOLYSACCHARIDES</a:t>
            </a:r>
          </a:p>
          <a:p>
            <a:pPr marL="468059" indent="-385763">
              <a:buNone/>
            </a:pPr>
            <a:r>
              <a:rPr lang="en-US" sz="1800" b="1" u="sng" dirty="0">
                <a:latin typeface="Book Antiqua" panose="02040602050305030304" pitchFamily="18" charset="0"/>
              </a:rPr>
              <a:t>                                        </a:t>
            </a:r>
          </a:p>
          <a:p>
            <a:pPr marL="468059" indent="-385763">
              <a:buNone/>
            </a:pPr>
            <a:r>
              <a:rPr lang="en-US" sz="1800" b="1" u="sng" dirty="0">
                <a:latin typeface="Book Antiqua" panose="02040602050305030304" pitchFamily="18" charset="0"/>
              </a:rPr>
              <a:t>GAGs</a:t>
            </a:r>
            <a:r>
              <a:rPr lang="en-US" sz="1800" b="1" dirty="0">
                <a:latin typeface="Book Antiqua" panose="02040602050305030304" pitchFamily="18" charset="0"/>
              </a:rPr>
              <a:t>                                   </a:t>
            </a:r>
            <a:r>
              <a:rPr lang="en-US" sz="1800" b="1" u="sng" dirty="0" err="1">
                <a:latin typeface="Book Antiqua" panose="02040602050305030304" pitchFamily="18" charset="0"/>
              </a:rPr>
              <a:t>Gluco</a:t>
            </a:r>
            <a:r>
              <a:rPr lang="en-US" sz="1800" b="1" u="sng" dirty="0">
                <a:latin typeface="Book Antiqua" panose="02040602050305030304" pitchFamily="18" charset="0"/>
              </a:rPr>
              <a:t>-conjugates </a:t>
            </a:r>
            <a:r>
              <a:rPr lang="en-US" sz="1800" b="1" dirty="0">
                <a:latin typeface="Book Antiqua" panose="02040602050305030304" pitchFamily="18" charset="0"/>
              </a:rPr>
              <a:t>               </a:t>
            </a:r>
            <a:r>
              <a:rPr lang="en-US" sz="1800" b="1" u="sng" dirty="0" err="1">
                <a:latin typeface="Book Antiqua" panose="02040602050305030304" pitchFamily="18" charset="0"/>
              </a:rPr>
              <a:t>Mucilages</a:t>
            </a:r>
            <a:endParaRPr lang="en-US" sz="1800" b="1" u="sng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>
                <a:latin typeface="Book Antiqua" panose="02040602050305030304" pitchFamily="18" charset="0"/>
              </a:rPr>
              <a:t>Heparin                                  * proteoglycans                    *Agar</a:t>
            </a:r>
          </a:p>
          <a:p>
            <a:pPr marL="468059" indent="-385763">
              <a:buNone/>
            </a:pPr>
            <a:r>
              <a:rPr lang="en-US" sz="1800" dirty="0">
                <a:latin typeface="Book Antiqua" panose="02040602050305030304" pitchFamily="18" charset="0"/>
              </a:rPr>
              <a:t>Hyaluronic acid                     *glycoproteins                     *Vegetable gums</a:t>
            </a:r>
          </a:p>
          <a:p>
            <a:pPr marL="468059" indent="-385763"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Keratan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r>
              <a:rPr lang="en-US" sz="1800" dirty="0">
                <a:latin typeface="Book Antiqua" panose="02040602050305030304" pitchFamily="18" charset="0"/>
              </a:rPr>
              <a:t>                                                                  * </a:t>
            </a:r>
            <a:r>
              <a:rPr lang="en-US" sz="1800" dirty="0" err="1">
                <a:latin typeface="Book Antiqua" panose="02040602050305030304" pitchFamily="18" charset="0"/>
              </a:rPr>
              <a:t>Pectins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Dermatan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 err="1">
                <a:latin typeface="Book Antiqua" panose="02040602050305030304" pitchFamily="18" charset="0"/>
              </a:rPr>
              <a:t>Heparan</a:t>
            </a: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endParaRPr lang="en-US" sz="1800" dirty="0">
              <a:latin typeface="Book Antiqua" panose="02040602050305030304" pitchFamily="18" charset="0"/>
            </a:endParaRPr>
          </a:p>
          <a:p>
            <a:pPr marL="468059" indent="-385763">
              <a:buNone/>
            </a:pPr>
            <a:r>
              <a:rPr lang="en-US" sz="1800" dirty="0">
                <a:latin typeface="Book Antiqua" panose="02040602050305030304" pitchFamily="18" charset="0"/>
              </a:rPr>
              <a:t>Chondroitin </a:t>
            </a:r>
            <a:r>
              <a:rPr lang="en-US" sz="1800" dirty="0" err="1">
                <a:latin typeface="Book Antiqua" panose="02040602050305030304" pitchFamily="18" charset="0"/>
              </a:rPr>
              <a:t>sulphate</a:t>
            </a:r>
            <a:endParaRPr lang="en-US" sz="1800" b="1" dirty="0"/>
          </a:p>
          <a:p>
            <a:pPr marL="838391" lvl="2" indent="-385763">
              <a:buNone/>
            </a:pPr>
            <a:endParaRPr lang="en-US" sz="1800" b="1" dirty="0"/>
          </a:p>
          <a:p>
            <a:pPr marL="838391" lvl="2" indent="-385763">
              <a:buNone/>
            </a:pPr>
            <a:r>
              <a:rPr lang="en-US" sz="1800" b="1" dirty="0"/>
              <a:t>*hyaluronic acid is non sulfated</a:t>
            </a:r>
          </a:p>
          <a:p>
            <a:pPr marL="838391" lvl="2" indent="-385763">
              <a:buNone/>
            </a:pPr>
            <a:endParaRPr lang="en-US" sz="1800" b="1" dirty="0"/>
          </a:p>
          <a:p>
            <a:pPr marL="838391" lvl="2" indent="-385763">
              <a:buNone/>
            </a:pPr>
            <a:endParaRPr lang="en-US" sz="18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893269" y="2624547"/>
            <a:ext cx="6013026" cy="7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893269" y="2103281"/>
            <a:ext cx="4628" cy="404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82952" y="2103282"/>
            <a:ext cx="4025" cy="351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81571" y="2128234"/>
            <a:ext cx="4628" cy="3090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51992F-BEC3-3539-23B0-A1AA25672AF4}"/>
              </a:ext>
            </a:extLst>
          </p:cNvPr>
          <p:cNvSpPr txBox="1"/>
          <p:nvPr/>
        </p:nvSpPr>
        <p:spPr>
          <a:xfrm>
            <a:off x="762000" y="1355829"/>
            <a:ext cx="67310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sz="1800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en-US" dirty="0">
                <a:latin typeface="Book Antiqua" panose="02040602050305030304" pitchFamily="18" charset="0"/>
              </a:rPr>
              <a:t>Heteropolysaccharides are polymers composed of two or more than two sugar monomers linked by glycosidic  bond.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9EDEB-8C7B-5571-7C99-8462E87D17B3}"/>
              </a:ext>
            </a:extLst>
          </p:cNvPr>
          <p:cNvSpPr txBox="1"/>
          <p:nvPr/>
        </p:nvSpPr>
        <p:spPr>
          <a:xfrm>
            <a:off x="1760650" y="724261"/>
            <a:ext cx="5874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Heteropolysaccharides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8D6758C-DA2B-B918-FF20-F01C0A8EAAED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91236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960" y="1771651"/>
            <a:ext cx="6750140" cy="39441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Repeating disaccharide units consist of </a:t>
            </a:r>
            <a:r>
              <a:rPr lang="en-US" sz="2400" i="1" u="sng" dirty="0"/>
              <a:t>amino sugar</a:t>
            </a:r>
            <a:r>
              <a:rPr lang="en-US" sz="2400" i="1" dirty="0"/>
              <a:t>  </a:t>
            </a:r>
            <a:r>
              <a:rPr lang="en-US" sz="2400" dirty="0"/>
              <a:t>and </a:t>
            </a:r>
            <a:r>
              <a:rPr lang="en-US" sz="2400" i="1" u="sng" dirty="0"/>
              <a:t>acid sugar</a:t>
            </a:r>
            <a:r>
              <a:rPr lang="en-US" sz="2400" i="1" dirty="0"/>
              <a:t>.</a:t>
            </a:r>
          </a:p>
          <a:p>
            <a:pPr>
              <a:buNone/>
            </a:pPr>
            <a:endParaRPr lang="en-US" sz="2400" i="1" u="sng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Acid Sugar</a:t>
            </a:r>
            <a:r>
              <a:rPr lang="en-US" sz="2400" b="1" dirty="0"/>
              <a:t>: </a:t>
            </a:r>
            <a:r>
              <a:rPr lang="en-US" sz="2400" dirty="0" err="1"/>
              <a:t>Uronic</a:t>
            </a:r>
            <a:r>
              <a:rPr lang="en-US" sz="2400" dirty="0"/>
              <a:t> acid(D-</a:t>
            </a:r>
            <a:r>
              <a:rPr lang="en-US" sz="2400" dirty="0" err="1"/>
              <a:t>glucuronic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                        acid and its C-5 </a:t>
            </a:r>
            <a:r>
              <a:rPr lang="en-US" sz="2400" dirty="0" err="1"/>
              <a:t>epimer</a:t>
            </a:r>
            <a:r>
              <a:rPr lang="en-US" sz="2400" dirty="0"/>
              <a:t>,</a:t>
            </a:r>
          </a:p>
          <a:p>
            <a:pPr>
              <a:buNone/>
            </a:pPr>
            <a:r>
              <a:rPr lang="en-US" sz="2400" dirty="0"/>
              <a:t>                        </a:t>
            </a:r>
            <a:r>
              <a:rPr lang="en-US" sz="2400" dirty="0" err="1"/>
              <a:t>Iduronic</a:t>
            </a:r>
            <a:r>
              <a:rPr lang="en-US" sz="2400" dirty="0"/>
              <a:t> acid)</a:t>
            </a:r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Amino Sugar: N-</a:t>
            </a:r>
            <a:r>
              <a:rPr lang="en-US" sz="2400" dirty="0" err="1"/>
              <a:t>acetylglucosamine</a:t>
            </a:r>
            <a:endParaRPr lang="en-US" sz="2400" dirty="0"/>
          </a:p>
          <a:p>
            <a:pPr>
              <a:buNone/>
            </a:pPr>
            <a:r>
              <a:rPr lang="en-US" sz="2400" b="1" dirty="0"/>
              <a:t>                          </a:t>
            </a:r>
            <a:r>
              <a:rPr lang="en-US" sz="2400" dirty="0"/>
              <a:t>N-</a:t>
            </a:r>
            <a:r>
              <a:rPr lang="en-US" sz="2400" dirty="0" err="1"/>
              <a:t>acetylgalactosamine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584" y="1069752"/>
            <a:ext cx="7053542" cy="7019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  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Structure OF GAGs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D3C1717-6B98-CE04-DD68-EE2F4D2EEB35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</p:spTree>
    <p:extLst>
      <p:ext uri="{BB962C8B-B14F-4D97-AF65-F5344CB8AC3E}">
        <p14:creationId xmlns:p14="http://schemas.microsoft.com/office/powerpoint/2010/main" val="121113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ypeeDigital | eBook Reader">
            <a:extLst>
              <a:ext uri="{FF2B5EF4-FFF2-40B4-BE49-F238E27FC236}">
                <a16:creationId xmlns:a16="http://schemas.microsoft.com/office/drawing/2014/main" id="{6BE9DB8A-EB7F-4DB3-B91F-E70EDB5D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799"/>
            <a:ext cx="7315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B69826D1-0558-8681-28B5-C89FE82243FE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AEE97-BF9B-32F3-5962-02DD3B8758BD}"/>
              </a:ext>
            </a:extLst>
          </p:cNvPr>
          <p:cNvSpPr txBox="1"/>
          <p:nvPr/>
        </p:nvSpPr>
        <p:spPr>
          <a:xfrm>
            <a:off x="1752600" y="729736"/>
            <a:ext cx="6034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Structure OF GAGs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444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teropolysaccharides which are glycosaminoglycans and glycoconjugates">
            <a:extLst>
              <a:ext uri="{FF2B5EF4-FFF2-40B4-BE49-F238E27FC236}">
                <a16:creationId xmlns:a16="http://schemas.microsoft.com/office/drawing/2014/main" id="{127E28AC-66A0-4290-8C93-F5ACE485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2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4A5438CD-2B80-54A1-7CA4-D2BCDAF2DAA2}"/>
              </a:ext>
            </a:extLst>
          </p:cNvPr>
          <p:cNvSpPr/>
          <p:nvPr/>
        </p:nvSpPr>
        <p:spPr>
          <a:xfrm>
            <a:off x="7493076" y="5943600"/>
            <a:ext cx="1246188" cy="6858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CORE CONCEPT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F8AA9-25ED-922E-28C7-011179865E80}"/>
              </a:ext>
            </a:extLst>
          </p:cNvPr>
          <p:cNvSpPr txBox="1"/>
          <p:nvPr/>
        </p:nvSpPr>
        <p:spPr>
          <a:xfrm>
            <a:off x="2283515" y="3239364"/>
            <a:ext cx="4586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+mn-lt"/>
              </a:rPr>
              <a:t>STRUCTURE OF GAGs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8D921-B9B2-BC37-FEDA-3F73ACA59CE6}"/>
              </a:ext>
            </a:extLst>
          </p:cNvPr>
          <p:cNvSpPr txBox="1"/>
          <p:nvPr/>
        </p:nvSpPr>
        <p:spPr>
          <a:xfrm>
            <a:off x="2906168" y="545068"/>
            <a:ext cx="4586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+mn-lt"/>
              </a:rPr>
              <a:t>Structure OF GAGs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6473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22</TotalTime>
  <Words>1274</Words>
  <Application>Microsoft Office PowerPoint</Application>
  <PresentationFormat>On-screen Show (4:3)</PresentationFormat>
  <Paragraphs>260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Arial Black</vt:lpstr>
      <vt:lpstr>Book Antiqua</vt:lpstr>
      <vt:lpstr>Calibri</vt:lpstr>
      <vt:lpstr>Calibri Light</vt:lpstr>
      <vt:lpstr>Inter Var</vt:lpstr>
      <vt:lpstr>Manrope Var</vt:lpstr>
      <vt:lpstr>Segoe UI</vt:lpstr>
      <vt:lpstr>Söhne</vt:lpstr>
      <vt:lpstr>Times New Roman</vt:lpstr>
      <vt:lpstr>Wingdings</vt:lpstr>
      <vt:lpstr>Office Theme</vt:lpstr>
      <vt:lpstr>1_Office Theme</vt:lpstr>
      <vt:lpstr>PowerPoint Presentation</vt:lpstr>
      <vt:lpstr>CVS Module 1st Year MBBS(SGD)Heteropolysaccharide</vt:lpstr>
      <vt:lpstr>Motto, Vision, Dream</vt:lpstr>
      <vt:lpstr>PowerPoint Presentation</vt:lpstr>
      <vt:lpstr>PowerPoint Presentation</vt:lpstr>
      <vt:lpstr>PowerPoint Presentation</vt:lpstr>
      <vt:lpstr>     Structure OF GAGs</vt:lpstr>
      <vt:lpstr>PowerPoint Presentation</vt:lpstr>
      <vt:lpstr>PowerPoint Presentation</vt:lpstr>
      <vt:lpstr>PowerPoint Presentation</vt:lpstr>
      <vt:lpstr>CHONDROITIN SULPHATE</vt:lpstr>
      <vt:lpstr>PowerPoint Presentation</vt:lpstr>
      <vt:lpstr> DERMATAN SULPHATE</vt:lpstr>
      <vt:lpstr>PowerPoint Presentation</vt:lpstr>
      <vt:lpstr> HYALURONIC ACID</vt:lpstr>
      <vt:lpstr> KERATAN SULPHATE </vt:lpstr>
      <vt:lpstr>KERATAN SULFATES</vt:lpstr>
      <vt:lpstr>HEPARIN </vt:lpstr>
      <vt:lpstr>HEPARIN </vt:lpstr>
      <vt:lpstr>HEPARAN SULFATE </vt:lpstr>
      <vt:lpstr>PROTEOGLYCANS</vt:lpstr>
      <vt:lpstr>FUNCTIONS OF PROTEOGLYCANS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Liver cirrhosis: An Overview (Make Changes)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3</cp:revision>
  <dcterms:created xsi:type="dcterms:W3CDTF">2025-02-25T03:25:15Z</dcterms:created>
  <dcterms:modified xsi:type="dcterms:W3CDTF">2025-02-25T03:48:06Z</dcterms:modified>
</cp:coreProperties>
</file>