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7"/>
  </p:notesMasterIdLst>
  <p:sldIdLst>
    <p:sldId id="318" r:id="rId3"/>
    <p:sldId id="317" r:id="rId4"/>
    <p:sldId id="297" r:id="rId5"/>
    <p:sldId id="296" r:id="rId6"/>
    <p:sldId id="258" r:id="rId7"/>
    <p:sldId id="593" r:id="rId8"/>
    <p:sldId id="595" r:id="rId9"/>
    <p:sldId id="596" r:id="rId10"/>
    <p:sldId id="597" r:id="rId11"/>
    <p:sldId id="598" r:id="rId12"/>
    <p:sldId id="599" r:id="rId13"/>
    <p:sldId id="600" r:id="rId14"/>
    <p:sldId id="603" r:id="rId15"/>
    <p:sldId id="604" r:id="rId16"/>
    <p:sldId id="605" r:id="rId17"/>
    <p:sldId id="606" r:id="rId18"/>
    <p:sldId id="497" r:id="rId19"/>
    <p:sldId id="591" r:id="rId20"/>
    <p:sldId id="588" r:id="rId21"/>
    <p:sldId id="580" r:id="rId22"/>
    <p:sldId id="288" r:id="rId23"/>
    <p:sldId id="289" r:id="rId24"/>
    <p:sldId id="584" r:id="rId25"/>
    <p:sldId id="602" r:id="rId26"/>
    <p:sldId id="590" r:id="rId27"/>
    <p:sldId id="601" r:id="rId28"/>
    <p:sldId id="594" r:id="rId29"/>
    <p:sldId id="607" r:id="rId30"/>
    <p:sldId id="562" r:id="rId31"/>
    <p:sldId id="410" r:id="rId32"/>
    <p:sldId id="319" r:id="rId33"/>
    <p:sldId id="314" r:id="rId34"/>
    <p:sldId id="315" r:id="rId35"/>
    <p:sldId id="2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85067" autoAdjust="0"/>
  </p:normalViewPr>
  <p:slideViewPr>
    <p:cSldViewPr>
      <p:cViewPr varScale="1">
        <p:scale>
          <a:sx n="57" d="100"/>
          <a:sy n="57" d="100"/>
        </p:scale>
        <p:origin x="1372" y="52"/>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nature.com/articles/s41387-024-00286-2#auth-Chenchen-Yang-Aff1" TargetMode="External"/><Relationship Id="rId7" Type="http://schemas.openxmlformats.org/officeDocument/2006/relationships/image" Target="../media/image19.png"/><Relationship Id="rId2" Type="http://schemas.openxmlformats.org/officeDocument/2006/relationships/hyperlink" Target="https://www.nature.com/Journal" TargetMode="External"/><Relationship Id="rId1" Type="http://schemas.openxmlformats.org/officeDocument/2006/relationships/slideLayout" Target="../slideLayouts/slideLayout15.xml"/><Relationship Id="rId6" Type="http://schemas.openxmlformats.org/officeDocument/2006/relationships/hyperlink" Target="https://www.nature.com/articles/s41387-024-00286-2#ref-CR2" TargetMode="External"/><Relationship Id="rId5" Type="http://schemas.openxmlformats.org/officeDocument/2006/relationships/hyperlink" Target="https://www.nature.com/articles/s41387-024-00286-2#ref-CR1" TargetMode="External"/><Relationship Id="rId4" Type="http://schemas.openxmlformats.org/officeDocument/2006/relationships/hyperlink" Target="https://www.nature.com/articles/s41387-024-00286-2#auth-Tingting-Hu-Aff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r>
              <a:rPr lang="en-US" sz="4000" b="1" dirty="0">
                <a:latin typeface="+mn-lt"/>
              </a:rPr>
              <a:t>Classification of Carbohydrates</a:t>
            </a:r>
          </a:p>
        </p:txBody>
      </p:sp>
      <p:pic>
        <p:nvPicPr>
          <p:cNvPr id="7" name="Content Placeholder 6">
            <a:extLst>
              <a:ext uri="{FF2B5EF4-FFF2-40B4-BE49-F238E27FC236}">
                <a16:creationId xmlns:a16="http://schemas.microsoft.com/office/drawing/2014/main" id="{39DFA6C1-7E43-5A67-8F4A-BBD13731AECC}"/>
              </a:ext>
            </a:extLst>
          </p:cNvPr>
          <p:cNvPicPr>
            <a:picLocks noGrp="1" noChangeAspect="1"/>
          </p:cNvPicPr>
          <p:nvPr>
            <p:ph idx="1"/>
          </p:nvPr>
        </p:nvPicPr>
        <p:blipFill>
          <a:blip r:embed="rId2"/>
          <a:stretch>
            <a:fillRect/>
          </a:stretch>
        </p:blipFill>
        <p:spPr>
          <a:xfrm>
            <a:off x="381000" y="1143000"/>
            <a:ext cx="8610600" cy="5105399"/>
          </a:xfrm>
        </p:spPr>
      </p:pic>
      <p:sp>
        <p:nvSpPr>
          <p:cNvPr id="4" name="Footer Placeholder 3">
            <a:extLst>
              <a:ext uri="{FF2B5EF4-FFF2-40B4-BE49-F238E27FC236}">
                <a16:creationId xmlns:a16="http://schemas.microsoft.com/office/drawing/2014/main" id="{BEE625AB-AFA6-04E7-F1C5-F62CECC27D45}"/>
              </a:ext>
            </a:extLst>
          </p:cNvPr>
          <p:cNvSpPr>
            <a:spLocks noGrp="1"/>
          </p:cNvSpPr>
          <p:nvPr>
            <p:ph type="ftr" sz="quarter" idx="11"/>
          </p:nvPr>
        </p:nvSpPr>
        <p:spPr>
          <a:xfrm>
            <a:off x="60960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Tree>
    <p:extLst>
      <p:ext uri="{BB962C8B-B14F-4D97-AF65-F5344CB8AC3E}">
        <p14:creationId xmlns:p14="http://schemas.microsoft.com/office/powerpoint/2010/main" val="37376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r>
              <a:rPr lang="en-US" sz="4000" b="1" dirty="0">
                <a:latin typeface="+mn-lt"/>
              </a:rPr>
              <a:t>Classification of Carbohydrates</a:t>
            </a:r>
          </a:p>
        </p:txBody>
      </p:sp>
      <p:pic>
        <p:nvPicPr>
          <p:cNvPr id="7" name="Content Placeholder 6">
            <a:extLst>
              <a:ext uri="{FF2B5EF4-FFF2-40B4-BE49-F238E27FC236}">
                <a16:creationId xmlns:a16="http://schemas.microsoft.com/office/drawing/2014/main" id="{87831A66-4FD8-D16F-37B5-94AD6783D4B1}"/>
              </a:ext>
            </a:extLst>
          </p:cNvPr>
          <p:cNvPicPr>
            <a:picLocks noGrp="1" noChangeAspect="1"/>
          </p:cNvPicPr>
          <p:nvPr>
            <p:ph idx="1"/>
          </p:nvPr>
        </p:nvPicPr>
        <p:blipFill>
          <a:blip r:embed="rId2"/>
          <a:stretch>
            <a:fillRect/>
          </a:stretch>
        </p:blipFill>
        <p:spPr>
          <a:xfrm>
            <a:off x="152400" y="1295400"/>
            <a:ext cx="8839200" cy="4953000"/>
          </a:xfrm>
        </p:spPr>
      </p:pic>
      <p:sp>
        <p:nvSpPr>
          <p:cNvPr id="4" name="Footer Placeholder 3">
            <a:extLst>
              <a:ext uri="{FF2B5EF4-FFF2-40B4-BE49-F238E27FC236}">
                <a16:creationId xmlns:a16="http://schemas.microsoft.com/office/drawing/2014/main" id="{BEE625AB-AFA6-04E7-F1C5-F62CECC27D45}"/>
              </a:ext>
            </a:extLst>
          </p:cNvPr>
          <p:cNvSpPr>
            <a:spLocks noGrp="1"/>
          </p:cNvSpPr>
          <p:nvPr>
            <p:ph type="ftr" sz="quarter" idx="11"/>
          </p:nvPr>
        </p:nvSpPr>
        <p:spPr>
          <a:xfrm>
            <a:off x="60960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Tree>
    <p:extLst>
      <p:ext uri="{BB962C8B-B14F-4D97-AF65-F5344CB8AC3E}">
        <p14:creationId xmlns:p14="http://schemas.microsoft.com/office/powerpoint/2010/main" val="129470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r>
              <a:rPr lang="en-US" sz="4000" b="1" dirty="0">
                <a:latin typeface="+mn-lt"/>
              </a:rPr>
              <a:t>Lipids :Definition</a:t>
            </a:r>
          </a:p>
        </p:txBody>
      </p:sp>
      <p:pic>
        <p:nvPicPr>
          <p:cNvPr id="7" name="Content Placeholder 6">
            <a:extLst>
              <a:ext uri="{FF2B5EF4-FFF2-40B4-BE49-F238E27FC236}">
                <a16:creationId xmlns:a16="http://schemas.microsoft.com/office/drawing/2014/main" id="{C5FB8824-9B3B-39F8-25FC-8463E3272EF6}"/>
              </a:ext>
            </a:extLst>
          </p:cNvPr>
          <p:cNvPicPr>
            <a:picLocks noGrp="1" noChangeAspect="1"/>
          </p:cNvPicPr>
          <p:nvPr>
            <p:ph idx="1"/>
          </p:nvPr>
        </p:nvPicPr>
        <p:blipFill>
          <a:blip r:embed="rId2"/>
          <a:stretch>
            <a:fillRect/>
          </a:stretch>
        </p:blipFill>
        <p:spPr>
          <a:xfrm>
            <a:off x="457200" y="1676400"/>
            <a:ext cx="8229600" cy="4495800"/>
          </a:xfrm>
        </p:spPr>
      </p:pic>
      <p:sp>
        <p:nvSpPr>
          <p:cNvPr id="4" name="Footer Placeholder 3">
            <a:extLst>
              <a:ext uri="{FF2B5EF4-FFF2-40B4-BE49-F238E27FC236}">
                <a16:creationId xmlns:a16="http://schemas.microsoft.com/office/drawing/2014/main" id="{BEE625AB-AFA6-04E7-F1C5-F62CECC27D45}"/>
              </a:ext>
            </a:extLst>
          </p:cNvPr>
          <p:cNvSpPr>
            <a:spLocks noGrp="1"/>
          </p:cNvSpPr>
          <p:nvPr>
            <p:ph type="ftr" sz="quarter" idx="11"/>
          </p:nvPr>
        </p:nvSpPr>
        <p:spPr>
          <a:xfrm>
            <a:off x="60960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spTree>
    <p:extLst>
      <p:ext uri="{BB962C8B-B14F-4D97-AF65-F5344CB8AC3E}">
        <p14:creationId xmlns:p14="http://schemas.microsoft.com/office/powerpoint/2010/main" val="391786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r>
              <a:rPr lang="en-US" sz="4000" b="1" dirty="0">
                <a:latin typeface="+mn-lt"/>
              </a:rPr>
              <a:t>Classification of Lipids</a:t>
            </a:r>
          </a:p>
        </p:txBody>
      </p:sp>
      <p:pic>
        <p:nvPicPr>
          <p:cNvPr id="7" name="Content Placeholder 6">
            <a:extLst>
              <a:ext uri="{FF2B5EF4-FFF2-40B4-BE49-F238E27FC236}">
                <a16:creationId xmlns:a16="http://schemas.microsoft.com/office/drawing/2014/main" id="{CCD40287-84C0-E759-4169-C905C7C065DC}"/>
              </a:ext>
            </a:extLst>
          </p:cNvPr>
          <p:cNvPicPr>
            <a:picLocks noGrp="1" noChangeAspect="1"/>
          </p:cNvPicPr>
          <p:nvPr>
            <p:ph idx="1"/>
          </p:nvPr>
        </p:nvPicPr>
        <p:blipFill>
          <a:blip r:embed="rId2"/>
          <a:stretch>
            <a:fillRect/>
          </a:stretch>
        </p:blipFill>
        <p:spPr>
          <a:xfrm>
            <a:off x="457200" y="1828800"/>
            <a:ext cx="8458200" cy="4343400"/>
          </a:xfrm>
        </p:spPr>
      </p:pic>
      <p:sp>
        <p:nvSpPr>
          <p:cNvPr id="4" name="Footer Placeholder 3">
            <a:extLst>
              <a:ext uri="{FF2B5EF4-FFF2-40B4-BE49-F238E27FC236}">
                <a16:creationId xmlns:a16="http://schemas.microsoft.com/office/drawing/2014/main" id="{BEE625AB-AFA6-04E7-F1C5-F62CECC27D45}"/>
              </a:ext>
            </a:extLst>
          </p:cNvPr>
          <p:cNvSpPr>
            <a:spLocks noGrp="1"/>
          </p:cNvSpPr>
          <p:nvPr>
            <p:ph type="ftr" sz="quarter" idx="11"/>
          </p:nvPr>
        </p:nvSpPr>
        <p:spPr>
          <a:xfrm>
            <a:off x="60960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Tree>
    <p:extLst>
      <p:ext uri="{BB962C8B-B14F-4D97-AF65-F5344CB8AC3E}">
        <p14:creationId xmlns:p14="http://schemas.microsoft.com/office/powerpoint/2010/main" val="376378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a:xfrm>
            <a:off x="685800" y="136525"/>
            <a:ext cx="7829550" cy="1325563"/>
          </a:xfrm>
        </p:spPr>
        <p:txBody>
          <a:bodyPr>
            <a:normAutofit/>
          </a:bodyPr>
          <a:lstStyle/>
          <a:p>
            <a:r>
              <a:rPr lang="en-US" sz="4000" b="1" dirty="0">
                <a:latin typeface="+mn-lt"/>
              </a:rPr>
              <a:t>Classification of Lipids</a:t>
            </a:r>
          </a:p>
        </p:txBody>
      </p:sp>
      <p:pic>
        <p:nvPicPr>
          <p:cNvPr id="7" name="Content Placeholder 6">
            <a:extLst>
              <a:ext uri="{FF2B5EF4-FFF2-40B4-BE49-F238E27FC236}">
                <a16:creationId xmlns:a16="http://schemas.microsoft.com/office/drawing/2014/main" id="{6F5D7835-C73A-56C2-BA06-94F62514B483}"/>
              </a:ext>
            </a:extLst>
          </p:cNvPr>
          <p:cNvPicPr>
            <a:picLocks noGrp="1" noChangeAspect="1"/>
          </p:cNvPicPr>
          <p:nvPr>
            <p:ph idx="1"/>
          </p:nvPr>
        </p:nvPicPr>
        <p:blipFill>
          <a:blip r:embed="rId2"/>
          <a:stretch>
            <a:fillRect/>
          </a:stretch>
        </p:blipFill>
        <p:spPr>
          <a:xfrm>
            <a:off x="457200" y="1417638"/>
            <a:ext cx="8229600" cy="4678361"/>
          </a:xfrm>
        </p:spPr>
      </p:pic>
      <p:sp>
        <p:nvSpPr>
          <p:cNvPr id="4" name="Footer Placeholder 3">
            <a:extLst>
              <a:ext uri="{FF2B5EF4-FFF2-40B4-BE49-F238E27FC236}">
                <a16:creationId xmlns:a16="http://schemas.microsoft.com/office/drawing/2014/main" id="{BEE625AB-AFA6-04E7-F1C5-F62CECC27D45}"/>
              </a:ext>
            </a:extLst>
          </p:cNvPr>
          <p:cNvSpPr>
            <a:spLocks noGrp="1"/>
          </p:cNvSpPr>
          <p:nvPr>
            <p:ph type="ftr" sz="quarter" idx="11"/>
          </p:nvPr>
        </p:nvSpPr>
        <p:spPr>
          <a:xfrm>
            <a:off x="60960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Tree>
    <p:extLst>
      <p:ext uri="{BB962C8B-B14F-4D97-AF65-F5344CB8AC3E}">
        <p14:creationId xmlns:p14="http://schemas.microsoft.com/office/powerpoint/2010/main" val="379808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r>
              <a:rPr lang="en-US" sz="4000" b="1" dirty="0">
                <a:latin typeface="+mn-lt"/>
              </a:rPr>
              <a:t>Classification of Lipids</a:t>
            </a:r>
          </a:p>
        </p:txBody>
      </p:sp>
      <p:pic>
        <p:nvPicPr>
          <p:cNvPr id="7" name="Content Placeholder 6">
            <a:extLst>
              <a:ext uri="{FF2B5EF4-FFF2-40B4-BE49-F238E27FC236}">
                <a16:creationId xmlns:a16="http://schemas.microsoft.com/office/drawing/2014/main" id="{DC61679C-CFB5-E29A-C905-F0B96C7632C8}"/>
              </a:ext>
            </a:extLst>
          </p:cNvPr>
          <p:cNvPicPr>
            <a:picLocks noGrp="1" noChangeAspect="1"/>
          </p:cNvPicPr>
          <p:nvPr>
            <p:ph idx="1"/>
          </p:nvPr>
        </p:nvPicPr>
        <p:blipFill>
          <a:blip r:embed="rId2"/>
          <a:stretch>
            <a:fillRect/>
          </a:stretch>
        </p:blipFill>
        <p:spPr>
          <a:xfrm>
            <a:off x="304800" y="1295400"/>
            <a:ext cx="8534400" cy="5060950"/>
          </a:xfrm>
        </p:spPr>
      </p:pic>
      <p:sp>
        <p:nvSpPr>
          <p:cNvPr id="4" name="Footer Placeholder 3">
            <a:extLst>
              <a:ext uri="{FF2B5EF4-FFF2-40B4-BE49-F238E27FC236}">
                <a16:creationId xmlns:a16="http://schemas.microsoft.com/office/drawing/2014/main" id="{BEE625AB-AFA6-04E7-F1C5-F62CECC27D45}"/>
              </a:ext>
            </a:extLst>
          </p:cNvPr>
          <p:cNvSpPr>
            <a:spLocks noGrp="1"/>
          </p:cNvSpPr>
          <p:nvPr>
            <p:ph type="ftr" sz="quarter" idx="11"/>
          </p:nvPr>
        </p:nvSpPr>
        <p:spPr>
          <a:xfrm>
            <a:off x="60960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spTree>
    <p:extLst>
      <p:ext uri="{BB962C8B-B14F-4D97-AF65-F5344CB8AC3E}">
        <p14:creationId xmlns:p14="http://schemas.microsoft.com/office/powerpoint/2010/main" val="235849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r>
              <a:rPr lang="en-US" sz="4000" b="1" dirty="0">
                <a:latin typeface="+mn-lt"/>
              </a:rPr>
              <a:t>Classification of Lipids</a:t>
            </a:r>
          </a:p>
        </p:txBody>
      </p:sp>
      <p:pic>
        <p:nvPicPr>
          <p:cNvPr id="6" name="Content Placeholder 5">
            <a:extLst>
              <a:ext uri="{FF2B5EF4-FFF2-40B4-BE49-F238E27FC236}">
                <a16:creationId xmlns:a16="http://schemas.microsoft.com/office/drawing/2014/main" id="{9FCA7B67-5B78-818D-BFEE-2B44467ECA0E}"/>
              </a:ext>
            </a:extLst>
          </p:cNvPr>
          <p:cNvPicPr>
            <a:picLocks noGrp="1" noChangeAspect="1"/>
          </p:cNvPicPr>
          <p:nvPr>
            <p:ph idx="1"/>
          </p:nvPr>
        </p:nvPicPr>
        <p:blipFill>
          <a:blip r:embed="rId2"/>
          <a:stretch>
            <a:fillRect/>
          </a:stretch>
        </p:blipFill>
        <p:spPr>
          <a:xfrm>
            <a:off x="228600" y="1295400"/>
            <a:ext cx="8610600" cy="5060950"/>
          </a:xfrm>
          <a:prstGeom prst="rect">
            <a:avLst/>
          </a:prstGeom>
        </p:spPr>
      </p:pic>
      <p:sp>
        <p:nvSpPr>
          <p:cNvPr id="4" name="Footer Placeholder 3">
            <a:extLst>
              <a:ext uri="{FF2B5EF4-FFF2-40B4-BE49-F238E27FC236}">
                <a16:creationId xmlns:a16="http://schemas.microsoft.com/office/drawing/2014/main" id="{BEE625AB-AFA6-04E7-F1C5-F62CECC27D45}"/>
              </a:ext>
            </a:extLst>
          </p:cNvPr>
          <p:cNvSpPr>
            <a:spLocks noGrp="1"/>
          </p:cNvSpPr>
          <p:nvPr>
            <p:ph type="ftr" sz="quarter" idx="11"/>
          </p:nvPr>
        </p:nvSpPr>
        <p:spPr>
          <a:xfrm>
            <a:off x="60960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spTree>
    <p:extLst>
      <p:ext uri="{BB962C8B-B14F-4D97-AF65-F5344CB8AC3E}">
        <p14:creationId xmlns:p14="http://schemas.microsoft.com/office/powerpoint/2010/main" val="162818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r>
              <a:rPr lang="en-US" sz="4400" b="1" dirty="0">
                <a:latin typeface="+mn-lt"/>
              </a:rPr>
              <a:t>Anatomy of Cell Membrane</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11"/>
          </p:nvPr>
        </p:nvSpPr>
        <p:spPr>
          <a:xfrm>
            <a:off x="6019800" y="6492875"/>
            <a:ext cx="2895600" cy="365125"/>
          </a:xfrm>
        </p:spPr>
        <p:txBody>
          <a:bodyPr/>
          <a:lstStyle/>
          <a:p>
            <a:pPr>
              <a:defRPr/>
            </a:pPr>
            <a:r>
              <a:rPr lang="en-US" sz="1800" dirty="0">
                <a:solidFill>
                  <a:schemeClr val="accent4"/>
                </a:solidFill>
              </a:rPr>
              <a:t>Horizontal Integration</a:t>
            </a:r>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17</a:t>
            </a:fld>
            <a:endParaRPr lang="en-US" dirty="0"/>
          </a:p>
        </p:txBody>
      </p:sp>
      <p:pic>
        <p:nvPicPr>
          <p:cNvPr id="7" name="Content Placeholder 6">
            <a:extLst>
              <a:ext uri="{FF2B5EF4-FFF2-40B4-BE49-F238E27FC236}">
                <a16:creationId xmlns:a16="http://schemas.microsoft.com/office/drawing/2014/main" id="{548C6ED5-1283-567E-E79A-246F0C662134}"/>
              </a:ext>
            </a:extLst>
          </p:cNvPr>
          <p:cNvPicPr>
            <a:picLocks noGrp="1" noChangeAspect="1"/>
          </p:cNvPicPr>
          <p:nvPr>
            <p:ph idx="1"/>
          </p:nvPr>
        </p:nvPicPr>
        <p:blipFill>
          <a:blip r:embed="rId2"/>
          <a:stretch>
            <a:fillRect/>
          </a:stretch>
        </p:blipFill>
        <p:spPr>
          <a:xfrm>
            <a:off x="228600" y="1600200"/>
            <a:ext cx="8686800" cy="4572000"/>
          </a:xfrm>
        </p:spPr>
      </p:pic>
    </p:spTree>
    <p:extLst>
      <p:ext uri="{BB962C8B-B14F-4D97-AF65-F5344CB8AC3E}">
        <p14:creationId xmlns:p14="http://schemas.microsoft.com/office/powerpoint/2010/main" val="1070261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r>
              <a:rPr lang="en-US" sz="4400" b="1" dirty="0">
                <a:latin typeface="+mn-lt"/>
              </a:rPr>
              <a:t>Physiology of cell Membrane</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11"/>
          </p:nvPr>
        </p:nvSpPr>
        <p:spPr>
          <a:xfrm>
            <a:off x="6019800" y="6492875"/>
            <a:ext cx="2895600" cy="365125"/>
          </a:xfrm>
        </p:spPr>
        <p:txBody>
          <a:bodyPr/>
          <a:lstStyle/>
          <a:p>
            <a:pPr>
              <a:defRPr/>
            </a:pPr>
            <a:r>
              <a:rPr lang="en-US" sz="1800" dirty="0">
                <a:solidFill>
                  <a:schemeClr val="accent4"/>
                </a:solidFill>
              </a:rPr>
              <a:t>Horizontal Integration</a:t>
            </a:r>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18</a:t>
            </a:fld>
            <a:endParaRPr lang="en-US" dirty="0"/>
          </a:p>
        </p:txBody>
      </p:sp>
      <p:sp>
        <p:nvSpPr>
          <p:cNvPr id="5" name="Content Placeholder 4">
            <a:extLst>
              <a:ext uri="{FF2B5EF4-FFF2-40B4-BE49-F238E27FC236}">
                <a16:creationId xmlns:a16="http://schemas.microsoft.com/office/drawing/2014/main" id="{5BF68CDA-FC20-0A73-37E5-ACB9FB5555CD}"/>
              </a:ext>
            </a:extLst>
          </p:cNvPr>
          <p:cNvSpPr>
            <a:spLocks noGrp="1"/>
          </p:cNvSpPr>
          <p:nvPr>
            <p:ph idx="1"/>
          </p:nvPr>
        </p:nvSpPr>
        <p:spPr/>
        <p:txBody>
          <a:bodyPr>
            <a:normAutofit/>
          </a:bodyPr>
          <a:lstStyle/>
          <a:p>
            <a:r>
              <a:rPr lang="en-US" sz="2400" dirty="0"/>
              <a:t>Selective Permeability</a:t>
            </a:r>
          </a:p>
          <a:p>
            <a:r>
              <a:rPr lang="en-US" sz="2400" dirty="0"/>
              <a:t>Protection and Support</a:t>
            </a:r>
          </a:p>
          <a:p>
            <a:r>
              <a:rPr lang="en-US" sz="2400" dirty="0"/>
              <a:t>Transport</a:t>
            </a:r>
          </a:p>
          <a:p>
            <a:r>
              <a:rPr lang="en-US" sz="2400" dirty="0"/>
              <a:t>Cell Recognition</a:t>
            </a:r>
          </a:p>
          <a:p>
            <a:r>
              <a:rPr lang="en-US" sz="2400" dirty="0"/>
              <a:t>Endocytosis and Exocytosis</a:t>
            </a:r>
          </a:p>
        </p:txBody>
      </p:sp>
    </p:spTree>
    <p:extLst>
      <p:ext uri="{BB962C8B-B14F-4D97-AF65-F5344CB8AC3E}">
        <p14:creationId xmlns:p14="http://schemas.microsoft.com/office/powerpoint/2010/main" val="536020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49EA-67C8-DAD3-5F49-69306316EFE1}"/>
              </a:ext>
            </a:extLst>
          </p:cNvPr>
          <p:cNvSpPr>
            <a:spLocks noGrp="1"/>
          </p:cNvSpPr>
          <p:nvPr>
            <p:ph type="title"/>
          </p:nvPr>
        </p:nvSpPr>
        <p:spPr>
          <a:xfrm>
            <a:off x="2743200" y="365126"/>
            <a:ext cx="5772150" cy="1325563"/>
          </a:xfrm>
        </p:spPr>
        <p:txBody>
          <a:bodyPr>
            <a:normAutofit/>
          </a:bodyPr>
          <a:lstStyle/>
          <a:p>
            <a:r>
              <a:rPr lang="en-US" sz="4000" b="1" dirty="0">
                <a:latin typeface="+mn-lt"/>
              </a:rPr>
              <a:t>Diabetes Mellitus</a:t>
            </a:r>
          </a:p>
        </p:txBody>
      </p:sp>
      <p:sp>
        <p:nvSpPr>
          <p:cNvPr id="4" name="Footer Placeholder 3">
            <a:extLst>
              <a:ext uri="{FF2B5EF4-FFF2-40B4-BE49-F238E27FC236}">
                <a16:creationId xmlns:a16="http://schemas.microsoft.com/office/drawing/2014/main" id="{01B5E2B7-8893-C6A3-6053-CC975943A0A2}"/>
              </a:ext>
            </a:extLst>
          </p:cNvPr>
          <p:cNvSpPr>
            <a:spLocks noGrp="1"/>
          </p:cNvSpPr>
          <p:nvPr>
            <p:ph type="ftr" sz="quarter" idx="11"/>
          </p:nvPr>
        </p:nvSpPr>
        <p:spPr>
          <a:xfrm>
            <a:off x="6019800" y="6356350"/>
            <a:ext cx="2895600" cy="365125"/>
          </a:xfrm>
        </p:spPr>
        <p:txBody>
          <a:bodyPr/>
          <a:lstStyle/>
          <a:p>
            <a:pPr>
              <a:defRPr/>
            </a:pPr>
            <a:r>
              <a:rPr lang="en-US" sz="1800" dirty="0">
                <a:solidFill>
                  <a:schemeClr val="accent4"/>
                </a:solidFill>
              </a:rPr>
              <a:t>Vertical Integration</a:t>
            </a:r>
          </a:p>
        </p:txBody>
      </p:sp>
      <p:sp>
        <p:nvSpPr>
          <p:cNvPr id="5" name="Slide Number Placeholder 4">
            <a:extLst>
              <a:ext uri="{FF2B5EF4-FFF2-40B4-BE49-F238E27FC236}">
                <a16:creationId xmlns:a16="http://schemas.microsoft.com/office/drawing/2014/main" id="{9C68C50C-F92B-54C4-B91D-7BFB710F8F2F}"/>
              </a:ext>
            </a:extLst>
          </p:cNvPr>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pic>
        <p:nvPicPr>
          <p:cNvPr id="11" name="Picture 10">
            <a:extLst>
              <a:ext uri="{FF2B5EF4-FFF2-40B4-BE49-F238E27FC236}">
                <a16:creationId xmlns:a16="http://schemas.microsoft.com/office/drawing/2014/main" id="{BAE2904A-24D1-2EC8-8F98-9F939C5943D0}"/>
              </a:ext>
            </a:extLst>
          </p:cNvPr>
          <p:cNvPicPr>
            <a:picLocks noChangeAspect="1"/>
          </p:cNvPicPr>
          <p:nvPr/>
        </p:nvPicPr>
        <p:blipFill>
          <a:blip r:embed="rId2"/>
          <a:stretch>
            <a:fillRect/>
          </a:stretch>
        </p:blipFill>
        <p:spPr>
          <a:xfrm>
            <a:off x="457200" y="1524000"/>
            <a:ext cx="8229600" cy="4648015"/>
          </a:xfrm>
          <a:prstGeom prst="rect">
            <a:avLst/>
          </a:prstGeom>
        </p:spPr>
      </p:pic>
    </p:spTree>
    <p:extLst>
      <p:ext uri="{BB962C8B-B14F-4D97-AF65-F5344CB8AC3E}">
        <p14:creationId xmlns:p14="http://schemas.microsoft.com/office/powerpoint/2010/main" val="394617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CVS Module</a:t>
            </a:r>
            <a:br>
              <a:rPr lang="en-US" sz="4000" u="sng" dirty="0">
                <a:cs typeface="Times New Roman" pitchFamily="18" charset="0"/>
              </a:rPr>
            </a:br>
            <a:r>
              <a:rPr lang="en-US" sz="3200" u="sng" dirty="0">
                <a:cs typeface="Times New Roman" pitchFamily="18" charset="0"/>
              </a:rPr>
              <a:t>1</a:t>
            </a:r>
            <a:r>
              <a:rPr lang="en-US" sz="3200" u="sng" baseline="30000" dirty="0">
                <a:cs typeface="Times New Roman" pitchFamily="18" charset="0"/>
              </a:rPr>
              <a:t>st</a:t>
            </a:r>
            <a:r>
              <a:rPr lang="en-US" sz="3200" dirty="0">
                <a:cs typeface="Times New Roman" pitchFamily="18" charset="0"/>
              </a:rPr>
              <a:t> Year MBBS(LGIS)</a:t>
            </a:r>
            <a:br>
              <a:rPr lang="en-US" sz="4000" u="sng" dirty="0">
                <a:cs typeface="Times New Roman" pitchFamily="18" charset="0"/>
              </a:rPr>
            </a:br>
            <a:r>
              <a:rPr lang="en-US" b="1" u="sng" dirty="0">
                <a:cs typeface="Times New Roman" pitchFamily="18" charset="0"/>
              </a:rPr>
              <a:t>Classification</a:t>
            </a:r>
            <a:r>
              <a:rPr lang="en-US" b="1" u="sng" dirty="0">
                <a:latin typeface="+mn-lt"/>
                <a:cs typeface="Times New Roman" pitchFamily="18" charset="0"/>
              </a:rPr>
              <a:t> of carbohydrates&amp; Lipids</a:t>
            </a:r>
            <a:endParaRPr lang="en-US" b="1"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Dept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D7E7C183-697E-4CEE-BCD9-276ADED8AD9F}"/>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2590799" cy="1871804"/>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p:txBody>
          <a:bodyPr>
            <a:normAutofit/>
          </a:bodyPr>
          <a:lstStyle/>
          <a:p>
            <a:r>
              <a:rPr lang="en-US" sz="4000" b="1" dirty="0">
                <a:latin typeface="+mn-lt"/>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371600"/>
            <a:ext cx="8001000" cy="5211762"/>
          </a:xfrm>
        </p:spPr>
        <p:txBody>
          <a:bodyPr>
            <a:normAutofit/>
          </a:bodyPr>
          <a:lstStyle/>
          <a:p>
            <a:pPr marL="0" indent="0">
              <a:buNone/>
            </a:pPr>
            <a:r>
              <a:rPr lang="en-US" sz="2400" dirty="0"/>
              <a:t>Family Medicine plays important role in following manner:</a:t>
            </a:r>
          </a:p>
          <a:p>
            <a:r>
              <a:rPr lang="en-US" sz="2400" dirty="0"/>
              <a:t>Diagnosis </a:t>
            </a:r>
          </a:p>
          <a:p>
            <a:endParaRPr lang="en-US" sz="2400" dirty="0"/>
          </a:p>
          <a:p>
            <a:r>
              <a:rPr lang="en-US" sz="2400" dirty="0"/>
              <a:t>Education &amp; Counselling</a:t>
            </a:r>
          </a:p>
          <a:p>
            <a:pPr marL="0" indent="0">
              <a:buNone/>
            </a:pPr>
            <a:r>
              <a:rPr lang="en-US" sz="2400" dirty="0"/>
              <a:t> </a:t>
            </a:r>
          </a:p>
          <a:p>
            <a:r>
              <a:rPr lang="en-US" sz="2400" dirty="0"/>
              <a:t>Dietary Guidance</a:t>
            </a:r>
          </a:p>
          <a:p>
            <a:endParaRPr lang="en-US" sz="2400" dirty="0"/>
          </a:p>
          <a:p>
            <a:r>
              <a:rPr lang="en-US" sz="2400" dirty="0"/>
              <a:t>Monitoring</a:t>
            </a:r>
          </a:p>
          <a:p>
            <a:endParaRPr lang="en-US" sz="2400" dirty="0"/>
          </a:p>
          <a:p>
            <a:r>
              <a:rPr lang="en-US" sz="2400" dirty="0"/>
              <a:t>Refer to Specialists </a:t>
            </a:r>
          </a:p>
        </p:txBody>
      </p:sp>
      <p:sp>
        <p:nvSpPr>
          <p:cNvPr id="4" name="Footer Placeholder 3">
            <a:extLst>
              <a:ext uri="{FF2B5EF4-FFF2-40B4-BE49-F238E27FC236}">
                <a16:creationId xmlns:a16="http://schemas.microsoft.com/office/drawing/2014/main" id="{4CD099FF-9D5C-1B5D-890D-5DEDA1BB5087}"/>
              </a:ext>
            </a:extLst>
          </p:cNvPr>
          <p:cNvSpPr>
            <a:spLocks noGrp="1"/>
          </p:cNvSpPr>
          <p:nvPr>
            <p:ph type="ftr" sz="quarter" idx="11"/>
          </p:nvPr>
        </p:nvSpPr>
        <p:spPr>
          <a:xfrm>
            <a:off x="6096000" y="6340475"/>
            <a:ext cx="2895600" cy="365125"/>
          </a:xfrm>
        </p:spPr>
        <p:txBody>
          <a:bodyPr/>
          <a:lstStyle/>
          <a:p>
            <a:pPr>
              <a:defRPr/>
            </a:pPr>
            <a:r>
              <a:rPr lang="en-US" sz="1800" dirty="0">
                <a:solidFill>
                  <a:schemeClr val="accent4"/>
                </a:solidFill>
              </a:rPr>
              <a:t>Spiral Integration</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20</a:t>
            </a:fld>
            <a:endParaRPr lang="en-US" dirty="0"/>
          </a:p>
        </p:txBody>
      </p:sp>
    </p:spTree>
    <p:extLst>
      <p:ext uri="{BB962C8B-B14F-4D97-AF65-F5344CB8AC3E}">
        <p14:creationId xmlns:p14="http://schemas.microsoft.com/office/powerpoint/2010/main" val="3901179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21</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22</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676400"/>
            <a:ext cx="4038600" cy="4449763"/>
          </a:xfrm>
        </p:spPr>
        <p:txBody>
          <a:bodyPr>
            <a:normAutofit fontScale="92500"/>
          </a:bodyPr>
          <a:lstStyle/>
          <a:p>
            <a:pPr marL="0" indent="0">
              <a:buNone/>
            </a:pPr>
            <a:r>
              <a:rPr lang="en-US" sz="2400" b="1" dirty="0"/>
              <a:t>Link: </a:t>
            </a:r>
            <a:r>
              <a:rPr lang="en-US" sz="2400" b="1" dirty="0">
                <a:hlinkClick r:id="rId2"/>
              </a:rPr>
              <a:t>https://www.nature.com/</a:t>
            </a:r>
            <a:endParaRPr lang="en-US" sz="2400" b="1" dirty="0"/>
          </a:p>
          <a:p>
            <a:pPr marL="0" indent="0">
              <a:buNone/>
            </a:pPr>
            <a:r>
              <a:rPr lang="en-US" sz="2400" b="1" dirty="0"/>
              <a:t>Journal Name:</a:t>
            </a:r>
          </a:p>
          <a:p>
            <a:pPr marL="0" indent="0">
              <a:buNone/>
            </a:pPr>
            <a:endParaRPr lang="en-US" sz="2400" b="1" dirty="0"/>
          </a:p>
          <a:p>
            <a:pPr marL="0" indent="0">
              <a:buNone/>
            </a:pPr>
            <a:endParaRPr lang="en-US" sz="2400" b="1" dirty="0"/>
          </a:p>
          <a:p>
            <a:pPr marL="0" indent="0">
              <a:buNone/>
            </a:pPr>
            <a:r>
              <a:rPr lang="en-US" sz="2400" b="1" dirty="0"/>
              <a:t>Title:</a:t>
            </a:r>
            <a:r>
              <a:rPr lang="en-US" sz="1600" b="1" i="0" dirty="0">
                <a:solidFill>
                  <a:srgbClr val="222222"/>
                </a:solidFill>
                <a:effectLst/>
                <a:highlight>
                  <a:srgbClr val="FFFFFF"/>
                </a:highlight>
                <a:latin typeface="-apple-system"/>
              </a:rPr>
              <a:t> </a:t>
            </a:r>
          </a:p>
          <a:p>
            <a:pPr marL="0" indent="0">
              <a:buNone/>
            </a:pPr>
            <a:r>
              <a:rPr lang="en-US" sz="1600" b="1" i="0" dirty="0">
                <a:solidFill>
                  <a:srgbClr val="222222"/>
                </a:solidFill>
                <a:effectLst/>
                <a:highlight>
                  <a:srgbClr val="FFFFFF"/>
                </a:highlight>
                <a:latin typeface="-apple-system"/>
              </a:rPr>
              <a:t>Dietary iron intake predicts all-cause and cardiovascular mortality in patients with diabetes</a:t>
            </a:r>
          </a:p>
          <a:p>
            <a:pPr marL="0" indent="0">
              <a:buNone/>
            </a:pPr>
            <a:endParaRPr lang="en-US" sz="2400" b="1" dirty="0"/>
          </a:p>
          <a:p>
            <a:pPr marL="0" marR="0" lvl="0" indent="0" algn="l" defTabSz="914400" rtl="0" eaLnBrk="0" fontAlgn="base" latinLnBrk="0" hangingPunct="0">
              <a:lnSpc>
                <a:spcPct val="100000"/>
              </a:lnSpc>
              <a:spcBef>
                <a:spcPct val="0"/>
              </a:spcBef>
              <a:spcAft>
                <a:spcPct val="0"/>
              </a:spcAft>
              <a:buClrTx/>
              <a:buSzTx/>
              <a:buFontTx/>
              <a:buChar char="•"/>
              <a:tabLst/>
            </a:pPr>
            <a:r>
              <a:rPr lang="en-US" sz="2400" b="1" dirty="0"/>
              <a:t>Author Name:</a:t>
            </a:r>
            <a:r>
              <a:rPr kumimoji="0" lang="en-US" altLang="en-US" sz="2400" b="0" i="0" u="none" strike="noStrike" cap="none" normalizeH="0" baseline="0" dirty="0">
                <a:ln>
                  <a:noFill/>
                </a:ln>
                <a:solidFill>
                  <a:srgbClr val="006699"/>
                </a:solidFill>
                <a:effectLst/>
                <a:latin typeface="-apple-system"/>
                <a:hlinkClick r:id="rId3"/>
              </a:rPr>
              <a:t> </a:t>
            </a:r>
            <a:r>
              <a:rPr kumimoji="0" lang="en-US" altLang="en-US" sz="2400" b="0" i="0" u="none" strike="noStrike" cap="none" normalizeH="0" baseline="0" dirty="0" err="1">
                <a:ln>
                  <a:noFill/>
                </a:ln>
                <a:solidFill>
                  <a:srgbClr val="006699"/>
                </a:solidFill>
                <a:effectLst/>
                <a:latin typeface="-apple-system"/>
                <a:hlinkClick r:id="rId3"/>
              </a:rPr>
              <a:t>Chenchen</a:t>
            </a:r>
            <a:r>
              <a:rPr kumimoji="0" lang="en-US" altLang="en-US" sz="2400" b="0" i="0" u="none" strike="noStrike" cap="none" normalizeH="0" baseline="0" dirty="0">
                <a:ln>
                  <a:noFill/>
                </a:ln>
                <a:solidFill>
                  <a:srgbClr val="006699"/>
                </a:solidFill>
                <a:effectLst/>
                <a:latin typeface="-apple-system"/>
                <a:hlinkClick r:id="rId3"/>
              </a:rPr>
              <a:t> Yang</a:t>
            </a:r>
            <a:r>
              <a:rPr kumimoji="0" lang="en-US" altLang="en-US" sz="2400" b="0" i="0" u="none" strike="noStrike" cap="none" normalizeH="0" baseline="0" dirty="0">
                <a:ln>
                  <a:noFill/>
                </a:ln>
                <a:solidFill>
                  <a:srgbClr val="222222"/>
                </a:solidFill>
                <a:effectLst/>
                <a:latin typeface="-apple-system"/>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err="1">
                <a:ln>
                  <a:noFill/>
                </a:ln>
                <a:solidFill>
                  <a:srgbClr val="006699"/>
                </a:solidFill>
                <a:effectLst/>
                <a:latin typeface="-apple-system"/>
                <a:hlinkClick r:id="rId4"/>
              </a:rPr>
              <a:t>Tingting</a:t>
            </a:r>
            <a:r>
              <a:rPr kumimoji="0" lang="en-US" altLang="en-US" sz="2400" b="0" i="0" u="none" strike="noStrike" cap="none" normalizeH="0" baseline="0" dirty="0">
                <a:ln>
                  <a:noFill/>
                </a:ln>
                <a:solidFill>
                  <a:srgbClr val="006699"/>
                </a:solidFill>
                <a:effectLst/>
                <a:latin typeface="-apple-system"/>
                <a:hlinkClick r:id="rId4"/>
              </a:rPr>
              <a:t> </a:t>
            </a:r>
            <a:endParaRPr lang="en-US" sz="2400" b="1" dirty="0"/>
          </a:p>
          <a:p>
            <a:pPr marL="0" indent="0">
              <a:buNone/>
            </a:pPr>
            <a:endParaRPr lang="en-US" sz="2400" b="1"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600200"/>
            <a:ext cx="4038600" cy="4983162"/>
          </a:xfrm>
        </p:spPr>
        <p:txBody>
          <a:bodyPr>
            <a:normAutofit fontScale="92500"/>
          </a:bodyPr>
          <a:lstStyle/>
          <a:p>
            <a:pPr marL="0" indent="0" algn="l">
              <a:buNone/>
            </a:pPr>
            <a:r>
              <a:rPr lang="en-US" sz="1600" b="1" i="0" dirty="0">
                <a:solidFill>
                  <a:srgbClr val="222222"/>
                </a:solidFill>
                <a:effectLst/>
                <a:highlight>
                  <a:srgbClr val="FFFFFF"/>
                </a:highlight>
                <a:latin typeface="-apple-system"/>
              </a:rPr>
              <a:t>Introduction</a:t>
            </a:r>
          </a:p>
          <a:p>
            <a:pPr marL="0" indent="0" algn="l">
              <a:buNone/>
            </a:pPr>
            <a:r>
              <a:rPr lang="en-US" sz="1600" b="0" i="0" dirty="0">
                <a:solidFill>
                  <a:srgbClr val="222222"/>
                </a:solidFill>
                <a:effectLst/>
                <a:highlight>
                  <a:srgbClr val="FFFFFF"/>
                </a:highlight>
                <a:latin typeface="-apple-system"/>
              </a:rPr>
              <a:t>Diabetes mellitus is a prevalent global health concern, with approximately 451 million individuals affected in 2017. Projections from the International Diabetes Federation indicate that this number is expected to rise significantly, reaching an estimated 693 million individuals by 2045 [</a:t>
            </a:r>
            <a:r>
              <a:rPr lang="en-US" sz="1600" b="0" i="0" dirty="0">
                <a:solidFill>
                  <a:srgbClr val="006699"/>
                </a:solidFill>
                <a:effectLst/>
                <a:highlight>
                  <a:srgbClr val="FFFFFF"/>
                </a:highlight>
                <a:latin typeface="-apple-system"/>
                <a:hlinkClick r:id="rId5" tooltip="Cho NH, Shaw JE, Karuranga S, Huang Y, da Rocha Fernandes JD, Ohlrogge AW, et al. IDF Diabetes Atlas: global estimates of diabetes prevalence for 2017 and projections for 2045. Diabetes Res Clin Pr. 2018;138:271–81."/>
              </a:rPr>
              <a:t>1</a:t>
            </a:r>
            <a:r>
              <a:rPr lang="en-US" sz="1600" b="0" i="0" dirty="0">
                <a:solidFill>
                  <a:srgbClr val="222222"/>
                </a:solidFill>
                <a:effectLst/>
                <a:highlight>
                  <a:srgbClr val="FFFFFF"/>
                </a:highlight>
                <a:latin typeface="-apple-system"/>
              </a:rPr>
              <a:t>]. Diabetes has been linked to a heightened risk of both all-cause mortality and cardiovascular mortality [</a:t>
            </a:r>
            <a:r>
              <a:rPr lang="en-US" sz="1600" b="0" i="0" dirty="0">
                <a:solidFill>
                  <a:srgbClr val="006699"/>
                </a:solidFill>
                <a:effectLst/>
                <a:highlight>
                  <a:srgbClr val="FFFFFF"/>
                </a:highlight>
                <a:latin typeface="-apple-system"/>
                <a:hlinkClick r:id="rId6" tooltip="Amiel SA, Aschner P, Childs B, Cryer PE, de Galan BE, Frier BM, et al. Hypoglycaemia, cardiovascular disease, and mortality in diabetes: epidemiology, pathogenesis, and management. Lancet Diabetes Endocrinol. 2019;7:385–96."/>
              </a:rPr>
              <a:t>2</a:t>
            </a:r>
            <a:r>
              <a:rPr lang="en-US" sz="1600" b="0" i="0" dirty="0">
                <a:solidFill>
                  <a:srgbClr val="222222"/>
                </a:solidFill>
                <a:effectLst/>
                <a:highlight>
                  <a:srgbClr val="FFFFFF"/>
                </a:highlight>
                <a:latin typeface="-apple-system"/>
              </a:rPr>
              <a:t>]. It is of great significance to identify factors to delay the progress of diabetes and reduce mortality.</a:t>
            </a:r>
          </a:p>
          <a:p>
            <a:pPr marL="0" indent="0" algn="l">
              <a:buNone/>
            </a:pPr>
            <a:r>
              <a:rPr lang="en-US" sz="1600" b="0" i="0" dirty="0">
                <a:solidFill>
                  <a:srgbClr val="222222"/>
                </a:solidFill>
                <a:effectLst/>
                <a:highlight>
                  <a:srgbClr val="FFFF00"/>
                </a:highlight>
                <a:latin typeface="-apple-system"/>
              </a:rPr>
              <a:t>In this study, we aimed to investigate the relationship between dietary iron intake and all-cause or cause-specific mortality in diabetic individuals.</a:t>
            </a:r>
          </a:p>
          <a:p>
            <a:pPr marL="0" indent="0">
              <a:buNone/>
            </a:pPr>
            <a:endParaRPr lang="en-US" dirty="0"/>
          </a:p>
        </p:txBody>
      </p:sp>
      <p:sp>
        <p:nvSpPr>
          <p:cNvPr id="6" name="Slide Number Placeholder 5">
            <a:extLst>
              <a:ext uri="{FF2B5EF4-FFF2-40B4-BE49-F238E27FC236}">
                <a16:creationId xmlns:a16="http://schemas.microsoft.com/office/drawing/2014/main" id="{9B7E28B6-F8EF-2DF6-8E6B-33B7204AB33E}"/>
              </a:ext>
            </a:extLst>
          </p:cNvPr>
          <p:cNvSpPr>
            <a:spLocks noGrp="1"/>
          </p:cNvSpPr>
          <p:nvPr>
            <p:ph type="sldNum" sz="quarter" idx="12"/>
          </p:nvPr>
        </p:nvSpPr>
        <p:spPr/>
        <p:txBody>
          <a:bodyPr/>
          <a:lstStyle/>
          <a:p>
            <a:pPr>
              <a:defRPr/>
            </a:pPr>
            <a:r>
              <a:rPr lang="en-GB" sz="1800" dirty="0">
                <a:solidFill>
                  <a:schemeClr val="accent4"/>
                </a:solidFill>
              </a:rPr>
              <a:t>Spiral Integration</a:t>
            </a:r>
            <a:r>
              <a:rPr lang="en-GB" dirty="0">
                <a:solidFill>
                  <a:schemeClr val="accent4"/>
                </a:solidFill>
              </a:rPr>
              <a:t>    </a:t>
            </a:r>
            <a:fld id="{7A259807-4E02-4090-954C-8862AE38006D}" type="slidenum">
              <a:rPr lang="en-US" smtClean="0"/>
              <a:pPr>
                <a:defRPr/>
              </a:pPr>
              <a:t>23</a:t>
            </a:fld>
            <a:endParaRPr lang="en-US" dirty="0"/>
          </a:p>
        </p:txBody>
      </p:sp>
      <p:pic>
        <p:nvPicPr>
          <p:cNvPr id="7" name="Picture 6">
            <a:extLst>
              <a:ext uri="{FF2B5EF4-FFF2-40B4-BE49-F238E27FC236}">
                <a16:creationId xmlns:a16="http://schemas.microsoft.com/office/drawing/2014/main" id="{755AA6F0-FFAB-DA2D-6759-975ACAFC7340}"/>
              </a:ext>
            </a:extLst>
          </p:cNvPr>
          <p:cNvPicPr>
            <a:picLocks noChangeAspect="1"/>
          </p:cNvPicPr>
          <p:nvPr/>
        </p:nvPicPr>
        <p:blipFill>
          <a:blip r:embed="rId7"/>
          <a:stretch>
            <a:fillRect/>
          </a:stretch>
        </p:blipFill>
        <p:spPr>
          <a:xfrm>
            <a:off x="685800" y="2667000"/>
            <a:ext cx="1743318" cy="543001"/>
          </a:xfrm>
          <a:prstGeom prst="rect">
            <a:avLst/>
          </a:prstGeom>
        </p:spPr>
      </p:pic>
    </p:spTree>
    <p:extLst>
      <p:ext uri="{BB962C8B-B14F-4D97-AF65-F5344CB8AC3E}">
        <p14:creationId xmlns:p14="http://schemas.microsoft.com/office/powerpoint/2010/main" val="14642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E826-A83C-C6BB-FDA5-93844E614470}"/>
              </a:ext>
            </a:extLst>
          </p:cNvPr>
          <p:cNvSpPr>
            <a:spLocks noGrp="1"/>
          </p:cNvSpPr>
          <p:nvPr>
            <p:ph type="title"/>
          </p:nvPr>
        </p:nvSpPr>
        <p:spPr/>
        <p:txBody>
          <a:bodyPr>
            <a:normAutofit/>
          </a:bodyPr>
          <a:lstStyle/>
          <a:p>
            <a:r>
              <a:rPr lang="en-US" sz="4000" dirty="0">
                <a:solidFill>
                  <a:schemeClr val="accent4"/>
                </a:solidFill>
              </a:rPr>
              <a:t> Assessment</a:t>
            </a:r>
          </a:p>
        </p:txBody>
      </p:sp>
      <p:sp>
        <p:nvSpPr>
          <p:cNvPr id="3" name="Content Placeholder 2">
            <a:extLst>
              <a:ext uri="{FF2B5EF4-FFF2-40B4-BE49-F238E27FC236}">
                <a16:creationId xmlns:a16="http://schemas.microsoft.com/office/drawing/2014/main" id="{7A58DEA2-8945-901B-96D3-EC9C91F63606}"/>
              </a:ext>
            </a:extLst>
          </p:cNvPr>
          <p:cNvSpPr>
            <a:spLocks noGrp="1"/>
          </p:cNvSpPr>
          <p:nvPr>
            <p:ph idx="1"/>
          </p:nvPr>
        </p:nvSpPr>
        <p:spPr/>
        <p:txBody>
          <a:bodyPr>
            <a:normAutofit fontScale="85000" lnSpcReduction="20000"/>
          </a:bodyPr>
          <a:lstStyle/>
          <a:p>
            <a:pPr marL="0" indent="0">
              <a:buNone/>
            </a:pPr>
            <a:r>
              <a:rPr lang="en-US" sz="1900" b="1" dirty="0"/>
              <a:t>1. A 35-year-old biochemistry student is studying the classification of monosaccharides and encounters a new compound in the lab. The compound has a structure with a five-carbon backbone and contains a ketone group. Based on this information, which of the following classifications correctly describes this monosaccharide?</a:t>
            </a:r>
          </a:p>
          <a:p>
            <a:pPr marL="0" indent="0">
              <a:buNone/>
            </a:pPr>
            <a:r>
              <a:rPr lang="en-US" sz="1900" dirty="0"/>
              <a:t>A) Aldohexose</a:t>
            </a:r>
          </a:p>
          <a:p>
            <a:pPr marL="0" indent="0">
              <a:buNone/>
            </a:pPr>
            <a:r>
              <a:rPr lang="en-US" sz="1900" dirty="0"/>
              <a:t>B) Aldopentose</a:t>
            </a:r>
          </a:p>
          <a:p>
            <a:pPr marL="0" indent="0">
              <a:buNone/>
            </a:pPr>
            <a:r>
              <a:rPr lang="en-US" sz="1900" dirty="0"/>
              <a:t>C) </a:t>
            </a:r>
            <a:r>
              <a:rPr lang="en-US" sz="1900" dirty="0" err="1"/>
              <a:t>Ketotetrose</a:t>
            </a:r>
            <a:endParaRPr lang="en-US" sz="1900" dirty="0"/>
          </a:p>
          <a:p>
            <a:pPr marL="0" indent="0">
              <a:buNone/>
            </a:pPr>
            <a:r>
              <a:rPr lang="en-US" sz="1900" dirty="0"/>
              <a:t>D) </a:t>
            </a:r>
            <a:r>
              <a:rPr lang="en-US" sz="1900" dirty="0" err="1"/>
              <a:t>Ketopentose</a:t>
            </a:r>
            <a:endParaRPr lang="en-US" sz="1900" dirty="0"/>
          </a:p>
          <a:p>
            <a:pPr marL="0" indent="0">
              <a:buNone/>
            </a:pPr>
            <a:r>
              <a:rPr lang="en-US" sz="1900" dirty="0"/>
              <a:t>E) </a:t>
            </a:r>
            <a:r>
              <a:rPr lang="en-US" sz="1900" dirty="0" err="1"/>
              <a:t>Aldoheptose</a:t>
            </a:r>
            <a:endParaRPr lang="en-US" sz="1900" dirty="0"/>
          </a:p>
          <a:p>
            <a:pPr marL="0" indent="0">
              <a:buNone/>
            </a:pPr>
            <a:r>
              <a:rPr lang="en-US" sz="1900" b="1" dirty="0"/>
              <a:t>2.A researcher is analyzing a polysaccharide isolated from the cell walls of a plant. The polysaccharide is known to consist of repeating units of galactose, glucose, and xylose, linked together in a complex branched structure. Based on this information, which of the following classifications most accurately describes this </a:t>
            </a:r>
            <a:r>
              <a:rPr lang="en-US" sz="1900" b="1" dirty="0" err="1"/>
              <a:t>heterosaccharide</a:t>
            </a:r>
            <a:r>
              <a:rPr lang="en-US" sz="1900" b="1" dirty="0"/>
              <a:t>?</a:t>
            </a:r>
          </a:p>
          <a:p>
            <a:pPr marL="0" indent="0">
              <a:buNone/>
            </a:pPr>
            <a:r>
              <a:rPr lang="en-US" sz="1900" dirty="0"/>
              <a:t>A) Homopolymer of glucose</a:t>
            </a:r>
          </a:p>
          <a:p>
            <a:pPr marL="0" indent="0">
              <a:buNone/>
            </a:pPr>
            <a:r>
              <a:rPr lang="en-US" sz="1900" dirty="0"/>
              <a:t>B) Heteropolysaccharide with a backbone of glucose</a:t>
            </a:r>
          </a:p>
          <a:p>
            <a:pPr marL="0" indent="0">
              <a:buNone/>
            </a:pPr>
            <a:r>
              <a:rPr lang="en-US" sz="1900" dirty="0"/>
              <a:t>C) Homopolymer of galactose</a:t>
            </a:r>
          </a:p>
          <a:p>
            <a:pPr marL="0" indent="0">
              <a:buNone/>
            </a:pPr>
            <a:r>
              <a:rPr lang="en-US" sz="1900" dirty="0"/>
              <a:t>D) Heteropolysaccharide with a backbone of galactose</a:t>
            </a:r>
          </a:p>
          <a:p>
            <a:pPr marL="0" indent="0">
              <a:buNone/>
            </a:pPr>
            <a:r>
              <a:rPr lang="en-US" sz="1900" dirty="0"/>
              <a:t>E) Heteropolysaccharide with a backbone of xylose</a:t>
            </a:r>
          </a:p>
          <a:p>
            <a:pPr marL="0" indent="0">
              <a:buNone/>
            </a:pPr>
            <a:endParaRPr lang="en-US" sz="2400" dirty="0"/>
          </a:p>
          <a:p>
            <a:pPr marL="0" indent="0">
              <a:buNone/>
            </a:pPr>
            <a:endParaRPr lang="en-US" sz="2400" dirty="0"/>
          </a:p>
        </p:txBody>
      </p:sp>
      <p:sp>
        <p:nvSpPr>
          <p:cNvPr id="5" name="Slide Number Placeholder 4">
            <a:extLst>
              <a:ext uri="{FF2B5EF4-FFF2-40B4-BE49-F238E27FC236}">
                <a16:creationId xmlns:a16="http://schemas.microsoft.com/office/drawing/2014/main" id="{9ACBF6A7-A6BA-3C33-7E80-AF119B940D57}"/>
              </a:ext>
            </a:extLst>
          </p:cNvPr>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spTree>
    <p:extLst>
      <p:ext uri="{BB962C8B-B14F-4D97-AF65-F5344CB8AC3E}">
        <p14:creationId xmlns:p14="http://schemas.microsoft.com/office/powerpoint/2010/main" val="1924365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E826-A83C-C6BB-FDA5-93844E614470}"/>
              </a:ext>
            </a:extLst>
          </p:cNvPr>
          <p:cNvSpPr>
            <a:spLocks noGrp="1"/>
          </p:cNvSpPr>
          <p:nvPr>
            <p:ph type="title"/>
          </p:nvPr>
        </p:nvSpPr>
        <p:spPr/>
        <p:txBody>
          <a:bodyPr>
            <a:normAutofit/>
          </a:bodyPr>
          <a:lstStyle/>
          <a:p>
            <a:r>
              <a:rPr lang="en-US" sz="4000" dirty="0">
                <a:solidFill>
                  <a:schemeClr val="accent4"/>
                </a:solidFill>
              </a:rPr>
              <a:t> </a:t>
            </a:r>
            <a:r>
              <a:rPr lang="en-US" sz="4000" b="1" dirty="0">
                <a:latin typeface="+mn-lt"/>
              </a:rPr>
              <a:t>Assessment</a:t>
            </a:r>
          </a:p>
        </p:txBody>
      </p:sp>
      <p:sp>
        <p:nvSpPr>
          <p:cNvPr id="3" name="Content Placeholder 2">
            <a:extLst>
              <a:ext uri="{FF2B5EF4-FFF2-40B4-BE49-F238E27FC236}">
                <a16:creationId xmlns:a16="http://schemas.microsoft.com/office/drawing/2014/main" id="{7A58DEA2-8945-901B-96D3-EC9C91F63606}"/>
              </a:ext>
            </a:extLst>
          </p:cNvPr>
          <p:cNvSpPr>
            <a:spLocks noGrp="1"/>
          </p:cNvSpPr>
          <p:nvPr>
            <p:ph idx="1"/>
          </p:nvPr>
        </p:nvSpPr>
        <p:spPr/>
        <p:txBody>
          <a:bodyPr>
            <a:normAutofit/>
          </a:bodyPr>
          <a:lstStyle/>
          <a:p>
            <a:pPr marL="0" indent="0">
              <a:buNone/>
            </a:pPr>
            <a:r>
              <a:rPr lang="en-US" sz="1400" b="1" dirty="0"/>
              <a:t>3.A biochemist is studying a lipid that is found to be a major component of cell membranes in a marine organism. The lipid consists of two long fatty acid chains esterified to a glycerol backbone and a phosphate group. Additionally, it contains a choline group attached to the phosphate. Based on this information, which of the following classifications best describes this lipid?</a:t>
            </a:r>
          </a:p>
          <a:p>
            <a:pPr marL="0" indent="0">
              <a:buNone/>
            </a:pPr>
            <a:r>
              <a:rPr lang="en-US" sz="1400" dirty="0"/>
              <a:t>A) Sphingolipid</a:t>
            </a:r>
          </a:p>
          <a:p>
            <a:pPr marL="0" indent="0">
              <a:buNone/>
            </a:pPr>
            <a:r>
              <a:rPr lang="en-US" sz="1400" dirty="0"/>
              <a:t>B) Glycolipid</a:t>
            </a:r>
          </a:p>
          <a:p>
            <a:pPr marL="0" indent="0">
              <a:buNone/>
            </a:pPr>
            <a:r>
              <a:rPr lang="en-US" sz="1400" dirty="0"/>
              <a:t>C) Phospholipid</a:t>
            </a:r>
          </a:p>
          <a:p>
            <a:pPr marL="0" indent="0">
              <a:buNone/>
            </a:pPr>
            <a:r>
              <a:rPr lang="en-US" sz="1400" dirty="0"/>
              <a:t>D) Triacylglycerol</a:t>
            </a:r>
          </a:p>
          <a:p>
            <a:pPr marL="0" indent="0">
              <a:buNone/>
            </a:pPr>
            <a:r>
              <a:rPr lang="en-US" sz="1400" dirty="0"/>
              <a:t>E) Steroid</a:t>
            </a:r>
          </a:p>
          <a:p>
            <a:pPr marL="0" indent="0">
              <a:buNone/>
            </a:pPr>
            <a:r>
              <a:rPr lang="en-US" sz="1400" b="1" dirty="0"/>
              <a:t>4. A researcher is analyzing a substance secreted by a plant for its role in protecting the plant’s surface from water loss. The substance is found to be a long-chain fatty acid esterified to a long-chain alcohol. The researcher identifies this substance as a component of the plant's protective coating. Based on this information, which of the following classifications most accurately describes this substance?</a:t>
            </a:r>
          </a:p>
          <a:p>
            <a:pPr marL="0" indent="0">
              <a:buNone/>
            </a:pPr>
            <a:r>
              <a:rPr lang="en-US" sz="1400" dirty="0"/>
              <a:t>A) Phospholipid</a:t>
            </a:r>
          </a:p>
          <a:p>
            <a:pPr marL="0" indent="0">
              <a:buNone/>
            </a:pPr>
            <a:r>
              <a:rPr lang="en-US" sz="1400" dirty="0"/>
              <a:t>B) Glycolipid</a:t>
            </a:r>
          </a:p>
          <a:p>
            <a:pPr marL="0" indent="0">
              <a:buNone/>
            </a:pPr>
            <a:r>
              <a:rPr lang="en-US" sz="1400" dirty="0"/>
              <a:t>C) Sphingolipid</a:t>
            </a:r>
          </a:p>
          <a:p>
            <a:pPr marL="0" indent="0">
              <a:buNone/>
            </a:pPr>
            <a:r>
              <a:rPr lang="en-US" sz="1400" dirty="0"/>
              <a:t>D) Wax</a:t>
            </a:r>
          </a:p>
          <a:p>
            <a:pPr marL="0" indent="0">
              <a:buNone/>
            </a:pPr>
            <a:r>
              <a:rPr lang="en-US" sz="1400" dirty="0"/>
              <a:t>E) Triacylglycerol</a:t>
            </a:r>
          </a:p>
          <a:p>
            <a:pPr marL="0" indent="0">
              <a:buNone/>
            </a:pPr>
            <a:endParaRPr lang="en-US" sz="1400" dirty="0"/>
          </a:p>
        </p:txBody>
      </p:sp>
      <p:sp>
        <p:nvSpPr>
          <p:cNvPr id="5" name="Slide Number Placeholder 4">
            <a:extLst>
              <a:ext uri="{FF2B5EF4-FFF2-40B4-BE49-F238E27FC236}">
                <a16:creationId xmlns:a16="http://schemas.microsoft.com/office/drawing/2014/main" id="{9ACBF6A7-A6BA-3C33-7E80-AF119B940D57}"/>
              </a:ext>
            </a:extLst>
          </p:cNvPr>
          <p:cNvSpPr>
            <a:spLocks noGrp="1"/>
          </p:cNvSpPr>
          <p:nvPr>
            <p:ph type="sldNum" sz="quarter" idx="12"/>
          </p:nvPr>
        </p:nvSpPr>
        <p:spPr/>
        <p:txBody>
          <a:bodyPr/>
          <a:lstStyle/>
          <a:p>
            <a:pPr>
              <a:defRPr/>
            </a:pPr>
            <a:fld id="{BDA394D7-9785-4BE5-AFD5-4F918A689025}" type="slidenum">
              <a:rPr lang="en-US" smtClean="0"/>
              <a:pPr>
                <a:defRPr/>
              </a:pPr>
              <a:t>25</a:t>
            </a:fld>
            <a:endParaRPr lang="en-US"/>
          </a:p>
        </p:txBody>
      </p:sp>
    </p:spTree>
    <p:extLst>
      <p:ext uri="{BB962C8B-B14F-4D97-AF65-F5344CB8AC3E}">
        <p14:creationId xmlns:p14="http://schemas.microsoft.com/office/powerpoint/2010/main" val="2120951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E826-A83C-C6BB-FDA5-93844E614470}"/>
              </a:ext>
            </a:extLst>
          </p:cNvPr>
          <p:cNvSpPr>
            <a:spLocks noGrp="1"/>
          </p:cNvSpPr>
          <p:nvPr>
            <p:ph type="title"/>
          </p:nvPr>
        </p:nvSpPr>
        <p:spPr/>
        <p:txBody>
          <a:bodyPr>
            <a:normAutofit/>
          </a:bodyPr>
          <a:lstStyle/>
          <a:p>
            <a:r>
              <a:rPr lang="en-US" sz="4000" b="1" dirty="0">
                <a:latin typeface="+mn-lt"/>
              </a:rPr>
              <a:t> Assessment</a:t>
            </a:r>
          </a:p>
        </p:txBody>
      </p:sp>
      <p:sp>
        <p:nvSpPr>
          <p:cNvPr id="3" name="Content Placeholder 2">
            <a:extLst>
              <a:ext uri="{FF2B5EF4-FFF2-40B4-BE49-F238E27FC236}">
                <a16:creationId xmlns:a16="http://schemas.microsoft.com/office/drawing/2014/main" id="{7A58DEA2-8945-901B-96D3-EC9C91F63606}"/>
              </a:ext>
            </a:extLst>
          </p:cNvPr>
          <p:cNvSpPr>
            <a:spLocks noGrp="1"/>
          </p:cNvSpPr>
          <p:nvPr>
            <p:ph idx="1"/>
          </p:nvPr>
        </p:nvSpPr>
        <p:spPr/>
        <p:txBody>
          <a:bodyPr>
            <a:normAutofit/>
          </a:bodyPr>
          <a:lstStyle/>
          <a:p>
            <a:pPr marL="0" indent="0">
              <a:buNone/>
            </a:pPr>
            <a:r>
              <a:rPr lang="en-US" sz="2400" dirty="0"/>
              <a:t>5.</a:t>
            </a:r>
            <a:r>
              <a:rPr lang="en-US" sz="1400" dirty="0"/>
              <a:t> </a:t>
            </a:r>
            <a:r>
              <a:rPr lang="en-US" sz="2000" b="1" dirty="0"/>
              <a:t>A 52-year-old patient presents to the clinic with elevated levels of total cholesterol and low-density lipoprotein (LDL) cholesterol in their blood. The patient has a family history of cardiovascular disease and is concerned about their risk. The physician decides to assess the patient's lipid profile further and recommends lifestyle modifications and medication. Based on the lipid profile findings, which of the following lipid classifications is most relevant to the patient’s cardiovascular risk management?</a:t>
            </a:r>
          </a:p>
          <a:p>
            <a:pPr marL="0" indent="0">
              <a:buNone/>
            </a:pPr>
            <a:r>
              <a:rPr lang="en-US" sz="2000" dirty="0"/>
              <a:t>A) Triglycerides</a:t>
            </a:r>
          </a:p>
          <a:p>
            <a:pPr marL="0" indent="0">
              <a:buNone/>
            </a:pPr>
            <a:r>
              <a:rPr lang="en-US" sz="2000" dirty="0"/>
              <a:t>B) High-Density Lipoprotein (HDL) Cholesterol</a:t>
            </a:r>
          </a:p>
          <a:p>
            <a:pPr marL="0" indent="0">
              <a:buNone/>
            </a:pPr>
            <a:r>
              <a:rPr lang="en-US" sz="2000" dirty="0"/>
              <a:t>C) Low-Density Lipoprotein (LDL) Cholesterol</a:t>
            </a:r>
          </a:p>
          <a:p>
            <a:pPr marL="0" indent="0">
              <a:buNone/>
            </a:pPr>
            <a:r>
              <a:rPr lang="en-US" sz="2000" dirty="0"/>
              <a:t>D) Very-Low-Density Lipoprotein (VLDL) Cholesterol</a:t>
            </a:r>
          </a:p>
          <a:p>
            <a:pPr marL="0" indent="0">
              <a:buNone/>
            </a:pPr>
            <a:r>
              <a:rPr lang="en-US" sz="2000" dirty="0"/>
              <a:t>E) Phospholipids</a:t>
            </a:r>
          </a:p>
          <a:p>
            <a:pPr marL="0" indent="0">
              <a:buNone/>
            </a:pPr>
            <a:endParaRPr lang="en-US" sz="2400" dirty="0"/>
          </a:p>
        </p:txBody>
      </p:sp>
      <p:sp>
        <p:nvSpPr>
          <p:cNvPr id="5" name="Slide Number Placeholder 4">
            <a:extLst>
              <a:ext uri="{FF2B5EF4-FFF2-40B4-BE49-F238E27FC236}">
                <a16:creationId xmlns:a16="http://schemas.microsoft.com/office/drawing/2014/main" id="{9ACBF6A7-A6BA-3C33-7E80-AF119B940D57}"/>
              </a:ext>
            </a:extLst>
          </p:cNvPr>
          <p:cNvSpPr>
            <a:spLocks noGrp="1"/>
          </p:cNvSpPr>
          <p:nvPr>
            <p:ph type="sldNum" sz="quarter" idx="12"/>
          </p:nvPr>
        </p:nvSpPr>
        <p:spPr/>
        <p:txBody>
          <a:bodyPr/>
          <a:lstStyle/>
          <a:p>
            <a:pPr>
              <a:defRPr/>
            </a:pPr>
            <a:fld id="{BDA394D7-9785-4BE5-AFD5-4F918A689025}" type="slidenum">
              <a:rPr lang="en-US" smtClean="0"/>
              <a:pPr>
                <a:defRPr/>
              </a:pPr>
              <a:t>26</a:t>
            </a:fld>
            <a:endParaRPr lang="en-US"/>
          </a:p>
        </p:txBody>
      </p:sp>
    </p:spTree>
    <p:extLst>
      <p:ext uri="{BB962C8B-B14F-4D97-AF65-F5344CB8AC3E}">
        <p14:creationId xmlns:p14="http://schemas.microsoft.com/office/powerpoint/2010/main" val="3409534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CA91-5314-8D53-7273-D07737914173}"/>
              </a:ext>
            </a:extLst>
          </p:cNvPr>
          <p:cNvSpPr>
            <a:spLocks noGrp="1"/>
          </p:cNvSpPr>
          <p:nvPr>
            <p:ph type="title"/>
          </p:nvPr>
        </p:nvSpPr>
        <p:spPr/>
        <p:txBody>
          <a:bodyPr/>
          <a:lstStyle/>
          <a:p>
            <a:r>
              <a:rPr lang="en-GB" sz="4000" b="1" dirty="0">
                <a:latin typeface="+mn-lt"/>
              </a:rPr>
              <a:t>Key</a:t>
            </a:r>
            <a:r>
              <a:rPr lang="en-GB" b="1" dirty="0">
                <a:latin typeface="+mn-lt"/>
              </a:rPr>
              <a:t> </a:t>
            </a:r>
            <a:endParaRPr lang="en-US" b="1" dirty="0">
              <a:latin typeface="+mn-lt"/>
            </a:endParaRPr>
          </a:p>
        </p:txBody>
      </p:sp>
      <p:sp>
        <p:nvSpPr>
          <p:cNvPr id="3" name="Content Placeholder 2">
            <a:extLst>
              <a:ext uri="{FF2B5EF4-FFF2-40B4-BE49-F238E27FC236}">
                <a16:creationId xmlns:a16="http://schemas.microsoft.com/office/drawing/2014/main" id="{011106ED-46F6-CDC7-B66B-3127F403EC7E}"/>
              </a:ext>
            </a:extLst>
          </p:cNvPr>
          <p:cNvSpPr>
            <a:spLocks noGrp="1"/>
          </p:cNvSpPr>
          <p:nvPr>
            <p:ph idx="1"/>
          </p:nvPr>
        </p:nvSpPr>
        <p:spPr/>
        <p:txBody>
          <a:bodyPr/>
          <a:lstStyle/>
          <a:p>
            <a:pPr marL="0" indent="0">
              <a:buNone/>
            </a:pPr>
            <a:r>
              <a:rPr lang="en-US" dirty="0"/>
              <a:t>1.D</a:t>
            </a:r>
          </a:p>
          <a:p>
            <a:pPr marL="0" indent="0">
              <a:buNone/>
            </a:pPr>
            <a:r>
              <a:rPr lang="en-US" dirty="0"/>
              <a:t>2.B</a:t>
            </a:r>
          </a:p>
          <a:p>
            <a:pPr marL="0" indent="0">
              <a:buNone/>
            </a:pPr>
            <a:r>
              <a:rPr lang="en-US" dirty="0"/>
              <a:t>3.C</a:t>
            </a:r>
          </a:p>
          <a:p>
            <a:pPr marL="0" indent="0">
              <a:buNone/>
            </a:pPr>
            <a:r>
              <a:rPr lang="en-US" dirty="0"/>
              <a:t>4.D</a:t>
            </a:r>
          </a:p>
          <a:p>
            <a:pPr marL="0" indent="0">
              <a:buNone/>
            </a:pPr>
            <a:r>
              <a:rPr lang="en-US" dirty="0"/>
              <a:t>5.C</a:t>
            </a:r>
          </a:p>
        </p:txBody>
      </p:sp>
      <p:sp>
        <p:nvSpPr>
          <p:cNvPr id="5" name="Slide Number Placeholder 4">
            <a:extLst>
              <a:ext uri="{FF2B5EF4-FFF2-40B4-BE49-F238E27FC236}">
                <a16:creationId xmlns:a16="http://schemas.microsoft.com/office/drawing/2014/main" id="{9963D838-FC06-AF4A-4BD8-C34D47CC0656}"/>
              </a:ext>
            </a:extLst>
          </p:cNvPr>
          <p:cNvSpPr>
            <a:spLocks noGrp="1"/>
          </p:cNvSpPr>
          <p:nvPr>
            <p:ph type="sldNum" sz="quarter" idx="12"/>
          </p:nvPr>
        </p:nvSpPr>
        <p:spPr/>
        <p:txBody>
          <a:bodyPr/>
          <a:lstStyle/>
          <a:p>
            <a:pPr>
              <a:defRPr/>
            </a:pPr>
            <a:fld id="{BDA394D7-9785-4BE5-AFD5-4F918A689025}" type="slidenum">
              <a:rPr lang="en-US" smtClean="0"/>
              <a:pPr>
                <a:defRPr/>
              </a:pPr>
              <a:t>27</a:t>
            </a:fld>
            <a:endParaRPr lang="en-US"/>
          </a:p>
        </p:txBody>
      </p:sp>
    </p:spTree>
    <p:extLst>
      <p:ext uri="{BB962C8B-B14F-4D97-AF65-F5344CB8AC3E}">
        <p14:creationId xmlns:p14="http://schemas.microsoft.com/office/powerpoint/2010/main" val="239523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86AD-0A56-8EE5-4C00-EF4A20D7AE43}"/>
              </a:ext>
            </a:extLst>
          </p:cNvPr>
          <p:cNvSpPr>
            <a:spLocks noGrp="1"/>
          </p:cNvSpPr>
          <p:nvPr>
            <p:ph type="title"/>
          </p:nvPr>
        </p:nvSpPr>
        <p:spPr/>
        <p:txBody>
          <a:bodyPr>
            <a:normAutofit/>
          </a:bodyPr>
          <a:lstStyle/>
          <a:p>
            <a:r>
              <a:rPr lang="en-US" sz="4000" b="1" dirty="0">
                <a:latin typeface="+mn-lt"/>
              </a:rPr>
              <a:t>How To Access Digital Library</a:t>
            </a:r>
          </a:p>
        </p:txBody>
      </p:sp>
      <p:sp>
        <p:nvSpPr>
          <p:cNvPr id="3" name="Content Placeholder 2">
            <a:extLst>
              <a:ext uri="{FF2B5EF4-FFF2-40B4-BE49-F238E27FC236}">
                <a16:creationId xmlns:a16="http://schemas.microsoft.com/office/drawing/2014/main" id="{B2141E22-77B9-7188-555C-ADCD81875B38}"/>
              </a:ext>
            </a:extLst>
          </p:cNvPr>
          <p:cNvSpPr>
            <a:spLocks noGrp="1"/>
          </p:cNvSpPr>
          <p:nvPr>
            <p:ph idx="1"/>
          </p:nvPr>
        </p:nvSpPr>
        <p:spPr/>
        <p:txBody>
          <a:bodyPr>
            <a:normAutofit fontScale="47500" lnSpcReduction="20000"/>
          </a:bodyPr>
          <a:lstStyle/>
          <a:p>
            <a:pPr marL="514350" indent="-514350">
              <a:buFont typeface="+mj-lt"/>
              <a:buAutoNum type="arabicPeriod"/>
            </a:pPr>
            <a:r>
              <a:rPr lang="en-US" sz="5100" b="1" dirty="0">
                <a:solidFill>
                  <a:srgbClr val="202124"/>
                </a:solidFill>
                <a:latin typeface="+mj-lt"/>
              </a:rPr>
              <a:t>Steps to Access HEC Digital Library</a:t>
            </a:r>
            <a:endParaRPr lang="en-US" sz="5100" dirty="0">
              <a:solidFill>
                <a:srgbClr val="202124"/>
              </a:solidFill>
              <a:latin typeface="+mj-lt"/>
            </a:endParaRPr>
          </a:p>
          <a:p>
            <a:pPr>
              <a:buFont typeface="+mj-lt"/>
              <a:buAutoNum type="arabicPeriod"/>
            </a:pPr>
            <a:r>
              <a:rPr lang="en-US" sz="5100" dirty="0">
                <a:solidFill>
                  <a:srgbClr val="202124"/>
                </a:solidFill>
                <a:latin typeface="Calibri" pitchFamily="34" charset="0"/>
              </a:rPr>
              <a:t>Go to the website of HEC National Digital Library.</a:t>
            </a:r>
          </a:p>
          <a:p>
            <a:pPr>
              <a:buFont typeface="+mj-lt"/>
              <a:buAutoNum type="arabicPeriod"/>
            </a:pPr>
            <a:r>
              <a:rPr lang="en-US" sz="5100" dirty="0">
                <a:solidFill>
                  <a:srgbClr val="202124"/>
                </a:solidFill>
                <a:latin typeface="Calibri" pitchFamily="34" charset="0"/>
              </a:rPr>
              <a:t>On Home Page, click on the INSTITUTES.</a:t>
            </a:r>
          </a:p>
          <a:p>
            <a:pPr>
              <a:buFont typeface="+mj-lt"/>
              <a:buAutoNum type="arabicPeriod"/>
            </a:pPr>
            <a:r>
              <a:rPr lang="en-US" sz="51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5100" dirty="0">
                <a:solidFill>
                  <a:srgbClr val="202124"/>
                </a:solidFill>
                <a:latin typeface="Calibri" pitchFamily="34" charset="0"/>
              </a:rPr>
              <a:t>Select your desired Institute.</a:t>
            </a:r>
          </a:p>
          <a:p>
            <a:pPr marL="514350" indent="-514350">
              <a:buFont typeface="+mj-lt"/>
              <a:buAutoNum type="arabicPeriod"/>
            </a:pPr>
            <a:r>
              <a:rPr lang="en-US" sz="5100" dirty="0">
                <a:solidFill>
                  <a:srgbClr val="000000"/>
                </a:solidFill>
                <a:latin typeface="Calibri" pitchFamily="34" charset="0"/>
              </a:rPr>
              <a:t>A page will appear showing the resources of the institution</a:t>
            </a:r>
          </a:p>
          <a:p>
            <a:pPr marL="514350" indent="-514350">
              <a:buFont typeface="+mj-lt"/>
              <a:buAutoNum type="arabicPeriod"/>
            </a:pPr>
            <a:r>
              <a:rPr lang="en-US" sz="5100" dirty="0">
                <a:solidFill>
                  <a:srgbClr val="000000"/>
                </a:solidFill>
                <a:latin typeface="Calibri" pitchFamily="34" charset="0"/>
              </a:rPr>
              <a:t>6. Journals and Researches will appear</a:t>
            </a:r>
          </a:p>
          <a:p>
            <a:pPr marL="514350" indent="-514350">
              <a:buFont typeface="+mj-lt"/>
              <a:buAutoNum type="arabicPeriod"/>
            </a:pPr>
            <a:r>
              <a:rPr lang="en-US" sz="5100" dirty="0">
                <a:solidFill>
                  <a:srgbClr val="000000"/>
                </a:solidFill>
                <a:latin typeface="Calibri" pitchFamily="34" charset="0"/>
              </a:rPr>
              <a:t>7. You can find a Journal by clicking on JOURNALS AND DATABASE and enter a keyword to search for your desired journal.</a:t>
            </a:r>
            <a:endParaRPr lang="en-US" sz="5100" dirty="0">
              <a:latin typeface="Calibri" pitchFamily="34" charset="0"/>
            </a:endParaRPr>
          </a:p>
          <a:p>
            <a:endParaRPr lang="en-US" dirty="0"/>
          </a:p>
        </p:txBody>
      </p:sp>
      <p:sp>
        <p:nvSpPr>
          <p:cNvPr id="5" name="Slide Number Placeholder 4">
            <a:extLst>
              <a:ext uri="{FF2B5EF4-FFF2-40B4-BE49-F238E27FC236}">
                <a16:creationId xmlns:a16="http://schemas.microsoft.com/office/drawing/2014/main" id="{2AAA7657-853C-A4E9-107C-55BAEAF152EC}"/>
              </a:ext>
            </a:extLst>
          </p:cNvPr>
          <p:cNvSpPr>
            <a:spLocks noGrp="1"/>
          </p:cNvSpPr>
          <p:nvPr>
            <p:ph type="sldNum" sz="quarter" idx="12"/>
          </p:nvPr>
        </p:nvSpPr>
        <p:spPr/>
        <p:txBody>
          <a:bodyPr/>
          <a:lstStyle/>
          <a:p>
            <a:pPr>
              <a:defRPr/>
            </a:pPr>
            <a:fld id="{BDA394D7-9785-4BE5-AFD5-4F918A689025}" type="slidenum">
              <a:rPr lang="en-US" smtClean="0"/>
              <a:pPr>
                <a:defRPr/>
              </a:pPr>
              <a:t>28</a:t>
            </a:fld>
            <a:endParaRPr lang="en-US"/>
          </a:p>
        </p:txBody>
      </p:sp>
    </p:spTree>
    <p:extLst>
      <p:ext uri="{BB962C8B-B14F-4D97-AF65-F5344CB8AC3E}">
        <p14:creationId xmlns:p14="http://schemas.microsoft.com/office/powerpoint/2010/main" val="292604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Learning Resources</a:t>
            </a:r>
          </a:p>
        </p:txBody>
      </p:sp>
      <p:sp>
        <p:nvSpPr>
          <p:cNvPr id="3" name="Content Placeholder 2"/>
          <p:cNvSpPr>
            <a:spLocks noGrp="1"/>
          </p:cNvSpPr>
          <p:nvPr>
            <p:ph idx="1"/>
          </p:nvPr>
        </p:nvSpPr>
        <p:spPr>
          <a:xfrm>
            <a:off x="97341" y="1942066"/>
            <a:ext cx="8229600" cy="4525963"/>
          </a:xfrm>
        </p:spPr>
        <p:txBody>
          <a:bodyPr/>
          <a:lstStyle/>
          <a:p>
            <a:pPr>
              <a:lnSpc>
                <a:spcPct val="150000"/>
              </a:lnSpc>
            </a:pPr>
            <a:r>
              <a:rPr lang="en-US" sz="2400" dirty="0"/>
              <a:t>Text </a:t>
            </a:r>
            <a:r>
              <a:rPr lang="en-GB" sz="2400" dirty="0"/>
              <a:t>Bo</a:t>
            </a:r>
            <a:r>
              <a:rPr lang="en-US" sz="2400" dirty="0"/>
              <a:t>ok of Biochemistry, Lippincott 8</a:t>
            </a:r>
            <a:r>
              <a:rPr lang="en-US" sz="2400" baseline="30000" dirty="0"/>
              <a:t>th</a:t>
            </a:r>
            <a:r>
              <a:rPr lang="en-US" sz="2400" dirty="0"/>
              <a:t> edition</a:t>
            </a:r>
            <a:r>
              <a:rPr lang="en-GB" sz="2400" dirty="0"/>
              <a:t>, chapter no. 7 page no. 92-94</a:t>
            </a:r>
          </a:p>
          <a:p>
            <a:pPr>
              <a:lnSpc>
                <a:spcPct val="150000"/>
              </a:lnSpc>
            </a:pPr>
            <a:r>
              <a:rPr lang="en-GB" sz="2400" dirty="0"/>
              <a:t>Text Book of Harper 32</a:t>
            </a:r>
            <a:r>
              <a:rPr lang="en-GB" sz="2400" baseline="30000" dirty="0"/>
              <a:t>nd</a:t>
            </a:r>
            <a:r>
              <a:rPr lang="en-GB" sz="2400" dirty="0"/>
              <a:t> Edition chapter# 15 Page #143-148 chapter #21 page #196</a:t>
            </a:r>
          </a:p>
          <a:p>
            <a:pPr>
              <a:lnSpc>
                <a:spcPct val="150000"/>
              </a:lnSpc>
            </a:pPr>
            <a:r>
              <a:rPr lang="en-GB" sz="2400"/>
              <a:t>First </a:t>
            </a:r>
            <a:r>
              <a:rPr lang="en-GB" sz="2400" dirty="0"/>
              <a:t>Aid for USMLE  step 1 page #350</a:t>
            </a:r>
            <a:endParaRPr lang="en-US" sz="2400" dirty="0"/>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29</a:t>
            </a:fld>
            <a:endParaRPr lang="en-US"/>
          </a:p>
        </p:txBody>
      </p:sp>
    </p:spTree>
    <p:extLst>
      <p:ext uri="{BB962C8B-B14F-4D97-AF65-F5344CB8AC3E}">
        <p14:creationId xmlns:p14="http://schemas.microsoft.com/office/powerpoint/2010/main" val="86772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
        <p:nvSpPr>
          <p:cNvPr id="8" name="Slide Number Placeholder 7">
            <a:extLst>
              <a:ext uri="{FF2B5EF4-FFF2-40B4-BE49-F238E27FC236}">
                <a16:creationId xmlns:a16="http://schemas.microsoft.com/office/drawing/2014/main" id="{01D68374-3A92-DBF6-F168-AF7DA610E3E6}"/>
              </a:ext>
            </a:extLst>
          </p:cNvPr>
          <p:cNvSpPr>
            <a:spLocks noGrp="1"/>
          </p:cNvSpPr>
          <p:nvPr>
            <p:ph type="sldNum" sz="quarter" idx="12"/>
          </p:nvPr>
        </p:nvSpPr>
        <p:spPr/>
        <p:txBody>
          <a:bodyPr/>
          <a:lstStyle/>
          <a:p>
            <a:pPr>
              <a:defRPr/>
            </a:pPr>
            <a:fld id="{D829B39B-E19B-4684-B84C-73DF500C59FE}"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1F33-BE29-BDBC-63CE-13895C7B9D61}"/>
              </a:ext>
            </a:extLst>
          </p:cNvPr>
          <p:cNvSpPr>
            <a:spLocks noGrp="1"/>
          </p:cNvSpPr>
          <p:nvPr>
            <p:ph type="title"/>
          </p:nvPr>
        </p:nvSpPr>
        <p:spPr>
          <a:xfrm>
            <a:off x="457200" y="274638"/>
            <a:ext cx="8229600" cy="944562"/>
          </a:xfrm>
        </p:spPr>
        <p:txBody>
          <a:bodyPr>
            <a:normAutofit/>
          </a:bodyPr>
          <a:lstStyle/>
          <a:p>
            <a:endParaRPr lang="en-US" dirty="0">
              <a:solidFill>
                <a:srgbClr val="0070C0"/>
              </a:solidFill>
            </a:endParaRPr>
          </a:p>
        </p:txBody>
      </p:sp>
      <p:sp>
        <p:nvSpPr>
          <p:cNvPr id="3" name="Content Placeholder 2">
            <a:extLst>
              <a:ext uri="{FF2B5EF4-FFF2-40B4-BE49-F238E27FC236}">
                <a16:creationId xmlns:a16="http://schemas.microsoft.com/office/drawing/2014/main" id="{2F087DE6-805A-8CDD-99E3-6BC9318DC8CF}"/>
              </a:ext>
            </a:extLst>
          </p:cNvPr>
          <p:cNvSpPr>
            <a:spLocks noGrp="1"/>
          </p:cNvSpPr>
          <p:nvPr>
            <p:ph idx="1"/>
          </p:nvPr>
        </p:nvSpPr>
        <p:spPr>
          <a:xfrm>
            <a:off x="609600" y="1417638"/>
            <a:ext cx="8077200" cy="5211762"/>
          </a:xfrm>
        </p:spPr>
        <p:txBody>
          <a:bodyPr>
            <a:normAutofit/>
          </a:bodyPr>
          <a:lstStyle/>
          <a:p>
            <a:pPr marL="0" indent="0" algn="just" fontAlgn="base">
              <a:lnSpc>
                <a:spcPct val="80000"/>
              </a:lnSpc>
              <a:buNone/>
            </a:pPr>
            <a:endParaRPr lang="en-US" sz="2900" i="1" dirty="0"/>
          </a:p>
        </p:txBody>
      </p:sp>
      <p:sp>
        <p:nvSpPr>
          <p:cNvPr id="4" name="Slide Number Placeholder 3">
            <a:extLst>
              <a:ext uri="{FF2B5EF4-FFF2-40B4-BE49-F238E27FC236}">
                <a16:creationId xmlns:a16="http://schemas.microsoft.com/office/drawing/2014/main" id="{FDBE0D25-ADB4-8987-C4D3-95F837C0DB38}"/>
              </a:ext>
            </a:extLst>
          </p:cNvPr>
          <p:cNvSpPr>
            <a:spLocks noGrp="1"/>
          </p:cNvSpPr>
          <p:nvPr>
            <p:ph type="sldNum" sz="quarter" idx="12"/>
          </p:nvPr>
        </p:nvSpPr>
        <p:spPr/>
        <p:txBody>
          <a:bodyPr/>
          <a:lstStyle/>
          <a:p>
            <a:fld id="{B6F15528-21DE-4FAA-801E-634DDDAF4B2B}" type="slidenum">
              <a:rPr lang="en-US" smtClean="0"/>
              <a:pPr/>
              <a:t>31</a:t>
            </a:fld>
            <a:endParaRPr lang="en-US" dirty="0"/>
          </a:p>
        </p:txBody>
      </p:sp>
      <p:sp>
        <p:nvSpPr>
          <p:cNvPr id="7" name="TextBox 6">
            <a:extLst>
              <a:ext uri="{FF2B5EF4-FFF2-40B4-BE49-F238E27FC236}">
                <a16:creationId xmlns:a16="http://schemas.microsoft.com/office/drawing/2014/main" id="{F4649901-8A76-AFFC-D104-178155CDB328}"/>
              </a:ext>
            </a:extLst>
          </p:cNvPr>
          <p:cNvSpPr txBox="1"/>
          <p:nvPr/>
        </p:nvSpPr>
        <p:spPr>
          <a:xfrm>
            <a:off x="-838200" y="115568"/>
            <a:ext cx="44958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Spiral Integration</a:t>
            </a:r>
            <a:endParaRPr lang="en-GB" sz="2000" kern="1200" dirty="0">
              <a:solidFill>
                <a:schemeClr val="tx1"/>
              </a:solidFill>
            </a:endParaRPr>
          </a:p>
        </p:txBody>
      </p:sp>
      <p:sp>
        <p:nvSpPr>
          <p:cNvPr id="9" name="TextBox 8">
            <a:extLst>
              <a:ext uri="{FF2B5EF4-FFF2-40B4-BE49-F238E27FC236}">
                <a16:creationId xmlns:a16="http://schemas.microsoft.com/office/drawing/2014/main" id="{FBE09D10-BBEE-691E-43CC-70B3D6DF4A52}"/>
              </a:ext>
            </a:extLst>
          </p:cNvPr>
          <p:cNvSpPr txBox="1"/>
          <p:nvPr/>
        </p:nvSpPr>
        <p:spPr>
          <a:xfrm>
            <a:off x="5327904" y="76200"/>
            <a:ext cx="4578096"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Research Article</a:t>
            </a:r>
            <a:endParaRPr lang="en-GB" sz="2000" kern="1200" dirty="0">
              <a:solidFill>
                <a:schemeClr val="tx1"/>
              </a:solidFill>
            </a:endParaRPr>
          </a:p>
        </p:txBody>
      </p:sp>
    </p:spTree>
    <p:extLst>
      <p:ext uri="{BB962C8B-B14F-4D97-AF65-F5344CB8AC3E}">
        <p14:creationId xmlns:p14="http://schemas.microsoft.com/office/powerpoint/2010/main" val="403311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777431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 Chap , pages  - </a:t>
            </a:r>
          </a:p>
          <a:p>
            <a:r>
              <a:rPr lang="en-US" sz="2800" dirty="0"/>
              <a:t>Harper’s Illustrated Biochemistry 32</a:t>
            </a:r>
            <a:r>
              <a:rPr lang="en-US" sz="2800" baseline="30000" dirty="0"/>
              <a:t>nd</a:t>
            </a:r>
            <a:r>
              <a:rPr lang="en-US" sz="2800" dirty="0"/>
              <a:t> Edition, Chap , pages  –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915695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0" indent="0">
              <a:buNone/>
            </a:pPr>
            <a:r>
              <a:rPr lang="en-US" sz="2800" dirty="0">
                <a:latin typeface="Calibri" pitchFamily="34" charset="0"/>
              </a:rPr>
              <a:t>At the end </a:t>
            </a:r>
            <a:r>
              <a:rPr lang="en-US" sz="2800" dirty="0"/>
              <a:t> of the </a:t>
            </a:r>
            <a:r>
              <a:rPr lang="en-GB" sz="2800" dirty="0"/>
              <a:t>session</a:t>
            </a:r>
            <a:r>
              <a:rPr lang="en-US" sz="2800" dirty="0"/>
              <a:t>, students will be able to</a:t>
            </a:r>
            <a:r>
              <a:rPr lang="en-GB" sz="2800" dirty="0"/>
              <a:t>:</a:t>
            </a:r>
            <a:endParaRPr lang="en-US" sz="2800" dirty="0"/>
          </a:p>
          <a:p>
            <a:pPr marL="0" indent="0">
              <a:buNone/>
            </a:pPr>
            <a:endParaRPr lang="en-US" sz="2800" dirty="0"/>
          </a:p>
          <a:p>
            <a:pPr marL="457200" indent="-457200">
              <a:buFont typeface="+mj-lt"/>
              <a:buAutoNum type="arabicPeriod"/>
            </a:pPr>
            <a:r>
              <a:rPr lang="en-US" sz="2800" dirty="0"/>
              <a:t>Explain classification of carbohydrates.</a:t>
            </a:r>
          </a:p>
          <a:p>
            <a:pPr marL="457200" indent="-457200">
              <a:buFont typeface="+mj-lt"/>
              <a:buAutoNum type="arabicPeriod"/>
            </a:pPr>
            <a:r>
              <a:rPr lang="en-US" sz="2800" dirty="0"/>
              <a:t>Discuss classification of Lipids.</a:t>
            </a:r>
            <a:r>
              <a:rPr lang="en-US" sz="2800" dirty="0">
                <a:latin typeface="Calibri" pitchFamily="34" charset="0"/>
              </a:rPr>
              <a:t> </a:t>
            </a: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r>
              <a:rPr lang="en-US" sz="4000" b="1" dirty="0">
                <a:latin typeface="+mn-lt"/>
              </a:rPr>
              <a:t>Carbohydrates : Definition</a:t>
            </a:r>
          </a:p>
        </p:txBody>
      </p:sp>
      <p:pic>
        <p:nvPicPr>
          <p:cNvPr id="7" name="Content Placeholder 6">
            <a:extLst>
              <a:ext uri="{FF2B5EF4-FFF2-40B4-BE49-F238E27FC236}">
                <a16:creationId xmlns:a16="http://schemas.microsoft.com/office/drawing/2014/main" id="{15BFCD13-2220-D095-2CE0-6D80956422FE}"/>
              </a:ext>
            </a:extLst>
          </p:cNvPr>
          <p:cNvPicPr>
            <a:picLocks noGrp="1" noChangeAspect="1"/>
          </p:cNvPicPr>
          <p:nvPr>
            <p:ph idx="1"/>
          </p:nvPr>
        </p:nvPicPr>
        <p:blipFill>
          <a:blip r:embed="rId2"/>
          <a:stretch>
            <a:fillRect/>
          </a:stretch>
        </p:blipFill>
        <p:spPr>
          <a:xfrm>
            <a:off x="457200" y="1295400"/>
            <a:ext cx="8458200" cy="4876799"/>
          </a:xfrm>
        </p:spPr>
      </p:pic>
      <p:sp>
        <p:nvSpPr>
          <p:cNvPr id="4" name="Footer Placeholder 3">
            <a:extLst>
              <a:ext uri="{FF2B5EF4-FFF2-40B4-BE49-F238E27FC236}">
                <a16:creationId xmlns:a16="http://schemas.microsoft.com/office/drawing/2014/main" id="{BEE625AB-AFA6-04E7-F1C5-F62CECC27D45}"/>
              </a:ext>
            </a:extLst>
          </p:cNvPr>
          <p:cNvSpPr>
            <a:spLocks noGrp="1"/>
          </p:cNvSpPr>
          <p:nvPr>
            <p:ph type="ftr" sz="quarter" idx="11"/>
          </p:nvPr>
        </p:nvSpPr>
        <p:spPr>
          <a:xfrm>
            <a:off x="60960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Tree>
    <p:extLst>
      <p:ext uri="{BB962C8B-B14F-4D97-AF65-F5344CB8AC3E}">
        <p14:creationId xmlns:p14="http://schemas.microsoft.com/office/powerpoint/2010/main" val="239463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r>
              <a:rPr lang="en-US" sz="4000" b="1" dirty="0">
                <a:latin typeface="+mn-lt"/>
              </a:rPr>
              <a:t>Classification of Carbohydrates</a:t>
            </a:r>
          </a:p>
        </p:txBody>
      </p:sp>
      <p:pic>
        <p:nvPicPr>
          <p:cNvPr id="7" name="Content Placeholder 6">
            <a:extLst>
              <a:ext uri="{FF2B5EF4-FFF2-40B4-BE49-F238E27FC236}">
                <a16:creationId xmlns:a16="http://schemas.microsoft.com/office/drawing/2014/main" id="{437921CD-20CC-4A5F-E61B-259F92575466}"/>
              </a:ext>
            </a:extLst>
          </p:cNvPr>
          <p:cNvPicPr>
            <a:picLocks noGrp="1" noChangeAspect="1"/>
          </p:cNvPicPr>
          <p:nvPr>
            <p:ph idx="1"/>
          </p:nvPr>
        </p:nvPicPr>
        <p:blipFill>
          <a:blip r:embed="rId2"/>
          <a:stretch>
            <a:fillRect/>
          </a:stretch>
        </p:blipFill>
        <p:spPr>
          <a:xfrm>
            <a:off x="228600" y="1219200"/>
            <a:ext cx="8763000" cy="5029200"/>
          </a:xfrm>
        </p:spPr>
      </p:pic>
      <p:sp>
        <p:nvSpPr>
          <p:cNvPr id="4" name="Footer Placeholder 3">
            <a:extLst>
              <a:ext uri="{FF2B5EF4-FFF2-40B4-BE49-F238E27FC236}">
                <a16:creationId xmlns:a16="http://schemas.microsoft.com/office/drawing/2014/main" id="{BEE625AB-AFA6-04E7-F1C5-F62CECC27D45}"/>
              </a:ext>
            </a:extLst>
          </p:cNvPr>
          <p:cNvSpPr>
            <a:spLocks noGrp="1"/>
          </p:cNvSpPr>
          <p:nvPr>
            <p:ph type="ftr" sz="quarter" idx="11"/>
          </p:nvPr>
        </p:nvSpPr>
        <p:spPr>
          <a:xfrm>
            <a:off x="60960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spTree>
    <p:extLst>
      <p:ext uri="{BB962C8B-B14F-4D97-AF65-F5344CB8AC3E}">
        <p14:creationId xmlns:p14="http://schemas.microsoft.com/office/powerpoint/2010/main" val="302628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r>
              <a:rPr lang="en-US" sz="4000" b="1" dirty="0">
                <a:latin typeface="+mn-lt"/>
              </a:rPr>
              <a:t>Classification of Carbohydrates</a:t>
            </a:r>
          </a:p>
        </p:txBody>
      </p:sp>
      <p:pic>
        <p:nvPicPr>
          <p:cNvPr id="7" name="Content Placeholder 6">
            <a:extLst>
              <a:ext uri="{FF2B5EF4-FFF2-40B4-BE49-F238E27FC236}">
                <a16:creationId xmlns:a16="http://schemas.microsoft.com/office/drawing/2014/main" id="{FF572E81-C487-94CA-EA26-A705674C406A}"/>
              </a:ext>
            </a:extLst>
          </p:cNvPr>
          <p:cNvPicPr>
            <a:picLocks noGrp="1" noChangeAspect="1"/>
          </p:cNvPicPr>
          <p:nvPr>
            <p:ph idx="1"/>
          </p:nvPr>
        </p:nvPicPr>
        <p:blipFill>
          <a:blip r:embed="rId2"/>
          <a:stretch>
            <a:fillRect/>
          </a:stretch>
        </p:blipFill>
        <p:spPr>
          <a:xfrm>
            <a:off x="457200" y="1417638"/>
            <a:ext cx="8229600" cy="4830762"/>
          </a:xfrm>
        </p:spPr>
      </p:pic>
      <p:sp>
        <p:nvSpPr>
          <p:cNvPr id="4" name="Footer Placeholder 3">
            <a:extLst>
              <a:ext uri="{FF2B5EF4-FFF2-40B4-BE49-F238E27FC236}">
                <a16:creationId xmlns:a16="http://schemas.microsoft.com/office/drawing/2014/main" id="{BEE625AB-AFA6-04E7-F1C5-F62CECC27D45}"/>
              </a:ext>
            </a:extLst>
          </p:cNvPr>
          <p:cNvSpPr>
            <a:spLocks noGrp="1"/>
          </p:cNvSpPr>
          <p:nvPr>
            <p:ph type="ftr" sz="quarter" idx="11"/>
          </p:nvPr>
        </p:nvSpPr>
        <p:spPr>
          <a:xfrm>
            <a:off x="60960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8</a:t>
            </a:fld>
            <a:endParaRPr lang="en-US"/>
          </a:p>
        </p:txBody>
      </p:sp>
    </p:spTree>
    <p:extLst>
      <p:ext uri="{BB962C8B-B14F-4D97-AF65-F5344CB8AC3E}">
        <p14:creationId xmlns:p14="http://schemas.microsoft.com/office/powerpoint/2010/main" val="400928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r>
              <a:rPr lang="en-US" sz="4000" b="1" dirty="0">
                <a:latin typeface="+mn-lt"/>
              </a:rPr>
              <a:t>Classification of Carbohydrates</a:t>
            </a:r>
          </a:p>
        </p:txBody>
      </p:sp>
      <p:pic>
        <p:nvPicPr>
          <p:cNvPr id="7" name="Content Placeholder 6">
            <a:extLst>
              <a:ext uri="{FF2B5EF4-FFF2-40B4-BE49-F238E27FC236}">
                <a16:creationId xmlns:a16="http://schemas.microsoft.com/office/drawing/2014/main" id="{B18B710B-B4A8-C198-07BE-2FF31D9B272E}"/>
              </a:ext>
            </a:extLst>
          </p:cNvPr>
          <p:cNvPicPr>
            <a:picLocks noGrp="1" noChangeAspect="1"/>
          </p:cNvPicPr>
          <p:nvPr>
            <p:ph idx="1"/>
          </p:nvPr>
        </p:nvPicPr>
        <p:blipFill>
          <a:blip r:embed="rId2"/>
          <a:stretch>
            <a:fillRect/>
          </a:stretch>
        </p:blipFill>
        <p:spPr>
          <a:xfrm>
            <a:off x="457200" y="1219200"/>
            <a:ext cx="8382000" cy="5029200"/>
          </a:xfrm>
        </p:spPr>
      </p:pic>
      <p:sp>
        <p:nvSpPr>
          <p:cNvPr id="4" name="Footer Placeholder 3">
            <a:extLst>
              <a:ext uri="{FF2B5EF4-FFF2-40B4-BE49-F238E27FC236}">
                <a16:creationId xmlns:a16="http://schemas.microsoft.com/office/drawing/2014/main" id="{BEE625AB-AFA6-04E7-F1C5-F62CECC27D45}"/>
              </a:ext>
            </a:extLst>
          </p:cNvPr>
          <p:cNvSpPr>
            <a:spLocks noGrp="1"/>
          </p:cNvSpPr>
          <p:nvPr>
            <p:ph type="ftr" sz="quarter" idx="11"/>
          </p:nvPr>
        </p:nvSpPr>
        <p:spPr>
          <a:xfrm>
            <a:off x="6096000" y="6356350"/>
            <a:ext cx="2895600" cy="365125"/>
          </a:xfrm>
        </p:spPr>
        <p:txBody>
          <a:bodyPr/>
          <a:lstStyle/>
          <a:p>
            <a:pPr>
              <a:defRPr/>
            </a:pPr>
            <a:r>
              <a:rPr lang="en-US" sz="1800" dirty="0">
                <a:solidFill>
                  <a:schemeClr val="accent4"/>
                </a:solidFill>
              </a:rPr>
              <a:t>Core Concept</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spTree>
    <p:extLst>
      <p:ext uri="{BB962C8B-B14F-4D97-AF65-F5344CB8AC3E}">
        <p14:creationId xmlns:p14="http://schemas.microsoft.com/office/powerpoint/2010/main" val="1394173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53</TotalTime>
  <Words>1254</Words>
  <Application>Microsoft Office PowerPoint</Application>
  <PresentationFormat>On-screen Show (4:3)</PresentationFormat>
  <Paragraphs>194</Paragraphs>
  <Slides>34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-apple-system</vt:lpstr>
      <vt:lpstr>Arial</vt:lpstr>
      <vt:lpstr>Arial Black</vt:lpstr>
      <vt:lpstr>Calibri</vt:lpstr>
      <vt:lpstr>Calibri Light</vt:lpstr>
      <vt:lpstr>Segoe UI</vt:lpstr>
      <vt:lpstr>Times New Roman</vt:lpstr>
      <vt:lpstr>Office Theme</vt:lpstr>
      <vt:lpstr>1_Office Theme</vt:lpstr>
      <vt:lpstr>PowerPoint Presentation</vt:lpstr>
      <vt:lpstr>CVS Module 1st Year MBBS(LGIS) Classification of carbohydrates&amp; Lipids</vt:lpstr>
      <vt:lpstr>Motto, Vision, Dream</vt:lpstr>
      <vt:lpstr>PowerPoint Presentation</vt:lpstr>
      <vt:lpstr>PowerPoint Presentation</vt:lpstr>
      <vt:lpstr>Carbohydrates : Definition</vt:lpstr>
      <vt:lpstr>Classification of Carbohydrates</vt:lpstr>
      <vt:lpstr>Classification of Carbohydrates</vt:lpstr>
      <vt:lpstr>Classification of Carbohydrates</vt:lpstr>
      <vt:lpstr>Classification of Carbohydrates</vt:lpstr>
      <vt:lpstr>Classification of Carbohydrates</vt:lpstr>
      <vt:lpstr>Lipids :Definition</vt:lpstr>
      <vt:lpstr>Classification of Lipids</vt:lpstr>
      <vt:lpstr>Classification of Lipids</vt:lpstr>
      <vt:lpstr>Classification of Lipids</vt:lpstr>
      <vt:lpstr>Classification of Lipids</vt:lpstr>
      <vt:lpstr> Anatomy of Cell Membrane</vt:lpstr>
      <vt:lpstr> Physiology of cell Membrane</vt:lpstr>
      <vt:lpstr>Diabetes Mellitus</vt:lpstr>
      <vt:lpstr>Family Medicine</vt:lpstr>
      <vt:lpstr>PowerPoint Presentation</vt:lpstr>
      <vt:lpstr>PowerPoint Presentation</vt:lpstr>
      <vt:lpstr>Suggested Research Article</vt:lpstr>
      <vt:lpstr> Assessment</vt:lpstr>
      <vt:lpstr> Assessment</vt:lpstr>
      <vt:lpstr> Assessment</vt:lpstr>
      <vt:lpstr>Key </vt:lpstr>
      <vt:lpstr>How To Access Digital Library</vt:lpstr>
      <vt:lpstr>Learning Resources</vt:lpstr>
      <vt:lpstr> </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7</cp:revision>
  <dcterms:created xsi:type="dcterms:W3CDTF">2025-03-02T06:12:00Z</dcterms:created>
  <dcterms:modified xsi:type="dcterms:W3CDTF">2025-03-20T05:58:33Z</dcterms:modified>
</cp:coreProperties>
</file>