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42"/>
  </p:notesMasterIdLst>
  <p:sldIdLst>
    <p:sldId id="298" r:id="rId2"/>
    <p:sldId id="308" r:id="rId3"/>
    <p:sldId id="299" r:id="rId4"/>
    <p:sldId id="30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90" r:id="rId29"/>
    <p:sldId id="293" r:id="rId30"/>
    <p:sldId id="295" r:id="rId31"/>
    <p:sldId id="296" r:id="rId32"/>
    <p:sldId id="297" r:id="rId33"/>
    <p:sldId id="301" r:id="rId34"/>
    <p:sldId id="302" r:id="rId35"/>
    <p:sldId id="303" r:id="rId36"/>
    <p:sldId id="304" r:id="rId37"/>
    <p:sldId id="305" r:id="rId38"/>
    <p:sldId id="311" r:id="rId39"/>
    <p:sldId id="306" r:id="rId40"/>
    <p:sldId id="310" r:id="rId41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9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49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22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55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16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607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9189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717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785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11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463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63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4390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57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85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280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44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711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1256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47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258C7F-E5BF-4B7B-9527-30F3DA0E8EF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9DB97-4F74-4374-8F96-C1B43781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03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sciencedirect.com/science/article/abs/pii/S152918390600597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 PALSIES/</a:t>
            </a:r>
            <a:br>
              <a:rPr lang="en-US" dirty="0" smtClean="0"/>
            </a:br>
            <a:r>
              <a:rPr lang="en-US" dirty="0" smtClean="0"/>
              <a:t>PUPPILARY ABNORMALITIES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99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81" y="120769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626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42" y="173778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056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13" y="134021"/>
            <a:ext cx="1220255" cy="687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0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85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21" y="173778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120"/>
            <a:ext cx="9144000" cy="5124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08" y="206908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33618"/>
            <a:ext cx="9144000" cy="512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OF LECTURE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584" y="1632976"/>
            <a:ext cx="3744262" cy="2800350"/>
          </a:xfrm>
        </p:spPr>
        <p:txBody>
          <a:bodyPr>
            <a:normAutofit/>
          </a:bodyPr>
          <a:lstStyle/>
          <a:p>
            <a:r>
              <a:rPr lang="en-US" sz="1650" dirty="0">
                <a:latin typeface="Calibri" pitchFamily="34" charset="0"/>
              </a:rPr>
              <a:t>VERTICAL INTEGRATION</a:t>
            </a:r>
          </a:p>
          <a:p>
            <a:r>
              <a:rPr lang="en-US" sz="1650" dirty="0">
                <a:latin typeface="Calibri" pitchFamily="34" charset="0"/>
              </a:rPr>
              <a:t>HORIZONTAL INTEGRATION</a:t>
            </a:r>
          </a:p>
          <a:p>
            <a:r>
              <a:rPr lang="en-US" sz="1650" dirty="0">
                <a:latin typeface="Calibri" pitchFamily="34" charset="0"/>
              </a:rPr>
              <a:t>CORE SUBJECT</a:t>
            </a:r>
          </a:p>
          <a:p>
            <a:r>
              <a:rPr lang="en-US" sz="1650" dirty="0">
                <a:latin typeface="Calibri" pitchFamily="34" charset="0"/>
              </a:rPr>
              <a:t>EOLA (END OF LECTURE ASSESSMENT)</a:t>
            </a:r>
          </a:p>
          <a:p>
            <a:r>
              <a:rPr lang="en-US" sz="1650" dirty="0">
                <a:latin typeface="Calibri" pitchFamily="34" charset="0"/>
              </a:rPr>
              <a:t>DIGITAL LIBRARY REFERENCES </a:t>
            </a:r>
            <a:r>
              <a:rPr lang="en-US" sz="1650" dirty="0" smtClean="0">
                <a:latin typeface="Calibri" pitchFamily="34" charset="0"/>
              </a:rPr>
              <a:t>(RESEARCH</a:t>
            </a:r>
            <a:r>
              <a:rPr lang="en-US" sz="1650" dirty="0">
                <a:latin typeface="Calibri" pitchFamily="34" charset="0"/>
              </a:rPr>
              <a:t>, BIOETHICS, ARTIFICIAL INTELLIGENCE.)</a:t>
            </a:r>
          </a:p>
          <a:p>
            <a:pPr>
              <a:buFont typeface="Wingdings" pitchFamily="2" charset="2"/>
              <a:buChar char="Ø"/>
            </a:pPr>
            <a:endParaRPr lang="en-US" sz="27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31" y="1549733"/>
            <a:ext cx="4892543" cy="29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8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921026"/>
            <a:ext cx="9143999" cy="4285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74386"/>
            <a:ext cx="1253385" cy="687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64" y="100890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58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7385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6" y="147273"/>
            <a:ext cx="1047976" cy="767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7385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59"/>
            <a:ext cx="914399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758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484" y="1232453"/>
            <a:ext cx="6709906" cy="345384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AT THE END OF THIS SESSION, STUDENTS SHOULD BE ABLE TO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RECALL ANATOMY AND PATHWAY OF OPTIC NERVE</a:t>
            </a:r>
          </a:p>
          <a:p>
            <a:pPr algn="just"/>
            <a:r>
              <a:rPr lang="en-US" dirty="0" smtClean="0"/>
              <a:t>DESCRIBE THE CLINICAL FEATURES OF C.N PALSIES AND FACIAL SPASM</a:t>
            </a:r>
          </a:p>
          <a:p>
            <a:pPr algn="just"/>
            <a:r>
              <a:rPr lang="en-US" dirty="0" smtClean="0"/>
              <a:t>DESCRIBE OCULAR MOTALITY AND RELATED NEURONAL PATHWAY</a:t>
            </a:r>
          </a:p>
          <a:p>
            <a:pPr algn="just"/>
            <a:r>
              <a:rPr lang="en-US" dirty="0" smtClean="0"/>
              <a:t>DISCUSS THE TYPICAL FEATURES AND EVALUATION AND MANAGEMNET OF THE MOST COMMON OCULAR MOTOR NEUROPATHY (III, IV AND V)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0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18" y="94265"/>
            <a:ext cx="1160619" cy="985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147273"/>
            <a:ext cx="1260011" cy="9725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75304" y="0"/>
            <a:ext cx="9219304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134021"/>
            <a:ext cx="1180498" cy="98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9635"/>
            <a:ext cx="90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Core Subject</a:t>
            </a:r>
            <a:endParaRPr lang="en-US" sz="1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48" y="140647"/>
            <a:ext cx="1253385" cy="10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46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05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5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5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85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1" y="147273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Core Subject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72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LECTURE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913" y="1268020"/>
            <a:ext cx="8368748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smtClean="0"/>
              <a:t>A 60 year old male known diabetic for last 30 years presented in eye </a:t>
            </a:r>
            <a:r>
              <a:rPr lang="en-US" sz="1300" dirty="0" err="1" smtClean="0"/>
              <a:t>opd</a:t>
            </a:r>
            <a:r>
              <a:rPr lang="en-US" sz="1300" dirty="0" smtClean="0"/>
              <a:t> with complain of drooping of </a:t>
            </a:r>
            <a:r>
              <a:rPr lang="en-US" sz="1300" dirty="0" err="1"/>
              <a:t>R</a:t>
            </a:r>
            <a:r>
              <a:rPr lang="en-US" sz="1300" dirty="0" err="1" smtClean="0"/>
              <a:t>t</a:t>
            </a:r>
            <a:r>
              <a:rPr lang="en-US" sz="1300" dirty="0" smtClean="0"/>
              <a:t> upper eyelid for 1 day. He also complains of diplopia in the same eye. On examination visual </a:t>
            </a:r>
            <a:r>
              <a:rPr lang="en-US" sz="1300" dirty="0" err="1" smtClean="0"/>
              <a:t>acquity</a:t>
            </a:r>
            <a:r>
              <a:rPr lang="en-US" sz="1300" dirty="0" smtClean="0"/>
              <a:t> in both eyes is 6/12 and extraocular movement were restricted in all quadrants of </a:t>
            </a:r>
            <a:r>
              <a:rPr lang="en-US" sz="1300" dirty="0" err="1" smtClean="0"/>
              <a:t>Rt</a:t>
            </a:r>
            <a:r>
              <a:rPr lang="en-US" sz="1300" dirty="0" smtClean="0"/>
              <a:t> eye except in </a:t>
            </a:r>
            <a:r>
              <a:rPr lang="en-US" sz="1300" dirty="0" err="1" smtClean="0"/>
              <a:t>dextrodepression</a:t>
            </a:r>
            <a:r>
              <a:rPr lang="en-US" sz="1300" dirty="0" smtClean="0"/>
              <a:t>. Pupils were round regular and reactive.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300" dirty="0" smtClean="0"/>
              <a:t>What is your differential diagnosis?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300" dirty="0" smtClean="0"/>
              <a:t>How will you investigate this case?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300" dirty="0" smtClean="0"/>
              <a:t>How will you counsel the patient? </a:t>
            </a:r>
            <a:endParaRPr lang="en-US" sz="1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96" y="490330"/>
            <a:ext cx="836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ETHICS AND RESEARCH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5774" y="1020417"/>
            <a:ext cx="4412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www.sciencedirect.com/science/article/abs/pii/S1529183906005975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400" dirty="0" smtClean="0"/>
              <a:t>   ARTIFICIAL INTELLIGENCE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https://journals.sagepub.com/doi/10.1177/27325016211022805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08" y="0"/>
            <a:ext cx="223299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68" y="0"/>
            <a:ext cx="210674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Neuroanatomy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539"/>
            <a:ext cx="9144000" cy="4142961"/>
          </a:xfrm>
        </p:spPr>
      </p:pic>
      <p:sp>
        <p:nvSpPr>
          <p:cNvPr id="5" name="TextBox 4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Vertical Integration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6503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AAO, NEURO-OPHTHALMOLOGY, BCSC 2016-2017</a:t>
            </a:r>
          </a:p>
          <a:p>
            <a:r>
              <a:rPr lang="en-US" dirty="0" smtClean="0"/>
              <a:t>OPHTHALMOLOGY AT A GLANCE  2015</a:t>
            </a:r>
          </a:p>
          <a:p>
            <a:r>
              <a:rPr lang="en-US" dirty="0" smtClean="0"/>
              <a:t>KANSKI’S CLINICAL OPHTHALMOLOGY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8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626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6178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 Integration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4246"/>
            <a:ext cx="9144000" cy="5204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Horizontal</a:t>
            </a:r>
            <a:r>
              <a:rPr lang="en-US" sz="1200" dirty="0" smtClean="0"/>
              <a:t> </a:t>
            </a:r>
            <a:r>
              <a:rPr lang="en-US" sz="1200" dirty="0" smtClean="0"/>
              <a:t>Integration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53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43" y="6178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626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12" y="200282"/>
            <a:ext cx="1524851" cy="11896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017" y="165652"/>
            <a:ext cx="233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Subject</a:t>
            </a:r>
            <a:endParaRPr lang="en-US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238</TotalTime>
  <Words>315</Words>
  <Application>Microsoft Office PowerPoint</Application>
  <PresentationFormat>On-screen Show (16:9)</PresentationFormat>
  <Paragraphs>98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Wingdings</vt:lpstr>
      <vt:lpstr>Wingdings 3</vt:lpstr>
      <vt:lpstr>Ion</vt:lpstr>
      <vt:lpstr>CRANIAL NERVE PALSIES/ PUPPILARY ABNORMALITIES</vt:lpstr>
      <vt:lpstr>SEQUENCE OF LECTURE </vt:lpstr>
      <vt:lpstr>LEARNING OBJECTIVES</vt:lpstr>
      <vt:lpstr>Neuroanatomy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 ASSESSMENT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Rafaaq</dc:creator>
  <cp:lastModifiedBy>Dr Rida Fatima Jafar</cp:lastModifiedBy>
  <cp:revision>16</cp:revision>
  <dcterms:modified xsi:type="dcterms:W3CDTF">2023-04-27T06:54:06Z</dcterms:modified>
</cp:coreProperties>
</file>