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8"/>
  </p:notesMasterIdLst>
  <p:sldIdLst>
    <p:sldId id="531" r:id="rId3"/>
    <p:sldId id="460" r:id="rId4"/>
    <p:sldId id="524" r:id="rId5"/>
    <p:sldId id="468" r:id="rId6"/>
    <p:sldId id="257" r:id="rId7"/>
    <p:sldId id="258" r:id="rId8"/>
    <p:sldId id="461" r:id="rId9"/>
    <p:sldId id="463" r:id="rId10"/>
    <p:sldId id="464" r:id="rId11"/>
    <p:sldId id="469" r:id="rId12"/>
    <p:sldId id="260" r:id="rId13"/>
    <p:sldId id="429" r:id="rId14"/>
    <p:sldId id="430" r:id="rId15"/>
    <p:sldId id="472" r:id="rId16"/>
    <p:sldId id="432" r:id="rId17"/>
    <p:sldId id="446" r:id="rId18"/>
    <p:sldId id="465" r:id="rId19"/>
    <p:sldId id="519" r:id="rId20"/>
    <p:sldId id="520" r:id="rId21"/>
    <p:sldId id="466" r:id="rId22"/>
    <p:sldId id="471" r:id="rId23"/>
    <p:sldId id="473" r:id="rId24"/>
    <p:sldId id="470" r:id="rId25"/>
    <p:sldId id="474" r:id="rId26"/>
    <p:sldId id="455" r:id="rId27"/>
    <p:sldId id="475" r:id="rId28"/>
    <p:sldId id="449" r:id="rId29"/>
    <p:sldId id="441" r:id="rId30"/>
    <p:sldId id="477" r:id="rId31"/>
    <p:sldId id="536" r:id="rId32"/>
    <p:sldId id="510" r:id="rId33"/>
    <p:sldId id="538" r:id="rId34"/>
    <p:sldId id="479" r:id="rId35"/>
    <p:sldId id="539" r:id="rId36"/>
    <p:sldId id="480" r:id="rId37"/>
    <p:sldId id="478" r:id="rId38"/>
    <p:sldId id="481" r:id="rId39"/>
    <p:sldId id="528" r:id="rId40"/>
    <p:sldId id="450" r:id="rId41"/>
    <p:sldId id="526" r:id="rId42"/>
    <p:sldId id="525" r:id="rId43"/>
    <p:sldId id="527" r:id="rId44"/>
    <p:sldId id="487" r:id="rId45"/>
    <p:sldId id="494" r:id="rId46"/>
    <p:sldId id="495" r:id="rId47"/>
    <p:sldId id="498" r:id="rId48"/>
    <p:sldId id="459" r:id="rId49"/>
    <p:sldId id="496" r:id="rId50"/>
    <p:sldId id="499" r:id="rId51"/>
    <p:sldId id="504" r:id="rId52"/>
    <p:sldId id="511" r:id="rId53"/>
    <p:sldId id="503" r:id="rId54"/>
    <p:sldId id="501" r:id="rId55"/>
    <p:sldId id="521" r:id="rId56"/>
    <p:sldId id="532" r:id="rId57"/>
    <p:sldId id="529" r:id="rId58"/>
    <p:sldId id="513" r:id="rId59"/>
    <p:sldId id="533" r:id="rId60"/>
    <p:sldId id="534" r:id="rId61"/>
    <p:sldId id="514" r:id="rId62"/>
    <p:sldId id="515" r:id="rId63"/>
    <p:sldId id="516" r:id="rId64"/>
    <p:sldId id="535" r:id="rId65"/>
    <p:sldId id="543" r:id="rId66"/>
    <p:sldId id="540"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nat Mirza" initials="KM" lastIdx="1" clrIdx="0">
    <p:extLst>
      <p:ext uri="{19B8F6BF-5375-455C-9EA6-DF929625EA0E}">
        <p15:presenceInfo xmlns:p15="http://schemas.microsoft.com/office/powerpoint/2012/main" userId="d9d122cefe2461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7EB"/>
    <a:srgbClr val="E1E6EB"/>
    <a:srgbClr val="C4E9F8"/>
    <a:srgbClr val="FBFB57"/>
    <a:srgbClr val="86F689"/>
    <a:srgbClr val="FF4F4F"/>
    <a:srgbClr val="F5F5F5"/>
    <a:srgbClr val="AC75D5"/>
    <a:srgbClr val="95D8F3"/>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7778" autoAdjust="0"/>
  </p:normalViewPr>
  <p:slideViewPr>
    <p:cSldViewPr snapToGrid="0">
      <p:cViewPr varScale="1">
        <p:scale>
          <a:sx n="56" d="100"/>
          <a:sy n="56"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notesMaster" Target="notesMasters/notesMaster1.xml" /><Relationship Id="rId7" Type="http://schemas.openxmlformats.org/officeDocument/2006/relationships/slide" Target="slides/slide5.xml" /><Relationship Id="rId71"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61" Type="http://schemas.openxmlformats.org/officeDocument/2006/relationships/slide" Target="slides/slide59.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commentAuthors" Target="commentAuthors.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theme" Target="theme/theme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EAC67-DE78-4194-8800-67EF10EBCE1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A63D8A2-E229-412E-8BFF-0FE4A77B6AB5}">
      <dgm:prSet phldrT="[Text]"/>
      <dgm:spPr/>
      <dgm:t>
        <a:bodyPr/>
        <a:lstStyle/>
        <a:p>
          <a:r>
            <a:rPr lang="en-US" dirty="0">
              <a:solidFill>
                <a:schemeClr val="bg1"/>
              </a:solidFill>
              <a:latin typeface="Arial" panose="020B0604020202020204" pitchFamily="34" charset="0"/>
              <a:cs typeface="Arial" panose="020B0604020202020204" pitchFamily="34" charset="0"/>
            </a:rPr>
            <a:t>Differential Diagnosis</a:t>
          </a:r>
        </a:p>
      </dgm:t>
    </dgm:pt>
    <dgm:pt modelId="{2BF93344-E5F5-4E15-B8C7-557DD8BC6110}" type="parTrans" cxnId="{10D0EAAB-799B-4257-9F31-0613CD2B681B}">
      <dgm:prSet/>
      <dgm:spPr/>
      <dgm:t>
        <a:bodyPr/>
        <a:lstStyle/>
        <a:p>
          <a:endParaRPr lang="en-US"/>
        </a:p>
      </dgm:t>
    </dgm:pt>
    <dgm:pt modelId="{2F403FEA-21E5-4B42-BD80-0BF72833DEED}" type="sibTrans" cxnId="{10D0EAAB-799B-4257-9F31-0613CD2B681B}">
      <dgm:prSet/>
      <dgm:spPr/>
      <dgm:t>
        <a:bodyPr/>
        <a:lstStyle/>
        <a:p>
          <a:endParaRPr lang="en-US"/>
        </a:p>
      </dgm:t>
    </dgm:pt>
    <dgm:pt modelId="{BF178FD1-EA26-4013-9CF6-F40A0DE44230}">
      <dgm:prSet phldrT="[Text]" custT="1"/>
      <dgm:spPr/>
      <dgm:t>
        <a:bodyPr/>
        <a:lstStyle/>
        <a:p>
          <a:r>
            <a:rPr lang="en-US" sz="1400" dirty="0">
              <a:latin typeface="Arial" panose="020B0604020202020204" pitchFamily="34" charset="0"/>
              <a:cs typeface="Arial" panose="020B0604020202020204" pitchFamily="34" charset="0"/>
            </a:rPr>
            <a:t>Differential Diagnosis</a:t>
          </a:r>
        </a:p>
      </dgm:t>
    </dgm:pt>
    <dgm:pt modelId="{0011BA26-A649-4D0D-80C6-EBB9097AA262}" type="parTrans" cxnId="{023E69BE-AB35-4984-B393-F1B4E5E4C949}">
      <dgm:prSet/>
      <dgm:spPr/>
      <dgm:t>
        <a:bodyPr/>
        <a:lstStyle/>
        <a:p>
          <a:endParaRPr lang="en-US"/>
        </a:p>
      </dgm:t>
    </dgm:pt>
    <dgm:pt modelId="{CEA0F07A-8AEC-40A7-BA5B-B3D4023E4722}" type="sibTrans" cxnId="{023E69BE-AB35-4984-B393-F1B4E5E4C949}">
      <dgm:prSet/>
      <dgm:spPr/>
      <dgm:t>
        <a:bodyPr/>
        <a:lstStyle/>
        <a:p>
          <a:endParaRPr lang="en-US"/>
        </a:p>
      </dgm:t>
    </dgm:pt>
    <dgm:pt modelId="{38E29510-939B-4EC0-A706-ACC8D7AC0DD4}">
      <dgm:prSet phldrT="[Text]" phldr="1"/>
      <dgm:spPr/>
      <dgm:t>
        <a:bodyPr/>
        <a:lstStyle/>
        <a:p>
          <a:endParaRPr lang="en-US"/>
        </a:p>
      </dgm:t>
    </dgm:pt>
    <dgm:pt modelId="{C3F9828C-BF1C-4A98-806A-23525821684F}" type="parTrans" cxnId="{A03C13EC-88FC-4686-8737-36459404F20F}">
      <dgm:prSet/>
      <dgm:spPr/>
      <dgm:t>
        <a:bodyPr/>
        <a:lstStyle/>
        <a:p>
          <a:endParaRPr lang="en-US"/>
        </a:p>
      </dgm:t>
    </dgm:pt>
    <dgm:pt modelId="{5602D7A1-7B0D-4B4A-BB60-550C4E7EFBCB}" type="sibTrans" cxnId="{A03C13EC-88FC-4686-8737-36459404F20F}">
      <dgm:prSet/>
      <dgm:spPr/>
      <dgm:t>
        <a:bodyPr/>
        <a:lstStyle/>
        <a:p>
          <a:endParaRPr lang="en-US"/>
        </a:p>
      </dgm:t>
    </dgm:pt>
    <dgm:pt modelId="{0A2EDDBA-6011-4200-896B-98BA82988471}">
      <dgm:prSet phldrT="[Text]"/>
      <dgm:spPr/>
      <dgm:t>
        <a:bodyPr/>
        <a:lstStyle/>
        <a:p>
          <a:endParaRPr lang="en-US"/>
        </a:p>
      </dgm:t>
    </dgm:pt>
    <dgm:pt modelId="{410EEB80-B3F9-4F19-B552-71297C7537DB}" type="parTrans" cxnId="{B32FA0D1-D039-4EDA-B846-9C5420CF4F26}">
      <dgm:prSet/>
      <dgm:spPr/>
      <dgm:t>
        <a:bodyPr/>
        <a:lstStyle/>
        <a:p>
          <a:endParaRPr lang="en-US"/>
        </a:p>
      </dgm:t>
    </dgm:pt>
    <dgm:pt modelId="{B14A406C-1699-4A2C-8BC0-6661CA78050A}" type="sibTrans" cxnId="{B32FA0D1-D039-4EDA-B846-9C5420CF4F26}">
      <dgm:prSet/>
      <dgm:spPr/>
      <dgm:t>
        <a:bodyPr/>
        <a:lstStyle/>
        <a:p>
          <a:endParaRPr lang="en-US"/>
        </a:p>
      </dgm:t>
    </dgm:pt>
    <dgm:pt modelId="{7CB86DE0-3114-4683-90E0-07F6661F7679}">
      <dgm:prSet phldrT="[Text]" phldr="1" custLinFactNeighborX="-923" custLinFactNeighborY="-923"/>
      <dgm:spPr/>
      <dgm:t>
        <a:bodyPr/>
        <a:lstStyle/>
        <a:p>
          <a:endParaRPr lang="en-US" dirty="0"/>
        </a:p>
      </dgm:t>
    </dgm:pt>
    <dgm:pt modelId="{25E2935F-06F4-4A2E-B206-C27B19CF08FB}" type="parTrans" cxnId="{271BD357-E23C-4880-B4BA-B507230C7C3F}">
      <dgm:prSet/>
      <dgm:spPr/>
      <dgm:t>
        <a:bodyPr/>
        <a:lstStyle/>
        <a:p>
          <a:endParaRPr lang="en-US"/>
        </a:p>
      </dgm:t>
    </dgm:pt>
    <dgm:pt modelId="{91C83969-249B-4EE8-817E-CFB5B020BE8D}" type="sibTrans" cxnId="{271BD357-E23C-4880-B4BA-B507230C7C3F}">
      <dgm:prSet/>
      <dgm:spPr/>
      <dgm:t>
        <a:bodyPr/>
        <a:lstStyle/>
        <a:p>
          <a:endParaRPr lang="en-US"/>
        </a:p>
      </dgm:t>
    </dgm:pt>
    <dgm:pt modelId="{83E5F6E9-EC1A-46CA-84B8-3BB3BBB40EC1}">
      <dgm:prSet phldrT="[Text]"/>
      <dgm:spPr/>
      <dgm:t>
        <a:bodyPr/>
        <a:lstStyle/>
        <a:p>
          <a:endParaRPr lang="en-US" dirty="0"/>
        </a:p>
      </dgm:t>
    </dgm:pt>
    <dgm:pt modelId="{A21C83F6-2D39-44C5-AC8D-ABCF91E51A69}" type="parTrans" cxnId="{0C101AF1-2017-42C9-AD16-7F169B6A4C0D}">
      <dgm:prSet/>
      <dgm:spPr/>
      <dgm:t>
        <a:bodyPr/>
        <a:lstStyle/>
        <a:p>
          <a:endParaRPr lang="en-US"/>
        </a:p>
      </dgm:t>
    </dgm:pt>
    <dgm:pt modelId="{9B1E228C-FCA7-4801-8CC6-82916813CBC3}" type="sibTrans" cxnId="{0C101AF1-2017-42C9-AD16-7F169B6A4C0D}">
      <dgm:prSet/>
      <dgm:spPr/>
      <dgm:t>
        <a:bodyPr/>
        <a:lstStyle/>
        <a:p>
          <a:endParaRPr lang="en-US"/>
        </a:p>
      </dgm:t>
    </dgm:pt>
    <dgm:pt modelId="{96C1C88C-EFB1-436C-B6C3-08FCC80F1B0E}">
      <dgm:prSet custT="1"/>
      <dgm:spPr>
        <a:solidFill>
          <a:schemeClr val="accent1">
            <a:lumMod val="40000"/>
            <a:lumOff val="60000"/>
          </a:schemeClr>
        </a:solidFill>
      </dgm:spPr>
      <dgm:t>
        <a:bodyPr/>
        <a:lstStyle/>
        <a:p>
          <a:r>
            <a:rPr lang="en-US" sz="3000" b="1" dirty="0">
              <a:solidFill>
                <a:schemeClr val="tx1">
                  <a:lumMod val="95000"/>
                  <a:lumOff val="5000"/>
                </a:schemeClr>
              </a:solidFill>
              <a:latin typeface="Arial" panose="020B0604020202020204" pitchFamily="34" charset="0"/>
              <a:cs typeface="Arial" panose="020B0604020202020204" pitchFamily="34" charset="0"/>
            </a:rPr>
            <a:t>Final</a:t>
          </a:r>
          <a:r>
            <a:rPr lang="en-US" sz="3000" b="1" baseline="0" dirty="0">
              <a:solidFill>
                <a:schemeClr val="tx1">
                  <a:lumMod val="95000"/>
                  <a:lumOff val="5000"/>
                </a:schemeClr>
              </a:solidFill>
              <a:latin typeface="Arial" panose="020B0604020202020204" pitchFamily="34" charset="0"/>
              <a:cs typeface="Arial" panose="020B0604020202020204" pitchFamily="34" charset="0"/>
            </a:rPr>
            <a:t> Diagnosis</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dgm:t>
    </dgm:pt>
    <dgm:pt modelId="{B460BFCA-1321-4D12-9542-7088874CBF04}" type="parTrans" cxnId="{B71EE877-971A-4EFF-A230-66069449AAFE}">
      <dgm:prSet/>
      <dgm:spPr/>
      <dgm:t>
        <a:bodyPr/>
        <a:lstStyle/>
        <a:p>
          <a:endParaRPr lang="en-US"/>
        </a:p>
      </dgm:t>
    </dgm:pt>
    <dgm:pt modelId="{4129F1D7-EA61-4D88-B404-136D8E7FFF3F}" type="sibTrans" cxnId="{B71EE877-971A-4EFF-A230-66069449AAFE}">
      <dgm:prSet/>
      <dgm:spPr/>
      <dgm:t>
        <a:bodyPr/>
        <a:lstStyle/>
        <a:p>
          <a:endParaRPr lang="en-US"/>
        </a:p>
      </dgm:t>
    </dgm:pt>
    <dgm:pt modelId="{2C087451-1F12-4FC2-AD10-AAA35EF9C91E}">
      <dgm:prSet/>
      <dgm:spPr/>
      <dgm:t>
        <a:bodyPr/>
        <a:lstStyle/>
        <a:p>
          <a:r>
            <a:rPr lang="en-US"/>
            <a:t>DIFFERENTIAL DIAGNOSIS</a:t>
          </a:r>
          <a:endParaRPr lang="en-US" dirty="0"/>
        </a:p>
      </dgm:t>
    </dgm:pt>
    <dgm:pt modelId="{B75E2BE8-D020-4541-A7A9-94CD57D40EF6}" type="parTrans" cxnId="{F442DB9F-ADF5-49DD-813B-285C2B961478}">
      <dgm:prSet/>
      <dgm:spPr/>
      <dgm:t>
        <a:bodyPr/>
        <a:lstStyle/>
        <a:p>
          <a:endParaRPr lang="en-US"/>
        </a:p>
      </dgm:t>
    </dgm:pt>
    <dgm:pt modelId="{3477D72E-25D8-40A5-903B-E8F28F42B647}" type="sibTrans" cxnId="{F442DB9F-ADF5-49DD-813B-285C2B961478}">
      <dgm:prSet/>
      <dgm:spPr/>
      <dgm:t>
        <a:bodyPr/>
        <a:lstStyle/>
        <a:p>
          <a:endParaRPr lang="en-US"/>
        </a:p>
      </dgm:t>
    </dgm:pt>
    <dgm:pt modelId="{A1AC3CC6-3932-4464-A4FC-2D3CAE704BAC}" type="pres">
      <dgm:prSet presAssocID="{052EAC67-DE78-4194-8800-67EF10EBCE17}" presName="Name0" presStyleCnt="0">
        <dgm:presLayoutVars>
          <dgm:chMax val="4"/>
          <dgm:resizeHandles val="exact"/>
        </dgm:presLayoutVars>
      </dgm:prSet>
      <dgm:spPr/>
    </dgm:pt>
    <dgm:pt modelId="{3879D371-1FCA-4E60-88F9-1C35F80A94F0}" type="pres">
      <dgm:prSet presAssocID="{052EAC67-DE78-4194-8800-67EF10EBCE17}" presName="ellipse" presStyleLbl="trBgShp" presStyleIdx="0" presStyleCnt="1" custScaleX="111628" custScaleY="108547" custLinFactNeighborX="-1219" custLinFactNeighborY="-27221"/>
      <dgm:spPr>
        <a:solidFill>
          <a:schemeClr val="bg2">
            <a:alpha val="40000"/>
          </a:schemeClr>
        </a:solidFill>
      </dgm:spPr>
    </dgm:pt>
    <dgm:pt modelId="{663CE10A-FD23-47B3-B1AB-A016F9B331DC}" type="pres">
      <dgm:prSet presAssocID="{052EAC67-DE78-4194-8800-67EF10EBCE17}" presName="arrow1" presStyleLbl="fgShp" presStyleIdx="0" presStyleCnt="1" custLinFactNeighborX="-4996" custLinFactNeighborY="28639"/>
      <dgm:spPr>
        <a:solidFill>
          <a:schemeClr val="accent1">
            <a:lumMod val="75000"/>
          </a:schemeClr>
        </a:solidFill>
      </dgm:spPr>
    </dgm:pt>
    <dgm:pt modelId="{A2DA74A6-0F88-4194-8240-E94FF2DF8B5E}" type="pres">
      <dgm:prSet presAssocID="{052EAC67-DE78-4194-8800-67EF10EBCE17}" presName="rectangle" presStyleLbl="revTx" presStyleIdx="0" presStyleCnt="1" custScaleX="98344" custScaleY="95601" custLinFactNeighborY="33231">
        <dgm:presLayoutVars>
          <dgm:bulletEnabled val="1"/>
        </dgm:presLayoutVars>
      </dgm:prSet>
      <dgm:spPr/>
    </dgm:pt>
    <dgm:pt modelId="{8D3C6EAA-1AB6-480C-8D41-E51445651CDC}" type="pres">
      <dgm:prSet presAssocID="{BF178FD1-EA26-4013-9CF6-F40A0DE44230}" presName="item1" presStyleLbl="node1" presStyleIdx="0" presStyleCnt="3">
        <dgm:presLayoutVars>
          <dgm:bulletEnabled val="1"/>
        </dgm:presLayoutVars>
      </dgm:prSet>
      <dgm:spPr/>
    </dgm:pt>
    <dgm:pt modelId="{EDD6D93E-FCCB-4869-8A84-A7D50ADEF22A}" type="pres">
      <dgm:prSet presAssocID="{2C087451-1F12-4FC2-AD10-AAA35EF9C91E}" presName="item2" presStyleLbl="node1" presStyleIdx="1" presStyleCnt="3" custLinFactNeighborX="6252" custLinFactNeighborY="-9854">
        <dgm:presLayoutVars>
          <dgm:bulletEnabled val="1"/>
        </dgm:presLayoutVars>
      </dgm:prSet>
      <dgm:spPr/>
    </dgm:pt>
    <dgm:pt modelId="{0332229C-36B4-45BC-9478-9EB113FC2E75}" type="pres">
      <dgm:prSet presAssocID="{96C1C88C-EFB1-436C-B6C3-08FCC80F1B0E}" presName="item3" presStyleLbl="node1" presStyleIdx="2" presStyleCnt="3" custLinFactNeighborX="4949" custLinFactNeighborY="-31517">
        <dgm:presLayoutVars>
          <dgm:bulletEnabled val="1"/>
        </dgm:presLayoutVars>
      </dgm:prSet>
      <dgm:spPr/>
    </dgm:pt>
    <dgm:pt modelId="{D0C1B807-01B1-4832-B665-EEEBC4C0CD2F}" type="pres">
      <dgm:prSet presAssocID="{052EAC67-DE78-4194-8800-67EF10EBCE17}" presName="funnel" presStyleLbl="trAlignAcc1" presStyleIdx="0" presStyleCnt="1" custScaleX="116505" custScaleY="117407" custLinFactNeighborX="-1266" custLinFactNeighborY="-3166"/>
      <dgm:spPr>
        <a:solidFill>
          <a:schemeClr val="accent5">
            <a:lumMod val="75000"/>
            <a:alpha val="40000"/>
          </a:schemeClr>
        </a:solidFill>
      </dgm:spPr>
    </dgm:pt>
  </dgm:ptLst>
  <dgm:cxnLst>
    <dgm:cxn modelId="{87860F06-D085-409A-87A3-C4AF7DDF7007}" type="presOf" srcId="{96C1C88C-EFB1-436C-B6C3-08FCC80F1B0E}" destId="{A2DA74A6-0F88-4194-8240-E94FF2DF8B5E}" srcOrd="0" destOrd="0" presId="urn:microsoft.com/office/officeart/2005/8/layout/funnel1"/>
    <dgm:cxn modelId="{ADE9283C-8465-4BB0-ABF6-8DB1B6BCAFE1}" type="presOf" srcId="{6A63D8A2-E229-412E-8BFF-0FE4A77B6AB5}" destId="{0332229C-36B4-45BC-9478-9EB113FC2E75}" srcOrd="0" destOrd="0" presId="urn:microsoft.com/office/officeart/2005/8/layout/funnel1"/>
    <dgm:cxn modelId="{A22A3F55-E4B2-4D6F-A6D6-F3F9B79637A2}" type="presOf" srcId="{2C087451-1F12-4FC2-AD10-AAA35EF9C91E}" destId="{8D3C6EAA-1AB6-480C-8D41-E51445651CDC}" srcOrd="0" destOrd="0" presId="urn:microsoft.com/office/officeart/2005/8/layout/funnel1"/>
    <dgm:cxn modelId="{271BD357-E23C-4880-B4BA-B507230C7C3F}" srcId="{052EAC67-DE78-4194-8800-67EF10EBCE17}" destId="{7CB86DE0-3114-4683-90E0-07F6661F7679}" srcOrd="6" destOrd="0" parTransId="{25E2935F-06F4-4A2E-B206-C27B19CF08FB}" sibTransId="{91C83969-249B-4EE8-817E-CFB5B020BE8D}"/>
    <dgm:cxn modelId="{B71EE877-971A-4EFF-A230-66069449AAFE}" srcId="{052EAC67-DE78-4194-8800-67EF10EBCE17}" destId="{96C1C88C-EFB1-436C-B6C3-08FCC80F1B0E}" srcOrd="3" destOrd="0" parTransId="{B460BFCA-1321-4D12-9542-7088874CBF04}" sibTransId="{4129F1D7-EA61-4D88-B404-136D8E7FFF3F}"/>
    <dgm:cxn modelId="{F442DB9F-ADF5-49DD-813B-285C2B961478}" srcId="{052EAC67-DE78-4194-8800-67EF10EBCE17}" destId="{2C087451-1F12-4FC2-AD10-AAA35EF9C91E}" srcOrd="2" destOrd="0" parTransId="{B75E2BE8-D020-4541-A7A9-94CD57D40EF6}" sibTransId="{3477D72E-25D8-40A5-903B-E8F28F42B647}"/>
    <dgm:cxn modelId="{218683AB-C29F-41E5-8A3B-E17574087624}" type="presOf" srcId="{BF178FD1-EA26-4013-9CF6-F40A0DE44230}" destId="{EDD6D93E-FCCB-4869-8A84-A7D50ADEF22A}" srcOrd="0" destOrd="0" presId="urn:microsoft.com/office/officeart/2005/8/layout/funnel1"/>
    <dgm:cxn modelId="{10D0EAAB-799B-4257-9F31-0613CD2B681B}" srcId="{052EAC67-DE78-4194-8800-67EF10EBCE17}" destId="{6A63D8A2-E229-412E-8BFF-0FE4A77B6AB5}" srcOrd="0" destOrd="0" parTransId="{2BF93344-E5F5-4E15-B8C7-557DD8BC6110}" sibTransId="{2F403FEA-21E5-4B42-BD80-0BF72833DEED}"/>
    <dgm:cxn modelId="{2E14A4AE-1FE1-4D3E-9039-75C249FC812A}" type="presOf" srcId="{052EAC67-DE78-4194-8800-67EF10EBCE17}" destId="{A1AC3CC6-3932-4464-A4FC-2D3CAE704BAC}" srcOrd="0" destOrd="0" presId="urn:microsoft.com/office/officeart/2005/8/layout/funnel1"/>
    <dgm:cxn modelId="{023E69BE-AB35-4984-B393-F1B4E5E4C949}" srcId="{052EAC67-DE78-4194-8800-67EF10EBCE17}" destId="{BF178FD1-EA26-4013-9CF6-F40A0DE44230}" srcOrd="1" destOrd="0" parTransId="{0011BA26-A649-4D0D-80C6-EBB9097AA262}" sibTransId="{CEA0F07A-8AEC-40A7-BA5B-B3D4023E4722}"/>
    <dgm:cxn modelId="{B32FA0D1-D039-4EDA-B846-9C5420CF4F26}" srcId="{052EAC67-DE78-4194-8800-67EF10EBCE17}" destId="{0A2EDDBA-6011-4200-896B-98BA82988471}" srcOrd="5" destOrd="0" parTransId="{410EEB80-B3F9-4F19-B552-71297C7537DB}" sibTransId="{B14A406C-1699-4A2C-8BC0-6661CA78050A}"/>
    <dgm:cxn modelId="{A03C13EC-88FC-4686-8737-36459404F20F}" srcId="{052EAC67-DE78-4194-8800-67EF10EBCE17}" destId="{38E29510-939B-4EC0-A706-ACC8D7AC0DD4}" srcOrd="4" destOrd="0" parTransId="{C3F9828C-BF1C-4A98-806A-23525821684F}" sibTransId="{5602D7A1-7B0D-4B4A-BB60-550C4E7EFBCB}"/>
    <dgm:cxn modelId="{0C101AF1-2017-42C9-AD16-7F169B6A4C0D}" srcId="{052EAC67-DE78-4194-8800-67EF10EBCE17}" destId="{83E5F6E9-EC1A-46CA-84B8-3BB3BBB40EC1}" srcOrd="7" destOrd="0" parTransId="{A21C83F6-2D39-44C5-AC8D-ABCF91E51A69}" sibTransId="{9B1E228C-FCA7-4801-8CC6-82916813CBC3}"/>
    <dgm:cxn modelId="{E7CB5BF4-727C-4F0B-873E-2795921ED8AE}" type="presParOf" srcId="{A1AC3CC6-3932-4464-A4FC-2D3CAE704BAC}" destId="{3879D371-1FCA-4E60-88F9-1C35F80A94F0}" srcOrd="0" destOrd="0" presId="urn:microsoft.com/office/officeart/2005/8/layout/funnel1"/>
    <dgm:cxn modelId="{EEFC7463-E758-4EFE-94C8-BFB0C802416B}" type="presParOf" srcId="{A1AC3CC6-3932-4464-A4FC-2D3CAE704BAC}" destId="{663CE10A-FD23-47B3-B1AB-A016F9B331DC}" srcOrd="1" destOrd="0" presId="urn:microsoft.com/office/officeart/2005/8/layout/funnel1"/>
    <dgm:cxn modelId="{343F38EF-CED6-471F-9ADD-47D2F7437CB7}" type="presParOf" srcId="{A1AC3CC6-3932-4464-A4FC-2D3CAE704BAC}" destId="{A2DA74A6-0F88-4194-8240-E94FF2DF8B5E}" srcOrd="2" destOrd="0" presId="urn:microsoft.com/office/officeart/2005/8/layout/funnel1"/>
    <dgm:cxn modelId="{DF2D0028-0D3F-4C4C-882F-880BFD9B52B8}" type="presParOf" srcId="{A1AC3CC6-3932-4464-A4FC-2D3CAE704BAC}" destId="{8D3C6EAA-1AB6-480C-8D41-E51445651CDC}" srcOrd="3" destOrd="0" presId="urn:microsoft.com/office/officeart/2005/8/layout/funnel1"/>
    <dgm:cxn modelId="{79C34D7A-A01E-41FF-8F80-73A3AB765CF5}" type="presParOf" srcId="{A1AC3CC6-3932-4464-A4FC-2D3CAE704BAC}" destId="{EDD6D93E-FCCB-4869-8A84-A7D50ADEF22A}" srcOrd="4" destOrd="0" presId="urn:microsoft.com/office/officeart/2005/8/layout/funnel1"/>
    <dgm:cxn modelId="{8746A00D-71A9-42A6-B2EE-273BF4EA9543}" type="presParOf" srcId="{A1AC3CC6-3932-4464-A4FC-2D3CAE704BAC}" destId="{0332229C-36B4-45BC-9478-9EB113FC2E75}" srcOrd="5" destOrd="0" presId="urn:microsoft.com/office/officeart/2005/8/layout/funnel1"/>
    <dgm:cxn modelId="{6DD91D7B-9D29-4DB5-A5F0-C66C7410BE59}" type="presParOf" srcId="{A1AC3CC6-3932-4464-A4FC-2D3CAE704BAC}" destId="{D0C1B807-01B1-4832-B665-EEEBC4C0CD2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542D9-F1DC-42E9-AA4D-6B24E7E29FED}"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79B9CA3D-D9FB-4F07-8986-960AABA9DE8C}">
      <dgm:prSet phldrT="[Text]" custT="1"/>
      <dgm:spPr/>
      <dgm:t>
        <a:bodyPr/>
        <a:lstStyle/>
        <a:p>
          <a:pPr>
            <a:buClrTx/>
            <a:buSzPts val="2400"/>
            <a:buFont typeface="Arial" panose="020B0604020202020204" pitchFamily="34" charset="0"/>
            <a:buChar char="•"/>
          </a:pPr>
          <a:r>
            <a:rPr lang="en-US" sz="3200" b="1" dirty="0"/>
            <a:t>Prevalence</a:t>
          </a:r>
          <a:endParaRPr lang="en-US" sz="3200" dirty="0"/>
        </a:p>
      </dgm:t>
    </dgm:pt>
    <dgm:pt modelId="{63E7A0B8-7CE8-4E08-B019-2AEB2D7AFF44}" type="parTrans" cxnId="{3C37463C-479D-4173-B822-7CB00271E560}">
      <dgm:prSet/>
      <dgm:spPr/>
      <dgm:t>
        <a:bodyPr/>
        <a:lstStyle/>
        <a:p>
          <a:endParaRPr lang="en-US" sz="3200"/>
        </a:p>
      </dgm:t>
    </dgm:pt>
    <dgm:pt modelId="{B96BD170-AEA0-4A32-BF10-7332F4EBABB1}" type="sibTrans" cxnId="{3C37463C-479D-4173-B822-7CB00271E560}">
      <dgm:prSet/>
      <dgm:spPr/>
      <dgm:t>
        <a:bodyPr/>
        <a:lstStyle/>
        <a:p>
          <a:endParaRPr lang="en-US" sz="3200"/>
        </a:p>
      </dgm:t>
    </dgm:pt>
    <dgm:pt modelId="{AEC6E072-D30F-4479-BD9F-B1C7A1E92850}">
      <dgm:prSet phldrT="[Text]" custT="1"/>
      <dgm:spPr/>
      <dgm:t>
        <a:bodyPr/>
        <a:lstStyle/>
        <a:p>
          <a:r>
            <a:rPr lang="en-US" sz="2400" dirty="0"/>
            <a:t>0.37-10 per 100,000 adults </a:t>
          </a:r>
          <a:r>
            <a:rPr lang="en-US" sz="1800" dirty="0"/>
            <a:t>(Papp et al., 2021)  </a:t>
          </a:r>
          <a:endParaRPr lang="en-US" sz="2400" dirty="0"/>
        </a:p>
      </dgm:t>
    </dgm:pt>
    <dgm:pt modelId="{5B637121-7699-41DA-8D93-326F9CDA0410}" type="parTrans" cxnId="{3B298DE7-1D78-48F4-B8B8-D210E103D0E7}">
      <dgm:prSet/>
      <dgm:spPr/>
      <dgm:t>
        <a:bodyPr/>
        <a:lstStyle/>
        <a:p>
          <a:endParaRPr lang="en-US" sz="3200"/>
        </a:p>
      </dgm:t>
    </dgm:pt>
    <dgm:pt modelId="{57D739A8-CCD8-400D-A149-6E8AA101C3E9}" type="sibTrans" cxnId="{3B298DE7-1D78-48F4-B8B8-D210E103D0E7}">
      <dgm:prSet/>
      <dgm:spPr/>
      <dgm:t>
        <a:bodyPr/>
        <a:lstStyle/>
        <a:p>
          <a:endParaRPr lang="en-US" sz="3200"/>
        </a:p>
      </dgm:t>
    </dgm:pt>
    <dgm:pt modelId="{7DFD15BA-F7CA-4992-B8B3-5F52C0C99083}">
      <dgm:prSet phldrT="[Text]" custT="1"/>
      <dgm:spPr/>
      <dgm:t>
        <a:bodyPr/>
        <a:lstStyle/>
        <a:p>
          <a:pPr>
            <a:buClrTx/>
            <a:buSzPts val="2000"/>
            <a:buFont typeface="Arial" panose="020B0604020202020204" pitchFamily="34" charset="0"/>
            <a:buChar char="•"/>
          </a:pPr>
          <a:r>
            <a:rPr lang="en-US" sz="3200" b="1" dirty="0"/>
            <a:t>Demographics</a:t>
          </a:r>
          <a:endParaRPr lang="en-US" sz="3200" dirty="0"/>
        </a:p>
      </dgm:t>
    </dgm:pt>
    <dgm:pt modelId="{3A7F450A-349F-4E2B-A06E-96FDE214BFBC}" type="parTrans" cxnId="{D275EEB7-CC59-4377-83EE-0B6629858235}">
      <dgm:prSet/>
      <dgm:spPr/>
      <dgm:t>
        <a:bodyPr/>
        <a:lstStyle/>
        <a:p>
          <a:endParaRPr lang="en-US" sz="3200"/>
        </a:p>
      </dgm:t>
    </dgm:pt>
    <dgm:pt modelId="{2D467D3C-8E04-434B-A385-0898D94D0D0E}" type="sibTrans" cxnId="{D275EEB7-CC59-4377-83EE-0B6629858235}">
      <dgm:prSet/>
      <dgm:spPr/>
      <dgm:t>
        <a:bodyPr/>
        <a:lstStyle/>
        <a:p>
          <a:endParaRPr lang="en-US" sz="3200"/>
        </a:p>
      </dgm:t>
    </dgm:pt>
    <dgm:pt modelId="{862244B6-843D-4DE7-8CE1-619D27A23842}">
      <dgm:prSet phldrT="[Text]" custT="1"/>
      <dgm:spPr/>
      <dgm:t>
        <a:bodyPr/>
        <a:lstStyle/>
        <a:p>
          <a:pPr>
            <a:buClrTx/>
            <a:buSzPts val="2000"/>
            <a:buFont typeface="Arial" panose="020B0604020202020204" pitchFamily="34" charset="0"/>
            <a:buChar char="•"/>
          </a:pPr>
          <a:r>
            <a:rPr lang="en-US" sz="2000" dirty="0"/>
            <a:t>Female: male incidence ratio up to 10:1</a:t>
          </a:r>
        </a:p>
      </dgm:t>
    </dgm:pt>
    <dgm:pt modelId="{9FEDEAF2-A58D-4A2D-A61E-1AA52EA6AF38}" type="parTrans" cxnId="{8E84D40F-9E94-4097-AC10-45809BC22EA0}">
      <dgm:prSet/>
      <dgm:spPr/>
      <dgm:t>
        <a:bodyPr/>
        <a:lstStyle/>
        <a:p>
          <a:endParaRPr lang="en-US" sz="3200"/>
        </a:p>
      </dgm:t>
    </dgm:pt>
    <dgm:pt modelId="{1EFC1BDA-49E2-4C00-95C8-7C55C472D986}" type="sibTrans" cxnId="{8E84D40F-9E94-4097-AC10-45809BC22EA0}">
      <dgm:prSet/>
      <dgm:spPr/>
      <dgm:t>
        <a:bodyPr/>
        <a:lstStyle/>
        <a:p>
          <a:endParaRPr lang="en-US" sz="3200"/>
        </a:p>
      </dgm:t>
    </dgm:pt>
    <dgm:pt modelId="{44DFF51A-CF2D-4855-8211-D8408266F94B}">
      <dgm:prSet phldrT="[Text]" custT="1"/>
      <dgm:spPr/>
      <dgm:t>
        <a:bodyPr/>
        <a:lstStyle/>
        <a:p>
          <a:pPr>
            <a:buClrTx/>
            <a:buSzPts val="1800"/>
            <a:buFont typeface="Arial" panose="020B0604020202020204" pitchFamily="34" charset="0"/>
            <a:buChar char="•"/>
          </a:pPr>
          <a:r>
            <a:rPr lang="en-US" sz="3200" b="1" dirty="0"/>
            <a:t>Geographic/ Ethnic Distribution:</a:t>
          </a:r>
          <a:endParaRPr lang="en-US" sz="3200" dirty="0"/>
        </a:p>
      </dgm:t>
    </dgm:pt>
    <dgm:pt modelId="{F8E1FC3C-CCD0-4DCA-ADB9-12F95A2FC094}" type="parTrans" cxnId="{CB670772-286B-4989-8712-26F61951A52F}">
      <dgm:prSet/>
      <dgm:spPr/>
      <dgm:t>
        <a:bodyPr/>
        <a:lstStyle/>
        <a:p>
          <a:endParaRPr lang="en-US" sz="3200"/>
        </a:p>
      </dgm:t>
    </dgm:pt>
    <dgm:pt modelId="{79C66BAE-7423-49DE-95FC-500EAE1B4D45}" type="sibTrans" cxnId="{CB670772-286B-4989-8712-26F61951A52F}">
      <dgm:prSet/>
      <dgm:spPr/>
      <dgm:t>
        <a:bodyPr/>
        <a:lstStyle/>
        <a:p>
          <a:endParaRPr lang="en-US" sz="3200"/>
        </a:p>
      </dgm:t>
    </dgm:pt>
    <dgm:pt modelId="{78D9C9D6-4E7A-481D-9B87-121BE5CAEAF3}">
      <dgm:prSet phldrT="[Text]" custT="1"/>
      <dgm:spPr/>
      <dgm:t>
        <a:bodyPr/>
        <a:lstStyle/>
        <a:p>
          <a:pPr>
            <a:buClrTx/>
            <a:buSzTx/>
            <a:buFont typeface="Arial" panose="020B0604020202020204" pitchFamily="34" charset="0"/>
            <a:buNone/>
          </a:pPr>
          <a:r>
            <a:rPr lang="en-US" sz="2000" dirty="0"/>
            <a:t>Asian/Black patients vs. White patients:</a:t>
          </a:r>
        </a:p>
      </dgm:t>
    </dgm:pt>
    <dgm:pt modelId="{4F38C187-422F-4950-913A-C9B87EDCBF3E}" type="parTrans" cxnId="{EA716131-0575-4E8E-88E9-9A84C6E57C07}">
      <dgm:prSet/>
      <dgm:spPr/>
      <dgm:t>
        <a:bodyPr/>
        <a:lstStyle/>
        <a:p>
          <a:endParaRPr lang="en-US" sz="3200"/>
        </a:p>
      </dgm:t>
    </dgm:pt>
    <dgm:pt modelId="{054130E1-EBB4-4192-8E00-FE2D332F800F}" type="sibTrans" cxnId="{EA716131-0575-4E8E-88E9-9A84C6E57C07}">
      <dgm:prSet/>
      <dgm:spPr/>
      <dgm:t>
        <a:bodyPr/>
        <a:lstStyle/>
        <a:p>
          <a:endParaRPr lang="en-US" sz="3200"/>
        </a:p>
      </dgm:t>
    </dgm:pt>
    <dgm:pt modelId="{0CDECD93-1AAE-4A7D-A31A-729426DA0D39}">
      <dgm:prSet custT="1"/>
      <dgm:spPr/>
      <dgm:t>
        <a:bodyPr/>
        <a:lstStyle/>
        <a:p>
          <a:r>
            <a:rPr lang="en-US" sz="2000" dirty="0"/>
            <a:t>Median age of onset: 32-41 years</a:t>
          </a:r>
        </a:p>
      </dgm:t>
    </dgm:pt>
    <dgm:pt modelId="{235A3455-EF5E-4063-ADA2-B0CD16E9071E}" type="parTrans" cxnId="{2A415320-0477-4C21-934C-5382063BEBD0}">
      <dgm:prSet/>
      <dgm:spPr/>
      <dgm:t>
        <a:bodyPr/>
        <a:lstStyle/>
        <a:p>
          <a:endParaRPr lang="en-US" sz="3200"/>
        </a:p>
      </dgm:t>
    </dgm:pt>
    <dgm:pt modelId="{3A98E225-35A2-4FBC-943C-1347945EED68}" type="sibTrans" cxnId="{2A415320-0477-4C21-934C-5382063BEBD0}">
      <dgm:prSet/>
      <dgm:spPr/>
      <dgm:t>
        <a:bodyPr/>
        <a:lstStyle/>
        <a:p>
          <a:endParaRPr lang="en-US" sz="3200"/>
        </a:p>
      </dgm:t>
    </dgm:pt>
    <dgm:pt modelId="{F6C7B449-7576-4748-A1F6-06DE04B66E0D}">
      <dgm:prSet custT="1"/>
      <dgm:spPr/>
      <dgm:t>
        <a:bodyPr/>
        <a:lstStyle/>
        <a:p>
          <a:pPr>
            <a:buClrTx/>
            <a:buSzTx/>
            <a:buFont typeface="Arial" panose="020B0604020202020204" pitchFamily="34" charset="0"/>
            <a:buChar char="•"/>
          </a:pPr>
          <a:r>
            <a:rPr lang="en-US" sz="2000" dirty="0"/>
            <a:t>Higher prevalence of brain and brainstem involvement (Kim et al., 2018)  </a:t>
          </a:r>
        </a:p>
      </dgm:t>
    </dgm:pt>
    <dgm:pt modelId="{5F55EC7D-319F-4AAD-B36E-C0DB062112FA}" type="parTrans" cxnId="{310C3E14-BA78-4200-A32D-1DE448EFCEC5}">
      <dgm:prSet/>
      <dgm:spPr/>
      <dgm:t>
        <a:bodyPr/>
        <a:lstStyle/>
        <a:p>
          <a:endParaRPr lang="en-US" sz="3200"/>
        </a:p>
      </dgm:t>
    </dgm:pt>
    <dgm:pt modelId="{36397BAF-C739-4427-806B-259A84B7EF3D}" type="sibTrans" cxnId="{310C3E14-BA78-4200-A32D-1DE448EFCEC5}">
      <dgm:prSet/>
      <dgm:spPr/>
      <dgm:t>
        <a:bodyPr/>
        <a:lstStyle/>
        <a:p>
          <a:endParaRPr lang="en-US" sz="3200"/>
        </a:p>
      </dgm:t>
    </dgm:pt>
    <dgm:pt modelId="{A55F8C68-20FF-4D54-A8B1-2388D051593B}">
      <dgm:prSet phldrT="[Text]" custT="1"/>
      <dgm:spPr/>
      <dgm:t>
        <a:bodyPr/>
        <a:lstStyle/>
        <a:p>
          <a:pPr>
            <a:buClrTx/>
            <a:buSzTx/>
            <a:buFont typeface="Arial" panose="020B0604020202020204" pitchFamily="34" charset="0"/>
            <a:buChar char="•"/>
          </a:pPr>
          <a:r>
            <a:rPr lang="en-US" sz="2000" dirty="0"/>
            <a:t>Younger mean age of onset</a:t>
          </a:r>
        </a:p>
      </dgm:t>
    </dgm:pt>
    <dgm:pt modelId="{F6F707EA-576C-4742-9042-8BC1E00F1EC6}" type="parTrans" cxnId="{F5A4D010-03BD-4513-93AD-4927E0DAA9E7}">
      <dgm:prSet/>
      <dgm:spPr/>
      <dgm:t>
        <a:bodyPr/>
        <a:lstStyle/>
        <a:p>
          <a:endParaRPr lang="en-US" sz="3200"/>
        </a:p>
      </dgm:t>
    </dgm:pt>
    <dgm:pt modelId="{F42DBA67-6C47-42AB-963F-E7B3A65DA2CB}" type="sibTrans" cxnId="{F5A4D010-03BD-4513-93AD-4927E0DAA9E7}">
      <dgm:prSet/>
      <dgm:spPr/>
      <dgm:t>
        <a:bodyPr/>
        <a:lstStyle/>
        <a:p>
          <a:endParaRPr lang="en-US" sz="3200"/>
        </a:p>
      </dgm:t>
    </dgm:pt>
    <dgm:pt modelId="{364382D9-F5A8-4089-A029-1EA13CC2DADD}">
      <dgm:prSet custT="1"/>
      <dgm:spPr/>
      <dgm:t>
        <a:bodyPr/>
        <a:lstStyle/>
        <a:p>
          <a:pPr>
            <a:buNone/>
          </a:pPr>
          <a:r>
            <a:rPr lang="en-US" sz="2000" dirty="0"/>
            <a:t>(Kim et al., 2018) </a:t>
          </a:r>
        </a:p>
      </dgm:t>
    </dgm:pt>
    <dgm:pt modelId="{A79B1EAF-88EF-44D0-8AB2-93459D2E7010}" type="parTrans" cxnId="{9983E040-D408-4841-A0CD-39E044366545}">
      <dgm:prSet/>
      <dgm:spPr/>
      <dgm:t>
        <a:bodyPr/>
        <a:lstStyle/>
        <a:p>
          <a:endParaRPr lang="en-US"/>
        </a:p>
      </dgm:t>
    </dgm:pt>
    <dgm:pt modelId="{6215444F-D3B8-47A6-A23B-B0801FD57766}" type="sibTrans" cxnId="{9983E040-D408-4841-A0CD-39E044366545}">
      <dgm:prSet/>
      <dgm:spPr/>
      <dgm:t>
        <a:bodyPr/>
        <a:lstStyle/>
        <a:p>
          <a:endParaRPr lang="en-US"/>
        </a:p>
      </dgm:t>
    </dgm:pt>
    <dgm:pt modelId="{06AD05A6-B6C8-4A2D-9449-1A13DF1E65DB}" type="pres">
      <dgm:prSet presAssocID="{D69542D9-F1DC-42E9-AA4D-6B24E7E29FED}" presName="Name0" presStyleCnt="0">
        <dgm:presLayoutVars>
          <dgm:dir/>
          <dgm:animLvl val="lvl"/>
          <dgm:resizeHandles val="exact"/>
        </dgm:presLayoutVars>
      </dgm:prSet>
      <dgm:spPr/>
    </dgm:pt>
    <dgm:pt modelId="{C246D766-3FC8-48F6-89F6-3B6C64B4A988}" type="pres">
      <dgm:prSet presAssocID="{79B9CA3D-D9FB-4F07-8986-960AABA9DE8C}" presName="linNode" presStyleCnt="0"/>
      <dgm:spPr/>
    </dgm:pt>
    <dgm:pt modelId="{2E3CA9FA-0919-47BA-B322-F83823A76E65}" type="pres">
      <dgm:prSet presAssocID="{79B9CA3D-D9FB-4F07-8986-960AABA9DE8C}" presName="parentText" presStyleLbl="node1" presStyleIdx="0" presStyleCnt="3">
        <dgm:presLayoutVars>
          <dgm:chMax val="1"/>
          <dgm:bulletEnabled val="1"/>
        </dgm:presLayoutVars>
      </dgm:prSet>
      <dgm:spPr/>
    </dgm:pt>
    <dgm:pt modelId="{C164456E-3775-42AA-A23E-D5166272443F}" type="pres">
      <dgm:prSet presAssocID="{79B9CA3D-D9FB-4F07-8986-960AABA9DE8C}" presName="descendantText" presStyleLbl="alignAccFollowNode1" presStyleIdx="0" presStyleCnt="3" custLinFactNeighborX="0" custLinFactNeighborY="-3591">
        <dgm:presLayoutVars>
          <dgm:bulletEnabled val="1"/>
        </dgm:presLayoutVars>
      </dgm:prSet>
      <dgm:spPr/>
    </dgm:pt>
    <dgm:pt modelId="{DB249676-988F-4DEA-8A1F-105D38BB2B13}" type="pres">
      <dgm:prSet presAssocID="{B96BD170-AEA0-4A32-BF10-7332F4EBABB1}" presName="sp" presStyleCnt="0"/>
      <dgm:spPr/>
    </dgm:pt>
    <dgm:pt modelId="{C5D4CB63-D902-432D-8BC7-03BCBC25F2E0}" type="pres">
      <dgm:prSet presAssocID="{7DFD15BA-F7CA-4992-B8B3-5F52C0C99083}" presName="linNode" presStyleCnt="0"/>
      <dgm:spPr/>
    </dgm:pt>
    <dgm:pt modelId="{9A77817B-C29D-4010-BB15-4047B989A4BD}" type="pres">
      <dgm:prSet presAssocID="{7DFD15BA-F7CA-4992-B8B3-5F52C0C99083}" presName="parentText" presStyleLbl="node1" presStyleIdx="1" presStyleCnt="3">
        <dgm:presLayoutVars>
          <dgm:chMax val="1"/>
          <dgm:bulletEnabled val="1"/>
        </dgm:presLayoutVars>
      </dgm:prSet>
      <dgm:spPr/>
    </dgm:pt>
    <dgm:pt modelId="{B603B506-CEEE-4684-8036-38E261C6981F}" type="pres">
      <dgm:prSet presAssocID="{7DFD15BA-F7CA-4992-B8B3-5F52C0C99083}" presName="descendantText" presStyleLbl="alignAccFollowNode1" presStyleIdx="1" presStyleCnt="3" custScaleY="112602">
        <dgm:presLayoutVars>
          <dgm:bulletEnabled val="1"/>
        </dgm:presLayoutVars>
      </dgm:prSet>
      <dgm:spPr/>
    </dgm:pt>
    <dgm:pt modelId="{27EEAC8F-6333-4CD6-AEAB-9D7D5761AE5E}" type="pres">
      <dgm:prSet presAssocID="{2D467D3C-8E04-434B-A385-0898D94D0D0E}" presName="sp" presStyleCnt="0"/>
      <dgm:spPr/>
    </dgm:pt>
    <dgm:pt modelId="{964BB880-F9C5-4579-84B1-2E61D1AFAB04}" type="pres">
      <dgm:prSet presAssocID="{44DFF51A-CF2D-4855-8211-D8408266F94B}" presName="linNode" presStyleCnt="0"/>
      <dgm:spPr/>
    </dgm:pt>
    <dgm:pt modelId="{13061440-98CC-4564-987B-912E0A89F099}" type="pres">
      <dgm:prSet presAssocID="{44DFF51A-CF2D-4855-8211-D8408266F94B}" presName="parentText" presStyleLbl="node1" presStyleIdx="2" presStyleCnt="3" custScaleY="115969">
        <dgm:presLayoutVars>
          <dgm:chMax val="1"/>
          <dgm:bulletEnabled val="1"/>
        </dgm:presLayoutVars>
      </dgm:prSet>
      <dgm:spPr/>
    </dgm:pt>
    <dgm:pt modelId="{B57B02CE-BDEB-496B-B5DB-931AC5326C0E}" type="pres">
      <dgm:prSet presAssocID="{44DFF51A-CF2D-4855-8211-D8408266F94B}" presName="descendantText" presStyleLbl="alignAccFollowNode1" presStyleIdx="2" presStyleCnt="3" custScaleY="164635" custLinFactNeighborX="272" custLinFactNeighborY="5149">
        <dgm:presLayoutVars>
          <dgm:bulletEnabled val="1"/>
        </dgm:presLayoutVars>
      </dgm:prSet>
      <dgm:spPr/>
    </dgm:pt>
  </dgm:ptLst>
  <dgm:cxnLst>
    <dgm:cxn modelId="{8E84D40F-9E94-4097-AC10-45809BC22EA0}" srcId="{7DFD15BA-F7CA-4992-B8B3-5F52C0C99083}" destId="{862244B6-843D-4DE7-8CE1-619D27A23842}" srcOrd="0" destOrd="0" parTransId="{9FEDEAF2-A58D-4A2D-A61E-1AA52EA6AF38}" sibTransId="{1EFC1BDA-49E2-4C00-95C8-7C55C472D986}"/>
    <dgm:cxn modelId="{F5A4D010-03BD-4513-93AD-4927E0DAA9E7}" srcId="{44DFF51A-CF2D-4855-8211-D8408266F94B}" destId="{A55F8C68-20FF-4D54-A8B1-2388D051593B}" srcOrd="1" destOrd="0" parTransId="{F6F707EA-576C-4742-9042-8BC1E00F1EC6}" sibTransId="{F42DBA67-6C47-42AB-963F-E7B3A65DA2CB}"/>
    <dgm:cxn modelId="{F3738611-099F-4A56-8B4E-A3499B51FD47}" type="presOf" srcId="{A55F8C68-20FF-4D54-A8B1-2388D051593B}" destId="{B57B02CE-BDEB-496B-B5DB-931AC5326C0E}" srcOrd="0" destOrd="1" presId="urn:microsoft.com/office/officeart/2005/8/layout/vList5"/>
    <dgm:cxn modelId="{310C3E14-BA78-4200-A32D-1DE448EFCEC5}" srcId="{44DFF51A-CF2D-4855-8211-D8408266F94B}" destId="{F6C7B449-7576-4748-A1F6-06DE04B66E0D}" srcOrd="2" destOrd="0" parTransId="{5F55EC7D-319F-4AAD-B36E-C0DB062112FA}" sibTransId="{36397BAF-C739-4427-806B-259A84B7EF3D}"/>
    <dgm:cxn modelId="{2A415320-0477-4C21-934C-5382063BEBD0}" srcId="{7DFD15BA-F7CA-4992-B8B3-5F52C0C99083}" destId="{0CDECD93-1AAE-4A7D-A31A-729426DA0D39}" srcOrd="1" destOrd="0" parTransId="{235A3455-EF5E-4063-ADA2-B0CD16E9071E}" sibTransId="{3A98E225-35A2-4FBC-943C-1347945EED68}"/>
    <dgm:cxn modelId="{0253E92C-A2BC-41C0-A366-E6205493692C}" type="presOf" srcId="{AEC6E072-D30F-4479-BD9F-B1C7A1E92850}" destId="{C164456E-3775-42AA-A23E-D5166272443F}" srcOrd="0" destOrd="0" presId="urn:microsoft.com/office/officeart/2005/8/layout/vList5"/>
    <dgm:cxn modelId="{EA716131-0575-4E8E-88E9-9A84C6E57C07}" srcId="{44DFF51A-CF2D-4855-8211-D8408266F94B}" destId="{78D9C9D6-4E7A-481D-9B87-121BE5CAEAF3}" srcOrd="0" destOrd="0" parTransId="{4F38C187-422F-4950-913A-C9B87EDCBF3E}" sibTransId="{054130E1-EBB4-4192-8E00-FE2D332F800F}"/>
    <dgm:cxn modelId="{6D066D31-1A32-4F7F-81C0-7D9BF735DA45}" type="presOf" srcId="{7DFD15BA-F7CA-4992-B8B3-5F52C0C99083}" destId="{9A77817B-C29D-4010-BB15-4047B989A4BD}" srcOrd="0" destOrd="0" presId="urn:microsoft.com/office/officeart/2005/8/layout/vList5"/>
    <dgm:cxn modelId="{3C37463C-479D-4173-B822-7CB00271E560}" srcId="{D69542D9-F1DC-42E9-AA4D-6B24E7E29FED}" destId="{79B9CA3D-D9FB-4F07-8986-960AABA9DE8C}" srcOrd="0" destOrd="0" parTransId="{63E7A0B8-7CE8-4E08-B019-2AEB2D7AFF44}" sibTransId="{B96BD170-AEA0-4A32-BF10-7332F4EBABB1}"/>
    <dgm:cxn modelId="{9983E040-D408-4841-A0CD-39E044366545}" srcId="{7DFD15BA-F7CA-4992-B8B3-5F52C0C99083}" destId="{364382D9-F5A8-4089-A029-1EA13CC2DADD}" srcOrd="2" destOrd="0" parTransId="{A79B1EAF-88EF-44D0-8AB2-93459D2E7010}" sibTransId="{6215444F-D3B8-47A6-A23B-B0801FD57766}"/>
    <dgm:cxn modelId="{88F0C062-0E09-4A7E-ACD7-74D35702A659}" type="presOf" srcId="{0CDECD93-1AAE-4A7D-A31A-729426DA0D39}" destId="{B603B506-CEEE-4684-8036-38E261C6981F}" srcOrd="0" destOrd="1" presId="urn:microsoft.com/office/officeart/2005/8/layout/vList5"/>
    <dgm:cxn modelId="{CB670772-286B-4989-8712-26F61951A52F}" srcId="{D69542D9-F1DC-42E9-AA4D-6B24E7E29FED}" destId="{44DFF51A-CF2D-4855-8211-D8408266F94B}" srcOrd="2" destOrd="0" parTransId="{F8E1FC3C-CCD0-4DCA-ADB9-12F95A2FC094}" sibTransId="{79C66BAE-7423-49DE-95FC-500EAE1B4D45}"/>
    <dgm:cxn modelId="{25EED955-D474-447D-80AD-5AE2A363442C}" type="presOf" srcId="{78D9C9D6-4E7A-481D-9B87-121BE5CAEAF3}" destId="{B57B02CE-BDEB-496B-B5DB-931AC5326C0E}" srcOrd="0" destOrd="0" presId="urn:microsoft.com/office/officeart/2005/8/layout/vList5"/>
    <dgm:cxn modelId="{DA45438C-33B0-41AC-B777-3298AAF2826B}" type="presOf" srcId="{862244B6-843D-4DE7-8CE1-619D27A23842}" destId="{B603B506-CEEE-4684-8036-38E261C6981F}" srcOrd="0" destOrd="0" presId="urn:microsoft.com/office/officeart/2005/8/layout/vList5"/>
    <dgm:cxn modelId="{25B474A4-0E6B-4875-AEA0-CAEEFA80A28A}" type="presOf" srcId="{364382D9-F5A8-4089-A029-1EA13CC2DADD}" destId="{B603B506-CEEE-4684-8036-38E261C6981F}" srcOrd="0" destOrd="2" presId="urn:microsoft.com/office/officeart/2005/8/layout/vList5"/>
    <dgm:cxn modelId="{BF8140A9-406D-4DB0-9ADC-C4E671684D48}" type="presOf" srcId="{D69542D9-F1DC-42E9-AA4D-6B24E7E29FED}" destId="{06AD05A6-B6C8-4A2D-9449-1A13DF1E65DB}" srcOrd="0" destOrd="0" presId="urn:microsoft.com/office/officeart/2005/8/layout/vList5"/>
    <dgm:cxn modelId="{90456FAE-60DE-41D6-8422-A761324E79C4}" type="presOf" srcId="{44DFF51A-CF2D-4855-8211-D8408266F94B}" destId="{13061440-98CC-4564-987B-912E0A89F099}" srcOrd="0" destOrd="0" presId="urn:microsoft.com/office/officeart/2005/8/layout/vList5"/>
    <dgm:cxn modelId="{D275EEB7-CC59-4377-83EE-0B6629858235}" srcId="{D69542D9-F1DC-42E9-AA4D-6B24E7E29FED}" destId="{7DFD15BA-F7CA-4992-B8B3-5F52C0C99083}" srcOrd="1" destOrd="0" parTransId="{3A7F450A-349F-4E2B-A06E-96FDE214BFBC}" sibTransId="{2D467D3C-8E04-434B-A385-0898D94D0D0E}"/>
    <dgm:cxn modelId="{124A40C9-C429-40FE-B799-CD940F280059}" type="presOf" srcId="{79B9CA3D-D9FB-4F07-8986-960AABA9DE8C}" destId="{2E3CA9FA-0919-47BA-B322-F83823A76E65}" srcOrd="0" destOrd="0" presId="urn:microsoft.com/office/officeart/2005/8/layout/vList5"/>
    <dgm:cxn modelId="{BDB6D9CD-F26A-4AD9-9043-C743E5535AF0}" type="presOf" srcId="{F6C7B449-7576-4748-A1F6-06DE04B66E0D}" destId="{B57B02CE-BDEB-496B-B5DB-931AC5326C0E}" srcOrd="0" destOrd="2" presId="urn:microsoft.com/office/officeart/2005/8/layout/vList5"/>
    <dgm:cxn modelId="{3B298DE7-1D78-48F4-B8B8-D210E103D0E7}" srcId="{79B9CA3D-D9FB-4F07-8986-960AABA9DE8C}" destId="{AEC6E072-D30F-4479-BD9F-B1C7A1E92850}" srcOrd="0" destOrd="0" parTransId="{5B637121-7699-41DA-8D93-326F9CDA0410}" sibTransId="{57D739A8-CCD8-400D-A149-6E8AA101C3E9}"/>
    <dgm:cxn modelId="{3F1453DC-7C3D-4180-8921-58485FF65D65}" type="presParOf" srcId="{06AD05A6-B6C8-4A2D-9449-1A13DF1E65DB}" destId="{C246D766-3FC8-48F6-89F6-3B6C64B4A988}" srcOrd="0" destOrd="0" presId="urn:microsoft.com/office/officeart/2005/8/layout/vList5"/>
    <dgm:cxn modelId="{E2B06D09-0CC4-4B8C-B78F-86BD88F4FB26}" type="presParOf" srcId="{C246D766-3FC8-48F6-89F6-3B6C64B4A988}" destId="{2E3CA9FA-0919-47BA-B322-F83823A76E65}" srcOrd="0" destOrd="0" presId="urn:microsoft.com/office/officeart/2005/8/layout/vList5"/>
    <dgm:cxn modelId="{E366291D-4240-4C19-A096-CC0B36D08220}" type="presParOf" srcId="{C246D766-3FC8-48F6-89F6-3B6C64B4A988}" destId="{C164456E-3775-42AA-A23E-D5166272443F}" srcOrd="1" destOrd="0" presId="urn:microsoft.com/office/officeart/2005/8/layout/vList5"/>
    <dgm:cxn modelId="{A65D1642-1AA6-4F3C-B05F-C7C5F18A482D}" type="presParOf" srcId="{06AD05A6-B6C8-4A2D-9449-1A13DF1E65DB}" destId="{DB249676-988F-4DEA-8A1F-105D38BB2B13}" srcOrd="1" destOrd="0" presId="urn:microsoft.com/office/officeart/2005/8/layout/vList5"/>
    <dgm:cxn modelId="{1207D2DD-4049-4D18-880A-7DB1D764B74F}" type="presParOf" srcId="{06AD05A6-B6C8-4A2D-9449-1A13DF1E65DB}" destId="{C5D4CB63-D902-432D-8BC7-03BCBC25F2E0}" srcOrd="2" destOrd="0" presId="urn:microsoft.com/office/officeart/2005/8/layout/vList5"/>
    <dgm:cxn modelId="{21E011CC-9A6D-4C74-B7FC-6BA303D07FA3}" type="presParOf" srcId="{C5D4CB63-D902-432D-8BC7-03BCBC25F2E0}" destId="{9A77817B-C29D-4010-BB15-4047B989A4BD}" srcOrd="0" destOrd="0" presId="urn:microsoft.com/office/officeart/2005/8/layout/vList5"/>
    <dgm:cxn modelId="{26CDA5AB-6DB2-4ED2-968B-798E3A6972C7}" type="presParOf" srcId="{C5D4CB63-D902-432D-8BC7-03BCBC25F2E0}" destId="{B603B506-CEEE-4684-8036-38E261C6981F}" srcOrd="1" destOrd="0" presId="urn:microsoft.com/office/officeart/2005/8/layout/vList5"/>
    <dgm:cxn modelId="{AD6B31AB-EB0F-4BC4-B216-02A23B5FD64C}" type="presParOf" srcId="{06AD05A6-B6C8-4A2D-9449-1A13DF1E65DB}" destId="{27EEAC8F-6333-4CD6-AEAB-9D7D5761AE5E}" srcOrd="3" destOrd="0" presId="urn:microsoft.com/office/officeart/2005/8/layout/vList5"/>
    <dgm:cxn modelId="{5BAB3252-683B-4EBF-B0AE-A9564CD4EF22}" type="presParOf" srcId="{06AD05A6-B6C8-4A2D-9449-1A13DF1E65DB}" destId="{964BB880-F9C5-4579-84B1-2E61D1AFAB04}" srcOrd="4" destOrd="0" presId="urn:microsoft.com/office/officeart/2005/8/layout/vList5"/>
    <dgm:cxn modelId="{CBDA68C1-C3E4-4287-9EB6-E9E44A01D539}" type="presParOf" srcId="{964BB880-F9C5-4579-84B1-2E61D1AFAB04}" destId="{13061440-98CC-4564-987B-912E0A89F099}" srcOrd="0" destOrd="0" presId="urn:microsoft.com/office/officeart/2005/8/layout/vList5"/>
    <dgm:cxn modelId="{B6D9C440-E611-42E0-A901-69498D176CE1}" type="presParOf" srcId="{964BB880-F9C5-4579-84B1-2E61D1AFAB04}" destId="{B57B02CE-BDEB-496B-B5DB-931AC5326C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9542D9-F1DC-42E9-AA4D-6B24E7E29FED}"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79B9CA3D-D9FB-4F07-8986-960AABA9DE8C}">
      <dgm:prSet phldrT="[Text]" custT="1"/>
      <dgm:spPr/>
      <dgm:t>
        <a:bodyPr/>
        <a:lstStyle/>
        <a:p>
          <a:pPr>
            <a:buClrTx/>
            <a:buSzPts val="2400"/>
            <a:buFont typeface="Arial" panose="020B0604020202020204" pitchFamily="34" charset="0"/>
            <a:buChar char="•"/>
          </a:pPr>
          <a:r>
            <a:rPr lang="en-US" sz="3200" b="1" dirty="0"/>
            <a:t>Risk Factors</a:t>
          </a:r>
          <a:endParaRPr lang="en-US" sz="3200" dirty="0"/>
        </a:p>
      </dgm:t>
    </dgm:pt>
    <dgm:pt modelId="{63E7A0B8-7CE8-4E08-B019-2AEB2D7AFF44}" type="parTrans" cxnId="{3C37463C-479D-4173-B822-7CB00271E560}">
      <dgm:prSet/>
      <dgm:spPr/>
      <dgm:t>
        <a:bodyPr/>
        <a:lstStyle/>
        <a:p>
          <a:endParaRPr lang="en-US"/>
        </a:p>
      </dgm:t>
    </dgm:pt>
    <dgm:pt modelId="{B96BD170-AEA0-4A32-BF10-7332F4EBABB1}" type="sibTrans" cxnId="{3C37463C-479D-4173-B822-7CB00271E560}">
      <dgm:prSet/>
      <dgm:spPr/>
      <dgm:t>
        <a:bodyPr/>
        <a:lstStyle/>
        <a:p>
          <a:endParaRPr lang="en-US"/>
        </a:p>
      </dgm:t>
    </dgm:pt>
    <dgm:pt modelId="{AEC6E072-D30F-4479-BD9F-B1C7A1E92850}">
      <dgm:prSet phldrT="[Text]" custT="1"/>
      <dgm:spPr/>
      <dgm:t>
        <a:bodyPr/>
        <a:lstStyle/>
        <a:p>
          <a:r>
            <a:rPr lang="en-US" sz="2000" dirty="0"/>
            <a:t>Usually sporadic; few familial cases</a:t>
          </a:r>
        </a:p>
      </dgm:t>
    </dgm:pt>
    <dgm:pt modelId="{5B637121-7699-41DA-8D93-326F9CDA0410}" type="parTrans" cxnId="{3B298DE7-1D78-48F4-B8B8-D210E103D0E7}">
      <dgm:prSet/>
      <dgm:spPr/>
      <dgm:t>
        <a:bodyPr/>
        <a:lstStyle/>
        <a:p>
          <a:endParaRPr lang="en-US"/>
        </a:p>
      </dgm:t>
    </dgm:pt>
    <dgm:pt modelId="{57D739A8-CCD8-400D-A149-6E8AA101C3E9}" type="sibTrans" cxnId="{3B298DE7-1D78-48F4-B8B8-D210E103D0E7}">
      <dgm:prSet/>
      <dgm:spPr/>
      <dgm:t>
        <a:bodyPr/>
        <a:lstStyle/>
        <a:p>
          <a:endParaRPr lang="en-US"/>
        </a:p>
      </dgm:t>
    </dgm:pt>
    <dgm:pt modelId="{F35A8667-25B7-4642-8FC6-75577DC225AD}">
      <dgm:prSet custT="1"/>
      <dgm:spPr/>
      <dgm:t>
        <a:bodyPr/>
        <a:lstStyle/>
        <a:p>
          <a:r>
            <a:rPr lang="en-US" sz="2000" dirty="0"/>
            <a:t> Associated with other autoimmune conditions (SLE, </a:t>
          </a:r>
          <a:r>
            <a:rPr lang="en-US" sz="2000" dirty="0" err="1"/>
            <a:t>Sjögren's</a:t>
          </a:r>
          <a:r>
            <a:rPr lang="en-US" sz="2000" dirty="0"/>
            <a:t>, Myasthenia gravis)</a:t>
          </a:r>
        </a:p>
      </dgm:t>
    </dgm:pt>
    <dgm:pt modelId="{9EDF7AD6-0E84-44AC-BA65-3F828B8D5F07}" type="parTrans" cxnId="{3B4EB713-61F9-4615-AF05-BCCBC961C371}">
      <dgm:prSet/>
      <dgm:spPr/>
      <dgm:t>
        <a:bodyPr/>
        <a:lstStyle/>
        <a:p>
          <a:endParaRPr lang="en-US"/>
        </a:p>
      </dgm:t>
    </dgm:pt>
    <dgm:pt modelId="{1CE53A71-FDFD-4B4F-A352-BA56E101B8FD}" type="sibTrans" cxnId="{3B4EB713-61F9-4615-AF05-BCCBC961C371}">
      <dgm:prSet/>
      <dgm:spPr/>
      <dgm:t>
        <a:bodyPr/>
        <a:lstStyle/>
        <a:p>
          <a:endParaRPr lang="en-US"/>
        </a:p>
      </dgm:t>
    </dgm:pt>
    <dgm:pt modelId="{06AD05A6-B6C8-4A2D-9449-1A13DF1E65DB}" type="pres">
      <dgm:prSet presAssocID="{D69542D9-F1DC-42E9-AA4D-6B24E7E29FED}" presName="Name0" presStyleCnt="0">
        <dgm:presLayoutVars>
          <dgm:dir/>
          <dgm:animLvl val="lvl"/>
          <dgm:resizeHandles val="exact"/>
        </dgm:presLayoutVars>
      </dgm:prSet>
      <dgm:spPr/>
    </dgm:pt>
    <dgm:pt modelId="{C246D766-3FC8-48F6-89F6-3B6C64B4A988}" type="pres">
      <dgm:prSet presAssocID="{79B9CA3D-D9FB-4F07-8986-960AABA9DE8C}" presName="linNode" presStyleCnt="0"/>
      <dgm:spPr/>
    </dgm:pt>
    <dgm:pt modelId="{2E3CA9FA-0919-47BA-B322-F83823A76E65}" type="pres">
      <dgm:prSet presAssocID="{79B9CA3D-D9FB-4F07-8986-960AABA9DE8C}" presName="parentText" presStyleLbl="node1" presStyleIdx="0" presStyleCnt="1" custLinFactY="100000" custLinFactNeighborY="163046">
        <dgm:presLayoutVars>
          <dgm:chMax val="1"/>
          <dgm:bulletEnabled val="1"/>
        </dgm:presLayoutVars>
      </dgm:prSet>
      <dgm:spPr/>
    </dgm:pt>
    <dgm:pt modelId="{C164456E-3775-42AA-A23E-D5166272443F}" type="pres">
      <dgm:prSet presAssocID="{79B9CA3D-D9FB-4F07-8986-960AABA9DE8C}" presName="descendantText" presStyleLbl="alignAccFollowNode1" presStyleIdx="0" presStyleCnt="1">
        <dgm:presLayoutVars>
          <dgm:bulletEnabled val="1"/>
        </dgm:presLayoutVars>
      </dgm:prSet>
      <dgm:spPr/>
    </dgm:pt>
  </dgm:ptLst>
  <dgm:cxnLst>
    <dgm:cxn modelId="{3B4EB713-61F9-4615-AF05-BCCBC961C371}" srcId="{79B9CA3D-D9FB-4F07-8986-960AABA9DE8C}" destId="{F35A8667-25B7-4642-8FC6-75577DC225AD}" srcOrd="1" destOrd="0" parTransId="{9EDF7AD6-0E84-44AC-BA65-3F828B8D5F07}" sibTransId="{1CE53A71-FDFD-4B4F-A352-BA56E101B8FD}"/>
    <dgm:cxn modelId="{0253E92C-A2BC-41C0-A366-E6205493692C}" type="presOf" srcId="{AEC6E072-D30F-4479-BD9F-B1C7A1E92850}" destId="{C164456E-3775-42AA-A23E-D5166272443F}" srcOrd="0" destOrd="0" presId="urn:microsoft.com/office/officeart/2005/8/layout/vList5"/>
    <dgm:cxn modelId="{3C37463C-479D-4173-B822-7CB00271E560}" srcId="{D69542D9-F1DC-42E9-AA4D-6B24E7E29FED}" destId="{79B9CA3D-D9FB-4F07-8986-960AABA9DE8C}" srcOrd="0" destOrd="0" parTransId="{63E7A0B8-7CE8-4E08-B019-2AEB2D7AFF44}" sibTransId="{B96BD170-AEA0-4A32-BF10-7332F4EBABB1}"/>
    <dgm:cxn modelId="{BF8140A9-406D-4DB0-9ADC-C4E671684D48}" type="presOf" srcId="{D69542D9-F1DC-42E9-AA4D-6B24E7E29FED}" destId="{06AD05A6-B6C8-4A2D-9449-1A13DF1E65DB}" srcOrd="0" destOrd="0" presId="urn:microsoft.com/office/officeart/2005/8/layout/vList5"/>
    <dgm:cxn modelId="{124A40C9-C429-40FE-B799-CD940F280059}" type="presOf" srcId="{79B9CA3D-D9FB-4F07-8986-960AABA9DE8C}" destId="{2E3CA9FA-0919-47BA-B322-F83823A76E65}" srcOrd="0" destOrd="0" presId="urn:microsoft.com/office/officeart/2005/8/layout/vList5"/>
    <dgm:cxn modelId="{D04084CB-1BC1-4911-9B45-6CAA4D99939E}" type="presOf" srcId="{F35A8667-25B7-4642-8FC6-75577DC225AD}" destId="{C164456E-3775-42AA-A23E-D5166272443F}" srcOrd="0" destOrd="1" presId="urn:microsoft.com/office/officeart/2005/8/layout/vList5"/>
    <dgm:cxn modelId="{3B298DE7-1D78-48F4-B8B8-D210E103D0E7}" srcId="{79B9CA3D-D9FB-4F07-8986-960AABA9DE8C}" destId="{AEC6E072-D30F-4479-BD9F-B1C7A1E92850}" srcOrd="0" destOrd="0" parTransId="{5B637121-7699-41DA-8D93-326F9CDA0410}" sibTransId="{57D739A8-CCD8-400D-A149-6E8AA101C3E9}"/>
    <dgm:cxn modelId="{3F1453DC-7C3D-4180-8921-58485FF65D65}" type="presParOf" srcId="{06AD05A6-B6C8-4A2D-9449-1A13DF1E65DB}" destId="{C246D766-3FC8-48F6-89F6-3B6C64B4A988}" srcOrd="0" destOrd="0" presId="urn:microsoft.com/office/officeart/2005/8/layout/vList5"/>
    <dgm:cxn modelId="{E2B06D09-0CC4-4B8C-B78F-86BD88F4FB26}" type="presParOf" srcId="{C246D766-3FC8-48F6-89F6-3B6C64B4A988}" destId="{2E3CA9FA-0919-47BA-B322-F83823A76E65}" srcOrd="0" destOrd="0" presId="urn:microsoft.com/office/officeart/2005/8/layout/vList5"/>
    <dgm:cxn modelId="{E366291D-4240-4C19-A096-CC0B36D08220}" type="presParOf" srcId="{C246D766-3FC8-48F6-89F6-3B6C64B4A988}" destId="{C164456E-3775-42AA-A23E-D5166272443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9D371-1FCA-4E60-88F9-1C35F80A94F0}">
      <dsp:nvSpPr>
        <dsp:cNvPr id="0" name=""/>
        <dsp:cNvSpPr/>
      </dsp:nvSpPr>
      <dsp:spPr>
        <a:xfrm>
          <a:off x="891037" y="288252"/>
          <a:ext cx="4892185" cy="1652098"/>
        </a:xfrm>
        <a:prstGeom prst="ellipse">
          <a:avLst/>
        </a:prstGeom>
        <a:solidFill>
          <a:schemeClr val="bg2">
            <a:alpha val="40000"/>
          </a:schemeClr>
        </a:solidFill>
        <a:ln>
          <a:noFill/>
        </a:ln>
        <a:effectLst/>
      </dsp:spPr>
      <dsp:style>
        <a:lnRef idx="0">
          <a:scrgbClr r="0" g="0" b="0"/>
        </a:lnRef>
        <a:fillRef idx="1">
          <a:scrgbClr r="0" g="0" b="0"/>
        </a:fillRef>
        <a:effectRef idx="0">
          <a:scrgbClr r="0" g="0" b="0"/>
        </a:effectRef>
        <a:fontRef idx="minor"/>
      </dsp:style>
    </dsp:sp>
    <dsp:sp modelId="{663CE10A-FD23-47B3-B1AB-A016F9B331DC}">
      <dsp:nvSpPr>
        <dsp:cNvPr id="0" name=""/>
        <dsp:cNvSpPr/>
      </dsp:nvSpPr>
      <dsp:spPr>
        <a:xfrm>
          <a:off x="2930246" y="4650167"/>
          <a:ext cx="849337" cy="543575"/>
        </a:xfrm>
        <a:prstGeom prst="downArrow">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A74A6-0F88-4194-8240-E94FF2DF8B5E}">
      <dsp:nvSpPr>
        <dsp:cNvPr id="0" name=""/>
        <dsp:cNvSpPr/>
      </dsp:nvSpPr>
      <dsp:spPr>
        <a:xfrm>
          <a:off x="1392695" y="5201348"/>
          <a:ext cx="4009305" cy="974369"/>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lumMod val="95000"/>
                  <a:lumOff val="5000"/>
                </a:schemeClr>
              </a:solidFill>
              <a:latin typeface="Arial" panose="020B0604020202020204" pitchFamily="34" charset="0"/>
              <a:cs typeface="Arial" panose="020B0604020202020204" pitchFamily="34" charset="0"/>
            </a:rPr>
            <a:t>Final</a:t>
          </a:r>
          <a:r>
            <a:rPr lang="en-US" sz="3000" b="1" kern="1200" baseline="0" dirty="0">
              <a:solidFill>
                <a:schemeClr val="tx1">
                  <a:lumMod val="95000"/>
                  <a:lumOff val="5000"/>
                </a:schemeClr>
              </a:solidFill>
              <a:latin typeface="Arial" panose="020B0604020202020204" pitchFamily="34" charset="0"/>
              <a:cs typeface="Arial" panose="020B0604020202020204" pitchFamily="34" charset="0"/>
            </a:rPr>
            <a:t> Diagnosis</a:t>
          </a:r>
          <a:endParaRPr lang="en-US" sz="3000" b="1" kern="1200" dirty="0">
            <a:solidFill>
              <a:schemeClr val="tx1">
                <a:lumMod val="95000"/>
                <a:lumOff val="5000"/>
              </a:schemeClr>
            </a:solidFill>
            <a:latin typeface="Arial" panose="020B0604020202020204" pitchFamily="34" charset="0"/>
            <a:cs typeface="Arial" panose="020B0604020202020204" pitchFamily="34" charset="0"/>
          </a:endParaRPr>
        </a:p>
      </dsp:txBody>
      <dsp:txXfrm>
        <a:off x="1392695" y="5201348"/>
        <a:ext cx="4009305" cy="974369"/>
      </dsp:txXfrm>
    </dsp:sp>
    <dsp:sp modelId="{8D3C6EAA-1AB6-480C-8D41-E51445651CDC}">
      <dsp:nvSpPr>
        <dsp:cNvPr id="0" name=""/>
        <dsp:cNvSpPr/>
      </dsp:nvSpPr>
      <dsp:spPr>
        <a:xfrm>
          <a:off x="2792620" y="2407162"/>
          <a:ext cx="1528806" cy="1528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DIFFERENTIAL DIAGNOSIS</a:t>
          </a:r>
          <a:endParaRPr lang="en-US" sz="1400" kern="1200" dirty="0"/>
        </a:p>
      </dsp:txBody>
      <dsp:txXfrm>
        <a:off x="3016508" y="2631050"/>
        <a:ext cx="1081030" cy="1081030"/>
      </dsp:txXfrm>
    </dsp:sp>
    <dsp:sp modelId="{EDD6D93E-FCCB-4869-8A84-A7D50ADEF22A}">
      <dsp:nvSpPr>
        <dsp:cNvPr id="0" name=""/>
        <dsp:cNvSpPr/>
      </dsp:nvSpPr>
      <dsp:spPr>
        <a:xfrm>
          <a:off x="1794254" y="1109569"/>
          <a:ext cx="1528806" cy="1528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Differential Diagnosis</a:t>
          </a:r>
        </a:p>
      </dsp:txBody>
      <dsp:txXfrm>
        <a:off x="2018142" y="1333457"/>
        <a:ext cx="1081030" cy="1081030"/>
      </dsp:txXfrm>
    </dsp:sp>
    <dsp:sp modelId="{0332229C-36B4-45BC-9478-9EB113FC2E75}">
      <dsp:nvSpPr>
        <dsp:cNvPr id="0" name=""/>
        <dsp:cNvSpPr/>
      </dsp:nvSpPr>
      <dsp:spPr>
        <a:xfrm>
          <a:off x="3337114" y="408752"/>
          <a:ext cx="1528806" cy="1528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Differential Diagnosis</a:t>
          </a:r>
        </a:p>
      </dsp:txBody>
      <dsp:txXfrm>
        <a:off x="3561002" y="632640"/>
        <a:ext cx="1081030" cy="1081030"/>
      </dsp:txXfrm>
    </dsp:sp>
    <dsp:sp modelId="{D0C1B807-01B1-4832-B665-EEEBC4C0CD2F}">
      <dsp:nvSpPr>
        <dsp:cNvPr id="0" name=""/>
        <dsp:cNvSpPr/>
      </dsp:nvSpPr>
      <dsp:spPr>
        <a:xfrm>
          <a:off x="566477" y="129110"/>
          <a:ext cx="5541312" cy="4467371"/>
        </a:xfrm>
        <a:prstGeom prst="funnel">
          <a:avLst/>
        </a:prstGeom>
        <a:solidFill>
          <a:schemeClr val="accent5">
            <a:lumMod val="7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4456E-3775-42AA-A23E-D5166272443F}">
      <dsp:nvSpPr>
        <dsp:cNvPr id="0" name=""/>
        <dsp:cNvSpPr/>
      </dsp:nvSpPr>
      <dsp:spPr>
        <a:xfrm rot="5400000">
          <a:off x="6737979" y="-2877835"/>
          <a:ext cx="82525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0.37-10 per 100,000 adults </a:t>
          </a:r>
          <a:r>
            <a:rPr lang="en-US" sz="1800" kern="1200" dirty="0"/>
            <a:t>(Papp et al., 2021)  </a:t>
          </a:r>
          <a:endParaRPr lang="en-US" sz="2400" kern="1200" dirty="0"/>
        </a:p>
      </dsp:txBody>
      <dsp:txXfrm rot="-5400000">
        <a:off x="3785615" y="114815"/>
        <a:ext cx="6689698" cy="744684"/>
      </dsp:txXfrm>
    </dsp:sp>
    <dsp:sp modelId="{2E3CA9FA-0919-47BA-B322-F83823A76E65}">
      <dsp:nvSpPr>
        <dsp:cNvPr id="0" name=""/>
        <dsp:cNvSpPr/>
      </dsp:nvSpPr>
      <dsp:spPr>
        <a:xfrm>
          <a:off x="0" y="1006"/>
          <a:ext cx="3785616" cy="103157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ClrTx/>
            <a:buSzPts val="2400"/>
            <a:buFont typeface="Arial" panose="020B0604020202020204" pitchFamily="34" charset="0"/>
            <a:buNone/>
          </a:pPr>
          <a:r>
            <a:rPr lang="en-US" sz="3200" b="1" kern="1200" dirty="0"/>
            <a:t>Prevalence</a:t>
          </a:r>
          <a:endParaRPr lang="en-US" sz="3200" kern="1200" dirty="0"/>
        </a:p>
      </dsp:txBody>
      <dsp:txXfrm>
        <a:off x="50357" y="51363"/>
        <a:ext cx="3684902" cy="930856"/>
      </dsp:txXfrm>
    </dsp:sp>
    <dsp:sp modelId="{B603B506-CEEE-4684-8036-38E261C6981F}">
      <dsp:nvSpPr>
        <dsp:cNvPr id="0" name=""/>
        <dsp:cNvSpPr/>
      </dsp:nvSpPr>
      <dsp:spPr>
        <a:xfrm rot="5400000">
          <a:off x="6685980" y="-1765051"/>
          <a:ext cx="92925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Tx/>
            <a:buSzPts val="2000"/>
            <a:buFont typeface="Arial" panose="020B0604020202020204" pitchFamily="34" charset="0"/>
            <a:buChar char="•"/>
          </a:pPr>
          <a:r>
            <a:rPr lang="en-US" sz="2000" kern="1200" dirty="0"/>
            <a:t>Female: male incidence ratio up to 10:1</a:t>
          </a:r>
        </a:p>
        <a:p>
          <a:pPr marL="228600" lvl="1" indent="-228600" algn="l" defTabSz="889000">
            <a:lnSpc>
              <a:spcPct val="90000"/>
            </a:lnSpc>
            <a:spcBef>
              <a:spcPct val="0"/>
            </a:spcBef>
            <a:spcAft>
              <a:spcPct val="15000"/>
            </a:spcAft>
            <a:buChar char="•"/>
          </a:pPr>
          <a:r>
            <a:rPr lang="en-US" sz="2000" kern="1200" dirty="0"/>
            <a:t>Median age of onset: 32-41 years</a:t>
          </a:r>
        </a:p>
        <a:p>
          <a:pPr marL="228600" lvl="1" indent="-228600" algn="l" defTabSz="889000">
            <a:lnSpc>
              <a:spcPct val="90000"/>
            </a:lnSpc>
            <a:spcBef>
              <a:spcPct val="0"/>
            </a:spcBef>
            <a:spcAft>
              <a:spcPct val="15000"/>
            </a:spcAft>
            <a:buNone/>
          </a:pPr>
          <a:r>
            <a:rPr lang="en-US" sz="2000" kern="1200" dirty="0"/>
            <a:t>(Kim et al., 2018) </a:t>
          </a:r>
        </a:p>
      </dsp:txBody>
      <dsp:txXfrm rot="-5400000">
        <a:off x="3785615" y="1180676"/>
        <a:ext cx="6684622" cy="838530"/>
      </dsp:txXfrm>
    </dsp:sp>
    <dsp:sp modelId="{9A77817B-C29D-4010-BB15-4047B989A4BD}">
      <dsp:nvSpPr>
        <dsp:cNvPr id="0" name=""/>
        <dsp:cNvSpPr/>
      </dsp:nvSpPr>
      <dsp:spPr>
        <a:xfrm>
          <a:off x="0" y="1084155"/>
          <a:ext cx="3785616" cy="103157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ClrTx/>
            <a:buSzPts val="2000"/>
            <a:buFont typeface="Arial" panose="020B0604020202020204" pitchFamily="34" charset="0"/>
            <a:buNone/>
          </a:pPr>
          <a:r>
            <a:rPr lang="en-US" sz="3200" b="1" kern="1200" dirty="0"/>
            <a:t>Demographics</a:t>
          </a:r>
          <a:endParaRPr lang="en-US" sz="3200" kern="1200" dirty="0"/>
        </a:p>
      </dsp:txBody>
      <dsp:txXfrm>
        <a:off x="50357" y="1134512"/>
        <a:ext cx="3684902" cy="930856"/>
      </dsp:txXfrm>
    </dsp:sp>
    <dsp:sp modelId="{B57B02CE-BDEB-496B-B5DB-931AC5326C0E}">
      <dsp:nvSpPr>
        <dsp:cNvPr id="0" name=""/>
        <dsp:cNvSpPr/>
      </dsp:nvSpPr>
      <dsp:spPr>
        <a:xfrm rot="5400000">
          <a:off x="6474563" y="-514065"/>
          <a:ext cx="1358660"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Tx/>
            <a:buSzTx/>
            <a:buFont typeface="Arial" panose="020B0604020202020204" pitchFamily="34" charset="0"/>
            <a:buNone/>
          </a:pPr>
          <a:r>
            <a:rPr lang="en-US" sz="2000" kern="1200" dirty="0"/>
            <a:t>Asian/Black patients vs. White patients:</a:t>
          </a:r>
        </a:p>
        <a:p>
          <a:pPr marL="228600" lvl="1" indent="-228600" algn="l" defTabSz="889000">
            <a:lnSpc>
              <a:spcPct val="90000"/>
            </a:lnSpc>
            <a:spcBef>
              <a:spcPct val="0"/>
            </a:spcBef>
            <a:spcAft>
              <a:spcPct val="15000"/>
            </a:spcAft>
            <a:buClrTx/>
            <a:buSzTx/>
            <a:buFont typeface="Arial" panose="020B0604020202020204" pitchFamily="34" charset="0"/>
            <a:buChar char="•"/>
          </a:pPr>
          <a:r>
            <a:rPr lang="en-US" sz="2000" kern="1200" dirty="0"/>
            <a:t>Younger mean age of onset</a:t>
          </a:r>
        </a:p>
        <a:p>
          <a:pPr marL="228600" lvl="1" indent="-228600" algn="l" defTabSz="889000">
            <a:lnSpc>
              <a:spcPct val="90000"/>
            </a:lnSpc>
            <a:spcBef>
              <a:spcPct val="0"/>
            </a:spcBef>
            <a:spcAft>
              <a:spcPct val="15000"/>
            </a:spcAft>
            <a:buClrTx/>
            <a:buSzTx/>
            <a:buFont typeface="Arial" panose="020B0604020202020204" pitchFamily="34" charset="0"/>
            <a:buChar char="•"/>
          </a:pPr>
          <a:r>
            <a:rPr lang="en-US" sz="2000" kern="1200" dirty="0"/>
            <a:t>Higher prevalence of brain and brainstem involvement (Kim et al., 2018)  </a:t>
          </a:r>
        </a:p>
      </dsp:txBody>
      <dsp:txXfrm rot="-5400000">
        <a:off x="3792188" y="2234634"/>
        <a:ext cx="6657087" cy="1226012"/>
      </dsp:txXfrm>
    </dsp:sp>
    <dsp:sp modelId="{13061440-98CC-4564-987B-912E0A89F099}">
      <dsp:nvSpPr>
        <dsp:cNvPr id="0" name=""/>
        <dsp:cNvSpPr/>
      </dsp:nvSpPr>
      <dsp:spPr>
        <a:xfrm>
          <a:off x="0" y="2248483"/>
          <a:ext cx="3781919" cy="1196301"/>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ClrTx/>
            <a:buSzPts val="1800"/>
            <a:buFont typeface="Arial" panose="020B0604020202020204" pitchFamily="34" charset="0"/>
            <a:buNone/>
          </a:pPr>
          <a:r>
            <a:rPr lang="en-US" sz="3200" b="1" kern="1200" dirty="0"/>
            <a:t>Geographic/ Ethnic Distribution:</a:t>
          </a:r>
          <a:endParaRPr lang="en-US" sz="3200" kern="1200" dirty="0"/>
        </a:p>
      </dsp:txBody>
      <dsp:txXfrm>
        <a:off x="58399" y="2306882"/>
        <a:ext cx="3665121" cy="1079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4456E-3775-42AA-A23E-D5166272443F}">
      <dsp:nvSpPr>
        <dsp:cNvPr id="0" name=""/>
        <dsp:cNvSpPr/>
      </dsp:nvSpPr>
      <dsp:spPr>
        <a:xfrm rot="5400000">
          <a:off x="6620900" y="-2702210"/>
          <a:ext cx="1059414"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Usually sporadic; few familial cases</a:t>
          </a:r>
        </a:p>
        <a:p>
          <a:pPr marL="228600" lvl="1" indent="-228600" algn="l" defTabSz="889000">
            <a:lnSpc>
              <a:spcPct val="90000"/>
            </a:lnSpc>
            <a:spcBef>
              <a:spcPct val="0"/>
            </a:spcBef>
            <a:spcAft>
              <a:spcPct val="15000"/>
            </a:spcAft>
            <a:buChar char="•"/>
          </a:pPr>
          <a:r>
            <a:rPr lang="en-US" sz="2000" kern="1200" dirty="0"/>
            <a:t> Associated with other autoimmune conditions (SLE, </a:t>
          </a:r>
          <a:r>
            <a:rPr lang="en-US" sz="2000" kern="1200" dirty="0" err="1"/>
            <a:t>Sjögren's</a:t>
          </a:r>
          <a:r>
            <a:rPr lang="en-US" sz="2000" kern="1200" dirty="0"/>
            <a:t>, Myasthenia gravis)</a:t>
          </a:r>
        </a:p>
      </dsp:txBody>
      <dsp:txXfrm rot="-5400000">
        <a:off x="3785615" y="184791"/>
        <a:ext cx="6678268" cy="955982"/>
      </dsp:txXfrm>
    </dsp:sp>
    <dsp:sp modelId="{2E3CA9FA-0919-47BA-B322-F83823A76E65}">
      <dsp:nvSpPr>
        <dsp:cNvPr id="0" name=""/>
        <dsp:cNvSpPr/>
      </dsp:nvSpPr>
      <dsp:spPr>
        <a:xfrm>
          <a:off x="0" y="1294"/>
          <a:ext cx="3785616" cy="132426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ClrTx/>
            <a:buSzPts val="2400"/>
            <a:buFont typeface="Arial" panose="020B0604020202020204" pitchFamily="34" charset="0"/>
            <a:buNone/>
          </a:pPr>
          <a:r>
            <a:rPr lang="en-US" sz="3200" b="1" kern="1200" dirty="0"/>
            <a:t>Risk Factors</a:t>
          </a:r>
          <a:endParaRPr lang="en-US" sz="3200" kern="1200" dirty="0"/>
        </a:p>
      </dsp:txBody>
      <dsp:txXfrm>
        <a:off x="64645" y="65939"/>
        <a:ext cx="3656326" cy="119497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115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71DB-9E97-410C-8378-ADF36B8132F5}"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7E877-96F3-4204-84A7-D505FBC65BF5}" type="slidenum">
              <a:rPr lang="en-US" smtClean="0"/>
              <a:t>‹#›</a:t>
            </a:fld>
            <a:endParaRPr lang="en-US"/>
          </a:p>
        </p:txBody>
      </p:sp>
    </p:spTree>
    <p:extLst>
      <p:ext uri="{BB962C8B-B14F-4D97-AF65-F5344CB8AC3E}">
        <p14:creationId xmlns:p14="http://schemas.microsoft.com/office/powerpoint/2010/main" val="78027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1</a:t>
            </a:fld>
            <a:endParaRPr lang="en-US"/>
          </a:p>
        </p:txBody>
      </p:sp>
    </p:spTree>
    <p:extLst>
      <p:ext uri="{BB962C8B-B14F-4D97-AF65-F5344CB8AC3E}">
        <p14:creationId xmlns:p14="http://schemas.microsoft.com/office/powerpoint/2010/main" val="233323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36</a:t>
            </a:fld>
            <a:endParaRPr lang="en-US"/>
          </a:p>
        </p:txBody>
      </p:sp>
    </p:spTree>
    <p:extLst>
      <p:ext uri="{BB962C8B-B14F-4D97-AF65-F5344CB8AC3E}">
        <p14:creationId xmlns:p14="http://schemas.microsoft.com/office/powerpoint/2010/main" val="52586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37</a:t>
            </a:fld>
            <a:endParaRPr lang="en-US"/>
          </a:p>
        </p:txBody>
      </p:sp>
    </p:spTree>
    <p:extLst>
      <p:ext uri="{BB962C8B-B14F-4D97-AF65-F5344CB8AC3E}">
        <p14:creationId xmlns:p14="http://schemas.microsoft.com/office/powerpoint/2010/main" val="246785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49</a:t>
            </a:fld>
            <a:endParaRPr lang="en-US"/>
          </a:p>
        </p:txBody>
      </p:sp>
    </p:spTree>
    <p:extLst>
      <p:ext uri="{BB962C8B-B14F-4D97-AF65-F5344CB8AC3E}">
        <p14:creationId xmlns:p14="http://schemas.microsoft.com/office/powerpoint/2010/main" val="9401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53</a:t>
            </a:fld>
            <a:endParaRPr lang="en-US"/>
          </a:p>
        </p:txBody>
      </p:sp>
    </p:spTree>
    <p:extLst>
      <p:ext uri="{BB962C8B-B14F-4D97-AF65-F5344CB8AC3E}">
        <p14:creationId xmlns:p14="http://schemas.microsoft.com/office/powerpoint/2010/main" val="365145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latin typeface="Arial" panose="020B0604020202020204" pitchFamily="34" charset="0"/>
                <a:ea typeface="Calibri" panose="020F0502020204030204" pitchFamily="34" charset="0"/>
                <a:cs typeface="Arial" panose="020B0604020202020204" pitchFamily="34" charset="0"/>
              </a:rPr>
              <a:t>According to the NORD,</a:t>
            </a:r>
          </a:p>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54</a:t>
            </a:fld>
            <a:endParaRPr lang="en-US"/>
          </a:p>
        </p:txBody>
      </p:sp>
    </p:spTree>
    <p:extLst>
      <p:ext uri="{BB962C8B-B14F-4D97-AF65-F5344CB8AC3E}">
        <p14:creationId xmlns:p14="http://schemas.microsoft.com/office/powerpoint/2010/main" val="58329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ea typeface="Calibri" panose="020F0502020204030204" pitchFamily="34" charset="0"/>
                <a:cs typeface="Arial" panose="020B0604020202020204" pitchFamily="34" charset="0"/>
              </a:rPr>
              <a:t>F</a:t>
            </a:r>
            <a:r>
              <a:rPr kumimoji="0" lang="en-US" altLang="en-US" sz="18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irst</a:t>
            </a: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described by </a:t>
            </a:r>
            <a:r>
              <a:rPr kumimoji="0" lang="en-US" altLang="en-US" sz="18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Devic</a:t>
            </a: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and Gault</a:t>
            </a:r>
          </a:p>
          <a:p>
            <a:r>
              <a:rPr lang="en-US" sz="1800" b="0" i="0" dirty="0">
                <a:solidFill>
                  <a:srgbClr val="232323"/>
                </a:solidFill>
                <a:effectLst/>
                <a:latin typeface="NotoSans-Regular"/>
              </a:rPr>
              <a:t>It was previously believed that NMOSD and multiple sclerosis represented one disease entity with variable phenotypes and expression. </a:t>
            </a:r>
          </a:p>
          <a:p>
            <a:r>
              <a:rPr lang="en-US" sz="1800" b="0" i="0" dirty="0">
                <a:solidFill>
                  <a:srgbClr val="232323"/>
                </a:solidFill>
                <a:effectLst/>
                <a:latin typeface="NotoSans-Regular"/>
              </a:rPr>
              <a:t>However, the discovery of a disease-specific serum NMO-immunoglobulin G (IgG) antibody that selectively binds</a:t>
            </a:r>
            <a:br>
              <a:rPr lang="en-US" sz="1800" b="0" i="0" dirty="0">
                <a:solidFill>
                  <a:srgbClr val="232323"/>
                </a:solidFill>
                <a:effectLst/>
                <a:latin typeface="NotoSans-Regular"/>
              </a:rPr>
            </a:br>
            <a:r>
              <a:rPr lang="en-US" sz="1800" b="0" i="0" dirty="0">
                <a:solidFill>
                  <a:srgbClr val="232323"/>
                </a:solidFill>
                <a:effectLst/>
                <a:latin typeface="NotoSans-Regular"/>
              </a:rPr>
              <a:t>aquaporin-4 (AQP4) has led to increased understanding that NMOSD is distinct from classic relapsing-remitting multiple sclerosis with respect to pathogenesis, imaging features, biomarkers, neuropathology, and treatment.</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55</a:t>
            </a:fld>
            <a:endParaRPr lang="en-US"/>
          </a:p>
        </p:txBody>
      </p:sp>
    </p:spTree>
    <p:extLst>
      <p:ext uri="{BB962C8B-B14F-4D97-AF65-F5344CB8AC3E}">
        <p14:creationId xmlns:p14="http://schemas.microsoft.com/office/powerpoint/2010/main" val="313278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2323"/>
                </a:solidFill>
                <a:effectLst/>
                <a:latin typeface="NotoSans-Regular"/>
              </a:rPr>
              <a:t>The prevalence of NMOSD in adults in various studies ranges from 0.37 to 10 per 100,000 </a:t>
            </a:r>
          </a:p>
          <a:p>
            <a:r>
              <a:rPr lang="en-US" sz="1800" b="0" i="0" dirty="0">
                <a:solidFill>
                  <a:srgbClr val="232323"/>
                </a:solidFill>
                <a:effectLst/>
                <a:latin typeface="NotoSans-Regular"/>
              </a:rPr>
              <a:t>The reported incidence of AQP4-antibody seropositive NMOSD in females is up to 10 times</a:t>
            </a:r>
            <a:br>
              <a:rPr lang="en-US" sz="1800" b="0" i="0" dirty="0">
                <a:solidFill>
                  <a:srgbClr val="232323"/>
                </a:solidFill>
                <a:effectLst/>
                <a:latin typeface="NotoSans-Regular"/>
              </a:rPr>
            </a:br>
            <a:r>
              <a:rPr lang="en-US" sz="1800" b="0" i="0" dirty="0">
                <a:solidFill>
                  <a:srgbClr val="232323"/>
                </a:solidFill>
                <a:effectLst/>
                <a:latin typeface="NotoSans-Regular"/>
              </a:rPr>
              <a:t>higher than in males </a:t>
            </a:r>
            <a:br>
              <a:rPr lang="en-US" sz="2800" dirty="0"/>
            </a:br>
            <a:r>
              <a:rPr lang="en-US" sz="2800" b="0" i="0" dirty="0">
                <a:solidFill>
                  <a:srgbClr val="232323"/>
                </a:solidFill>
                <a:effectLst/>
                <a:latin typeface="NotoSans-Regular"/>
              </a:rPr>
              <a:t>Ethnic, geographic, and sex-based disparities are recognized </a:t>
            </a:r>
          </a:p>
          <a:p>
            <a:r>
              <a:rPr lang="en-US" sz="2800" dirty="0"/>
              <a:t>T</a:t>
            </a:r>
            <a:r>
              <a:rPr lang="en-US" sz="1800" b="0" i="0" dirty="0">
                <a:solidFill>
                  <a:srgbClr val="232323"/>
                </a:solidFill>
                <a:effectLst/>
                <a:latin typeface="NotoSans-Regular"/>
              </a:rPr>
              <a:t>he median age of onset for NMOSD is 32 to 41 years</a:t>
            </a:r>
            <a:r>
              <a:rPr lang="en-US" sz="2800" dirty="0"/>
              <a:t> </a:t>
            </a:r>
          </a:p>
          <a:p>
            <a:r>
              <a:rPr lang="en-US" sz="1800" b="0" i="0" dirty="0">
                <a:solidFill>
                  <a:srgbClr val="232323"/>
                </a:solidFill>
                <a:effectLst/>
                <a:latin typeface="NotoSans-Regular"/>
              </a:rPr>
              <a:t>NMOSD is usually sporadic, though a few familial cases have been reported</a:t>
            </a:r>
            <a:r>
              <a:rPr lang="en-US" sz="4000" dirty="0"/>
              <a:t> </a:t>
            </a:r>
          </a:p>
          <a:p>
            <a:r>
              <a:rPr lang="en-US" sz="4000" b="0" i="0" dirty="0">
                <a:solidFill>
                  <a:srgbClr val="232323"/>
                </a:solidFill>
                <a:effectLst/>
                <a:latin typeface="NotoSans-Regular"/>
              </a:rPr>
              <a:t>Patients with autoimmune conditions including systemic lupus erythematosus, </a:t>
            </a:r>
            <a:r>
              <a:rPr lang="en-US" sz="4000" b="0" i="0" dirty="0" err="1">
                <a:solidFill>
                  <a:srgbClr val="232323"/>
                </a:solidFill>
                <a:effectLst/>
                <a:latin typeface="NotoSans-Regular"/>
              </a:rPr>
              <a:t>Sjögren's</a:t>
            </a:r>
            <a:r>
              <a:rPr lang="en-US" sz="4000" b="0" i="0" dirty="0">
                <a:solidFill>
                  <a:srgbClr val="232323"/>
                </a:solidFill>
                <a:effectLst/>
                <a:latin typeface="NotoSans-Regular"/>
              </a:rPr>
              <a:t> disease, and myasthenia</a:t>
            </a:r>
            <a:r>
              <a:rPr lang="en-US" sz="4000" dirty="0"/>
              <a:t> </a:t>
            </a:r>
            <a:r>
              <a:rPr lang="en-US" sz="4000" b="0" i="0" dirty="0">
                <a:solidFill>
                  <a:srgbClr val="232323"/>
                </a:solidFill>
                <a:effectLst/>
                <a:latin typeface="NotoSans-Regular"/>
              </a:rPr>
              <a:t>gravis may have an increased risk of developing NMOSD</a:t>
            </a:r>
            <a:r>
              <a:rPr lang="en-US" sz="4000" dirty="0"/>
              <a:t> </a:t>
            </a:r>
            <a:br>
              <a:rPr lang="en-US" sz="4000" dirty="0"/>
            </a:br>
            <a:br>
              <a:rPr lang="en-US" sz="2800" dirty="0"/>
            </a:b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56</a:t>
            </a:fld>
            <a:endParaRPr lang="en-US"/>
          </a:p>
        </p:txBody>
      </p:sp>
    </p:spTree>
    <p:extLst>
      <p:ext uri="{BB962C8B-B14F-4D97-AF65-F5344CB8AC3E}">
        <p14:creationId xmlns:p14="http://schemas.microsoft.com/office/powerpoint/2010/main" val="115103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2323"/>
                </a:solidFill>
                <a:effectLst/>
                <a:latin typeface="NotoSans-Regular"/>
              </a:rPr>
              <a:t>Hallmark features of NMOSD include acute attacks of bilateral or rapidly sequential optic neuritis (leading to severe visual loss) or transverse myelitis (often causing limb weakness, sensory loss, and bladder dysfunction) with a typically relapsing course.</a:t>
            </a:r>
          </a:p>
          <a:p>
            <a:r>
              <a:rPr lang="en-US" sz="1800" b="0" i="0" dirty="0">
                <a:solidFill>
                  <a:srgbClr val="232323"/>
                </a:solidFill>
                <a:effectLst/>
                <a:latin typeface="NotoSans-Regular"/>
              </a:rPr>
              <a:t>Attacks most often occur over days, with variable degrees of recovery over weeks to months</a:t>
            </a:r>
            <a:r>
              <a:rPr lang="en-US" dirty="0"/>
              <a:t> </a:t>
            </a:r>
            <a:br>
              <a:rPr lang="en-US" dirty="0"/>
            </a:b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57</a:t>
            </a:fld>
            <a:endParaRPr lang="en-US"/>
          </a:p>
        </p:txBody>
      </p:sp>
    </p:spTree>
    <p:extLst>
      <p:ext uri="{BB962C8B-B14F-4D97-AF65-F5344CB8AC3E}">
        <p14:creationId xmlns:p14="http://schemas.microsoft.com/office/powerpoint/2010/main" val="185754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32323"/>
                </a:solidFill>
                <a:effectLst/>
                <a:latin typeface="NotoSans-Regular"/>
              </a:rPr>
              <a:t>In addition to optic neuritis, and transverse myelitis, other </a:t>
            </a:r>
            <a:r>
              <a:rPr lang="en-US" sz="40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Brain and Brainstem Syndromes </a:t>
            </a:r>
            <a:r>
              <a:rPr lang="en-US" sz="1800" b="0" i="0" dirty="0">
                <a:solidFill>
                  <a:srgbClr val="232323"/>
                </a:solidFill>
                <a:effectLst/>
                <a:latin typeface="NotoSans-Regular"/>
              </a:rPr>
              <a:t>can develop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32323"/>
                </a:solidFill>
                <a:effectLst/>
                <a:latin typeface="NotoSans-Regular"/>
              </a:rPr>
              <a:t>muscle may be a target of attacks in rare cases. </a:t>
            </a:r>
            <a:r>
              <a:rPr lang="en-US" dirty="0"/>
              <a:t>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32323"/>
                </a:solidFill>
                <a:effectLst/>
                <a:latin typeface="NotoSans-Regular"/>
              </a:rPr>
              <a:t>Pain is a common symptom</a:t>
            </a:r>
            <a:r>
              <a:rPr lang="en-US" dirty="0"/>
              <a:t>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58</a:t>
            </a:fld>
            <a:endParaRPr lang="en-US"/>
          </a:p>
        </p:txBody>
      </p:sp>
    </p:spTree>
    <p:extLst>
      <p:ext uri="{BB962C8B-B14F-4D97-AF65-F5344CB8AC3E}">
        <p14:creationId xmlns:p14="http://schemas.microsoft.com/office/powerpoint/2010/main" val="239901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2323"/>
                </a:solidFill>
                <a:effectLst/>
                <a:latin typeface="NotoSans-Regular"/>
              </a:rPr>
              <a:t>The evaluation of suspected NMOSD entails the following investigations:</a:t>
            </a:r>
          </a:p>
          <a:p>
            <a:r>
              <a:rPr lang="en-US" sz="2800" dirty="0"/>
              <a:t> </a:t>
            </a:r>
            <a:br>
              <a:rPr lang="en-US" sz="2800" dirty="0"/>
            </a:br>
            <a:r>
              <a:rPr lang="en-US" sz="1800" b="0" i="0" dirty="0">
                <a:solidFill>
                  <a:srgbClr val="232323"/>
                </a:solidFill>
                <a:effectLst/>
                <a:latin typeface="NotoSans-Regular"/>
              </a:rPr>
              <a:t>is used to distinguish from other entities such as multiple sclerosis, since for example oligoclonal bands are not usually present in NMOSD, unlike multiple sclerosis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59</a:t>
            </a:fld>
            <a:endParaRPr lang="en-US"/>
          </a:p>
        </p:txBody>
      </p:sp>
    </p:spTree>
    <p:extLst>
      <p:ext uri="{BB962C8B-B14F-4D97-AF65-F5344CB8AC3E}">
        <p14:creationId xmlns:p14="http://schemas.microsoft.com/office/powerpoint/2010/main" val="66510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15</a:t>
            </a:fld>
            <a:endParaRPr lang="en-US"/>
          </a:p>
        </p:txBody>
      </p:sp>
    </p:spTree>
    <p:extLst>
      <p:ext uri="{BB962C8B-B14F-4D97-AF65-F5344CB8AC3E}">
        <p14:creationId xmlns:p14="http://schemas.microsoft.com/office/powerpoint/2010/main" val="412721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2323"/>
                </a:solidFill>
                <a:effectLst/>
                <a:latin typeface="NotoSans-Regular"/>
              </a:rPr>
              <a:t>There are two aspects to the treatment of NMOSD</a:t>
            </a:r>
          </a:p>
          <a:p>
            <a:r>
              <a:rPr lang="en-US" sz="1800" b="0" i="0" dirty="0">
                <a:solidFill>
                  <a:srgbClr val="232323"/>
                </a:solidFill>
                <a:effectLst/>
                <a:latin typeface="NotoSans-Regular"/>
              </a:rPr>
              <a:t>….</a:t>
            </a:r>
          </a:p>
          <a:p>
            <a:r>
              <a:rPr lang="en-US" sz="1800" b="0" i="0" dirty="0">
                <a:solidFill>
                  <a:srgbClr val="232323"/>
                </a:solidFill>
                <a:effectLst/>
                <a:latin typeface="NotoSans-Regular"/>
              </a:rPr>
              <a:t>therapeutic plasma exchange is the suggested concomitant or rescue treatment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60</a:t>
            </a:fld>
            <a:endParaRPr lang="en-US"/>
          </a:p>
        </p:txBody>
      </p:sp>
    </p:spTree>
    <p:extLst>
      <p:ext uri="{BB962C8B-B14F-4D97-AF65-F5344CB8AC3E}">
        <p14:creationId xmlns:p14="http://schemas.microsoft.com/office/powerpoint/2010/main" val="256383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Indicated as soon as NMOSD diagnosis is made</a:t>
            </a:r>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61</a:t>
            </a:fld>
            <a:endParaRPr lang="en-US"/>
          </a:p>
        </p:txBody>
      </p:sp>
    </p:spTree>
    <p:extLst>
      <p:ext uri="{BB962C8B-B14F-4D97-AF65-F5344CB8AC3E}">
        <p14:creationId xmlns:p14="http://schemas.microsoft.com/office/powerpoint/2010/main" val="78294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62</a:t>
            </a:fld>
            <a:endParaRPr lang="en-US"/>
          </a:p>
        </p:txBody>
      </p:sp>
    </p:spTree>
    <p:extLst>
      <p:ext uri="{BB962C8B-B14F-4D97-AF65-F5344CB8AC3E}">
        <p14:creationId xmlns:p14="http://schemas.microsoft.com/office/powerpoint/2010/main" val="354392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63</a:t>
            </a:fld>
            <a:endParaRPr lang="en-US"/>
          </a:p>
        </p:txBody>
      </p:sp>
    </p:spTree>
    <p:extLst>
      <p:ext uri="{BB962C8B-B14F-4D97-AF65-F5344CB8AC3E}">
        <p14:creationId xmlns:p14="http://schemas.microsoft.com/office/powerpoint/2010/main" val="190583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C7E877-96F3-4204-84A7-D505FBC65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5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E877-96F3-4204-84A7-D505FBC65BF5}" type="slidenum">
              <a:rPr lang="en-US" smtClean="0"/>
              <a:t>18</a:t>
            </a:fld>
            <a:endParaRPr lang="en-US"/>
          </a:p>
        </p:txBody>
      </p:sp>
    </p:spTree>
    <p:extLst>
      <p:ext uri="{BB962C8B-B14F-4D97-AF65-F5344CB8AC3E}">
        <p14:creationId xmlns:p14="http://schemas.microsoft.com/office/powerpoint/2010/main" val="344130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29</a:t>
            </a:fld>
            <a:endParaRPr lang="en-US"/>
          </a:p>
        </p:txBody>
      </p:sp>
    </p:spTree>
    <p:extLst>
      <p:ext uri="{BB962C8B-B14F-4D97-AF65-F5344CB8AC3E}">
        <p14:creationId xmlns:p14="http://schemas.microsoft.com/office/powerpoint/2010/main" val="301193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30</a:t>
            </a:fld>
            <a:endParaRPr lang="en-US"/>
          </a:p>
        </p:txBody>
      </p:sp>
    </p:spTree>
    <p:extLst>
      <p:ext uri="{BB962C8B-B14F-4D97-AF65-F5344CB8AC3E}">
        <p14:creationId xmlns:p14="http://schemas.microsoft.com/office/powerpoint/2010/main" val="127653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31</a:t>
            </a:fld>
            <a:endParaRPr lang="en-US"/>
          </a:p>
        </p:txBody>
      </p:sp>
    </p:spTree>
    <p:extLst>
      <p:ext uri="{BB962C8B-B14F-4D97-AF65-F5344CB8AC3E}">
        <p14:creationId xmlns:p14="http://schemas.microsoft.com/office/powerpoint/2010/main" val="139286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33</a:t>
            </a:fld>
            <a:endParaRPr lang="en-US"/>
          </a:p>
        </p:txBody>
      </p:sp>
    </p:spTree>
    <p:extLst>
      <p:ext uri="{BB962C8B-B14F-4D97-AF65-F5344CB8AC3E}">
        <p14:creationId xmlns:p14="http://schemas.microsoft.com/office/powerpoint/2010/main" val="131937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34</a:t>
            </a:fld>
            <a:endParaRPr lang="en-US"/>
          </a:p>
        </p:txBody>
      </p:sp>
    </p:spTree>
    <p:extLst>
      <p:ext uri="{BB962C8B-B14F-4D97-AF65-F5344CB8AC3E}">
        <p14:creationId xmlns:p14="http://schemas.microsoft.com/office/powerpoint/2010/main" val="416852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8C7E877-96F3-4204-84A7-D505FBC65BF5}" type="slidenum">
              <a:rPr lang="en-US" smtClean="0"/>
              <a:t>35</a:t>
            </a:fld>
            <a:endParaRPr lang="en-US"/>
          </a:p>
        </p:txBody>
      </p:sp>
    </p:spTree>
    <p:extLst>
      <p:ext uri="{BB962C8B-B14F-4D97-AF65-F5344CB8AC3E}">
        <p14:creationId xmlns:p14="http://schemas.microsoft.com/office/powerpoint/2010/main" val="85546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9309B0-F256-4831-82EF-E435508B3A1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45B7-E045-44DE-9BD9-0DEFA92DCA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8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309B0-F256-4831-82EF-E435508B3A1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371521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309B0-F256-4831-82EF-E435508B3A1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32018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938990-A65A-4EB6-B3F2-D109B251919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372717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38990-A65A-4EB6-B3F2-D109B251919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9614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38990-A65A-4EB6-B3F2-D109B251919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212316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938990-A65A-4EB6-B3F2-D109B251919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147086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938990-A65A-4EB6-B3F2-D109B2519190}"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411881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38990-A65A-4EB6-B3F2-D109B2519190}"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1596020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38990-A65A-4EB6-B3F2-D109B2519190}"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86882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938990-A65A-4EB6-B3F2-D109B251919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185125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309B0-F256-4831-82EF-E435508B3A1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424663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938990-A65A-4EB6-B3F2-D109B251919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1756803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38990-A65A-4EB6-B3F2-D109B251919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449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38990-A65A-4EB6-B3F2-D109B251919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80558-8FAD-4270-83CE-CE6950B9B638}" type="slidenum">
              <a:rPr lang="en-US" smtClean="0"/>
              <a:t>‹#›</a:t>
            </a:fld>
            <a:endParaRPr lang="en-US"/>
          </a:p>
        </p:txBody>
      </p:sp>
    </p:spTree>
    <p:extLst>
      <p:ext uri="{BB962C8B-B14F-4D97-AF65-F5344CB8AC3E}">
        <p14:creationId xmlns:p14="http://schemas.microsoft.com/office/powerpoint/2010/main" val="384042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309B0-F256-4831-82EF-E435508B3A1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45B7-E045-44DE-9BD9-0DEFA92DCA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6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309B0-F256-4831-82EF-E435508B3A1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25390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9309B0-F256-4831-82EF-E435508B3A14}"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8696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309B0-F256-4831-82EF-E435508B3A14}"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259609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9309B0-F256-4831-82EF-E435508B3A14}" type="datetimeFigureOut">
              <a:rPr lang="en-US" smtClean="0"/>
              <a:t>3/25/2025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174441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9309B0-F256-4831-82EF-E435508B3A14}" type="datetimeFigureOut">
              <a:rPr lang="en-US" smtClean="0"/>
              <a:t>3/25/2025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A345B7-E045-44DE-9BD9-0DEFA92DCA94}" type="slidenum">
              <a:rPr lang="en-US" smtClean="0"/>
              <a:t>‹#›</a:t>
            </a:fld>
            <a:endParaRPr lang="en-US"/>
          </a:p>
        </p:txBody>
      </p:sp>
    </p:spTree>
    <p:extLst>
      <p:ext uri="{BB962C8B-B14F-4D97-AF65-F5344CB8AC3E}">
        <p14:creationId xmlns:p14="http://schemas.microsoft.com/office/powerpoint/2010/main" val="98518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309B0-F256-4831-82EF-E435508B3A1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345B7-E045-44DE-9BD9-0DEFA92DCA94}" type="slidenum">
              <a:rPr lang="en-US" smtClean="0"/>
              <a:t>‹#›</a:t>
            </a:fld>
            <a:endParaRPr lang="en-US"/>
          </a:p>
        </p:txBody>
      </p:sp>
    </p:spTree>
    <p:extLst>
      <p:ext uri="{BB962C8B-B14F-4D97-AF65-F5344CB8AC3E}">
        <p14:creationId xmlns:p14="http://schemas.microsoft.com/office/powerpoint/2010/main" val="4096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9309B0-F256-4831-82EF-E435508B3A14}" type="datetimeFigureOut">
              <a:rPr lang="en-US" smtClean="0"/>
              <a:t>3/25/2025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A345B7-E045-44DE-9BD9-0DEFA92DCA9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62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38990-A65A-4EB6-B3F2-D109B2519190}"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80558-8FAD-4270-83CE-CE6950B9B638}" type="slidenum">
              <a:rPr lang="en-US" smtClean="0"/>
              <a:t>‹#›</a:t>
            </a:fld>
            <a:endParaRPr lang="en-US"/>
          </a:p>
        </p:txBody>
      </p:sp>
    </p:spTree>
    <p:extLst>
      <p:ext uri="{BB962C8B-B14F-4D97-AF65-F5344CB8AC3E}">
        <p14:creationId xmlns:p14="http://schemas.microsoft.com/office/powerpoint/2010/main" val="1507188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3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1.xml"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8.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3.xml" /><Relationship Id="rId1" Type="http://schemas.openxmlformats.org/officeDocument/2006/relationships/slideLayout" Target="../slideLayouts/slideLayout1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3.xml" /></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3.xml" /><Relationship Id="rId3" Type="http://schemas.openxmlformats.org/officeDocument/2006/relationships/diagramData" Target="../diagrams/data2.xml" /><Relationship Id="rId7" Type="http://schemas.microsoft.com/office/2007/relationships/diagramDrawing" Target="../diagrams/drawing2.xml" /><Relationship Id="rId12" Type="http://schemas.microsoft.com/office/2007/relationships/diagramDrawing" Target="../diagrams/drawing3.xml" /><Relationship Id="rId2" Type="http://schemas.openxmlformats.org/officeDocument/2006/relationships/notesSlide" Target="../notesSlides/notesSlide16.xml" /><Relationship Id="rId1" Type="http://schemas.openxmlformats.org/officeDocument/2006/relationships/slideLayout" Target="../slideLayouts/slideLayout13.xml" /><Relationship Id="rId6" Type="http://schemas.openxmlformats.org/officeDocument/2006/relationships/diagramColors" Target="../diagrams/colors2.xml" /><Relationship Id="rId11" Type="http://schemas.openxmlformats.org/officeDocument/2006/relationships/diagramColors" Target="../diagrams/colors3.xml" /><Relationship Id="rId5" Type="http://schemas.openxmlformats.org/officeDocument/2006/relationships/diagramQuickStyle" Target="../diagrams/quickStyle2.xml" /><Relationship Id="rId10" Type="http://schemas.openxmlformats.org/officeDocument/2006/relationships/diagramQuickStyle" Target="../diagrams/quickStyle3.xml" /><Relationship Id="rId4" Type="http://schemas.openxmlformats.org/officeDocument/2006/relationships/diagramLayout" Target="../diagrams/layout2.xml" /><Relationship Id="rId9" Type="http://schemas.openxmlformats.org/officeDocument/2006/relationships/diagramLayout" Target="../diagrams/layout3.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3.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3.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3.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3.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3.xml" /></Relationships>
</file>

<file path=ppt/slides/_rels/slide6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23.xml" /><Relationship Id="rId1" Type="http://schemas.openxmlformats.org/officeDocument/2006/relationships/slideLayout" Target="../slideLayouts/slideLayout13.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s>
</file>

<file path=ppt/slides/_rels/slide6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4.xml" /><Relationship Id="rId1" Type="http://schemas.openxmlformats.org/officeDocument/2006/relationships/slideLayout" Target="../slideLayouts/slideLayout12.xml" /></Relationships>
</file>

<file path=ppt/slides/_rels/slide6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0B150-78FC-A6B2-A891-08F13AB12CDE}"/>
              </a:ext>
            </a:extLst>
          </p:cNvPr>
          <p:cNvPicPr>
            <a:picLocks noChangeAspect="1"/>
          </p:cNvPicPr>
          <p:nvPr/>
        </p:nvPicPr>
        <p:blipFill rotWithShape="1">
          <a:blip r:embed="rId3">
            <a:extLst>
              <a:ext uri="{28A0092B-C50C-407E-A947-70E740481C1C}">
                <a14:useLocalDpi xmlns:a14="http://schemas.microsoft.com/office/drawing/2010/main" val="0"/>
              </a:ext>
            </a:extLst>
          </a:blip>
          <a:srcRect l="1370" t="6172"/>
          <a:stretch/>
        </p:blipFill>
        <p:spPr>
          <a:xfrm>
            <a:off x="0" y="56466"/>
            <a:ext cx="12137449" cy="6259928"/>
          </a:xfrm>
          <a:prstGeom prst="rect">
            <a:avLst/>
          </a:prstGeom>
          <a:gradFill flip="none" rotWithShape="1">
            <a:gsLst>
              <a:gs pos="22000">
                <a:srgbClr val="E8F7FC"/>
              </a:gs>
              <a:gs pos="62382">
                <a:srgbClr val="A9E0F5"/>
              </a:gs>
              <a:gs pos="37000">
                <a:srgbClr val="CCEDF9"/>
              </a:gs>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pic>
    </p:spTree>
    <p:extLst>
      <p:ext uri="{BB962C8B-B14F-4D97-AF65-F5344CB8AC3E}">
        <p14:creationId xmlns:p14="http://schemas.microsoft.com/office/powerpoint/2010/main" val="413075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BCEDEC-6CED-1EAA-34FF-39D88558C928}"/>
              </a:ext>
            </a:extLst>
          </p:cNvPr>
          <p:cNvSpPr/>
          <p:nvPr/>
        </p:nvSpPr>
        <p:spPr>
          <a:xfrm>
            <a:off x="433167" y="508000"/>
            <a:ext cx="11325666" cy="5413827"/>
          </a:xfrm>
          <a:prstGeom prst="roundRect">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rgbClr val="00B0F0"/>
              </a:buClr>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2800" dirty="0">
                <a:solidFill>
                  <a:schemeClr val="tx1">
                    <a:lumMod val="95000"/>
                    <a:lumOff val="5000"/>
                  </a:schemeClr>
                </a:solidFill>
                <a:latin typeface="Arial" panose="020B0604020202020204" pitchFamily="34" charset="0"/>
                <a:cs typeface="Arial" panose="020B0604020202020204" pitchFamily="34" charset="0"/>
              </a:rPr>
              <a:t>Patient was admitted two months back in eye department from 6-12-2023 to 9-12-2023, for the </a:t>
            </a:r>
            <a:r>
              <a:rPr lang="en-US" sz="2800" b="1" dirty="0">
                <a:solidFill>
                  <a:schemeClr val="tx1">
                    <a:lumMod val="95000"/>
                    <a:lumOff val="5000"/>
                  </a:schemeClr>
                </a:solidFill>
                <a:latin typeface="Arial" panose="020B0604020202020204" pitchFamily="34" charset="0"/>
                <a:cs typeface="Arial" panose="020B0604020202020204" pitchFamily="34" charset="0"/>
              </a:rPr>
              <a:t>LOSS OF VISION </a:t>
            </a:r>
            <a:r>
              <a:rPr lang="en-US" sz="2800" dirty="0">
                <a:solidFill>
                  <a:schemeClr val="tx1">
                    <a:lumMod val="95000"/>
                    <a:lumOff val="5000"/>
                  </a:schemeClr>
                </a:solidFill>
                <a:latin typeface="Arial" panose="020B0604020202020204" pitchFamily="34" charset="0"/>
                <a:cs typeface="Arial" panose="020B0604020202020204" pitchFamily="34" charset="0"/>
              </a:rPr>
              <a:t>in </a:t>
            </a:r>
            <a:r>
              <a:rPr lang="en-US" sz="2800" b="1" dirty="0">
                <a:solidFill>
                  <a:schemeClr val="tx1">
                    <a:lumMod val="95000"/>
                    <a:lumOff val="5000"/>
                  </a:schemeClr>
                </a:solidFill>
                <a:latin typeface="Arial" panose="020B0604020202020204" pitchFamily="34" charset="0"/>
                <a:cs typeface="Arial" panose="020B0604020202020204" pitchFamily="34" charset="0"/>
              </a:rPr>
              <a:t>LEFT EYE </a:t>
            </a:r>
            <a:r>
              <a:rPr lang="en-US" sz="2800" dirty="0">
                <a:solidFill>
                  <a:schemeClr val="tx1">
                    <a:lumMod val="95000"/>
                    <a:lumOff val="5000"/>
                  </a:schemeClr>
                </a:solidFill>
                <a:latin typeface="Arial" panose="020B0604020202020204" pitchFamily="34" charset="0"/>
                <a:cs typeface="Arial" panose="020B0604020202020204" pitchFamily="34" charset="0"/>
              </a:rPr>
              <a:t>for 3 days.</a:t>
            </a:r>
          </a:p>
          <a:p>
            <a:pPr>
              <a:buClr>
                <a:srgbClr val="00B0F0"/>
              </a:buClr>
            </a:pPr>
            <a:r>
              <a:rPr lang="en-US" sz="2800" dirty="0">
                <a:solidFill>
                  <a:schemeClr val="tx1">
                    <a:lumMod val="95000"/>
                    <a:lumOff val="5000"/>
                  </a:schemeClr>
                </a:solidFill>
                <a:latin typeface="Arial" panose="020B0604020202020204" pitchFamily="34" charset="0"/>
                <a:cs typeface="Arial" panose="020B0604020202020204" pitchFamily="34" charset="0"/>
              </a:rPr>
              <a:t>                Sudden In Onset</a:t>
            </a:r>
          </a:p>
          <a:p>
            <a:pPr>
              <a:buClr>
                <a:srgbClr val="00B0F0"/>
              </a:buClr>
            </a:pPr>
            <a:r>
              <a:rPr lang="en-US" sz="2800" dirty="0">
                <a:solidFill>
                  <a:schemeClr val="tx1">
                    <a:lumMod val="95000"/>
                    <a:lumOff val="5000"/>
                  </a:schemeClr>
                </a:solidFill>
                <a:latin typeface="Arial" panose="020B0604020202020204" pitchFamily="34" charset="0"/>
                <a:cs typeface="Arial" panose="020B0604020202020204" pitchFamily="34" charset="0"/>
              </a:rPr>
              <a:t>                Progressive </a:t>
            </a:r>
          </a:p>
          <a:p>
            <a:pPr>
              <a:buClr>
                <a:srgbClr val="00B0F0"/>
              </a:buClr>
            </a:pPr>
            <a:r>
              <a:rPr lang="en-US" sz="2800" dirty="0">
                <a:solidFill>
                  <a:schemeClr val="tx1">
                    <a:lumMod val="95000"/>
                    <a:lumOff val="5000"/>
                  </a:schemeClr>
                </a:solidFill>
                <a:latin typeface="Arial" panose="020B0604020202020204" pitchFamily="34" charset="0"/>
                <a:cs typeface="Arial" panose="020B0604020202020204" pitchFamily="34" charset="0"/>
              </a:rPr>
              <a:t>                Painless</a:t>
            </a:r>
          </a:p>
          <a:p>
            <a:pPr>
              <a:buClr>
                <a:srgbClr val="00B0F0"/>
              </a:buClr>
            </a:pPr>
            <a:r>
              <a:rPr lang="en-US" sz="2800" dirty="0">
                <a:solidFill>
                  <a:schemeClr val="tx1">
                    <a:lumMod val="95000"/>
                    <a:lumOff val="5000"/>
                  </a:schemeClr>
                </a:solidFill>
                <a:latin typeface="Arial" panose="020B0604020202020204" pitchFamily="34" charset="0"/>
                <a:cs typeface="Arial" panose="020B0604020202020204" pitchFamily="34" charset="0"/>
              </a:rPr>
              <a:t>                No Involvement Of Right Eye</a:t>
            </a:r>
          </a:p>
          <a:p>
            <a:pPr>
              <a:buClr>
                <a:srgbClr val="00B0F0"/>
              </a:buClr>
            </a:pPr>
            <a:endParaRPr lang="en-US" sz="2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2800" dirty="0">
                <a:solidFill>
                  <a:schemeClr val="tx1">
                    <a:lumMod val="95000"/>
                    <a:lumOff val="5000"/>
                  </a:schemeClr>
                </a:solidFill>
                <a:latin typeface="Arial" panose="020B0604020202020204" pitchFamily="34" charset="0"/>
                <a:cs typeface="Arial" panose="020B0604020202020204" pitchFamily="34" charset="0"/>
              </a:rPr>
              <a:t>Patient was diagnosed as a case of </a:t>
            </a:r>
            <a:r>
              <a:rPr lang="en-US" sz="2800" b="1" dirty="0">
                <a:solidFill>
                  <a:schemeClr val="tx1">
                    <a:lumMod val="95000"/>
                    <a:lumOff val="5000"/>
                  </a:schemeClr>
                </a:solidFill>
                <a:latin typeface="Arial" panose="020B0604020202020204" pitchFamily="34" charset="0"/>
                <a:cs typeface="Arial" panose="020B0604020202020204" pitchFamily="34" charset="0"/>
              </a:rPr>
              <a:t>optic neuritis </a:t>
            </a:r>
            <a:r>
              <a:rPr lang="en-US" sz="2800" dirty="0">
                <a:solidFill>
                  <a:schemeClr val="tx1">
                    <a:lumMod val="95000"/>
                    <a:lumOff val="5000"/>
                  </a:schemeClr>
                </a:solidFill>
                <a:latin typeface="Arial" panose="020B0604020202020204" pitchFamily="34" charset="0"/>
                <a:cs typeface="Arial" panose="020B0604020202020204" pitchFamily="34" charset="0"/>
              </a:rPr>
              <a:t>at that time and was given IV methylprednisolone pulse therapy for 3 days, after which her vision improved completely and she was subsequently discharged. </a:t>
            </a:r>
          </a:p>
          <a:p>
            <a:pPr marL="285750" indent="-285750">
              <a:buClr>
                <a:srgbClr val="00B0F0"/>
              </a:buClr>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4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2841-2882-1345-5DAA-834A8189F293}"/>
              </a:ext>
            </a:extLst>
          </p:cNvPr>
          <p:cNvSpPr>
            <a:spLocks noGrp="1"/>
          </p:cNvSpPr>
          <p:nvPr>
            <p:ph type="title"/>
          </p:nvPr>
        </p:nvSpPr>
        <p:spPr>
          <a:xfrm>
            <a:off x="1175656" y="547860"/>
            <a:ext cx="9949543" cy="1084997"/>
          </a:xfrm>
        </p:spPr>
        <p:txBody>
          <a:bodyPr>
            <a:normAutofit/>
          </a:bodyPr>
          <a:lstStyle/>
          <a:p>
            <a:pPr algn="ctr"/>
            <a:r>
              <a:rPr lang="en-US" sz="4400" b="1" dirty="0">
                <a:solidFill>
                  <a:srgbClr val="0070C0"/>
                </a:solidFill>
                <a:latin typeface="Arial" panose="020B0604020202020204" pitchFamily="34" charset="0"/>
                <a:cs typeface="Arial" panose="020B0604020202020204" pitchFamily="34" charset="0"/>
              </a:rPr>
              <a:t>Systemic Inquiry </a:t>
            </a:r>
          </a:p>
        </p:txBody>
      </p:sp>
      <p:graphicFrame>
        <p:nvGraphicFramePr>
          <p:cNvPr id="4" name="Content Placeholder 3">
            <a:extLst>
              <a:ext uri="{FF2B5EF4-FFF2-40B4-BE49-F238E27FC236}">
                <a16:creationId xmlns:a16="http://schemas.microsoft.com/office/drawing/2014/main" id="{3EF5922A-3AB8-CFA1-50E0-DA1E07CFEBAB}"/>
              </a:ext>
            </a:extLst>
          </p:cNvPr>
          <p:cNvGraphicFramePr>
            <a:graphicFrameLocks noGrp="1"/>
          </p:cNvGraphicFramePr>
          <p:nvPr>
            <p:ph idx="1"/>
            <p:extLst>
              <p:ext uri="{D42A27DB-BD31-4B8C-83A1-F6EECF244321}">
                <p14:modId xmlns:p14="http://schemas.microsoft.com/office/powerpoint/2010/main" val="2302261882"/>
              </p:ext>
            </p:extLst>
          </p:nvPr>
        </p:nvGraphicFramePr>
        <p:xfrm>
          <a:off x="884869" y="2162629"/>
          <a:ext cx="10712548" cy="3939203"/>
        </p:xfrm>
        <a:graphic>
          <a:graphicData uri="http://schemas.openxmlformats.org/drawingml/2006/table">
            <a:tbl>
              <a:tblPr firstRow="1" bandRow="1">
                <a:tableStyleId>{5C22544A-7EE6-4342-B048-85BDC9FD1C3A}</a:tableStyleId>
              </a:tblPr>
              <a:tblGrid>
                <a:gridCol w="2832047">
                  <a:extLst>
                    <a:ext uri="{9D8B030D-6E8A-4147-A177-3AD203B41FA5}">
                      <a16:colId xmlns:a16="http://schemas.microsoft.com/office/drawing/2014/main" val="1973390817"/>
                    </a:ext>
                  </a:extLst>
                </a:gridCol>
                <a:gridCol w="7880501">
                  <a:extLst>
                    <a:ext uri="{9D8B030D-6E8A-4147-A177-3AD203B41FA5}">
                      <a16:colId xmlns:a16="http://schemas.microsoft.com/office/drawing/2014/main" val="3551188571"/>
                    </a:ext>
                  </a:extLst>
                </a:gridCol>
              </a:tblGrid>
              <a:tr h="3852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57147296"/>
                  </a:ext>
                </a:extLst>
              </a:tr>
              <a:tr h="862953">
                <a:tc>
                  <a:txBody>
                    <a:bodyPr/>
                    <a:lstStyle/>
                    <a:p>
                      <a:pPr algn="l">
                        <a:defRPr sz="1800" b="0">
                          <a:solidFill>
                            <a:srgbClr val="000000"/>
                          </a:solidFill>
                        </a:defRPr>
                      </a:pPr>
                      <a:r>
                        <a:rPr lang="en-US" sz="2000" b="1" i="0" dirty="0">
                          <a:solidFill>
                            <a:schemeClr val="tx1"/>
                          </a:solidFill>
                          <a:latin typeface="Arial" panose="020B0604020202020204" pitchFamily="34" charset="0"/>
                          <a:ea typeface="+mn-ea"/>
                          <a:cs typeface="Arial" panose="020B0604020202020204" pitchFamily="34" charset="0"/>
                          <a:sym typeface="Calibri"/>
                        </a:rPr>
                        <a:t>GENERAL</a:t>
                      </a:r>
                    </a:p>
                  </a:txBody>
                  <a:tcPr marL="45720" marR="45720" horzOverflow="overflow"/>
                </a:tc>
                <a:tc>
                  <a:txBody>
                    <a:bodyPr/>
                    <a:lstStyle/>
                    <a:p>
                      <a:pPr algn="l">
                        <a:defRPr sz="1800" b="0">
                          <a:solidFill>
                            <a:srgbClr val="000000"/>
                          </a:solidFill>
                        </a:defRPr>
                      </a:pPr>
                      <a:r>
                        <a:rPr sz="2000" b="0" i="0" dirty="0">
                          <a:solidFill>
                            <a:schemeClr val="tx1"/>
                          </a:solidFill>
                          <a:latin typeface="Arial" panose="020B0604020202020204" pitchFamily="34" charset="0"/>
                          <a:ea typeface="+mn-ea"/>
                          <a:cs typeface="Arial" panose="020B0604020202020204" pitchFamily="34" charset="0"/>
                          <a:sym typeface="Calibri"/>
                        </a:rPr>
                        <a:t>No history of </a:t>
                      </a:r>
                      <a:r>
                        <a:rPr lang="en-US" sz="2000" b="0" i="0" dirty="0">
                          <a:solidFill>
                            <a:schemeClr val="tx1"/>
                          </a:solidFill>
                          <a:latin typeface="Arial" panose="020B0604020202020204" pitchFamily="34" charset="0"/>
                          <a:ea typeface="+mn-ea"/>
                          <a:cs typeface="Arial" panose="020B0604020202020204" pitchFamily="34" charset="0"/>
                          <a:sym typeface="Calibri"/>
                        </a:rPr>
                        <a:t>fever, weight loss, </a:t>
                      </a:r>
                      <a:r>
                        <a:rPr sz="2000" b="0" i="0" dirty="0">
                          <a:solidFill>
                            <a:schemeClr val="tx1"/>
                          </a:solidFill>
                          <a:latin typeface="Arial" panose="020B0604020202020204" pitchFamily="34" charset="0"/>
                          <a:ea typeface="+mn-ea"/>
                          <a:cs typeface="Arial" panose="020B0604020202020204" pitchFamily="34" charset="0"/>
                          <a:sym typeface="Calibri"/>
                        </a:rPr>
                        <a:t>lumps or bumps on body, </a:t>
                      </a:r>
                      <a:r>
                        <a:rPr lang="en-US" sz="2000" b="0" i="0" dirty="0">
                          <a:solidFill>
                            <a:schemeClr val="tx1"/>
                          </a:solidFill>
                          <a:latin typeface="Arial" panose="020B0604020202020204" pitchFamily="34" charset="0"/>
                          <a:ea typeface="+mn-ea"/>
                          <a:cs typeface="Arial" panose="020B0604020202020204" pitchFamily="34" charset="0"/>
                          <a:sym typeface="Calibri"/>
                        </a:rPr>
                        <a:t>changes in appetite</a:t>
                      </a:r>
                      <a:r>
                        <a:rPr sz="2000" b="0" i="0" dirty="0">
                          <a:solidFill>
                            <a:schemeClr val="tx1"/>
                          </a:solidFill>
                          <a:latin typeface="Arial" panose="020B0604020202020204" pitchFamily="34" charset="0"/>
                          <a:ea typeface="+mn-ea"/>
                          <a:cs typeface="Arial" panose="020B0604020202020204" pitchFamily="34" charset="0"/>
                          <a:sym typeface="Calibri"/>
                        </a:rPr>
                        <a:t> or sleep disturbance</a:t>
                      </a:r>
                    </a:p>
                  </a:txBody>
                  <a:tcPr marL="45720" marR="45720" horzOverflow="overflow"/>
                </a:tc>
                <a:extLst>
                  <a:ext uri="{0D108BD9-81ED-4DB2-BD59-A6C34878D82A}">
                    <a16:rowId xmlns:a16="http://schemas.microsoft.com/office/drawing/2014/main" val="1221001233"/>
                  </a:ext>
                </a:extLst>
              </a:tr>
              <a:tr h="798286">
                <a:tc>
                  <a:txBody>
                    <a:bodyPr/>
                    <a:lstStyle/>
                    <a:p>
                      <a:pPr algn="l">
                        <a:defRPr sz="1800"/>
                      </a:pPr>
                      <a:r>
                        <a:rPr lang="en-US" sz="2000" b="1" i="0" dirty="0">
                          <a:latin typeface="Arial" panose="020B0604020202020204" pitchFamily="34" charset="0"/>
                          <a:ea typeface="Times New Roman"/>
                          <a:cs typeface="Arial" panose="020B0604020202020204" pitchFamily="34" charset="0"/>
                          <a:sym typeface="Times New Roman"/>
                        </a:rPr>
                        <a:t>CARDIOVASCULAR</a:t>
                      </a:r>
                    </a:p>
                  </a:txBody>
                  <a:tcPr marL="45720" marR="45720" horzOverflow="overflow"/>
                </a:tc>
                <a:tc>
                  <a:txBody>
                    <a:bodyPr/>
                    <a:lstStyle/>
                    <a:p>
                      <a:pPr algn="l">
                        <a:defRPr sz="1800"/>
                      </a:pPr>
                      <a:r>
                        <a:rPr sz="2000" i="0" dirty="0">
                          <a:latin typeface="Arial" panose="020B0604020202020204" pitchFamily="34" charset="0"/>
                          <a:ea typeface="Times New Roman"/>
                          <a:cs typeface="Arial" panose="020B0604020202020204" pitchFamily="34" charset="0"/>
                          <a:sym typeface="Times New Roman"/>
                        </a:rPr>
                        <a:t>No history of </a:t>
                      </a:r>
                      <a:r>
                        <a:rPr lang="en-US" sz="2000" i="0" dirty="0">
                          <a:latin typeface="Arial" panose="020B0604020202020204" pitchFamily="34" charset="0"/>
                          <a:ea typeface="Times New Roman"/>
                          <a:cs typeface="Arial" panose="020B0604020202020204" pitchFamily="34" charset="0"/>
                          <a:sym typeface="Times New Roman"/>
                        </a:rPr>
                        <a:t>chest pain, </a:t>
                      </a:r>
                      <a:r>
                        <a:rPr sz="2000" i="0" dirty="0">
                          <a:latin typeface="Arial" panose="020B0604020202020204" pitchFamily="34" charset="0"/>
                          <a:ea typeface="Times New Roman"/>
                          <a:cs typeface="Arial" panose="020B0604020202020204" pitchFamily="34" charset="0"/>
                          <a:sym typeface="Times New Roman"/>
                        </a:rPr>
                        <a:t>orthopnea , paroxysmal nocturnal dyspnea , palpitations , pedal edema. </a:t>
                      </a:r>
                    </a:p>
                  </a:txBody>
                  <a:tcPr marL="45720" marR="45720" horzOverflow="overflow"/>
                </a:tc>
                <a:extLst>
                  <a:ext uri="{0D108BD9-81ED-4DB2-BD59-A6C34878D82A}">
                    <a16:rowId xmlns:a16="http://schemas.microsoft.com/office/drawing/2014/main" val="1556854463"/>
                  </a:ext>
                </a:extLst>
              </a:tr>
              <a:tr h="833186">
                <a:tc>
                  <a:txBody>
                    <a:bodyPr/>
                    <a:lstStyle/>
                    <a:p>
                      <a:pPr algn="l">
                        <a:defRPr sz="1800"/>
                      </a:pPr>
                      <a:r>
                        <a:rPr lang="en-US" sz="2000" b="1" i="0" dirty="0">
                          <a:latin typeface="Arial" panose="020B0604020202020204" pitchFamily="34" charset="0"/>
                          <a:ea typeface="Times New Roman"/>
                          <a:cs typeface="Arial" panose="020B0604020202020204" pitchFamily="34" charset="0"/>
                          <a:sym typeface="Times New Roman"/>
                        </a:rPr>
                        <a:t>RESPIRATORY </a:t>
                      </a:r>
                    </a:p>
                  </a:txBody>
                  <a:tcPr marL="45720" marR="45720" horzOverflow="overflow"/>
                </a:tc>
                <a:tc>
                  <a:txBody>
                    <a:bodyPr/>
                    <a:lstStyle/>
                    <a:p>
                      <a:pPr algn="l">
                        <a:defRPr sz="1800"/>
                      </a:pPr>
                      <a:r>
                        <a:rPr sz="2000" i="0" dirty="0">
                          <a:latin typeface="Arial" panose="020B0604020202020204" pitchFamily="34" charset="0"/>
                          <a:ea typeface="Times New Roman"/>
                          <a:cs typeface="Arial" panose="020B0604020202020204" pitchFamily="34" charset="0"/>
                          <a:sym typeface="Times New Roman"/>
                        </a:rPr>
                        <a:t>No history of </a:t>
                      </a:r>
                      <a:r>
                        <a:rPr lang="en-US" sz="2000" i="0" dirty="0">
                          <a:latin typeface="Arial" panose="020B0604020202020204" pitchFamily="34" charset="0"/>
                          <a:ea typeface="Times New Roman"/>
                          <a:cs typeface="Arial" panose="020B0604020202020204" pitchFamily="34" charset="0"/>
                          <a:sym typeface="Times New Roman"/>
                        </a:rPr>
                        <a:t>c</a:t>
                      </a:r>
                      <a:r>
                        <a:rPr sz="2000" i="0" dirty="0">
                          <a:latin typeface="Arial" panose="020B0604020202020204" pitchFamily="34" charset="0"/>
                          <a:ea typeface="Times New Roman"/>
                          <a:cs typeface="Arial" panose="020B0604020202020204" pitchFamily="34" charset="0"/>
                          <a:sym typeface="Times New Roman"/>
                        </a:rPr>
                        <a:t>ough,</a:t>
                      </a:r>
                      <a:r>
                        <a:rPr lang="en-US" sz="2000" i="0" dirty="0">
                          <a:latin typeface="Arial" panose="020B0604020202020204" pitchFamily="34" charset="0"/>
                          <a:ea typeface="Times New Roman"/>
                          <a:cs typeface="Arial" panose="020B0604020202020204" pitchFamily="34" charset="0"/>
                          <a:sym typeface="Times New Roman"/>
                        </a:rPr>
                        <a:t> sputum production, shortness of breath, pleuritic chest pain.</a:t>
                      </a:r>
                      <a:endParaRPr sz="2000" i="0" dirty="0">
                        <a:latin typeface="Arial" panose="020B0604020202020204" pitchFamily="34" charset="0"/>
                        <a:ea typeface="Times New Roman"/>
                        <a:cs typeface="Arial" panose="020B0604020202020204" pitchFamily="34" charset="0"/>
                        <a:sym typeface="Times New Roman"/>
                      </a:endParaRPr>
                    </a:p>
                  </a:txBody>
                  <a:tcPr marL="45720" marR="45720" horzOverflow="overflow"/>
                </a:tc>
                <a:extLst>
                  <a:ext uri="{0D108BD9-81ED-4DB2-BD59-A6C34878D82A}">
                    <a16:rowId xmlns:a16="http://schemas.microsoft.com/office/drawing/2014/main" val="44497816"/>
                  </a:ext>
                </a:extLst>
              </a:tr>
              <a:tr h="1059503">
                <a:tc>
                  <a:txBody>
                    <a:bodyPr/>
                    <a:lstStyle/>
                    <a:p>
                      <a:pPr algn="l">
                        <a:defRPr sz="1800"/>
                      </a:pPr>
                      <a:r>
                        <a:rPr lang="en-US" sz="2000" b="1" i="0" dirty="0">
                          <a:latin typeface="Arial" panose="020B0604020202020204" pitchFamily="34" charset="0"/>
                          <a:ea typeface="Times New Roman"/>
                          <a:cs typeface="Arial" panose="020B0604020202020204" pitchFamily="34" charset="0"/>
                          <a:sym typeface="Times New Roman"/>
                        </a:rPr>
                        <a:t>GENITOURINARY</a:t>
                      </a:r>
                    </a:p>
                  </a:txBody>
                  <a:tcPr marL="45720" marR="45720" horzOverflow="overflow"/>
                </a:tc>
                <a:tc>
                  <a:txBody>
                    <a:bodyPr/>
                    <a:lstStyle/>
                    <a:p>
                      <a:pPr algn="l">
                        <a:defRPr sz="1800"/>
                      </a:pPr>
                      <a:r>
                        <a:rPr lang="en-US" sz="2000" i="0" dirty="0">
                          <a:latin typeface="Arial" panose="020B0604020202020204" pitchFamily="34" charset="0"/>
                          <a:ea typeface="Times New Roman"/>
                          <a:cs typeface="Arial" panose="020B0604020202020204" pitchFamily="34" charset="0"/>
                          <a:sym typeface="Times New Roman"/>
                        </a:rPr>
                        <a:t>N</a:t>
                      </a:r>
                      <a:r>
                        <a:rPr sz="2000" i="0" dirty="0">
                          <a:latin typeface="Arial" panose="020B0604020202020204" pitchFamily="34" charset="0"/>
                          <a:ea typeface="Times New Roman"/>
                          <a:cs typeface="Arial" panose="020B0604020202020204" pitchFamily="34" charset="0"/>
                          <a:sym typeface="Times New Roman"/>
                        </a:rPr>
                        <a:t>o history of </a:t>
                      </a:r>
                      <a:r>
                        <a:rPr lang="en-US" sz="2000" i="0" dirty="0">
                          <a:latin typeface="Arial" panose="020B0604020202020204" pitchFamily="34" charset="0"/>
                          <a:ea typeface="Times New Roman"/>
                          <a:cs typeface="Arial" panose="020B0604020202020204" pitchFamily="34" charset="0"/>
                          <a:sym typeface="Times New Roman"/>
                        </a:rPr>
                        <a:t>burning micturition, </a:t>
                      </a:r>
                      <a:r>
                        <a:rPr sz="2000" i="0" dirty="0">
                          <a:latin typeface="Arial" panose="020B0604020202020204" pitchFamily="34" charset="0"/>
                          <a:ea typeface="Times New Roman"/>
                          <a:cs typeface="Arial" panose="020B0604020202020204" pitchFamily="34" charset="0"/>
                          <a:sym typeface="Times New Roman"/>
                        </a:rPr>
                        <a:t>dysuria , hematuria, </a:t>
                      </a:r>
                      <a:r>
                        <a:rPr lang="en-US" sz="2000" i="0" dirty="0">
                          <a:latin typeface="Arial" panose="020B0604020202020204" pitchFamily="34" charset="0"/>
                          <a:ea typeface="Times New Roman"/>
                          <a:cs typeface="Arial" panose="020B0604020202020204" pitchFamily="34" charset="0"/>
                          <a:sym typeface="Times New Roman"/>
                        </a:rPr>
                        <a:t>frothy urine, lumbar pain</a:t>
                      </a:r>
                      <a:r>
                        <a:rPr sz="2000" i="0" dirty="0">
                          <a:latin typeface="Arial" panose="020B0604020202020204" pitchFamily="34" charset="0"/>
                          <a:ea typeface="Times New Roman"/>
                          <a:cs typeface="Arial" panose="020B0604020202020204" pitchFamily="34" charset="0"/>
                          <a:sym typeface="Times New Roman"/>
                        </a:rPr>
                        <a:t> or loin to groin pain</a:t>
                      </a:r>
                      <a:endParaRPr lang="en-US" sz="2000" i="0" dirty="0">
                        <a:latin typeface="Arial" panose="020B0604020202020204" pitchFamily="34" charset="0"/>
                        <a:ea typeface="Times New Roman"/>
                        <a:cs typeface="Arial" panose="020B0604020202020204" pitchFamily="34" charset="0"/>
                        <a:sym typeface="Times New Roman"/>
                      </a:endParaRPr>
                    </a:p>
                  </a:txBody>
                  <a:tcPr marL="45720" marR="45720" horzOverflow="overflow"/>
                </a:tc>
                <a:extLst>
                  <a:ext uri="{0D108BD9-81ED-4DB2-BD59-A6C34878D82A}">
                    <a16:rowId xmlns:a16="http://schemas.microsoft.com/office/drawing/2014/main" val="2250088897"/>
                  </a:ext>
                </a:extLst>
              </a:tr>
            </a:tbl>
          </a:graphicData>
        </a:graphic>
      </p:graphicFrame>
    </p:spTree>
    <p:extLst>
      <p:ext uri="{BB962C8B-B14F-4D97-AF65-F5344CB8AC3E}">
        <p14:creationId xmlns:p14="http://schemas.microsoft.com/office/powerpoint/2010/main" val="104409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F8D35-BFB5-A8DC-0F7D-3A088C883F6D}"/>
              </a:ext>
            </a:extLst>
          </p:cNvPr>
          <p:cNvSpPr txBox="1"/>
          <p:nvPr/>
        </p:nvSpPr>
        <p:spPr>
          <a:xfrm>
            <a:off x="817042" y="874454"/>
            <a:ext cx="10557915" cy="5109091"/>
          </a:xfrm>
          <a:prstGeom prst="rect">
            <a:avLst/>
          </a:prstGeom>
          <a:noFill/>
        </p:spPr>
        <p:txBody>
          <a:bodyPr wrap="square" rtlCol="0">
            <a:spAutoFit/>
          </a:bodyPr>
          <a:lstStyle/>
          <a:p>
            <a:endParaRPr lang="en-US"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Medical History:</a:t>
            </a:r>
          </a:p>
          <a:p>
            <a:r>
              <a:rPr lang="en-US" sz="2800" dirty="0">
                <a:solidFill>
                  <a:schemeClr val="tx1"/>
                </a:solidFill>
                <a:latin typeface="Arial" panose="020B0604020202020204" pitchFamily="34" charset="0"/>
                <a:cs typeface="Arial" panose="020B0604020202020204" pitchFamily="34" charset="0"/>
              </a:rPr>
              <a:t>    No </a:t>
            </a:r>
            <a:r>
              <a:rPr lang="en-US" sz="2800" dirty="0">
                <a:latin typeface="Arial" panose="020B0604020202020204" pitchFamily="34" charset="0"/>
                <a:cs typeface="Arial" panose="020B0604020202020204" pitchFamily="34" charset="0"/>
              </a:rPr>
              <a:t>hi</a:t>
            </a:r>
            <a:r>
              <a:rPr lang="en-US" sz="2800" dirty="0">
                <a:solidFill>
                  <a:schemeClr val="tx1"/>
                </a:solidFill>
                <a:latin typeface="Arial" panose="020B0604020202020204" pitchFamily="34" charset="0"/>
                <a:cs typeface="Arial" panose="020B0604020202020204" pitchFamily="34" charset="0"/>
              </a:rPr>
              <a:t>story of diabetes, hypertension, tuberculosis, cardiovascular diseases or  autoimmune disorders</a:t>
            </a:r>
          </a:p>
          <a:p>
            <a:endParaRPr lang="en-US" sz="28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Surgical history:</a:t>
            </a:r>
          </a:p>
          <a:p>
            <a:r>
              <a:rPr lang="en-US" sz="2800" dirty="0">
                <a:latin typeface="Arial" panose="020B0604020202020204" pitchFamily="34" charset="0"/>
                <a:cs typeface="Arial" panose="020B0604020202020204" pitchFamily="34" charset="0"/>
              </a:rPr>
              <a:t>    Unremarkable</a:t>
            </a:r>
          </a:p>
          <a:p>
            <a:endParaRPr 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Gynecological/Obstetric History:</a:t>
            </a:r>
          </a:p>
          <a:p>
            <a:r>
              <a:rPr lang="en-US" sz="2800" dirty="0">
                <a:latin typeface="Arial" panose="020B0604020202020204" pitchFamily="34" charset="0"/>
                <a:cs typeface="Arial" panose="020B0604020202020204" pitchFamily="34" charset="0"/>
              </a:rPr>
              <a:t>    Patient had menarche at age of 14</a:t>
            </a:r>
          </a:p>
          <a:p>
            <a:r>
              <a:rPr lang="en-US" sz="2800" dirty="0">
                <a:latin typeface="Arial" panose="020B0604020202020204" pitchFamily="34" charset="0"/>
                <a:cs typeface="Arial" panose="020B0604020202020204" pitchFamily="34" charset="0"/>
              </a:rPr>
              <a:t>    Menstrual cycle was regular</a:t>
            </a:r>
          </a:p>
          <a:p>
            <a:r>
              <a:rPr lang="en-US" sz="2800" dirty="0">
                <a:latin typeface="Arial" panose="020B0604020202020204" pitchFamily="34" charset="0"/>
                <a:cs typeface="Arial" panose="020B0604020202020204" pitchFamily="34" charset="0"/>
              </a:rPr>
              <a:t>    </a:t>
            </a: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6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47CE3-FF30-56E4-A87F-CE9B2E644E93}"/>
              </a:ext>
            </a:extLst>
          </p:cNvPr>
          <p:cNvSpPr txBox="1"/>
          <p:nvPr/>
        </p:nvSpPr>
        <p:spPr>
          <a:xfrm>
            <a:off x="697690" y="797510"/>
            <a:ext cx="10796619" cy="5262979"/>
          </a:xfrm>
          <a:prstGeom prst="rect">
            <a:avLst/>
          </a:prstGeom>
          <a:noFill/>
        </p:spPr>
        <p:txBody>
          <a:bodyPr wrap="square" rtlCol="0">
            <a:spAutoFit/>
          </a:bodyPr>
          <a:lstStyle/>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Family History:</a:t>
            </a:r>
          </a:p>
          <a:p>
            <a:r>
              <a:rPr lang="en-US" sz="2800" b="1"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No history of diabetes mellitus, hypertension, tuberculosis, cerebrovascular accident or autoimmune disorders.</a:t>
            </a:r>
          </a:p>
          <a:p>
            <a:pPr marL="342900" indent="-342900">
              <a:buFont typeface="Wingdings" panose="05000000000000000000" pitchFamily="2" charset="2"/>
              <a:buChar char="§"/>
            </a:pPr>
            <a:endParaRPr lang="en-US" sz="28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Personal History:</a:t>
            </a:r>
          </a:p>
          <a:p>
            <a:r>
              <a:rPr lang="en-US" sz="2800" dirty="0">
                <a:latin typeface="Arial" panose="020B0604020202020204" pitchFamily="34" charset="0"/>
                <a:cs typeface="Arial" panose="020B0604020202020204" pitchFamily="34" charset="0"/>
              </a:rPr>
              <a:t>    Education: Intermediate</a:t>
            </a:r>
          </a:p>
          <a:p>
            <a:r>
              <a:rPr lang="en-US" sz="2800" dirty="0">
                <a:latin typeface="Arial" panose="020B0604020202020204" pitchFamily="34" charset="0"/>
                <a:cs typeface="Arial" panose="020B0604020202020204" pitchFamily="34" charset="0"/>
              </a:rPr>
              <a:t>    No history of recreational drug use or substance abuse.</a:t>
            </a:r>
          </a:p>
          <a:p>
            <a:r>
              <a:rPr lang="en-US" sz="2800" dirty="0">
                <a:latin typeface="Arial" panose="020B0604020202020204" pitchFamily="34" charset="0"/>
                <a:cs typeface="Arial" panose="020B0604020202020204" pitchFamily="34" charset="0"/>
              </a:rPr>
              <a:t>    Adequate nutritional intake from meat sources</a:t>
            </a:r>
          </a:p>
          <a:p>
            <a:pPr marL="342900" indent="-342900">
              <a:buFont typeface="Wingdings" panose="05000000000000000000" pitchFamily="2" charset="2"/>
              <a:buChar char="§"/>
            </a:pPr>
            <a:endParaRPr lang="en-US" sz="28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b="1" dirty="0">
                <a:solidFill>
                  <a:srgbClr val="0070C0"/>
                </a:solidFill>
                <a:latin typeface="Arial" panose="020B0604020202020204" pitchFamily="34" charset="0"/>
                <a:cs typeface="Arial" panose="020B0604020202020204" pitchFamily="34" charset="0"/>
              </a:rPr>
              <a:t>Socioeconomic History:</a:t>
            </a:r>
          </a:p>
          <a:p>
            <a:r>
              <a:rPr lang="en-US" sz="2800" dirty="0">
                <a:latin typeface="Arial" panose="020B0604020202020204" pitchFamily="34" charset="0"/>
                <a:cs typeface="Arial" panose="020B0604020202020204" pitchFamily="34" charset="0"/>
              </a:rPr>
              <a:t>    Lives in a rented house with two bedrooms. Her father works on daily wages and is the sole earner of the family.</a:t>
            </a:r>
          </a:p>
        </p:txBody>
      </p:sp>
    </p:spTree>
    <p:extLst>
      <p:ext uri="{BB962C8B-B14F-4D97-AF65-F5344CB8AC3E}">
        <p14:creationId xmlns:p14="http://schemas.microsoft.com/office/powerpoint/2010/main" val="394066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462939"/>
            <a:ext cx="11183816" cy="3003650"/>
          </a:xfrm>
        </p:spPr>
        <p:txBody>
          <a:bodyPr>
            <a:noAutofit/>
          </a:bodyPr>
          <a:lstStyle/>
          <a:p>
            <a:b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br>
            <a: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t>   </a:t>
            </a:r>
            <a:endParaRPr lang="en-US" b="1" dirty="0">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
        <p:nvSpPr>
          <p:cNvPr id="8" name="TextBox 7">
            <a:extLst>
              <a:ext uri="{FF2B5EF4-FFF2-40B4-BE49-F238E27FC236}">
                <a16:creationId xmlns:a16="http://schemas.microsoft.com/office/drawing/2014/main" id="{70B4383E-78EB-8C6F-83C6-A7E879832DA9}"/>
              </a:ext>
            </a:extLst>
          </p:cNvPr>
          <p:cNvSpPr txBox="1"/>
          <p:nvPr/>
        </p:nvSpPr>
        <p:spPr>
          <a:xfrm>
            <a:off x="881576" y="2964764"/>
            <a:ext cx="10818055" cy="1323439"/>
          </a:xfrm>
          <a:prstGeom prst="rect">
            <a:avLst/>
          </a:prstGeom>
          <a:noFill/>
        </p:spPr>
        <p:txBody>
          <a:bodyPr wrap="square">
            <a:spAutoFit/>
          </a:bodyPr>
          <a:lstStyle/>
          <a:p>
            <a:pPr algn="ctr"/>
            <a:r>
              <a:rPr kumimoji="0" lang="en-US" sz="8000" b="1" i="0" u="none" strike="noStrike" kern="1200" cap="none" spc="-5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Clinical Examination</a:t>
            </a:r>
            <a:endParaRPr lang="en-US" dirty="0"/>
          </a:p>
        </p:txBody>
      </p:sp>
    </p:spTree>
    <p:extLst>
      <p:ext uri="{BB962C8B-B14F-4D97-AF65-F5344CB8AC3E}">
        <p14:creationId xmlns:p14="http://schemas.microsoft.com/office/powerpoint/2010/main" val="9173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79EA-E36C-3E74-9639-62969E462BBF}"/>
              </a:ext>
            </a:extLst>
          </p:cNvPr>
          <p:cNvSpPr>
            <a:spLocks noGrp="1"/>
          </p:cNvSpPr>
          <p:nvPr>
            <p:ph type="title"/>
          </p:nvPr>
        </p:nvSpPr>
        <p:spPr>
          <a:xfrm>
            <a:off x="1097280" y="286603"/>
            <a:ext cx="10058400" cy="1302711"/>
          </a:xfrm>
        </p:spPr>
        <p:txBody>
          <a:bodyPr>
            <a:normAutofit/>
          </a:bodyPr>
          <a:lstStyle/>
          <a:p>
            <a:pPr algn="ctr"/>
            <a:r>
              <a:rPr lang="en-US" sz="4400" b="1" dirty="0">
                <a:solidFill>
                  <a:srgbClr val="0070C0"/>
                </a:solidFill>
                <a:latin typeface="Arial" panose="020B0604020202020204" pitchFamily="34" charset="0"/>
                <a:cs typeface="Arial" panose="020B0604020202020204" pitchFamily="34" charset="0"/>
              </a:rPr>
              <a:t>General Physical Examination</a:t>
            </a:r>
          </a:p>
        </p:txBody>
      </p:sp>
      <p:sp>
        <p:nvSpPr>
          <p:cNvPr id="3" name="Content Placeholder 2">
            <a:extLst>
              <a:ext uri="{FF2B5EF4-FFF2-40B4-BE49-F238E27FC236}">
                <a16:creationId xmlns:a16="http://schemas.microsoft.com/office/drawing/2014/main" id="{F2B38D1D-6EBE-C640-3DEB-D80CDF15EA82}"/>
              </a:ext>
            </a:extLst>
          </p:cNvPr>
          <p:cNvSpPr>
            <a:spLocks noGrp="1"/>
          </p:cNvSpPr>
          <p:nvPr>
            <p:ph idx="1"/>
          </p:nvPr>
        </p:nvSpPr>
        <p:spPr>
          <a:xfrm>
            <a:off x="1097280" y="1871002"/>
            <a:ext cx="10058400" cy="3998091"/>
          </a:xfrm>
        </p:spPr>
        <p:txBody>
          <a:bodyPr>
            <a:normAutofit/>
          </a:bodyPr>
          <a:lstStyle/>
          <a:p>
            <a:pPr marL="0" indent="0">
              <a:buSzTx/>
              <a:buFont typeface="Wingdings 2"/>
              <a:buNone/>
              <a:defRPr>
                <a:latin typeface="Times New Roman"/>
                <a:ea typeface="Times New Roman"/>
                <a:cs typeface="Times New Roman"/>
                <a:sym typeface="Times New Roman"/>
              </a:defRPr>
            </a:pPr>
            <a:r>
              <a:rPr lang="en-US"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 young thin, lean lady lying on bed of average height and medium built. </a:t>
            </a:r>
          </a:p>
          <a:p>
            <a:pPr marL="0" indent="0">
              <a:buSzTx/>
              <a:buFont typeface="Wingdings 2"/>
              <a:buNone/>
              <a:defRPr>
                <a:latin typeface="Times New Roman"/>
                <a:ea typeface="Times New Roman"/>
                <a:cs typeface="Times New Roman"/>
                <a:sym typeface="Times New Roman"/>
              </a:defRPr>
            </a:pPr>
            <a:r>
              <a:rPr lang="en-US" sz="2400" dirty="0">
                <a:solidFill>
                  <a:schemeClr val="tx1"/>
                </a:solidFill>
                <a:latin typeface="Arial" panose="020B0604020202020204" pitchFamily="34" charset="0"/>
                <a:cs typeface="Arial" panose="020B0604020202020204" pitchFamily="34" charset="0"/>
              </a:rPr>
              <a:t>Patient was conscious, oriented in time, place and person with </a:t>
            </a:r>
            <a:r>
              <a:rPr lang="en-US" sz="2400" b="1" dirty="0">
                <a:solidFill>
                  <a:schemeClr val="tx1"/>
                </a:solidFill>
                <a:latin typeface="Arial" panose="020B0604020202020204" pitchFamily="34" charset="0"/>
                <a:cs typeface="Arial" panose="020B0604020202020204" pitchFamily="34" charset="0"/>
              </a:rPr>
              <a:t>vitals</a:t>
            </a:r>
            <a:r>
              <a:rPr lang="en-US" sz="2400" dirty="0">
                <a:solidFill>
                  <a:schemeClr val="tx1"/>
                </a:solidFill>
                <a:latin typeface="Arial" panose="020B0604020202020204" pitchFamily="34" charset="0"/>
                <a:cs typeface="Arial" panose="020B0604020202020204" pitchFamily="34" charset="0"/>
              </a:rPr>
              <a:t> of </a:t>
            </a:r>
          </a:p>
          <a:p>
            <a:pPr marL="0" indent="0">
              <a:buSzTx/>
              <a:buNone/>
              <a:defRPr>
                <a:latin typeface="Times New Roman"/>
                <a:ea typeface="Times New Roman"/>
                <a:cs typeface="Times New Roman"/>
                <a:sym typeface="Times New Roman"/>
              </a:defRPr>
            </a:pPr>
            <a:endParaRPr lang="en-US" b="1" dirty="0"/>
          </a:p>
        </p:txBody>
      </p:sp>
      <p:sp>
        <p:nvSpPr>
          <p:cNvPr id="4" name="Rectangle: Rounded Corners 3">
            <a:extLst>
              <a:ext uri="{FF2B5EF4-FFF2-40B4-BE49-F238E27FC236}">
                <a16:creationId xmlns:a16="http://schemas.microsoft.com/office/drawing/2014/main" id="{0B6A6E13-7293-1AC2-0D32-191DF7CD07C3}"/>
              </a:ext>
            </a:extLst>
          </p:cNvPr>
          <p:cNvSpPr/>
          <p:nvPr/>
        </p:nvSpPr>
        <p:spPr>
          <a:xfrm>
            <a:off x="900332" y="3072005"/>
            <a:ext cx="10194388" cy="293073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B.P: 100/70</a:t>
            </a:r>
          </a:p>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Pulse: 82/min, regular good volume</a:t>
            </a:r>
          </a:p>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R.R: 18/min</a:t>
            </a:r>
          </a:p>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Temperature 98.6F</a:t>
            </a:r>
          </a:p>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Saturation: 98 % on ambient air</a:t>
            </a:r>
          </a:p>
          <a:p>
            <a:pPr>
              <a:buSzTx/>
              <a:buFont typeface="Wingdings" panose="05000000000000000000" pitchFamily="2" charset="2"/>
              <a:buChar char="§"/>
              <a:defRPr>
                <a:latin typeface="Times New Roman"/>
                <a:ea typeface="Times New Roman"/>
                <a:cs typeface="Times New Roman"/>
                <a:sym typeface="Times New Roman"/>
              </a:defRPr>
            </a:pPr>
            <a:r>
              <a:rPr lang="en-US" sz="2800" dirty="0">
                <a:solidFill>
                  <a:schemeClr val="tx1"/>
                </a:solidFill>
                <a:latin typeface="Arial" panose="020B0604020202020204" pitchFamily="34" charset="0"/>
                <a:cs typeface="Arial" panose="020B0604020202020204" pitchFamily="34" charset="0"/>
              </a:rPr>
              <a:t>   BSR: 102 mg/dl</a:t>
            </a:r>
            <a:endParaRPr lang="en-US" sz="2800" dirty="0"/>
          </a:p>
        </p:txBody>
      </p:sp>
    </p:spTree>
    <p:extLst>
      <p:ext uri="{BB962C8B-B14F-4D97-AF65-F5344CB8AC3E}">
        <p14:creationId xmlns:p14="http://schemas.microsoft.com/office/powerpoint/2010/main" val="34947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447BF-DCB6-FF07-A15A-4F1A5AEC8ECB}"/>
              </a:ext>
            </a:extLst>
          </p:cNvPr>
          <p:cNvSpPr txBox="1"/>
          <p:nvPr/>
        </p:nvSpPr>
        <p:spPr>
          <a:xfrm>
            <a:off x="914400" y="604911"/>
            <a:ext cx="10185009" cy="1261884"/>
          </a:xfrm>
          <a:prstGeom prst="rect">
            <a:avLst/>
          </a:prstGeom>
          <a:noFill/>
        </p:spPr>
        <p:txBody>
          <a:bodyPr wrap="square" rtlCol="0">
            <a:spAutoFit/>
          </a:bodyPr>
          <a:lstStyle/>
          <a:p>
            <a:pPr>
              <a:buClr>
                <a:srgbClr val="00B0F0"/>
              </a:buClr>
            </a:pPr>
            <a:r>
              <a:rPr lang="en-US" sz="2900" b="1" dirty="0">
                <a:latin typeface="Arial" panose="020B0604020202020204" pitchFamily="34" charset="0"/>
                <a:cs typeface="Arial" panose="020B0604020202020204" pitchFamily="34" charset="0"/>
              </a:rPr>
              <a:t>On Examination</a:t>
            </a:r>
          </a:p>
          <a:p>
            <a:pPr>
              <a:buClr>
                <a:srgbClr val="00B0F0"/>
              </a:buClr>
            </a:pPr>
            <a:endParaRPr lang="en-US" sz="2900" dirty="0">
              <a:latin typeface="Arial" panose="020B0604020202020204" pitchFamily="34" charset="0"/>
              <a:cs typeface="Arial" panose="020B0604020202020204" pitchFamily="34" charset="0"/>
            </a:endParaRPr>
          </a:p>
          <a:p>
            <a:endParaRPr lang="en-US" dirty="0"/>
          </a:p>
        </p:txBody>
      </p:sp>
      <p:sp>
        <p:nvSpPr>
          <p:cNvPr id="3" name="Rectangle: Rounded Corners 2">
            <a:extLst>
              <a:ext uri="{FF2B5EF4-FFF2-40B4-BE49-F238E27FC236}">
                <a16:creationId xmlns:a16="http://schemas.microsoft.com/office/drawing/2014/main" id="{7168A4BA-95DB-7D8C-52B3-D8C327BE4D53}"/>
              </a:ext>
            </a:extLst>
          </p:cNvPr>
          <p:cNvSpPr/>
          <p:nvPr/>
        </p:nvSpPr>
        <p:spPr>
          <a:xfrm>
            <a:off x="759654" y="1707438"/>
            <a:ext cx="10517945" cy="377896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 pallor</a:t>
            </a:r>
          </a:p>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 clubbing, koilonychia, leukonychia, jaundice, neck swelling</a:t>
            </a:r>
          </a:p>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 rash on body</a:t>
            </a:r>
          </a:p>
          <a:p>
            <a:pPr marL="285750" indent="-28575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  No axillary or cervical lymph nodes palpable</a:t>
            </a:r>
          </a:p>
          <a:p>
            <a:pPr marL="285750" indent="-28575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  No pedal edema </a:t>
            </a:r>
          </a:p>
        </p:txBody>
      </p:sp>
    </p:spTree>
    <p:extLst>
      <p:ext uri="{BB962C8B-B14F-4D97-AF65-F5344CB8AC3E}">
        <p14:creationId xmlns:p14="http://schemas.microsoft.com/office/powerpoint/2010/main" val="307259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1D64-29BE-837B-647B-5413B5D3BF96}"/>
              </a:ext>
            </a:extLst>
          </p:cNvPr>
          <p:cNvSpPr>
            <a:spLocks noGrp="1"/>
          </p:cNvSpPr>
          <p:nvPr>
            <p:ph type="title"/>
          </p:nvPr>
        </p:nvSpPr>
        <p:spPr>
          <a:xfrm>
            <a:off x="1097280" y="286603"/>
            <a:ext cx="10058400" cy="1260843"/>
          </a:xfrm>
        </p:spPr>
        <p:txBody>
          <a:bodyPr>
            <a:normAutofit/>
          </a:bodyPr>
          <a:lstStyle/>
          <a:p>
            <a:pPr algn="ctr"/>
            <a:r>
              <a:rPr lang="en-US" sz="4400" b="1" dirty="0">
                <a:solidFill>
                  <a:srgbClr val="0070C0"/>
                </a:solidFill>
                <a:latin typeface="Arial" panose="020B0604020202020204" pitchFamily="34" charset="0"/>
                <a:cs typeface="Arial" panose="020B0604020202020204" pitchFamily="34" charset="0"/>
              </a:rPr>
              <a:t>Higher Mental Functions</a:t>
            </a:r>
          </a:p>
        </p:txBody>
      </p:sp>
      <p:sp>
        <p:nvSpPr>
          <p:cNvPr id="4" name="Rectangle: Rounded Corners 3">
            <a:extLst>
              <a:ext uri="{FF2B5EF4-FFF2-40B4-BE49-F238E27FC236}">
                <a16:creationId xmlns:a16="http://schemas.microsoft.com/office/drawing/2014/main" id="{4555E2C0-2730-98C0-6429-B73676A4ABCB}"/>
              </a:ext>
            </a:extLst>
          </p:cNvPr>
          <p:cNvSpPr/>
          <p:nvPr/>
        </p:nvSpPr>
        <p:spPr>
          <a:xfrm>
            <a:off x="928468" y="2110154"/>
            <a:ext cx="10227211" cy="364353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rial" panose="020B0604020202020204" pitchFamily="34" charset="0"/>
                <a:cs typeface="Arial" panose="020B0604020202020204" pitchFamily="34" charset="0"/>
              </a:rPr>
              <a:t>Patient was</a:t>
            </a:r>
          </a:p>
          <a:p>
            <a:r>
              <a:rPr lang="en-US" sz="3200" dirty="0">
                <a:solidFill>
                  <a:schemeClr val="tx1"/>
                </a:solidFill>
                <a:latin typeface="Arial" panose="020B0604020202020204" pitchFamily="34" charset="0"/>
                <a:cs typeface="Arial" panose="020B0604020202020204" pitchFamily="34" charset="0"/>
              </a:rPr>
              <a:t>                </a:t>
            </a:r>
            <a:r>
              <a:rPr lang="en-US" sz="3200" dirty="0">
                <a:solidFill>
                  <a:schemeClr val="tx1">
                    <a:lumMod val="95000"/>
                    <a:lumOff val="5000"/>
                  </a:schemeClr>
                </a:solidFill>
                <a:latin typeface="Arial" panose="020B0604020202020204" pitchFamily="34" charset="0"/>
                <a:cs typeface="Arial" panose="020B0604020202020204" pitchFamily="34" charset="0"/>
              </a:rPr>
              <a:t>Conscious</a:t>
            </a:r>
          </a:p>
          <a:p>
            <a:r>
              <a:rPr lang="en-US" sz="3200" dirty="0">
                <a:solidFill>
                  <a:schemeClr val="tx1">
                    <a:lumMod val="95000"/>
                    <a:lumOff val="5000"/>
                  </a:schemeClr>
                </a:solidFill>
                <a:latin typeface="Arial" panose="020B0604020202020204" pitchFamily="34" charset="0"/>
                <a:cs typeface="Arial" panose="020B0604020202020204" pitchFamily="34" charset="0"/>
              </a:rPr>
              <a:t>                Oriented</a:t>
            </a:r>
          </a:p>
          <a:p>
            <a:r>
              <a:rPr lang="en-US" sz="3200" dirty="0">
                <a:solidFill>
                  <a:schemeClr val="tx1">
                    <a:lumMod val="95000"/>
                    <a:lumOff val="5000"/>
                  </a:schemeClr>
                </a:solidFill>
                <a:latin typeface="Arial" panose="020B0604020202020204" pitchFamily="34" charset="0"/>
                <a:cs typeface="Arial" panose="020B0604020202020204" pitchFamily="34" charset="0"/>
              </a:rPr>
              <a:t>                Speech --- normal</a:t>
            </a:r>
          </a:p>
          <a:p>
            <a:r>
              <a:rPr lang="en-US" sz="3200" dirty="0">
                <a:solidFill>
                  <a:schemeClr val="tx1">
                    <a:lumMod val="95000"/>
                    <a:lumOff val="5000"/>
                  </a:schemeClr>
                </a:solidFill>
                <a:latin typeface="Arial" panose="020B0604020202020204" pitchFamily="34" charset="0"/>
                <a:cs typeface="Arial" panose="020B0604020202020204" pitchFamily="34" charset="0"/>
              </a:rPr>
              <a:t>                Memory --- intact</a:t>
            </a:r>
          </a:p>
          <a:p>
            <a:r>
              <a:rPr lang="en-US" sz="3200" dirty="0">
                <a:solidFill>
                  <a:schemeClr val="tx1">
                    <a:lumMod val="95000"/>
                    <a:lumOff val="5000"/>
                  </a:schemeClr>
                </a:solidFill>
                <a:latin typeface="Arial" panose="020B0604020202020204" pitchFamily="34" charset="0"/>
                <a:cs typeface="Arial" panose="020B0604020202020204" pitchFamily="34" charset="0"/>
              </a:rPr>
              <a:t>                Obeying commands</a:t>
            </a:r>
          </a:p>
        </p:txBody>
      </p:sp>
    </p:spTree>
    <p:extLst>
      <p:ext uri="{BB962C8B-B14F-4D97-AF65-F5344CB8AC3E}">
        <p14:creationId xmlns:p14="http://schemas.microsoft.com/office/powerpoint/2010/main" val="41439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51A206-E1EC-4528-E49C-8CE37F1A9F4A}"/>
              </a:ext>
            </a:extLst>
          </p:cNvPr>
          <p:cNvSpPr/>
          <p:nvPr/>
        </p:nvSpPr>
        <p:spPr>
          <a:xfrm>
            <a:off x="630700" y="1247819"/>
            <a:ext cx="10930597" cy="3567672"/>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SzTx/>
              <a:defRPr>
                <a:latin typeface="Times New Roman"/>
                <a:ea typeface="Times New Roman"/>
                <a:cs typeface="Times New Roman"/>
                <a:sym typeface="Times New Roman"/>
              </a:defRPr>
            </a:pPr>
            <a:endParaRPr lang="en-US" sz="2000" b="1" dirty="0">
              <a:solidFill>
                <a:schemeClr val="tx1">
                  <a:lumMod val="95000"/>
                  <a:lumOff val="5000"/>
                </a:schemeClr>
              </a:solidFill>
              <a:latin typeface="Arial" panose="020B0604020202020204" pitchFamily="34" charset="0"/>
              <a:cs typeface="Arial" panose="020B0604020202020204" pitchFamily="34" charset="0"/>
            </a:endParaRPr>
          </a:p>
          <a:p>
            <a:pPr algn="ctr">
              <a:buSzTx/>
              <a:defRPr>
                <a:latin typeface="Times New Roman"/>
                <a:ea typeface="Times New Roman"/>
                <a:cs typeface="Times New Roman"/>
                <a:sym typeface="Times New Roman"/>
              </a:defRPr>
            </a:pPr>
            <a:endParaRPr lang="en-US" sz="2000" b="1" dirty="0">
              <a:solidFill>
                <a:schemeClr val="tx1">
                  <a:lumMod val="95000"/>
                  <a:lumOff val="5000"/>
                </a:schemeClr>
              </a:solidFill>
              <a:latin typeface="Arial" panose="020B0604020202020204" pitchFamily="34" charset="0"/>
              <a:cs typeface="Arial" panose="020B0604020202020204" pitchFamily="34" charset="0"/>
            </a:endParaRPr>
          </a:p>
          <a:p>
            <a:pPr algn="ctr">
              <a:buSzTx/>
              <a:defRPr>
                <a:latin typeface="Times New Roman"/>
                <a:ea typeface="Times New Roman"/>
                <a:cs typeface="Times New Roman"/>
                <a:sym typeface="Times New Roman"/>
              </a:defRPr>
            </a:pP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a:defRPr>
                <a:latin typeface="Times New Roman"/>
                <a:ea typeface="Times New Roman"/>
                <a:cs typeface="Times New Roman"/>
                <a:sym typeface="Times New Roman"/>
              </a:defRPr>
            </a:pPr>
            <a:r>
              <a:rPr lang="en-US" sz="2400" b="1" dirty="0">
                <a:solidFill>
                  <a:schemeClr val="tx1">
                    <a:lumMod val="95000"/>
                    <a:lumOff val="5000"/>
                  </a:schemeClr>
                </a:solidFill>
                <a:latin typeface="Arial" panose="020B0604020202020204" pitchFamily="34" charset="0"/>
                <a:cs typeface="Arial" panose="020B0604020202020204" pitchFamily="34" charset="0"/>
              </a:rPr>
              <a:t>Pupil</a:t>
            </a:r>
            <a:r>
              <a:rPr lang="en-US" sz="2400" dirty="0">
                <a:solidFill>
                  <a:schemeClr val="tx1">
                    <a:lumMod val="95000"/>
                    <a:lumOff val="5000"/>
                  </a:schemeClr>
                </a:solidFill>
                <a:latin typeface="Arial" panose="020B0604020202020204" pitchFamily="34" charset="0"/>
                <a:cs typeface="Arial" panose="020B0604020202020204" pitchFamily="34" charset="0"/>
              </a:rPr>
              <a:t>: Regular, Bilaterally Reactive to light, No Relative Afferent Pupillary Defect (RAPD)</a:t>
            </a:r>
          </a:p>
          <a:p>
            <a:pPr>
              <a:defRPr>
                <a:latin typeface="Times New Roman"/>
                <a:ea typeface="Times New Roman"/>
                <a:cs typeface="Times New Roman"/>
                <a:sym typeface="Times New Roman"/>
              </a:defRPr>
            </a:pPr>
            <a:r>
              <a:rPr lang="en-US" sz="2400" b="1" dirty="0">
                <a:solidFill>
                  <a:schemeClr val="tx1">
                    <a:lumMod val="95000"/>
                    <a:lumOff val="5000"/>
                  </a:schemeClr>
                </a:solidFill>
                <a:latin typeface="Arial" panose="020B0604020202020204" pitchFamily="34" charset="0"/>
                <a:cs typeface="Arial" panose="020B0604020202020204" pitchFamily="34" charset="0"/>
              </a:rPr>
              <a:t>Visual</a:t>
            </a:r>
            <a:r>
              <a:rPr lang="en-US" sz="2400" dirty="0">
                <a:solidFill>
                  <a:schemeClr val="tx1">
                    <a:lumMod val="95000"/>
                    <a:lumOff val="5000"/>
                  </a:schemeClr>
                </a:solidFill>
                <a:latin typeface="Arial" panose="020B0604020202020204" pitchFamily="34" charset="0"/>
                <a:cs typeface="Arial" panose="020B0604020202020204" pitchFamily="34" charset="0"/>
              </a:rPr>
              <a:t> </a:t>
            </a:r>
            <a:r>
              <a:rPr lang="en-US" sz="2400" b="1" dirty="0">
                <a:solidFill>
                  <a:schemeClr val="tx1">
                    <a:lumMod val="95000"/>
                    <a:lumOff val="5000"/>
                  </a:schemeClr>
                </a:solidFill>
                <a:latin typeface="Arial" panose="020B0604020202020204" pitchFamily="34" charset="0"/>
                <a:cs typeface="Arial" panose="020B0604020202020204" pitchFamily="34" charset="0"/>
              </a:rPr>
              <a:t>Acuity</a:t>
            </a:r>
            <a:r>
              <a:rPr lang="en-US" sz="2400" dirty="0">
                <a:solidFill>
                  <a:schemeClr val="tx1">
                    <a:lumMod val="95000"/>
                    <a:lumOff val="5000"/>
                  </a:schemeClr>
                </a:solidFill>
                <a:latin typeface="Arial" panose="020B0604020202020204" pitchFamily="34" charset="0"/>
                <a:cs typeface="Arial" panose="020B0604020202020204" pitchFamily="34" charset="0"/>
              </a:rPr>
              <a:t> --- 6/6 in both eyes</a:t>
            </a:r>
          </a:p>
          <a:p>
            <a:pPr>
              <a:defRPr>
                <a:latin typeface="Times New Roman"/>
                <a:ea typeface="Times New Roman"/>
                <a:cs typeface="Times New Roman"/>
                <a:sym typeface="Times New Roman"/>
              </a:defRPr>
            </a:pPr>
            <a:r>
              <a:rPr lang="en-US" sz="2400" b="1" dirty="0">
                <a:solidFill>
                  <a:schemeClr val="tx1">
                    <a:lumMod val="95000"/>
                    <a:lumOff val="5000"/>
                  </a:schemeClr>
                </a:solidFill>
                <a:latin typeface="Arial" panose="020B0604020202020204" pitchFamily="34" charset="0"/>
                <a:cs typeface="Arial" panose="020B0604020202020204" pitchFamily="34" charset="0"/>
              </a:rPr>
              <a:t>Extraocular movements </a:t>
            </a:r>
            <a:r>
              <a:rPr lang="en-US" sz="2400" dirty="0">
                <a:solidFill>
                  <a:schemeClr val="tx1">
                    <a:lumMod val="95000"/>
                    <a:lumOff val="5000"/>
                  </a:schemeClr>
                </a:solidFill>
                <a:latin typeface="Arial" panose="020B0604020202020204" pitchFamily="34" charset="0"/>
                <a:cs typeface="Arial" panose="020B0604020202020204" pitchFamily="34" charset="0"/>
              </a:rPr>
              <a:t>--- Intact</a:t>
            </a:r>
          </a:p>
          <a:p>
            <a:pPr>
              <a:defRPr>
                <a:latin typeface="Times New Roman"/>
                <a:ea typeface="Times New Roman"/>
                <a:cs typeface="Times New Roman"/>
                <a:sym typeface="Times New Roman"/>
              </a:defRPr>
            </a:pPr>
            <a:r>
              <a:rPr lang="en-US" sz="2400" b="1" dirty="0">
                <a:solidFill>
                  <a:schemeClr val="tx1">
                    <a:lumMod val="95000"/>
                    <a:lumOff val="5000"/>
                  </a:schemeClr>
                </a:solidFill>
                <a:latin typeface="Arial" panose="020B0604020202020204" pitchFamily="34" charset="0"/>
                <a:cs typeface="Arial" panose="020B0604020202020204" pitchFamily="34" charset="0"/>
              </a:rPr>
              <a:t>Visual</a:t>
            </a:r>
            <a:r>
              <a:rPr lang="en-US" sz="2400" dirty="0">
                <a:solidFill>
                  <a:schemeClr val="tx1">
                    <a:lumMod val="95000"/>
                    <a:lumOff val="5000"/>
                  </a:schemeClr>
                </a:solidFill>
                <a:latin typeface="Arial" panose="020B0604020202020204" pitchFamily="34" charset="0"/>
                <a:cs typeface="Arial" panose="020B0604020202020204" pitchFamily="34" charset="0"/>
              </a:rPr>
              <a:t> </a:t>
            </a:r>
            <a:r>
              <a:rPr lang="en-US" sz="2400" b="1" dirty="0">
                <a:solidFill>
                  <a:schemeClr val="tx1">
                    <a:lumMod val="95000"/>
                    <a:lumOff val="5000"/>
                  </a:schemeClr>
                </a:solidFill>
                <a:latin typeface="Arial" panose="020B0604020202020204" pitchFamily="34" charset="0"/>
                <a:cs typeface="Arial" panose="020B0604020202020204" pitchFamily="34" charset="0"/>
              </a:rPr>
              <a:t>Field </a:t>
            </a:r>
            <a:r>
              <a:rPr lang="en-US" sz="2400" dirty="0">
                <a:solidFill>
                  <a:schemeClr val="tx1">
                    <a:lumMod val="95000"/>
                    <a:lumOff val="5000"/>
                  </a:schemeClr>
                </a:solidFill>
                <a:latin typeface="Arial" panose="020B0604020202020204" pitchFamily="34" charset="0"/>
                <a:cs typeface="Arial" panose="020B0604020202020204" pitchFamily="34" charset="0"/>
              </a:rPr>
              <a:t>---- Normal in both eyes</a:t>
            </a:r>
          </a:p>
          <a:p>
            <a:pPr>
              <a:defRPr>
                <a:latin typeface="Times New Roman"/>
                <a:ea typeface="Times New Roman"/>
                <a:cs typeface="Times New Roman"/>
                <a:sym typeface="Times New Roman"/>
              </a:defRPr>
            </a:pPr>
            <a:r>
              <a:rPr lang="en-US" sz="2400" b="1" dirty="0">
                <a:solidFill>
                  <a:schemeClr val="tx1">
                    <a:lumMod val="95000"/>
                    <a:lumOff val="5000"/>
                  </a:schemeClr>
                </a:solidFill>
                <a:latin typeface="Arial" panose="020B0604020202020204" pitchFamily="34" charset="0"/>
                <a:cs typeface="Arial" panose="020B0604020202020204" pitchFamily="34" charset="0"/>
              </a:rPr>
              <a:t>Fundus: </a:t>
            </a:r>
            <a:r>
              <a:rPr lang="en-US" sz="2400" dirty="0">
                <a:solidFill>
                  <a:schemeClr val="tx1">
                    <a:lumMod val="95000"/>
                    <a:lumOff val="5000"/>
                  </a:schemeClr>
                </a:solidFill>
                <a:latin typeface="Arial" panose="020B0604020202020204" pitchFamily="34" charset="0"/>
                <a:cs typeface="Arial" panose="020B0604020202020204" pitchFamily="34" charset="0"/>
              </a:rPr>
              <a:t>Clear margins of optic disc with normal cup disc ratio. Clearly visible retinal vessels.no evidence of papilledema.</a:t>
            </a:r>
          </a:p>
          <a:p>
            <a:pPr>
              <a:defRPr>
                <a:latin typeface="Times New Roman"/>
                <a:ea typeface="Times New Roman"/>
                <a:cs typeface="Times New Roman"/>
                <a:sym typeface="Times New Roman"/>
              </a:defRPr>
            </a:pPr>
            <a:endParaRPr lang="en-US" sz="2400" b="1" dirty="0">
              <a:solidFill>
                <a:schemeClr val="accent5">
                  <a:lumMod val="75000"/>
                </a:schemeClr>
              </a:solidFill>
              <a:latin typeface="Arial" panose="020B0604020202020204" pitchFamily="34" charset="0"/>
              <a:cs typeface="Arial" panose="020B0604020202020204" pitchFamily="34" charset="0"/>
            </a:endParaRPr>
          </a:p>
          <a:p>
            <a:pPr>
              <a:defRPr>
                <a:latin typeface="Times New Roman"/>
                <a:ea typeface="Times New Roman"/>
                <a:cs typeface="Times New Roman"/>
                <a:sym typeface="Times New Roman"/>
              </a:defRPr>
            </a:pPr>
            <a:endParaRPr lang="en-US" sz="2400" b="1" dirty="0">
              <a:solidFill>
                <a:schemeClr val="accent5">
                  <a:lumMod val="75000"/>
                </a:schemeClr>
              </a:solidFill>
              <a:latin typeface="Arial" panose="020B0604020202020204" pitchFamily="34" charset="0"/>
              <a:cs typeface="Arial" panose="020B0604020202020204" pitchFamily="34" charset="0"/>
            </a:endParaRPr>
          </a:p>
          <a:p>
            <a:pPr>
              <a:buSzTx/>
              <a:defRPr>
                <a:latin typeface="Times New Roman"/>
                <a:ea typeface="Times New Roman"/>
                <a:cs typeface="Times New Roman"/>
                <a:sym typeface="Times New Roman"/>
              </a:defRPr>
            </a:pPr>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A0970D4-F67C-F3E3-FBAE-838B95E908F3}"/>
              </a:ext>
            </a:extLst>
          </p:cNvPr>
          <p:cNvSpPr/>
          <p:nvPr/>
        </p:nvSpPr>
        <p:spPr>
          <a:xfrm>
            <a:off x="630700" y="5066990"/>
            <a:ext cx="10930597" cy="108086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Arial" panose="020B0604020202020204" pitchFamily="34" charset="0"/>
                <a:cs typeface="Arial" panose="020B0604020202020204" pitchFamily="34" charset="0"/>
              </a:rPr>
              <a:t>Remaining cranial nerve examination was also </a:t>
            </a:r>
            <a:r>
              <a:rPr lang="en-US" sz="2800" b="1" dirty="0">
                <a:solidFill>
                  <a:schemeClr val="tx1">
                    <a:lumMod val="95000"/>
                    <a:lumOff val="5000"/>
                  </a:schemeClr>
                </a:solidFill>
                <a:latin typeface="Arial" panose="020B0604020202020204" pitchFamily="34" charset="0"/>
                <a:cs typeface="Arial" panose="020B0604020202020204" pitchFamily="34" charset="0"/>
              </a:rPr>
              <a:t>unremarkable</a:t>
            </a:r>
          </a:p>
        </p:txBody>
      </p:sp>
      <p:sp>
        <p:nvSpPr>
          <p:cNvPr id="2" name="Title 1">
            <a:extLst>
              <a:ext uri="{FF2B5EF4-FFF2-40B4-BE49-F238E27FC236}">
                <a16:creationId xmlns:a16="http://schemas.microsoft.com/office/drawing/2014/main" id="{FB821D64-29BE-837B-647B-5413B5D3BF96}"/>
              </a:ext>
            </a:extLst>
          </p:cNvPr>
          <p:cNvSpPr>
            <a:spLocks noGrp="1"/>
          </p:cNvSpPr>
          <p:nvPr/>
        </p:nvSpPr>
        <p:spPr>
          <a:xfrm>
            <a:off x="941976" y="312809"/>
            <a:ext cx="10058400" cy="6835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a:solidFill>
                  <a:srgbClr val="0070C0"/>
                </a:solidFill>
                <a:latin typeface="Arial" panose="020B0604020202020204" pitchFamily="34" charset="0"/>
                <a:cs typeface="Arial" panose="020B0604020202020204" pitchFamily="34" charset="0"/>
              </a:rPr>
              <a:t>Eye Examination</a:t>
            </a:r>
          </a:p>
        </p:txBody>
      </p:sp>
    </p:spTree>
    <p:extLst>
      <p:ext uri="{BB962C8B-B14F-4D97-AF65-F5344CB8AC3E}">
        <p14:creationId xmlns:p14="http://schemas.microsoft.com/office/powerpoint/2010/main" val="245804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7035-311A-CA75-E15C-4355A3E073A0}"/>
              </a:ext>
            </a:extLst>
          </p:cNvPr>
          <p:cNvSpPr>
            <a:spLocks noGrp="1"/>
          </p:cNvSpPr>
          <p:nvPr>
            <p:ph type="title"/>
          </p:nvPr>
        </p:nvSpPr>
        <p:spPr>
          <a:xfrm>
            <a:off x="1097280" y="286603"/>
            <a:ext cx="10058400" cy="795027"/>
          </a:xfrm>
        </p:spPr>
        <p:txBody>
          <a:bodyPr>
            <a:normAutofit/>
          </a:bodyPr>
          <a:lstStyle/>
          <a:p>
            <a:pPr algn="ctr"/>
            <a:r>
              <a:rPr lang="en-US" sz="4400" b="1" dirty="0">
                <a:solidFill>
                  <a:srgbClr val="0070C0"/>
                </a:solidFill>
                <a:latin typeface="Arial" panose="020B0604020202020204" pitchFamily="34" charset="0"/>
                <a:cs typeface="Arial" panose="020B0604020202020204" pitchFamily="34" charset="0"/>
              </a:rPr>
              <a:t>Motor System Examination</a:t>
            </a:r>
          </a:p>
        </p:txBody>
      </p:sp>
      <p:graphicFrame>
        <p:nvGraphicFramePr>
          <p:cNvPr id="7" name="Content Placeholder 6">
            <a:extLst>
              <a:ext uri="{FF2B5EF4-FFF2-40B4-BE49-F238E27FC236}">
                <a16:creationId xmlns:a16="http://schemas.microsoft.com/office/drawing/2014/main" id="{A3252184-6300-DCEF-6FB9-2D74B431A7FC}"/>
              </a:ext>
            </a:extLst>
          </p:cNvPr>
          <p:cNvGraphicFramePr>
            <a:graphicFrameLocks noGrp="1"/>
          </p:cNvGraphicFramePr>
          <p:nvPr>
            <p:ph idx="1"/>
            <p:extLst>
              <p:ext uri="{D42A27DB-BD31-4B8C-83A1-F6EECF244321}">
                <p14:modId xmlns:p14="http://schemas.microsoft.com/office/powerpoint/2010/main" val="3773617708"/>
              </p:ext>
            </p:extLst>
          </p:nvPr>
        </p:nvGraphicFramePr>
        <p:xfrm>
          <a:off x="673140" y="1322168"/>
          <a:ext cx="10972800" cy="4624020"/>
        </p:xfrm>
        <a:graphic>
          <a:graphicData uri="http://schemas.openxmlformats.org/drawingml/2006/table">
            <a:tbl>
              <a:tblPr firstRow="1" bandRow="1">
                <a:tableStyleId>{5C22544A-7EE6-4342-B048-85BDC9FD1C3A}</a:tableStyleId>
              </a:tblPr>
              <a:tblGrid>
                <a:gridCol w="2302332">
                  <a:extLst>
                    <a:ext uri="{9D8B030D-6E8A-4147-A177-3AD203B41FA5}">
                      <a16:colId xmlns:a16="http://schemas.microsoft.com/office/drawing/2014/main" val="3903128822"/>
                    </a:ext>
                  </a:extLst>
                </a:gridCol>
                <a:gridCol w="4204962">
                  <a:extLst>
                    <a:ext uri="{9D8B030D-6E8A-4147-A177-3AD203B41FA5}">
                      <a16:colId xmlns:a16="http://schemas.microsoft.com/office/drawing/2014/main" val="4134947183"/>
                    </a:ext>
                  </a:extLst>
                </a:gridCol>
                <a:gridCol w="4465506">
                  <a:extLst>
                    <a:ext uri="{9D8B030D-6E8A-4147-A177-3AD203B41FA5}">
                      <a16:colId xmlns:a16="http://schemas.microsoft.com/office/drawing/2014/main" val="1707331808"/>
                    </a:ext>
                  </a:extLst>
                </a:gridCol>
              </a:tblGrid>
              <a:tr h="684473">
                <a:tc>
                  <a:txBody>
                    <a:bodyPr/>
                    <a:lstStyle/>
                    <a:p>
                      <a:endParaRPr lang="en-US" dirty="0"/>
                    </a:p>
                  </a:txBody>
                  <a:tcPr/>
                </a:tc>
                <a:tc>
                  <a:txBody>
                    <a:bodyPr/>
                    <a:lstStyle/>
                    <a:p>
                      <a:pPr algn="ctr"/>
                      <a:r>
                        <a:rPr lang="en-US" sz="2000" dirty="0">
                          <a:latin typeface="Arial" panose="020B0604020202020204" pitchFamily="34" charset="0"/>
                          <a:cs typeface="Arial" panose="020B0604020202020204" pitchFamily="34" charset="0"/>
                        </a:rPr>
                        <a:t>Right Upper and Lower Limb</a:t>
                      </a:r>
                    </a:p>
                  </a:txBody>
                  <a:tcPr/>
                </a:tc>
                <a:tc>
                  <a:txBody>
                    <a:bodyPr/>
                    <a:lstStyle/>
                    <a:p>
                      <a:pPr algn="ctr"/>
                      <a:r>
                        <a:rPr lang="en-US" sz="2000" dirty="0">
                          <a:latin typeface="Arial" panose="020B0604020202020204" pitchFamily="34" charset="0"/>
                          <a:cs typeface="Arial" panose="020B0604020202020204" pitchFamily="34" charset="0"/>
                        </a:rPr>
                        <a:t>Left Upper and lower Limb</a:t>
                      </a:r>
                    </a:p>
                  </a:txBody>
                  <a:tcPr/>
                </a:tc>
                <a:extLst>
                  <a:ext uri="{0D108BD9-81ED-4DB2-BD59-A6C34878D82A}">
                    <a16:rowId xmlns:a16="http://schemas.microsoft.com/office/drawing/2014/main" val="3589176548"/>
                  </a:ext>
                </a:extLst>
              </a:tr>
              <a:tr h="68447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85099482"/>
                  </a:ext>
                </a:extLst>
              </a:tr>
              <a:tr h="68447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57069877"/>
                  </a:ext>
                </a:extLst>
              </a:tr>
              <a:tr h="120165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2440139"/>
                  </a:ext>
                </a:extLst>
              </a:tr>
              <a:tr h="68447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048193"/>
                  </a:ext>
                </a:extLst>
              </a:tr>
              <a:tr h="68447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86594303"/>
                  </a:ext>
                </a:extLst>
              </a:tr>
            </a:tbl>
          </a:graphicData>
        </a:graphic>
      </p:graphicFrame>
      <p:sp>
        <p:nvSpPr>
          <p:cNvPr id="8" name="TextBox 7">
            <a:extLst>
              <a:ext uri="{FF2B5EF4-FFF2-40B4-BE49-F238E27FC236}">
                <a16:creationId xmlns:a16="http://schemas.microsoft.com/office/drawing/2014/main" id="{81CF5067-BFD2-3E1C-BF9F-29EBFAF490C4}"/>
              </a:ext>
            </a:extLst>
          </p:cNvPr>
          <p:cNvSpPr txBox="1"/>
          <p:nvPr/>
        </p:nvSpPr>
        <p:spPr>
          <a:xfrm>
            <a:off x="1336430" y="2178706"/>
            <a:ext cx="213828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81383C3C-ED3E-552B-11AA-E8E9B4614763}"/>
              </a:ext>
            </a:extLst>
          </p:cNvPr>
          <p:cNvSpPr txBox="1"/>
          <p:nvPr/>
        </p:nvSpPr>
        <p:spPr>
          <a:xfrm>
            <a:off x="745587" y="2097140"/>
            <a:ext cx="195541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Inspection</a:t>
            </a:r>
          </a:p>
        </p:txBody>
      </p:sp>
      <p:sp>
        <p:nvSpPr>
          <p:cNvPr id="10" name="TextBox 9">
            <a:extLst>
              <a:ext uri="{FF2B5EF4-FFF2-40B4-BE49-F238E27FC236}">
                <a16:creationId xmlns:a16="http://schemas.microsoft.com/office/drawing/2014/main" id="{23A1DC85-C7A9-E51F-7065-FE4AC7D8348F}"/>
              </a:ext>
            </a:extLst>
          </p:cNvPr>
          <p:cNvSpPr txBox="1"/>
          <p:nvPr/>
        </p:nvSpPr>
        <p:spPr>
          <a:xfrm>
            <a:off x="3040966" y="1992276"/>
            <a:ext cx="399554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 muscle wasting, fasciculations, or visible deformity</a:t>
            </a:r>
          </a:p>
        </p:txBody>
      </p:sp>
      <p:sp>
        <p:nvSpPr>
          <p:cNvPr id="11" name="TextBox 10">
            <a:extLst>
              <a:ext uri="{FF2B5EF4-FFF2-40B4-BE49-F238E27FC236}">
                <a16:creationId xmlns:a16="http://schemas.microsoft.com/office/drawing/2014/main" id="{53EE9111-70AA-E575-6E12-294656D11E65}"/>
              </a:ext>
            </a:extLst>
          </p:cNvPr>
          <p:cNvSpPr txBox="1"/>
          <p:nvPr/>
        </p:nvSpPr>
        <p:spPr>
          <a:xfrm>
            <a:off x="7212195" y="1979994"/>
            <a:ext cx="423421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 muscle wasting, </a:t>
            </a:r>
          </a:p>
          <a:p>
            <a:r>
              <a:rPr lang="en-US" sz="2000" dirty="0">
                <a:latin typeface="Arial" panose="020B0604020202020204" pitchFamily="34" charset="0"/>
                <a:cs typeface="Arial" panose="020B0604020202020204" pitchFamily="34" charset="0"/>
              </a:rPr>
              <a:t>fasciculations, or visible deformity</a:t>
            </a:r>
          </a:p>
        </p:txBody>
      </p:sp>
      <p:sp>
        <p:nvSpPr>
          <p:cNvPr id="12" name="TextBox 11">
            <a:extLst>
              <a:ext uri="{FF2B5EF4-FFF2-40B4-BE49-F238E27FC236}">
                <a16:creationId xmlns:a16="http://schemas.microsoft.com/office/drawing/2014/main" id="{67261DB3-B466-AAE7-A313-111CD31834AD}"/>
              </a:ext>
            </a:extLst>
          </p:cNvPr>
          <p:cNvSpPr txBox="1"/>
          <p:nvPr/>
        </p:nvSpPr>
        <p:spPr>
          <a:xfrm>
            <a:off x="745587" y="2790905"/>
            <a:ext cx="164592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Tone</a:t>
            </a:r>
          </a:p>
        </p:txBody>
      </p:sp>
      <p:sp>
        <p:nvSpPr>
          <p:cNvPr id="13" name="TextBox 12">
            <a:extLst>
              <a:ext uri="{FF2B5EF4-FFF2-40B4-BE49-F238E27FC236}">
                <a16:creationId xmlns:a16="http://schemas.microsoft.com/office/drawing/2014/main" id="{3BF002E4-6E76-D98A-E7CE-3A9BCE5D674E}"/>
              </a:ext>
            </a:extLst>
          </p:cNvPr>
          <p:cNvSpPr txBox="1"/>
          <p:nvPr/>
        </p:nvSpPr>
        <p:spPr>
          <a:xfrm>
            <a:off x="4375053" y="2846221"/>
            <a:ext cx="140676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Normal</a:t>
            </a:r>
          </a:p>
        </p:txBody>
      </p:sp>
      <p:sp>
        <p:nvSpPr>
          <p:cNvPr id="14" name="TextBox 13">
            <a:extLst>
              <a:ext uri="{FF2B5EF4-FFF2-40B4-BE49-F238E27FC236}">
                <a16:creationId xmlns:a16="http://schemas.microsoft.com/office/drawing/2014/main" id="{09C73BED-CAA1-C4F1-D334-0B415AD6BC89}"/>
              </a:ext>
            </a:extLst>
          </p:cNvPr>
          <p:cNvSpPr txBox="1"/>
          <p:nvPr/>
        </p:nvSpPr>
        <p:spPr>
          <a:xfrm>
            <a:off x="8625919" y="2773256"/>
            <a:ext cx="140676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Normal</a:t>
            </a:r>
          </a:p>
        </p:txBody>
      </p:sp>
      <p:sp>
        <p:nvSpPr>
          <p:cNvPr id="16" name="TextBox 15">
            <a:extLst>
              <a:ext uri="{FF2B5EF4-FFF2-40B4-BE49-F238E27FC236}">
                <a16:creationId xmlns:a16="http://schemas.microsoft.com/office/drawing/2014/main" id="{5D68E4ED-BE04-6E22-DBFD-FC35DD03B33C}"/>
              </a:ext>
            </a:extLst>
          </p:cNvPr>
          <p:cNvSpPr txBox="1"/>
          <p:nvPr/>
        </p:nvSpPr>
        <p:spPr>
          <a:xfrm>
            <a:off x="745587" y="3559588"/>
            <a:ext cx="150492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Power</a:t>
            </a:r>
          </a:p>
        </p:txBody>
      </p:sp>
      <p:sp>
        <p:nvSpPr>
          <p:cNvPr id="17" name="TextBox 16">
            <a:extLst>
              <a:ext uri="{FF2B5EF4-FFF2-40B4-BE49-F238E27FC236}">
                <a16:creationId xmlns:a16="http://schemas.microsoft.com/office/drawing/2014/main" id="{35D3A534-B465-56B9-CAF4-7C2F476E2DE7}"/>
              </a:ext>
            </a:extLst>
          </p:cNvPr>
          <p:cNvSpPr txBox="1"/>
          <p:nvPr/>
        </p:nvSpPr>
        <p:spPr>
          <a:xfrm>
            <a:off x="3040966" y="3459432"/>
            <a:ext cx="191320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Upper Limb</a:t>
            </a:r>
          </a:p>
          <a:p>
            <a:r>
              <a:rPr lang="en-US" sz="2000" dirty="0">
                <a:latin typeface="Arial" panose="020B0604020202020204" pitchFamily="34" charset="0"/>
                <a:cs typeface="Arial" panose="020B0604020202020204" pitchFamily="34" charset="0"/>
              </a:rPr>
              <a:t>Proximal</a:t>
            </a:r>
            <a:r>
              <a:rPr lang="en-US" sz="2000" dirty="0">
                <a:solidFill>
                  <a:srgbClr val="FF000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2/5</a:t>
            </a:r>
          </a:p>
          <a:p>
            <a:r>
              <a:rPr lang="en-US" sz="2000" dirty="0">
                <a:latin typeface="Arial" panose="020B0604020202020204" pitchFamily="34" charset="0"/>
                <a:cs typeface="Arial" panose="020B0604020202020204" pitchFamily="34" charset="0"/>
              </a:rPr>
              <a:t>Distal:  </a:t>
            </a:r>
            <a:r>
              <a:rPr lang="en-US" sz="2000" b="1" dirty="0">
                <a:solidFill>
                  <a:srgbClr val="FF0000"/>
                </a:solidFill>
                <a:latin typeface="Arial" panose="020B0604020202020204" pitchFamily="34" charset="0"/>
                <a:cs typeface="Arial" panose="020B0604020202020204" pitchFamily="34" charset="0"/>
              </a:rPr>
              <a:t>3/5</a:t>
            </a:r>
          </a:p>
        </p:txBody>
      </p:sp>
      <p:sp>
        <p:nvSpPr>
          <p:cNvPr id="18" name="TextBox 17">
            <a:extLst>
              <a:ext uri="{FF2B5EF4-FFF2-40B4-BE49-F238E27FC236}">
                <a16:creationId xmlns:a16="http://schemas.microsoft.com/office/drawing/2014/main" id="{C3097AE2-36A8-2C00-8549-0E94CE976D2D}"/>
              </a:ext>
            </a:extLst>
          </p:cNvPr>
          <p:cNvSpPr txBox="1"/>
          <p:nvPr/>
        </p:nvSpPr>
        <p:spPr>
          <a:xfrm>
            <a:off x="5240450" y="3459431"/>
            <a:ext cx="183818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Lower Limb</a:t>
            </a:r>
          </a:p>
          <a:p>
            <a:r>
              <a:rPr lang="en-US" sz="2000" dirty="0">
                <a:latin typeface="Arial" panose="020B0604020202020204" pitchFamily="34" charset="0"/>
                <a:cs typeface="Arial" panose="020B0604020202020204" pitchFamily="34" charset="0"/>
              </a:rPr>
              <a:t>Proximal: </a:t>
            </a:r>
            <a:r>
              <a:rPr lang="en-US" sz="2000" b="1" dirty="0">
                <a:solidFill>
                  <a:srgbClr val="FF0000"/>
                </a:solidFill>
                <a:latin typeface="Arial" panose="020B0604020202020204" pitchFamily="34" charset="0"/>
                <a:cs typeface="Arial" panose="020B0604020202020204" pitchFamily="34" charset="0"/>
              </a:rPr>
              <a:t>2/5 </a:t>
            </a:r>
          </a:p>
          <a:p>
            <a:r>
              <a:rPr lang="en-US" sz="2000" dirty="0">
                <a:latin typeface="Arial" panose="020B0604020202020204" pitchFamily="34" charset="0"/>
                <a:cs typeface="Arial" panose="020B0604020202020204" pitchFamily="34" charset="0"/>
              </a:rPr>
              <a:t>Distal:  </a:t>
            </a:r>
            <a:r>
              <a:rPr lang="en-US" sz="2000" b="1" dirty="0">
                <a:solidFill>
                  <a:srgbClr val="FF0000"/>
                </a:solidFill>
                <a:latin typeface="Arial" panose="020B0604020202020204" pitchFamily="34" charset="0"/>
                <a:cs typeface="Arial" panose="020B0604020202020204" pitchFamily="34" charset="0"/>
              </a:rPr>
              <a:t>2/5</a:t>
            </a:r>
          </a:p>
        </p:txBody>
      </p:sp>
      <p:sp>
        <p:nvSpPr>
          <p:cNvPr id="19" name="TextBox 18">
            <a:extLst>
              <a:ext uri="{FF2B5EF4-FFF2-40B4-BE49-F238E27FC236}">
                <a16:creationId xmlns:a16="http://schemas.microsoft.com/office/drawing/2014/main" id="{63846CBB-BCB8-6DDC-A057-D98BAC3B2113}"/>
              </a:ext>
            </a:extLst>
          </p:cNvPr>
          <p:cNvSpPr txBox="1"/>
          <p:nvPr/>
        </p:nvSpPr>
        <p:spPr>
          <a:xfrm>
            <a:off x="8780663" y="3540409"/>
            <a:ext cx="109728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5/5</a:t>
            </a:r>
            <a:endParaRPr lang="en-US" sz="2000" dirty="0"/>
          </a:p>
        </p:txBody>
      </p:sp>
      <p:sp>
        <p:nvSpPr>
          <p:cNvPr id="20" name="TextBox 19">
            <a:extLst>
              <a:ext uri="{FF2B5EF4-FFF2-40B4-BE49-F238E27FC236}">
                <a16:creationId xmlns:a16="http://schemas.microsoft.com/office/drawing/2014/main" id="{84FF4C5F-10C0-17FA-C60A-B7B0BBA627AA}"/>
              </a:ext>
            </a:extLst>
          </p:cNvPr>
          <p:cNvSpPr txBox="1"/>
          <p:nvPr/>
        </p:nvSpPr>
        <p:spPr>
          <a:xfrm>
            <a:off x="745587" y="4700897"/>
            <a:ext cx="164592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Deep Tendon Reflexes</a:t>
            </a:r>
          </a:p>
        </p:txBody>
      </p:sp>
      <p:sp>
        <p:nvSpPr>
          <p:cNvPr id="21" name="TextBox 20">
            <a:extLst>
              <a:ext uri="{FF2B5EF4-FFF2-40B4-BE49-F238E27FC236}">
                <a16:creationId xmlns:a16="http://schemas.microsoft.com/office/drawing/2014/main" id="{EA49A66C-DDA9-A8FF-06D7-F440D048584F}"/>
              </a:ext>
            </a:extLst>
          </p:cNvPr>
          <p:cNvSpPr txBox="1"/>
          <p:nvPr/>
        </p:nvSpPr>
        <p:spPr>
          <a:xfrm>
            <a:off x="4002101" y="4824007"/>
            <a:ext cx="1955409"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Hyper-reflexia</a:t>
            </a:r>
          </a:p>
        </p:txBody>
      </p:sp>
      <p:sp>
        <p:nvSpPr>
          <p:cNvPr id="22" name="TextBox 21">
            <a:extLst>
              <a:ext uri="{FF2B5EF4-FFF2-40B4-BE49-F238E27FC236}">
                <a16:creationId xmlns:a16="http://schemas.microsoft.com/office/drawing/2014/main" id="{7C909B68-B776-C46B-BEF3-085ACA970942}"/>
              </a:ext>
            </a:extLst>
          </p:cNvPr>
          <p:cNvSpPr txBox="1"/>
          <p:nvPr/>
        </p:nvSpPr>
        <p:spPr>
          <a:xfrm>
            <a:off x="7212195" y="4691262"/>
            <a:ext cx="4037272"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Normal</a:t>
            </a:r>
          </a:p>
        </p:txBody>
      </p:sp>
      <p:sp>
        <p:nvSpPr>
          <p:cNvPr id="23" name="TextBox 22">
            <a:extLst>
              <a:ext uri="{FF2B5EF4-FFF2-40B4-BE49-F238E27FC236}">
                <a16:creationId xmlns:a16="http://schemas.microsoft.com/office/drawing/2014/main" id="{706ED584-49C4-D554-228A-6FB19A2150A5}"/>
              </a:ext>
            </a:extLst>
          </p:cNvPr>
          <p:cNvSpPr txBox="1"/>
          <p:nvPr/>
        </p:nvSpPr>
        <p:spPr>
          <a:xfrm>
            <a:off x="773722" y="5523684"/>
            <a:ext cx="1645919"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Plantar reflex</a:t>
            </a:r>
            <a:endParaRPr lang="en-US" dirty="0"/>
          </a:p>
        </p:txBody>
      </p:sp>
      <p:sp>
        <p:nvSpPr>
          <p:cNvPr id="24" name="TextBox 23">
            <a:extLst>
              <a:ext uri="{FF2B5EF4-FFF2-40B4-BE49-F238E27FC236}">
                <a16:creationId xmlns:a16="http://schemas.microsoft.com/office/drawing/2014/main" id="{2895EDA2-740A-51A2-D3D2-7FF4D5180EB8}"/>
              </a:ext>
            </a:extLst>
          </p:cNvPr>
          <p:cNvSpPr txBox="1"/>
          <p:nvPr/>
        </p:nvSpPr>
        <p:spPr>
          <a:xfrm>
            <a:off x="3956538" y="5508295"/>
            <a:ext cx="1995268" cy="400110"/>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Upgoing</a:t>
            </a:r>
          </a:p>
        </p:txBody>
      </p:sp>
      <p:sp>
        <p:nvSpPr>
          <p:cNvPr id="25" name="TextBox 24">
            <a:extLst>
              <a:ext uri="{FF2B5EF4-FFF2-40B4-BE49-F238E27FC236}">
                <a16:creationId xmlns:a16="http://schemas.microsoft.com/office/drawing/2014/main" id="{C5FDB992-74DF-2F92-931A-8E1EE88EA4DB}"/>
              </a:ext>
            </a:extLst>
          </p:cNvPr>
          <p:cNvSpPr txBox="1"/>
          <p:nvPr/>
        </p:nvSpPr>
        <p:spPr>
          <a:xfrm>
            <a:off x="7852413" y="5546078"/>
            <a:ext cx="2412816" cy="400110"/>
          </a:xfrm>
          <a:prstGeom prst="rect">
            <a:avLst/>
          </a:prstGeom>
          <a:noFill/>
        </p:spPr>
        <p:txBody>
          <a:bodyPr wrap="square" rtlCol="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Nonspecific</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1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462939"/>
            <a:ext cx="11183816" cy="3003650"/>
          </a:xfrm>
        </p:spPr>
        <p:txBody>
          <a:bodyPr>
            <a:noAutofit/>
          </a:bodyPr>
          <a:lstStyle/>
          <a:p>
            <a:b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br>
            <a: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t>   </a:t>
            </a:r>
            <a:r>
              <a:rPr kumimoji="0" lang="en-US" sz="5000" b="1" i="0" u="none" strike="noStrike" kern="1200" cap="none" spc="-50" normalizeH="0" baseline="0" noProof="0" dirty="0" err="1">
                <a:ln>
                  <a:noFill/>
                </a:ln>
                <a:effectLst/>
                <a:uLnTx/>
                <a:uFillTx/>
                <a:latin typeface="Arial" panose="020B0604020202020204" pitchFamily="34" charset="0"/>
                <a:ea typeface="+mj-ea"/>
                <a:cs typeface="Arial" panose="020B0604020202020204" pitchFamily="34" charset="0"/>
              </a:rPr>
              <a:t>Clinico</a:t>
            </a:r>
            <a:r>
              <a:rPr kumimoji="0" lang="en-US" sz="5000" b="1"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-Pathological Conference</a:t>
            </a:r>
            <a:br>
              <a:rPr kumimoji="0" lang="en-US" sz="5000" b="1"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br>
              <a:rPr kumimoji="0" lang="en-US" sz="5000" b="1"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br>
            <a:r>
              <a:rPr kumimoji="0" lang="en-US" sz="5000" b="1"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  Medical Unit 1</a:t>
            </a:r>
            <a:endParaRPr lang="en-US" b="1" dirty="0">
              <a:effectLst>
                <a:reflection endPos="2000" dist="50800" dir="5400000" sy="-100000" algn="bl" rotWithShape="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58129" y="5141843"/>
            <a:ext cx="10818056" cy="1502528"/>
          </a:xfrm>
        </p:spPr>
        <p:txBody>
          <a:bodyPr>
            <a:normAutofit/>
          </a:bodyPr>
          <a:lstStyle/>
          <a:p>
            <a:pPr algn="ctr"/>
            <a:r>
              <a:rPr lang="en-US" sz="2800" b="1" cap="none" dirty="0">
                <a:solidFill>
                  <a:schemeClr val="accent1">
                    <a:lumMod val="75000"/>
                  </a:schemeClr>
                </a:solidFill>
                <a:latin typeface="Arial" panose="020B0604020202020204" pitchFamily="34" charset="0"/>
                <a:cs typeface="Arial" panose="020B0604020202020204" pitchFamily="34" charset="0"/>
              </a:rPr>
              <a:t>Benazir Bhutto Hospital</a:t>
            </a:r>
          </a:p>
          <a:p>
            <a:pPr algn="ctr"/>
            <a:r>
              <a:rPr lang="en-US" sz="2800" b="1" cap="none" dirty="0">
                <a:solidFill>
                  <a:schemeClr val="accent1">
                    <a:lumMod val="75000"/>
                  </a:schemeClr>
                </a:solidFill>
                <a:latin typeface="Arial" panose="020B0604020202020204" pitchFamily="34" charset="0"/>
                <a:cs typeface="Arial" panose="020B0604020202020204" pitchFamily="34" charset="0"/>
              </a:rPr>
              <a:t>Rawalpindi Medical University</a:t>
            </a:r>
          </a:p>
          <a:p>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6FF6-1EB3-1388-94B4-9C613FF27A82}"/>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Sensory Examination</a:t>
            </a:r>
          </a:p>
        </p:txBody>
      </p:sp>
      <p:sp>
        <p:nvSpPr>
          <p:cNvPr id="4" name="Rectangle: Rounded Corners 3">
            <a:extLst>
              <a:ext uri="{FF2B5EF4-FFF2-40B4-BE49-F238E27FC236}">
                <a16:creationId xmlns:a16="http://schemas.microsoft.com/office/drawing/2014/main" id="{1211470F-76B8-3D30-3B8F-5B0193EB4397}"/>
              </a:ext>
            </a:extLst>
          </p:cNvPr>
          <p:cNvSpPr/>
          <p:nvPr/>
        </p:nvSpPr>
        <p:spPr>
          <a:xfrm>
            <a:off x="1097279" y="2057401"/>
            <a:ext cx="10058399" cy="22191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Sensory level </a:t>
            </a:r>
            <a:endParaRPr lang="en-US" sz="3200" b="1" dirty="0">
              <a:solidFill>
                <a:srgbClr val="FF0000"/>
              </a:solidFill>
              <a:latin typeface="Arial" panose="020B0604020202020204" pitchFamily="34" charset="0"/>
              <a:cs typeface="Arial" panose="020B0604020202020204" pitchFamily="34" charset="0"/>
            </a:endParaRPr>
          </a:p>
          <a:p>
            <a:pPr algn="ctr"/>
            <a:r>
              <a:rPr lang="en-US" sz="2800" dirty="0">
                <a:solidFill>
                  <a:schemeClr val="tx1"/>
                </a:solidFill>
                <a:latin typeface="Arial" panose="020B0604020202020204" pitchFamily="34" charset="0"/>
                <a:cs typeface="Arial" panose="020B0604020202020204" pitchFamily="34" charset="0"/>
              </a:rPr>
              <a:t>There was impaired pinprick, light touch &amp; proprioception sensation in lower limbs up to </a:t>
            </a:r>
            <a:r>
              <a:rPr lang="en-US" sz="2800" b="1" dirty="0">
                <a:solidFill>
                  <a:srgbClr val="FF0000"/>
                </a:solidFill>
                <a:latin typeface="Arial" panose="020B0604020202020204" pitchFamily="34" charset="0"/>
                <a:cs typeface="Arial" panose="020B0604020202020204" pitchFamily="34" charset="0"/>
              </a:rPr>
              <a:t>T1 level.  </a:t>
            </a:r>
          </a:p>
        </p:txBody>
      </p:sp>
      <p:sp>
        <p:nvSpPr>
          <p:cNvPr id="5" name="Rectangle: Rounded Corners 4">
            <a:extLst>
              <a:ext uri="{FF2B5EF4-FFF2-40B4-BE49-F238E27FC236}">
                <a16:creationId xmlns:a16="http://schemas.microsoft.com/office/drawing/2014/main" id="{23AC507E-6398-F7A9-D57F-3E9105BC918C}"/>
              </a:ext>
            </a:extLst>
          </p:cNvPr>
          <p:cNvSpPr/>
          <p:nvPr/>
        </p:nvSpPr>
        <p:spPr>
          <a:xfrm>
            <a:off x="1097279" y="4916659"/>
            <a:ext cx="10058400" cy="111134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Joint position and vibration sensation ---- </a:t>
            </a:r>
            <a:r>
              <a:rPr lang="en-US" sz="2800" b="1" dirty="0">
                <a:solidFill>
                  <a:srgbClr val="FF0000"/>
                </a:solidFill>
                <a:latin typeface="Arial" panose="020B0604020202020204" pitchFamily="34" charset="0"/>
                <a:cs typeface="Arial" panose="020B0604020202020204" pitchFamily="34" charset="0"/>
              </a:rPr>
              <a:t>Intact</a:t>
            </a:r>
            <a:r>
              <a:rPr lang="en-US" sz="28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59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14CE-459B-9ED6-82CB-80D64AC54A50}"/>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Cerebellar Examination</a:t>
            </a:r>
          </a:p>
        </p:txBody>
      </p:sp>
      <p:sp>
        <p:nvSpPr>
          <p:cNvPr id="3" name="Rectangle: Rounded Corners 2">
            <a:extLst>
              <a:ext uri="{FF2B5EF4-FFF2-40B4-BE49-F238E27FC236}">
                <a16:creationId xmlns:a16="http://schemas.microsoft.com/office/drawing/2014/main" id="{6DB37C2C-67A0-F63D-5481-6F54D93F41D1}"/>
              </a:ext>
            </a:extLst>
          </p:cNvPr>
          <p:cNvSpPr/>
          <p:nvPr/>
        </p:nvSpPr>
        <p:spPr>
          <a:xfrm>
            <a:off x="984738" y="3066756"/>
            <a:ext cx="10170942" cy="1688123"/>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Cerebellar examination was </a:t>
            </a:r>
            <a:r>
              <a:rPr lang="en-US" sz="3200" b="1" dirty="0">
                <a:solidFill>
                  <a:srgbClr val="FF0000"/>
                </a:solidFill>
                <a:latin typeface="Arial" panose="020B0604020202020204" pitchFamily="34" charset="0"/>
                <a:cs typeface="Arial" panose="020B0604020202020204" pitchFamily="34" charset="0"/>
              </a:rPr>
              <a:t>UNREMARKABLE</a:t>
            </a:r>
          </a:p>
        </p:txBody>
      </p:sp>
    </p:spTree>
    <p:extLst>
      <p:ext uri="{BB962C8B-B14F-4D97-AF65-F5344CB8AC3E}">
        <p14:creationId xmlns:p14="http://schemas.microsoft.com/office/powerpoint/2010/main" val="365366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2665779"/>
            <a:ext cx="11183816" cy="1526441"/>
          </a:xfrm>
        </p:spPr>
        <p:txBody>
          <a:bodyPr>
            <a:noAutofit/>
          </a:bodyPr>
          <a:lstStyle/>
          <a:p>
            <a:br>
              <a:rPr kumimoji="0" lang="en-US" sz="7200" b="1" i="0" u="none" strike="noStrike" kern="1200" cap="none" spc="-5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br>
            <a:r>
              <a:rPr kumimoji="0" lang="en-US" sz="7200" b="1" i="0" u="none" strike="noStrike" kern="1200" cap="none" spc="-5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Localization of Lesion</a:t>
            </a:r>
            <a:endPar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164872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23C065F-1387-D72B-3ED3-E01ED8AE671C}"/>
              </a:ext>
            </a:extLst>
          </p:cNvPr>
          <p:cNvSpPr/>
          <p:nvPr/>
        </p:nvSpPr>
        <p:spPr>
          <a:xfrm>
            <a:off x="6766549" y="2004209"/>
            <a:ext cx="4227326" cy="1038076"/>
          </a:xfrm>
          <a:prstGeom prst="ellipse">
            <a:avLst/>
          </a:prstGeom>
          <a:solidFill>
            <a:srgbClr val="86F689"/>
          </a:solidFill>
          <a:ln>
            <a:solidFill>
              <a:srgbClr val="86F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Dorsal Medullary Area Postrema</a:t>
            </a:r>
          </a:p>
        </p:txBody>
      </p:sp>
      <p:sp>
        <p:nvSpPr>
          <p:cNvPr id="7" name="Rectangle: Rounded Corners 6">
            <a:extLst>
              <a:ext uri="{FF2B5EF4-FFF2-40B4-BE49-F238E27FC236}">
                <a16:creationId xmlns:a16="http://schemas.microsoft.com/office/drawing/2014/main" id="{4126D858-3BE1-BFDD-06DF-526306130B67}"/>
              </a:ext>
            </a:extLst>
          </p:cNvPr>
          <p:cNvSpPr/>
          <p:nvPr/>
        </p:nvSpPr>
        <p:spPr>
          <a:xfrm>
            <a:off x="756726" y="2063080"/>
            <a:ext cx="4543866" cy="966567"/>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Persistent Vomiting</a:t>
            </a:r>
          </a:p>
        </p:txBody>
      </p:sp>
      <p:sp>
        <p:nvSpPr>
          <p:cNvPr id="8" name="Rectangle: Rounded Corners 7">
            <a:extLst>
              <a:ext uri="{FF2B5EF4-FFF2-40B4-BE49-F238E27FC236}">
                <a16:creationId xmlns:a16="http://schemas.microsoft.com/office/drawing/2014/main" id="{957C840A-E736-69EF-75BB-26A2E058A88E}"/>
              </a:ext>
            </a:extLst>
          </p:cNvPr>
          <p:cNvSpPr/>
          <p:nvPr/>
        </p:nvSpPr>
        <p:spPr>
          <a:xfrm>
            <a:off x="756726" y="3429000"/>
            <a:ext cx="4615957" cy="966567"/>
          </a:xfrm>
          <a:prstGeom prst="roundRect">
            <a:avLst/>
          </a:prstGeom>
          <a:solidFill>
            <a:schemeClr val="accent2">
              <a:lumMod val="60000"/>
              <a:lumOff val="40000"/>
            </a:schemeClr>
          </a:solidFill>
          <a:ln>
            <a:solidFill>
              <a:srgbClr val="95D8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400" b="1" dirty="0">
              <a:solidFill>
                <a:schemeClr val="tx1"/>
              </a:solidFill>
              <a:latin typeface="Arial" panose="020B0604020202020204" pitchFamily="34" charset="0"/>
              <a:cs typeface="Arial" panose="020B0604020202020204" pitchFamily="34" charset="0"/>
            </a:endParaRPr>
          </a:p>
          <a:p>
            <a:pPr lvl="0" algn="ctr"/>
            <a:r>
              <a:rPr lang="en-US" sz="2400" b="1" dirty="0">
                <a:solidFill>
                  <a:schemeClr val="tx1"/>
                </a:solidFill>
                <a:latin typeface="Arial" panose="020B0604020202020204" pitchFamily="34" charset="0"/>
                <a:cs typeface="Arial" panose="020B0604020202020204" pitchFamily="34" charset="0"/>
              </a:rPr>
              <a:t>Hemiparesis and </a:t>
            </a:r>
            <a:r>
              <a:rPr lang="en-US" sz="2400" b="1" dirty="0">
                <a:solidFill>
                  <a:prstClr val="black"/>
                </a:solidFill>
                <a:latin typeface="Arial" panose="020B0604020202020204" pitchFamily="34" charset="0"/>
                <a:cs typeface="Arial" panose="020B0604020202020204" pitchFamily="34" charset="0"/>
              </a:rPr>
              <a:t>Sensory Loss</a:t>
            </a:r>
          </a:p>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1A8C376-C2E0-5F2D-7FD4-53171BD36FD3}"/>
              </a:ext>
            </a:extLst>
          </p:cNvPr>
          <p:cNvSpPr/>
          <p:nvPr/>
        </p:nvSpPr>
        <p:spPr>
          <a:xfrm>
            <a:off x="756726" y="4811218"/>
            <a:ext cx="4596629" cy="940710"/>
          </a:xfrm>
          <a:prstGeom prst="roundRect">
            <a:avLst/>
          </a:prstGeom>
          <a:solidFill>
            <a:srgbClr val="FFFF47"/>
          </a:solidFill>
          <a:ln>
            <a:solidFill>
              <a:srgbClr val="FBFB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Optic Neuritis</a:t>
            </a:r>
          </a:p>
        </p:txBody>
      </p:sp>
      <p:sp>
        <p:nvSpPr>
          <p:cNvPr id="12" name="Oval 11">
            <a:extLst>
              <a:ext uri="{FF2B5EF4-FFF2-40B4-BE49-F238E27FC236}">
                <a16:creationId xmlns:a16="http://schemas.microsoft.com/office/drawing/2014/main" id="{9DF95BF5-D689-B3AC-9F34-28419891FA9A}"/>
              </a:ext>
            </a:extLst>
          </p:cNvPr>
          <p:cNvSpPr/>
          <p:nvPr/>
        </p:nvSpPr>
        <p:spPr>
          <a:xfrm>
            <a:off x="6766549" y="3383280"/>
            <a:ext cx="4379739" cy="1038076"/>
          </a:xfrm>
          <a:prstGeom prst="ellipse">
            <a:avLst/>
          </a:prstGeom>
          <a:solidFill>
            <a:srgbClr val="95D8F3"/>
          </a:solidFill>
          <a:ln>
            <a:solidFill>
              <a:srgbClr val="95D8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Cervical Cord Lesion predominantly left side </a:t>
            </a:r>
          </a:p>
        </p:txBody>
      </p:sp>
      <p:sp>
        <p:nvSpPr>
          <p:cNvPr id="13" name="Oval 12">
            <a:extLst>
              <a:ext uri="{FF2B5EF4-FFF2-40B4-BE49-F238E27FC236}">
                <a16:creationId xmlns:a16="http://schemas.microsoft.com/office/drawing/2014/main" id="{7D2CB529-5D79-4729-A67D-27D652823A29}"/>
              </a:ext>
            </a:extLst>
          </p:cNvPr>
          <p:cNvSpPr/>
          <p:nvPr/>
        </p:nvSpPr>
        <p:spPr>
          <a:xfrm>
            <a:off x="6819316" y="4689012"/>
            <a:ext cx="4326972" cy="1062916"/>
          </a:xfrm>
          <a:prstGeom prst="ellipse">
            <a:avLst/>
          </a:prstGeom>
          <a:solidFill>
            <a:srgbClr val="FFFC78"/>
          </a:solidFill>
          <a:ln>
            <a:solidFill>
              <a:srgbClr val="FFFC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Optic Nerve	</a:t>
            </a:r>
          </a:p>
        </p:txBody>
      </p:sp>
      <p:sp>
        <p:nvSpPr>
          <p:cNvPr id="14" name="Arrow: Right 13">
            <a:extLst>
              <a:ext uri="{FF2B5EF4-FFF2-40B4-BE49-F238E27FC236}">
                <a16:creationId xmlns:a16="http://schemas.microsoft.com/office/drawing/2014/main" id="{E0417560-95DE-6519-DF08-99C85E87884B}"/>
              </a:ext>
            </a:extLst>
          </p:cNvPr>
          <p:cNvSpPr/>
          <p:nvPr/>
        </p:nvSpPr>
        <p:spPr>
          <a:xfrm>
            <a:off x="5639675" y="2378938"/>
            <a:ext cx="787791" cy="365760"/>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2D245C7-CEA6-8204-DBD9-9B7B40852D75}"/>
              </a:ext>
            </a:extLst>
          </p:cNvPr>
          <p:cNvSpPr/>
          <p:nvPr/>
        </p:nvSpPr>
        <p:spPr>
          <a:xfrm>
            <a:off x="5692440" y="5079868"/>
            <a:ext cx="787791" cy="365760"/>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F6B77E4-2632-2179-8D50-A5B890DDC3F2}"/>
              </a:ext>
            </a:extLst>
          </p:cNvPr>
          <p:cNvSpPr/>
          <p:nvPr/>
        </p:nvSpPr>
        <p:spPr>
          <a:xfrm>
            <a:off x="5675721" y="3729403"/>
            <a:ext cx="787791" cy="365760"/>
          </a:xfrm>
          <a:prstGeom prst="rightArrow">
            <a:avLst/>
          </a:prstGeom>
          <a:solidFill>
            <a:schemeClr val="tx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34502C9-64B1-4EC5-39B6-CEFE9BF53B2E}"/>
              </a:ext>
            </a:extLst>
          </p:cNvPr>
          <p:cNvSpPr txBox="1"/>
          <p:nvPr/>
        </p:nvSpPr>
        <p:spPr>
          <a:xfrm>
            <a:off x="756726" y="972029"/>
            <a:ext cx="10733651" cy="523220"/>
          </a:xfrm>
          <a:prstGeom prst="rect">
            <a:avLst/>
          </a:prstGeom>
          <a:noFill/>
        </p:spPr>
        <p:txBody>
          <a:bodyPr wrap="square" rtlCol="0">
            <a:spAutoFit/>
          </a:bodyPr>
          <a:lstStyle/>
          <a:p>
            <a:pPr marL="342900" indent="-342900">
              <a:buClr>
                <a:srgbClr val="0070C0"/>
              </a:buClr>
              <a:buFont typeface="Arial" panose="020B0604020202020204" pitchFamily="34" charset="0"/>
              <a:buChar char="•"/>
            </a:pPr>
            <a:r>
              <a:rPr lang="en-US" sz="2800" b="1" dirty="0">
                <a:latin typeface="Arial" panose="020B0604020202020204" pitchFamily="34" charset="0"/>
                <a:cs typeface="Arial" panose="020B0604020202020204" pitchFamily="34" charset="0"/>
              </a:rPr>
              <a:t>Recurrent Multi focal disease</a:t>
            </a:r>
          </a:p>
        </p:txBody>
      </p:sp>
    </p:spTree>
    <p:extLst>
      <p:ext uri="{BB962C8B-B14F-4D97-AF65-F5344CB8AC3E}">
        <p14:creationId xmlns:p14="http://schemas.microsoft.com/office/powerpoint/2010/main" val="35719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2665779"/>
            <a:ext cx="11183816" cy="1526441"/>
          </a:xfrm>
        </p:spPr>
        <p:txBody>
          <a:bodyPr>
            <a:noAutofit/>
          </a:bodyPr>
          <a:lstStyle/>
          <a:p>
            <a:r>
              <a:rPr lang="en-US" sz="7200" b="1" dirty="0">
                <a:solidFill>
                  <a:srgbClr val="0070C0"/>
                </a:solidFill>
                <a:latin typeface="Arial" panose="020B0604020202020204" pitchFamily="34" charset="0"/>
                <a:cs typeface="Arial" panose="020B0604020202020204" pitchFamily="34" charset="0"/>
              </a:rPr>
              <a:t>Differential Diagnosis</a:t>
            </a:r>
            <a:endPar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269696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B51D4EA-2335-7B42-EDB4-BE553D8DA90D}"/>
              </a:ext>
            </a:extLst>
          </p:cNvPr>
          <p:cNvSpPr/>
          <p:nvPr/>
        </p:nvSpPr>
        <p:spPr>
          <a:xfrm>
            <a:off x="3179297" y="5270694"/>
            <a:ext cx="6020974" cy="830123"/>
          </a:xfrm>
          <a:prstGeom prst="roundRect">
            <a:avLst/>
          </a:prstGeom>
          <a:solidFill>
            <a:srgbClr val="FFCF37"/>
          </a:solidFill>
          <a:ln>
            <a:solidFill>
              <a:srgbClr val="FFC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70C0"/>
              </a:buClr>
            </a:pPr>
            <a:r>
              <a:rPr lang="en-US" sz="2200" b="1" dirty="0">
                <a:solidFill>
                  <a:schemeClr val="tx1"/>
                </a:solidFill>
                <a:latin typeface="Arial" panose="020B0604020202020204" pitchFamily="34" charset="0"/>
                <a:cs typeface="Arial" panose="020B0604020202020204" pitchFamily="34" charset="0"/>
              </a:rPr>
              <a:t>Vitamin B12 deficiency</a:t>
            </a:r>
          </a:p>
        </p:txBody>
      </p:sp>
      <p:sp>
        <p:nvSpPr>
          <p:cNvPr id="5" name="Rectangle: Rounded Corners 4">
            <a:extLst>
              <a:ext uri="{FF2B5EF4-FFF2-40B4-BE49-F238E27FC236}">
                <a16:creationId xmlns:a16="http://schemas.microsoft.com/office/drawing/2014/main" id="{85C5671C-B80D-B3A6-B3EB-97CC2BF387D0}"/>
              </a:ext>
            </a:extLst>
          </p:cNvPr>
          <p:cNvSpPr/>
          <p:nvPr/>
        </p:nvSpPr>
        <p:spPr>
          <a:xfrm>
            <a:off x="3179298" y="4143684"/>
            <a:ext cx="6020973" cy="959860"/>
          </a:xfrm>
          <a:prstGeom prst="roundRect">
            <a:avLst/>
          </a:prstGeom>
          <a:solidFill>
            <a:srgbClr val="AC75D5"/>
          </a:solidFill>
          <a:ln>
            <a:solidFill>
              <a:srgbClr val="AC75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70C0"/>
              </a:buClr>
            </a:pPr>
            <a:r>
              <a:rPr lang="en-US" sz="2200" b="1" dirty="0">
                <a:solidFill>
                  <a:schemeClr val="tx1"/>
                </a:solidFill>
                <a:latin typeface="Arial" panose="020B0604020202020204" pitchFamily="34" charset="0"/>
                <a:cs typeface="Arial" panose="020B0604020202020204" pitchFamily="34" charset="0"/>
              </a:rPr>
              <a:t>Autoimmune disorder --- SLE</a:t>
            </a:r>
          </a:p>
        </p:txBody>
      </p:sp>
      <p:sp>
        <p:nvSpPr>
          <p:cNvPr id="6" name="Rectangle: Rounded Corners 5">
            <a:extLst>
              <a:ext uri="{FF2B5EF4-FFF2-40B4-BE49-F238E27FC236}">
                <a16:creationId xmlns:a16="http://schemas.microsoft.com/office/drawing/2014/main" id="{C582FF81-DF29-54C5-D5F7-79BAA4D3DB21}"/>
              </a:ext>
            </a:extLst>
          </p:cNvPr>
          <p:cNvSpPr/>
          <p:nvPr/>
        </p:nvSpPr>
        <p:spPr>
          <a:xfrm>
            <a:off x="3179298" y="2933048"/>
            <a:ext cx="6020973" cy="99190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70C0"/>
              </a:buClr>
            </a:pPr>
            <a:r>
              <a:rPr lang="en-US" sz="2200" b="1" dirty="0">
                <a:solidFill>
                  <a:schemeClr val="tx1"/>
                </a:solidFill>
                <a:latin typeface="Arial" panose="020B0604020202020204" pitchFamily="34" charset="0"/>
                <a:cs typeface="Arial" panose="020B0604020202020204" pitchFamily="34" charset="0"/>
              </a:rPr>
              <a:t>Chronic Infective etiology --- TB </a:t>
            </a:r>
          </a:p>
        </p:txBody>
      </p:sp>
      <p:sp>
        <p:nvSpPr>
          <p:cNvPr id="7" name="Rectangle: Rounded Corners 6">
            <a:extLst>
              <a:ext uri="{FF2B5EF4-FFF2-40B4-BE49-F238E27FC236}">
                <a16:creationId xmlns:a16="http://schemas.microsoft.com/office/drawing/2014/main" id="{AC90F8E6-FFDA-EEEF-A773-CAF8510D2900}"/>
              </a:ext>
            </a:extLst>
          </p:cNvPr>
          <p:cNvSpPr/>
          <p:nvPr/>
        </p:nvSpPr>
        <p:spPr>
          <a:xfrm>
            <a:off x="3179298" y="1815188"/>
            <a:ext cx="6020973" cy="975133"/>
          </a:xfrm>
          <a:prstGeom prst="roundRect">
            <a:avLst/>
          </a:prstGeom>
          <a:solidFill>
            <a:schemeClr val="bg2">
              <a:lumMod val="9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70C0"/>
              </a:buClr>
            </a:pPr>
            <a:r>
              <a:rPr lang="en-US" sz="2000" b="1" dirty="0">
                <a:solidFill>
                  <a:schemeClr val="tx1"/>
                </a:solidFill>
                <a:latin typeface="Arial" panose="020B0604020202020204" pitchFamily="34" charset="0"/>
                <a:cs typeface="Arial" panose="020B0604020202020204" pitchFamily="34" charset="0"/>
              </a:rPr>
              <a:t>Neuromyelitis Optica with Spectrum Disorder</a:t>
            </a:r>
          </a:p>
        </p:txBody>
      </p:sp>
      <p:sp>
        <p:nvSpPr>
          <p:cNvPr id="8" name="Rectangle: Rounded Corners 7">
            <a:extLst>
              <a:ext uri="{FF2B5EF4-FFF2-40B4-BE49-F238E27FC236}">
                <a16:creationId xmlns:a16="http://schemas.microsoft.com/office/drawing/2014/main" id="{E89AF640-255B-081C-11C0-C4AB16100AFB}"/>
              </a:ext>
            </a:extLst>
          </p:cNvPr>
          <p:cNvSpPr/>
          <p:nvPr/>
        </p:nvSpPr>
        <p:spPr>
          <a:xfrm>
            <a:off x="3179298" y="609341"/>
            <a:ext cx="6020974" cy="97513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70C0"/>
              </a:buClr>
            </a:pPr>
            <a:r>
              <a:rPr lang="en-US" sz="2200" b="1" dirty="0">
                <a:solidFill>
                  <a:schemeClr val="tx1"/>
                </a:solidFill>
                <a:latin typeface="Arial" panose="020B0604020202020204" pitchFamily="34" charset="0"/>
                <a:cs typeface="Arial" panose="020B0604020202020204" pitchFamily="34" charset="0"/>
              </a:rPr>
              <a:t>Relapsing and Remitting Multiple Sclerosis</a:t>
            </a:r>
          </a:p>
        </p:txBody>
      </p:sp>
    </p:spTree>
    <p:extLst>
      <p:ext uri="{BB962C8B-B14F-4D97-AF65-F5344CB8AC3E}">
        <p14:creationId xmlns:p14="http://schemas.microsoft.com/office/powerpoint/2010/main" val="19809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2665779"/>
            <a:ext cx="11183816" cy="1526441"/>
          </a:xfrm>
        </p:spPr>
        <p:txBody>
          <a:bodyPr>
            <a:noAutofit/>
          </a:bodyPr>
          <a:lstStyle/>
          <a:p>
            <a:r>
              <a:rPr lang="en-US" sz="7200" b="1" dirty="0">
                <a:solidFill>
                  <a:srgbClr val="0070C0"/>
                </a:solidFill>
                <a:latin typeface="Arial" panose="020B0604020202020204" pitchFamily="34" charset="0"/>
                <a:cs typeface="Arial" panose="020B0604020202020204" pitchFamily="34" charset="0"/>
              </a:rPr>
              <a:t>Investigations</a:t>
            </a:r>
            <a:endPar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3962413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398EE1-E786-5069-FD02-1E611C68B2D9}"/>
              </a:ext>
            </a:extLst>
          </p:cNvPr>
          <p:cNvGraphicFramePr>
            <a:graphicFrameLocks noGrp="1"/>
          </p:cNvGraphicFramePr>
          <p:nvPr>
            <p:ph idx="1"/>
            <p:extLst>
              <p:ext uri="{D42A27DB-BD31-4B8C-83A1-F6EECF244321}">
                <p14:modId xmlns:p14="http://schemas.microsoft.com/office/powerpoint/2010/main" val="734565669"/>
              </p:ext>
            </p:extLst>
          </p:nvPr>
        </p:nvGraphicFramePr>
        <p:xfrm>
          <a:off x="923779" y="604911"/>
          <a:ext cx="10662994" cy="5444190"/>
        </p:xfrm>
        <a:graphic>
          <a:graphicData uri="http://schemas.openxmlformats.org/drawingml/2006/table">
            <a:tbl>
              <a:tblPr firstRow="1" bandRow="1">
                <a:tableStyleId>{5C22544A-7EE6-4342-B048-85BDC9FD1C3A}</a:tableStyleId>
              </a:tblPr>
              <a:tblGrid>
                <a:gridCol w="5331497">
                  <a:extLst>
                    <a:ext uri="{9D8B030D-6E8A-4147-A177-3AD203B41FA5}">
                      <a16:colId xmlns:a16="http://schemas.microsoft.com/office/drawing/2014/main" val="1843233363"/>
                    </a:ext>
                  </a:extLst>
                </a:gridCol>
                <a:gridCol w="5331497">
                  <a:extLst>
                    <a:ext uri="{9D8B030D-6E8A-4147-A177-3AD203B41FA5}">
                      <a16:colId xmlns:a16="http://schemas.microsoft.com/office/drawing/2014/main" val="2255230025"/>
                    </a:ext>
                  </a:extLst>
                </a:gridCol>
              </a:tblGrid>
              <a:tr h="604910">
                <a:tc gridSpan="2">
                  <a:txBody>
                    <a:bodyPr/>
                    <a:lstStyle/>
                    <a:p>
                      <a:pPr algn="ctr"/>
                      <a:r>
                        <a:rPr lang="en-US" sz="2400" dirty="0">
                          <a:latin typeface="Arial" panose="020B0604020202020204" pitchFamily="34" charset="0"/>
                          <a:cs typeface="Arial" panose="020B0604020202020204" pitchFamily="34" charset="0"/>
                        </a:rPr>
                        <a:t>Blood Complete Picture</a:t>
                      </a:r>
                    </a:p>
                  </a:txBody>
                  <a:tcPr/>
                </a:tc>
                <a:tc hMerge="1">
                  <a:txBody>
                    <a:bodyPr/>
                    <a:lstStyle/>
                    <a:p>
                      <a:endParaRPr lang="en-US" dirty="0"/>
                    </a:p>
                  </a:txBody>
                  <a:tcPr/>
                </a:tc>
                <a:extLst>
                  <a:ext uri="{0D108BD9-81ED-4DB2-BD59-A6C34878D82A}">
                    <a16:rowId xmlns:a16="http://schemas.microsoft.com/office/drawing/2014/main" val="2632830132"/>
                  </a:ext>
                </a:extLst>
              </a:tr>
              <a:tr h="604910">
                <a:tc>
                  <a:txBody>
                    <a:bodyPr/>
                    <a:lstStyle/>
                    <a:p>
                      <a:r>
                        <a:rPr lang="en-US" sz="2400" dirty="0">
                          <a:latin typeface="Arial" panose="020B0604020202020204" pitchFamily="34" charset="0"/>
                          <a:cs typeface="Arial" panose="020B0604020202020204" pitchFamily="34" charset="0"/>
                        </a:rPr>
                        <a:t>WBC Count</a:t>
                      </a:r>
                    </a:p>
                  </a:txBody>
                  <a:tcPr/>
                </a:tc>
                <a:tc>
                  <a:txBody>
                    <a:bodyPr/>
                    <a:lstStyle/>
                    <a:p>
                      <a:r>
                        <a:rPr lang="en-US" sz="2400" dirty="0">
                          <a:latin typeface="Arial" panose="020B0604020202020204" pitchFamily="34" charset="0"/>
                          <a:cs typeface="Arial" panose="020B0604020202020204" pitchFamily="34" charset="0"/>
                        </a:rPr>
                        <a:t>6.7</a:t>
                      </a:r>
                    </a:p>
                  </a:txBody>
                  <a:tcPr/>
                </a:tc>
                <a:extLst>
                  <a:ext uri="{0D108BD9-81ED-4DB2-BD59-A6C34878D82A}">
                    <a16:rowId xmlns:a16="http://schemas.microsoft.com/office/drawing/2014/main" val="3443234365"/>
                  </a:ext>
                </a:extLst>
              </a:tr>
              <a:tr h="604910">
                <a:tc>
                  <a:txBody>
                    <a:bodyPr/>
                    <a:lstStyle/>
                    <a:p>
                      <a:r>
                        <a:rPr lang="en-US" sz="2400" dirty="0">
                          <a:latin typeface="Arial" panose="020B0604020202020204" pitchFamily="34" charset="0"/>
                          <a:cs typeface="Arial" panose="020B0604020202020204" pitchFamily="34" charset="0"/>
                        </a:rPr>
                        <a:t>RBC Count </a:t>
                      </a:r>
                    </a:p>
                  </a:txBody>
                  <a:tcPr/>
                </a:tc>
                <a:tc>
                  <a:txBody>
                    <a:bodyPr/>
                    <a:lstStyle/>
                    <a:p>
                      <a:r>
                        <a:rPr lang="en-US" sz="2400" dirty="0">
                          <a:latin typeface="Arial" panose="020B0604020202020204" pitchFamily="34" charset="0"/>
                          <a:cs typeface="Arial" panose="020B0604020202020204" pitchFamily="34" charset="0"/>
                        </a:rPr>
                        <a:t>4.98</a:t>
                      </a:r>
                    </a:p>
                  </a:txBody>
                  <a:tcPr/>
                </a:tc>
                <a:extLst>
                  <a:ext uri="{0D108BD9-81ED-4DB2-BD59-A6C34878D82A}">
                    <a16:rowId xmlns:a16="http://schemas.microsoft.com/office/drawing/2014/main" val="4070095113"/>
                  </a:ext>
                </a:extLst>
              </a:tr>
              <a:tr h="604910">
                <a:tc>
                  <a:txBody>
                    <a:bodyPr/>
                    <a:lstStyle/>
                    <a:p>
                      <a:r>
                        <a:rPr lang="en-US" sz="2400" dirty="0">
                          <a:latin typeface="Arial" panose="020B0604020202020204" pitchFamily="34" charset="0"/>
                          <a:cs typeface="Arial" panose="020B0604020202020204" pitchFamily="34" charset="0"/>
                        </a:rPr>
                        <a:t>Hemoglobin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15.5</a:t>
                      </a:r>
                    </a:p>
                  </a:txBody>
                  <a:tcPr/>
                </a:tc>
                <a:extLst>
                  <a:ext uri="{0D108BD9-81ED-4DB2-BD59-A6C34878D82A}">
                    <a16:rowId xmlns:a16="http://schemas.microsoft.com/office/drawing/2014/main" val="4116133781"/>
                  </a:ext>
                </a:extLst>
              </a:tr>
              <a:tr h="604910">
                <a:tc>
                  <a:txBody>
                    <a:bodyPr/>
                    <a:lstStyle/>
                    <a:p>
                      <a:r>
                        <a:rPr lang="en-US" sz="2400" dirty="0">
                          <a:latin typeface="Arial" panose="020B0604020202020204" pitchFamily="34" charset="0"/>
                          <a:cs typeface="Arial" panose="020B0604020202020204" pitchFamily="34" charset="0"/>
                        </a:rPr>
                        <a:t>HCT</a:t>
                      </a:r>
                    </a:p>
                  </a:txBody>
                  <a:tcPr/>
                </a:tc>
                <a:tc>
                  <a:txBody>
                    <a:bodyPr/>
                    <a:lstStyle/>
                    <a:p>
                      <a:r>
                        <a:rPr lang="en-US" sz="2400" dirty="0">
                          <a:latin typeface="Arial" panose="020B0604020202020204" pitchFamily="34" charset="0"/>
                          <a:cs typeface="Arial" panose="020B0604020202020204" pitchFamily="34" charset="0"/>
                        </a:rPr>
                        <a:t>43.7</a:t>
                      </a:r>
                    </a:p>
                  </a:txBody>
                  <a:tcPr/>
                </a:tc>
                <a:extLst>
                  <a:ext uri="{0D108BD9-81ED-4DB2-BD59-A6C34878D82A}">
                    <a16:rowId xmlns:a16="http://schemas.microsoft.com/office/drawing/2014/main" val="1021343041"/>
                  </a:ext>
                </a:extLst>
              </a:tr>
              <a:tr h="604910">
                <a:tc>
                  <a:txBody>
                    <a:bodyPr/>
                    <a:lstStyle/>
                    <a:p>
                      <a:r>
                        <a:rPr lang="en-US" sz="2400" dirty="0">
                          <a:latin typeface="Arial" panose="020B0604020202020204" pitchFamily="34" charset="0"/>
                          <a:cs typeface="Arial" panose="020B0604020202020204" pitchFamily="34" charset="0"/>
                        </a:rPr>
                        <a:t>MCV</a:t>
                      </a:r>
                    </a:p>
                  </a:txBody>
                  <a:tcPr/>
                </a:tc>
                <a:tc>
                  <a:txBody>
                    <a:bodyPr/>
                    <a:lstStyle/>
                    <a:p>
                      <a:r>
                        <a:rPr lang="en-US" sz="2400" dirty="0">
                          <a:latin typeface="Arial" panose="020B0604020202020204" pitchFamily="34" charset="0"/>
                          <a:cs typeface="Arial" panose="020B0604020202020204" pitchFamily="34" charset="0"/>
                        </a:rPr>
                        <a:t>87.8</a:t>
                      </a:r>
                    </a:p>
                  </a:txBody>
                  <a:tcPr/>
                </a:tc>
                <a:extLst>
                  <a:ext uri="{0D108BD9-81ED-4DB2-BD59-A6C34878D82A}">
                    <a16:rowId xmlns:a16="http://schemas.microsoft.com/office/drawing/2014/main" val="4123008215"/>
                  </a:ext>
                </a:extLst>
              </a:tr>
              <a:tr h="604910">
                <a:tc>
                  <a:txBody>
                    <a:bodyPr/>
                    <a:lstStyle/>
                    <a:p>
                      <a:r>
                        <a:rPr lang="en-US" sz="2400" dirty="0">
                          <a:latin typeface="Arial" panose="020B0604020202020204" pitchFamily="34" charset="0"/>
                          <a:cs typeface="Arial" panose="020B0604020202020204" pitchFamily="34" charset="0"/>
                        </a:rPr>
                        <a:t>MCH</a:t>
                      </a:r>
                    </a:p>
                  </a:txBody>
                  <a:tcPr/>
                </a:tc>
                <a:tc>
                  <a:txBody>
                    <a:bodyPr/>
                    <a:lstStyle/>
                    <a:p>
                      <a:r>
                        <a:rPr lang="en-US" sz="2400" dirty="0">
                          <a:latin typeface="Arial" panose="020B0604020202020204" pitchFamily="34" charset="0"/>
                          <a:cs typeface="Arial" panose="020B0604020202020204" pitchFamily="34" charset="0"/>
                        </a:rPr>
                        <a:t>31.1</a:t>
                      </a:r>
                    </a:p>
                  </a:txBody>
                  <a:tcPr/>
                </a:tc>
                <a:extLst>
                  <a:ext uri="{0D108BD9-81ED-4DB2-BD59-A6C34878D82A}">
                    <a16:rowId xmlns:a16="http://schemas.microsoft.com/office/drawing/2014/main" val="1909987526"/>
                  </a:ext>
                </a:extLst>
              </a:tr>
              <a:tr h="604910">
                <a:tc>
                  <a:txBody>
                    <a:bodyPr/>
                    <a:lstStyle/>
                    <a:p>
                      <a:r>
                        <a:rPr lang="en-US" sz="2400" dirty="0">
                          <a:latin typeface="Arial" panose="020B0604020202020204" pitchFamily="34" charset="0"/>
                          <a:cs typeface="Arial" panose="020B0604020202020204" pitchFamily="34" charset="0"/>
                        </a:rPr>
                        <a:t>MCHC</a:t>
                      </a:r>
                    </a:p>
                  </a:txBody>
                  <a:tcPr/>
                </a:tc>
                <a:tc>
                  <a:txBody>
                    <a:bodyPr/>
                    <a:lstStyle/>
                    <a:p>
                      <a:r>
                        <a:rPr lang="en-US" sz="2400" dirty="0">
                          <a:latin typeface="Arial" panose="020B0604020202020204" pitchFamily="34" charset="0"/>
                          <a:cs typeface="Arial" panose="020B0604020202020204" pitchFamily="34" charset="0"/>
                        </a:rPr>
                        <a:t>35.5</a:t>
                      </a:r>
                    </a:p>
                  </a:txBody>
                  <a:tcPr/>
                </a:tc>
                <a:extLst>
                  <a:ext uri="{0D108BD9-81ED-4DB2-BD59-A6C34878D82A}">
                    <a16:rowId xmlns:a16="http://schemas.microsoft.com/office/drawing/2014/main" val="3127536286"/>
                  </a:ext>
                </a:extLst>
              </a:tr>
              <a:tr h="604910">
                <a:tc>
                  <a:txBody>
                    <a:bodyPr/>
                    <a:lstStyle/>
                    <a:p>
                      <a:r>
                        <a:rPr lang="en-US" sz="2400" dirty="0">
                          <a:latin typeface="Arial" panose="020B0604020202020204" pitchFamily="34" charset="0"/>
                          <a:cs typeface="Arial" panose="020B0604020202020204" pitchFamily="34" charset="0"/>
                        </a:rPr>
                        <a:t>Platelets</a:t>
                      </a:r>
                    </a:p>
                  </a:txBody>
                  <a:tcPr/>
                </a:tc>
                <a:tc>
                  <a:txBody>
                    <a:bodyPr/>
                    <a:lstStyle/>
                    <a:p>
                      <a:r>
                        <a:rPr lang="en-US" sz="2400" dirty="0">
                          <a:latin typeface="Arial" panose="020B0604020202020204" pitchFamily="34" charset="0"/>
                          <a:cs typeface="Arial" panose="020B0604020202020204" pitchFamily="34" charset="0"/>
                        </a:rPr>
                        <a:t>309</a:t>
                      </a:r>
                    </a:p>
                  </a:txBody>
                  <a:tcPr/>
                </a:tc>
                <a:extLst>
                  <a:ext uri="{0D108BD9-81ED-4DB2-BD59-A6C34878D82A}">
                    <a16:rowId xmlns:a16="http://schemas.microsoft.com/office/drawing/2014/main" val="3098808956"/>
                  </a:ext>
                </a:extLst>
              </a:tr>
            </a:tbl>
          </a:graphicData>
        </a:graphic>
      </p:graphicFrame>
    </p:spTree>
    <p:extLst>
      <p:ext uri="{BB962C8B-B14F-4D97-AF65-F5344CB8AC3E}">
        <p14:creationId xmlns:p14="http://schemas.microsoft.com/office/powerpoint/2010/main" val="28653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5A7D3F9-6BA3-0C26-C0C1-BE1878068F30}"/>
              </a:ext>
            </a:extLst>
          </p:cNvPr>
          <p:cNvGraphicFramePr>
            <a:graphicFrameLocks noGrp="1"/>
          </p:cNvGraphicFramePr>
          <p:nvPr>
            <p:ph idx="1"/>
            <p:extLst>
              <p:ext uri="{D42A27DB-BD31-4B8C-83A1-F6EECF244321}">
                <p14:modId xmlns:p14="http://schemas.microsoft.com/office/powerpoint/2010/main" val="1121980920"/>
              </p:ext>
            </p:extLst>
          </p:nvPr>
        </p:nvGraphicFramePr>
        <p:xfrm>
          <a:off x="1097280" y="386235"/>
          <a:ext cx="10212828" cy="1582740"/>
        </p:xfrm>
        <a:graphic>
          <a:graphicData uri="http://schemas.openxmlformats.org/drawingml/2006/table">
            <a:tbl>
              <a:tblPr firstRow="1" bandRow="1">
                <a:tableStyleId>{5C22544A-7EE6-4342-B048-85BDC9FD1C3A}</a:tableStyleId>
              </a:tblPr>
              <a:tblGrid>
                <a:gridCol w="5106414">
                  <a:extLst>
                    <a:ext uri="{9D8B030D-6E8A-4147-A177-3AD203B41FA5}">
                      <a16:colId xmlns:a16="http://schemas.microsoft.com/office/drawing/2014/main" val="4204571968"/>
                    </a:ext>
                  </a:extLst>
                </a:gridCol>
                <a:gridCol w="5106414">
                  <a:extLst>
                    <a:ext uri="{9D8B030D-6E8A-4147-A177-3AD203B41FA5}">
                      <a16:colId xmlns:a16="http://schemas.microsoft.com/office/drawing/2014/main" val="4155932661"/>
                    </a:ext>
                  </a:extLst>
                </a:gridCol>
              </a:tblGrid>
              <a:tr h="395685">
                <a:tc gridSpan="2">
                  <a:txBody>
                    <a:bodyPr/>
                    <a:lstStyle/>
                    <a:p>
                      <a:pPr algn="ctr"/>
                      <a:r>
                        <a:rPr lang="en-US" dirty="0">
                          <a:latin typeface="Arial" panose="020B0604020202020204" pitchFamily="34" charset="0"/>
                          <a:cs typeface="Arial" panose="020B0604020202020204" pitchFamily="34" charset="0"/>
                        </a:rPr>
                        <a:t>Electrolytes</a:t>
                      </a:r>
                    </a:p>
                  </a:txBody>
                  <a:tcPr/>
                </a:tc>
                <a:tc hMerge="1">
                  <a:txBody>
                    <a:bodyPr/>
                    <a:lstStyle/>
                    <a:p>
                      <a:endParaRPr lang="en-US" dirty="0"/>
                    </a:p>
                  </a:txBody>
                  <a:tcPr/>
                </a:tc>
                <a:extLst>
                  <a:ext uri="{0D108BD9-81ED-4DB2-BD59-A6C34878D82A}">
                    <a16:rowId xmlns:a16="http://schemas.microsoft.com/office/drawing/2014/main" val="2849531680"/>
                  </a:ext>
                </a:extLst>
              </a:tr>
              <a:tr h="395685">
                <a:tc>
                  <a:txBody>
                    <a:bodyPr/>
                    <a:lstStyle/>
                    <a:p>
                      <a:r>
                        <a:rPr lang="en-US" dirty="0">
                          <a:latin typeface="Arial" panose="020B0604020202020204" pitchFamily="34" charset="0"/>
                          <a:cs typeface="Arial" panose="020B0604020202020204" pitchFamily="34" charset="0"/>
                        </a:rPr>
                        <a:t>Sodium</a:t>
                      </a:r>
                    </a:p>
                  </a:txBody>
                  <a:tcPr/>
                </a:tc>
                <a:tc>
                  <a:txBody>
                    <a:bodyPr/>
                    <a:lstStyle/>
                    <a:p>
                      <a:r>
                        <a:rPr lang="en-US" dirty="0">
                          <a:latin typeface="Arial" panose="020B0604020202020204" pitchFamily="34" charset="0"/>
                          <a:cs typeface="Arial" panose="020B0604020202020204" pitchFamily="34" charset="0"/>
                        </a:rPr>
                        <a:t>132 </a:t>
                      </a:r>
                      <a:r>
                        <a:rPr lang="en-US" dirty="0" err="1">
                          <a:latin typeface="Arial" panose="020B0604020202020204" pitchFamily="34" charset="0"/>
                          <a:cs typeface="Arial" panose="020B0604020202020204" pitchFamily="34" charset="0"/>
                        </a:rPr>
                        <a:t>mEq</a:t>
                      </a:r>
                      <a:r>
                        <a:rPr lang="en-US"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3215826500"/>
                  </a:ext>
                </a:extLst>
              </a:tr>
              <a:tr h="395685">
                <a:tc>
                  <a:txBody>
                    <a:bodyPr/>
                    <a:lstStyle/>
                    <a:p>
                      <a:r>
                        <a:rPr lang="en-US" dirty="0">
                          <a:latin typeface="Arial" panose="020B0604020202020204" pitchFamily="34" charset="0"/>
                          <a:cs typeface="Arial" panose="020B0604020202020204" pitchFamily="34" charset="0"/>
                        </a:rPr>
                        <a:t>Potassium</a:t>
                      </a:r>
                    </a:p>
                  </a:txBody>
                  <a:tcPr/>
                </a:tc>
                <a:tc>
                  <a:txBody>
                    <a:bodyPr/>
                    <a:lstStyle/>
                    <a:p>
                      <a:r>
                        <a:rPr lang="en-US" dirty="0">
                          <a:latin typeface="Arial" panose="020B0604020202020204" pitchFamily="34" charset="0"/>
                          <a:cs typeface="Arial" panose="020B0604020202020204" pitchFamily="34" charset="0"/>
                        </a:rPr>
                        <a:t>3.90 </a:t>
                      </a:r>
                      <a:r>
                        <a:rPr lang="en-US" dirty="0" err="1">
                          <a:latin typeface="Arial" panose="020B0604020202020204" pitchFamily="34" charset="0"/>
                          <a:cs typeface="Arial" panose="020B0604020202020204" pitchFamily="34" charset="0"/>
                        </a:rPr>
                        <a:t>mEq</a:t>
                      </a:r>
                      <a:r>
                        <a:rPr lang="en-US"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3442353624"/>
                  </a:ext>
                </a:extLst>
              </a:tr>
              <a:tr h="395685">
                <a:tc>
                  <a:txBody>
                    <a:bodyPr/>
                    <a:lstStyle/>
                    <a:p>
                      <a:r>
                        <a:rPr lang="en-US" dirty="0">
                          <a:latin typeface="Arial" panose="020B0604020202020204" pitchFamily="34" charset="0"/>
                          <a:cs typeface="Arial" panose="020B0604020202020204" pitchFamily="34" charset="0"/>
                        </a:rPr>
                        <a:t>Chloride</a:t>
                      </a:r>
                    </a:p>
                  </a:txBody>
                  <a:tcPr/>
                </a:tc>
                <a:tc>
                  <a:txBody>
                    <a:bodyPr/>
                    <a:lstStyle/>
                    <a:p>
                      <a:r>
                        <a:rPr lang="en-US" dirty="0">
                          <a:latin typeface="Arial" panose="020B0604020202020204" pitchFamily="34" charset="0"/>
                          <a:cs typeface="Arial" panose="020B0604020202020204" pitchFamily="34" charset="0"/>
                        </a:rPr>
                        <a:t>97 </a:t>
                      </a:r>
                      <a:r>
                        <a:rPr lang="en-US" dirty="0" err="1">
                          <a:latin typeface="Arial" panose="020B0604020202020204" pitchFamily="34" charset="0"/>
                          <a:cs typeface="Arial" panose="020B0604020202020204" pitchFamily="34" charset="0"/>
                        </a:rPr>
                        <a:t>mEq</a:t>
                      </a:r>
                      <a:r>
                        <a:rPr lang="en-US" dirty="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331549662"/>
                  </a:ext>
                </a:extLst>
              </a:tr>
            </a:tbl>
          </a:graphicData>
        </a:graphic>
      </p:graphicFrame>
      <p:graphicFrame>
        <p:nvGraphicFramePr>
          <p:cNvPr id="8" name="Content Placeholder 6">
            <a:extLst>
              <a:ext uri="{FF2B5EF4-FFF2-40B4-BE49-F238E27FC236}">
                <a16:creationId xmlns:a16="http://schemas.microsoft.com/office/drawing/2014/main" id="{FBCE6C57-3215-DC69-98CA-2C002AD13BCC}"/>
              </a:ext>
            </a:extLst>
          </p:cNvPr>
          <p:cNvGraphicFramePr>
            <a:graphicFrameLocks/>
          </p:cNvGraphicFramePr>
          <p:nvPr>
            <p:extLst>
              <p:ext uri="{D42A27DB-BD31-4B8C-83A1-F6EECF244321}">
                <p14:modId xmlns:p14="http://schemas.microsoft.com/office/powerpoint/2010/main" val="2001741901"/>
              </p:ext>
            </p:extLst>
          </p:nvPr>
        </p:nvGraphicFramePr>
        <p:xfrm>
          <a:off x="1097280" y="2190675"/>
          <a:ext cx="10212828" cy="1582740"/>
        </p:xfrm>
        <a:graphic>
          <a:graphicData uri="http://schemas.openxmlformats.org/drawingml/2006/table">
            <a:tbl>
              <a:tblPr firstRow="1" bandRow="1">
                <a:tableStyleId>{5C22544A-7EE6-4342-B048-85BDC9FD1C3A}</a:tableStyleId>
              </a:tblPr>
              <a:tblGrid>
                <a:gridCol w="5106414">
                  <a:extLst>
                    <a:ext uri="{9D8B030D-6E8A-4147-A177-3AD203B41FA5}">
                      <a16:colId xmlns:a16="http://schemas.microsoft.com/office/drawing/2014/main" val="4204571968"/>
                    </a:ext>
                  </a:extLst>
                </a:gridCol>
                <a:gridCol w="5106414">
                  <a:extLst>
                    <a:ext uri="{9D8B030D-6E8A-4147-A177-3AD203B41FA5}">
                      <a16:colId xmlns:a16="http://schemas.microsoft.com/office/drawing/2014/main" val="4155932661"/>
                    </a:ext>
                  </a:extLst>
                </a:gridCol>
              </a:tblGrid>
              <a:tr h="395685">
                <a:tc gridSpan="2">
                  <a:txBody>
                    <a:bodyPr/>
                    <a:lstStyle/>
                    <a:p>
                      <a:pPr algn="ctr"/>
                      <a:r>
                        <a:rPr lang="en-US" dirty="0">
                          <a:latin typeface="Arial" panose="020B0604020202020204" pitchFamily="34" charset="0"/>
                          <a:cs typeface="Arial" panose="020B0604020202020204" pitchFamily="34" charset="0"/>
                        </a:rPr>
                        <a:t>Liver Function Tests</a:t>
                      </a:r>
                    </a:p>
                  </a:txBody>
                  <a:tcPr/>
                </a:tc>
                <a:tc hMerge="1">
                  <a:txBody>
                    <a:bodyPr/>
                    <a:lstStyle/>
                    <a:p>
                      <a:endParaRPr lang="en-US" dirty="0"/>
                    </a:p>
                  </a:txBody>
                  <a:tcPr/>
                </a:tc>
                <a:extLst>
                  <a:ext uri="{0D108BD9-81ED-4DB2-BD59-A6C34878D82A}">
                    <a16:rowId xmlns:a16="http://schemas.microsoft.com/office/drawing/2014/main" val="2849531680"/>
                  </a:ext>
                </a:extLst>
              </a:tr>
              <a:tr h="395685">
                <a:tc>
                  <a:txBody>
                    <a:bodyPr/>
                    <a:lstStyle/>
                    <a:p>
                      <a:r>
                        <a:rPr lang="en-US" dirty="0">
                          <a:latin typeface="Arial" panose="020B0604020202020204" pitchFamily="34" charset="0"/>
                          <a:cs typeface="Arial" panose="020B0604020202020204" pitchFamily="34" charset="0"/>
                        </a:rPr>
                        <a:t>Bilirubin Total</a:t>
                      </a:r>
                    </a:p>
                  </a:txBody>
                  <a:tcPr/>
                </a:tc>
                <a:tc>
                  <a:txBody>
                    <a:bodyPr/>
                    <a:lstStyle/>
                    <a:p>
                      <a:r>
                        <a:rPr lang="en-US" dirty="0">
                          <a:latin typeface="Arial" panose="020B0604020202020204" pitchFamily="34" charset="0"/>
                          <a:cs typeface="Arial" panose="020B0604020202020204" pitchFamily="34" charset="0"/>
                        </a:rPr>
                        <a:t>1.0 mg/dl</a:t>
                      </a:r>
                    </a:p>
                  </a:txBody>
                  <a:tcPr/>
                </a:tc>
                <a:extLst>
                  <a:ext uri="{0D108BD9-81ED-4DB2-BD59-A6C34878D82A}">
                    <a16:rowId xmlns:a16="http://schemas.microsoft.com/office/drawing/2014/main" val="3215826500"/>
                  </a:ext>
                </a:extLst>
              </a:tr>
              <a:tr h="395685">
                <a:tc>
                  <a:txBody>
                    <a:bodyPr/>
                    <a:lstStyle/>
                    <a:p>
                      <a:r>
                        <a:rPr lang="en-US" dirty="0">
                          <a:latin typeface="Arial" panose="020B0604020202020204" pitchFamily="34" charset="0"/>
                          <a:cs typeface="Arial" panose="020B0604020202020204" pitchFamily="34" charset="0"/>
                        </a:rPr>
                        <a:t>Alkaline Phosphate</a:t>
                      </a:r>
                    </a:p>
                  </a:txBody>
                  <a:tcPr/>
                </a:tc>
                <a:tc>
                  <a:txBody>
                    <a:bodyPr/>
                    <a:lstStyle/>
                    <a:p>
                      <a:r>
                        <a:rPr lang="en-US" dirty="0">
                          <a:latin typeface="Arial" panose="020B0604020202020204" pitchFamily="34" charset="0"/>
                          <a:cs typeface="Arial" panose="020B0604020202020204" pitchFamily="34" charset="0"/>
                        </a:rPr>
                        <a:t>61.9 U/L</a:t>
                      </a:r>
                    </a:p>
                  </a:txBody>
                  <a:tcPr/>
                </a:tc>
                <a:extLst>
                  <a:ext uri="{0D108BD9-81ED-4DB2-BD59-A6C34878D82A}">
                    <a16:rowId xmlns:a16="http://schemas.microsoft.com/office/drawing/2014/main" val="3442353624"/>
                  </a:ext>
                </a:extLst>
              </a:tr>
              <a:tr h="395685">
                <a:tc>
                  <a:txBody>
                    <a:bodyPr/>
                    <a:lstStyle/>
                    <a:p>
                      <a:r>
                        <a:rPr lang="en-US" dirty="0">
                          <a:latin typeface="Arial" panose="020B0604020202020204" pitchFamily="34" charset="0"/>
                          <a:cs typeface="Arial" panose="020B0604020202020204" pitchFamily="34" charset="0"/>
                        </a:rPr>
                        <a:t>ALT</a:t>
                      </a:r>
                    </a:p>
                  </a:txBody>
                  <a:tcPr/>
                </a:tc>
                <a:tc>
                  <a:txBody>
                    <a:bodyPr/>
                    <a:lstStyle/>
                    <a:p>
                      <a:r>
                        <a:rPr lang="en-US" dirty="0">
                          <a:latin typeface="Arial" panose="020B0604020202020204" pitchFamily="34" charset="0"/>
                          <a:cs typeface="Arial" panose="020B0604020202020204" pitchFamily="34" charset="0"/>
                        </a:rPr>
                        <a:t>14. 2 U/L</a:t>
                      </a:r>
                    </a:p>
                  </a:txBody>
                  <a:tcPr/>
                </a:tc>
                <a:extLst>
                  <a:ext uri="{0D108BD9-81ED-4DB2-BD59-A6C34878D82A}">
                    <a16:rowId xmlns:a16="http://schemas.microsoft.com/office/drawing/2014/main" val="331549662"/>
                  </a:ext>
                </a:extLst>
              </a:tr>
            </a:tbl>
          </a:graphicData>
        </a:graphic>
      </p:graphicFrame>
      <p:graphicFrame>
        <p:nvGraphicFramePr>
          <p:cNvPr id="9" name="Content Placeholder 6">
            <a:extLst>
              <a:ext uri="{FF2B5EF4-FFF2-40B4-BE49-F238E27FC236}">
                <a16:creationId xmlns:a16="http://schemas.microsoft.com/office/drawing/2014/main" id="{2A42ED03-EC18-C360-17C0-357A5D4DCC1F}"/>
              </a:ext>
            </a:extLst>
          </p:cNvPr>
          <p:cNvGraphicFramePr>
            <a:graphicFrameLocks/>
          </p:cNvGraphicFramePr>
          <p:nvPr>
            <p:extLst>
              <p:ext uri="{D42A27DB-BD31-4B8C-83A1-F6EECF244321}">
                <p14:modId xmlns:p14="http://schemas.microsoft.com/office/powerpoint/2010/main" val="872267571"/>
              </p:ext>
            </p:extLst>
          </p:nvPr>
        </p:nvGraphicFramePr>
        <p:xfrm>
          <a:off x="1097280" y="3995115"/>
          <a:ext cx="10212828" cy="1216523"/>
        </p:xfrm>
        <a:graphic>
          <a:graphicData uri="http://schemas.openxmlformats.org/drawingml/2006/table">
            <a:tbl>
              <a:tblPr firstRow="1" bandRow="1">
                <a:tableStyleId>{5C22544A-7EE6-4342-B048-85BDC9FD1C3A}</a:tableStyleId>
              </a:tblPr>
              <a:tblGrid>
                <a:gridCol w="5106414">
                  <a:extLst>
                    <a:ext uri="{9D8B030D-6E8A-4147-A177-3AD203B41FA5}">
                      <a16:colId xmlns:a16="http://schemas.microsoft.com/office/drawing/2014/main" val="4204571968"/>
                    </a:ext>
                  </a:extLst>
                </a:gridCol>
                <a:gridCol w="5106414">
                  <a:extLst>
                    <a:ext uri="{9D8B030D-6E8A-4147-A177-3AD203B41FA5}">
                      <a16:colId xmlns:a16="http://schemas.microsoft.com/office/drawing/2014/main" val="4155932661"/>
                    </a:ext>
                  </a:extLst>
                </a:gridCol>
              </a:tblGrid>
              <a:tr h="425153">
                <a:tc gridSpan="2">
                  <a:txBody>
                    <a:bodyPr/>
                    <a:lstStyle/>
                    <a:p>
                      <a:pPr algn="ctr"/>
                      <a:r>
                        <a:rPr lang="en-US" dirty="0">
                          <a:latin typeface="Arial" panose="020B0604020202020204" pitchFamily="34" charset="0"/>
                          <a:cs typeface="Arial" panose="020B0604020202020204" pitchFamily="34" charset="0"/>
                        </a:rPr>
                        <a:t>Renal Function Tests</a:t>
                      </a:r>
                    </a:p>
                  </a:txBody>
                  <a:tcPr/>
                </a:tc>
                <a:tc hMerge="1">
                  <a:txBody>
                    <a:bodyPr/>
                    <a:lstStyle/>
                    <a:p>
                      <a:endParaRPr lang="en-US" dirty="0"/>
                    </a:p>
                  </a:txBody>
                  <a:tcPr/>
                </a:tc>
                <a:extLst>
                  <a:ext uri="{0D108BD9-81ED-4DB2-BD59-A6C34878D82A}">
                    <a16:rowId xmlns:a16="http://schemas.microsoft.com/office/drawing/2014/main" val="2849531680"/>
                  </a:ext>
                </a:extLst>
              </a:tr>
              <a:tr h="395685">
                <a:tc>
                  <a:txBody>
                    <a:bodyPr/>
                    <a:lstStyle/>
                    <a:p>
                      <a:r>
                        <a:rPr lang="en-US" dirty="0">
                          <a:latin typeface="Arial" panose="020B0604020202020204" pitchFamily="34" charset="0"/>
                          <a:cs typeface="Arial" panose="020B0604020202020204" pitchFamily="34" charset="0"/>
                        </a:rPr>
                        <a:t>Serum Creatinine</a:t>
                      </a:r>
                    </a:p>
                  </a:txBody>
                  <a:tcPr/>
                </a:tc>
                <a:tc>
                  <a:txBody>
                    <a:bodyPr/>
                    <a:lstStyle/>
                    <a:p>
                      <a:r>
                        <a:rPr lang="en-US" dirty="0">
                          <a:latin typeface="Arial" panose="020B0604020202020204" pitchFamily="34" charset="0"/>
                          <a:cs typeface="Arial" panose="020B0604020202020204" pitchFamily="34" charset="0"/>
                        </a:rPr>
                        <a:t>0.4 mg/dl</a:t>
                      </a:r>
                    </a:p>
                  </a:txBody>
                  <a:tcPr/>
                </a:tc>
                <a:extLst>
                  <a:ext uri="{0D108BD9-81ED-4DB2-BD59-A6C34878D82A}">
                    <a16:rowId xmlns:a16="http://schemas.microsoft.com/office/drawing/2014/main" val="3215826500"/>
                  </a:ext>
                </a:extLst>
              </a:tr>
              <a:tr h="395685">
                <a:tc>
                  <a:txBody>
                    <a:bodyPr/>
                    <a:lstStyle/>
                    <a:p>
                      <a:r>
                        <a:rPr lang="en-US" dirty="0">
                          <a:latin typeface="Arial" panose="020B0604020202020204" pitchFamily="34" charset="0"/>
                          <a:cs typeface="Arial" panose="020B0604020202020204" pitchFamily="34" charset="0"/>
                        </a:rPr>
                        <a:t>Serum Urea</a:t>
                      </a:r>
                    </a:p>
                  </a:txBody>
                  <a:tcPr/>
                </a:tc>
                <a:tc>
                  <a:txBody>
                    <a:bodyPr/>
                    <a:lstStyle/>
                    <a:p>
                      <a:r>
                        <a:rPr lang="en-US" dirty="0">
                          <a:latin typeface="Arial" panose="020B0604020202020204" pitchFamily="34" charset="0"/>
                          <a:cs typeface="Arial" panose="020B0604020202020204" pitchFamily="34" charset="0"/>
                        </a:rPr>
                        <a:t>18.69 mg/dl</a:t>
                      </a:r>
                    </a:p>
                  </a:txBody>
                  <a:tcPr/>
                </a:tc>
                <a:extLst>
                  <a:ext uri="{0D108BD9-81ED-4DB2-BD59-A6C34878D82A}">
                    <a16:rowId xmlns:a16="http://schemas.microsoft.com/office/drawing/2014/main" val="3442353624"/>
                  </a:ext>
                </a:extLst>
              </a:tr>
            </a:tbl>
          </a:graphicData>
        </a:graphic>
      </p:graphicFrame>
      <p:graphicFrame>
        <p:nvGraphicFramePr>
          <p:cNvPr id="2" name="Content Placeholder 6">
            <a:extLst>
              <a:ext uri="{FF2B5EF4-FFF2-40B4-BE49-F238E27FC236}">
                <a16:creationId xmlns:a16="http://schemas.microsoft.com/office/drawing/2014/main" id="{815D7121-C770-D61E-1F77-D8AC5B53AEE8}"/>
              </a:ext>
            </a:extLst>
          </p:cNvPr>
          <p:cNvGraphicFramePr>
            <a:graphicFrameLocks/>
          </p:cNvGraphicFramePr>
          <p:nvPr>
            <p:extLst>
              <p:ext uri="{D42A27DB-BD31-4B8C-83A1-F6EECF244321}">
                <p14:modId xmlns:p14="http://schemas.microsoft.com/office/powerpoint/2010/main" val="1692185782"/>
              </p:ext>
            </p:extLst>
          </p:nvPr>
        </p:nvGraphicFramePr>
        <p:xfrm>
          <a:off x="1097280" y="5324066"/>
          <a:ext cx="10212828" cy="791370"/>
        </p:xfrm>
        <a:graphic>
          <a:graphicData uri="http://schemas.openxmlformats.org/drawingml/2006/table">
            <a:tbl>
              <a:tblPr firstRow="1" bandRow="1">
                <a:tableStyleId>{5C22544A-7EE6-4342-B048-85BDC9FD1C3A}</a:tableStyleId>
              </a:tblPr>
              <a:tblGrid>
                <a:gridCol w="5106414">
                  <a:extLst>
                    <a:ext uri="{9D8B030D-6E8A-4147-A177-3AD203B41FA5}">
                      <a16:colId xmlns:a16="http://schemas.microsoft.com/office/drawing/2014/main" val="4204571968"/>
                    </a:ext>
                  </a:extLst>
                </a:gridCol>
                <a:gridCol w="5106414">
                  <a:extLst>
                    <a:ext uri="{9D8B030D-6E8A-4147-A177-3AD203B41FA5}">
                      <a16:colId xmlns:a16="http://schemas.microsoft.com/office/drawing/2014/main" val="4155932661"/>
                    </a:ext>
                  </a:extLst>
                </a:gridCol>
              </a:tblGrid>
              <a:tr h="395685">
                <a:tc gridSpan="2">
                  <a:txBody>
                    <a:bodyPr/>
                    <a:lstStyle/>
                    <a:p>
                      <a:pPr algn="ctr"/>
                      <a:r>
                        <a:rPr lang="en-US" dirty="0">
                          <a:latin typeface="Arial" panose="020B0604020202020204" pitchFamily="34" charset="0"/>
                          <a:cs typeface="Arial" panose="020B0604020202020204" pitchFamily="34" charset="0"/>
                        </a:rPr>
                        <a:t>Erythrocyte Sedimentation Rate</a:t>
                      </a:r>
                    </a:p>
                  </a:txBody>
                  <a:tcPr/>
                </a:tc>
                <a:tc hMerge="1">
                  <a:txBody>
                    <a:bodyPr/>
                    <a:lstStyle/>
                    <a:p>
                      <a:endParaRPr lang="en-US" dirty="0"/>
                    </a:p>
                  </a:txBody>
                  <a:tcPr/>
                </a:tc>
                <a:extLst>
                  <a:ext uri="{0D108BD9-81ED-4DB2-BD59-A6C34878D82A}">
                    <a16:rowId xmlns:a16="http://schemas.microsoft.com/office/drawing/2014/main" val="2849531680"/>
                  </a:ext>
                </a:extLst>
              </a:tr>
              <a:tr h="395685">
                <a:tc>
                  <a:txBody>
                    <a:bodyPr/>
                    <a:lstStyle/>
                    <a:p>
                      <a:r>
                        <a:rPr lang="en-US" dirty="0">
                          <a:latin typeface="Arial" panose="020B0604020202020204" pitchFamily="34" charset="0"/>
                          <a:cs typeface="Arial" panose="020B0604020202020204" pitchFamily="34" charset="0"/>
                        </a:rPr>
                        <a:t>ESR</a:t>
                      </a:r>
                    </a:p>
                  </a:txBody>
                  <a:tcPr/>
                </a:tc>
                <a:tc>
                  <a:txBody>
                    <a:bodyPr/>
                    <a:lstStyle/>
                    <a:p>
                      <a:r>
                        <a:rPr lang="en-US" dirty="0">
                          <a:latin typeface="Arial" panose="020B0604020202020204" pitchFamily="34" charset="0"/>
                          <a:cs typeface="Arial" panose="020B0604020202020204" pitchFamily="34" charset="0"/>
                        </a:rPr>
                        <a:t>5 mm/</a:t>
                      </a:r>
                      <a:r>
                        <a:rPr lang="en-US" dirty="0" err="1">
                          <a:latin typeface="Arial" panose="020B0604020202020204" pitchFamily="34" charset="0"/>
                          <a:cs typeface="Arial" panose="020B0604020202020204" pitchFamily="34" charset="0"/>
                        </a:rPr>
                        <a:t>hr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5826500"/>
                  </a:ext>
                </a:extLst>
              </a:tr>
            </a:tbl>
          </a:graphicData>
        </a:graphic>
      </p:graphicFrame>
    </p:spTree>
    <p:extLst>
      <p:ext uri="{BB962C8B-B14F-4D97-AF65-F5344CB8AC3E}">
        <p14:creationId xmlns:p14="http://schemas.microsoft.com/office/powerpoint/2010/main" val="387774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
        <p:nvSpPr>
          <p:cNvPr id="5" name="Title 4">
            <a:extLst>
              <a:ext uri="{FF2B5EF4-FFF2-40B4-BE49-F238E27FC236}">
                <a16:creationId xmlns:a16="http://schemas.microsoft.com/office/drawing/2014/main" id="{6A775A83-E59C-E0D5-8AC1-A09C59659392}"/>
              </a:ext>
            </a:extLst>
          </p:cNvPr>
          <p:cNvSpPr>
            <a:spLocks noGrp="1"/>
          </p:cNvSpPr>
          <p:nvPr>
            <p:ph type="ctrTitle"/>
          </p:nvPr>
        </p:nvSpPr>
        <p:spPr>
          <a:xfrm>
            <a:off x="1524000" y="293987"/>
            <a:ext cx="9144000" cy="5763913"/>
          </a:xfrm>
        </p:spPr>
        <p:txBody>
          <a:bodyPr>
            <a:normAutofit/>
          </a:bodyPr>
          <a:lstStyle/>
          <a:p>
            <a:r>
              <a:rPr lang="en-US" sz="66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t>Radiological Investigations</a:t>
            </a:r>
            <a:br>
              <a:rPr lang="en-US" sz="96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96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r>
              <a:rPr lang="en-US" sz="3200" b="1" kern="100" dirty="0">
                <a:solidFill>
                  <a:srgbClr val="0D0D0D"/>
                </a:solidFill>
                <a:effectLst/>
                <a:latin typeface="Arial" panose="020B0604020202020204" pitchFamily="34" charset="0"/>
                <a:ea typeface="Calibri" panose="020F0502020204030204" pitchFamily="34" charset="0"/>
                <a:cs typeface="Arial" panose="020B0604020202020204" pitchFamily="34" charset="0"/>
              </a:rPr>
              <a:t>Dr Hina Hanif</a:t>
            </a:r>
            <a:br>
              <a:rPr lang="en-US" sz="3200" b="1" kern="100" dirty="0">
                <a:solidFill>
                  <a:srgbClr val="0D0D0D"/>
                </a:solidFill>
                <a:effectLst/>
                <a:latin typeface="Arial" panose="020B0604020202020204" pitchFamily="34" charset="0"/>
                <a:ea typeface="Calibri" panose="020F0502020204030204" pitchFamily="34" charset="0"/>
                <a:cs typeface="Arial" panose="020B0604020202020204" pitchFamily="34" charset="0"/>
              </a:rPr>
            </a:br>
            <a:r>
              <a:rPr lang="en-US" sz="3200" b="1" kern="100" dirty="0">
                <a:solidFill>
                  <a:srgbClr val="0D0D0D"/>
                </a:solidFill>
                <a:effectLst/>
                <a:latin typeface="Arial" panose="020B0604020202020204" pitchFamily="34" charset="0"/>
                <a:ea typeface="Calibri" panose="020F0502020204030204" pitchFamily="34" charset="0"/>
                <a:cs typeface="Arial" panose="020B0604020202020204" pitchFamily="34" charset="0"/>
              </a:rPr>
              <a:t>HOD, Radiology Department, BBH</a:t>
            </a:r>
            <a:endParaRPr lang="en-US" dirty="0"/>
          </a:p>
        </p:txBody>
      </p:sp>
    </p:spTree>
    <p:extLst>
      <p:ext uri="{BB962C8B-B14F-4D97-AF65-F5344CB8AC3E}">
        <p14:creationId xmlns:p14="http://schemas.microsoft.com/office/powerpoint/2010/main" val="250202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9C046-D00B-47B4-B335-45C3B4285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84360"/>
            <a:ext cx="11760591" cy="6689279"/>
          </a:xfrm>
          <a:prstGeom prst="rect">
            <a:avLst/>
          </a:prstGeom>
        </p:spPr>
      </p:pic>
    </p:spTree>
    <p:extLst>
      <p:ext uri="{BB962C8B-B14F-4D97-AF65-F5344CB8AC3E}">
        <p14:creationId xmlns:p14="http://schemas.microsoft.com/office/powerpoint/2010/main" val="1171803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A98E2D-695A-5480-49F3-B7AF3790EAA9}"/>
              </a:ext>
            </a:extLst>
          </p:cNvPr>
          <p:cNvPicPr>
            <a:picLocks noChangeAspect="1"/>
          </p:cNvPicPr>
          <p:nvPr/>
        </p:nvPicPr>
        <p:blipFill rotWithShape="1">
          <a:blip r:embed="rId3"/>
          <a:srcRect l="10552" t="17209" r="16064" b="18992"/>
          <a:stretch/>
        </p:blipFill>
        <p:spPr>
          <a:xfrm>
            <a:off x="664533" y="520996"/>
            <a:ext cx="4650549" cy="5390705"/>
          </a:xfrm>
          <a:prstGeom prst="rect">
            <a:avLst/>
          </a:prstGeom>
        </p:spPr>
      </p:pic>
      <p:pic>
        <p:nvPicPr>
          <p:cNvPr id="7" name="Picture 6">
            <a:extLst>
              <a:ext uri="{FF2B5EF4-FFF2-40B4-BE49-F238E27FC236}">
                <a16:creationId xmlns:a16="http://schemas.microsoft.com/office/drawing/2014/main" id="{3A5FE371-A193-9656-2723-640B1E55E2E2}"/>
              </a:ext>
            </a:extLst>
          </p:cNvPr>
          <p:cNvPicPr>
            <a:picLocks noChangeAspect="1"/>
          </p:cNvPicPr>
          <p:nvPr/>
        </p:nvPicPr>
        <p:blipFill rotWithShape="1">
          <a:blip r:embed="rId4"/>
          <a:srcRect l="10314" t="5703" r="11370" b="4463"/>
          <a:stretch/>
        </p:blipFill>
        <p:spPr>
          <a:xfrm>
            <a:off x="6416749" y="584792"/>
            <a:ext cx="4699591" cy="5390706"/>
          </a:xfrm>
          <a:prstGeom prst="rect">
            <a:avLst/>
          </a:prstGeom>
        </p:spPr>
      </p:pic>
    </p:spTree>
    <p:extLst>
      <p:ext uri="{BB962C8B-B14F-4D97-AF65-F5344CB8AC3E}">
        <p14:creationId xmlns:p14="http://schemas.microsoft.com/office/powerpoint/2010/main" val="7301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349602D-DADC-06AE-0EB0-F49311767CC0}"/>
              </a:ext>
            </a:extLst>
          </p:cNvPr>
          <p:cNvSpPr>
            <a:spLocks noGrp="1"/>
          </p:cNvSpPr>
          <p:nvPr>
            <p:ph type="title"/>
          </p:nvPr>
        </p:nvSpPr>
        <p:spPr>
          <a:xfrm>
            <a:off x="0" y="0"/>
            <a:ext cx="4051494" cy="6858000"/>
          </a:xfrm>
          <a:solidFill>
            <a:srgbClr val="E1E6EB"/>
          </a:solidFill>
        </p:spPr>
        <p:txBody>
          <a:bodyPr>
            <a:normAutofit/>
          </a:bodyPr>
          <a:lstStyle/>
          <a:p>
            <a:pPr algn="ctr"/>
            <a:r>
              <a:rPr lang="en-US" sz="4400" b="1" dirty="0">
                <a:latin typeface="Arial" panose="020B0604020202020204" pitchFamily="34" charset="0"/>
                <a:cs typeface="Arial" panose="020B0604020202020204" pitchFamily="34" charset="0"/>
              </a:rPr>
              <a:t>MRI Brain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T1W1+</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Contrast</a:t>
            </a:r>
            <a:endParaRPr lang="en-US" dirty="0"/>
          </a:p>
        </p:txBody>
      </p:sp>
      <p:sp>
        <p:nvSpPr>
          <p:cNvPr id="15" name="Isosceles Triangle 14">
            <a:extLst>
              <a:ext uri="{FF2B5EF4-FFF2-40B4-BE49-F238E27FC236}">
                <a16:creationId xmlns:a16="http://schemas.microsoft.com/office/drawing/2014/main" id="{E44BF9FC-8A04-6F51-6BD2-69459C4BB936}"/>
              </a:ext>
            </a:extLst>
          </p:cNvPr>
          <p:cNvSpPr/>
          <p:nvPr/>
        </p:nvSpPr>
        <p:spPr>
          <a:xfrm rot="5400000">
            <a:off x="3587258" y="3147647"/>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9391C88-9611-47A3-98A0-5AFF45C4EC2F}"/>
              </a:ext>
            </a:extLst>
          </p:cNvPr>
          <p:cNvPicPr>
            <a:picLocks noGrp="1" noChangeAspect="1"/>
          </p:cNvPicPr>
          <p:nvPr>
            <p:ph idx="1"/>
          </p:nvPr>
        </p:nvPicPr>
        <p:blipFill>
          <a:blip r:embed="rId3"/>
          <a:stretch>
            <a:fillRect/>
          </a:stretch>
        </p:blipFill>
        <p:spPr>
          <a:xfrm>
            <a:off x="4840429" y="448786"/>
            <a:ext cx="7184994" cy="6110949"/>
          </a:xfrm>
          <a:prstGeom prst="rect">
            <a:avLst/>
          </a:prstGeom>
        </p:spPr>
      </p:pic>
    </p:spTree>
    <p:extLst>
      <p:ext uri="{BB962C8B-B14F-4D97-AF65-F5344CB8AC3E}">
        <p14:creationId xmlns:p14="http://schemas.microsoft.com/office/powerpoint/2010/main" val="186620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349602D-DADC-06AE-0EB0-F49311767CC0}"/>
              </a:ext>
            </a:extLst>
          </p:cNvPr>
          <p:cNvSpPr>
            <a:spLocks noGrp="1"/>
          </p:cNvSpPr>
          <p:nvPr>
            <p:ph type="title"/>
          </p:nvPr>
        </p:nvSpPr>
        <p:spPr>
          <a:xfrm>
            <a:off x="0" y="0"/>
            <a:ext cx="4051494" cy="6858000"/>
          </a:xfrm>
          <a:solidFill>
            <a:srgbClr val="E1E6EB"/>
          </a:solidFill>
        </p:spPr>
        <p:txBody>
          <a:bodyPr>
            <a:normAutofit/>
          </a:bodyPr>
          <a:lstStyle/>
          <a:p>
            <a:pPr algn="ctr"/>
            <a:r>
              <a:rPr lang="en-US" sz="4400" b="1" dirty="0">
                <a:latin typeface="Arial" panose="020B0604020202020204" pitchFamily="34" charset="0"/>
                <a:cs typeface="Arial" panose="020B0604020202020204" pitchFamily="34" charset="0"/>
              </a:rPr>
              <a:t>MRI Brain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T1W1</a:t>
            </a:r>
            <a:endParaRPr lang="en-US" dirty="0"/>
          </a:p>
        </p:txBody>
      </p:sp>
      <p:sp>
        <p:nvSpPr>
          <p:cNvPr id="15" name="Isosceles Triangle 14">
            <a:extLst>
              <a:ext uri="{FF2B5EF4-FFF2-40B4-BE49-F238E27FC236}">
                <a16:creationId xmlns:a16="http://schemas.microsoft.com/office/drawing/2014/main" id="{E44BF9FC-8A04-6F51-6BD2-69459C4BB936}"/>
              </a:ext>
            </a:extLst>
          </p:cNvPr>
          <p:cNvSpPr/>
          <p:nvPr/>
        </p:nvSpPr>
        <p:spPr>
          <a:xfrm rot="5400000">
            <a:off x="3587258" y="3147647"/>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F1A3AF9A-579F-4BA2-551C-4863BD47B6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3074" y="405993"/>
            <a:ext cx="6414868" cy="6046013"/>
          </a:xfrm>
        </p:spPr>
      </p:pic>
    </p:spTree>
    <p:extLst>
      <p:ext uri="{BB962C8B-B14F-4D97-AF65-F5344CB8AC3E}">
        <p14:creationId xmlns:p14="http://schemas.microsoft.com/office/powerpoint/2010/main" val="1103001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C72E-80AE-5F88-71E8-62C4DDE5F5F4}"/>
              </a:ext>
            </a:extLst>
          </p:cNvPr>
          <p:cNvSpPr>
            <a:spLocks noGrp="1"/>
          </p:cNvSpPr>
          <p:nvPr>
            <p:ph type="title"/>
          </p:nvPr>
        </p:nvSpPr>
        <p:spPr>
          <a:xfrm>
            <a:off x="0" y="0"/>
            <a:ext cx="4164038" cy="6858000"/>
          </a:xfrm>
          <a:solidFill>
            <a:srgbClr val="E1E6EB"/>
          </a:solidFill>
        </p:spPr>
        <p:txBody>
          <a:bodyPr>
            <a:normAutofit/>
          </a:bodyPr>
          <a:lstStyle/>
          <a:p>
            <a:pPr algn="ctr"/>
            <a:r>
              <a:rPr lang="en-US" sz="4000" b="1" dirty="0">
                <a:latin typeface="Arial" panose="020B0604020202020204" pitchFamily="34" charset="0"/>
                <a:cs typeface="Arial" panose="020B0604020202020204" pitchFamily="34" charset="0"/>
              </a:rPr>
              <a:t>MRI SPINE</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T2W1</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SAGITTAL</a:t>
            </a:r>
          </a:p>
        </p:txBody>
      </p:sp>
      <p:pic>
        <p:nvPicPr>
          <p:cNvPr id="5" name="Content Placeholder 4">
            <a:extLst>
              <a:ext uri="{FF2B5EF4-FFF2-40B4-BE49-F238E27FC236}">
                <a16:creationId xmlns:a16="http://schemas.microsoft.com/office/drawing/2014/main" id="{3173140B-87CF-AC57-838F-FB7A9D8B7C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672" t="5246" r="22433" b="13930"/>
          <a:stretch/>
        </p:blipFill>
        <p:spPr>
          <a:xfrm>
            <a:off x="4768948" y="48392"/>
            <a:ext cx="6977574" cy="6761215"/>
          </a:xfrm>
        </p:spPr>
      </p:pic>
      <p:sp>
        <p:nvSpPr>
          <p:cNvPr id="6" name="Isosceles Triangle 5">
            <a:extLst>
              <a:ext uri="{FF2B5EF4-FFF2-40B4-BE49-F238E27FC236}">
                <a16:creationId xmlns:a16="http://schemas.microsoft.com/office/drawing/2014/main" id="{D9534CC8-B469-9570-F976-2AC188553B13}"/>
              </a:ext>
            </a:extLst>
          </p:cNvPr>
          <p:cNvSpPr/>
          <p:nvPr/>
        </p:nvSpPr>
        <p:spPr>
          <a:xfrm rot="5400000">
            <a:off x="3587259" y="3362180"/>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1DE1179-4013-378F-C634-46897837B672}"/>
              </a:ext>
            </a:extLst>
          </p:cNvPr>
          <p:cNvSpPr/>
          <p:nvPr/>
        </p:nvSpPr>
        <p:spPr>
          <a:xfrm>
            <a:off x="7118498" y="2535865"/>
            <a:ext cx="1350335"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4" name="Arrow: Right 3">
            <a:extLst>
              <a:ext uri="{FF2B5EF4-FFF2-40B4-BE49-F238E27FC236}">
                <a16:creationId xmlns:a16="http://schemas.microsoft.com/office/drawing/2014/main" id="{6E13ABB3-F39C-A625-DD4F-FE0151B0E48E}"/>
              </a:ext>
            </a:extLst>
          </p:cNvPr>
          <p:cNvSpPr/>
          <p:nvPr/>
        </p:nvSpPr>
        <p:spPr>
          <a:xfrm>
            <a:off x="7214191" y="5364126"/>
            <a:ext cx="2057400"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7267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C72E-80AE-5F88-71E8-62C4DDE5F5F4}"/>
              </a:ext>
            </a:extLst>
          </p:cNvPr>
          <p:cNvSpPr>
            <a:spLocks noGrp="1"/>
          </p:cNvSpPr>
          <p:nvPr>
            <p:ph type="title"/>
          </p:nvPr>
        </p:nvSpPr>
        <p:spPr>
          <a:xfrm>
            <a:off x="0" y="0"/>
            <a:ext cx="4164038" cy="6858000"/>
          </a:xfrm>
          <a:solidFill>
            <a:srgbClr val="E1E6EB"/>
          </a:solidFill>
        </p:spPr>
        <p:txBody>
          <a:bodyPr>
            <a:normAutofit/>
          </a:bodyPr>
          <a:lstStyle/>
          <a:p>
            <a:pPr algn="ctr"/>
            <a:r>
              <a:rPr lang="en-US" sz="4000" b="1" dirty="0">
                <a:latin typeface="Arial" panose="020B0604020202020204" pitchFamily="34" charset="0"/>
                <a:cs typeface="Arial" panose="020B0604020202020204" pitchFamily="34" charset="0"/>
              </a:rPr>
              <a:t>MRI SPINE</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T2W1</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SAGITTAL</a:t>
            </a:r>
          </a:p>
        </p:txBody>
      </p:sp>
      <p:sp>
        <p:nvSpPr>
          <p:cNvPr id="6" name="Isosceles Triangle 5">
            <a:extLst>
              <a:ext uri="{FF2B5EF4-FFF2-40B4-BE49-F238E27FC236}">
                <a16:creationId xmlns:a16="http://schemas.microsoft.com/office/drawing/2014/main" id="{D9534CC8-B469-9570-F976-2AC188553B13}"/>
              </a:ext>
            </a:extLst>
          </p:cNvPr>
          <p:cNvSpPr/>
          <p:nvPr/>
        </p:nvSpPr>
        <p:spPr>
          <a:xfrm rot="5400000">
            <a:off x="3587259" y="3362180"/>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C6DBFF9-AD90-D8E0-CD0D-A024ED1EF514}"/>
              </a:ext>
            </a:extLst>
          </p:cNvPr>
          <p:cNvPicPr>
            <a:picLocks noGrp="1" noChangeAspect="1"/>
          </p:cNvPicPr>
          <p:nvPr>
            <p:ph idx="1"/>
          </p:nvPr>
        </p:nvPicPr>
        <p:blipFill>
          <a:blip r:embed="rId3"/>
          <a:stretch>
            <a:fillRect/>
          </a:stretch>
        </p:blipFill>
        <p:spPr>
          <a:xfrm>
            <a:off x="5015484" y="341358"/>
            <a:ext cx="6175283" cy="6175283"/>
          </a:xfrm>
          <a:prstGeom prst="rect">
            <a:avLst/>
          </a:prstGeom>
        </p:spPr>
      </p:pic>
    </p:spTree>
    <p:extLst>
      <p:ext uri="{BB962C8B-B14F-4D97-AF65-F5344CB8AC3E}">
        <p14:creationId xmlns:p14="http://schemas.microsoft.com/office/powerpoint/2010/main" val="1703002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B2FD-1F6F-B66A-D24B-407006BD074F}"/>
              </a:ext>
            </a:extLst>
          </p:cNvPr>
          <p:cNvSpPr>
            <a:spLocks noGrp="1"/>
          </p:cNvSpPr>
          <p:nvPr>
            <p:ph type="title"/>
          </p:nvPr>
        </p:nvSpPr>
        <p:spPr>
          <a:xfrm>
            <a:off x="0" y="1"/>
            <a:ext cx="4051495" cy="6858000"/>
          </a:xfrm>
          <a:solidFill>
            <a:srgbClr val="E1E6EB"/>
          </a:solidFill>
        </p:spPr>
        <p:txBody>
          <a:bodyPr/>
          <a:lstStyle/>
          <a:p>
            <a:pPr algn="ctr"/>
            <a:r>
              <a:rPr lang="en-US" sz="4400" b="1" dirty="0">
                <a:latin typeface="Arial" panose="020B0604020202020204" pitchFamily="34" charset="0"/>
                <a:cs typeface="Arial" panose="020B0604020202020204" pitchFamily="34" charset="0"/>
              </a:rPr>
              <a:t>MRI Spine</a:t>
            </a:r>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T2W1</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SAGITTAL</a:t>
            </a:r>
            <a:endParaRPr lang="en-US" dirty="0"/>
          </a:p>
        </p:txBody>
      </p:sp>
      <p:pic>
        <p:nvPicPr>
          <p:cNvPr id="9" name="Content Placeholder 8">
            <a:extLst>
              <a:ext uri="{FF2B5EF4-FFF2-40B4-BE49-F238E27FC236}">
                <a16:creationId xmlns:a16="http://schemas.microsoft.com/office/drawing/2014/main" id="{99093532-6709-C9A8-EC23-B310E45D2A9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762" t="9773" r="25160" b="15223"/>
          <a:stretch/>
        </p:blipFill>
        <p:spPr>
          <a:xfrm>
            <a:off x="5098325" y="0"/>
            <a:ext cx="6935373" cy="6772906"/>
          </a:xfrm>
        </p:spPr>
      </p:pic>
      <p:sp>
        <p:nvSpPr>
          <p:cNvPr id="11" name="Isosceles Triangle 10">
            <a:extLst>
              <a:ext uri="{FF2B5EF4-FFF2-40B4-BE49-F238E27FC236}">
                <a16:creationId xmlns:a16="http://schemas.microsoft.com/office/drawing/2014/main" id="{FE5D72D6-DD71-476C-BC73-611C072DB4F8}"/>
              </a:ext>
            </a:extLst>
          </p:cNvPr>
          <p:cNvSpPr/>
          <p:nvPr/>
        </p:nvSpPr>
        <p:spPr>
          <a:xfrm rot="5400000">
            <a:off x="3587259" y="3362180"/>
            <a:ext cx="1491178" cy="562707"/>
          </a:xfrm>
          <a:prstGeom prst="triangle">
            <a:avLst/>
          </a:prstGeom>
          <a:solidFill>
            <a:srgbClr val="E1E6EB"/>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274107B1-3D8E-8776-5BE5-3026C76AAD9E}"/>
              </a:ext>
            </a:extLst>
          </p:cNvPr>
          <p:cNvSpPr/>
          <p:nvPr/>
        </p:nvSpPr>
        <p:spPr>
          <a:xfrm>
            <a:off x="7851227" y="197384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54353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8D4C0C0-62B4-418A-F439-518F87AC09C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493" t="23350" r="50000" b="24922"/>
          <a:stretch/>
        </p:blipFill>
        <p:spPr>
          <a:xfrm>
            <a:off x="5064371" y="196301"/>
            <a:ext cx="6548774" cy="6296574"/>
          </a:xfrm>
        </p:spPr>
      </p:pic>
      <p:sp>
        <p:nvSpPr>
          <p:cNvPr id="14" name="Title 1">
            <a:extLst>
              <a:ext uri="{FF2B5EF4-FFF2-40B4-BE49-F238E27FC236}">
                <a16:creationId xmlns:a16="http://schemas.microsoft.com/office/drawing/2014/main" id="{5349602D-DADC-06AE-0EB0-F49311767CC0}"/>
              </a:ext>
            </a:extLst>
          </p:cNvPr>
          <p:cNvSpPr>
            <a:spLocks noGrp="1"/>
          </p:cNvSpPr>
          <p:nvPr>
            <p:ph type="title"/>
          </p:nvPr>
        </p:nvSpPr>
        <p:spPr>
          <a:xfrm>
            <a:off x="0" y="0"/>
            <a:ext cx="4051494" cy="6858000"/>
          </a:xfrm>
          <a:solidFill>
            <a:srgbClr val="E1E6EB"/>
          </a:solidFill>
        </p:spPr>
        <p:txBody>
          <a:bodyPr>
            <a:normAutofit/>
          </a:bodyPr>
          <a:lstStyle/>
          <a:p>
            <a:pPr algn="ctr"/>
            <a:r>
              <a:rPr lang="en-US" sz="4400" b="1" dirty="0">
                <a:latin typeface="Arial" panose="020B0604020202020204" pitchFamily="34" charset="0"/>
                <a:cs typeface="Arial" panose="020B0604020202020204" pitchFamily="34" charset="0"/>
              </a:rPr>
              <a:t>MRI Spine</a:t>
            </a:r>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T2W1</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AXIAL</a:t>
            </a:r>
            <a:endParaRPr lang="en-US" dirty="0"/>
          </a:p>
        </p:txBody>
      </p:sp>
      <p:sp>
        <p:nvSpPr>
          <p:cNvPr id="15" name="Isosceles Triangle 14">
            <a:extLst>
              <a:ext uri="{FF2B5EF4-FFF2-40B4-BE49-F238E27FC236}">
                <a16:creationId xmlns:a16="http://schemas.microsoft.com/office/drawing/2014/main" id="{E44BF9FC-8A04-6F51-6BD2-69459C4BB936}"/>
              </a:ext>
            </a:extLst>
          </p:cNvPr>
          <p:cNvSpPr/>
          <p:nvPr/>
        </p:nvSpPr>
        <p:spPr>
          <a:xfrm rot="5400000">
            <a:off x="3587258" y="3147647"/>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492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EF79386-24A5-3011-3D0A-414AE37D622C}"/>
              </a:ext>
            </a:extLst>
          </p:cNvPr>
          <p:cNvSpPr/>
          <p:nvPr/>
        </p:nvSpPr>
        <p:spPr>
          <a:xfrm rot="5400000">
            <a:off x="3587258" y="3122885"/>
            <a:ext cx="1491178" cy="562707"/>
          </a:xfrm>
          <a:prstGeom prst="triangle">
            <a:avLst/>
          </a:prstGeom>
          <a:solidFill>
            <a:srgbClr val="E1E6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975EED2-5D40-90E8-1A5D-257CCC7590E4}"/>
              </a:ext>
            </a:extLst>
          </p:cNvPr>
          <p:cNvSpPr txBox="1">
            <a:spLocks/>
          </p:cNvSpPr>
          <p:nvPr/>
        </p:nvSpPr>
        <p:spPr>
          <a:xfrm>
            <a:off x="0" y="0"/>
            <a:ext cx="4051494" cy="6858000"/>
          </a:xfrm>
          <a:prstGeom prst="rect">
            <a:avLst/>
          </a:prstGeom>
          <a:solidFill>
            <a:srgbClr val="E1E6E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MRI Spine</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T2W1</a:t>
            </a:r>
          </a:p>
          <a:p>
            <a:pPr algn="ctr"/>
            <a:r>
              <a:rPr lang="en-US" b="1" dirty="0">
                <a:latin typeface="Arial" panose="020B0604020202020204" pitchFamily="34" charset="0"/>
                <a:cs typeface="Arial" panose="020B0604020202020204" pitchFamily="34" charset="0"/>
              </a:rPr>
              <a:t>AXIAL</a:t>
            </a:r>
            <a:endParaRPr lang="en-US" dirty="0"/>
          </a:p>
        </p:txBody>
      </p:sp>
      <p:pic>
        <p:nvPicPr>
          <p:cNvPr id="4" name="Content Placeholder 3">
            <a:extLst>
              <a:ext uri="{FF2B5EF4-FFF2-40B4-BE49-F238E27FC236}">
                <a16:creationId xmlns:a16="http://schemas.microsoft.com/office/drawing/2014/main" id="{0AFEEE0C-4ED1-DD33-028C-4E97B736F685}"/>
              </a:ext>
            </a:extLst>
          </p:cNvPr>
          <p:cNvPicPr>
            <a:picLocks noGrp="1" noChangeAspect="1"/>
          </p:cNvPicPr>
          <p:nvPr>
            <p:ph idx="1"/>
          </p:nvPr>
        </p:nvPicPr>
        <p:blipFill rotWithShape="1">
          <a:blip r:embed="rId3"/>
          <a:srcRect l="11801" t="6623" r="12380" b="13039"/>
          <a:stretch/>
        </p:blipFill>
        <p:spPr>
          <a:xfrm>
            <a:off x="5077047" y="246298"/>
            <a:ext cx="6007395" cy="6365404"/>
          </a:xfrm>
          <a:prstGeom prst="rect">
            <a:avLst/>
          </a:prstGeom>
        </p:spPr>
      </p:pic>
    </p:spTree>
    <p:extLst>
      <p:ext uri="{BB962C8B-B14F-4D97-AF65-F5344CB8AC3E}">
        <p14:creationId xmlns:p14="http://schemas.microsoft.com/office/powerpoint/2010/main" val="4282013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1981201"/>
            <a:ext cx="11183816" cy="2759660"/>
          </a:xfrm>
        </p:spPr>
        <p:txBody>
          <a:bodyPr>
            <a:noAutofit/>
          </a:bodyPr>
          <a:lstStyle/>
          <a:p>
            <a: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t>Further </a:t>
            </a: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t>Investigations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214359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AADE-815E-AE7A-59BA-A730C276A64E}"/>
              </a:ext>
            </a:extLst>
          </p:cNvPr>
          <p:cNvSpPr>
            <a:spLocks noGrp="1"/>
          </p:cNvSpPr>
          <p:nvPr>
            <p:ph type="title"/>
          </p:nvPr>
        </p:nvSpPr>
        <p:spPr>
          <a:xfrm>
            <a:off x="1097280" y="286604"/>
            <a:ext cx="10058400" cy="1117654"/>
          </a:xfrm>
        </p:spPr>
        <p:txBody>
          <a:bodyPr>
            <a:normAutofit/>
          </a:bodyPr>
          <a:lstStyle/>
          <a:p>
            <a:pPr algn="ctr"/>
            <a:r>
              <a:rPr lang="en-US" sz="4400" b="1" dirty="0">
                <a:solidFill>
                  <a:srgbClr val="0070C0"/>
                </a:solidFill>
                <a:latin typeface="Arial" panose="020B0604020202020204" pitchFamily="34" charset="0"/>
                <a:cs typeface="Arial" panose="020B0604020202020204" pitchFamily="34" charset="0"/>
              </a:rPr>
              <a:t>Cerebrospinal Fluid Examination</a:t>
            </a:r>
          </a:p>
        </p:txBody>
      </p:sp>
      <p:graphicFrame>
        <p:nvGraphicFramePr>
          <p:cNvPr id="4" name="Content Placeholder 3">
            <a:extLst>
              <a:ext uri="{FF2B5EF4-FFF2-40B4-BE49-F238E27FC236}">
                <a16:creationId xmlns:a16="http://schemas.microsoft.com/office/drawing/2014/main" id="{736F8FAE-4CF7-3C7E-5A7A-5DCFF6FFA418}"/>
              </a:ext>
            </a:extLst>
          </p:cNvPr>
          <p:cNvGraphicFramePr>
            <a:graphicFrameLocks noGrp="1"/>
          </p:cNvGraphicFramePr>
          <p:nvPr>
            <p:ph idx="1"/>
            <p:extLst>
              <p:ext uri="{D42A27DB-BD31-4B8C-83A1-F6EECF244321}">
                <p14:modId xmlns:p14="http://schemas.microsoft.com/office/powerpoint/2010/main" val="853131355"/>
              </p:ext>
            </p:extLst>
          </p:nvPr>
        </p:nvGraphicFramePr>
        <p:xfrm>
          <a:off x="1153868" y="1737361"/>
          <a:ext cx="10001812" cy="4086030"/>
        </p:xfrm>
        <a:graphic>
          <a:graphicData uri="http://schemas.openxmlformats.org/drawingml/2006/table">
            <a:tbl>
              <a:tblPr firstRow="1" bandRow="1">
                <a:tableStyleId>{5C22544A-7EE6-4342-B048-85BDC9FD1C3A}</a:tableStyleId>
              </a:tblPr>
              <a:tblGrid>
                <a:gridCol w="4332532">
                  <a:extLst>
                    <a:ext uri="{9D8B030D-6E8A-4147-A177-3AD203B41FA5}">
                      <a16:colId xmlns:a16="http://schemas.microsoft.com/office/drawing/2014/main" val="1856806023"/>
                    </a:ext>
                  </a:extLst>
                </a:gridCol>
                <a:gridCol w="2917371">
                  <a:extLst>
                    <a:ext uri="{9D8B030D-6E8A-4147-A177-3AD203B41FA5}">
                      <a16:colId xmlns:a16="http://schemas.microsoft.com/office/drawing/2014/main" val="4033406037"/>
                    </a:ext>
                  </a:extLst>
                </a:gridCol>
                <a:gridCol w="2751909">
                  <a:extLst>
                    <a:ext uri="{9D8B030D-6E8A-4147-A177-3AD203B41FA5}">
                      <a16:colId xmlns:a16="http://schemas.microsoft.com/office/drawing/2014/main" val="2654073923"/>
                    </a:ext>
                  </a:extLst>
                </a:gridCol>
              </a:tblGrid>
              <a:tr h="408603">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Patients’ Value</a:t>
                      </a:r>
                    </a:p>
                  </a:txBody>
                  <a:tcPr/>
                </a:tc>
                <a:tc>
                  <a:txBody>
                    <a:bodyPr/>
                    <a:lstStyle/>
                    <a:p>
                      <a:r>
                        <a:rPr lang="en-US" sz="2000" dirty="0">
                          <a:latin typeface="Arial" panose="020B0604020202020204" pitchFamily="34" charset="0"/>
                          <a:cs typeface="Arial" panose="020B0604020202020204" pitchFamily="34" charset="0"/>
                        </a:rPr>
                        <a:t>Normal Values</a:t>
                      </a:r>
                    </a:p>
                  </a:txBody>
                  <a:tcPr/>
                </a:tc>
                <a:extLst>
                  <a:ext uri="{0D108BD9-81ED-4DB2-BD59-A6C34878D82A}">
                    <a16:rowId xmlns:a16="http://schemas.microsoft.com/office/drawing/2014/main" val="4244474718"/>
                  </a:ext>
                </a:extLst>
              </a:tr>
              <a:tr h="408603">
                <a:tc>
                  <a:txBody>
                    <a:bodyPr/>
                    <a:lstStyle/>
                    <a:p>
                      <a:r>
                        <a:rPr lang="en-US" sz="2000" dirty="0">
                          <a:latin typeface="Arial" panose="020B0604020202020204" pitchFamily="34" charset="0"/>
                          <a:cs typeface="Arial" panose="020B0604020202020204" pitchFamily="34" charset="0"/>
                        </a:rPr>
                        <a:t>Appearance</a:t>
                      </a:r>
                    </a:p>
                  </a:txBody>
                  <a:tcPr/>
                </a:tc>
                <a:tc>
                  <a:txBody>
                    <a:bodyPr/>
                    <a:lstStyle/>
                    <a:p>
                      <a:r>
                        <a:rPr lang="en-US" sz="2000" dirty="0">
                          <a:latin typeface="Arial" panose="020B0604020202020204" pitchFamily="34" charset="0"/>
                          <a:cs typeface="Arial" panose="020B0604020202020204" pitchFamily="34" charset="0"/>
                        </a:rPr>
                        <a:t>Clear watery</a:t>
                      </a: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0879686"/>
                  </a:ext>
                </a:extLst>
              </a:tr>
              <a:tr h="408603">
                <a:tc>
                  <a:txBody>
                    <a:bodyPr/>
                    <a:lstStyle/>
                    <a:p>
                      <a:r>
                        <a:rPr lang="en-US" sz="2000" dirty="0">
                          <a:latin typeface="Arial" panose="020B0604020202020204" pitchFamily="34" charset="0"/>
                          <a:cs typeface="Arial" panose="020B0604020202020204" pitchFamily="34" charset="0"/>
                        </a:rPr>
                        <a:t>Xanthochromia</a:t>
                      </a:r>
                    </a:p>
                  </a:txBody>
                  <a:tcPr/>
                </a:tc>
                <a:tc>
                  <a:txBody>
                    <a:bodyPr/>
                    <a:lstStyle/>
                    <a:p>
                      <a:r>
                        <a:rPr lang="en-US" sz="2000" dirty="0">
                          <a:latin typeface="Arial" panose="020B0604020202020204" pitchFamily="34" charset="0"/>
                          <a:cs typeface="Arial" panose="020B0604020202020204" pitchFamily="34" charset="0"/>
                        </a:rPr>
                        <a:t>Negative</a:t>
                      </a: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5753254"/>
                  </a:ext>
                </a:extLst>
              </a:tr>
              <a:tr h="408603">
                <a:tc>
                  <a:txBody>
                    <a:bodyPr/>
                    <a:lstStyle/>
                    <a:p>
                      <a:r>
                        <a:rPr lang="en-US" sz="2000" dirty="0">
                          <a:latin typeface="Arial" panose="020B0604020202020204" pitchFamily="34" charset="0"/>
                          <a:cs typeface="Arial" panose="020B0604020202020204" pitchFamily="34" charset="0"/>
                        </a:rPr>
                        <a:t>LDH</a:t>
                      </a:r>
                    </a:p>
                  </a:txBody>
                  <a:tcPr/>
                </a:tc>
                <a:tc>
                  <a:txBody>
                    <a:bodyPr/>
                    <a:lstStyle/>
                    <a:p>
                      <a:r>
                        <a:rPr lang="en-US" sz="2000" dirty="0">
                          <a:latin typeface="Arial" panose="020B0604020202020204" pitchFamily="34" charset="0"/>
                          <a:cs typeface="Arial" panose="020B0604020202020204" pitchFamily="34" charset="0"/>
                        </a:rPr>
                        <a:t>22 U/L</a:t>
                      </a:r>
                    </a:p>
                  </a:txBody>
                  <a:tcPr/>
                </a:tc>
                <a:tc>
                  <a:txBody>
                    <a:bodyPr/>
                    <a:lstStyle/>
                    <a:p>
                      <a:r>
                        <a:rPr lang="en-US" sz="2000" dirty="0">
                          <a:latin typeface="Arial" panose="020B0604020202020204" pitchFamily="34" charset="0"/>
                          <a:cs typeface="Arial" panose="020B0604020202020204" pitchFamily="34" charset="0"/>
                        </a:rPr>
                        <a:t>0-40 U/L</a:t>
                      </a:r>
                    </a:p>
                  </a:txBody>
                  <a:tcPr/>
                </a:tc>
                <a:extLst>
                  <a:ext uri="{0D108BD9-81ED-4DB2-BD59-A6C34878D82A}">
                    <a16:rowId xmlns:a16="http://schemas.microsoft.com/office/drawing/2014/main" val="2314436502"/>
                  </a:ext>
                </a:extLst>
              </a:tr>
              <a:tr h="408603">
                <a:tc>
                  <a:txBody>
                    <a:bodyPr/>
                    <a:lstStyle/>
                    <a:p>
                      <a:r>
                        <a:rPr lang="en-US" sz="2000" dirty="0">
                          <a:latin typeface="Arial" panose="020B0604020202020204" pitchFamily="34" charset="0"/>
                          <a:cs typeface="Arial" panose="020B0604020202020204" pitchFamily="34" charset="0"/>
                        </a:rPr>
                        <a:t>Glucose</a:t>
                      </a:r>
                    </a:p>
                  </a:txBody>
                  <a:tcPr/>
                </a:tc>
                <a:tc>
                  <a:txBody>
                    <a:bodyPr/>
                    <a:lstStyle/>
                    <a:p>
                      <a:r>
                        <a:rPr lang="en-US" sz="2000" dirty="0">
                          <a:latin typeface="Arial" panose="020B0604020202020204" pitchFamily="34" charset="0"/>
                          <a:cs typeface="Arial" panose="020B0604020202020204" pitchFamily="34" charset="0"/>
                        </a:rPr>
                        <a:t>59mg/dl</a:t>
                      </a:r>
                    </a:p>
                  </a:txBody>
                  <a:tcPr/>
                </a:tc>
                <a:tc>
                  <a:txBody>
                    <a:bodyPr/>
                    <a:lstStyle/>
                    <a:p>
                      <a:r>
                        <a:rPr lang="en-US" sz="2000" dirty="0">
                          <a:latin typeface="Arial" panose="020B0604020202020204" pitchFamily="34" charset="0"/>
                          <a:cs typeface="Arial" panose="020B0604020202020204" pitchFamily="34" charset="0"/>
                        </a:rPr>
                        <a:t>40-74 mg/dl</a:t>
                      </a:r>
                    </a:p>
                  </a:txBody>
                  <a:tcPr/>
                </a:tc>
                <a:extLst>
                  <a:ext uri="{0D108BD9-81ED-4DB2-BD59-A6C34878D82A}">
                    <a16:rowId xmlns:a16="http://schemas.microsoft.com/office/drawing/2014/main" val="2792033388"/>
                  </a:ext>
                </a:extLst>
              </a:tr>
              <a:tr h="408603">
                <a:tc>
                  <a:txBody>
                    <a:bodyPr/>
                    <a:lstStyle/>
                    <a:p>
                      <a:r>
                        <a:rPr lang="en-US" sz="2000" dirty="0">
                          <a:latin typeface="Arial" panose="020B0604020202020204" pitchFamily="34" charset="0"/>
                          <a:cs typeface="Arial" panose="020B0604020202020204" pitchFamily="34" charset="0"/>
                        </a:rPr>
                        <a:t>Protein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76.6mg/dl</a:t>
                      </a:r>
                    </a:p>
                  </a:txBody>
                  <a:tcPr/>
                </a:tc>
                <a:tc>
                  <a:txBody>
                    <a:bodyPr/>
                    <a:lstStyle/>
                    <a:p>
                      <a:r>
                        <a:rPr lang="en-US" sz="2000" b="0" dirty="0">
                          <a:solidFill>
                            <a:schemeClr val="tx1">
                              <a:lumMod val="95000"/>
                              <a:lumOff val="5000"/>
                            </a:schemeClr>
                          </a:solidFill>
                          <a:latin typeface="Arial" panose="020B0604020202020204" pitchFamily="34" charset="0"/>
                          <a:cs typeface="Arial" panose="020B0604020202020204" pitchFamily="34" charset="0"/>
                        </a:rPr>
                        <a:t>20-45mg/dl</a:t>
                      </a:r>
                    </a:p>
                  </a:txBody>
                  <a:tcPr/>
                </a:tc>
                <a:extLst>
                  <a:ext uri="{0D108BD9-81ED-4DB2-BD59-A6C34878D82A}">
                    <a16:rowId xmlns:a16="http://schemas.microsoft.com/office/drawing/2014/main" val="2770846292"/>
                  </a:ext>
                </a:extLst>
              </a:tr>
              <a:tr h="408603">
                <a:tc>
                  <a:txBody>
                    <a:bodyPr/>
                    <a:lstStyle/>
                    <a:p>
                      <a:r>
                        <a:rPr lang="en-US" sz="2000" dirty="0">
                          <a:latin typeface="Arial" panose="020B0604020202020204" pitchFamily="34" charset="0"/>
                          <a:cs typeface="Arial" panose="020B0604020202020204" pitchFamily="34" charset="0"/>
                        </a:rPr>
                        <a:t>RBCs</a:t>
                      </a:r>
                    </a:p>
                  </a:txBody>
                  <a:tcPr/>
                </a:tc>
                <a:tc>
                  <a:txBody>
                    <a:bodyPr/>
                    <a:lstStyle/>
                    <a:p>
                      <a:r>
                        <a:rPr lang="en-US" sz="2000" dirty="0">
                          <a:latin typeface="Arial" panose="020B0604020202020204" pitchFamily="34" charset="0"/>
                          <a:cs typeface="Arial" panose="020B0604020202020204" pitchFamily="34" charset="0"/>
                        </a:rPr>
                        <a:t>02/</a:t>
                      </a:r>
                      <a:r>
                        <a:rPr lang="en-US" sz="2000" dirty="0" err="1">
                          <a:latin typeface="Arial" panose="020B0604020202020204" pitchFamily="34" charset="0"/>
                          <a:cs typeface="Arial" panose="020B0604020202020204" pitchFamily="34" charset="0"/>
                        </a:rPr>
                        <a:t>cmm</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cmm</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3772072"/>
                  </a:ext>
                </a:extLst>
              </a:tr>
              <a:tr h="408603">
                <a:tc>
                  <a:txBody>
                    <a:bodyPr/>
                    <a:lstStyle/>
                    <a:p>
                      <a:r>
                        <a:rPr lang="en-US" sz="2000" dirty="0">
                          <a:latin typeface="Arial" panose="020B0604020202020204" pitchFamily="34" charset="0"/>
                          <a:cs typeface="Arial" panose="020B0604020202020204" pitchFamily="34" charset="0"/>
                        </a:rPr>
                        <a:t>WBCs</a:t>
                      </a:r>
                    </a:p>
                  </a:txBody>
                  <a:tcPr/>
                </a:tc>
                <a:tc>
                  <a:txBody>
                    <a:bodyPr/>
                    <a:lstStyle/>
                    <a:p>
                      <a:r>
                        <a:rPr lang="en-US" sz="2000" dirty="0">
                          <a:latin typeface="Arial" panose="020B0604020202020204" pitchFamily="34" charset="0"/>
                          <a:cs typeface="Arial" panose="020B0604020202020204" pitchFamily="34" charset="0"/>
                        </a:rPr>
                        <a:t>10/</a:t>
                      </a:r>
                      <a:r>
                        <a:rPr lang="en-US" sz="2000" dirty="0" err="1">
                          <a:latin typeface="Arial" panose="020B0604020202020204" pitchFamily="34" charset="0"/>
                          <a:cs typeface="Arial" panose="020B0604020202020204" pitchFamily="34" charset="0"/>
                        </a:rPr>
                        <a:t>cmm</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cmm</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231970"/>
                  </a:ext>
                </a:extLst>
              </a:tr>
              <a:tr h="408603">
                <a:tc>
                  <a:txBody>
                    <a:bodyPr/>
                    <a:lstStyle/>
                    <a:p>
                      <a:r>
                        <a:rPr lang="en-US" sz="2000" dirty="0">
                          <a:latin typeface="Arial" panose="020B0604020202020204" pitchFamily="34" charset="0"/>
                          <a:cs typeface="Arial" panose="020B0604020202020204" pitchFamily="34" charset="0"/>
                        </a:rPr>
                        <a:t>Lymphocytes</a:t>
                      </a:r>
                    </a:p>
                  </a:txBody>
                  <a:tcPr/>
                </a:tc>
                <a:tc>
                  <a:txBody>
                    <a:bodyPr/>
                    <a:lstStyle/>
                    <a:p>
                      <a:r>
                        <a:rPr lang="en-US" sz="2000" dirty="0">
                          <a:latin typeface="Arial" panose="020B0604020202020204" pitchFamily="34" charset="0"/>
                          <a:cs typeface="Arial" panose="020B0604020202020204" pitchFamily="34" charset="0"/>
                        </a:rPr>
                        <a:t>100%</a:t>
                      </a:r>
                    </a:p>
                  </a:txBody>
                  <a:tcPr/>
                </a:tc>
                <a:tc>
                  <a:txBody>
                    <a:bodyPr/>
                    <a:lstStyle/>
                    <a:p>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50701296"/>
                  </a:ext>
                </a:extLst>
              </a:tr>
              <a:tr h="408603">
                <a:tc gridSpan="3">
                  <a:txBody>
                    <a:bodyPr/>
                    <a:lstStyle/>
                    <a:p>
                      <a:r>
                        <a:rPr lang="en-US" sz="2000" b="1" dirty="0">
                          <a:solidFill>
                            <a:srgbClr val="FF0000"/>
                          </a:solidFill>
                          <a:latin typeface="Arial" panose="020B0604020202020204" pitchFamily="34" charset="0"/>
                          <a:cs typeface="Arial" panose="020B0604020202020204" pitchFamily="34" charset="0"/>
                        </a:rPr>
                        <a:t>No Oligoclonal bands </a:t>
                      </a:r>
                      <a:r>
                        <a:rPr lang="en-US" sz="2000" b="0" dirty="0">
                          <a:solidFill>
                            <a:schemeClr val="tx1">
                              <a:lumMod val="95000"/>
                              <a:lumOff val="5000"/>
                            </a:schemeClr>
                          </a:solidFill>
                          <a:latin typeface="Arial" panose="020B0604020202020204" pitchFamily="34" charset="0"/>
                          <a:cs typeface="Arial" panose="020B0604020202020204" pitchFamily="34" charset="0"/>
                        </a:rPr>
                        <a:t>seen on CSF</a:t>
                      </a:r>
                    </a:p>
                  </a:txBody>
                  <a:tcPr/>
                </a:tc>
                <a:tc hMerge="1">
                  <a:txBody>
                    <a:bodyPr/>
                    <a:lstStyle/>
                    <a:p>
                      <a:endParaRPr lang="en-US" dirty="0"/>
                    </a:p>
                  </a:txBody>
                  <a:tcPr/>
                </a:tc>
                <a:tc hMerge="1">
                  <a:txBody>
                    <a:bodyPr/>
                    <a:lstStyle/>
                    <a:p>
                      <a:endParaRPr lang="en-US" sz="2000" b="0" dirty="0">
                        <a:solidFill>
                          <a:schemeClr val="tx1">
                            <a:lumMod val="95000"/>
                            <a:lumOff val="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3131896"/>
                  </a:ext>
                </a:extLst>
              </a:tr>
            </a:tbl>
          </a:graphicData>
        </a:graphic>
      </p:graphicFrame>
    </p:spTree>
    <p:extLst>
      <p:ext uri="{BB962C8B-B14F-4D97-AF65-F5344CB8AC3E}">
        <p14:creationId xmlns:p14="http://schemas.microsoft.com/office/powerpoint/2010/main" val="261854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462939"/>
            <a:ext cx="11183816" cy="3003650"/>
          </a:xfrm>
        </p:spPr>
        <p:txBody>
          <a:bodyPr>
            <a:noAutofit/>
          </a:bodyPr>
          <a:lstStyle/>
          <a:p>
            <a:b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br>
            <a:r>
              <a:rPr kumimoji="0" lang="en-US" sz="5000" b="1" i="0" u="none" strike="noStrike" kern="1200" cap="none" spc="-50" normalizeH="0" baseline="0" noProof="0" dirty="0">
                <a:ln>
                  <a:noFill/>
                </a:ln>
                <a:solidFill>
                  <a:srgbClr val="1CADE4">
                    <a:lumMod val="75000"/>
                  </a:srgbClr>
                </a:solidFill>
                <a:effectLst/>
                <a:uLnTx/>
                <a:uFillTx/>
                <a:latin typeface="Arial" panose="020B0604020202020204" pitchFamily="34" charset="0"/>
                <a:ea typeface="+mj-ea"/>
                <a:cs typeface="Arial" panose="020B0604020202020204" pitchFamily="34" charset="0"/>
              </a:rPr>
              <a:t>   </a:t>
            </a:r>
            <a:endParaRPr lang="en-US" b="1" dirty="0">
              <a:effectLst>
                <a:reflection endPos="2000" dist="50800" dir="5400000" sy="-100000" algn="bl" rotWithShape="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74430" y="4933833"/>
            <a:ext cx="10818056" cy="1502528"/>
          </a:xfrm>
        </p:spPr>
        <p:txBody>
          <a:bodyPr>
            <a:normAutofit/>
          </a:bodyPr>
          <a:lstStyle/>
          <a:p>
            <a:r>
              <a:rPr lang="en-US" b="1" dirty="0">
                <a:solidFill>
                  <a:srgbClr val="002060"/>
                </a:solidFill>
                <a:latin typeface="Arial" panose="020B0604020202020204" pitchFamily="34" charset="0"/>
                <a:cs typeface="Arial" panose="020B0604020202020204" pitchFamily="34" charset="0"/>
              </a:rPr>
              <a:t>Dr Afshan Idrees</a:t>
            </a:r>
          </a:p>
          <a:p>
            <a:r>
              <a:rPr lang="en-US" dirty="0">
                <a:solidFill>
                  <a:srgbClr val="002060"/>
                </a:solidFill>
                <a:latin typeface="Arial" panose="020B0604020202020204" pitchFamily="34" charset="0"/>
                <a:cs typeface="Arial" panose="020B0604020202020204" pitchFamily="34" charset="0"/>
              </a:rPr>
              <a:t>Postgraduate Resident </a:t>
            </a:r>
          </a:p>
          <a:p>
            <a:r>
              <a:rPr lang="en-US" dirty="0">
                <a:solidFill>
                  <a:srgbClr val="002060"/>
                </a:solidFill>
                <a:latin typeface="Arial" panose="020B0604020202020204" pitchFamily="34" charset="0"/>
                <a:cs typeface="Arial" panose="020B0604020202020204" pitchFamily="34" charset="0"/>
              </a:rPr>
              <a:t>MU-I, BBH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
        <p:nvSpPr>
          <p:cNvPr id="6" name="TextBox 5">
            <a:extLst>
              <a:ext uri="{FF2B5EF4-FFF2-40B4-BE49-F238E27FC236}">
                <a16:creationId xmlns:a16="http://schemas.microsoft.com/office/drawing/2014/main" id="{AA51B88E-0801-8B49-383C-0FAB3EFA3550}"/>
              </a:ext>
            </a:extLst>
          </p:cNvPr>
          <p:cNvSpPr txBox="1"/>
          <p:nvPr/>
        </p:nvSpPr>
        <p:spPr>
          <a:xfrm>
            <a:off x="574430" y="2386021"/>
            <a:ext cx="11043139" cy="1446550"/>
          </a:xfrm>
          <a:prstGeom prst="rect">
            <a:avLst/>
          </a:prstGeom>
          <a:noFill/>
        </p:spPr>
        <p:txBody>
          <a:bodyPr wrap="square">
            <a:spAutoFit/>
          </a:bodyPr>
          <a:lstStyle/>
          <a:p>
            <a:r>
              <a:rPr lang="en-US" sz="4400" b="1" dirty="0">
                <a:latin typeface="Arial" panose="020B0604020202020204" pitchFamily="34" charset="0"/>
                <a:cs typeface="Arial" panose="020B0604020202020204" pitchFamily="34" charset="0"/>
              </a:rPr>
              <a:t>Lost Steps, Faded Vision, Unable to Eat:  </a:t>
            </a:r>
          </a:p>
          <a:p>
            <a:r>
              <a:rPr lang="en-US" sz="4400" b="1" dirty="0">
                <a:latin typeface="Arial" panose="020B0604020202020204" pitchFamily="34" charset="0"/>
                <a:cs typeface="Arial" panose="020B0604020202020204" pitchFamily="34" charset="0"/>
              </a:rPr>
              <a:t>A Young Woman’s unexplained Ordeal</a:t>
            </a:r>
          </a:p>
        </p:txBody>
      </p:sp>
    </p:spTree>
    <p:extLst>
      <p:ext uri="{BB962C8B-B14F-4D97-AF65-F5344CB8AC3E}">
        <p14:creationId xmlns:p14="http://schemas.microsoft.com/office/powerpoint/2010/main" val="100202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0CC41F-5830-F079-3E6C-80AD85D29D80}"/>
              </a:ext>
            </a:extLst>
          </p:cNvPr>
          <p:cNvGraphicFramePr>
            <a:graphicFrameLocks noGrp="1"/>
          </p:cNvGraphicFramePr>
          <p:nvPr>
            <p:extLst>
              <p:ext uri="{D42A27DB-BD31-4B8C-83A1-F6EECF244321}">
                <p14:modId xmlns:p14="http://schemas.microsoft.com/office/powerpoint/2010/main" val="1409669805"/>
              </p:ext>
            </p:extLst>
          </p:nvPr>
        </p:nvGraphicFramePr>
        <p:xfrm>
          <a:off x="849922" y="2328537"/>
          <a:ext cx="10553114" cy="3192557"/>
        </p:xfrm>
        <a:graphic>
          <a:graphicData uri="http://schemas.openxmlformats.org/drawingml/2006/table">
            <a:tbl>
              <a:tblPr firstRow="1" bandRow="1">
                <a:tableStyleId>{5C22544A-7EE6-4342-B048-85BDC9FD1C3A}</a:tableStyleId>
              </a:tblPr>
              <a:tblGrid>
                <a:gridCol w="3792416">
                  <a:extLst>
                    <a:ext uri="{9D8B030D-6E8A-4147-A177-3AD203B41FA5}">
                      <a16:colId xmlns:a16="http://schemas.microsoft.com/office/drawing/2014/main" val="297887155"/>
                    </a:ext>
                  </a:extLst>
                </a:gridCol>
                <a:gridCol w="3488788">
                  <a:extLst>
                    <a:ext uri="{9D8B030D-6E8A-4147-A177-3AD203B41FA5}">
                      <a16:colId xmlns:a16="http://schemas.microsoft.com/office/drawing/2014/main" val="1555061114"/>
                    </a:ext>
                  </a:extLst>
                </a:gridCol>
                <a:gridCol w="3271910">
                  <a:extLst>
                    <a:ext uri="{9D8B030D-6E8A-4147-A177-3AD203B41FA5}">
                      <a16:colId xmlns:a16="http://schemas.microsoft.com/office/drawing/2014/main" val="1602968433"/>
                    </a:ext>
                  </a:extLst>
                </a:gridCol>
              </a:tblGrid>
              <a:tr h="527205">
                <a:tc>
                  <a:txBody>
                    <a:bodyPr/>
                    <a:lstStyle/>
                    <a:p>
                      <a:endParaRPr lang="en-US" dirty="0"/>
                    </a:p>
                  </a:txBody>
                  <a:tcPr/>
                </a:tc>
                <a:tc>
                  <a:txBody>
                    <a:bodyPr/>
                    <a:lstStyle/>
                    <a:p>
                      <a:r>
                        <a:rPr lang="en-US" dirty="0"/>
                        <a:t>Patients’ Value</a:t>
                      </a:r>
                    </a:p>
                  </a:txBody>
                  <a:tcPr/>
                </a:tc>
                <a:tc>
                  <a:txBody>
                    <a:bodyPr/>
                    <a:lstStyle/>
                    <a:p>
                      <a:r>
                        <a:rPr lang="en-US" dirty="0"/>
                        <a:t>Normal Range</a:t>
                      </a:r>
                    </a:p>
                  </a:txBody>
                  <a:tcPr/>
                </a:tc>
                <a:extLst>
                  <a:ext uri="{0D108BD9-81ED-4DB2-BD59-A6C34878D82A}">
                    <a16:rowId xmlns:a16="http://schemas.microsoft.com/office/drawing/2014/main" val="2584779069"/>
                  </a:ext>
                </a:extLst>
              </a:tr>
              <a:tr h="666338">
                <a:tc>
                  <a:txBody>
                    <a:bodyPr/>
                    <a:lstStyle/>
                    <a:p>
                      <a:r>
                        <a:rPr lang="en-US" sz="2400" b="1" dirty="0">
                          <a:latin typeface="Arial" panose="020B0604020202020204" pitchFamily="34" charset="0"/>
                          <a:cs typeface="Arial" panose="020B0604020202020204" pitchFamily="34" charset="0"/>
                        </a:rPr>
                        <a:t>HIV by ELISA</a:t>
                      </a:r>
                    </a:p>
                  </a:txBody>
                  <a:tcPr/>
                </a:tc>
                <a:tc>
                  <a:txBody>
                    <a:bodyPr/>
                    <a:lstStyle/>
                    <a:p>
                      <a:r>
                        <a:rPr lang="en-US" sz="2400" dirty="0">
                          <a:latin typeface="Arial" panose="020B0604020202020204" pitchFamily="34" charset="0"/>
                          <a:cs typeface="Arial" panose="020B0604020202020204" pitchFamily="34" charset="0"/>
                        </a:rPr>
                        <a:t>Negative</a:t>
                      </a: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4307783"/>
                  </a:ext>
                </a:extLst>
              </a:tr>
              <a:tr h="666338">
                <a:tc>
                  <a:txBody>
                    <a:bodyPr/>
                    <a:lstStyle/>
                    <a:p>
                      <a:r>
                        <a:rPr lang="en-US" sz="2400" b="1" dirty="0">
                          <a:latin typeface="Arial" panose="020B0604020202020204" pitchFamily="34" charset="0"/>
                          <a:cs typeface="Arial" panose="020B0604020202020204" pitchFamily="34" charset="0"/>
                        </a:rPr>
                        <a:t>VDRL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170793259"/>
                  </a:ext>
                </a:extLst>
              </a:tr>
              <a:tr h="666338">
                <a:tc>
                  <a:txBody>
                    <a:bodyPr/>
                    <a:lstStyle/>
                    <a:p>
                      <a:r>
                        <a:rPr lang="en-US" sz="2400" b="1" dirty="0">
                          <a:latin typeface="Arial" panose="020B0604020202020204" pitchFamily="34" charset="0"/>
                          <a:cs typeface="Arial" panose="020B0604020202020204" pitchFamily="34" charset="0"/>
                        </a:rPr>
                        <a:t>Serum ANA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69457227"/>
                  </a:ext>
                </a:extLst>
              </a:tr>
              <a:tr h="666338">
                <a:tc>
                  <a:txBody>
                    <a:bodyPr/>
                    <a:lstStyle/>
                    <a:p>
                      <a:r>
                        <a:rPr lang="en-US" sz="2400" b="1" dirty="0">
                          <a:latin typeface="Arial" panose="020B0604020202020204" pitchFamily="34" charset="0"/>
                          <a:cs typeface="Arial" panose="020B0604020202020204" pitchFamily="34" charset="0"/>
                        </a:rPr>
                        <a:t>B12 levels </a:t>
                      </a:r>
                    </a:p>
                  </a:txBody>
                  <a:tcPr/>
                </a:tc>
                <a:tc>
                  <a:txBody>
                    <a:bodyPr/>
                    <a:lstStyle/>
                    <a:p>
                      <a:r>
                        <a:rPr lang="en-US" sz="2400" dirty="0">
                          <a:latin typeface="Arial" panose="020B0604020202020204" pitchFamily="34" charset="0"/>
                          <a:cs typeface="Arial" panose="020B0604020202020204" pitchFamily="34" charset="0"/>
                        </a:rPr>
                        <a:t>450pg/mm</a:t>
                      </a:r>
                    </a:p>
                  </a:txBody>
                  <a:tcPr/>
                </a:tc>
                <a:tc>
                  <a:txBody>
                    <a:bodyPr/>
                    <a:lstStyle/>
                    <a:p>
                      <a:r>
                        <a:rPr lang="en-US" sz="2400" dirty="0">
                          <a:latin typeface="Arial" panose="020B0604020202020204" pitchFamily="34" charset="0"/>
                          <a:cs typeface="Arial" panose="020B0604020202020204" pitchFamily="34" charset="0"/>
                        </a:rPr>
                        <a:t>190-950pg/mm</a:t>
                      </a:r>
                    </a:p>
                  </a:txBody>
                  <a:tcPr/>
                </a:tc>
                <a:extLst>
                  <a:ext uri="{0D108BD9-81ED-4DB2-BD59-A6C34878D82A}">
                    <a16:rowId xmlns:a16="http://schemas.microsoft.com/office/drawing/2014/main" val="731004680"/>
                  </a:ext>
                </a:extLst>
              </a:tr>
            </a:tbl>
          </a:graphicData>
        </a:graphic>
      </p:graphicFrame>
      <p:sp>
        <p:nvSpPr>
          <p:cNvPr id="3" name="Title 1">
            <a:extLst>
              <a:ext uri="{FF2B5EF4-FFF2-40B4-BE49-F238E27FC236}">
                <a16:creationId xmlns:a16="http://schemas.microsoft.com/office/drawing/2014/main" id="{6D227554-32F5-56D0-5BB6-D9E7D34A69BA}"/>
              </a:ext>
            </a:extLst>
          </p:cNvPr>
          <p:cNvSpPr txBox="1">
            <a:spLocks/>
          </p:cNvSpPr>
          <p:nvPr/>
        </p:nvSpPr>
        <p:spPr>
          <a:xfrm>
            <a:off x="1097279" y="778272"/>
            <a:ext cx="10058400" cy="90351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a:solidFill>
                  <a:srgbClr val="0070C0"/>
                </a:solidFill>
                <a:latin typeface="Arial" panose="020B0604020202020204" pitchFamily="34" charset="0"/>
                <a:cs typeface="Arial" panose="020B0604020202020204" pitchFamily="34" charset="0"/>
              </a:rPr>
              <a:t>Relevant Investigations</a:t>
            </a:r>
          </a:p>
        </p:txBody>
      </p:sp>
    </p:spTree>
    <p:extLst>
      <p:ext uri="{BB962C8B-B14F-4D97-AF65-F5344CB8AC3E}">
        <p14:creationId xmlns:p14="http://schemas.microsoft.com/office/powerpoint/2010/main" val="1613492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8ECED9-258C-9A6C-79DA-9AA640D440E1}"/>
              </a:ext>
            </a:extLst>
          </p:cNvPr>
          <p:cNvSpPr/>
          <p:nvPr/>
        </p:nvSpPr>
        <p:spPr>
          <a:xfrm>
            <a:off x="1172307" y="2655277"/>
            <a:ext cx="9847385" cy="1547446"/>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Anti Aquaporin 4 Ab </a:t>
            </a:r>
            <a:r>
              <a:rPr lang="en-US" sz="4000" b="0" dirty="0">
                <a:solidFill>
                  <a:srgbClr val="FF0000"/>
                </a:solidFill>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a:solidFill>
                  <a:schemeClr val="tx1">
                    <a:lumMod val="95000"/>
                    <a:lumOff val="5000"/>
                  </a:schemeClr>
                </a:solidFill>
                <a:latin typeface="Arial" panose="020B0604020202020204" pitchFamily="34" charset="0"/>
                <a:cs typeface="Arial" panose="020B0604020202020204" pitchFamily="34" charset="0"/>
              </a:rPr>
              <a:t>POSITIVE</a:t>
            </a:r>
          </a:p>
        </p:txBody>
      </p:sp>
      <p:sp>
        <p:nvSpPr>
          <p:cNvPr id="3" name="Title 1">
            <a:extLst>
              <a:ext uri="{FF2B5EF4-FFF2-40B4-BE49-F238E27FC236}">
                <a16:creationId xmlns:a16="http://schemas.microsoft.com/office/drawing/2014/main" id="{EDF87224-3804-9DF9-BB0F-1D47D7AB2F9E}"/>
              </a:ext>
            </a:extLst>
          </p:cNvPr>
          <p:cNvSpPr txBox="1">
            <a:spLocks/>
          </p:cNvSpPr>
          <p:nvPr/>
        </p:nvSpPr>
        <p:spPr>
          <a:xfrm>
            <a:off x="1066800" y="885318"/>
            <a:ext cx="10058400" cy="111765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a:solidFill>
                  <a:srgbClr val="0070C0"/>
                </a:solidFill>
                <a:latin typeface="Arial" panose="020B0604020202020204" pitchFamily="34" charset="0"/>
                <a:cs typeface="Arial" panose="020B0604020202020204" pitchFamily="34" charset="0"/>
              </a:rPr>
              <a:t> Serum Level</a:t>
            </a:r>
          </a:p>
        </p:txBody>
      </p:sp>
    </p:spTree>
    <p:extLst>
      <p:ext uri="{BB962C8B-B14F-4D97-AF65-F5344CB8AC3E}">
        <p14:creationId xmlns:p14="http://schemas.microsoft.com/office/powerpoint/2010/main" val="2821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88355-17C0-85C2-C130-B1E10B323C22}"/>
              </a:ext>
            </a:extLst>
          </p:cNvPr>
          <p:cNvPicPr>
            <a:picLocks noChangeAspect="1"/>
          </p:cNvPicPr>
          <p:nvPr/>
        </p:nvPicPr>
        <p:blipFill rotWithShape="1">
          <a:blip r:embed="rId2">
            <a:extLst>
              <a:ext uri="{28A0092B-C50C-407E-A947-70E740481C1C}">
                <a14:useLocalDpi xmlns:a14="http://schemas.microsoft.com/office/drawing/2010/main" val="0"/>
              </a:ext>
            </a:extLst>
          </a:blip>
          <a:srcRect l="8076" t="7797" r="9770" b="17704"/>
          <a:stretch/>
        </p:blipFill>
        <p:spPr>
          <a:xfrm>
            <a:off x="1167618" y="548639"/>
            <a:ext cx="10262382" cy="5232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737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551" y="1547446"/>
            <a:ext cx="11183816" cy="2419691"/>
          </a:xfrm>
        </p:spPr>
        <p:txBody>
          <a:bodyPr>
            <a:noAutofit/>
          </a:bodyPr>
          <a:lstStyle/>
          <a:p>
            <a: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t>Diagnosis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3457064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29E906C-BD35-C094-AECC-C4889D47339C}"/>
              </a:ext>
            </a:extLst>
          </p:cNvPr>
          <p:cNvSpPr/>
          <p:nvPr/>
        </p:nvSpPr>
        <p:spPr>
          <a:xfrm>
            <a:off x="464900" y="843373"/>
            <a:ext cx="5270695" cy="203629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MacDonald Criteria --- </a:t>
            </a:r>
            <a:r>
              <a:rPr lang="en-US" sz="2400" b="1" dirty="0">
                <a:solidFill>
                  <a:srgbClr val="FFFF00"/>
                </a:solidFill>
                <a:latin typeface="Arial" panose="020B0604020202020204" pitchFamily="34" charset="0"/>
                <a:cs typeface="Arial" panose="020B0604020202020204" pitchFamily="34" charset="0"/>
              </a:rPr>
              <a:t>NOT fulfilled</a:t>
            </a:r>
          </a:p>
          <a:p>
            <a:pPr algn="ctr"/>
            <a:r>
              <a:rPr lang="en-US" sz="2400" dirty="0">
                <a:solidFill>
                  <a:srgbClr val="FFFF00"/>
                </a:solidFill>
                <a:latin typeface="Arial" panose="020B0604020202020204" pitchFamily="34" charset="0"/>
                <a:cs typeface="Arial" panose="020B0604020202020204" pitchFamily="34" charset="0"/>
              </a:rPr>
              <a:t>No lesions </a:t>
            </a:r>
            <a:r>
              <a:rPr lang="en-US" sz="2400" dirty="0">
                <a:latin typeface="Arial" panose="020B0604020202020204" pitchFamily="34" charset="0"/>
                <a:cs typeface="Arial" panose="020B0604020202020204" pitchFamily="34" charset="0"/>
              </a:rPr>
              <a:t>in MRI Brain</a:t>
            </a:r>
          </a:p>
          <a:p>
            <a:pPr algn="ctr"/>
            <a:r>
              <a:rPr lang="en-US" sz="2400" dirty="0">
                <a:solidFill>
                  <a:srgbClr val="FFFF00"/>
                </a:solidFill>
                <a:latin typeface="Arial" panose="020B0604020202020204" pitchFamily="34" charset="0"/>
                <a:cs typeface="Arial" panose="020B0604020202020204" pitchFamily="34" charset="0"/>
              </a:rPr>
              <a:t>No oligoclonal bands </a:t>
            </a:r>
            <a:r>
              <a:rPr lang="en-US" sz="2400" dirty="0">
                <a:latin typeface="Arial" panose="020B0604020202020204" pitchFamily="34" charset="0"/>
                <a:cs typeface="Arial" panose="020B0604020202020204" pitchFamily="34" charset="0"/>
              </a:rPr>
              <a:t>on CSF R/E</a:t>
            </a:r>
          </a:p>
        </p:txBody>
      </p:sp>
      <p:sp>
        <p:nvSpPr>
          <p:cNvPr id="8" name="Rectangle: Rounded Corners 7">
            <a:extLst>
              <a:ext uri="{FF2B5EF4-FFF2-40B4-BE49-F238E27FC236}">
                <a16:creationId xmlns:a16="http://schemas.microsoft.com/office/drawing/2014/main" id="{0473DFE0-09BA-4E35-2C66-0624495DFB8E}"/>
              </a:ext>
            </a:extLst>
          </p:cNvPr>
          <p:cNvSpPr/>
          <p:nvPr/>
        </p:nvSpPr>
        <p:spPr>
          <a:xfrm>
            <a:off x="479970" y="3923191"/>
            <a:ext cx="5270695" cy="203629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No history of </a:t>
            </a:r>
            <a:r>
              <a:rPr lang="en-US" sz="2000" b="1" dirty="0">
                <a:solidFill>
                  <a:srgbClr val="FFFF00"/>
                </a:solidFill>
                <a:latin typeface="Arial" panose="020B0604020202020204" pitchFamily="34" charset="0"/>
                <a:cs typeface="Arial" panose="020B0604020202020204" pitchFamily="34" charset="0"/>
              </a:rPr>
              <a:t> Fever</a:t>
            </a:r>
            <a:r>
              <a:rPr lang="en-US" sz="2000" dirty="0">
                <a:solidFill>
                  <a:schemeClr val="bg1"/>
                </a:solidFill>
                <a:latin typeface="Arial" panose="020B0604020202020204" pitchFamily="34" charset="0"/>
                <a:cs typeface="Arial" panose="020B0604020202020204" pitchFamily="34" charset="0"/>
              </a:rPr>
              <a:t>, </a:t>
            </a:r>
            <a:r>
              <a:rPr lang="en-US" sz="2000" b="1" dirty="0">
                <a:solidFill>
                  <a:srgbClr val="FFFF00"/>
                </a:solidFill>
                <a:latin typeface="Arial" panose="020B0604020202020204" pitchFamily="34" charset="0"/>
                <a:cs typeface="Arial" panose="020B0604020202020204" pitchFamily="34" charset="0"/>
              </a:rPr>
              <a:t>weight loss or TB Contact</a:t>
            </a:r>
          </a:p>
          <a:p>
            <a:pPr algn="ctr"/>
            <a:r>
              <a:rPr lang="en-US" sz="2000" dirty="0">
                <a:solidFill>
                  <a:schemeClr val="bg1"/>
                </a:solidFill>
                <a:latin typeface="Arial" panose="020B0604020202020204" pitchFamily="34" charset="0"/>
                <a:cs typeface="Arial" panose="020B0604020202020204" pitchFamily="34" charset="0"/>
              </a:rPr>
              <a:t>ESR</a:t>
            </a:r>
            <a:r>
              <a:rPr lang="en-US" sz="2000" dirty="0">
                <a:solidFill>
                  <a:srgbClr val="FFFF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Normal</a:t>
            </a:r>
          </a:p>
          <a:p>
            <a:pPr algn="ctr"/>
            <a:r>
              <a:rPr lang="en-US" sz="2000" dirty="0">
                <a:solidFill>
                  <a:schemeClr val="bg1"/>
                </a:solidFill>
                <a:latin typeface="Arial" panose="020B0604020202020204" pitchFamily="34" charset="0"/>
                <a:cs typeface="Arial" panose="020B0604020202020204" pitchFamily="34" charset="0"/>
              </a:rPr>
              <a:t>CSF R/E --- </a:t>
            </a:r>
            <a:r>
              <a:rPr lang="en-US" sz="2000" dirty="0">
                <a:solidFill>
                  <a:srgbClr val="FFFF00"/>
                </a:solidFill>
                <a:latin typeface="Arial" panose="020B0604020202020204" pitchFamily="34" charset="0"/>
                <a:cs typeface="Arial" panose="020B0604020202020204" pitchFamily="34" charset="0"/>
              </a:rPr>
              <a:t>No finding suggestive of TB</a:t>
            </a:r>
          </a:p>
        </p:txBody>
      </p:sp>
      <p:sp>
        <p:nvSpPr>
          <p:cNvPr id="9" name="Arrow: Right 8">
            <a:extLst>
              <a:ext uri="{FF2B5EF4-FFF2-40B4-BE49-F238E27FC236}">
                <a16:creationId xmlns:a16="http://schemas.microsoft.com/office/drawing/2014/main" id="{D14B40B1-CF2C-86B2-7E17-66D5A9844EED}"/>
              </a:ext>
            </a:extLst>
          </p:cNvPr>
          <p:cNvSpPr/>
          <p:nvPr/>
        </p:nvSpPr>
        <p:spPr>
          <a:xfrm>
            <a:off x="6038166" y="1733778"/>
            <a:ext cx="787791" cy="365760"/>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0BCE01C-03C5-ED74-1110-5A21DC0B0B07}"/>
              </a:ext>
            </a:extLst>
          </p:cNvPr>
          <p:cNvSpPr/>
          <p:nvPr/>
        </p:nvSpPr>
        <p:spPr>
          <a:xfrm>
            <a:off x="6038165" y="4758460"/>
            <a:ext cx="787791" cy="365760"/>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42862FA-5F3F-F369-20FC-9A30756553AA}"/>
              </a:ext>
            </a:extLst>
          </p:cNvPr>
          <p:cNvGrpSpPr/>
          <p:nvPr/>
        </p:nvGrpSpPr>
        <p:grpSpPr>
          <a:xfrm>
            <a:off x="7128528" y="1201764"/>
            <a:ext cx="4290647" cy="1326838"/>
            <a:chOff x="7128528" y="1201764"/>
            <a:chExt cx="4290647" cy="1326838"/>
          </a:xfrm>
        </p:grpSpPr>
        <p:sp>
          <p:nvSpPr>
            <p:cNvPr id="2" name="Oval 1">
              <a:extLst>
                <a:ext uri="{FF2B5EF4-FFF2-40B4-BE49-F238E27FC236}">
                  <a16:creationId xmlns:a16="http://schemas.microsoft.com/office/drawing/2014/main" id="{9FC6BBE9-8AE6-6B2A-FD94-4D25A2D75B39}"/>
                </a:ext>
              </a:extLst>
            </p:cNvPr>
            <p:cNvSpPr/>
            <p:nvPr/>
          </p:nvSpPr>
          <p:spPr>
            <a:xfrm>
              <a:off x="7128528" y="1304713"/>
              <a:ext cx="4290647" cy="122388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Multiple Sclerosis</a:t>
              </a:r>
            </a:p>
          </p:txBody>
        </p:sp>
        <p:sp>
          <p:nvSpPr>
            <p:cNvPr id="6" name="Multiplication Sign 5">
              <a:extLst>
                <a:ext uri="{FF2B5EF4-FFF2-40B4-BE49-F238E27FC236}">
                  <a16:creationId xmlns:a16="http://schemas.microsoft.com/office/drawing/2014/main" id="{9D30D639-9124-144E-6249-808F10F2A0AC}"/>
                </a:ext>
              </a:extLst>
            </p:cNvPr>
            <p:cNvSpPr/>
            <p:nvPr/>
          </p:nvSpPr>
          <p:spPr>
            <a:xfrm>
              <a:off x="10435771" y="1201764"/>
              <a:ext cx="852775" cy="71489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7E48633-A745-5E07-EA9C-839A8D5876EE}"/>
              </a:ext>
            </a:extLst>
          </p:cNvPr>
          <p:cNvGrpSpPr/>
          <p:nvPr/>
        </p:nvGrpSpPr>
        <p:grpSpPr>
          <a:xfrm>
            <a:off x="7128528" y="4226446"/>
            <a:ext cx="4290647" cy="1326838"/>
            <a:chOff x="7128528" y="4226446"/>
            <a:chExt cx="4290647" cy="1326838"/>
          </a:xfrm>
        </p:grpSpPr>
        <p:sp>
          <p:nvSpPr>
            <p:cNvPr id="5" name="Oval 4">
              <a:extLst>
                <a:ext uri="{FF2B5EF4-FFF2-40B4-BE49-F238E27FC236}">
                  <a16:creationId xmlns:a16="http://schemas.microsoft.com/office/drawing/2014/main" id="{7BEC413F-AB0C-E761-F749-21C9B4FA7BFB}"/>
                </a:ext>
              </a:extLst>
            </p:cNvPr>
            <p:cNvSpPr/>
            <p:nvPr/>
          </p:nvSpPr>
          <p:spPr>
            <a:xfrm>
              <a:off x="7128528" y="4329395"/>
              <a:ext cx="4290647" cy="122388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Chronic Infective Etiology--- TB</a:t>
              </a:r>
            </a:p>
          </p:txBody>
        </p:sp>
        <p:sp>
          <p:nvSpPr>
            <p:cNvPr id="12" name="Multiplication Sign 11">
              <a:extLst>
                <a:ext uri="{FF2B5EF4-FFF2-40B4-BE49-F238E27FC236}">
                  <a16:creationId xmlns:a16="http://schemas.microsoft.com/office/drawing/2014/main" id="{DE4F1B34-69DE-2E45-FDC0-C0D60C8C0804}"/>
                </a:ext>
              </a:extLst>
            </p:cNvPr>
            <p:cNvSpPr/>
            <p:nvPr/>
          </p:nvSpPr>
          <p:spPr>
            <a:xfrm>
              <a:off x="10513816" y="4226446"/>
              <a:ext cx="852775" cy="71489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24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865756D-F0C1-0142-DC66-6B1F46F0C369}"/>
              </a:ext>
            </a:extLst>
          </p:cNvPr>
          <p:cNvSpPr/>
          <p:nvPr/>
        </p:nvSpPr>
        <p:spPr>
          <a:xfrm>
            <a:off x="438101" y="1009403"/>
            <a:ext cx="5270695" cy="173742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No clinical history suggestive of SLE</a:t>
            </a:r>
          </a:p>
          <a:p>
            <a:pPr algn="ctr"/>
            <a:r>
              <a:rPr lang="en-US" sz="2400" dirty="0">
                <a:solidFill>
                  <a:schemeClr val="bg1"/>
                </a:solidFill>
                <a:latin typeface="Arial" panose="020B0604020202020204" pitchFamily="34" charset="0"/>
                <a:cs typeface="Arial" panose="020B0604020202020204" pitchFamily="34" charset="0"/>
              </a:rPr>
              <a:t>No lesions on MRI Brain</a:t>
            </a:r>
            <a:endParaRPr lang="en-US" sz="2400" dirty="0">
              <a:solidFill>
                <a:srgbClr val="FFFF00"/>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ANA --- </a:t>
            </a:r>
            <a:r>
              <a:rPr lang="en-US" sz="2400" dirty="0">
                <a:solidFill>
                  <a:srgbClr val="FFFF00"/>
                </a:solidFill>
                <a:latin typeface="Arial" panose="020B0604020202020204" pitchFamily="34" charset="0"/>
                <a:cs typeface="Arial" panose="020B0604020202020204" pitchFamily="34" charset="0"/>
              </a:rPr>
              <a:t>Negative</a:t>
            </a:r>
          </a:p>
        </p:txBody>
      </p:sp>
      <p:sp>
        <p:nvSpPr>
          <p:cNvPr id="5" name="Rectangle: Rounded Corners 4">
            <a:extLst>
              <a:ext uri="{FF2B5EF4-FFF2-40B4-BE49-F238E27FC236}">
                <a16:creationId xmlns:a16="http://schemas.microsoft.com/office/drawing/2014/main" id="{C6C37198-A615-76E2-1214-8532C85FEFD7}"/>
              </a:ext>
            </a:extLst>
          </p:cNvPr>
          <p:cNvSpPr/>
          <p:nvPr/>
        </p:nvSpPr>
        <p:spPr>
          <a:xfrm>
            <a:off x="438101" y="3972394"/>
            <a:ext cx="5270695" cy="173742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Adequate dietary intake</a:t>
            </a:r>
          </a:p>
          <a:p>
            <a:pPr algn="ctr"/>
            <a:r>
              <a:rPr lang="en-US" sz="2400" b="1" dirty="0">
                <a:solidFill>
                  <a:srgbClr val="FFFF00"/>
                </a:solidFill>
                <a:latin typeface="Arial" panose="020B0604020202020204" pitchFamily="34" charset="0"/>
                <a:cs typeface="Arial" panose="020B0604020202020204" pitchFamily="34" charset="0"/>
              </a:rPr>
              <a:t>No</a:t>
            </a:r>
            <a:r>
              <a:rPr lang="en-US" sz="2400" dirty="0">
                <a:solidFill>
                  <a:schemeClr val="bg1"/>
                </a:solidFill>
                <a:latin typeface="Arial" panose="020B0604020202020204" pitchFamily="34" charset="0"/>
                <a:cs typeface="Arial" panose="020B0604020202020204" pitchFamily="34" charset="0"/>
              </a:rPr>
              <a:t> anemia</a:t>
            </a:r>
          </a:p>
          <a:p>
            <a:pPr algn="ctr"/>
            <a:r>
              <a:rPr lang="en-US" sz="2400" dirty="0">
                <a:solidFill>
                  <a:schemeClr val="bg1"/>
                </a:solidFill>
                <a:latin typeface="Arial" panose="020B0604020202020204" pitchFamily="34" charset="0"/>
                <a:cs typeface="Arial" panose="020B0604020202020204" pitchFamily="34" charset="0"/>
              </a:rPr>
              <a:t>Vitamin B12 Level ---</a:t>
            </a:r>
            <a:r>
              <a:rPr lang="en-US" sz="2400" dirty="0">
                <a:solidFill>
                  <a:srgbClr val="FFFF00"/>
                </a:solidFill>
                <a:latin typeface="Arial" panose="020B0604020202020204" pitchFamily="34" charset="0"/>
                <a:cs typeface="Arial" panose="020B0604020202020204" pitchFamily="34" charset="0"/>
              </a:rPr>
              <a:t> Normal</a:t>
            </a:r>
            <a:endParaRPr lang="en-US" sz="3200" dirty="0">
              <a:solidFill>
                <a:srgbClr val="FFFF00"/>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A9468C8B-011A-C4DB-66D3-1665526D1798}"/>
              </a:ext>
            </a:extLst>
          </p:cNvPr>
          <p:cNvSpPr/>
          <p:nvPr/>
        </p:nvSpPr>
        <p:spPr>
          <a:xfrm>
            <a:off x="5925396" y="1769126"/>
            <a:ext cx="787791" cy="365760"/>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4410C9A-62E8-DF65-81BA-7F35F5F14345}"/>
              </a:ext>
            </a:extLst>
          </p:cNvPr>
          <p:cNvSpPr/>
          <p:nvPr/>
        </p:nvSpPr>
        <p:spPr>
          <a:xfrm>
            <a:off x="5925396" y="4723115"/>
            <a:ext cx="787791" cy="365760"/>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2A654A6-5C5B-EBEA-C352-0AF991EA79FD}"/>
              </a:ext>
            </a:extLst>
          </p:cNvPr>
          <p:cNvGrpSpPr/>
          <p:nvPr/>
        </p:nvGrpSpPr>
        <p:grpSpPr>
          <a:xfrm>
            <a:off x="7146386" y="1201764"/>
            <a:ext cx="4290647" cy="1288297"/>
            <a:chOff x="7146386" y="1201764"/>
            <a:chExt cx="4290647" cy="1288297"/>
          </a:xfrm>
        </p:grpSpPr>
        <p:sp>
          <p:nvSpPr>
            <p:cNvPr id="2" name="Oval 1">
              <a:extLst>
                <a:ext uri="{FF2B5EF4-FFF2-40B4-BE49-F238E27FC236}">
                  <a16:creationId xmlns:a16="http://schemas.microsoft.com/office/drawing/2014/main" id="{0C5B3E9A-9FD0-8F83-47FC-FA71FE61945E}"/>
                </a:ext>
              </a:extLst>
            </p:cNvPr>
            <p:cNvSpPr/>
            <p:nvPr/>
          </p:nvSpPr>
          <p:spPr>
            <a:xfrm>
              <a:off x="7146386" y="1266172"/>
              <a:ext cx="4290647" cy="122388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Autoimmune disorders --- SLE </a:t>
              </a:r>
            </a:p>
          </p:txBody>
        </p:sp>
        <p:sp>
          <p:nvSpPr>
            <p:cNvPr id="6" name="Multiplication Sign 5">
              <a:extLst>
                <a:ext uri="{FF2B5EF4-FFF2-40B4-BE49-F238E27FC236}">
                  <a16:creationId xmlns:a16="http://schemas.microsoft.com/office/drawing/2014/main" id="{F04B0440-E40F-CEA9-41AA-F73C3FE0D4FF}"/>
                </a:ext>
              </a:extLst>
            </p:cNvPr>
            <p:cNvSpPr/>
            <p:nvPr/>
          </p:nvSpPr>
          <p:spPr>
            <a:xfrm>
              <a:off x="10435771" y="1201764"/>
              <a:ext cx="852775" cy="71489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DBEAEF96-24D6-DC4D-D519-B6F4DAE94F2C}"/>
              </a:ext>
            </a:extLst>
          </p:cNvPr>
          <p:cNvGrpSpPr/>
          <p:nvPr/>
        </p:nvGrpSpPr>
        <p:grpSpPr>
          <a:xfrm>
            <a:off x="7146386" y="4191102"/>
            <a:ext cx="4290647" cy="1261950"/>
            <a:chOff x="7146386" y="4191102"/>
            <a:chExt cx="4290647" cy="1261950"/>
          </a:xfrm>
        </p:grpSpPr>
        <p:sp>
          <p:nvSpPr>
            <p:cNvPr id="3" name="Oval 2">
              <a:extLst>
                <a:ext uri="{FF2B5EF4-FFF2-40B4-BE49-F238E27FC236}">
                  <a16:creationId xmlns:a16="http://schemas.microsoft.com/office/drawing/2014/main" id="{D56DEBE5-D63F-0628-63DC-147695D35DFE}"/>
                </a:ext>
              </a:extLst>
            </p:cNvPr>
            <p:cNvSpPr/>
            <p:nvPr/>
          </p:nvSpPr>
          <p:spPr>
            <a:xfrm>
              <a:off x="7146386" y="4229163"/>
              <a:ext cx="4290647" cy="122388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Vitamin B12 Deficiency</a:t>
              </a:r>
            </a:p>
          </p:txBody>
        </p:sp>
        <p:sp>
          <p:nvSpPr>
            <p:cNvPr id="9" name="Multiplication Sign 8">
              <a:extLst>
                <a:ext uri="{FF2B5EF4-FFF2-40B4-BE49-F238E27FC236}">
                  <a16:creationId xmlns:a16="http://schemas.microsoft.com/office/drawing/2014/main" id="{A858C387-CE3E-8DCE-9990-388BD7F9C070}"/>
                </a:ext>
              </a:extLst>
            </p:cNvPr>
            <p:cNvSpPr/>
            <p:nvPr/>
          </p:nvSpPr>
          <p:spPr>
            <a:xfrm>
              <a:off x="10584258" y="4191102"/>
              <a:ext cx="852775" cy="71489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31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33888FD-3409-56E1-1428-61F1EEBA24D4}"/>
              </a:ext>
            </a:extLst>
          </p:cNvPr>
          <p:cNvGraphicFramePr/>
          <p:nvPr>
            <p:extLst>
              <p:ext uri="{D42A27DB-BD31-4B8C-83A1-F6EECF244321}">
                <p14:modId xmlns:p14="http://schemas.microsoft.com/office/powerpoint/2010/main" val="3626903054"/>
              </p:ext>
            </p:extLst>
          </p:nvPr>
        </p:nvGraphicFramePr>
        <p:xfrm>
          <a:off x="2588456" y="323556"/>
          <a:ext cx="6794696" cy="617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549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44936562-35B8-25F7-CA80-2D3C74EB6B9A}"/>
              </a:ext>
            </a:extLst>
          </p:cNvPr>
          <p:cNvSpPr/>
          <p:nvPr/>
        </p:nvSpPr>
        <p:spPr>
          <a:xfrm>
            <a:off x="4639994" y="406204"/>
            <a:ext cx="2912012" cy="2233246"/>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Diagnosis</a:t>
            </a:r>
          </a:p>
        </p:txBody>
      </p:sp>
      <p:sp>
        <p:nvSpPr>
          <p:cNvPr id="4" name="Rectangle: Rounded Corners 3">
            <a:extLst>
              <a:ext uri="{FF2B5EF4-FFF2-40B4-BE49-F238E27FC236}">
                <a16:creationId xmlns:a16="http://schemas.microsoft.com/office/drawing/2014/main" id="{94FE77DA-BE02-B291-0721-01F9821BDF22}"/>
              </a:ext>
            </a:extLst>
          </p:cNvPr>
          <p:cNvSpPr/>
          <p:nvPr/>
        </p:nvSpPr>
        <p:spPr>
          <a:xfrm>
            <a:off x="717648" y="3103490"/>
            <a:ext cx="10578904" cy="18796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Neuromyelitis Optica with Spectrum Disorder</a:t>
            </a:r>
          </a:p>
          <a:p>
            <a:pPr algn="ctr"/>
            <a:r>
              <a:rPr lang="en-US" sz="2400" dirty="0">
                <a:solidFill>
                  <a:srgbClr val="FF0000"/>
                </a:solidFill>
                <a:latin typeface="Arial" panose="020B0604020202020204" pitchFamily="34" charset="0"/>
                <a:cs typeface="Arial" panose="020B0604020202020204" pitchFamily="34" charset="0"/>
              </a:rPr>
              <a:t>(Optic Neuritis, Longitudinally Extensive Transverse Myelitis, Area Postrema Syndrome)</a:t>
            </a:r>
          </a:p>
        </p:txBody>
      </p:sp>
    </p:spTree>
    <p:extLst>
      <p:ext uri="{BB962C8B-B14F-4D97-AF65-F5344CB8AC3E}">
        <p14:creationId xmlns:p14="http://schemas.microsoft.com/office/powerpoint/2010/main" val="36288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2549745"/>
            <a:ext cx="11183816" cy="1758509"/>
          </a:xfrm>
        </p:spPr>
        <p:txBody>
          <a:bodyPr>
            <a:noAutofit/>
          </a:bodyPr>
          <a:lstStyle/>
          <a:p>
            <a:r>
              <a:rPr lang="en-US" sz="80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t>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381674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CF4686D-E2EC-6BBE-1227-4A7174ADE1CE}"/>
              </a:ext>
            </a:extLst>
          </p:cNvPr>
          <p:cNvSpPr/>
          <p:nvPr/>
        </p:nvSpPr>
        <p:spPr>
          <a:xfrm>
            <a:off x="883917" y="2243352"/>
            <a:ext cx="10750062" cy="977705"/>
          </a:xfrm>
          <a:prstGeom prst="roundRect">
            <a:avLst/>
          </a:prstGeom>
          <a:solidFill>
            <a:schemeClr val="tx2">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70C0"/>
              </a:buClr>
            </a:pPr>
            <a:r>
              <a:rPr lang="en-US" sz="2400" b="1" dirty="0">
                <a:solidFill>
                  <a:schemeClr val="tx1"/>
                </a:solidFill>
                <a:latin typeface="Arial" panose="020B0604020202020204" pitchFamily="34" charset="0"/>
                <a:cs typeface="Arial" panose="020B0604020202020204" pitchFamily="34" charset="0"/>
              </a:rPr>
              <a:t>   STEROID PULSE THERAPY</a:t>
            </a:r>
          </a:p>
          <a:p>
            <a:r>
              <a:rPr lang="en-US" sz="2000" dirty="0">
                <a:solidFill>
                  <a:schemeClr val="tx1"/>
                </a:solidFill>
                <a:latin typeface="Arial" panose="020B0604020202020204" pitchFamily="34" charset="0"/>
                <a:cs typeface="Arial" panose="020B0604020202020204" pitchFamily="34" charset="0"/>
              </a:rPr>
              <a:t>    Injection methylprednisolone 1 gm once daily for 5 days followed by oral prednisolone </a:t>
            </a:r>
          </a:p>
        </p:txBody>
      </p:sp>
      <p:sp>
        <p:nvSpPr>
          <p:cNvPr id="7" name="Rectangle: Rounded Corners 6">
            <a:extLst>
              <a:ext uri="{FF2B5EF4-FFF2-40B4-BE49-F238E27FC236}">
                <a16:creationId xmlns:a16="http://schemas.microsoft.com/office/drawing/2014/main" id="{D61FD878-C097-A099-937B-B09379B4BCB3}"/>
              </a:ext>
            </a:extLst>
          </p:cNvPr>
          <p:cNvSpPr/>
          <p:nvPr/>
        </p:nvSpPr>
        <p:spPr>
          <a:xfrm>
            <a:off x="883917" y="3577017"/>
            <a:ext cx="10750062" cy="102694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70C0"/>
              </a:buClr>
            </a:pPr>
            <a:r>
              <a:rPr lang="en-US" sz="2400" b="1" dirty="0">
                <a:solidFill>
                  <a:schemeClr val="tx1"/>
                </a:solidFill>
                <a:latin typeface="Arial" panose="020B0604020202020204" pitchFamily="34" charset="0"/>
                <a:cs typeface="Arial" panose="020B0604020202020204" pitchFamily="34" charset="0"/>
              </a:rPr>
              <a:t>   </a:t>
            </a:r>
          </a:p>
          <a:p>
            <a:pPr>
              <a:buClr>
                <a:srgbClr val="0070C0"/>
              </a:buClr>
            </a:pPr>
            <a:r>
              <a:rPr lang="en-US" sz="2400" b="1" dirty="0">
                <a:solidFill>
                  <a:schemeClr val="tx1"/>
                </a:solidFill>
                <a:latin typeface="Arial" panose="020B0604020202020204" pitchFamily="34" charset="0"/>
                <a:cs typeface="Arial" panose="020B0604020202020204" pitchFamily="34" charset="0"/>
              </a:rPr>
              <a:t>    Injection omeprazole </a:t>
            </a:r>
            <a:r>
              <a:rPr lang="en-US" sz="2400" dirty="0">
                <a:solidFill>
                  <a:schemeClr val="tx1"/>
                </a:solidFill>
                <a:latin typeface="Arial" panose="020B0604020202020204" pitchFamily="34" charset="0"/>
                <a:cs typeface="Arial" panose="020B0604020202020204" pitchFamily="34" charset="0"/>
              </a:rPr>
              <a:t>40mg OD and </a:t>
            </a:r>
            <a:r>
              <a:rPr lang="en-US" sz="2400" b="1" dirty="0">
                <a:solidFill>
                  <a:schemeClr val="tx1"/>
                </a:solidFill>
                <a:latin typeface="Arial" panose="020B0604020202020204" pitchFamily="34" charset="0"/>
                <a:cs typeface="Arial" panose="020B0604020202020204" pitchFamily="34" charset="0"/>
              </a:rPr>
              <a:t>Injection Ondansetron </a:t>
            </a:r>
            <a:r>
              <a:rPr lang="en-US" sz="2400" dirty="0">
                <a:solidFill>
                  <a:schemeClr val="tx1"/>
                </a:solidFill>
                <a:latin typeface="Arial" panose="020B0604020202020204" pitchFamily="34" charset="0"/>
                <a:cs typeface="Arial" panose="020B0604020202020204" pitchFamily="34" charset="0"/>
              </a:rPr>
              <a:t>8mg BD</a:t>
            </a:r>
          </a:p>
          <a:p>
            <a:pPr>
              <a:buClr>
                <a:srgbClr val="0070C0"/>
              </a:buClr>
            </a:pPr>
            <a:r>
              <a:rPr lang="en-US" sz="2400" dirty="0">
                <a:solidFill>
                  <a:schemeClr val="tx1"/>
                </a:solidFill>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589757C3-D029-AE24-03D2-A500C0F81734}"/>
              </a:ext>
            </a:extLst>
          </p:cNvPr>
          <p:cNvSpPr/>
          <p:nvPr/>
        </p:nvSpPr>
        <p:spPr>
          <a:xfrm>
            <a:off x="883916" y="1006149"/>
            <a:ext cx="10750063" cy="977705"/>
          </a:xfrm>
          <a:prstGeom prst="roundRect">
            <a:avLst/>
          </a:prstGeom>
          <a:solidFill>
            <a:srgbClr val="86F689"/>
          </a:solidFill>
          <a:ln>
            <a:solidFill>
              <a:srgbClr val="86F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70C0"/>
              </a:buClr>
            </a:pPr>
            <a:r>
              <a:rPr lang="en-US" sz="2400" dirty="0">
                <a:solidFill>
                  <a:schemeClr val="tx1"/>
                </a:solidFill>
                <a:latin typeface="Arial" panose="020B0604020202020204" pitchFamily="34" charset="0"/>
                <a:cs typeface="Arial" panose="020B0604020202020204" pitchFamily="34" charset="0"/>
              </a:rPr>
              <a:t>   Patient was admitted to </a:t>
            </a:r>
            <a:r>
              <a:rPr lang="en-US" sz="2400" b="1" dirty="0">
                <a:solidFill>
                  <a:schemeClr val="tx1">
                    <a:lumMod val="95000"/>
                    <a:lumOff val="5000"/>
                  </a:schemeClr>
                </a:solidFill>
                <a:latin typeface="Arial" panose="020B0604020202020204" pitchFamily="34" charset="0"/>
                <a:cs typeface="Arial" panose="020B0604020202020204" pitchFamily="34" charset="0"/>
              </a:rPr>
              <a:t>Medical ward</a:t>
            </a:r>
          </a:p>
        </p:txBody>
      </p:sp>
      <p:sp>
        <p:nvSpPr>
          <p:cNvPr id="9" name="Rectangle: Rounded Corners 8">
            <a:extLst>
              <a:ext uri="{FF2B5EF4-FFF2-40B4-BE49-F238E27FC236}">
                <a16:creationId xmlns:a16="http://schemas.microsoft.com/office/drawing/2014/main" id="{2B67081C-0608-4FDD-E4CC-6AE5030A3E43}"/>
              </a:ext>
            </a:extLst>
          </p:cNvPr>
          <p:cNvSpPr/>
          <p:nvPr/>
        </p:nvSpPr>
        <p:spPr>
          <a:xfrm>
            <a:off x="883916" y="4955038"/>
            <a:ext cx="10750064" cy="977705"/>
          </a:xfrm>
          <a:prstGeom prst="roundRect">
            <a:avLst/>
          </a:prstGeom>
          <a:solidFill>
            <a:srgbClr val="C4E9F8"/>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70C0"/>
              </a:buClr>
            </a:pP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Patient remained admitted for 13 days during which her weakness     improved  to 5/5</a:t>
            </a:r>
          </a:p>
        </p:txBody>
      </p:sp>
    </p:spTree>
    <p:extLst>
      <p:ext uri="{BB962C8B-B14F-4D97-AF65-F5344CB8AC3E}">
        <p14:creationId xmlns:p14="http://schemas.microsoft.com/office/powerpoint/2010/main" val="34871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389D-9BFC-4BA2-7656-E8B0C3693C42}"/>
              </a:ext>
            </a:extLst>
          </p:cNvPr>
          <p:cNvSpPr>
            <a:spLocks noGrp="1"/>
          </p:cNvSpPr>
          <p:nvPr>
            <p:ph type="title"/>
          </p:nvPr>
        </p:nvSpPr>
        <p:spPr/>
        <p:txBody>
          <a:bodyPr>
            <a:normAutofit/>
          </a:bodyPr>
          <a:lstStyle/>
          <a:p>
            <a:r>
              <a:rPr lang="en-US" sz="4400" b="1" dirty="0">
                <a:solidFill>
                  <a:srgbClr val="0070C0"/>
                </a:solidFill>
                <a:latin typeface="Arial" panose="020B0604020202020204" pitchFamily="34" charset="0"/>
                <a:cs typeface="Arial" panose="020B0604020202020204" pitchFamily="34" charset="0"/>
              </a:rPr>
              <a:t>Demographic Profile</a:t>
            </a:r>
          </a:p>
        </p:txBody>
      </p:sp>
      <p:sp>
        <p:nvSpPr>
          <p:cNvPr id="3" name="Content Placeholder 2">
            <a:extLst>
              <a:ext uri="{FF2B5EF4-FFF2-40B4-BE49-F238E27FC236}">
                <a16:creationId xmlns:a16="http://schemas.microsoft.com/office/drawing/2014/main" id="{4F8D0372-2CA0-2B96-BF18-07F8AE1B3513}"/>
              </a:ext>
            </a:extLst>
          </p:cNvPr>
          <p:cNvSpPr>
            <a:spLocks noGrp="1"/>
          </p:cNvSpPr>
          <p:nvPr>
            <p:ph idx="1"/>
          </p:nvPr>
        </p:nvSpPr>
        <p:spPr>
          <a:xfrm>
            <a:off x="1097280" y="2061028"/>
            <a:ext cx="10058400" cy="3959944"/>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Name</a:t>
            </a:r>
            <a:r>
              <a:rPr lang="en-US" sz="2800" dirty="0">
                <a:solidFill>
                  <a:schemeClr val="tx1"/>
                </a:solidFill>
                <a:latin typeface="Arial" panose="020B0604020202020204" pitchFamily="34" charset="0"/>
                <a:cs typeface="Arial" panose="020B0604020202020204" pitchFamily="34" charset="0"/>
              </a:rPr>
              <a:t>: Miss XYZ</a:t>
            </a:r>
          </a:p>
          <a:p>
            <a:r>
              <a:rPr lang="en-US" sz="2800" b="1" dirty="0">
                <a:solidFill>
                  <a:schemeClr val="tx1"/>
                </a:solidFill>
                <a:latin typeface="Arial" panose="020B0604020202020204" pitchFamily="34" charset="0"/>
                <a:cs typeface="Arial" panose="020B0604020202020204" pitchFamily="34" charset="0"/>
              </a:rPr>
              <a:t>Age</a:t>
            </a:r>
            <a:r>
              <a:rPr lang="en-US" sz="2800" dirty="0">
                <a:solidFill>
                  <a:schemeClr val="tx1"/>
                </a:solidFill>
                <a:latin typeface="Arial" panose="020B0604020202020204" pitchFamily="34" charset="0"/>
                <a:cs typeface="Arial" panose="020B0604020202020204" pitchFamily="34" charset="0"/>
              </a:rPr>
              <a:t>: 21 years old</a:t>
            </a:r>
          </a:p>
          <a:p>
            <a:r>
              <a:rPr lang="en-US" sz="2800" b="1" dirty="0">
                <a:solidFill>
                  <a:schemeClr val="tx1"/>
                </a:solidFill>
                <a:latin typeface="Arial" panose="020B0604020202020204" pitchFamily="34" charset="0"/>
                <a:cs typeface="Arial" panose="020B0604020202020204" pitchFamily="34" charset="0"/>
              </a:rPr>
              <a:t>Gender</a:t>
            </a:r>
            <a:r>
              <a:rPr lang="en-US" sz="2800" dirty="0">
                <a:solidFill>
                  <a:schemeClr val="tx1"/>
                </a:solidFill>
                <a:latin typeface="Arial" panose="020B0604020202020204" pitchFamily="34" charset="0"/>
                <a:cs typeface="Arial" panose="020B0604020202020204" pitchFamily="34" charset="0"/>
              </a:rPr>
              <a:t>: Female</a:t>
            </a:r>
          </a:p>
          <a:p>
            <a:r>
              <a:rPr lang="en-US" sz="2800" b="1" dirty="0">
                <a:solidFill>
                  <a:schemeClr val="tx1"/>
                </a:solidFill>
                <a:latin typeface="Arial" panose="020B0604020202020204" pitchFamily="34" charset="0"/>
                <a:cs typeface="Arial" panose="020B0604020202020204" pitchFamily="34" charset="0"/>
              </a:rPr>
              <a:t>Address</a:t>
            </a:r>
            <a:r>
              <a:rPr lang="en-US" sz="2800" dirty="0">
                <a:solidFill>
                  <a:schemeClr val="tx1"/>
                </a:solidFill>
                <a:latin typeface="Arial" panose="020B0604020202020204" pitchFamily="34" charset="0"/>
                <a:cs typeface="Arial" panose="020B0604020202020204" pitchFamily="34" charset="0"/>
              </a:rPr>
              <a:t>:  Rawalpindi</a:t>
            </a:r>
          </a:p>
          <a:p>
            <a:r>
              <a:rPr lang="en-US" sz="2800" b="1" dirty="0">
                <a:solidFill>
                  <a:schemeClr val="tx1"/>
                </a:solidFill>
                <a:latin typeface="Arial" panose="020B0604020202020204" pitchFamily="34" charset="0"/>
                <a:cs typeface="Arial" panose="020B0604020202020204" pitchFamily="34" charset="0"/>
              </a:rPr>
              <a:t>Marital status: </a:t>
            </a:r>
            <a:r>
              <a:rPr lang="en-US" sz="2800" dirty="0">
                <a:solidFill>
                  <a:schemeClr val="tx1"/>
                </a:solidFill>
                <a:latin typeface="Arial" panose="020B0604020202020204" pitchFamily="34" charset="0"/>
                <a:cs typeface="Arial" panose="020B0604020202020204" pitchFamily="34" charset="0"/>
              </a:rPr>
              <a:t>Single</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Date of Admission: </a:t>
            </a:r>
            <a:r>
              <a:rPr lang="en-US" sz="2800" dirty="0">
                <a:solidFill>
                  <a:schemeClr val="tx1"/>
                </a:solidFill>
                <a:latin typeface="Arial" panose="020B0604020202020204" pitchFamily="34" charset="0"/>
                <a:cs typeface="Arial" panose="020B0604020202020204" pitchFamily="34" charset="0"/>
              </a:rPr>
              <a:t>13-02-2024</a:t>
            </a:r>
          </a:p>
          <a:p>
            <a:pPr marL="0" indent="0">
              <a:buNone/>
            </a:pPr>
            <a:r>
              <a:rPr lang="en-US" sz="2800" b="1" dirty="0">
                <a:solidFill>
                  <a:schemeClr val="tx1"/>
                </a:solidFill>
                <a:latin typeface="Arial" panose="020B0604020202020204" pitchFamily="34" charset="0"/>
                <a:cs typeface="Arial" panose="020B0604020202020204" pitchFamily="34" charset="0"/>
              </a:rPr>
              <a:t> Mode of Admission:</a:t>
            </a:r>
            <a:r>
              <a:rPr lang="en-US" sz="2800" dirty="0">
                <a:solidFill>
                  <a:schemeClr val="tx1"/>
                </a:solidFill>
                <a:latin typeface="Arial" panose="020B0604020202020204" pitchFamily="34" charset="0"/>
                <a:cs typeface="Arial" panose="020B0604020202020204" pitchFamily="34" charset="0"/>
              </a:rPr>
              <a:t> OPD</a:t>
            </a:r>
          </a:p>
          <a:p>
            <a:pPr marL="0" indent="0">
              <a:buNone/>
            </a:pP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80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E136437-99D8-A0AC-6CD9-96F6812896FE}"/>
              </a:ext>
            </a:extLst>
          </p:cNvPr>
          <p:cNvSpPr/>
          <p:nvPr/>
        </p:nvSpPr>
        <p:spPr>
          <a:xfrm>
            <a:off x="342899" y="413942"/>
            <a:ext cx="11572875" cy="4615258"/>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370EFCA-6DD0-C977-9DF7-385076F94995}"/>
              </a:ext>
            </a:extLst>
          </p:cNvPr>
          <p:cNvSpPr/>
          <p:nvPr/>
        </p:nvSpPr>
        <p:spPr>
          <a:xfrm>
            <a:off x="659830" y="2219649"/>
            <a:ext cx="3452219" cy="9398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Discharged on Medication</a:t>
            </a:r>
          </a:p>
        </p:txBody>
      </p:sp>
      <p:sp>
        <p:nvSpPr>
          <p:cNvPr id="3" name="Oval 2">
            <a:extLst>
              <a:ext uri="{FF2B5EF4-FFF2-40B4-BE49-F238E27FC236}">
                <a16:creationId xmlns:a16="http://schemas.microsoft.com/office/drawing/2014/main" id="{244F8C6B-6D09-6597-76DA-4E7E822651E8}"/>
              </a:ext>
            </a:extLst>
          </p:cNvPr>
          <p:cNvSpPr/>
          <p:nvPr/>
        </p:nvSpPr>
        <p:spPr>
          <a:xfrm>
            <a:off x="4238689" y="858968"/>
            <a:ext cx="2707026" cy="1733612"/>
          </a:xfrm>
          <a:prstGeom prst="ellipse">
            <a:avLst/>
          </a:prstGeom>
          <a:solidFill>
            <a:srgbClr val="D1D7EB"/>
          </a:solidFill>
          <a:ln>
            <a:solidFill>
              <a:srgbClr val="D1D7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1"/>
                </a:solidFill>
                <a:latin typeface="Arial" panose="020B0604020202020204" pitchFamily="34" charset="0"/>
                <a:cs typeface="Arial" panose="020B0604020202020204" pitchFamily="34" charset="0"/>
              </a:rPr>
              <a:t>Oral Prednisolone 5mg</a:t>
            </a:r>
            <a:r>
              <a:rPr lang="en-US" sz="2000" dirty="0">
                <a:solidFill>
                  <a:schemeClr val="tx1">
                    <a:lumMod val="95000"/>
                    <a:lumOff val="5000"/>
                  </a:schemeClr>
                </a:solidFill>
                <a:latin typeface="Arial" panose="020B0604020202020204" pitchFamily="34" charset="0"/>
                <a:cs typeface="Arial" panose="020B0604020202020204" pitchFamily="34" charset="0"/>
              </a:rPr>
              <a:t> </a:t>
            </a:r>
          </a:p>
          <a:p>
            <a:pPr algn="ctr"/>
            <a:r>
              <a:rPr lang="en-US" sz="2000" b="1" dirty="0">
                <a:solidFill>
                  <a:srgbClr val="FF0000"/>
                </a:solidFill>
                <a:latin typeface="Arial" panose="020B0604020202020204" pitchFamily="34" charset="0"/>
                <a:cs typeface="Arial" panose="020B0604020202020204" pitchFamily="34" charset="0"/>
              </a:rPr>
              <a:t> 3</a:t>
            </a:r>
            <a:r>
              <a:rPr lang="en-US" sz="2000" dirty="0">
                <a:solidFill>
                  <a:schemeClr val="tx1">
                    <a:lumMod val="95000"/>
                    <a:lumOff val="5000"/>
                  </a:schemeClr>
                </a:solidFill>
                <a:latin typeface="Arial" panose="020B0604020202020204" pitchFamily="34" charset="0"/>
                <a:cs typeface="Arial" panose="020B0604020202020204" pitchFamily="34" charset="0"/>
              </a:rPr>
              <a:t> in morning</a:t>
            </a:r>
          </a:p>
          <a:p>
            <a:pPr algn="ctr"/>
            <a:r>
              <a:rPr lang="en-US" sz="2000" b="1" dirty="0">
                <a:solidFill>
                  <a:srgbClr val="FF0000"/>
                </a:solidFill>
                <a:latin typeface="Arial" panose="020B0604020202020204" pitchFamily="34" charset="0"/>
                <a:cs typeface="Arial" panose="020B0604020202020204" pitchFamily="34" charset="0"/>
              </a:rPr>
              <a:t>2</a:t>
            </a:r>
            <a:r>
              <a:rPr lang="en-US" sz="2000" dirty="0">
                <a:solidFill>
                  <a:schemeClr val="tx1">
                    <a:lumMod val="95000"/>
                    <a:lumOff val="5000"/>
                  </a:schemeClr>
                </a:solidFill>
                <a:latin typeface="Arial" panose="020B0604020202020204" pitchFamily="34" charset="0"/>
                <a:cs typeface="Arial" panose="020B0604020202020204" pitchFamily="34" charset="0"/>
              </a:rPr>
              <a:t> at night</a:t>
            </a:r>
          </a:p>
        </p:txBody>
      </p:sp>
      <p:sp>
        <p:nvSpPr>
          <p:cNvPr id="4" name="Oval 3">
            <a:extLst>
              <a:ext uri="{FF2B5EF4-FFF2-40B4-BE49-F238E27FC236}">
                <a16:creationId xmlns:a16="http://schemas.microsoft.com/office/drawing/2014/main" id="{3237D779-C507-FA22-B817-6B169407736B}"/>
              </a:ext>
            </a:extLst>
          </p:cNvPr>
          <p:cNvSpPr/>
          <p:nvPr/>
        </p:nvSpPr>
        <p:spPr>
          <a:xfrm>
            <a:off x="8854596" y="794669"/>
            <a:ext cx="2707026" cy="1733612"/>
          </a:xfrm>
          <a:prstGeom prst="ellipse">
            <a:avLst/>
          </a:prstGeom>
          <a:solidFill>
            <a:srgbClr val="D1D7EB"/>
          </a:solidFill>
          <a:ln>
            <a:solidFill>
              <a:srgbClr val="D1D7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a:p>
            <a:pPr algn="ctr"/>
            <a:r>
              <a:rPr lang="en-US" sz="1900" b="1" dirty="0">
                <a:solidFill>
                  <a:schemeClr val="tx1"/>
                </a:solidFill>
                <a:latin typeface="Arial" panose="020B0604020202020204" pitchFamily="34" charset="0"/>
                <a:cs typeface="Arial" panose="020B0604020202020204" pitchFamily="34" charset="0"/>
              </a:rPr>
              <a:t>Oral Prednisolone 5mg</a:t>
            </a:r>
          </a:p>
          <a:p>
            <a:pPr algn="ctr"/>
            <a:r>
              <a:rPr lang="en-US" b="1" dirty="0">
                <a:solidFill>
                  <a:srgbClr val="FF0000"/>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in morning      </a:t>
            </a:r>
          </a:p>
          <a:p>
            <a:pPr algn="ctr"/>
            <a:r>
              <a:rPr lang="en-US" dirty="0">
                <a:solidFill>
                  <a:schemeClr val="tx1"/>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2 </a:t>
            </a:r>
            <a:r>
              <a:rPr lang="en-US" dirty="0">
                <a:solidFill>
                  <a:schemeClr val="tx1"/>
                </a:solidFill>
                <a:latin typeface="Arial" panose="020B0604020202020204" pitchFamily="34" charset="0"/>
                <a:cs typeface="Arial" panose="020B0604020202020204" pitchFamily="34" charset="0"/>
              </a:rPr>
              <a:t>at night </a:t>
            </a:r>
          </a:p>
          <a:p>
            <a:pPr algn="ctr"/>
            <a:endParaRPr lang="en-US" dirty="0"/>
          </a:p>
        </p:txBody>
      </p:sp>
      <p:sp>
        <p:nvSpPr>
          <p:cNvPr id="5" name="Arrow: Right 4">
            <a:extLst>
              <a:ext uri="{FF2B5EF4-FFF2-40B4-BE49-F238E27FC236}">
                <a16:creationId xmlns:a16="http://schemas.microsoft.com/office/drawing/2014/main" id="{9F14170A-B4D5-E17C-9870-13B83516C97D}"/>
              </a:ext>
            </a:extLst>
          </p:cNvPr>
          <p:cNvSpPr/>
          <p:nvPr/>
        </p:nvSpPr>
        <p:spPr>
          <a:xfrm>
            <a:off x="7464727" y="1267073"/>
            <a:ext cx="870857" cy="38608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BAE359-7193-9B43-FD43-6B327A1CADA0}"/>
              </a:ext>
            </a:extLst>
          </p:cNvPr>
          <p:cNvSpPr txBox="1"/>
          <p:nvPr/>
        </p:nvSpPr>
        <p:spPr>
          <a:xfrm>
            <a:off x="7072355" y="1814983"/>
            <a:ext cx="1643118" cy="307777"/>
          </a:xfrm>
          <a:prstGeom prst="rect">
            <a:avLst/>
          </a:prstGeom>
          <a:solidFill>
            <a:srgbClr val="FBFB57"/>
          </a:solidFill>
        </p:spPr>
        <p:txBody>
          <a:bodyPr wrap="square" rtlCol="0">
            <a:spAutoFit/>
          </a:bodyPr>
          <a:lstStyle/>
          <a:p>
            <a:r>
              <a:rPr lang="en-US" sz="1400" b="1" dirty="0">
                <a:latin typeface="Arial" panose="020B0604020202020204" pitchFamily="34" charset="0"/>
                <a:cs typeface="Arial" panose="020B0604020202020204" pitchFamily="34" charset="0"/>
              </a:rPr>
              <a:t>AFTER </a:t>
            </a:r>
            <a:r>
              <a:rPr lang="en-US" sz="1400" b="1" dirty="0">
                <a:solidFill>
                  <a:srgbClr val="FF0000"/>
                </a:solidFill>
                <a:latin typeface="Arial" panose="020B0604020202020204" pitchFamily="34" charset="0"/>
                <a:cs typeface="Arial" panose="020B0604020202020204" pitchFamily="34" charset="0"/>
              </a:rPr>
              <a:t>2 WEEKS</a:t>
            </a:r>
          </a:p>
        </p:txBody>
      </p:sp>
      <p:sp>
        <p:nvSpPr>
          <p:cNvPr id="8" name="Oval 7">
            <a:extLst>
              <a:ext uri="{FF2B5EF4-FFF2-40B4-BE49-F238E27FC236}">
                <a16:creationId xmlns:a16="http://schemas.microsoft.com/office/drawing/2014/main" id="{1766EEBD-9401-D5EC-E111-35968684E020}"/>
              </a:ext>
            </a:extLst>
          </p:cNvPr>
          <p:cNvSpPr/>
          <p:nvPr/>
        </p:nvSpPr>
        <p:spPr>
          <a:xfrm>
            <a:off x="6772932" y="2965510"/>
            <a:ext cx="2707026" cy="1733612"/>
          </a:xfrm>
          <a:prstGeom prst="ellipse">
            <a:avLst/>
          </a:prstGeom>
          <a:solidFill>
            <a:srgbClr val="D1D7EB"/>
          </a:solidFill>
          <a:ln>
            <a:solidFill>
              <a:srgbClr val="D1D7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1"/>
                </a:solidFill>
                <a:latin typeface="Arial" panose="020B0604020202020204" pitchFamily="34" charset="0"/>
                <a:cs typeface="Arial" panose="020B0604020202020204" pitchFamily="34" charset="0"/>
              </a:rPr>
              <a:t>Oral Azathioprine 50mg</a:t>
            </a:r>
          </a:p>
          <a:p>
            <a:pPr algn="ctr"/>
            <a:r>
              <a:rPr lang="en-US" sz="1900" dirty="0">
                <a:solidFill>
                  <a:schemeClr val="tx1"/>
                </a:solidFill>
                <a:latin typeface="Arial" panose="020B0604020202020204" pitchFamily="34" charset="0"/>
                <a:cs typeface="Arial" panose="020B0604020202020204" pitchFamily="34" charset="0"/>
              </a:rPr>
              <a:t>Twice a day</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C581CFF-2A4A-B1AB-233E-0E48179019B2}"/>
              </a:ext>
            </a:extLst>
          </p:cNvPr>
          <p:cNvSpPr/>
          <p:nvPr/>
        </p:nvSpPr>
        <p:spPr>
          <a:xfrm>
            <a:off x="476250" y="5209090"/>
            <a:ext cx="11296650" cy="1020260"/>
          </a:xfrm>
          <a:prstGeom prst="roundRect">
            <a:avLst/>
          </a:prstGeom>
          <a:solidFill>
            <a:schemeClr val="accent1">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rial" panose="020B0604020202020204" pitchFamily="34" charset="0"/>
                <a:cs typeface="Arial" panose="020B0604020202020204" pitchFamily="34" charset="0"/>
              </a:rPr>
              <a:t>Follow up </a:t>
            </a:r>
            <a:r>
              <a:rPr lang="en-US" sz="3000" dirty="0">
                <a:solidFill>
                  <a:srgbClr val="FF0000"/>
                </a:solidFill>
                <a:latin typeface="Arial" panose="020B0604020202020204" pitchFamily="34" charset="0"/>
                <a:cs typeface="Arial" panose="020B0604020202020204" pitchFamily="34" charset="0"/>
              </a:rPr>
              <a:t>after 2 weeks </a:t>
            </a:r>
            <a:r>
              <a:rPr lang="en-US" sz="3000" dirty="0">
                <a:solidFill>
                  <a:schemeClr val="tx1"/>
                </a:solidFill>
                <a:latin typeface="Arial" panose="020B0604020202020204" pitchFamily="34" charset="0"/>
                <a:cs typeface="Arial" panose="020B0604020202020204" pitchFamily="34" charset="0"/>
              </a:rPr>
              <a:t>advised</a:t>
            </a:r>
          </a:p>
        </p:txBody>
      </p:sp>
    </p:spTree>
    <p:extLst>
      <p:ext uri="{BB962C8B-B14F-4D97-AF65-F5344CB8AC3E}">
        <p14:creationId xmlns:p14="http://schemas.microsoft.com/office/powerpoint/2010/main" val="3134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CE7F458-59A8-2AE3-C093-33B8D1A700E9}"/>
              </a:ext>
            </a:extLst>
          </p:cNvPr>
          <p:cNvSpPr/>
          <p:nvPr/>
        </p:nvSpPr>
        <p:spPr>
          <a:xfrm>
            <a:off x="1677563" y="5350111"/>
            <a:ext cx="8836865" cy="754902"/>
          </a:xfrm>
          <a:prstGeom prst="roundRect">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Arial" panose="020B0604020202020204" pitchFamily="34" charset="0"/>
                <a:cs typeface="Arial" panose="020B0604020202020204" pitchFamily="34" charset="0"/>
              </a:rPr>
              <a:t>Current medication was continued </a:t>
            </a:r>
          </a:p>
        </p:txBody>
      </p:sp>
      <p:sp>
        <p:nvSpPr>
          <p:cNvPr id="5" name="Rectangle: Rounded Corners 4">
            <a:extLst>
              <a:ext uri="{FF2B5EF4-FFF2-40B4-BE49-F238E27FC236}">
                <a16:creationId xmlns:a16="http://schemas.microsoft.com/office/drawing/2014/main" id="{D67CBF27-9159-6112-0DA5-A30FB95E2165}"/>
              </a:ext>
            </a:extLst>
          </p:cNvPr>
          <p:cNvSpPr/>
          <p:nvPr/>
        </p:nvSpPr>
        <p:spPr>
          <a:xfrm>
            <a:off x="1677563" y="2573029"/>
            <a:ext cx="8836856" cy="754902"/>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Arial" panose="020B0604020202020204" pitchFamily="34" charset="0"/>
                <a:cs typeface="Arial" panose="020B0604020202020204" pitchFamily="34" charset="0"/>
              </a:rPr>
              <a:t>There was </a:t>
            </a:r>
            <a:r>
              <a:rPr lang="en-US" sz="2800" dirty="0">
                <a:solidFill>
                  <a:schemeClr val="tx1"/>
                </a:solidFill>
                <a:latin typeface="Arial" panose="020B0604020202020204" pitchFamily="34" charset="0"/>
                <a:cs typeface="Arial" panose="020B0604020202020204" pitchFamily="34" charset="0"/>
              </a:rPr>
              <a:t>NO residual lower </a:t>
            </a:r>
            <a:r>
              <a:rPr lang="en-US" sz="2800" dirty="0">
                <a:solidFill>
                  <a:schemeClr val="tx1">
                    <a:lumMod val="95000"/>
                    <a:lumOff val="5000"/>
                  </a:schemeClr>
                </a:solidFill>
                <a:latin typeface="Arial" panose="020B0604020202020204" pitchFamily="34" charset="0"/>
                <a:cs typeface="Arial" panose="020B0604020202020204" pitchFamily="34" charset="0"/>
              </a:rPr>
              <a:t>limb weakness </a:t>
            </a:r>
          </a:p>
        </p:txBody>
      </p:sp>
      <p:sp>
        <p:nvSpPr>
          <p:cNvPr id="6" name="Rectangle: Rounded Corners 5">
            <a:extLst>
              <a:ext uri="{FF2B5EF4-FFF2-40B4-BE49-F238E27FC236}">
                <a16:creationId xmlns:a16="http://schemas.microsoft.com/office/drawing/2014/main" id="{995EC582-2509-764D-3923-9CDE372DF2F4}"/>
              </a:ext>
            </a:extLst>
          </p:cNvPr>
          <p:cNvSpPr/>
          <p:nvPr/>
        </p:nvSpPr>
        <p:spPr>
          <a:xfrm>
            <a:off x="1677565" y="1674148"/>
            <a:ext cx="8836855" cy="754902"/>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Vomiting was settled </a:t>
            </a:r>
          </a:p>
        </p:txBody>
      </p:sp>
      <p:sp>
        <p:nvSpPr>
          <p:cNvPr id="7" name="Rectangle: Rounded Corners 6">
            <a:extLst>
              <a:ext uri="{FF2B5EF4-FFF2-40B4-BE49-F238E27FC236}">
                <a16:creationId xmlns:a16="http://schemas.microsoft.com/office/drawing/2014/main" id="{C6DFC0DA-2784-3ACB-BA3A-3CF3D8BC59D1}"/>
              </a:ext>
            </a:extLst>
          </p:cNvPr>
          <p:cNvSpPr/>
          <p:nvPr/>
        </p:nvSpPr>
        <p:spPr>
          <a:xfrm>
            <a:off x="1677563" y="3423589"/>
            <a:ext cx="8836856" cy="754902"/>
          </a:xfrm>
          <a:prstGeom prst="roundRect">
            <a:avLst/>
          </a:prstGeom>
          <a:solidFill>
            <a:srgbClr val="86F689"/>
          </a:solidFill>
          <a:ln>
            <a:solidFill>
              <a:srgbClr val="86F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Arial" panose="020B0604020202020204" pitchFamily="34" charset="0"/>
                <a:cs typeface="Arial" panose="020B0604020202020204" pitchFamily="34" charset="0"/>
              </a:rPr>
              <a:t>Patient was able to walk </a:t>
            </a:r>
            <a:r>
              <a:rPr lang="en-US" sz="2800" dirty="0">
                <a:solidFill>
                  <a:schemeClr val="tx1"/>
                </a:solidFill>
                <a:latin typeface="Arial" panose="020B0604020202020204" pitchFamily="34" charset="0"/>
                <a:cs typeface="Arial" panose="020B0604020202020204" pitchFamily="34" charset="0"/>
              </a:rPr>
              <a:t>without a</a:t>
            </a:r>
            <a:r>
              <a:rPr lang="en-US" sz="2800" dirty="0">
                <a:solidFill>
                  <a:schemeClr val="tx1">
                    <a:lumMod val="95000"/>
                    <a:lumOff val="5000"/>
                  </a:schemeClr>
                </a:solidFill>
                <a:latin typeface="Arial" panose="020B0604020202020204" pitchFamily="34" charset="0"/>
                <a:cs typeface="Arial" panose="020B0604020202020204" pitchFamily="34" charset="0"/>
              </a:rPr>
              <a:t>ssistance </a:t>
            </a:r>
          </a:p>
        </p:txBody>
      </p:sp>
      <p:sp>
        <p:nvSpPr>
          <p:cNvPr id="10" name="Oval 9">
            <a:extLst>
              <a:ext uri="{FF2B5EF4-FFF2-40B4-BE49-F238E27FC236}">
                <a16:creationId xmlns:a16="http://schemas.microsoft.com/office/drawing/2014/main" id="{6DA83EF1-CE4B-445B-D3E0-9E1829207A0E}"/>
              </a:ext>
            </a:extLst>
          </p:cNvPr>
          <p:cNvSpPr/>
          <p:nvPr/>
        </p:nvSpPr>
        <p:spPr>
          <a:xfrm>
            <a:off x="3091543" y="97972"/>
            <a:ext cx="5083628" cy="1346464"/>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95000"/>
                    <a:lumOff val="5000"/>
                  </a:schemeClr>
                </a:solidFill>
                <a:latin typeface="Arial Black" panose="020B0A04020102020204" pitchFamily="34" charset="0"/>
                <a:cs typeface="Arial" panose="020B0604020202020204" pitchFamily="34" charset="0"/>
              </a:rPr>
              <a:t>Follow Up Visit</a:t>
            </a:r>
          </a:p>
        </p:txBody>
      </p:sp>
      <p:sp>
        <p:nvSpPr>
          <p:cNvPr id="8" name="Rectangle: Rounded Corners 7">
            <a:extLst>
              <a:ext uri="{FF2B5EF4-FFF2-40B4-BE49-F238E27FC236}">
                <a16:creationId xmlns:a16="http://schemas.microsoft.com/office/drawing/2014/main" id="{0948645B-0EF9-ADEE-59F1-6CFA8259C350}"/>
              </a:ext>
            </a:extLst>
          </p:cNvPr>
          <p:cNvSpPr/>
          <p:nvPr/>
        </p:nvSpPr>
        <p:spPr>
          <a:xfrm>
            <a:off x="1677563" y="4365497"/>
            <a:ext cx="8836855" cy="754902"/>
          </a:xfrm>
          <a:prstGeom prst="roundRect">
            <a:avLst/>
          </a:prstGeom>
          <a:solidFill>
            <a:srgbClr val="FBFB57"/>
          </a:solidFill>
          <a:ln>
            <a:solidFill>
              <a:srgbClr val="FBFB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Arial" panose="020B0604020202020204" pitchFamily="34" charset="0"/>
                <a:cs typeface="Arial" panose="020B0604020202020204" pitchFamily="34" charset="0"/>
              </a:rPr>
              <a:t>Power was </a:t>
            </a:r>
            <a:r>
              <a:rPr lang="en-US" sz="2800" dirty="0">
                <a:solidFill>
                  <a:schemeClr val="tx1"/>
                </a:solidFill>
                <a:latin typeface="Arial" panose="020B0604020202020204" pitchFamily="34" charset="0"/>
                <a:cs typeface="Arial" panose="020B0604020202020204" pitchFamily="34" charset="0"/>
              </a:rPr>
              <a:t>5/5 in </a:t>
            </a:r>
            <a:r>
              <a:rPr lang="en-US" sz="2800" dirty="0">
                <a:solidFill>
                  <a:schemeClr val="tx1">
                    <a:lumMod val="95000"/>
                    <a:lumOff val="5000"/>
                  </a:schemeClr>
                </a:solidFill>
                <a:latin typeface="Arial" panose="020B0604020202020204" pitchFamily="34" charset="0"/>
                <a:cs typeface="Arial" panose="020B0604020202020204" pitchFamily="34" charset="0"/>
              </a:rPr>
              <a:t>all limbs </a:t>
            </a:r>
          </a:p>
        </p:txBody>
      </p:sp>
    </p:spTree>
    <p:extLst>
      <p:ext uri="{BB962C8B-B14F-4D97-AF65-F5344CB8AC3E}">
        <p14:creationId xmlns:p14="http://schemas.microsoft.com/office/powerpoint/2010/main" val="269864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685DA5-E3A9-E1B7-9334-E61928D9391E}"/>
              </a:ext>
            </a:extLst>
          </p:cNvPr>
          <p:cNvSpPr/>
          <p:nvPr/>
        </p:nvSpPr>
        <p:spPr>
          <a:xfrm>
            <a:off x="855784" y="3619501"/>
            <a:ext cx="10480432" cy="125730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Injection Rituximab </a:t>
            </a:r>
          </a:p>
        </p:txBody>
      </p:sp>
      <p:sp>
        <p:nvSpPr>
          <p:cNvPr id="3" name="Oval 2">
            <a:extLst>
              <a:ext uri="{FF2B5EF4-FFF2-40B4-BE49-F238E27FC236}">
                <a16:creationId xmlns:a16="http://schemas.microsoft.com/office/drawing/2014/main" id="{0B45A6A0-BE35-4F98-26B6-0FD9DB1BA1C7}"/>
              </a:ext>
            </a:extLst>
          </p:cNvPr>
          <p:cNvSpPr/>
          <p:nvPr/>
        </p:nvSpPr>
        <p:spPr>
          <a:xfrm>
            <a:off x="2857500" y="1352550"/>
            <a:ext cx="6477000" cy="12573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95000"/>
                    <a:lumOff val="5000"/>
                  </a:schemeClr>
                </a:solidFill>
                <a:latin typeface="Arial" panose="020B0604020202020204" pitchFamily="34" charset="0"/>
                <a:cs typeface="Arial" panose="020B0604020202020204" pitchFamily="34" charset="0"/>
              </a:rPr>
              <a:t>Future Plan</a:t>
            </a:r>
          </a:p>
        </p:txBody>
      </p:sp>
    </p:spTree>
    <p:extLst>
      <p:ext uri="{BB962C8B-B14F-4D97-AF65-F5344CB8AC3E}">
        <p14:creationId xmlns:p14="http://schemas.microsoft.com/office/powerpoint/2010/main" val="249327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1203765"/>
            <a:ext cx="11183816" cy="5440607"/>
          </a:xfrm>
        </p:spPr>
        <p:txBody>
          <a:bodyPr>
            <a:noAutofit/>
          </a:bodyPr>
          <a:lstStyle/>
          <a:p>
            <a:pPr marL="0" marR="0">
              <a:lnSpc>
                <a:spcPct val="107000"/>
              </a:lnSpc>
              <a:spcBef>
                <a:spcPts val="0"/>
              </a:spcBef>
              <a:spcAft>
                <a:spcPts val="800"/>
              </a:spcAft>
            </a:pP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1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1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54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Literature Review</a:t>
            </a:r>
            <a:br>
              <a:rPr lang="en-US" sz="5400" b="1" kern="100" dirty="0">
                <a:effectLst/>
                <a:latin typeface="Arial" panose="020B0604020202020204" pitchFamily="34" charset="0"/>
                <a:ea typeface="Calibri" panose="020F0502020204030204" pitchFamily="34" charset="0"/>
                <a:cs typeface="Arial" panose="020B0604020202020204" pitchFamily="34" charset="0"/>
              </a:rPr>
            </a:br>
            <a:r>
              <a:rPr lang="en-US" sz="4000" b="1" kern="100" dirty="0">
                <a:effectLst/>
                <a:latin typeface="Arial" panose="020B0604020202020204" pitchFamily="34" charset="0"/>
                <a:ea typeface="Calibri" panose="020F0502020204030204" pitchFamily="34" charset="0"/>
                <a:cs typeface="Arial" panose="020B0604020202020204" pitchFamily="34" charset="0"/>
              </a:rPr>
              <a:t>Neuromyelitis Optica Spectrum Disorder (NMOSD</a:t>
            </a:r>
            <a:r>
              <a:rPr lang="en-US" sz="4000" b="1" kern="100" dirty="0">
                <a:latin typeface="Arial" panose="020B0604020202020204" pitchFamily="34" charset="0"/>
                <a:ea typeface="Calibri" panose="020F0502020204030204" pitchFamily="34" charset="0"/>
                <a:cs typeface="Arial" panose="020B0604020202020204" pitchFamily="34" charset="0"/>
              </a:rPr>
              <a:t>)</a:t>
            </a:r>
            <a:br>
              <a:rPr lang="en-US" sz="1800" kern="100" dirty="0">
                <a:effectLst/>
                <a:latin typeface="Calibri" panose="020F050202020403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en-US" sz="2800" b="1"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Dr Sana Ahmed</a:t>
            </a:r>
            <a:br>
              <a:rPr lang="en-US" sz="2800" kern="100" dirty="0">
                <a:effectLst/>
                <a:latin typeface="Arial" panose="020B0604020202020204" pitchFamily="34" charset="0"/>
                <a:ea typeface="Calibri" panose="020F0502020204030204" pitchFamily="34" charset="0"/>
                <a:cs typeface="Arial" panose="020B0604020202020204" pitchFamily="34" charset="0"/>
              </a:rPr>
            </a:br>
            <a:r>
              <a:rPr lang="en-US" sz="2400" kern="100" dirty="0">
                <a:effectLst/>
                <a:latin typeface="Arial" panose="020B0604020202020204" pitchFamily="34" charset="0"/>
                <a:ea typeface="Calibri" panose="020F0502020204030204" pitchFamily="34" charset="0"/>
                <a:cs typeface="Arial" panose="020B0604020202020204" pitchFamily="34" charset="0"/>
              </a:rPr>
              <a:t>(MBBS, MRCP (UK), FCPS Medicine, CHPE)</a:t>
            </a:r>
            <a:br>
              <a:rPr lang="en-US" sz="2400" kern="100" dirty="0">
                <a:effectLst/>
                <a:latin typeface="Arial" panose="020B0604020202020204" pitchFamily="34" charset="0"/>
                <a:ea typeface="Calibri" panose="020F0502020204030204" pitchFamily="34" charset="0"/>
                <a:cs typeface="Arial" panose="020B0604020202020204" pitchFamily="34" charset="0"/>
              </a:rPr>
            </a:br>
            <a:r>
              <a:rPr lang="en-US" sz="2800" b="1" kern="100" dirty="0">
                <a:effectLst/>
                <a:latin typeface="Arial" panose="020B0604020202020204" pitchFamily="34" charset="0"/>
                <a:ea typeface="Calibri" panose="020F0502020204030204" pitchFamily="34" charset="0"/>
                <a:cs typeface="Arial" panose="020B0604020202020204" pitchFamily="34" charset="0"/>
              </a:rPr>
              <a:t> SR Medicine Unit 1, BBH</a:t>
            </a:r>
            <a:br>
              <a:rPr lang="en-US" sz="2800" kern="100" dirty="0">
                <a:effectLst/>
                <a:latin typeface="Arial" panose="020B0604020202020204" pitchFamily="34" charset="0"/>
                <a:ea typeface="Calibri" panose="020F0502020204030204" pitchFamily="34" charset="0"/>
                <a:cs typeface="Arial" panose="020B0604020202020204" pitchFamily="34" charset="0"/>
              </a:rPr>
            </a:br>
            <a:br>
              <a:rPr kumimoji="0" lang="en-US" sz="2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lang="en-US" sz="2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2193238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D169F1C-6E7C-3E2C-754D-6BDF1E0B2AB3}"/>
              </a:ext>
            </a:extLst>
          </p:cNvPr>
          <p:cNvSpPr/>
          <p:nvPr/>
        </p:nvSpPr>
        <p:spPr>
          <a:xfrm>
            <a:off x="787791" y="1300480"/>
            <a:ext cx="10381957" cy="4307840"/>
          </a:xfrm>
          <a:prstGeom prst="roundRect">
            <a:avLst/>
          </a:prstGeom>
          <a:solidFill>
            <a:schemeClr val="accent5">
              <a:lumMod val="60000"/>
              <a:lumOff val="4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dirty="0">
                <a:solidFill>
                  <a:schemeClr val="tx1"/>
                </a:solidFill>
                <a:cs typeface="Arial" panose="020B0604020202020204" pitchFamily="34" charset="0"/>
              </a:rPr>
              <a:t>NMOSD, also known as </a:t>
            </a:r>
            <a:r>
              <a:rPr lang="en-US" sz="3200" b="1" i="1" dirty="0" err="1">
                <a:solidFill>
                  <a:schemeClr val="tx1"/>
                </a:solidFill>
                <a:cs typeface="Arial" panose="020B0604020202020204" pitchFamily="34" charset="0"/>
              </a:rPr>
              <a:t>Devic’s</a:t>
            </a:r>
            <a:r>
              <a:rPr lang="en-US" sz="3200" b="1" i="1" dirty="0">
                <a:solidFill>
                  <a:schemeClr val="tx1"/>
                </a:solidFill>
                <a:cs typeface="Arial" panose="020B0604020202020204" pitchFamily="34" charset="0"/>
              </a:rPr>
              <a:t> disease</a:t>
            </a:r>
            <a:r>
              <a:rPr lang="en-US" sz="3200" dirty="0">
                <a:solidFill>
                  <a:schemeClr val="tx1"/>
                </a:solidFill>
                <a:cs typeface="Arial" panose="020B0604020202020204" pitchFamily="34" charset="0"/>
              </a:rPr>
              <a:t>, is an inflammatory disorder of the</a:t>
            </a:r>
            <a:r>
              <a:rPr lang="en-US" sz="3200" kern="100" dirty="0">
                <a:solidFill>
                  <a:schemeClr val="tx1"/>
                </a:solidFill>
                <a:effectLst/>
                <a:ea typeface="Calibri" panose="020F0502020204030204" pitchFamily="34" charset="0"/>
                <a:cs typeface="Arial" panose="020B0604020202020204" pitchFamily="34" charset="0"/>
              </a:rPr>
              <a:t> CNS.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solidFill>
                  <a:schemeClr val="tx1"/>
                </a:solidFill>
                <a:effectLst/>
                <a:ea typeface="Calibri" panose="020F0502020204030204" pitchFamily="34" charset="0"/>
                <a:cs typeface="Arial" panose="020B0604020202020204" pitchFamily="34" charset="0"/>
              </a:rPr>
              <a:t>Severe, immune-mediated demyelination and axonal damage.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solidFill>
                  <a:schemeClr val="tx1"/>
                </a:solidFill>
                <a:effectLst/>
                <a:ea typeface="Calibri" panose="020F0502020204030204" pitchFamily="34" charset="0"/>
                <a:cs typeface="Arial" panose="020B0604020202020204" pitchFamily="34" charset="0"/>
              </a:rPr>
              <a:t>Predominantly affects the:</a:t>
            </a:r>
          </a:p>
          <a:p>
            <a:pPr marL="514350" marR="0" lvl="0" indent="-514350">
              <a:lnSpc>
                <a:spcPct val="107000"/>
              </a:lnSpc>
              <a:spcBef>
                <a:spcPts val="0"/>
              </a:spcBef>
              <a:spcAft>
                <a:spcPts val="800"/>
              </a:spcAft>
              <a:buSzPts val="1000"/>
              <a:buFont typeface="+mj-lt"/>
              <a:buAutoNum type="arabicPeriod"/>
              <a:tabLst>
                <a:tab pos="457200" algn="l"/>
              </a:tabLst>
            </a:pPr>
            <a:r>
              <a:rPr lang="en-US" sz="3200" kern="100" dirty="0">
                <a:solidFill>
                  <a:schemeClr val="tx1"/>
                </a:solidFill>
                <a:effectLst/>
                <a:ea typeface="Calibri" panose="020F0502020204030204" pitchFamily="34" charset="0"/>
                <a:cs typeface="Arial" panose="020B0604020202020204" pitchFamily="34" charset="0"/>
              </a:rPr>
              <a:t>optic nerves (optic neuritis) and </a:t>
            </a:r>
          </a:p>
          <a:p>
            <a:pPr marL="514350" marR="0" lvl="0" indent="-514350">
              <a:lnSpc>
                <a:spcPct val="107000"/>
              </a:lnSpc>
              <a:spcBef>
                <a:spcPts val="0"/>
              </a:spcBef>
              <a:spcAft>
                <a:spcPts val="800"/>
              </a:spcAft>
              <a:buSzPts val="1000"/>
              <a:buFont typeface="+mj-lt"/>
              <a:buAutoNum type="arabicPeriod"/>
              <a:tabLst>
                <a:tab pos="457200" algn="l"/>
              </a:tabLst>
            </a:pPr>
            <a:r>
              <a:rPr lang="en-US" sz="3200" kern="100" dirty="0">
                <a:solidFill>
                  <a:schemeClr val="tx1"/>
                </a:solidFill>
                <a:effectLst/>
                <a:ea typeface="Calibri" panose="020F0502020204030204" pitchFamily="34" charset="0"/>
                <a:cs typeface="Arial" panose="020B0604020202020204" pitchFamily="34" charset="0"/>
              </a:rPr>
              <a:t>spinal cord (transverse myelitis)</a:t>
            </a:r>
          </a:p>
        </p:txBody>
      </p:sp>
      <p:sp>
        <p:nvSpPr>
          <p:cNvPr id="8" name="Rectangle 1">
            <a:extLst>
              <a:ext uri="{FF2B5EF4-FFF2-40B4-BE49-F238E27FC236}">
                <a16:creationId xmlns:a16="http://schemas.microsoft.com/office/drawing/2014/main" id="{3C6A288D-C70D-2F5D-72BF-47E1DD952621}"/>
              </a:ext>
            </a:extLst>
          </p:cNvPr>
          <p:cNvSpPr>
            <a:spLocks noChangeArrowheads="1"/>
          </p:cNvSpPr>
          <p:nvPr/>
        </p:nvSpPr>
        <p:spPr bwMode="auto">
          <a:xfrm>
            <a:off x="0"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43BEDE23-D7DD-C6BB-1EC8-42958BA7B153}"/>
              </a:ext>
            </a:extLst>
          </p:cNvPr>
          <p:cNvSpPr>
            <a:spLocks noGrp="1"/>
          </p:cNvSpPr>
          <p:nvPr>
            <p:ph type="title"/>
          </p:nvPr>
        </p:nvSpPr>
        <p:spPr>
          <a:xfrm>
            <a:off x="787790" y="151765"/>
            <a:ext cx="10515600" cy="1325563"/>
          </a:xfrm>
        </p:spPr>
        <p:txBody>
          <a:bodyPr/>
          <a:lstStyle/>
          <a:p>
            <a:pPr algn="ctr"/>
            <a:r>
              <a:rPr lang="en-US" b="1" dirty="0">
                <a:solidFill>
                  <a:srgbClr val="0070C0"/>
                </a:solidFill>
                <a:latin typeface="Arial" panose="020B0604020202020204" pitchFamily="34" charset="0"/>
                <a:cs typeface="Arial" panose="020B0604020202020204" pitchFamily="34" charset="0"/>
              </a:rPr>
              <a:t>Introduction:</a:t>
            </a:r>
          </a:p>
        </p:txBody>
      </p:sp>
      <p:sp>
        <p:nvSpPr>
          <p:cNvPr id="5" name="TextBox 4">
            <a:extLst>
              <a:ext uri="{FF2B5EF4-FFF2-40B4-BE49-F238E27FC236}">
                <a16:creationId xmlns:a16="http://schemas.microsoft.com/office/drawing/2014/main" id="{934B644E-8BD7-62DA-7E7C-1D12048B9B85}"/>
              </a:ext>
            </a:extLst>
          </p:cNvPr>
          <p:cNvSpPr txBox="1"/>
          <p:nvPr/>
        </p:nvSpPr>
        <p:spPr>
          <a:xfrm>
            <a:off x="5532512" y="6008132"/>
            <a:ext cx="6081420" cy="369332"/>
          </a:xfrm>
          <a:prstGeom prst="rect">
            <a:avLst/>
          </a:prstGeom>
          <a:noFill/>
        </p:spPr>
        <p:txBody>
          <a:bodyPr wrap="square" rtlCol="0">
            <a:spAutoFit/>
          </a:bodyPr>
          <a:lstStyle/>
          <a:p>
            <a:r>
              <a:rPr lang="en-US" dirty="0"/>
              <a:t>https://rarediseases.org/rare-diseases/neuromyelitis-optica/</a:t>
            </a:r>
          </a:p>
        </p:txBody>
      </p:sp>
    </p:spTree>
    <p:extLst>
      <p:ext uri="{BB962C8B-B14F-4D97-AF65-F5344CB8AC3E}">
        <p14:creationId xmlns:p14="http://schemas.microsoft.com/office/powerpoint/2010/main" val="13314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ABFCA56-9715-16F1-4649-6CE63E0CB5E9}"/>
              </a:ext>
            </a:extLst>
          </p:cNvPr>
          <p:cNvSpPr/>
          <p:nvPr/>
        </p:nvSpPr>
        <p:spPr>
          <a:xfrm>
            <a:off x="787790" y="1580606"/>
            <a:ext cx="10381957" cy="4560702"/>
          </a:xfrm>
          <a:prstGeom prst="roundRect">
            <a:avLst/>
          </a:prstGeom>
          <a:solidFill>
            <a:schemeClr val="accent5">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rPr>
              <a:t>F</a:t>
            </a:r>
            <a:r>
              <a:rPr kumimoji="0" lang="en-US" altLang="en-US" sz="32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irst</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described </a:t>
            </a:r>
            <a:r>
              <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rPr>
              <a:t>over a century ago </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by </a:t>
            </a:r>
            <a:r>
              <a:rPr kumimoji="0" lang="en-US" altLang="en-US" sz="32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Devic</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and Gault.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Previously considered a variant of multiple sclerosis(MS).</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lvl="0" indent="-457200" defTabSz="914400" eaLnBrk="0" fontAlgn="base" hangingPunct="0">
              <a:spcBef>
                <a:spcPct val="0"/>
              </a:spcBef>
              <a:spcAft>
                <a:spcPct val="0"/>
              </a:spcAft>
              <a:buFont typeface="Arial" panose="020B0604020202020204" pitchFamily="34" charset="0"/>
              <a:buChar char="•"/>
              <a:defRPr/>
            </a:pP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Discovery of disease-specific serum </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NMO-IgG antibody (anti-AQP4)</a:t>
            </a:r>
            <a:r>
              <a:rPr kumimoji="0" lang="en-US" altLang="en-US" sz="32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led to its recognition as a distinct entity</a:t>
            </a:r>
            <a:r>
              <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rPr>
              <a:t> from classic relapsing-remitting multiple sclerosis</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algn="ctr"/>
            <a:endParaRPr lang="en-US" dirty="0"/>
          </a:p>
        </p:txBody>
      </p:sp>
      <p:sp>
        <p:nvSpPr>
          <p:cNvPr id="4" name="Title 1">
            <a:extLst>
              <a:ext uri="{FF2B5EF4-FFF2-40B4-BE49-F238E27FC236}">
                <a16:creationId xmlns:a16="http://schemas.microsoft.com/office/drawing/2014/main" id="{124C602C-185D-DC4A-BD12-DDA7144D50AB}"/>
              </a:ext>
            </a:extLst>
          </p:cNvPr>
          <p:cNvSpPr>
            <a:spLocks noGrp="1"/>
          </p:cNvSpPr>
          <p:nvPr>
            <p:ph type="title"/>
          </p:nvPr>
        </p:nvSpPr>
        <p:spPr>
          <a:xfrm>
            <a:off x="838200" y="255043"/>
            <a:ext cx="10515600" cy="1325563"/>
          </a:xfrm>
        </p:spPr>
        <p:txBody>
          <a:bodyPr/>
          <a:lstStyle/>
          <a:p>
            <a:pPr algn="ctr"/>
            <a:r>
              <a:rPr lang="en-US" b="1" dirty="0">
                <a:solidFill>
                  <a:srgbClr val="0070C0"/>
                </a:solidFill>
                <a:latin typeface="Arial" panose="020B0604020202020204" pitchFamily="34" charset="0"/>
                <a:cs typeface="Arial" panose="020B0604020202020204" pitchFamily="34" charset="0"/>
              </a:rPr>
              <a:t>Brief History:</a:t>
            </a:r>
          </a:p>
        </p:txBody>
      </p:sp>
    </p:spTree>
    <p:extLst>
      <p:ext uri="{BB962C8B-B14F-4D97-AF65-F5344CB8AC3E}">
        <p14:creationId xmlns:p14="http://schemas.microsoft.com/office/powerpoint/2010/main" val="4750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F7B510-364F-6C09-B19A-49CDA4352F34}"/>
              </a:ext>
            </a:extLst>
          </p:cNvPr>
          <p:cNvGraphicFramePr>
            <a:graphicFrameLocks noGrp="1"/>
          </p:cNvGraphicFramePr>
          <p:nvPr>
            <p:ph idx="1"/>
            <p:extLst>
              <p:ext uri="{D42A27DB-BD31-4B8C-83A1-F6EECF244321}">
                <p14:modId xmlns:p14="http://schemas.microsoft.com/office/powerpoint/2010/main" val="3350346283"/>
              </p:ext>
            </p:extLst>
          </p:nvPr>
        </p:nvGraphicFramePr>
        <p:xfrm>
          <a:off x="838200" y="1038416"/>
          <a:ext cx="10515600" cy="352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91D225F-351D-A8EA-48BD-9CC5D1FF5472}"/>
              </a:ext>
            </a:extLst>
          </p:cNvPr>
          <p:cNvSpPr>
            <a:spLocks noGrp="1"/>
          </p:cNvSpPr>
          <p:nvPr>
            <p:ph type="title"/>
          </p:nvPr>
        </p:nvSpPr>
        <p:spPr>
          <a:xfrm>
            <a:off x="838200" y="136973"/>
            <a:ext cx="10515600" cy="854075"/>
          </a:xfrm>
        </p:spPr>
        <p:txBody>
          <a:bodyPr/>
          <a:lstStyle/>
          <a:p>
            <a:pPr algn="ctr"/>
            <a:r>
              <a:rPr lang="en-US" b="1" dirty="0">
                <a:solidFill>
                  <a:srgbClr val="0070C0"/>
                </a:solidFill>
                <a:latin typeface="Arial" panose="020B0604020202020204" pitchFamily="34" charset="0"/>
                <a:cs typeface="Arial" panose="020B0604020202020204" pitchFamily="34" charset="0"/>
              </a:rPr>
              <a:t>Epidemiology</a:t>
            </a:r>
          </a:p>
        </p:txBody>
      </p:sp>
      <p:graphicFrame>
        <p:nvGraphicFramePr>
          <p:cNvPr id="8" name="Content Placeholder 3">
            <a:extLst>
              <a:ext uri="{FF2B5EF4-FFF2-40B4-BE49-F238E27FC236}">
                <a16:creationId xmlns:a16="http://schemas.microsoft.com/office/drawing/2014/main" id="{161FBA25-639F-255B-9654-1C68726378F0}"/>
              </a:ext>
            </a:extLst>
          </p:cNvPr>
          <p:cNvGraphicFramePr>
            <a:graphicFrameLocks/>
          </p:cNvGraphicFramePr>
          <p:nvPr>
            <p:extLst>
              <p:ext uri="{D42A27DB-BD31-4B8C-83A1-F6EECF244321}">
                <p14:modId xmlns:p14="http://schemas.microsoft.com/office/powerpoint/2010/main" val="1974671190"/>
              </p:ext>
            </p:extLst>
          </p:nvPr>
        </p:nvGraphicFramePr>
        <p:xfrm>
          <a:off x="838200" y="4565387"/>
          <a:ext cx="10515600" cy="1325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44C964F6-9D0D-9D3B-DF12-75B13A77D1CD}"/>
              </a:ext>
            </a:extLst>
          </p:cNvPr>
          <p:cNvSpPr txBox="1"/>
          <p:nvPr/>
        </p:nvSpPr>
        <p:spPr>
          <a:xfrm>
            <a:off x="185351" y="6017740"/>
            <a:ext cx="11788346"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effectLst/>
              </a:rPr>
              <a:t>Papp, V. </a:t>
            </a:r>
            <a:r>
              <a:rPr lang="en-US" sz="1400" i="1" dirty="0">
                <a:effectLst/>
              </a:rPr>
              <a:t>et al.</a:t>
            </a:r>
            <a:r>
              <a:rPr lang="en-US" sz="1400" dirty="0">
                <a:effectLst/>
              </a:rPr>
              <a:t> (2021) ‘Worldwide incidence and prevalence of neuromyelitis </a:t>
            </a:r>
            <a:r>
              <a:rPr lang="en-US" sz="1400" dirty="0" err="1">
                <a:effectLst/>
              </a:rPr>
              <a:t>optica</a:t>
            </a:r>
            <a:r>
              <a:rPr lang="en-US" sz="1400" dirty="0">
                <a:effectLst/>
              </a:rPr>
              <a:t>’, </a:t>
            </a:r>
            <a:r>
              <a:rPr lang="en-US" sz="1400" i="1" dirty="0">
                <a:effectLst/>
              </a:rPr>
              <a:t>Neurology</a:t>
            </a:r>
            <a:r>
              <a:rPr lang="en-US" sz="1400" dirty="0">
                <a:effectLst/>
              </a:rPr>
              <a:t>, 96(2), pp. 59–77. doi:10.1212/wnl.0000000000011153. </a:t>
            </a:r>
          </a:p>
          <a:p>
            <a:pPr marL="285750" indent="-285750">
              <a:buFont typeface="Arial" panose="020B0604020202020204" pitchFamily="34" charset="0"/>
              <a:buChar char="•"/>
            </a:pPr>
            <a:r>
              <a:rPr lang="fr-FR" sz="1400" dirty="0">
                <a:effectLst/>
              </a:rPr>
              <a:t>Kim, S.-H. </a:t>
            </a:r>
            <a:r>
              <a:rPr lang="fr-FR" sz="1400" i="1" dirty="0">
                <a:effectLst/>
              </a:rPr>
              <a:t>et al.</a:t>
            </a:r>
            <a:r>
              <a:rPr lang="fr-FR" sz="1400" dirty="0">
                <a:effectLst/>
              </a:rPr>
              <a:t> (2018) ‘Racial </a:t>
            </a:r>
            <a:r>
              <a:rPr lang="fr-FR" sz="1400" dirty="0" err="1">
                <a:effectLst/>
              </a:rPr>
              <a:t>differences</a:t>
            </a:r>
            <a:r>
              <a:rPr lang="fr-FR" sz="1400" dirty="0">
                <a:effectLst/>
              </a:rPr>
              <a:t> in </a:t>
            </a:r>
            <a:r>
              <a:rPr lang="fr-FR" sz="1400" dirty="0" err="1">
                <a:effectLst/>
              </a:rPr>
              <a:t>neuromyelitis</a:t>
            </a:r>
            <a:r>
              <a:rPr lang="fr-FR" sz="1400" dirty="0">
                <a:effectLst/>
              </a:rPr>
              <a:t> </a:t>
            </a:r>
            <a:r>
              <a:rPr lang="fr-FR" sz="1400" dirty="0" err="1">
                <a:effectLst/>
              </a:rPr>
              <a:t>Optica</a:t>
            </a:r>
            <a:r>
              <a:rPr lang="fr-FR" sz="1400" dirty="0">
                <a:effectLst/>
              </a:rPr>
              <a:t> Spectrum </a:t>
            </a:r>
            <a:r>
              <a:rPr lang="fr-FR" sz="1400" dirty="0" err="1">
                <a:effectLst/>
              </a:rPr>
              <a:t>disorder</a:t>
            </a:r>
            <a:r>
              <a:rPr lang="fr-FR" sz="1400" dirty="0">
                <a:effectLst/>
              </a:rPr>
              <a:t>’, </a:t>
            </a:r>
            <a:r>
              <a:rPr lang="fr-FR" sz="1400" i="1" dirty="0" err="1">
                <a:effectLst/>
              </a:rPr>
              <a:t>Neurology</a:t>
            </a:r>
            <a:r>
              <a:rPr lang="fr-FR" sz="1400" dirty="0">
                <a:effectLst/>
              </a:rPr>
              <a:t>, 91(22). doi:10.1212/wnl.0000000000006574. </a:t>
            </a:r>
          </a:p>
          <a:p>
            <a:endParaRPr lang="en-US" sz="1400" dirty="0">
              <a:effectLst/>
            </a:endParaRPr>
          </a:p>
          <a:p>
            <a:endParaRPr lang="en-US" sz="1400" dirty="0">
              <a:effectLst/>
            </a:endParaRPr>
          </a:p>
        </p:txBody>
      </p:sp>
    </p:spTree>
    <p:extLst>
      <p:ext uri="{BB962C8B-B14F-4D97-AF65-F5344CB8AC3E}">
        <p14:creationId xmlns:p14="http://schemas.microsoft.com/office/powerpoint/2010/main" val="1642634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A152C63-F14F-F7E1-952D-5C461D7E910D}"/>
              </a:ext>
            </a:extLst>
          </p:cNvPr>
          <p:cNvSpPr/>
          <p:nvPr/>
        </p:nvSpPr>
        <p:spPr>
          <a:xfrm>
            <a:off x="838200" y="1219200"/>
            <a:ext cx="10602686" cy="4600832"/>
          </a:xfrm>
          <a:prstGeom prst="roundRect">
            <a:avLst/>
          </a:prstGeom>
          <a:solidFill>
            <a:srgbClr val="D1D7EB"/>
          </a:solidFill>
          <a:ln>
            <a:solidFill>
              <a:srgbClr val="E1E6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28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Hallmark Features:</a:t>
            </a:r>
          </a:p>
          <a:p>
            <a:pPr marL="457200" marR="0" indent="-457200">
              <a:lnSpc>
                <a:spcPct val="107000"/>
              </a:lnSpc>
              <a:spcBef>
                <a:spcPts val="0"/>
              </a:spcBef>
              <a:spcAft>
                <a:spcPts val="800"/>
              </a:spcAft>
              <a:buFont typeface="+mj-lt"/>
              <a:buAutoNum type="arabicPeriod"/>
            </a:pP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Acute bilateral or sequential </a:t>
            </a:r>
            <a:r>
              <a:rPr lang="en-US" sz="28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optic neuritis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(severe visual loss, eye pain).</a:t>
            </a:r>
          </a:p>
          <a:p>
            <a:pPr marL="457200" marR="0" indent="-457200">
              <a:lnSpc>
                <a:spcPct val="107000"/>
              </a:lnSpc>
              <a:spcBef>
                <a:spcPts val="0"/>
              </a:spcBef>
              <a:spcAft>
                <a:spcPts val="800"/>
              </a:spcAft>
              <a:buFont typeface="+mj-lt"/>
              <a:buAutoNum type="arabicPeriod"/>
            </a:pPr>
            <a:r>
              <a:rPr lang="en-US" sz="28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Transverse myelitis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(limb weakness, sensory loss, bladder dysfunction).</a:t>
            </a:r>
          </a:p>
          <a:p>
            <a:pPr marL="342900" indent="-342900">
              <a:buFont typeface="Arial" panose="020B0604020202020204" pitchFamily="34" charset="0"/>
              <a:buChar char="•"/>
            </a:pPr>
            <a:r>
              <a:rPr lang="en-US" sz="2800" dirty="0">
                <a:solidFill>
                  <a:srgbClr val="232323"/>
                </a:solidFill>
                <a:latin typeface="Arial" panose="020B0604020202020204" pitchFamily="34" charset="0"/>
                <a:cs typeface="Arial" panose="020B0604020202020204" pitchFamily="34" charset="0"/>
              </a:rPr>
              <a:t>With a typically relapsing course.</a:t>
            </a:r>
          </a:p>
          <a:p>
            <a:pPr marL="342900" indent="-342900">
              <a:buFont typeface="Arial" panose="020B0604020202020204" pitchFamily="34" charset="0"/>
              <a:buChar char="•"/>
            </a:pPr>
            <a:r>
              <a:rPr lang="en-US" sz="2800" dirty="0">
                <a:solidFill>
                  <a:srgbClr val="232323"/>
                </a:solidFill>
                <a:latin typeface="Arial" panose="020B0604020202020204" pitchFamily="34" charset="0"/>
                <a:cs typeface="Arial" panose="020B0604020202020204" pitchFamily="34" charset="0"/>
              </a:rPr>
              <a:t>Attacks most often occur over days, with variable degrees of recovery over weeks to months</a:t>
            </a:r>
            <a:r>
              <a:rPr lang="en-US" sz="2800" dirty="0">
                <a:latin typeface="Arial" panose="020B0604020202020204" pitchFamily="34" charset="0"/>
                <a:cs typeface="Arial" panose="020B0604020202020204" pitchFamily="34" charset="0"/>
              </a:rPr>
              <a:t> </a:t>
            </a:r>
            <a:r>
              <a:rPr lang="en-US" sz="2000" dirty="0">
                <a:solidFill>
                  <a:schemeClr val="tx1"/>
                </a:solidFill>
              </a:rPr>
              <a:t>(</a:t>
            </a:r>
            <a:r>
              <a:rPr lang="en-US" sz="2000" dirty="0" err="1">
                <a:solidFill>
                  <a:schemeClr val="tx1"/>
                </a:solidFill>
              </a:rPr>
              <a:t>Ghezzi</a:t>
            </a:r>
            <a:r>
              <a:rPr lang="en-US" sz="2000" dirty="0">
                <a:solidFill>
                  <a:schemeClr val="tx1"/>
                </a:solidFill>
              </a:rPr>
              <a:t> et al., 2004 , Kim et al., 2012)</a:t>
            </a:r>
            <a:endParaRPr lang="en-US" sz="3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BE3ED688-47DB-AB53-C3FC-B9DA163838E7}"/>
              </a:ext>
            </a:extLst>
          </p:cNvPr>
          <p:cNvSpPr>
            <a:spLocks noGrp="1"/>
          </p:cNvSpPr>
          <p:nvPr>
            <p:ph type="title"/>
          </p:nvPr>
        </p:nvSpPr>
        <p:spPr>
          <a:xfrm>
            <a:off x="838200" y="203981"/>
            <a:ext cx="10515600" cy="1167620"/>
          </a:xfrm>
        </p:spPr>
        <p:txBody>
          <a:bodyPr/>
          <a:lstStyle/>
          <a:p>
            <a:pPr algn="ctr"/>
            <a:r>
              <a:rPr lang="en-US" b="1" dirty="0">
                <a:solidFill>
                  <a:srgbClr val="0070C0"/>
                </a:solidFill>
                <a:latin typeface="Arial" panose="020B0604020202020204" pitchFamily="34" charset="0"/>
                <a:cs typeface="Arial" panose="020B0604020202020204" pitchFamily="34" charset="0"/>
              </a:rPr>
              <a:t>Clinical Features:</a:t>
            </a:r>
          </a:p>
        </p:txBody>
      </p:sp>
      <p:sp>
        <p:nvSpPr>
          <p:cNvPr id="3" name="TextBox 2">
            <a:extLst>
              <a:ext uri="{FF2B5EF4-FFF2-40B4-BE49-F238E27FC236}">
                <a16:creationId xmlns:a16="http://schemas.microsoft.com/office/drawing/2014/main" id="{4977E2F3-A1DE-B837-8414-97014FA46C6C}"/>
              </a:ext>
            </a:extLst>
          </p:cNvPr>
          <p:cNvSpPr txBox="1"/>
          <p:nvPr/>
        </p:nvSpPr>
        <p:spPr>
          <a:xfrm>
            <a:off x="418659" y="5943601"/>
            <a:ext cx="1102222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Ghezzi</a:t>
            </a:r>
            <a:r>
              <a:rPr lang="en-US" sz="1400" dirty="0">
                <a:effectLst/>
                <a:latin typeface="Arial" panose="020B0604020202020204" pitchFamily="34" charset="0"/>
                <a:cs typeface="Arial" panose="020B0604020202020204" pitchFamily="34" charset="0"/>
              </a:rPr>
              <a:t>, A. </a:t>
            </a:r>
            <a:r>
              <a:rPr lang="en-US" sz="1400" i="1" dirty="0">
                <a:effectLst/>
                <a:latin typeface="Arial" panose="020B0604020202020204" pitchFamily="34" charset="0"/>
                <a:cs typeface="Arial" panose="020B0604020202020204" pitchFamily="34" charset="0"/>
              </a:rPr>
              <a:t>et al.</a:t>
            </a:r>
            <a:r>
              <a:rPr lang="en-US" sz="1400" dirty="0">
                <a:effectLst/>
                <a:latin typeface="Arial" panose="020B0604020202020204" pitchFamily="34" charset="0"/>
                <a:cs typeface="Arial" panose="020B0604020202020204" pitchFamily="34" charset="0"/>
              </a:rPr>
              <a:t> (2004) ‘Clinical characteristics, course and prognosis of relapsing </a:t>
            </a:r>
            <a:r>
              <a:rPr lang="en-US" sz="1400" dirty="0" err="1">
                <a:effectLst/>
                <a:latin typeface="Arial" panose="020B0604020202020204" pitchFamily="34" charset="0"/>
                <a:cs typeface="Arial" panose="020B0604020202020204" pitchFamily="34" charset="0"/>
              </a:rPr>
              <a:t>Devic?s</a:t>
            </a:r>
            <a:r>
              <a:rPr lang="en-US" sz="1400" dirty="0">
                <a:effectLst/>
                <a:latin typeface="Arial" panose="020B0604020202020204" pitchFamily="34" charset="0"/>
                <a:cs typeface="Arial" panose="020B0604020202020204" pitchFamily="34" charset="0"/>
              </a:rPr>
              <a:t> neuromyelitis </a:t>
            </a:r>
            <a:r>
              <a:rPr lang="en-US" sz="1400" dirty="0" err="1">
                <a:effectLst/>
                <a:latin typeface="Arial" panose="020B0604020202020204" pitchFamily="34" charset="0"/>
                <a:cs typeface="Arial" panose="020B0604020202020204" pitchFamily="34" charset="0"/>
              </a:rPr>
              <a:t>optica</a:t>
            </a:r>
            <a:r>
              <a:rPr lang="en-US" sz="1400" dirty="0">
                <a:effectLst/>
                <a:latin typeface="Arial" panose="020B0604020202020204" pitchFamily="34" charset="0"/>
                <a:cs typeface="Arial" panose="020B0604020202020204" pitchFamily="34" charset="0"/>
              </a:rPr>
              <a:t>’, </a:t>
            </a:r>
            <a:r>
              <a:rPr lang="en-US" sz="1400" i="1" dirty="0">
                <a:effectLst/>
                <a:latin typeface="Arial" panose="020B0604020202020204" pitchFamily="34" charset="0"/>
                <a:cs typeface="Arial" panose="020B0604020202020204" pitchFamily="34" charset="0"/>
              </a:rPr>
              <a:t>Journal of Neurology</a:t>
            </a:r>
            <a:r>
              <a:rPr lang="en-US" sz="1400" dirty="0">
                <a:effectLst/>
                <a:latin typeface="Arial" panose="020B0604020202020204" pitchFamily="34" charset="0"/>
                <a:cs typeface="Arial" panose="020B0604020202020204" pitchFamily="34" charset="0"/>
              </a:rPr>
              <a:t>, 251(1), pp. 47–52. doi:10.1007/s00415-004-0271-0. </a:t>
            </a:r>
          </a:p>
          <a:p>
            <a:pPr marL="285750" indent="-285750">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Kim SH, Kim W, Li XF, et al. Clinical spectrum of CNS aquaporin-4 autoimmunity. Neurology 2012; 78:1179</a:t>
            </a:r>
            <a:r>
              <a:rPr lang="en-US" sz="1400" dirty="0">
                <a:latin typeface="Arial" panose="020B0604020202020204" pitchFamily="34" charset="0"/>
                <a:cs typeface="Arial" panose="020B0604020202020204" pitchFamily="34" charset="0"/>
              </a:rPr>
              <a:t> </a:t>
            </a:r>
            <a:br>
              <a:rPr lang="en-US" sz="1400" dirty="0"/>
            </a:br>
            <a:endParaRPr lang="en-US" sz="1400" dirty="0"/>
          </a:p>
        </p:txBody>
      </p:sp>
    </p:spTree>
    <p:extLst>
      <p:ext uri="{BB962C8B-B14F-4D97-AF65-F5344CB8AC3E}">
        <p14:creationId xmlns:p14="http://schemas.microsoft.com/office/powerpoint/2010/main" val="33767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5C40F5-E3E8-275B-1F7F-E395DE2182AF}"/>
              </a:ext>
            </a:extLst>
          </p:cNvPr>
          <p:cNvSpPr>
            <a:spLocks noGrp="1"/>
          </p:cNvSpPr>
          <p:nvPr>
            <p:ph type="title"/>
          </p:nvPr>
        </p:nvSpPr>
        <p:spPr>
          <a:xfrm>
            <a:off x="838200" y="365125"/>
            <a:ext cx="10515600" cy="1325563"/>
          </a:xfrm>
        </p:spPr>
        <p:txBody>
          <a:bodyPr/>
          <a:lstStyle/>
          <a:p>
            <a:pPr algn="ctr"/>
            <a:r>
              <a:rPr lang="en-US" b="1" dirty="0">
                <a:solidFill>
                  <a:srgbClr val="0070C0"/>
                </a:solidFill>
                <a:latin typeface="Arial" panose="020B0604020202020204" pitchFamily="34" charset="0"/>
                <a:cs typeface="Arial" panose="020B0604020202020204" pitchFamily="34" charset="0"/>
              </a:rPr>
              <a:t>Clinical Features:</a:t>
            </a:r>
          </a:p>
        </p:txBody>
      </p:sp>
      <p:sp>
        <p:nvSpPr>
          <p:cNvPr id="6" name="Content Placeholder 5">
            <a:extLst>
              <a:ext uri="{FF2B5EF4-FFF2-40B4-BE49-F238E27FC236}">
                <a16:creationId xmlns:a16="http://schemas.microsoft.com/office/drawing/2014/main" id="{6072E6CE-1679-B1CA-FD60-4F11F37D51DE}"/>
              </a:ext>
            </a:extLst>
          </p:cNvPr>
          <p:cNvSpPr>
            <a:spLocks noGrp="1"/>
          </p:cNvSpPr>
          <p:nvPr>
            <p:ph idx="1"/>
          </p:nvPr>
        </p:nvSpPr>
        <p:spPr>
          <a:xfrm>
            <a:off x="838200" y="1482811"/>
            <a:ext cx="10515600" cy="4522573"/>
          </a:xfrm>
          <a:prstGeom prst="roundRect">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0" indent="0">
              <a:lnSpc>
                <a:spcPct val="107000"/>
              </a:lnSpc>
              <a:spcBef>
                <a:spcPts val="0"/>
              </a:spcBef>
              <a:spcAft>
                <a:spcPts val="800"/>
              </a:spcAft>
              <a:buNone/>
            </a:pPr>
            <a:r>
              <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Brain and Brainstem Syndromes: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(Tan, 2016)</a:t>
            </a:r>
            <a:endParaRPr lang="en-US" sz="2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Wingdings" panose="05000000000000000000" pitchFamily="2" charset="2"/>
              <a:buChar char="§"/>
            </a:pPr>
            <a:r>
              <a:rPr lang="en-US" b="1" kern="100" dirty="0">
                <a:solidFill>
                  <a:schemeClr val="tx1"/>
                </a:solidFill>
                <a:latin typeface="Arial" panose="020B0604020202020204" pitchFamily="34" charset="0"/>
                <a:ea typeface="Calibri" panose="020F0502020204030204" pitchFamily="34" charset="0"/>
                <a:cs typeface="Arial" panose="020B0604020202020204" pitchFamily="34" charset="0"/>
              </a:rPr>
              <a:t>Area postrema syndrome:  </a:t>
            </a: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nausea, vomiting, hiccups.</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342900" marR="0" indent="-342900">
              <a:lnSpc>
                <a:spcPct val="107000"/>
              </a:lnSpc>
              <a:spcBef>
                <a:spcPts val="0"/>
              </a:spcBef>
              <a:spcAft>
                <a:spcPts val="800"/>
              </a:spcAft>
              <a:buFont typeface="Wingdings" panose="05000000000000000000" pitchFamily="2" charset="2"/>
              <a:buChar char="§"/>
            </a:pPr>
            <a:r>
              <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Hypothalamic</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narcolepsy, sleepiness, obesity, autonomic issues.</a:t>
            </a:r>
          </a:p>
          <a:p>
            <a:pPr marL="342900" marR="0" indent="-342900">
              <a:lnSpc>
                <a:spcPct val="107000"/>
              </a:lnSpc>
              <a:spcBef>
                <a:spcPts val="0"/>
              </a:spcBef>
              <a:spcAft>
                <a:spcPts val="800"/>
              </a:spcAft>
              <a:buFont typeface="Wingdings" panose="05000000000000000000" pitchFamily="2" charset="2"/>
              <a:buChar char="§"/>
            </a:pPr>
            <a:r>
              <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Hyponatremia</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SIADH or cerebral salt-wasting.</a:t>
            </a:r>
          </a:p>
          <a:p>
            <a:pPr marL="0" marR="0" indent="0">
              <a:lnSpc>
                <a:spcPct val="107000"/>
              </a:lnSpc>
              <a:spcBef>
                <a:spcPts val="0"/>
              </a:spcBef>
              <a:spcAft>
                <a:spcPts val="800"/>
              </a:spcAft>
              <a:buNone/>
            </a:pPr>
            <a:r>
              <a:rPr lang="en-US" b="1" kern="100" dirty="0">
                <a:solidFill>
                  <a:schemeClr val="tx1"/>
                </a:solidFill>
                <a:latin typeface="Arial" panose="020B0604020202020204" pitchFamily="34" charset="0"/>
                <a:ea typeface="Calibri" panose="020F0502020204030204" pitchFamily="34" charset="0"/>
                <a:cs typeface="Arial" panose="020B0604020202020204" pitchFamily="34" charset="0"/>
              </a:rPr>
              <a:t>Other symptoms:</a:t>
            </a:r>
            <a:endPar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Wingdings" panose="05000000000000000000" pitchFamily="2" charset="2"/>
              <a:buChar char="§"/>
            </a:pPr>
            <a:r>
              <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Muscle:</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autoimmune myopathy, hyper-</a:t>
            </a:r>
            <a:r>
              <a:rPr lang="en-US"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CKemia</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342900" marR="0" indent="-342900">
              <a:lnSpc>
                <a:spcPct val="107000"/>
              </a:lnSpc>
              <a:spcBef>
                <a:spcPts val="0"/>
              </a:spcBef>
              <a:spcAft>
                <a:spcPts val="800"/>
              </a:spcAft>
              <a:buFont typeface="Wingdings" panose="05000000000000000000" pitchFamily="2" charset="2"/>
              <a:buChar char="§"/>
            </a:pPr>
            <a:r>
              <a:rPr lang="en-US"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Pain:</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75-80% of patients</a:t>
            </a: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 trunk/legs</a:t>
            </a:r>
            <a:r>
              <a:rPr lang="en-US"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A1BB27A-C184-2509-1945-DA668772D1A7}"/>
              </a:ext>
            </a:extLst>
          </p:cNvPr>
          <p:cNvSpPr txBox="1"/>
          <p:nvPr/>
        </p:nvSpPr>
        <p:spPr>
          <a:xfrm>
            <a:off x="642551" y="6227805"/>
            <a:ext cx="11071654" cy="738664"/>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Tan, C.T. (2016) ‘International consensus diagnostic criteria for Neuromyelitis Optica Spectrum Disorders’, </a:t>
            </a:r>
            <a:r>
              <a:rPr lang="en-US" sz="1400" i="1" dirty="0">
                <a:effectLst/>
                <a:latin typeface="Arial" panose="020B0604020202020204" pitchFamily="34" charset="0"/>
                <a:cs typeface="Arial" panose="020B0604020202020204" pitchFamily="34" charset="0"/>
              </a:rPr>
              <a:t>Neurology</a:t>
            </a:r>
            <a:r>
              <a:rPr lang="en-US" sz="1400" dirty="0">
                <a:effectLst/>
                <a:latin typeface="Arial" panose="020B0604020202020204" pitchFamily="34" charset="0"/>
                <a:cs typeface="Arial" panose="020B0604020202020204" pitchFamily="34" charset="0"/>
              </a:rPr>
              <a:t>, 86(5), pp. 491–492. doi:10.1212/wnl.0000000000002366.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1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23B796-F485-DD47-8CB1-D7114D62672A}"/>
              </a:ext>
            </a:extLst>
          </p:cNvPr>
          <p:cNvSpPr>
            <a:spLocks noGrp="1"/>
          </p:cNvSpPr>
          <p:nvPr>
            <p:ph type="title"/>
          </p:nvPr>
        </p:nvSpPr>
        <p:spPr>
          <a:xfrm>
            <a:off x="838200" y="365125"/>
            <a:ext cx="10515600" cy="1325563"/>
          </a:xfrm>
        </p:spPr>
        <p:txBody>
          <a:bodyPr/>
          <a:lstStyle/>
          <a:p>
            <a:pPr algn="ctr"/>
            <a:r>
              <a:rPr lang="en-US" b="1" dirty="0">
                <a:solidFill>
                  <a:srgbClr val="0070C0"/>
                </a:solidFill>
                <a:latin typeface="Arial" panose="020B0604020202020204" pitchFamily="34" charset="0"/>
                <a:cs typeface="Arial" panose="020B0604020202020204" pitchFamily="34" charset="0"/>
              </a:rPr>
              <a:t>Investigations:</a:t>
            </a:r>
          </a:p>
        </p:txBody>
      </p:sp>
      <p:sp>
        <p:nvSpPr>
          <p:cNvPr id="5" name="Rectangle: Rounded Corners 4">
            <a:extLst>
              <a:ext uri="{FF2B5EF4-FFF2-40B4-BE49-F238E27FC236}">
                <a16:creationId xmlns:a16="http://schemas.microsoft.com/office/drawing/2014/main" id="{0F1A163A-0135-55F3-007E-00374BEE24EA}"/>
              </a:ext>
            </a:extLst>
          </p:cNvPr>
          <p:cNvSpPr/>
          <p:nvPr/>
        </p:nvSpPr>
        <p:spPr>
          <a:xfrm>
            <a:off x="444843" y="1581666"/>
            <a:ext cx="10908957" cy="4351338"/>
          </a:xfrm>
          <a:prstGeom prst="round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Font typeface="+mj-lt"/>
              <a:buAutoNum type="arabicPeriod"/>
            </a:pPr>
            <a:r>
              <a:rPr lang="en-US" sz="3200" dirty="0">
                <a:latin typeface="Arial" panose="020B0604020202020204" pitchFamily="34" charset="0"/>
                <a:cs typeface="Arial" panose="020B0604020202020204" pitchFamily="34" charset="0"/>
              </a:rPr>
              <a:t>MRI, with and without contrast, of the brain and spinal cord</a:t>
            </a:r>
          </a:p>
          <a:p>
            <a:pPr marL="514350" indent="-514350">
              <a:buFont typeface="+mj-lt"/>
              <a:buAutoNum type="arabicPeriod"/>
            </a:pPr>
            <a:r>
              <a:rPr lang="en-US" sz="3200" dirty="0">
                <a:latin typeface="Arial" panose="020B0604020202020204" pitchFamily="34" charset="0"/>
                <a:cs typeface="Arial" panose="020B0604020202020204" pitchFamily="34" charset="0"/>
              </a:rPr>
              <a:t>Cerebrospinal fluid (CSF) analysis</a:t>
            </a:r>
          </a:p>
          <a:p>
            <a:pPr marL="514350" indent="-514350">
              <a:buFont typeface="+mj-lt"/>
              <a:buAutoNum type="arabicPeriod"/>
            </a:pPr>
            <a:r>
              <a:rPr lang="en-US" sz="3200" dirty="0">
                <a:latin typeface="Arial" panose="020B0604020202020204" pitchFamily="34" charset="0"/>
                <a:cs typeface="Arial" panose="020B0604020202020204" pitchFamily="34" charset="0"/>
              </a:rPr>
              <a:t>Serum for AQP4-IgG antibody</a:t>
            </a:r>
          </a:p>
          <a:p>
            <a:pPr lvl="3"/>
            <a:r>
              <a:rPr lang="en-US" sz="3200" dirty="0">
                <a:latin typeface="Arial" panose="020B0604020202020204" pitchFamily="34" charset="0"/>
                <a:cs typeface="Arial" panose="020B0604020202020204" pitchFamily="34" charset="0"/>
              </a:rPr>
              <a:t>The detection of AQP4-IgG antibodies is </a:t>
            </a:r>
          </a:p>
          <a:p>
            <a:pPr lvl="3"/>
            <a:r>
              <a:rPr lang="en-US" sz="3200" b="1" dirty="0">
                <a:latin typeface="Arial" panose="020B0604020202020204" pitchFamily="34" charset="0"/>
                <a:cs typeface="Arial" panose="020B0604020202020204" pitchFamily="34" charset="0"/>
              </a:rPr>
              <a:t>specific for confirming the diagnosis</a:t>
            </a:r>
            <a:r>
              <a:rPr lang="en-US" sz="3200" dirty="0">
                <a:latin typeface="Arial" panose="020B0604020202020204" pitchFamily="34" charset="0"/>
                <a:cs typeface="Arial" panose="020B0604020202020204" pitchFamily="34" charset="0"/>
              </a:rPr>
              <a:t> in appropriate clinical settings</a:t>
            </a:r>
            <a:r>
              <a:rPr lang="en-US" sz="2000" dirty="0">
                <a:latin typeface="Arial" panose="020B0604020202020204" pitchFamily="34" charset="0"/>
                <a:cs typeface="Arial" panose="020B0604020202020204" pitchFamily="34" charset="0"/>
              </a:rPr>
              <a:t> (Tan, 2016)</a:t>
            </a:r>
          </a:p>
        </p:txBody>
      </p:sp>
      <p:sp>
        <p:nvSpPr>
          <p:cNvPr id="6" name="TextBox 5">
            <a:extLst>
              <a:ext uri="{FF2B5EF4-FFF2-40B4-BE49-F238E27FC236}">
                <a16:creationId xmlns:a16="http://schemas.microsoft.com/office/drawing/2014/main" id="{ADF51373-DC68-7D0B-AB30-5E428ED77A23}"/>
              </a:ext>
            </a:extLst>
          </p:cNvPr>
          <p:cNvSpPr txBox="1"/>
          <p:nvPr/>
        </p:nvSpPr>
        <p:spPr>
          <a:xfrm>
            <a:off x="444843" y="6169709"/>
            <a:ext cx="10810103" cy="584775"/>
          </a:xfrm>
          <a:prstGeom prst="rect">
            <a:avLst/>
          </a:prstGeom>
          <a:noFill/>
        </p:spPr>
        <p:txBody>
          <a:bodyPr wrap="square" rtlCol="0">
            <a:spAutoFit/>
          </a:bodyPr>
          <a:lstStyle/>
          <a:p>
            <a:r>
              <a:rPr lang="en-US" sz="1600">
                <a:effectLst/>
              </a:rPr>
              <a:t>Tan, C.T. (2016) ‘International consensus diagnostic criteria for Neuromyelitis Optica Spectrum Disorders’, </a:t>
            </a:r>
            <a:r>
              <a:rPr lang="en-US" sz="1600" i="1">
                <a:effectLst/>
              </a:rPr>
              <a:t>Neurology</a:t>
            </a:r>
            <a:r>
              <a:rPr lang="en-US" sz="1600">
                <a:effectLst/>
              </a:rPr>
              <a:t>, 86(5), pp. 491–492. doi:10.1212/wnl.0000000000002366. </a:t>
            </a:r>
          </a:p>
        </p:txBody>
      </p:sp>
    </p:spTree>
    <p:extLst>
      <p:ext uri="{BB962C8B-B14F-4D97-AF65-F5344CB8AC3E}">
        <p14:creationId xmlns:p14="http://schemas.microsoft.com/office/powerpoint/2010/main" val="336471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2792-8A1C-0CD9-49C8-BF97C82F2A63}"/>
              </a:ext>
            </a:extLst>
          </p:cNvPr>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Presenting Complaints</a:t>
            </a:r>
          </a:p>
        </p:txBody>
      </p:sp>
      <p:sp>
        <p:nvSpPr>
          <p:cNvPr id="3" name="Content Placeholder 2">
            <a:extLst>
              <a:ext uri="{FF2B5EF4-FFF2-40B4-BE49-F238E27FC236}">
                <a16:creationId xmlns:a16="http://schemas.microsoft.com/office/drawing/2014/main" id="{E21C0A69-A490-5982-5A86-E76171848A35}"/>
              </a:ext>
            </a:extLst>
          </p:cNvPr>
          <p:cNvSpPr>
            <a:spLocks noGrp="1"/>
          </p:cNvSpPr>
          <p:nvPr>
            <p:ph idx="1"/>
          </p:nvPr>
        </p:nvSpPr>
        <p:spPr>
          <a:xfrm>
            <a:off x="1097280" y="1845734"/>
            <a:ext cx="10058400" cy="3584395"/>
          </a:xfrm>
        </p:spPr>
        <p:txBody>
          <a:bodyPr/>
          <a:lstStyle/>
          <a:p>
            <a:pP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endParaRPr lang="en-US" dirty="0"/>
          </a:p>
          <a:p>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F6ED5B5D-F2A1-A1C1-ADBE-9E4B883795DB}"/>
              </a:ext>
            </a:extLst>
          </p:cNvPr>
          <p:cNvSpPr/>
          <p:nvPr/>
        </p:nvSpPr>
        <p:spPr>
          <a:xfrm>
            <a:off x="1491175" y="2465624"/>
            <a:ext cx="8947051" cy="1172308"/>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Persistent vomiting ---- </a:t>
            </a:r>
            <a:r>
              <a:rPr lang="en-US" sz="3600" b="1" dirty="0">
                <a:solidFill>
                  <a:srgbClr val="C00000"/>
                </a:solidFill>
                <a:latin typeface="Arial" panose="020B0604020202020204" pitchFamily="34" charset="0"/>
                <a:cs typeface="Arial" panose="020B0604020202020204" pitchFamily="34" charset="0"/>
              </a:rPr>
              <a:t>10 days</a:t>
            </a:r>
          </a:p>
        </p:txBody>
      </p:sp>
      <p:sp>
        <p:nvSpPr>
          <p:cNvPr id="5" name="Rectangle: Rounded Corners 4">
            <a:extLst>
              <a:ext uri="{FF2B5EF4-FFF2-40B4-BE49-F238E27FC236}">
                <a16:creationId xmlns:a16="http://schemas.microsoft.com/office/drawing/2014/main" id="{F3A61BC1-2670-7BB4-D838-F9B59D16C52D}"/>
              </a:ext>
            </a:extLst>
          </p:cNvPr>
          <p:cNvSpPr/>
          <p:nvPr/>
        </p:nvSpPr>
        <p:spPr>
          <a:xfrm>
            <a:off x="1491175" y="4257822"/>
            <a:ext cx="8947051" cy="11723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 Walking difficulty --- </a:t>
            </a:r>
            <a:r>
              <a:rPr lang="en-US" sz="3600" b="1" dirty="0">
                <a:solidFill>
                  <a:srgbClr val="C00000"/>
                </a:solidFill>
                <a:latin typeface="Arial" panose="020B0604020202020204" pitchFamily="34" charset="0"/>
                <a:cs typeface="Arial" panose="020B0604020202020204" pitchFamily="34" charset="0"/>
              </a:rPr>
              <a:t>2 days</a:t>
            </a:r>
          </a:p>
        </p:txBody>
      </p:sp>
    </p:spTree>
    <p:extLst>
      <p:ext uri="{BB962C8B-B14F-4D97-AF65-F5344CB8AC3E}">
        <p14:creationId xmlns:p14="http://schemas.microsoft.com/office/powerpoint/2010/main" val="348507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6AE5D7-A491-B168-2E24-90A0362BF34C}"/>
              </a:ext>
            </a:extLst>
          </p:cNvPr>
          <p:cNvSpPr/>
          <p:nvPr/>
        </p:nvSpPr>
        <p:spPr>
          <a:xfrm>
            <a:off x="969165" y="1690687"/>
            <a:ext cx="10156874" cy="433617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indent="-342900">
              <a:lnSpc>
                <a:spcPct val="107000"/>
              </a:lnSpc>
              <a:spcBef>
                <a:spcPts val="0"/>
              </a:spcBef>
              <a:spcAft>
                <a:spcPts val="800"/>
              </a:spcAft>
              <a:buFont typeface="Arial" panose="020B0604020202020204" pitchFamily="34" charset="0"/>
              <a:buChar char="•"/>
            </a:pPr>
            <a:r>
              <a:rPr lang="en-US" sz="28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Initial treatment: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High-dose IV methylprednisolone (1g daily for 3-5 days)</a:t>
            </a:r>
          </a:p>
          <a:p>
            <a:pPr marL="342900" marR="0" indent="-342900">
              <a:lnSpc>
                <a:spcPct val="107000"/>
              </a:lnSpc>
              <a:spcBef>
                <a:spcPts val="0"/>
              </a:spcBef>
              <a:spcAft>
                <a:spcPts val="800"/>
              </a:spcAft>
              <a:buFont typeface="Arial" panose="020B0604020202020204" pitchFamily="34" charset="0"/>
              <a:buChar char="•"/>
            </a:pPr>
            <a:r>
              <a:rPr lang="en-US" sz="28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severe symptoms or poor response</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Add plasma exchange </a:t>
            </a:r>
          </a:p>
          <a:p>
            <a:pPr marL="342900" marR="0" indent="-342900">
              <a:lnSpc>
                <a:spcPct val="107000"/>
              </a:lnSpc>
              <a:spcBef>
                <a:spcPts val="0"/>
              </a:spcBef>
              <a:spcAft>
                <a:spcPts val="800"/>
              </a:spcAft>
              <a:buFont typeface="Arial" panose="020B0604020202020204" pitchFamily="34" charset="0"/>
              <a:buChar char="•"/>
            </a:pP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Up to 7 exchanges every other day</a:t>
            </a:r>
          </a:p>
          <a:p>
            <a:pPr marL="342900" marR="0" indent="-342900">
              <a:lnSpc>
                <a:spcPct val="107000"/>
              </a:lnSpc>
              <a:spcBef>
                <a:spcPts val="0"/>
              </a:spcBef>
              <a:spcAft>
                <a:spcPts val="800"/>
              </a:spcAft>
              <a:buFont typeface="Arial" panose="020B0604020202020204" pitchFamily="34" charset="0"/>
              <a:buChar char="•"/>
            </a:pP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More effective if started early with glucocorticoids</a:t>
            </a:r>
          </a:p>
          <a:p>
            <a:pPr marL="342900" marR="0" indent="-342900">
              <a:lnSpc>
                <a:spcPct val="107000"/>
              </a:lnSpc>
              <a:spcBef>
                <a:spcPts val="0"/>
              </a:spcBef>
              <a:spcAft>
                <a:spcPts val="800"/>
              </a:spcAft>
              <a:buFont typeface="Arial" panose="020B0604020202020204" pitchFamily="34" charset="0"/>
              <a:buChar char="•"/>
            </a:pPr>
            <a:r>
              <a:rPr lang="en-US" sz="2800" kern="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Limited data on IV immunoglobulin use</a:t>
            </a:r>
            <a:r>
              <a:rPr lang="en-US" sz="2800" kern="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kern="100" dirty="0" err="1">
                <a:solidFill>
                  <a:schemeClr val="tx1"/>
                </a:solidFill>
                <a:latin typeface="Arial" panose="020B0604020202020204" pitchFamily="34" charset="0"/>
                <a:ea typeface="Calibri" panose="020F0502020204030204" pitchFamily="34" charset="0"/>
                <a:cs typeface="Arial" panose="020B0604020202020204" pitchFamily="34" charset="0"/>
              </a:rPr>
              <a:t>Sellner</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 et al., 2011)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DE775F1-240B-48F0-2E0D-20A01870A4AE}"/>
              </a:ext>
            </a:extLst>
          </p:cNvPr>
          <p:cNvSpPr>
            <a:spLocks noGrp="1"/>
          </p:cNvSpPr>
          <p:nvPr>
            <p:ph type="title"/>
          </p:nvPr>
        </p:nvSpPr>
        <p:spPr>
          <a:xfrm>
            <a:off x="838200" y="365125"/>
            <a:ext cx="10515600" cy="1325563"/>
          </a:xfrm>
        </p:spPr>
        <p:txBody>
          <a:bodyPr/>
          <a:lstStyle/>
          <a:p>
            <a:pPr algn="ctr"/>
            <a:r>
              <a:rPr lang="en-US" b="1" dirty="0">
                <a:solidFill>
                  <a:srgbClr val="0070C0"/>
                </a:solidFill>
                <a:latin typeface="Arial" panose="020B0604020202020204" pitchFamily="34" charset="0"/>
                <a:cs typeface="Arial" panose="020B0604020202020204" pitchFamily="34" charset="0"/>
              </a:rPr>
              <a:t>Treatment: </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Acute Attacks</a:t>
            </a:r>
          </a:p>
        </p:txBody>
      </p:sp>
      <p:sp>
        <p:nvSpPr>
          <p:cNvPr id="3" name="TextBox 2">
            <a:extLst>
              <a:ext uri="{FF2B5EF4-FFF2-40B4-BE49-F238E27FC236}">
                <a16:creationId xmlns:a16="http://schemas.microsoft.com/office/drawing/2014/main" id="{A9216382-57D4-3A50-2DD7-A52E1D6F2149}"/>
              </a:ext>
            </a:extLst>
          </p:cNvPr>
          <p:cNvSpPr txBox="1"/>
          <p:nvPr/>
        </p:nvSpPr>
        <p:spPr>
          <a:xfrm>
            <a:off x="644610" y="6200487"/>
            <a:ext cx="10612395" cy="584775"/>
          </a:xfrm>
          <a:prstGeom prst="rect">
            <a:avLst/>
          </a:prstGeom>
          <a:noFill/>
        </p:spPr>
        <p:txBody>
          <a:bodyPr wrap="square" rtlCol="0">
            <a:spAutoFit/>
          </a:bodyPr>
          <a:lstStyle/>
          <a:p>
            <a:r>
              <a:rPr lang="en-US" sz="1600">
                <a:effectLst/>
              </a:rPr>
              <a:t>Sellner, J. </a:t>
            </a:r>
            <a:r>
              <a:rPr lang="en-US" sz="1600" i="1">
                <a:effectLst/>
              </a:rPr>
              <a:t>et al.</a:t>
            </a:r>
            <a:r>
              <a:rPr lang="en-US" sz="1600">
                <a:effectLst/>
              </a:rPr>
              <a:t> (2011) ‘Diagnosis and management of Neuromyelitis Optica’, </a:t>
            </a:r>
            <a:r>
              <a:rPr lang="en-US" sz="1600" i="1">
                <a:effectLst/>
              </a:rPr>
              <a:t>European Handbook of Neurological Management</a:t>
            </a:r>
            <a:r>
              <a:rPr lang="en-US" sz="1600">
                <a:effectLst/>
              </a:rPr>
              <a:t>, pp. 287–307. doi:10.1002/9781444346268.ch20. </a:t>
            </a:r>
          </a:p>
        </p:txBody>
      </p:sp>
    </p:spTree>
    <p:extLst>
      <p:ext uri="{BB962C8B-B14F-4D97-AF65-F5344CB8AC3E}">
        <p14:creationId xmlns:p14="http://schemas.microsoft.com/office/powerpoint/2010/main" val="17676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672A596-06C8-C1B8-C145-992B842720D0}"/>
              </a:ext>
            </a:extLst>
          </p:cNvPr>
          <p:cNvSpPr/>
          <p:nvPr/>
        </p:nvSpPr>
        <p:spPr>
          <a:xfrm>
            <a:off x="831166" y="1176639"/>
            <a:ext cx="10522633" cy="2252361"/>
          </a:xfrm>
          <a:prstGeom prst="roundRect">
            <a:avLst/>
          </a:prstGeom>
          <a:solidFill>
            <a:schemeClr val="accent6">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    Recommended agents for AQP4-IgG seropositive NMOSD</a:t>
            </a:r>
            <a:r>
              <a:rPr lang="en-US" sz="2800">
                <a:solidFill>
                  <a:schemeClr val="tx1"/>
                </a:solidFill>
                <a:latin typeface="Arial" panose="020B0604020202020204" pitchFamily="34" charset="0"/>
                <a:cs typeface="Arial" panose="020B0604020202020204" pitchFamily="34" charset="0"/>
              </a:rPr>
              <a:t>: Eculizumab                                        </a:t>
            </a:r>
            <a:r>
              <a:rPr lang="en-US" sz="2800" dirty="0" err="1">
                <a:solidFill>
                  <a:schemeClr val="tx1"/>
                </a:solidFill>
                <a:latin typeface="Arial" panose="020B0604020202020204" pitchFamily="34" charset="0"/>
                <a:cs typeface="Arial" panose="020B0604020202020204" pitchFamily="34" charset="0"/>
              </a:rPr>
              <a:t>Inebilizumab</a:t>
            </a:r>
            <a:endParaRPr lang="en-US" sz="2800" dirty="0">
              <a:solidFill>
                <a:schemeClr val="tx1"/>
              </a:solidFill>
              <a:latin typeface="Arial" panose="020B0604020202020204" pitchFamily="34" charset="0"/>
              <a:cs typeface="Arial" panose="020B0604020202020204" pitchFamily="34" charset="0"/>
            </a:endParaRPr>
          </a:p>
          <a:p>
            <a:r>
              <a:rPr lang="en-US" sz="2800" dirty="0" err="1">
                <a:solidFill>
                  <a:schemeClr val="tx1"/>
                </a:solidFill>
                <a:latin typeface="Arial" panose="020B0604020202020204" pitchFamily="34" charset="0"/>
                <a:cs typeface="Arial" panose="020B0604020202020204" pitchFamily="34" charset="0"/>
              </a:rPr>
              <a:t>Satralizumab</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Ravulizumab</a:t>
            </a:r>
            <a:r>
              <a:rPr lang="en-US" sz="2800" dirty="0">
                <a:solidFill>
                  <a:schemeClr val="tx1"/>
                </a:solidFill>
                <a:latin typeface="Arial" panose="020B0604020202020204" pitchFamily="34" charset="0"/>
                <a:cs typeface="Arial" panose="020B0604020202020204" pitchFamily="34" charset="0"/>
              </a:rPr>
              <a:t> </a:t>
            </a:r>
          </a:p>
          <a:p>
            <a:r>
              <a:rPr lang="en-US" sz="2800" dirty="0">
                <a:solidFill>
                  <a:schemeClr val="tx1"/>
                </a:solidFill>
                <a:latin typeface="Arial" panose="020B0604020202020204" pitchFamily="34" charset="0"/>
                <a:cs typeface="Arial" panose="020B0604020202020204" pitchFamily="34" charset="0"/>
              </a:rPr>
              <a:t>Rituximab</a:t>
            </a:r>
            <a:r>
              <a:rPr lang="en-US" sz="2000" dirty="0">
                <a:solidFill>
                  <a:schemeClr val="tx1"/>
                </a:solidFill>
                <a:latin typeface="Arial" panose="020B0604020202020204" pitchFamily="34" charset="0"/>
                <a:cs typeface="Arial" panose="020B0604020202020204" pitchFamily="34" charset="0"/>
              </a:rPr>
              <a:t>(</a:t>
            </a:r>
            <a:r>
              <a:rPr lang="en-US" sz="2000" dirty="0" err="1">
                <a:solidFill>
                  <a:schemeClr val="tx1"/>
                </a:solidFill>
                <a:latin typeface="Arial" panose="020B0604020202020204" pitchFamily="34" charset="0"/>
                <a:cs typeface="Arial" panose="020B0604020202020204" pitchFamily="34" charset="0"/>
              </a:rPr>
              <a:t>Sellner</a:t>
            </a:r>
            <a:r>
              <a:rPr lang="en-US" sz="2000" dirty="0">
                <a:solidFill>
                  <a:schemeClr val="tx1"/>
                </a:solidFill>
                <a:latin typeface="Arial" panose="020B0604020202020204" pitchFamily="34" charset="0"/>
                <a:cs typeface="Arial" panose="020B0604020202020204" pitchFamily="34" charset="0"/>
              </a:rPr>
              <a:t> et al., 2011)</a:t>
            </a:r>
          </a:p>
        </p:txBody>
      </p:sp>
      <p:sp>
        <p:nvSpPr>
          <p:cNvPr id="8" name="Rectangle: Rounded Corners 7">
            <a:extLst>
              <a:ext uri="{FF2B5EF4-FFF2-40B4-BE49-F238E27FC236}">
                <a16:creationId xmlns:a16="http://schemas.microsoft.com/office/drawing/2014/main" id="{2B5CC0B7-16BC-BE33-C8AC-5BC8BE83D429}"/>
              </a:ext>
            </a:extLst>
          </p:cNvPr>
          <p:cNvSpPr/>
          <p:nvPr/>
        </p:nvSpPr>
        <p:spPr>
          <a:xfrm>
            <a:off x="831166" y="4666420"/>
            <a:ext cx="10522632" cy="101924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 panose="020B0604020202020204" pitchFamily="34" charset="0"/>
                <a:cs typeface="Arial" panose="020B0604020202020204" pitchFamily="34" charset="0"/>
              </a:rPr>
              <a:t>Duration</a:t>
            </a:r>
            <a:r>
              <a:rPr lang="en-US" sz="2800" dirty="0">
                <a:solidFill>
                  <a:schemeClr val="tx1"/>
                </a:solidFill>
                <a:latin typeface="Arial" panose="020B0604020202020204" pitchFamily="34" charset="0"/>
                <a:cs typeface="Arial" panose="020B0604020202020204" pitchFamily="34" charset="0"/>
              </a:rPr>
              <a:t>: At least 5 years for AQP4-IgG seropositive patients (Many experts suggest lifelong therapy).</a:t>
            </a:r>
          </a:p>
        </p:txBody>
      </p:sp>
      <p:sp>
        <p:nvSpPr>
          <p:cNvPr id="10" name="Rectangle: Rounded Corners 9">
            <a:extLst>
              <a:ext uri="{FF2B5EF4-FFF2-40B4-BE49-F238E27FC236}">
                <a16:creationId xmlns:a16="http://schemas.microsoft.com/office/drawing/2014/main" id="{F1CF7F34-0806-D884-3666-ABA5C7F529A7}"/>
              </a:ext>
            </a:extLst>
          </p:cNvPr>
          <p:cNvSpPr/>
          <p:nvPr/>
        </p:nvSpPr>
        <p:spPr>
          <a:xfrm>
            <a:off x="869852" y="3716039"/>
            <a:ext cx="10522633" cy="711040"/>
          </a:xfrm>
          <a:prstGeom prst="round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Off-label options: </a:t>
            </a:r>
            <a:r>
              <a:rPr lang="en-US" sz="2400" dirty="0">
                <a:solidFill>
                  <a:schemeClr val="tx1"/>
                </a:solidFill>
                <a:latin typeface="Arial" panose="020B0604020202020204" pitchFamily="34" charset="0"/>
                <a:cs typeface="Arial" panose="020B0604020202020204" pitchFamily="34" charset="0"/>
              </a:rPr>
              <a:t>Tocilizumab, azathioprine, mycophenolate mofetil</a:t>
            </a:r>
          </a:p>
        </p:txBody>
      </p:sp>
      <p:sp>
        <p:nvSpPr>
          <p:cNvPr id="2" name="Title 1">
            <a:extLst>
              <a:ext uri="{FF2B5EF4-FFF2-40B4-BE49-F238E27FC236}">
                <a16:creationId xmlns:a16="http://schemas.microsoft.com/office/drawing/2014/main" id="{0E437B8F-82B6-FD6A-DF63-37055744BFE6}"/>
              </a:ext>
            </a:extLst>
          </p:cNvPr>
          <p:cNvSpPr>
            <a:spLocks noGrp="1"/>
          </p:cNvSpPr>
          <p:nvPr>
            <p:ph type="title"/>
          </p:nvPr>
        </p:nvSpPr>
        <p:spPr>
          <a:xfrm>
            <a:off x="838200" y="76201"/>
            <a:ext cx="10515600" cy="1306285"/>
          </a:xfrm>
        </p:spPr>
        <p:txBody>
          <a:bodyPr/>
          <a:lstStyle/>
          <a:p>
            <a:pPr algn="ctr"/>
            <a:r>
              <a:rPr lang="en-US" b="1" dirty="0">
                <a:solidFill>
                  <a:srgbClr val="0070C0"/>
                </a:solidFill>
                <a:latin typeface="Arial" panose="020B0604020202020204" pitchFamily="34" charset="0"/>
                <a:cs typeface="Arial" panose="020B0604020202020204" pitchFamily="34" charset="0"/>
              </a:rPr>
              <a:t>Long Term Attack Prevention:</a:t>
            </a:r>
          </a:p>
        </p:txBody>
      </p:sp>
      <p:sp>
        <p:nvSpPr>
          <p:cNvPr id="3" name="TextBox 2">
            <a:extLst>
              <a:ext uri="{FF2B5EF4-FFF2-40B4-BE49-F238E27FC236}">
                <a16:creationId xmlns:a16="http://schemas.microsoft.com/office/drawing/2014/main" id="{FC8CF376-9DCC-296E-686E-ED77B4A0931A}"/>
              </a:ext>
            </a:extLst>
          </p:cNvPr>
          <p:cNvSpPr txBox="1"/>
          <p:nvPr/>
        </p:nvSpPr>
        <p:spPr>
          <a:xfrm>
            <a:off x="1124465" y="5968314"/>
            <a:ext cx="10268020" cy="861774"/>
          </a:xfrm>
          <a:prstGeom prst="rect">
            <a:avLst/>
          </a:prstGeom>
          <a:noFill/>
        </p:spPr>
        <p:txBody>
          <a:bodyPr wrap="square" rtlCol="0">
            <a:spAutoFit/>
          </a:bodyPr>
          <a:lstStyle/>
          <a:p>
            <a:r>
              <a:rPr lang="en-US" sz="1600" b="0" i="0" dirty="0" err="1">
                <a:effectLst/>
                <a:latin typeface="Arial" panose="020B0604020202020204" pitchFamily="34" charset="0"/>
                <a:cs typeface="Arial" panose="020B0604020202020204" pitchFamily="34" charset="0"/>
              </a:rPr>
              <a:t>Sellner</a:t>
            </a:r>
            <a:r>
              <a:rPr lang="en-US" sz="1600" b="0" i="0" dirty="0">
                <a:effectLst/>
                <a:latin typeface="Arial" panose="020B0604020202020204" pitchFamily="34" charset="0"/>
                <a:cs typeface="Arial" panose="020B0604020202020204" pitchFamily="34" charset="0"/>
              </a:rPr>
              <a:t> J, </a:t>
            </a:r>
            <a:r>
              <a:rPr lang="en-US" sz="1600" b="0" i="0" dirty="0" err="1">
                <a:effectLst/>
                <a:latin typeface="Arial" panose="020B0604020202020204" pitchFamily="34" charset="0"/>
                <a:cs typeface="Arial" panose="020B0604020202020204" pitchFamily="34" charset="0"/>
              </a:rPr>
              <a:t>Boggild</a:t>
            </a:r>
            <a:r>
              <a:rPr lang="en-US" sz="1600" b="0" i="0" dirty="0">
                <a:effectLst/>
                <a:latin typeface="Arial" panose="020B0604020202020204" pitchFamily="34" charset="0"/>
                <a:cs typeface="Arial" panose="020B0604020202020204" pitchFamily="34" charset="0"/>
              </a:rPr>
              <a:t> M, </a:t>
            </a:r>
            <a:r>
              <a:rPr lang="en-US" sz="1600" b="0" i="0" dirty="0" err="1">
                <a:effectLst/>
                <a:latin typeface="Arial" panose="020B0604020202020204" pitchFamily="34" charset="0"/>
                <a:cs typeface="Arial" panose="020B0604020202020204" pitchFamily="34" charset="0"/>
              </a:rPr>
              <a:t>Clanet</a:t>
            </a:r>
            <a:r>
              <a:rPr lang="en-US" sz="1600" b="0" i="0" dirty="0">
                <a:effectLst/>
                <a:latin typeface="Arial" panose="020B0604020202020204" pitchFamily="34" charset="0"/>
                <a:cs typeface="Arial" panose="020B0604020202020204" pitchFamily="34" charset="0"/>
              </a:rPr>
              <a:t> M, et al. EFNS guidelines on diagnosis and management of neuromyelitis </a:t>
            </a:r>
            <a:r>
              <a:rPr lang="en-US" sz="1600" b="0" i="0" dirty="0" err="1">
                <a:effectLst/>
                <a:latin typeface="Arial" panose="020B0604020202020204" pitchFamily="34" charset="0"/>
                <a:cs typeface="Arial" panose="020B0604020202020204" pitchFamily="34" charset="0"/>
              </a:rPr>
              <a:t>optica</a:t>
            </a:r>
            <a:r>
              <a:rPr lang="en-US" sz="1600" b="0" i="0" dirty="0">
                <a:effectLst/>
                <a:latin typeface="Arial" panose="020B0604020202020204" pitchFamily="34" charset="0"/>
                <a:cs typeface="Arial" panose="020B0604020202020204" pitchFamily="34" charset="0"/>
              </a:rPr>
              <a:t>. </a:t>
            </a:r>
            <a:r>
              <a:rPr lang="en-US" sz="1600" b="0" i="0" dirty="0" err="1">
                <a:effectLst/>
                <a:latin typeface="Arial" panose="020B0604020202020204" pitchFamily="34" charset="0"/>
                <a:cs typeface="Arial" panose="020B0604020202020204" pitchFamily="34" charset="0"/>
              </a:rPr>
              <a:t>Eur</a:t>
            </a:r>
            <a:r>
              <a:rPr lang="en-US" sz="1600" b="0" i="0" dirty="0">
                <a:effectLst/>
                <a:latin typeface="Arial" panose="020B0604020202020204" pitchFamily="34" charset="0"/>
                <a:cs typeface="Arial" panose="020B0604020202020204" pitchFamily="34" charset="0"/>
              </a:rPr>
              <a:t> J Neurol 2010; 17:1019</a:t>
            </a:r>
            <a:r>
              <a:rPr lang="en-US" sz="1600" dirty="0">
                <a:latin typeface="Arial" panose="020B0604020202020204" pitchFamily="34" charset="0"/>
                <a:cs typeface="Arial" panose="020B0604020202020204" pitchFamily="34" charset="0"/>
              </a:rPr>
              <a:t> </a:t>
            </a:r>
            <a:br>
              <a:rPr lang="en-US" dirty="0"/>
            </a:br>
            <a:endParaRPr lang="en-US" dirty="0"/>
          </a:p>
        </p:txBody>
      </p:sp>
    </p:spTree>
    <p:extLst>
      <p:ext uri="{BB962C8B-B14F-4D97-AF65-F5344CB8AC3E}">
        <p14:creationId xmlns:p14="http://schemas.microsoft.com/office/powerpoint/2010/main" val="19733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BBE7C3B-49C1-D5F6-B88E-24A22D5B7FB0}"/>
              </a:ext>
            </a:extLst>
          </p:cNvPr>
          <p:cNvSpPr/>
          <p:nvPr/>
        </p:nvSpPr>
        <p:spPr>
          <a:xfrm>
            <a:off x="571500" y="1360715"/>
            <a:ext cx="11049000" cy="4123641"/>
          </a:xfrm>
          <a:prstGeom prst="roundRect">
            <a:avLst/>
          </a:prstGeom>
          <a:solidFill>
            <a:schemeClr val="accent4">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indent="-342900">
              <a:lnSpc>
                <a:spcPct val="107000"/>
              </a:lnSpc>
              <a:spcBef>
                <a:spcPts val="0"/>
              </a:spcBef>
              <a:spcAft>
                <a:spcPts val="800"/>
              </a:spcAft>
              <a:buFont typeface="Arial" panose="020B0604020202020204" pitchFamily="34" charset="0"/>
              <a:buChar char="•"/>
            </a:pPr>
            <a:r>
              <a:rPr lang="en-US" sz="3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90% have relapses, leading to significant disability</a:t>
            </a:r>
          </a:p>
          <a:p>
            <a:pPr lvl="2">
              <a:lnSpc>
                <a:spcPct val="107000"/>
              </a:lnSpc>
              <a:spcAft>
                <a:spcPts val="800"/>
              </a:spcAft>
            </a:pPr>
            <a:r>
              <a:rPr lang="en-US" sz="3200" kern="100" dirty="0">
                <a:solidFill>
                  <a:schemeClr val="tx1"/>
                </a:solidFill>
                <a:latin typeface="Arial" panose="020B0604020202020204" pitchFamily="34" charset="0"/>
                <a:ea typeface="Calibri" panose="020F0502020204030204" pitchFamily="34" charset="0"/>
                <a:cs typeface="Arial" panose="020B0604020202020204" pitchFamily="34" charset="0"/>
              </a:rPr>
              <a:t>Within the first year: 60% of cases.</a:t>
            </a:r>
          </a:p>
          <a:p>
            <a:pPr lvl="2">
              <a:lnSpc>
                <a:spcPct val="107000"/>
              </a:lnSpc>
              <a:spcAft>
                <a:spcPts val="800"/>
              </a:spcAft>
            </a:pPr>
            <a:r>
              <a:rPr lang="en-US" sz="3200" kern="100" dirty="0">
                <a:solidFill>
                  <a:schemeClr val="tx1"/>
                </a:solidFill>
                <a:latin typeface="Arial" panose="020B0604020202020204" pitchFamily="34" charset="0"/>
                <a:ea typeface="Calibri" panose="020F0502020204030204" pitchFamily="34" charset="0"/>
                <a:cs typeface="Arial" panose="020B0604020202020204" pitchFamily="34" charset="0"/>
              </a:rPr>
              <a:t>Within 3 years: 90% of cases</a:t>
            </a:r>
          </a:p>
          <a:p>
            <a:pPr marL="342900" indent="-342900">
              <a:lnSpc>
                <a:spcPct val="107000"/>
              </a:lnSpc>
              <a:spcAft>
                <a:spcPts val="800"/>
              </a:spcAft>
              <a:buFont typeface="Arial" panose="020B0604020202020204" pitchFamily="34" charset="0"/>
              <a:buChar char="•"/>
            </a:pPr>
            <a:r>
              <a:rPr lang="en-US" sz="3200" kern="100" dirty="0">
                <a:solidFill>
                  <a:schemeClr val="tx1"/>
                </a:solidFill>
                <a:latin typeface="Arial" panose="020B0604020202020204" pitchFamily="34" charset="0"/>
                <a:ea typeface="Calibri" panose="020F0502020204030204" pitchFamily="34" charset="0"/>
                <a:cs typeface="Arial" panose="020B0604020202020204" pitchFamily="34" charset="0"/>
              </a:rPr>
              <a:t>Stepwise deterioration from recurrent attacks</a:t>
            </a:r>
            <a:r>
              <a:rPr lang="en-US" sz="3200" kern="100" dirty="0">
                <a:latin typeface="Arial" panose="020B0604020202020204" pitchFamily="34" charset="0"/>
                <a:ea typeface="Calibri" panose="020F0502020204030204" pitchFamily="34" charset="0"/>
                <a:cs typeface="Arial" panose="020B0604020202020204" pitchFamily="34" charset="0"/>
              </a:rPr>
              <a:t>.</a:t>
            </a:r>
          </a:p>
          <a:p>
            <a:pPr marL="342900" marR="0" indent="-342900">
              <a:lnSpc>
                <a:spcPct val="107000"/>
              </a:lnSpc>
              <a:spcBef>
                <a:spcPts val="0"/>
              </a:spcBef>
              <a:spcAft>
                <a:spcPts val="800"/>
              </a:spcAft>
              <a:buFont typeface="Arial" panose="020B0604020202020204" pitchFamily="34" charset="0"/>
              <a:buChar char="•"/>
            </a:pPr>
            <a:r>
              <a:rPr lang="en-US" sz="3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Rare secondary progressive phase.</a:t>
            </a:r>
          </a:p>
          <a:p>
            <a:pPr marL="342900" indent="-342900">
              <a:lnSpc>
                <a:spcPct val="107000"/>
              </a:lnSpc>
              <a:spcAft>
                <a:spcPts val="800"/>
              </a:spcAft>
              <a:buFont typeface="Arial" panose="020B0604020202020204" pitchFamily="34" charset="0"/>
              <a:buChar char="•"/>
            </a:pPr>
            <a:r>
              <a:rPr lang="en-US" sz="3200" kern="100" dirty="0">
                <a:solidFill>
                  <a:schemeClr val="tx1"/>
                </a:solidFill>
                <a:latin typeface="Arial" panose="020B0604020202020204" pitchFamily="34" charset="0"/>
                <a:ea typeface="Calibri" panose="020F0502020204030204" pitchFamily="34" charset="0"/>
                <a:cs typeface="Arial" panose="020B0604020202020204" pitchFamily="34" charset="0"/>
              </a:rPr>
              <a:t>Mortality rates: 25-50%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kern="100" dirty="0" err="1">
                <a:solidFill>
                  <a:schemeClr val="tx1"/>
                </a:solidFill>
                <a:latin typeface="Arial" panose="020B0604020202020204" pitchFamily="34" charset="0"/>
                <a:ea typeface="Calibri" panose="020F0502020204030204" pitchFamily="34" charset="0"/>
                <a:cs typeface="Arial" panose="020B0604020202020204" pitchFamily="34" charset="0"/>
              </a:rPr>
              <a:t>Sellner</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 et al., 2011)</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80BB3C2-B50B-0386-8C06-4EB74E648774}"/>
              </a:ext>
            </a:extLst>
          </p:cNvPr>
          <p:cNvSpPr>
            <a:spLocks noGrp="1"/>
          </p:cNvSpPr>
          <p:nvPr>
            <p:ph type="title"/>
          </p:nvPr>
        </p:nvSpPr>
        <p:spPr>
          <a:xfrm>
            <a:off x="838200" y="163287"/>
            <a:ext cx="10515600" cy="1197428"/>
          </a:xfrm>
        </p:spPr>
        <p:txBody>
          <a:bodyPr/>
          <a:lstStyle/>
          <a:p>
            <a:pPr algn="ctr"/>
            <a:r>
              <a:rPr lang="en-US" b="1" dirty="0">
                <a:solidFill>
                  <a:srgbClr val="0070C0"/>
                </a:solidFill>
                <a:latin typeface="Arial" panose="020B0604020202020204" pitchFamily="34" charset="0"/>
                <a:cs typeface="Arial" panose="020B0604020202020204" pitchFamily="34" charset="0"/>
              </a:rPr>
              <a:t>Prognosis:</a:t>
            </a:r>
          </a:p>
        </p:txBody>
      </p:sp>
      <p:sp>
        <p:nvSpPr>
          <p:cNvPr id="3" name="TextBox 2">
            <a:extLst>
              <a:ext uri="{FF2B5EF4-FFF2-40B4-BE49-F238E27FC236}">
                <a16:creationId xmlns:a16="http://schemas.microsoft.com/office/drawing/2014/main" id="{AC353D5B-58DD-E5E0-22DC-8DD973919D05}"/>
              </a:ext>
            </a:extLst>
          </p:cNvPr>
          <p:cNvSpPr txBox="1"/>
          <p:nvPr/>
        </p:nvSpPr>
        <p:spPr>
          <a:xfrm>
            <a:off x="571500" y="5832389"/>
            <a:ext cx="11049000" cy="584775"/>
          </a:xfrm>
          <a:prstGeom prst="rect">
            <a:avLst/>
          </a:prstGeom>
          <a:noFill/>
        </p:spPr>
        <p:txBody>
          <a:bodyPr wrap="square" rtlCol="0">
            <a:spAutoFit/>
          </a:bodyPr>
          <a:lstStyle/>
          <a:p>
            <a:r>
              <a:rPr lang="en-US" sz="1600">
                <a:effectLst/>
              </a:rPr>
              <a:t>Sellner, J. </a:t>
            </a:r>
            <a:r>
              <a:rPr lang="en-US" sz="1600" i="1">
                <a:effectLst/>
              </a:rPr>
              <a:t>et al.</a:t>
            </a:r>
            <a:r>
              <a:rPr lang="en-US" sz="1600">
                <a:effectLst/>
              </a:rPr>
              <a:t> (2011) ‘Diagnosis and management of Neuromyelitis Optica’, </a:t>
            </a:r>
            <a:r>
              <a:rPr lang="en-US" sz="1600" i="1">
                <a:effectLst/>
              </a:rPr>
              <a:t>European Handbook of Neurological Management</a:t>
            </a:r>
            <a:r>
              <a:rPr lang="en-US" sz="1600">
                <a:effectLst/>
              </a:rPr>
              <a:t>, pp. 287–307. doi:10.1002/9781444346268.ch20. </a:t>
            </a:r>
          </a:p>
        </p:txBody>
      </p:sp>
    </p:spTree>
    <p:extLst>
      <p:ext uri="{BB962C8B-B14F-4D97-AF65-F5344CB8AC3E}">
        <p14:creationId xmlns:p14="http://schemas.microsoft.com/office/powerpoint/2010/main" val="236996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9DB8-0C00-A4A0-D1EE-82D00927C6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07415CD-2E9B-52EF-F924-BCA47E8876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719" y="365124"/>
            <a:ext cx="5461281" cy="268618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45AEB7C9-D0CB-EC1D-E174-57FD5F6B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75" y="5045000"/>
            <a:ext cx="9957312" cy="1447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2659859-F2CE-FB1C-8E99-8B2EDB3AA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775" y="3268891"/>
            <a:ext cx="9957312" cy="1582277"/>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C79DF5D-254B-8008-493D-D12B0EB69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481" y="306317"/>
            <a:ext cx="5581937" cy="2768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6288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alpha val="96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92" y="1417393"/>
            <a:ext cx="11183816" cy="5226979"/>
          </a:xfrm>
        </p:spPr>
        <p:txBody>
          <a:bodyPr>
            <a:noAutofit/>
          </a:bodyPr>
          <a:lstStyle/>
          <a:p>
            <a:pPr marL="0" marR="0">
              <a:lnSpc>
                <a:spcPct val="107000"/>
              </a:lnSpc>
              <a:spcBef>
                <a:spcPts val="0"/>
              </a:spcBef>
              <a:spcAft>
                <a:spcPts val="800"/>
              </a:spcAft>
            </a:pP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72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1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1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US" sz="4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5400" b="1" kern="100" dirty="0">
                <a:solidFill>
                  <a:srgbClr val="0070C0"/>
                </a:solidFill>
                <a:latin typeface="Arial" panose="020B0604020202020204" pitchFamily="34" charset="0"/>
                <a:ea typeface="Calibri" panose="020F0502020204030204" pitchFamily="34" charset="0"/>
                <a:cs typeface="Arial" panose="020B0604020202020204" pitchFamily="34" charset="0"/>
              </a:rPr>
              <a:t>Neurological Perspective</a:t>
            </a:r>
            <a:br>
              <a:rPr lang="en-US" sz="5400" b="1" kern="100" dirty="0">
                <a:effectLst/>
                <a:latin typeface="Arial" panose="020B0604020202020204" pitchFamily="34" charset="0"/>
                <a:ea typeface="Calibri" panose="020F0502020204030204" pitchFamily="34" charset="0"/>
                <a:cs typeface="Arial" panose="020B0604020202020204" pitchFamily="34" charset="0"/>
              </a:rPr>
            </a:br>
            <a:r>
              <a:rPr lang="en-US" sz="4000" b="1" kern="100" dirty="0">
                <a:effectLst/>
                <a:latin typeface="Arial" panose="020B0604020202020204" pitchFamily="34" charset="0"/>
                <a:ea typeface="Calibri" panose="020F0502020204030204" pitchFamily="34" charset="0"/>
                <a:cs typeface="Arial" panose="020B0604020202020204" pitchFamily="34" charset="0"/>
              </a:rPr>
              <a:t>Neuromyelitis Optica Spectrum Disorder (NMOSD</a:t>
            </a:r>
            <a:r>
              <a:rPr lang="en-US" sz="4000" b="1" kern="100" dirty="0">
                <a:latin typeface="Arial" panose="020B0604020202020204" pitchFamily="34" charset="0"/>
                <a:ea typeface="Calibri" panose="020F0502020204030204" pitchFamily="34" charset="0"/>
                <a:cs typeface="Arial" panose="020B0604020202020204" pitchFamily="34" charset="0"/>
              </a:rPr>
              <a:t>)</a:t>
            </a:r>
            <a:br>
              <a:rPr lang="en-US" sz="4000" b="1" kern="100" dirty="0">
                <a:latin typeface="Arial" panose="020B060402020202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en-US" sz="2800" b="1"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Dr Waqas Ahmed</a:t>
            </a:r>
            <a:br>
              <a:rPr lang="en-US" sz="2800" kern="100" dirty="0">
                <a:effectLst/>
                <a:latin typeface="Arial" panose="020B0604020202020204" pitchFamily="34" charset="0"/>
                <a:ea typeface="Calibri" panose="020F0502020204030204" pitchFamily="34" charset="0"/>
                <a:cs typeface="Arial" panose="020B0604020202020204" pitchFamily="34" charset="0"/>
              </a:rPr>
            </a:br>
            <a:r>
              <a:rPr lang="en-US" sz="2800" b="1" kern="100" dirty="0">
                <a:latin typeface="Arial" panose="020B0604020202020204" pitchFamily="34" charset="0"/>
                <a:ea typeface="Calibri" panose="020F0502020204030204" pitchFamily="34" charset="0"/>
                <a:cs typeface="Arial" panose="020B0604020202020204" pitchFamily="34" charset="0"/>
              </a:rPr>
              <a:t>Assistant  Professor of Neurology</a:t>
            </a:r>
            <a:r>
              <a:rPr lang="en-US" sz="2800" b="1" kern="100" dirty="0">
                <a:effectLst/>
                <a:latin typeface="Arial" panose="020B0604020202020204" pitchFamily="34" charset="0"/>
                <a:ea typeface="Calibri" panose="020F0502020204030204" pitchFamily="34" charset="0"/>
                <a:cs typeface="Arial" panose="020B0604020202020204" pitchFamily="34" charset="0"/>
              </a:rPr>
              <a:t> </a:t>
            </a:r>
            <a:br>
              <a:rPr lang="en-US" sz="2800" b="1" kern="100" dirty="0">
                <a:effectLst/>
                <a:latin typeface="Arial" panose="020B0604020202020204" pitchFamily="34" charset="0"/>
                <a:ea typeface="Calibri" panose="020F0502020204030204" pitchFamily="34" charset="0"/>
                <a:cs typeface="Arial" panose="020B0604020202020204" pitchFamily="34" charset="0"/>
              </a:rPr>
            </a:br>
            <a:r>
              <a:rPr lang="en-US" sz="2800" b="1" kern="100" dirty="0">
                <a:effectLst/>
                <a:latin typeface="Arial" panose="020B0604020202020204" pitchFamily="34" charset="0"/>
                <a:ea typeface="Calibri" panose="020F0502020204030204" pitchFamily="34" charset="0"/>
                <a:cs typeface="Arial" panose="020B0604020202020204" pitchFamily="34" charset="0"/>
              </a:rPr>
              <a:t>Rawalpindi Medical University </a:t>
            </a:r>
            <a:br>
              <a:rPr lang="en-US" sz="2800" kern="100" dirty="0">
                <a:effectLst/>
                <a:latin typeface="Arial" panose="020B0604020202020204" pitchFamily="34" charset="0"/>
                <a:ea typeface="Calibri" panose="020F0502020204030204" pitchFamily="34" charset="0"/>
                <a:cs typeface="Arial" panose="020B0604020202020204" pitchFamily="34" charset="0"/>
              </a:rPr>
            </a:br>
            <a:endParaRPr lang="en-US" sz="2800" b="1" dirty="0">
              <a:solidFill>
                <a:srgbClr val="0070C0"/>
              </a:solidFill>
              <a:effectLst>
                <a:reflection endPos="2000" dist="50800" dir="5400000" sy="-100000" algn="bl" rotWithShape="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90" y="213628"/>
            <a:ext cx="1092567" cy="990137"/>
          </a:xfrm>
          <a:prstGeom prst="rect">
            <a:avLst/>
          </a:prstGeom>
        </p:spPr>
      </p:pic>
    </p:spTree>
    <p:extLst>
      <p:ext uri="{BB962C8B-B14F-4D97-AF65-F5344CB8AC3E}">
        <p14:creationId xmlns:p14="http://schemas.microsoft.com/office/powerpoint/2010/main" val="2711553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C47D15-2DA2-FD3E-C9E8-AFF58BE51826}"/>
              </a:ext>
            </a:extLst>
          </p:cNvPr>
          <p:cNvPicPr>
            <a:picLocks noGrp="1" noChangeAspect="1"/>
          </p:cNvPicPr>
          <p:nvPr>
            <p:ph idx="1"/>
          </p:nvPr>
        </p:nvPicPr>
        <p:blipFill>
          <a:blip r:embed="rId2"/>
          <a:stretch>
            <a:fillRect/>
          </a:stretch>
        </p:blipFill>
        <p:spPr>
          <a:xfrm>
            <a:off x="203399" y="120078"/>
            <a:ext cx="11785201" cy="6617844"/>
          </a:xfrm>
          <a:prstGeom prst="rect">
            <a:avLst/>
          </a:prstGeom>
        </p:spPr>
      </p:pic>
    </p:spTree>
    <p:extLst>
      <p:ext uri="{BB962C8B-B14F-4D97-AF65-F5344CB8AC3E}">
        <p14:creationId xmlns:p14="http://schemas.microsoft.com/office/powerpoint/2010/main" val="62805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31C-8C6F-000D-3211-93864EF85263}"/>
              </a:ext>
            </a:extLst>
          </p:cNvPr>
          <p:cNvSpPr>
            <a:spLocks noGrp="1"/>
          </p:cNvSpPr>
          <p:nvPr>
            <p:ph type="title"/>
          </p:nvPr>
        </p:nvSpPr>
        <p:spPr>
          <a:xfrm>
            <a:off x="1097280" y="286603"/>
            <a:ext cx="10058400" cy="1288979"/>
          </a:xfrm>
        </p:spPr>
        <p:txBody>
          <a:bodyPr/>
          <a:lstStyle/>
          <a:p>
            <a:r>
              <a:rPr lang="en-US" b="1" dirty="0">
                <a:solidFill>
                  <a:srgbClr val="0070C0"/>
                </a:solidFill>
                <a:latin typeface="Arial" panose="020B0604020202020204" pitchFamily="34" charset="0"/>
                <a:cs typeface="Arial" panose="020B0604020202020204" pitchFamily="34" charset="0"/>
              </a:rPr>
              <a:t>History of Present illness </a:t>
            </a:r>
            <a:endParaRPr lang="en-US" dirty="0"/>
          </a:p>
        </p:txBody>
      </p:sp>
      <p:sp>
        <p:nvSpPr>
          <p:cNvPr id="11" name="Rectangle: Rounded Corners 10">
            <a:extLst>
              <a:ext uri="{FF2B5EF4-FFF2-40B4-BE49-F238E27FC236}">
                <a16:creationId xmlns:a16="http://schemas.microsoft.com/office/drawing/2014/main" id="{8ADD1E30-FC39-1017-C067-C9BA50B8A0A6}"/>
              </a:ext>
            </a:extLst>
          </p:cNvPr>
          <p:cNvSpPr/>
          <p:nvPr/>
        </p:nvSpPr>
        <p:spPr>
          <a:xfrm>
            <a:off x="1280156" y="3113314"/>
            <a:ext cx="4421947" cy="25908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US" sz="2400" b="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lumMod val="95000"/>
                    <a:lumOff val="5000"/>
                  </a:schemeClr>
                </a:solidFill>
                <a:latin typeface="Arial" panose="020B0604020202020204" pitchFamily="34" charset="0"/>
                <a:cs typeface="Arial" panose="020B0604020202020204" pitchFamily="34" charset="0"/>
              </a:rPr>
              <a:t>Sudden</a:t>
            </a:r>
            <a:r>
              <a:rPr lang="en-US" sz="2400" dirty="0">
                <a:solidFill>
                  <a:schemeClr val="tx1">
                    <a:lumMod val="95000"/>
                    <a:lumOff val="5000"/>
                  </a:schemeClr>
                </a:solidFill>
                <a:latin typeface="Arial" panose="020B0604020202020204" pitchFamily="34" charset="0"/>
                <a:cs typeface="Arial" panose="020B0604020202020204" pitchFamily="34" charset="0"/>
              </a:rPr>
              <a:t> in onset</a:t>
            </a:r>
          </a:p>
          <a:p>
            <a:pPr>
              <a:buFont typeface="Wingdings" panose="05000000000000000000" pitchFamily="2" charset="2"/>
              <a:buChar char="§"/>
            </a:pPr>
            <a:r>
              <a:rPr lang="en-US" sz="2400" dirty="0">
                <a:solidFill>
                  <a:schemeClr val="tx1">
                    <a:lumMod val="95000"/>
                    <a:lumOff val="5000"/>
                  </a:schemeClr>
                </a:solidFill>
                <a:latin typeface="Arial" panose="020B0604020202020204" pitchFamily="34" charset="0"/>
                <a:cs typeface="Arial" panose="020B0604020202020204" pitchFamily="34" charset="0"/>
              </a:rPr>
              <a:t> Non-projectile</a:t>
            </a:r>
          </a:p>
          <a:p>
            <a:pPr>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After</a:t>
            </a:r>
            <a:r>
              <a:rPr lang="en-US" sz="2400" dirty="0">
                <a:solidFill>
                  <a:schemeClr val="tx1"/>
                </a:solidFill>
                <a:latin typeface="Arial" panose="020B0604020202020204" pitchFamily="34" charset="0"/>
                <a:cs typeface="Arial" panose="020B0604020202020204" pitchFamily="34" charset="0"/>
              </a:rPr>
              <a:t> every meal</a:t>
            </a:r>
          </a:p>
          <a:p>
            <a:pPr>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Containing</a:t>
            </a:r>
            <a:r>
              <a:rPr lang="en-US" sz="2400" b="1" dirty="0">
                <a:solidFill>
                  <a:schemeClr val="tx1"/>
                </a:solidFill>
                <a:latin typeface="Arial" panose="020B0604020202020204" pitchFamily="34" charset="0"/>
                <a:cs typeface="Arial" panose="020B0604020202020204" pitchFamily="34" charset="0"/>
              </a:rPr>
              <a:t> </a:t>
            </a:r>
            <a:r>
              <a:rPr lang="en-US" sz="2400" b="1" dirty="0">
                <a:solidFill>
                  <a:schemeClr val="tx1">
                    <a:lumMod val="95000"/>
                    <a:lumOff val="5000"/>
                  </a:schemeClr>
                </a:solidFill>
                <a:latin typeface="Arial" panose="020B0604020202020204" pitchFamily="34" charset="0"/>
                <a:cs typeface="Arial" panose="020B0604020202020204" pitchFamily="34" charset="0"/>
              </a:rPr>
              <a:t>mostly </a:t>
            </a:r>
            <a:r>
              <a:rPr lang="en-US" sz="2400" dirty="0">
                <a:solidFill>
                  <a:schemeClr val="tx1">
                    <a:lumMod val="95000"/>
                    <a:lumOff val="5000"/>
                  </a:schemeClr>
                </a:solidFill>
                <a:latin typeface="Arial" panose="020B0604020202020204" pitchFamily="34" charset="0"/>
                <a:cs typeface="Arial" panose="020B0604020202020204" pitchFamily="34" charset="0"/>
              </a:rPr>
              <a:t>food particles</a:t>
            </a:r>
          </a:p>
          <a:p>
            <a:pPr>
              <a:buFont typeface="Wingdings" panose="05000000000000000000" pitchFamily="2" charset="2"/>
              <a:buChar char="§"/>
            </a:pPr>
            <a:endParaRPr lang="en-US" sz="1800"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88D1A88-3B63-33E9-E03C-0840114CFCA1}"/>
              </a:ext>
            </a:extLst>
          </p:cNvPr>
          <p:cNvSpPr/>
          <p:nvPr/>
        </p:nvSpPr>
        <p:spPr>
          <a:xfrm>
            <a:off x="6489897" y="3113314"/>
            <a:ext cx="4421947" cy="2590800"/>
          </a:xfrm>
          <a:prstGeom prst="roundRect">
            <a:avLst/>
          </a:prstGeom>
          <a:solidFill>
            <a:srgbClr val="F8A496"/>
          </a:solidFill>
          <a:ln>
            <a:solidFill>
              <a:srgbClr val="F8A4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chemeClr val="tx1"/>
              </a:buClr>
            </a:pP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chemeClr val="tx1"/>
              </a:buClr>
              <a:buFont typeface="Wingdings" panose="05000000000000000000" pitchFamily="2" charset="2"/>
              <a:buChar char="§"/>
            </a:pPr>
            <a:r>
              <a:rPr lang="en-US" sz="2400" b="1" dirty="0">
                <a:solidFill>
                  <a:schemeClr val="tx1">
                    <a:lumMod val="95000"/>
                    <a:lumOff val="5000"/>
                  </a:schemeClr>
                </a:solidFill>
                <a:latin typeface="Arial" panose="020B0604020202020204" pitchFamily="34" charset="0"/>
                <a:cs typeface="Arial" panose="020B0604020202020204" pitchFamily="34" charset="0"/>
              </a:rPr>
              <a:t>No </a:t>
            </a:r>
            <a:r>
              <a:rPr lang="en-US" sz="2400" dirty="0">
                <a:solidFill>
                  <a:schemeClr val="tx1">
                    <a:lumMod val="95000"/>
                    <a:lumOff val="5000"/>
                  </a:schemeClr>
                </a:solidFill>
                <a:latin typeface="Arial" panose="020B0604020202020204" pitchFamily="34" charset="0"/>
                <a:cs typeface="Arial" panose="020B0604020202020204" pitchFamily="34" charset="0"/>
              </a:rPr>
              <a:t>blood in vomitus</a:t>
            </a:r>
          </a:p>
          <a:p>
            <a:pPr>
              <a:lnSpc>
                <a:spcPct val="120000"/>
              </a:lnSpc>
              <a:buFont typeface="Wingdings" panose="05000000000000000000" pitchFamily="2" charset="2"/>
              <a:buChar char="§"/>
            </a:pPr>
            <a:r>
              <a:rPr lang="en-US" sz="2400" b="1" dirty="0">
                <a:solidFill>
                  <a:schemeClr val="tx1">
                    <a:lumMod val="95000"/>
                    <a:lumOff val="5000"/>
                  </a:schemeClr>
                </a:solidFill>
                <a:latin typeface="Arial" panose="020B0604020202020204" pitchFamily="34" charset="0"/>
                <a:cs typeface="Arial" panose="020B0604020202020204" pitchFamily="34" charset="0"/>
              </a:rPr>
              <a:t>  No </a:t>
            </a:r>
            <a:r>
              <a:rPr lang="en-US" sz="2400" dirty="0">
                <a:solidFill>
                  <a:schemeClr val="tx1">
                    <a:lumMod val="95000"/>
                    <a:lumOff val="5000"/>
                  </a:schemeClr>
                </a:solidFill>
                <a:latin typeface="Arial" panose="020B0604020202020204" pitchFamily="34" charset="0"/>
                <a:cs typeface="Arial" panose="020B0604020202020204" pitchFamily="34" charset="0"/>
              </a:rPr>
              <a:t>retching, nausea, bloating, abdominal pain, abdominal distension or yellowish discoloration of eyes.</a:t>
            </a:r>
          </a:p>
          <a:p>
            <a:pPr>
              <a:lnSpc>
                <a:spcPct val="120000"/>
              </a:lnSpc>
            </a:pPr>
            <a:endParaRPr lang="en-US" sz="1800"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65AD4C-23AE-15F8-AA34-55B53E473D2D}"/>
              </a:ext>
            </a:extLst>
          </p:cNvPr>
          <p:cNvSpPr txBox="1"/>
          <p:nvPr/>
        </p:nvSpPr>
        <p:spPr>
          <a:xfrm>
            <a:off x="915738" y="1990505"/>
            <a:ext cx="690723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Vomiting:</a:t>
            </a:r>
          </a:p>
        </p:txBody>
      </p:sp>
    </p:spTree>
    <p:extLst>
      <p:ext uri="{BB962C8B-B14F-4D97-AF65-F5344CB8AC3E}">
        <p14:creationId xmlns:p14="http://schemas.microsoft.com/office/powerpoint/2010/main" val="31430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9B4B33-97DA-9286-6126-5441037616BD}"/>
              </a:ext>
            </a:extLst>
          </p:cNvPr>
          <p:cNvSpPr/>
          <p:nvPr/>
        </p:nvSpPr>
        <p:spPr>
          <a:xfrm>
            <a:off x="732692" y="1834244"/>
            <a:ext cx="10726616" cy="4053672"/>
          </a:xfrm>
          <a:prstGeom prst="roundRect">
            <a:avLst/>
          </a:prstGeom>
          <a:solidFill>
            <a:schemeClr val="accent4">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Clr>
                <a:srgbClr val="00B0F0"/>
              </a:buClr>
              <a:buFont typeface="Wingdings" panose="05000000000000000000" pitchFamily="2" charset="2"/>
              <a:buChar char="§"/>
            </a:pPr>
            <a:endParaRPr lang="en-US" sz="2800" dirty="0">
              <a:solidFill>
                <a:schemeClr val="tx1"/>
              </a:solidFill>
              <a:latin typeface="Arial" panose="020B0604020202020204" pitchFamily="34" charset="0"/>
              <a:cs typeface="Arial" panose="020B0604020202020204" pitchFamily="34" charset="0"/>
            </a:endParaRPr>
          </a:p>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Due to sudden weakness of </a:t>
            </a:r>
            <a:r>
              <a:rPr lang="en-US" sz="2800" b="1" dirty="0">
                <a:solidFill>
                  <a:schemeClr val="tx1">
                    <a:lumMod val="95000"/>
                    <a:lumOff val="5000"/>
                  </a:schemeClr>
                </a:solidFill>
                <a:latin typeface="Arial" panose="020B0604020202020204" pitchFamily="34" charset="0"/>
                <a:cs typeface="Arial" panose="020B0604020202020204" pitchFamily="34" charset="0"/>
              </a:rPr>
              <a:t>Right Lower Limb</a:t>
            </a:r>
          </a:p>
          <a:p>
            <a:pPr marL="457200" indent="-457200">
              <a:buClr>
                <a:srgbClr val="00B0F0"/>
              </a:buClr>
              <a:buFont typeface="Wingdings" panose="05000000000000000000" pitchFamily="2" charset="2"/>
              <a:buChar char="§"/>
            </a:pPr>
            <a:r>
              <a:rPr lang="en-US" sz="2800" dirty="0">
                <a:solidFill>
                  <a:schemeClr val="tx1">
                    <a:lumMod val="95000"/>
                    <a:lumOff val="5000"/>
                  </a:schemeClr>
                </a:solidFill>
                <a:latin typeface="Arial" panose="020B0604020202020204" pitchFamily="34" charset="0"/>
                <a:cs typeface="Arial" panose="020B0604020202020204" pitchFamily="34" charset="0"/>
              </a:rPr>
              <a:t>Rapidly progressed to involve the Right Upper Limb with</a:t>
            </a:r>
            <a:r>
              <a:rPr lang="en-US" sz="2800" dirty="0">
                <a:solidFill>
                  <a:schemeClr val="tx1"/>
                </a:solidFill>
                <a:latin typeface="Arial" panose="020B0604020202020204" pitchFamily="34" charset="0"/>
                <a:cs typeface="Arial" panose="020B0604020202020204" pitchFamily="34" charset="0"/>
              </a:rPr>
              <a:t>in </a:t>
            </a:r>
            <a:r>
              <a:rPr lang="en-US" sz="2800" b="1" dirty="0">
                <a:solidFill>
                  <a:schemeClr val="tx1">
                    <a:lumMod val="95000"/>
                    <a:lumOff val="5000"/>
                  </a:schemeClr>
                </a:solidFill>
                <a:latin typeface="Arial" panose="020B0604020202020204" pitchFamily="34" charset="0"/>
                <a:cs typeface="Arial" panose="020B0604020202020204" pitchFamily="34" charset="0"/>
              </a:rPr>
              <a:t>24 hours</a:t>
            </a:r>
            <a:r>
              <a:rPr lang="en-US" sz="2800" dirty="0">
                <a:solidFill>
                  <a:schemeClr val="tx1">
                    <a:lumMod val="95000"/>
                    <a:lumOff val="5000"/>
                  </a:schemeClr>
                </a:solidFill>
                <a:latin typeface="Arial" panose="020B0604020202020204" pitchFamily="34" charset="0"/>
                <a:cs typeface="Arial" panose="020B0604020202020204" pitchFamily="34" charset="0"/>
              </a:rPr>
              <a:t>.</a:t>
            </a:r>
          </a:p>
          <a:p>
            <a:pPr marL="457200" indent="-457200">
              <a:buClr>
                <a:srgbClr val="00B0F0"/>
              </a:buClr>
              <a:buFont typeface="Wingdings" panose="05000000000000000000" pitchFamily="2" charset="2"/>
              <a:buChar char="§"/>
            </a:pPr>
            <a:r>
              <a:rPr lang="en-US" sz="2800" dirty="0">
                <a:solidFill>
                  <a:schemeClr val="tx1">
                    <a:lumMod val="95000"/>
                    <a:lumOff val="5000"/>
                  </a:schemeClr>
                </a:solidFill>
                <a:latin typeface="Arial" panose="020B0604020202020204" pitchFamily="34" charset="0"/>
                <a:cs typeface="Arial" panose="020B0604020202020204" pitchFamily="34" charset="0"/>
              </a:rPr>
              <a:t>Associated with </a:t>
            </a:r>
            <a:r>
              <a:rPr lang="en-US" sz="2800" b="1" dirty="0">
                <a:solidFill>
                  <a:schemeClr val="tx1">
                    <a:lumMod val="95000"/>
                    <a:lumOff val="5000"/>
                  </a:schemeClr>
                </a:solidFill>
                <a:latin typeface="Arial" panose="020B0604020202020204" pitchFamily="34" charset="0"/>
                <a:cs typeface="Arial" panose="020B0604020202020204" pitchFamily="34" charset="0"/>
              </a:rPr>
              <a:t>numbness</a:t>
            </a:r>
            <a:r>
              <a:rPr lang="en-US" sz="2800" dirty="0">
                <a:solidFill>
                  <a:schemeClr val="tx1">
                    <a:lumMod val="95000"/>
                    <a:lumOff val="5000"/>
                  </a:schemeClr>
                </a:solidFill>
                <a:latin typeface="Arial" panose="020B0604020202020204" pitchFamily="34" charset="0"/>
                <a:cs typeface="Arial" panose="020B0604020202020204" pitchFamily="34" charset="0"/>
              </a:rPr>
              <a:t> in both lower limbs.</a:t>
            </a:r>
          </a:p>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Also developed urinary Retention, relieved by urinary catheterization. </a:t>
            </a:r>
          </a:p>
          <a:p>
            <a:pPr marL="457200" indent="-457200">
              <a:buClr>
                <a:srgbClr val="00B0F0"/>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Patient was </a:t>
            </a:r>
            <a:r>
              <a:rPr lang="en-US" sz="2800" b="1" dirty="0">
                <a:solidFill>
                  <a:schemeClr val="tx1">
                    <a:lumMod val="95000"/>
                    <a:lumOff val="5000"/>
                  </a:schemeClr>
                </a:solidFill>
                <a:latin typeface="Arial" panose="020B0604020202020204" pitchFamily="34" charset="0"/>
                <a:cs typeface="Arial" panose="020B0604020202020204" pitchFamily="34" charset="0"/>
              </a:rPr>
              <a:t>wheelchair bound </a:t>
            </a:r>
            <a:r>
              <a:rPr lang="en-US" sz="2800" dirty="0">
                <a:solidFill>
                  <a:schemeClr val="tx1">
                    <a:lumMod val="95000"/>
                    <a:lumOff val="5000"/>
                  </a:schemeClr>
                </a:solidFill>
                <a:latin typeface="Arial" panose="020B0604020202020204" pitchFamily="34" charset="0"/>
                <a:cs typeface="Arial" panose="020B0604020202020204" pitchFamily="34" charset="0"/>
              </a:rPr>
              <a:t>when she presented to OPD, needing </a:t>
            </a:r>
            <a:r>
              <a:rPr lang="en-US" sz="2800" b="1" dirty="0">
                <a:solidFill>
                  <a:schemeClr val="tx1">
                    <a:lumMod val="95000"/>
                    <a:lumOff val="5000"/>
                  </a:schemeClr>
                </a:solidFill>
                <a:latin typeface="Arial" panose="020B0604020202020204" pitchFamily="34" charset="0"/>
                <a:cs typeface="Arial" panose="020B0604020202020204" pitchFamily="34" charset="0"/>
              </a:rPr>
              <a:t>support </a:t>
            </a:r>
            <a:r>
              <a:rPr lang="en-US" sz="2800" dirty="0">
                <a:solidFill>
                  <a:schemeClr val="tx1">
                    <a:lumMod val="95000"/>
                    <a:lumOff val="5000"/>
                  </a:schemeClr>
                </a:solidFill>
                <a:latin typeface="Arial" panose="020B0604020202020204" pitchFamily="34" charset="0"/>
                <a:cs typeface="Arial" panose="020B0604020202020204" pitchFamily="34" charset="0"/>
              </a:rPr>
              <a:t>of two attendants to stand and walk.</a:t>
            </a:r>
          </a:p>
          <a:p>
            <a:pPr marL="457200" indent="-457200">
              <a:buClr>
                <a:srgbClr val="00B0F0"/>
              </a:buClr>
              <a:buFont typeface="Wingdings" panose="05000000000000000000" pitchFamily="2" charset="2"/>
              <a:buChar char="§"/>
            </a:pPr>
            <a:endParaRPr lang="en-US" sz="28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9874EE-8991-1C43-49A5-DE5E9AC0DA81}"/>
              </a:ext>
            </a:extLst>
          </p:cNvPr>
          <p:cNvSpPr txBox="1"/>
          <p:nvPr/>
        </p:nvSpPr>
        <p:spPr>
          <a:xfrm>
            <a:off x="900333" y="671678"/>
            <a:ext cx="946755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Walking Difficulty:</a:t>
            </a:r>
          </a:p>
        </p:txBody>
      </p:sp>
    </p:spTree>
    <p:extLst>
      <p:ext uri="{BB962C8B-B14F-4D97-AF65-F5344CB8AC3E}">
        <p14:creationId xmlns:p14="http://schemas.microsoft.com/office/powerpoint/2010/main" val="28274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4FC137-4882-4639-C4C6-F8F9153AECE5}"/>
              </a:ext>
            </a:extLst>
          </p:cNvPr>
          <p:cNvSpPr/>
          <p:nvPr/>
        </p:nvSpPr>
        <p:spPr>
          <a:xfrm>
            <a:off x="715108" y="731520"/>
            <a:ext cx="10761783" cy="3660112"/>
          </a:xfrm>
          <a:prstGeom prst="roundRect">
            <a:avLst/>
          </a:prstGeom>
          <a:solidFill>
            <a:schemeClr val="accent4">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l" defTabSz="457200" rtl="0" eaLnBrk="1" fontAlgn="auto" latinLnBrk="0" hangingPunct="1">
              <a:lnSpc>
                <a:spcPct val="100000"/>
              </a:lnSpc>
              <a:spcBef>
                <a:spcPts val="0"/>
              </a:spcBef>
              <a:spcAft>
                <a:spcPts val="0"/>
              </a:spcAft>
              <a:buClr>
                <a:srgbClr val="00B0F0"/>
              </a:buClr>
              <a:buSzTx/>
              <a:buFont typeface="Wingdings" panose="05000000000000000000" pitchFamily="2" charset="2"/>
              <a:buChar char="§"/>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No</a:t>
            </a:r>
            <a:r>
              <a:rPr kumimoji="0" lang="en-US" sz="28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 associated headache, backache or neck pain.</a:t>
            </a:r>
          </a:p>
          <a:p>
            <a:pPr marL="457200" indent="-457200">
              <a:buClr>
                <a:srgbClr val="00B0F0"/>
              </a:buClr>
              <a:buFont typeface="Wingdings" panose="05000000000000000000" pitchFamily="2" charset="2"/>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No</a:t>
            </a:r>
            <a:r>
              <a:rPr lang="en-US" sz="2800" dirty="0">
                <a:solidFill>
                  <a:schemeClr val="tx1">
                    <a:lumMod val="95000"/>
                    <a:lumOff val="5000"/>
                  </a:schemeClr>
                </a:solidFill>
                <a:latin typeface="Arial" panose="020B0604020202020204" pitchFamily="34" charset="0"/>
                <a:cs typeface="Arial" panose="020B0604020202020204" pitchFamily="34" charset="0"/>
              </a:rPr>
              <a:t> episode of altered consciousness, fits, memory disturbance, facial deviation or weakness of any other part of body.</a:t>
            </a:r>
          </a:p>
          <a:p>
            <a:pPr marL="457200" indent="-457200">
              <a:buClr>
                <a:srgbClr val="00B0F0"/>
              </a:buClr>
              <a:buFont typeface="Wingdings" panose="05000000000000000000" pitchFamily="2" charset="2"/>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No</a:t>
            </a:r>
            <a:r>
              <a:rPr lang="en-US" sz="2800" dirty="0">
                <a:solidFill>
                  <a:schemeClr val="tx1">
                    <a:lumMod val="95000"/>
                    <a:lumOff val="5000"/>
                  </a:schemeClr>
                </a:solidFill>
                <a:latin typeface="Arial" panose="020B0604020202020204" pitchFamily="34" charset="0"/>
                <a:cs typeface="Arial" panose="020B0604020202020204" pitchFamily="34" charset="0"/>
              </a:rPr>
              <a:t> speech or swallowing difficulty</a:t>
            </a:r>
          </a:p>
          <a:p>
            <a:pPr marL="457200" indent="-457200">
              <a:buClr>
                <a:srgbClr val="00B0F0"/>
              </a:buClr>
              <a:buFont typeface="Wingdings" panose="05000000000000000000" pitchFamily="2" charset="2"/>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No</a:t>
            </a:r>
            <a:r>
              <a:rPr lang="en-US" sz="2800" dirty="0">
                <a:solidFill>
                  <a:schemeClr val="tx1">
                    <a:lumMod val="95000"/>
                    <a:lumOff val="5000"/>
                  </a:schemeClr>
                </a:solidFill>
                <a:latin typeface="Arial" panose="020B0604020202020204" pitchFamily="34" charset="0"/>
                <a:cs typeface="Arial" panose="020B0604020202020204" pitchFamily="34" charset="0"/>
              </a:rPr>
              <a:t> identifiable relieving or aggravating factors for these complaints.</a:t>
            </a:r>
          </a:p>
        </p:txBody>
      </p:sp>
      <p:sp>
        <p:nvSpPr>
          <p:cNvPr id="3" name="Rectangle: Rounded Corners 2">
            <a:extLst>
              <a:ext uri="{FF2B5EF4-FFF2-40B4-BE49-F238E27FC236}">
                <a16:creationId xmlns:a16="http://schemas.microsoft.com/office/drawing/2014/main" id="{F31AC4CF-18AA-C57D-EDD1-3DFBC1F6673C}"/>
              </a:ext>
            </a:extLst>
          </p:cNvPr>
          <p:cNvSpPr/>
          <p:nvPr/>
        </p:nvSpPr>
        <p:spPr>
          <a:xfrm>
            <a:off x="715108" y="4593771"/>
            <a:ext cx="10761783" cy="1546777"/>
          </a:xfrm>
          <a:prstGeom prst="roundRect">
            <a:avLst/>
          </a:prstGeom>
          <a:solidFill>
            <a:srgbClr val="E1E6EB"/>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
                <a:srgbClr val="00B0F0"/>
              </a:buClr>
              <a:buSzTx/>
              <a:tabLst/>
              <a:defRPr/>
            </a:pPr>
            <a:r>
              <a:rPr lang="en-US" sz="2800" dirty="0">
                <a:solidFill>
                  <a:schemeClr val="tx1">
                    <a:lumMod val="95000"/>
                    <a:lumOff val="5000"/>
                  </a:schemeClr>
                </a:solidFill>
                <a:latin typeface="Arial" panose="020B0604020202020204" pitchFamily="34" charset="0"/>
                <a:cs typeface="Arial" panose="020B0604020202020204" pitchFamily="34" charset="0"/>
              </a:rPr>
              <a:t>There was </a:t>
            </a:r>
            <a:r>
              <a:rPr lang="en-US" sz="2800" b="1" dirty="0">
                <a:solidFill>
                  <a:schemeClr val="tx1">
                    <a:lumMod val="95000"/>
                    <a:lumOff val="5000"/>
                  </a:schemeClr>
                </a:solidFill>
                <a:latin typeface="Arial" panose="020B0604020202020204" pitchFamily="34" charset="0"/>
                <a:cs typeface="Arial" panose="020B0604020202020204" pitchFamily="34" charset="0"/>
              </a:rPr>
              <a:t>no history </a:t>
            </a:r>
            <a:r>
              <a:rPr lang="en-US" sz="2800" dirty="0">
                <a:solidFill>
                  <a:schemeClr val="tx1">
                    <a:lumMod val="95000"/>
                    <a:lumOff val="5000"/>
                  </a:schemeClr>
                </a:solidFill>
                <a:latin typeface="Arial" panose="020B0604020202020204" pitchFamily="34" charset="0"/>
                <a:cs typeface="Arial" panose="020B0604020202020204" pitchFamily="34" charset="0"/>
              </a:rPr>
              <a:t>of fever, weight loss, joints or bone pains, rash, oral ulcers or photosensitivity. </a:t>
            </a:r>
          </a:p>
        </p:txBody>
      </p:sp>
    </p:spTree>
    <p:extLst>
      <p:ext uri="{BB962C8B-B14F-4D97-AF65-F5344CB8AC3E}">
        <p14:creationId xmlns:p14="http://schemas.microsoft.com/office/powerpoint/2010/main" val="12750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5476</TotalTime>
  <Words>2649</Words>
  <Application>Microsoft Office PowerPoint</Application>
  <PresentationFormat>Widescreen</PresentationFormat>
  <Paragraphs>429</Paragraphs>
  <Slides>65</Slides>
  <Notes>24</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Retrospect</vt:lpstr>
      <vt:lpstr>Office Theme</vt:lpstr>
      <vt:lpstr>PowerPoint Presentation</vt:lpstr>
      <vt:lpstr>    Clinico-Pathological Conference    Medical Unit 1</vt:lpstr>
      <vt:lpstr>PowerPoint Presentation</vt:lpstr>
      <vt:lpstr>    </vt:lpstr>
      <vt:lpstr>Demographic Profile</vt:lpstr>
      <vt:lpstr>Presenting Complaints</vt:lpstr>
      <vt:lpstr>History of Present illness </vt:lpstr>
      <vt:lpstr>PowerPoint Presentation</vt:lpstr>
      <vt:lpstr>PowerPoint Presentation</vt:lpstr>
      <vt:lpstr>PowerPoint Presentation</vt:lpstr>
      <vt:lpstr>Systemic Inquiry </vt:lpstr>
      <vt:lpstr>PowerPoint Presentation</vt:lpstr>
      <vt:lpstr>PowerPoint Presentation</vt:lpstr>
      <vt:lpstr>    </vt:lpstr>
      <vt:lpstr>General Physical Examination</vt:lpstr>
      <vt:lpstr>PowerPoint Presentation</vt:lpstr>
      <vt:lpstr>Higher Mental Functions</vt:lpstr>
      <vt:lpstr>PowerPoint Presentation</vt:lpstr>
      <vt:lpstr>Motor System Examination</vt:lpstr>
      <vt:lpstr>Sensory Examination</vt:lpstr>
      <vt:lpstr>Cerebellar Examination</vt:lpstr>
      <vt:lpstr>    Localization of Lesion</vt:lpstr>
      <vt:lpstr>PowerPoint Presentation</vt:lpstr>
      <vt:lpstr>Differential Diagnosis</vt:lpstr>
      <vt:lpstr>PowerPoint Presentation</vt:lpstr>
      <vt:lpstr>Investigations</vt:lpstr>
      <vt:lpstr>PowerPoint Presentation</vt:lpstr>
      <vt:lpstr>PowerPoint Presentation</vt:lpstr>
      <vt:lpstr>Radiological Investigations  Dr Hina Hanif HOD, Radiology Department, BBH</vt:lpstr>
      <vt:lpstr>PowerPoint Presentation</vt:lpstr>
      <vt:lpstr>MRI Brain  T1W1+ Contrast</vt:lpstr>
      <vt:lpstr>MRI Brain  T1W1</vt:lpstr>
      <vt:lpstr>MRI SPINE  T2W1 SAGITTAL</vt:lpstr>
      <vt:lpstr>MRI SPINE  T2W1 SAGITTAL</vt:lpstr>
      <vt:lpstr>MRI Spine  T2W1 SAGITTAL</vt:lpstr>
      <vt:lpstr>MRI Spine  T2W1 AXIAL</vt:lpstr>
      <vt:lpstr>PowerPoint Presentation</vt:lpstr>
      <vt:lpstr>Further  Investigations</vt:lpstr>
      <vt:lpstr>Cerebrospinal Fluid Examination</vt:lpstr>
      <vt:lpstr>PowerPoint Presentation</vt:lpstr>
      <vt:lpstr>PowerPoint Presentation</vt:lpstr>
      <vt:lpstr>PowerPoint Presentation</vt:lpstr>
      <vt:lpstr>Diagnosis</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PowerPoint Presentation</vt:lpstr>
      <vt:lpstr>               Literature Review Neuromyelitis Optica Spectrum Disorder (NMOSD)   Dr Sana Ahmed (MBBS, MRCP (UK), FCPS Medicine, CHPE)  SR Medicine Unit 1, BBH  </vt:lpstr>
      <vt:lpstr>Introduction:</vt:lpstr>
      <vt:lpstr>Brief History:</vt:lpstr>
      <vt:lpstr>Epidemiology</vt:lpstr>
      <vt:lpstr>Clinical Features:</vt:lpstr>
      <vt:lpstr>Clinical Features:</vt:lpstr>
      <vt:lpstr>Investigations:</vt:lpstr>
      <vt:lpstr>Treatment:  Acute Attacks</vt:lpstr>
      <vt:lpstr>Long Term Attack Prevention:</vt:lpstr>
      <vt:lpstr>Prognosis:</vt:lpstr>
      <vt:lpstr>PowerPoint Presentation</vt:lpstr>
      <vt:lpstr>                  Neurological Perspective Neuromyelitis Optica Spectrum Disorder (NMOSD)   Dr Waqas Ahmed Assistant  Professor of Neurology  Rawalpindi Medical University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Kainat Mirza</dc:creator>
  <cp:lastModifiedBy>Dr. Sana AhmedSR MU1 BBH</cp:lastModifiedBy>
  <cp:revision>226</cp:revision>
  <dcterms:created xsi:type="dcterms:W3CDTF">2024-07-08T09:24:24Z</dcterms:created>
  <dcterms:modified xsi:type="dcterms:W3CDTF">2025-03-25T07:14:17Z</dcterms:modified>
</cp:coreProperties>
</file>