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1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47"/>
  </p:notesMasterIdLst>
  <p:sldIdLst>
    <p:sldId id="256" r:id="rId2"/>
    <p:sldId id="264" r:id="rId3"/>
    <p:sldId id="257" r:id="rId4"/>
    <p:sldId id="278" r:id="rId5"/>
    <p:sldId id="275" r:id="rId6"/>
    <p:sldId id="274" r:id="rId7"/>
    <p:sldId id="277" r:id="rId8"/>
    <p:sldId id="258" r:id="rId9"/>
    <p:sldId id="316" r:id="rId10"/>
    <p:sldId id="299" r:id="rId11"/>
    <p:sldId id="301" r:id="rId12"/>
    <p:sldId id="300" r:id="rId13"/>
    <p:sldId id="295" r:id="rId14"/>
    <p:sldId id="298" r:id="rId15"/>
    <p:sldId id="311" r:id="rId16"/>
    <p:sldId id="314" r:id="rId17"/>
    <p:sldId id="319" r:id="rId18"/>
    <p:sldId id="276" r:id="rId19"/>
    <p:sldId id="284" r:id="rId20"/>
    <p:sldId id="285" r:id="rId21"/>
    <p:sldId id="302" r:id="rId22"/>
    <p:sldId id="313" r:id="rId23"/>
    <p:sldId id="293" r:id="rId24"/>
    <p:sldId id="290" r:id="rId25"/>
    <p:sldId id="312" r:id="rId26"/>
    <p:sldId id="315" r:id="rId27"/>
    <p:sldId id="320" r:id="rId28"/>
    <p:sldId id="324" r:id="rId29"/>
    <p:sldId id="282" r:id="rId30"/>
    <p:sldId id="283" r:id="rId31"/>
    <p:sldId id="286" r:id="rId32"/>
    <p:sldId id="289" r:id="rId33"/>
    <p:sldId id="288" r:id="rId34"/>
    <p:sldId id="291" r:id="rId35"/>
    <p:sldId id="292" r:id="rId36"/>
    <p:sldId id="294" r:id="rId37"/>
    <p:sldId id="303" r:id="rId38"/>
    <p:sldId id="287" r:id="rId39"/>
    <p:sldId id="296" r:id="rId40"/>
    <p:sldId id="297" r:id="rId41"/>
    <p:sldId id="279" r:id="rId42"/>
    <p:sldId id="280" r:id="rId43"/>
    <p:sldId id="271" r:id="rId44"/>
    <p:sldId id="281" r:id="rId45"/>
    <p:sldId id="27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9" autoAdjust="0"/>
    <p:restoredTop sz="94660"/>
  </p:normalViewPr>
  <p:slideViewPr>
    <p:cSldViewPr>
      <p:cViewPr varScale="1">
        <p:scale>
          <a:sx n="68" d="100"/>
          <a:sy n="68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notesMaster" Target="notesMasters/notesMaster1.xml" /><Relationship Id="rId50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presProps" Target="presProps.xml" /><Relationship Id="rId8" Type="http://schemas.openxmlformats.org/officeDocument/2006/relationships/slide" Target="slides/slide7.xml" /><Relationship Id="rId51" Type="http://schemas.openxmlformats.org/officeDocument/2006/relationships/tableStyles" Target="tableStyles.xml" 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 /><Relationship Id="rId1" Type="http://schemas.openxmlformats.org/officeDocument/2006/relationships/oleObject" Target="file:///C:\Users\dell\Downloads\RMU%20ATTENNDANCE.xlsx" TargetMode="External" 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MU%20ATTENNDANCE.xlsx" TargetMode="External" 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RMU%20ATTENNDANCE.xlsx" TargetMode="Externa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ANATOMY</a:t>
            </a:r>
            <a:endParaRPr lang="en-US"/>
          </a:p>
        </c:rich>
      </c:tx>
      <c:layout>
        <c:manualLayout>
          <c:xMode val="edge"/>
          <c:yMode val="edge"/>
          <c:x val="0.24560411198600179"/>
          <c:y val="4.166666666666669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Sheet2!$B$72:$B$73</c:f>
              <c:strCache>
                <c:ptCount val="2"/>
                <c:pt idx="1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Sheet2!$A$74:$A$78</c:f>
              <c:strCache>
                <c:ptCount val="5"/>
                <c:pt idx="0">
                  <c:v>PROFESSOR</c:v>
                </c:pt>
                <c:pt idx="1">
                  <c:v>ASSOCIATE PROFESSOR</c:v>
                </c:pt>
                <c:pt idx="2">
                  <c:v>ASSISTANT PROFESSOR</c:v>
                </c:pt>
                <c:pt idx="3">
                  <c:v>SD</c:v>
                </c:pt>
                <c:pt idx="4">
                  <c:v>MO</c:v>
                </c:pt>
              </c:strCache>
            </c:strRef>
          </c:cat>
          <c:val>
            <c:numRef>
              <c:f>Sheet2!$B$74:$B$78</c:f>
              <c:numCache>
                <c:formatCode>General</c:formatCode>
                <c:ptCount val="5"/>
                <c:pt idx="0">
                  <c:v>69</c:v>
                </c:pt>
                <c:pt idx="1">
                  <c:v>72</c:v>
                </c:pt>
                <c:pt idx="2">
                  <c:v>69</c:v>
                </c:pt>
                <c:pt idx="3">
                  <c:v>55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D9-4E3A-B7AC-8057569BF18B}"/>
            </c:ext>
          </c:extLst>
        </c:ser>
        <c:ser>
          <c:idx val="1"/>
          <c:order val="1"/>
          <c:tx>
            <c:strRef>
              <c:f>Sheet2!$C$72:$C$73</c:f>
              <c:strCache>
                <c:ptCount val="2"/>
                <c:pt idx="1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Sheet2!$A$74:$A$78</c:f>
              <c:strCache>
                <c:ptCount val="5"/>
                <c:pt idx="0">
                  <c:v>PROFESSOR</c:v>
                </c:pt>
                <c:pt idx="1">
                  <c:v>ASSOCIATE PROFESSOR</c:v>
                </c:pt>
                <c:pt idx="2">
                  <c:v>ASSISTANT PROFESSOR</c:v>
                </c:pt>
                <c:pt idx="3">
                  <c:v>SD</c:v>
                </c:pt>
                <c:pt idx="4">
                  <c:v>MO</c:v>
                </c:pt>
              </c:strCache>
            </c:strRef>
          </c:cat>
          <c:val>
            <c:numRef>
              <c:f>Sheet2!$C$74:$C$78</c:f>
              <c:numCache>
                <c:formatCode>General</c:formatCode>
                <c:ptCount val="5"/>
                <c:pt idx="0">
                  <c:v>96</c:v>
                </c:pt>
                <c:pt idx="1">
                  <c:v>84</c:v>
                </c:pt>
                <c:pt idx="2">
                  <c:v>50</c:v>
                </c:pt>
                <c:pt idx="3">
                  <c:v>64</c:v>
                </c:pt>
                <c:pt idx="4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D9-4E3A-B7AC-8057569BF1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015168"/>
        <c:axId val="61016704"/>
      </c:barChart>
      <c:catAx>
        <c:axId val="6101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16704"/>
        <c:crosses val="autoZero"/>
        <c:auto val="1"/>
        <c:lblAlgn val="ctr"/>
        <c:lblOffset val="100"/>
        <c:noMultiLvlLbl val="0"/>
      </c:catAx>
      <c:valAx>
        <c:axId val="6101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15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DEPARTMENT</a:t>
            </a:r>
            <a:r>
              <a:rPr lang="en-US" baseline="0" dirty="0"/>
              <a:t> OF CARDIOLOGY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9247594050743914E-2"/>
          <c:y val="0.19486111111111121"/>
          <c:w val="0.89019685039370222"/>
          <c:h val="0.720887649460485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'[RMU ATTENNDANCE.xlsx]Sheet1'!$A$101</c:f>
              <c:strCache>
                <c:ptCount val="1"/>
                <c:pt idx="0">
                  <c:v>ASSISTANT PROFESSOR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41A-4B02-8263-0A0A5F15E5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'[RMU ATTENNDANCE.xlsx]Sheet1'!$B$100:$C$100</c:f>
              <c:strCache>
                <c:ptCount val="2"/>
                <c:pt idx="0">
                  <c:v>CPC 23</c:v>
                </c:pt>
                <c:pt idx="1">
                  <c:v>CPC 24 </c:v>
                </c:pt>
              </c:strCache>
            </c:strRef>
          </c:cat>
          <c:val>
            <c:numRef>
              <c:f>'[RMU ATTENNDANCE.xlsx]Sheet1'!$B$101:$C$101</c:f>
              <c:numCache>
                <c:formatCode>General</c:formatCode>
                <c:ptCount val="2"/>
                <c:pt idx="0">
                  <c:v>67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1A-4B02-8263-0A0A5F15E5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1470208"/>
        <c:axId val="61471744"/>
      </c:barChart>
      <c:catAx>
        <c:axId val="6147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471744"/>
        <c:crosses val="autoZero"/>
        <c:auto val="1"/>
        <c:lblAlgn val="ctr"/>
        <c:lblOffset val="100"/>
        <c:noMultiLvlLbl val="0"/>
      </c:catAx>
      <c:valAx>
        <c:axId val="6147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ASSISTANT</a:t>
                </a:r>
                <a:r>
                  <a:rPr lang="en-US" baseline="0"/>
                  <a:t> PROFESSOR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9616534269996161E-3"/>
              <c:y val="0.37332398895164476"/>
            </c:manualLayout>
          </c:layout>
          <c:overlay val="0"/>
          <c:spPr>
            <a:solidFill>
              <a:schemeClr val="accent4"/>
            </a:solidFill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470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NEPHROLOGY </a:t>
            </a: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Sheet2!$A$120</c:f>
              <c:strCache>
                <c:ptCount val="1"/>
                <c:pt idx="0">
                  <c:v>ASSISTANT PROFESSOR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05-409F-8BB5-EB7D4793F1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Sheet2!$B$119:$C$119</c:f>
              <c:strCache>
                <c:ptCount val="2"/>
                <c:pt idx="0">
                  <c:v>CPC 23 </c:v>
                </c:pt>
                <c:pt idx="1">
                  <c:v>CPC 24</c:v>
                </c:pt>
              </c:strCache>
            </c:strRef>
          </c:cat>
          <c:val>
            <c:numRef>
              <c:f>Sheet2!$B$120:$C$120</c:f>
              <c:numCache>
                <c:formatCode>General</c:formatCode>
                <c:ptCount val="2"/>
                <c:pt idx="0">
                  <c:v>70</c:v>
                </c:pt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05-409F-8BB5-EB7D4793F1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596032"/>
        <c:axId val="61597568"/>
      </c:barChart>
      <c:catAx>
        <c:axId val="6159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97568"/>
        <c:crosses val="autoZero"/>
        <c:auto val="1"/>
        <c:lblAlgn val="ctr"/>
        <c:lblOffset val="100"/>
        <c:noMultiLvlLbl val="0"/>
      </c:catAx>
      <c:valAx>
        <c:axId val="6159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ASSISTANT</a:t>
                </a:r>
                <a:r>
                  <a:rPr lang="en-US" baseline="0"/>
                  <a:t> PROFESSOR 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1.6666666666666701E-2"/>
              <c:y val="0.30003864100320798"/>
            </c:manualLayout>
          </c:layout>
          <c:overlay val="0"/>
          <c:spPr>
            <a:solidFill>
              <a:schemeClr val="accent4"/>
            </a:solidFill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96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NEUROLOGY 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Sheet2!$A$257</c:f>
              <c:strCache>
                <c:ptCount val="1"/>
                <c:pt idx="0">
                  <c:v>ASSISTANT PROFESSOR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75-4AD7-B13D-3EC95646D1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Sheet2!$B$256:$C$256</c:f>
              <c:strCache>
                <c:ptCount val="2"/>
                <c:pt idx="0">
                  <c:v>CPC 23</c:v>
                </c:pt>
                <c:pt idx="1">
                  <c:v>CPC 24</c:v>
                </c:pt>
              </c:strCache>
            </c:strRef>
          </c:cat>
          <c:val>
            <c:numRef>
              <c:f>Sheet2!$B$257:$C$257</c:f>
              <c:numCache>
                <c:formatCode>General</c:formatCode>
                <c:ptCount val="2"/>
                <c:pt idx="0">
                  <c:v>84</c:v>
                </c:pt>
                <c:pt idx="1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75-4AD7-B13D-3EC95646D1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520512"/>
        <c:axId val="61526784"/>
      </c:barChart>
      <c:catAx>
        <c:axId val="61520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ASSISTANT</a:t>
                </a:r>
                <a:r>
                  <a:rPr lang="en-US" baseline="0"/>
                  <a:t> PROFESSOR 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26784"/>
        <c:crosses val="autoZero"/>
        <c:auto val="1"/>
        <c:lblAlgn val="ctr"/>
        <c:lblOffset val="100"/>
        <c:noMultiLvlLbl val="0"/>
      </c:catAx>
      <c:valAx>
        <c:axId val="6152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2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DERMATOLOGY 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4446267133275096E-2"/>
          <c:y val="0.18694333692453069"/>
          <c:w val="0.87996971532404733"/>
          <c:h val="0.718870283438866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ATTENNDANCE.xlsx]Sheet1'!$A$279</c:f>
              <c:strCache>
                <c:ptCount val="1"/>
                <c:pt idx="0">
                  <c:v>ASSOCIATE PROFESSORS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843-4FF9-BF68-97719CDD90C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'[RMU ATTENNDANCE.xlsx]Sheet1'!$B$278:$C$278</c:f>
              <c:strCache>
                <c:ptCount val="2"/>
                <c:pt idx="0">
                  <c:v>CPC 23</c:v>
                </c:pt>
                <c:pt idx="1">
                  <c:v>CPC 24</c:v>
                </c:pt>
              </c:strCache>
            </c:strRef>
          </c:cat>
          <c:val>
            <c:numRef>
              <c:f>'[RMU ATTENNDANCE.xlsx]Sheet1'!$B$279:$C$279</c:f>
              <c:numCache>
                <c:formatCode>General</c:formatCode>
                <c:ptCount val="2"/>
                <c:pt idx="0">
                  <c:v>55</c:v>
                </c:pt>
                <c:pt idx="1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43-4FF9-BF68-97719CDD9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621376"/>
        <c:axId val="61622912"/>
      </c:barChart>
      <c:catAx>
        <c:axId val="6162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22912"/>
        <c:crosses val="autoZero"/>
        <c:auto val="1"/>
        <c:lblAlgn val="ctr"/>
        <c:lblOffset val="100"/>
        <c:noMultiLvlLbl val="0"/>
      </c:catAx>
      <c:valAx>
        <c:axId val="6162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21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PSYCHITARY</a:t>
            </a:r>
          </a:p>
        </c:rich>
      </c:tx>
      <c:layout>
        <c:manualLayout>
          <c:xMode val="edge"/>
          <c:yMode val="edge"/>
          <c:x val="0.22615966754155717"/>
          <c:y val="2.777777777777791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18097222222222262"/>
          <c:w val="0.90286351706036749"/>
          <c:h val="0.614984324876056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ATTENNDANCE.xlsx]Sheet1'!$B$212</c:f>
              <c:strCache>
                <c:ptCount val="1"/>
                <c:pt idx="0">
                  <c:v>CPC 23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ATTENNDANCE.xlsx]Sheet1'!$A$213:$A$215</c:f>
              <c:strCache>
                <c:ptCount val="3"/>
                <c:pt idx="0">
                  <c:v>PROFESSORS</c:v>
                </c:pt>
                <c:pt idx="1">
                  <c:v>ASSOCIATE PROFESSORS</c:v>
                </c:pt>
                <c:pt idx="2">
                  <c:v>ASSISTANT PROFESSORS</c:v>
                </c:pt>
              </c:strCache>
            </c:strRef>
          </c:cat>
          <c:val>
            <c:numRef>
              <c:f>'[RMU ATTENNDANCE.xlsx]Sheet1'!$B$213:$B$215</c:f>
              <c:numCache>
                <c:formatCode>General</c:formatCode>
                <c:ptCount val="3"/>
                <c:pt idx="0">
                  <c:v>55</c:v>
                </c:pt>
                <c:pt idx="1">
                  <c:v>52</c:v>
                </c:pt>
                <c:pt idx="2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03-460C-BF03-1E2A7E0E641E}"/>
            </c:ext>
          </c:extLst>
        </c:ser>
        <c:ser>
          <c:idx val="1"/>
          <c:order val="1"/>
          <c:tx>
            <c:strRef>
              <c:f>'[RMU ATTENNDANCE.xlsx]Sheet1'!$C$212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ATTENNDANCE.xlsx]Sheet1'!$A$213:$A$215</c:f>
              <c:strCache>
                <c:ptCount val="3"/>
                <c:pt idx="0">
                  <c:v>PROFESSORS</c:v>
                </c:pt>
                <c:pt idx="1">
                  <c:v>ASSOCIATE PROFESSORS</c:v>
                </c:pt>
                <c:pt idx="2">
                  <c:v>ASSISTANT PROFESSORS</c:v>
                </c:pt>
              </c:strCache>
            </c:strRef>
          </c:cat>
          <c:val>
            <c:numRef>
              <c:f>'[RMU ATTENNDANCE.xlsx]Sheet1'!$C$213:$C$215</c:f>
              <c:numCache>
                <c:formatCode>General</c:formatCode>
                <c:ptCount val="3"/>
                <c:pt idx="0">
                  <c:v>65</c:v>
                </c:pt>
                <c:pt idx="1">
                  <c:v>54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03-460C-BF03-1E2A7E0E64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638528"/>
        <c:axId val="79640064"/>
      </c:barChart>
      <c:catAx>
        <c:axId val="7963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40064"/>
        <c:crosses val="autoZero"/>
        <c:auto val="1"/>
        <c:lblAlgn val="ctr"/>
        <c:lblOffset val="100"/>
        <c:noMultiLvlLbl val="0"/>
      </c:catAx>
      <c:valAx>
        <c:axId val="79640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38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PULMONOLOGY 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2012977544473606E-2"/>
          <c:y val="0.15146156557207718"/>
          <c:w val="0.90286351706036749"/>
          <c:h val="0.720887649460485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Sheet2!$A$281</c:f>
              <c:strCache>
                <c:ptCount val="1"/>
                <c:pt idx="0">
                  <c:v>ASSISTANT PROFESSOR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428-4EAA-8B7A-E25F7A31FA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Sheet2!$B$280:$C$280</c:f>
              <c:strCache>
                <c:ptCount val="2"/>
                <c:pt idx="0">
                  <c:v>CPC 23 </c:v>
                </c:pt>
                <c:pt idx="1">
                  <c:v>CPC 24</c:v>
                </c:pt>
              </c:strCache>
            </c:strRef>
          </c:cat>
          <c:val>
            <c:numRef>
              <c:f>Sheet2!$B$281:$C$281</c:f>
              <c:numCache>
                <c:formatCode>General</c:formatCode>
                <c:ptCount val="2"/>
                <c:pt idx="0">
                  <c:v>50</c:v>
                </c:pt>
                <c:pt idx="1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28-4EAA-8B7A-E25F7A31F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718656"/>
        <c:axId val="79724928"/>
      </c:barChart>
      <c:catAx>
        <c:axId val="797186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ASSISTANT</a:t>
                </a:r>
                <a:r>
                  <a:rPr lang="en-US" baseline="0"/>
                  <a:t> PROFESSOR 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36791280294119788"/>
              <c:y val="0.9296062992125986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724928"/>
        <c:crosses val="autoZero"/>
        <c:auto val="1"/>
        <c:lblAlgn val="ctr"/>
        <c:lblOffset val="100"/>
        <c:noMultiLvlLbl val="0"/>
      </c:catAx>
      <c:valAx>
        <c:axId val="7972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71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CRTIICAL CARE 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1599673636301094E-2"/>
          <c:y val="0.19486093015351497"/>
          <c:w val="0.90286351706036749"/>
          <c:h val="0.720887649460485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Sheet2!$A$214</c:f>
              <c:strCache>
                <c:ptCount val="1"/>
                <c:pt idx="0">
                  <c:v>ASSOCIATE PROFESSOR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27-465A-957D-04966E1628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Sheet2!$B$213:$C$213</c:f>
              <c:strCache>
                <c:ptCount val="2"/>
                <c:pt idx="0">
                  <c:v>CPC 23</c:v>
                </c:pt>
                <c:pt idx="1">
                  <c:v>CPC 24</c:v>
                </c:pt>
              </c:strCache>
            </c:strRef>
          </c:cat>
          <c:val>
            <c:numRef>
              <c:f>Sheet2!$B$214:$C$214</c:f>
              <c:numCache>
                <c:formatCode>General</c:formatCode>
                <c:ptCount val="2"/>
                <c:pt idx="0">
                  <c:v>92</c:v>
                </c:pt>
                <c:pt idx="1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27-465A-957D-04966E1628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750272"/>
        <c:axId val="79752192"/>
      </c:barChart>
      <c:catAx>
        <c:axId val="79750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ASSOCIATE</a:t>
                </a:r>
                <a:r>
                  <a:rPr lang="en-US" baseline="0"/>
                  <a:t> PROFESSOR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752192"/>
        <c:crosses val="autoZero"/>
        <c:auto val="1"/>
        <c:lblAlgn val="ctr"/>
        <c:lblOffset val="100"/>
        <c:noMultiLvlLbl val="0"/>
      </c:catAx>
      <c:valAx>
        <c:axId val="79752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750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SURGERY </a:t>
            </a:r>
          </a:p>
        </c:rich>
      </c:tx>
      <c:layout>
        <c:manualLayout>
          <c:xMode val="edge"/>
          <c:yMode val="edge"/>
          <c:x val="0.4011596675415573"/>
          <c:y val="2.77777777777779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ATTENNDANCE.xlsx]Sheet1'!$B$30:$B$31</c:f>
              <c:strCache>
                <c:ptCount val="2"/>
                <c:pt idx="1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ATTENNDANCE.xlsx]Sheet1'!$A$32:$A$34</c:f>
              <c:strCache>
                <c:ptCount val="3"/>
                <c:pt idx="0">
                  <c:v>PROFESSORS </c:v>
                </c:pt>
                <c:pt idx="1">
                  <c:v>ASSOCIATE PROFESSORS</c:v>
                </c:pt>
                <c:pt idx="2">
                  <c:v>ASSISTANT PROFEORS</c:v>
                </c:pt>
              </c:strCache>
            </c:strRef>
          </c:cat>
          <c:val>
            <c:numRef>
              <c:f>'[RMU ATTENNDANCE.xlsx]Sheet1'!$B$32:$B$34</c:f>
              <c:numCache>
                <c:formatCode>General</c:formatCode>
                <c:ptCount val="3"/>
                <c:pt idx="0">
                  <c:v>59</c:v>
                </c:pt>
                <c:pt idx="1">
                  <c:v>67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B2-4E82-886E-A94896E94926}"/>
            </c:ext>
          </c:extLst>
        </c:ser>
        <c:ser>
          <c:idx val="1"/>
          <c:order val="1"/>
          <c:tx>
            <c:strRef>
              <c:f>'[RMU ATTENNDANCE.xlsx]Sheet1'!$C$30:$C$31</c:f>
              <c:strCache>
                <c:ptCount val="2"/>
                <c:pt idx="1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ATTENNDANCE.xlsx]Sheet1'!$A$32:$A$34</c:f>
              <c:strCache>
                <c:ptCount val="3"/>
                <c:pt idx="0">
                  <c:v>PROFESSORS </c:v>
                </c:pt>
                <c:pt idx="1">
                  <c:v>ASSOCIATE PROFESSORS</c:v>
                </c:pt>
                <c:pt idx="2">
                  <c:v>ASSISTANT PROFEORS</c:v>
                </c:pt>
              </c:strCache>
            </c:strRef>
          </c:cat>
          <c:val>
            <c:numRef>
              <c:f>'[RMU ATTENNDANCE.xlsx]Sheet1'!$C$32:$C$34</c:f>
              <c:numCache>
                <c:formatCode>General</c:formatCode>
                <c:ptCount val="3"/>
                <c:pt idx="0">
                  <c:v>52</c:v>
                </c:pt>
                <c:pt idx="1">
                  <c:v>73</c:v>
                </c:pt>
                <c:pt idx="2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B2-4E82-886E-A94896E949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815040"/>
        <c:axId val="79816576"/>
      </c:barChart>
      <c:catAx>
        <c:axId val="7981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816576"/>
        <c:crosses val="autoZero"/>
        <c:auto val="1"/>
        <c:lblAlgn val="ctr"/>
        <c:lblOffset val="100"/>
        <c:noMultiLvlLbl val="0"/>
      </c:catAx>
      <c:valAx>
        <c:axId val="7981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815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PLASTIC SURGERY </a:t>
            </a: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3641567317659057E-2"/>
          <c:y val="0.12752087807205917"/>
          <c:w val="0.90286351706036749"/>
          <c:h val="0.720887649460485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ATTENNDANCE.xlsx]Sheet1'!$A$57</c:f>
              <c:strCache>
                <c:ptCount val="1"/>
                <c:pt idx="0">
                  <c:v>ASSISTANT PROFESSOR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2B-4D60-AAF3-5822964B8F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ATTENNDANCE.xlsx]Sheet1'!$B$56:$C$56</c:f>
              <c:strCache>
                <c:ptCount val="2"/>
                <c:pt idx="0">
                  <c:v>CPC 23</c:v>
                </c:pt>
                <c:pt idx="1">
                  <c:v>CPC 24</c:v>
                </c:pt>
              </c:strCache>
            </c:strRef>
          </c:cat>
          <c:val>
            <c:numRef>
              <c:f>'[RMU ATTENNDANCE.xlsx]Sheet1'!$B$57:$C$57</c:f>
              <c:numCache>
                <c:formatCode>General</c:formatCode>
                <c:ptCount val="2"/>
                <c:pt idx="0">
                  <c:v>80</c:v>
                </c:pt>
                <c:pt idx="1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2B-4D60-AAF3-5822964B8F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734272"/>
        <c:axId val="79828480"/>
      </c:barChart>
      <c:catAx>
        <c:axId val="6173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828480"/>
        <c:crosses val="autoZero"/>
        <c:auto val="1"/>
        <c:lblAlgn val="ctr"/>
        <c:lblOffset val="100"/>
        <c:noMultiLvlLbl val="0"/>
      </c:catAx>
      <c:valAx>
        <c:axId val="7982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34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OBS&amp;GYNAE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ATTENNDANCE.xlsx]Sheet1'!$B$132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ATTENNDANCE.xlsx]Sheet1'!$A$133:$A$136</c:f>
              <c:strCache>
                <c:ptCount val="4"/>
                <c:pt idx="0">
                  <c:v>PROFESSORS</c:v>
                </c:pt>
                <c:pt idx="1">
                  <c:v>ASSOCIATE PROFESSORS</c:v>
                </c:pt>
                <c:pt idx="2">
                  <c:v>ASSISTANT PROFESSORS</c:v>
                </c:pt>
                <c:pt idx="3">
                  <c:v>SR</c:v>
                </c:pt>
              </c:strCache>
            </c:strRef>
          </c:cat>
          <c:val>
            <c:numRef>
              <c:f>'[RMU ATTENNDANCE.xlsx]Sheet1'!$B$133:$B$136</c:f>
              <c:numCache>
                <c:formatCode>General</c:formatCode>
                <c:ptCount val="4"/>
                <c:pt idx="0">
                  <c:v>52</c:v>
                </c:pt>
                <c:pt idx="1">
                  <c:v>59</c:v>
                </c:pt>
                <c:pt idx="2">
                  <c:v>65</c:v>
                </c:pt>
                <c:pt idx="3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76-4607-AC8A-1D7DD3FE4828}"/>
            </c:ext>
          </c:extLst>
        </c:ser>
        <c:ser>
          <c:idx val="1"/>
          <c:order val="1"/>
          <c:tx>
            <c:strRef>
              <c:f>'[RMU ATTENNDANCE.xlsx]Sheet1'!$C$132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ATTENNDANCE.xlsx]Sheet1'!$A$133:$A$136</c:f>
              <c:strCache>
                <c:ptCount val="4"/>
                <c:pt idx="0">
                  <c:v>PROFESSORS</c:v>
                </c:pt>
                <c:pt idx="1">
                  <c:v>ASSOCIATE PROFESSORS</c:v>
                </c:pt>
                <c:pt idx="2">
                  <c:v>ASSISTANT PROFESSORS</c:v>
                </c:pt>
                <c:pt idx="3">
                  <c:v>SR</c:v>
                </c:pt>
              </c:strCache>
            </c:strRef>
          </c:cat>
          <c:val>
            <c:numRef>
              <c:f>'[RMU ATTENNDANCE.xlsx]Sheet1'!$C$133:$C$136</c:f>
              <c:numCache>
                <c:formatCode>General</c:formatCode>
                <c:ptCount val="4"/>
                <c:pt idx="0">
                  <c:v>62</c:v>
                </c:pt>
                <c:pt idx="1">
                  <c:v>70</c:v>
                </c:pt>
                <c:pt idx="2">
                  <c:v>70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76-4607-AC8A-1D7DD3FE48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858304"/>
        <c:axId val="79876480"/>
      </c:barChart>
      <c:catAx>
        <c:axId val="7985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876480"/>
        <c:crosses val="autoZero"/>
        <c:auto val="1"/>
        <c:lblAlgn val="ctr"/>
        <c:lblOffset val="100"/>
        <c:noMultiLvlLbl val="0"/>
      </c:catAx>
      <c:valAx>
        <c:axId val="79876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85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PHYSIOLOGY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Sheet2!$B$301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Sheet2!$A$302:$A$306</c:f>
              <c:strCache>
                <c:ptCount val="5"/>
                <c:pt idx="0">
                  <c:v>PROFESSOR</c:v>
                </c:pt>
                <c:pt idx="1">
                  <c:v>ASSOCIATE PROFESSOR</c:v>
                </c:pt>
                <c:pt idx="2">
                  <c:v>ASSISTANT PROFESSOR </c:v>
                </c:pt>
                <c:pt idx="3">
                  <c:v>DEMONSTRATOR</c:v>
                </c:pt>
                <c:pt idx="4">
                  <c:v>SD</c:v>
                </c:pt>
              </c:strCache>
            </c:strRef>
          </c:cat>
          <c:val>
            <c:numRef>
              <c:f>Sheet2!$B$302:$B$306</c:f>
              <c:numCache>
                <c:formatCode>General</c:formatCode>
                <c:ptCount val="5"/>
                <c:pt idx="0">
                  <c:v>10</c:v>
                </c:pt>
                <c:pt idx="1">
                  <c:v>46</c:v>
                </c:pt>
                <c:pt idx="2">
                  <c:v>67</c:v>
                </c:pt>
                <c:pt idx="3">
                  <c:v>38</c:v>
                </c:pt>
                <c:pt idx="4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F3-4F7C-8FE9-8B36B61B1544}"/>
            </c:ext>
          </c:extLst>
        </c:ser>
        <c:ser>
          <c:idx val="1"/>
          <c:order val="1"/>
          <c:tx>
            <c:strRef>
              <c:f>Sheet2!$C$301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Sheet2!$A$302:$A$306</c:f>
              <c:strCache>
                <c:ptCount val="5"/>
                <c:pt idx="0">
                  <c:v>PROFESSOR</c:v>
                </c:pt>
                <c:pt idx="1">
                  <c:v>ASSOCIATE PROFESSOR</c:v>
                </c:pt>
                <c:pt idx="2">
                  <c:v>ASSISTANT PROFESSOR </c:v>
                </c:pt>
                <c:pt idx="3">
                  <c:v>DEMONSTRATOR</c:v>
                </c:pt>
                <c:pt idx="4">
                  <c:v>SD</c:v>
                </c:pt>
              </c:strCache>
            </c:strRef>
          </c:cat>
          <c:val>
            <c:numRef>
              <c:f>Sheet2!$C$302:$C$306</c:f>
              <c:numCache>
                <c:formatCode>General</c:formatCode>
                <c:ptCount val="5"/>
                <c:pt idx="0">
                  <c:v>50</c:v>
                </c:pt>
                <c:pt idx="1">
                  <c:v>45</c:v>
                </c:pt>
                <c:pt idx="2">
                  <c:v>70</c:v>
                </c:pt>
                <c:pt idx="3">
                  <c:v>45</c:v>
                </c:pt>
                <c:pt idx="4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F3-4F7C-8FE9-8B36B61B15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043072"/>
        <c:axId val="61044608"/>
      </c:barChart>
      <c:catAx>
        <c:axId val="6104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44608"/>
        <c:crosses val="autoZero"/>
        <c:auto val="1"/>
        <c:lblAlgn val="ctr"/>
        <c:lblOffset val="100"/>
        <c:noMultiLvlLbl val="0"/>
      </c:catAx>
      <c:valAx>
        <c:axId val="61044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4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PEADRITICS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ATTENNDANCE.xlsx]Sheet1'!$B$191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ATTENNDANCE.xlsx]Sheet1'!$A$192:$A$194</c:f>
              <c:strCache>
                <c:ptCount val="3"/>
                <c:pt idx="0">
                  <c:v>ASSOCIATE PROFESSORS</c:v>
                </c:pt>
                <c:pt idx="1">
                  <c:v>ASSISTANT PROFESSOR</c:v>
                </c:pt>
                <c:pt idx="2">
                  <c:v>SR</c:v>
                </c:pt>
              </c:strCache>
            </c:strRef>
          </c:cat>
          <c:val>
            <c:numRef>
              <c:f>'[RMU ATTENNDANCE.xlsx]Sheet1'!$B$192:$B$194</c:f>
              <c:numCache>
                <c:formatCode>General</c:formatCode>
                <c:ptCount val="3"/>
                <c:pt idx="0">
                  <c:v>52</c:v>
                </c:pt>
                <c:pt idx="1">
                  <c:v>70</c:v>
                </c:pt>
                <c:pt idx="2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65-4162-9BFC-1459D1458D67}"/>
            </c:ext>
          </c:extLst>
        </c:ser>
        <c:ser>
          <c:idx val="1"/>
          <c:order val="1"/>
          <c:tx>
            <c:strRef>
              <c:f>'[RMU ATTENNDANCE.xlsx]Sheet1'!$C$191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ATTENNDANCE.xlsx]Sheet1'!$A$192:$A$194</c:f>
              <c:strCache>
                <c:ptCount val="3"/>
                <c:pt idx="0">
                  <c:v>ASSOCIATE PROFESSORS</c:v>
                </c:pt>
                <c:pt idx="1">
                  <c:v>ASSISTANT PROFESSOR</c:v>
                </c:pt>
                <c:pt idx="2">
                  <c:v>SR</c:v>
                </c:pt>
              </c:strCache>
            </c:strRef>
          </c:cat>
          <c:val>
            <c:numRef>
              <c:f>'[RMU ATTENNDANCE.xlsx]Sheet1'!$C$192:$C$194</c:f>
              <c:numCache>
                <c:formatCode>General</c:formatCode>
                <c:ptCount val="3"/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65-4162-9BFC-1459D1458D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041856"/>
        <c:axId val="80043392"/>
      </c:barChart>
      <c:catAx>
        <c:axId val="8004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43392"/>
        <c:crosses val="autoZero"/>
        <c:auto val="1"/>
        <c:lblAlgn val="ctr"/>
        <c:lblOffset val="100"/>
        <c:noMultiLvlLbl val="0"/>
      </c:catAx>
      <c:valAx>
        <c:axId val="8004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41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PEADRITICS  SURGERY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8247594050743833E-2"/>
          <c:y val="0.15782407407407409"/>
          <c:w val="0.90286351706036749"/>
          <c:h val="0.614984324876056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ATTENNDANCE.xlsx]Sheet1'!$B$170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ATTENNDANCE.xlsx]Sheet1'!$A$171:$A$172</c:f>
              <c:strCache>
                <c:ptCount val="2"/>
                <c:pt idx="0">
                  <c:v>ASSOCIATE PROFESSORS</c:v>
                </c:pt>
                <c:pt idx="1">
                  <c:v>ASSISTANT PROFESSORS</c:v>
                </c:pt>
              </c:strCache>
            </c:strRef>
          </c:cat>
          <c:val>
            <c:numRef>
              <c:f>'[RMU ATTENNDANCE.xlsx]Sheet1'!$B$171:$B$172</c:f>
              <c:numCache>
                <c:formatCode>General</c:formatCode>
                <c:ptCount val="2"/>
                <c:pt idx="0">
                  <c:v>48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A8-48F3-9EA5-D9C998439874}"/>
            </c:ext>
          </c:extLst>
        </c:ser>
        <c:ser>
          <c:idx val="1"/>
          <c:order val="1"/>
          <c:tx>
            <c:strRef>
              <c:f>'[RMU ATTENNDANCE.xlsx]Sheet1'!$C$170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ATTENNDANCE.xlsx]Sheet1'!$A$171:$A$172</c:f>
              <c:strCache>
                <c:ptCount val="2"/>
                <c:pt idx="0">
                  <c:v>ASSOCIATE PROFESSORS</c:v>
                </c:pt>
                <c:pt idx="1">
                  <c:v>ASSISTANT PROFESSORS</c:v>
                </c:pt>
              </c:strCache>
            </c:strRef>
          </c:cat>
          <c:val>
            <c:numRef>
              <c:f>'[RMU ATTENNDANCE.xlsx]Sheet1'!$C$171:$C$172</c:f>
              <c:numCache>
                <c:formatCode>General</c:formatCode>
                <c:ptCount val="2"/>
                <c:pt idx="0">
                  <c:v>23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A8-48F3-9EA5-D9C9984398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094336"/>
        <c:axId val="80095872"/>
      </c:barChart>
      <c:catAx>
        <c:axId val="8009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95872"/>
        <c:crosses val="autoZero"/>
        <c:auto val="1"/>
        <c:lblAlgn val="ctr"/>
        <c:lblOffset val="100"/>
        <c:noMultiLvlLbl val="0"/>
      </c:catAx>
      <c:valAx>
        <c:axId val="8009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9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UROLOGY</a:t>
            </a:r>
          </a:p>
        </c:rich>
      </c:tx>
      <c:layout>
        <c:manualLayout>
          <c:xMode val="edge"/>
          <c:yMode val="edge"/>
          <c:x val="0.21504855643044668"/>
          <c:y val="1.85185185185185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ATTENNDANCE.xlsx]Sheet1'!$B$244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ATTENNDANCE.xlsx]Sheet1'!$A$245:$A$246</c:f>
              <c:strCache>
                <c:ptCount val="2"/>
                <c:pt idx="0">
                  <c:v>ASSOCIATE PROFESSOR</c:v>
                </c:pt>
                <c:pt idx="1">
                  <c:v>ASSISTANT PROFESSOR</c:v>
                </c:pt>
              </c:strCache>
            </c:strRef>
          </c:cat>
          <c:val>
            <c:numRef>
              <c:f>'[RMU ATTENNDANCE.xlsx]Sheet1'!$B$245:$B$246</c:f>
              <c:numCache>
                <c:formatCode>General</c:formatCode>
                <c:ptCount val="2"/>
                <c:pt idx="0">
                  <c:v>18</c:v>
                </c:pt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4C-46EB-8941-C46D88646932}"/>
            </c:ext>
          </c:extLst>
        </c:ser>
        <c:ser>
          <c:idx val="1"/>
          <c:order val="1"/>
          <c:tx>
            <c:strRef>
              <c:f>'[RMU ATTENNDANCE.xlsx]Sheet1'!$C$244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ATTENNDANCE.xlsx]Sheet1'!$A$245:$A$246</c:f>
              <c:strCache>
                <c:ptCount val="2"/>
                <c:pt idx="0">
                  <c:v>ASSOCIATE PROFESSOR</c:v>
                </c:pt>
                <c:pt idx="1">
                  <c:v>ASSISTANT PROFESSOR</c:v>
                </c:pt>
              </c:strCache>
            </c:strRef>
          </c:cat>
          <c:val>
            <c:numRef>
              <c:f>'[RMU ATTENNDANCE.xlsx]Sheet1'!$C$245:$C$246</c:f>
              <c:numCache>
                <c:formatCode>General</c:formatCode>
                <c:ptCount val="2"/>
                <c:pt idx="0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4C-46EB-8941-C46D886469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175488"/>
        <c:axId val="80177024"/>
      </c:barChart>
      <c:catAx>
        <c:axId val="8017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77024"/>
        <c:crosses val="autoZero"/>
        <c:auto val="1"/>
        <c:lblAlgn val="ctr"/>
        <c:lblOffset val="100"/>
        <c:noMultiLvlLbl val="0"/>
      </c:catAx>
      <c:valAx>
        <c:axId val="80177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75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</a:t>
            </a:r>
            <a:r>
              <a:rPr lang="en-US" baseline="0"/>
              <a:t> ORTHOPEADICS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ATTENNDANCE.xlsx]Sheet1'!$B$256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ATTENNDANCE.xlsx]Sheet1'!$A$257:$A$259</c:f>
              <c:strCache>
                <c:ptCount val="3"/>
                <c:pt idx="0">
                  <c:v>ASSOCIATE PROFESSOR</c:v>
                </c:pt>
                <c:pt idx="1">
                  <c:v>ASSISTANT PROFESSOR</c:v>
                </c:pt>
                <c:pt idx="2">
                  <c:v>SR</c:v>
                </c:pt>
              </c:strCache>
            </c:strRef>
          </c:cat>
          <c:val>
            <c:numRef>
              <c:f>'[RMU ATTENNDANCE.xlsx]Sheet1'!$B$257:$B$259</c:f>
              <c:numCache>
                <c:formatCode>General</c:formatCode>
                <c:ptCount val="3"/>
                <c:pt idx="1">
                  <c:v>78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8C-4741-AF7E-B4489147DC90}"/>
            </c:ext>
          </c:extLst>
        </c:ser>
        <c:ser>
          <c:idx val="1"/>
          <c:order val="1"/>
          <c:tx>
            <c:strRef>
              <c:f>'[RMU ATTENNDANCE.xlsx]Sheet1'!$C$256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ATTENNDANCE.xlsx]Sheet1'!$A$257:$A$259</c:f>
              <c:strCache>
                <c:ptCount val="3"/>
                <c:pt idx="0">
                  <c:v>ASSOCIATE PROFESSOR</c:v>
                </c:pt>
                <c:pt idx="1">
                  <c:v>ASSISTANT PROFESSOR</c:v>
                </c:pt>
                <c:pt idx="2">
                  <c:v>SR</c:v>
                </c:pt>
              </c:strCache>
            </c:strRef>
          </c:cat>
          <c:val>
            <c:numRef>
              <c:f>'[RMU ATTENNDANCE.xlsx]Sheet1'!$C$257:$C$259</c:f>
              <c:numCache>
                <c:formatCode>General</c:formatCode>
                <c:ptCount val="3"/>
                <c:pt idx="0">
                  <c:v>73</c:v>
                </c:pt>
                <c:pt idx="1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8C-4741-AF7E-B4489147DC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194944"/>
        <c:axId val="80217216"/>
      </c:barChart>
      <c:catAx>
        <c:axId val="8019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17216"/>
        <c:crosses val="autoZero"/>
        <c:auto val="1"/>
        <c:lblAlgn val="ctr"/>
        <c:lblOffset val="100"/>
        <c:noMultiLvlLbl val="0"/>
      </c:catAx>
      <c:valAx>
        <c:axId val="8021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NEUROSURGERY</a:t>
            </a:r>
            <a:endParaRPr lang="en-US"/>
          </a:p>
        </c:rich>
      </c:tx>
      <c:layout>
        <c:manualLayout>
          <c:xMode val="edge"/>
          <c:yMode val="edge"/>
          <c:x val="0.15671522309711353"/>
          <c:y val="4.166666666666666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ATTENNDANCE.xlsx]Sheet1'!$B$298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ATTENNDANCE.xlsx]Sheet1'!$A$299:$A$301</c:f>
              <c:strCache>
                <c:ptCount val="3"/>
                <c:pt idx="0">
                  <c:v>PROFESSOR</c:v>
                </c:pt>
                <c:pt idx="1">
                  <c:v>ASSOCIATE PROFESSOR</c:v>
                </c:pt>
                <c:pt idx="2">
                  <c:v>ASSISTANT PROFESSOR</c:v>
                </c:pt>
              </c:strCache>
            </c:strRef>
          </c:cat>
          <c:val>
            <c:numRef>
              <c:f>'[RMU ATTENNDANCE.xlsx]Sheet1'!$B$299:$B$301</c:f>
              <c:numCache>
                <c:formatCode>General</c:formatCode>
                <c:ptCount val="3"/>
                <c:pt idx="0">
                  <c:v>10</c:v>
                </c:pt>
                <c:pt idx="1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A-45D2-8D45-8854CE703B4E}"/>
            </c:ext>
          </c:extLst>
        </c:ser>
        <c:ser>
          <c:idx val="1"/>
          <c:order val="1"/>
          <c:tx>
            <c:strRef>
              <c:f>'[RMU ATTENNDANCE.xlsx]Sheet1'!$C$298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ATTENNDANCE.xlsx]Sheet1'!$A$299:$A$301</c:f>
              <c:strCache>
                <c:ptCount val="3"/>
                <c:pt idx="0">
                  <c:v>PROFESSOR</c:v>
                </c:pt>
                <c:pt idx="1">
                  <c:v>ASSOCIATE PROFESSOR</c:v>
                </c:pt>
                <c:pt idx="2">
                  <c:v>ASSISTANT PROFESSOR</c:v>
                </c:pt>
              </c:strCache>
            </c:strRef>
          </c:cat>
          <c:val>
            <c:numRef>
              <c:f>'[RMU ATTENNDANCE.xlsx]Sheet1'!$C$299:$C$301</c:f>
              <c:numCache>
                <c:formatCode>General</c:formatCode>
                <c:ptCount val="3"/>
                <c:pt idx="1">
                  <c:v>73</c:v>
                </c:pt>
                <c:pt idx="2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CA-45D2-8D45-8854CE703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370304"/>
        <c:axId val="80384384"/>
      </c:barChart>
      <c:catAx>
        <c:axId val="8037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384384"/>
        <c:crosses val="autoZero"/>
        <c:auto val="1"/>
        <c:lblAlgn val="ctr"/>
        <c:lblOffset val="100"/>
        <c:noMultiLvlLbl val="0"/>
      </c:catAx>
      <c:valAx>
        <c:axId val="8038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37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EYE  </a:t>
            </a:r>
          </a:p>
        </c:rich>
      </c:tx>
      <c:layout>
        <c:manualLayout>
          <c:xMode val="edge"/>
          <c:yMode val="edge"/>
          <c:x val="0.31504855643044632"/>
          <c:y val="9.2592592592593073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Sheet2!$B$132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Sheet2!$A$133:$A$135</c:f>
              <c:strCache>
                <c:ptCount val="3"/>
                <c:pt idx="0">
                  <c:v>PROFESSOR</c:v>
                </c:pt>
                <c:pt idx="1">
                  <c:v>ASSOCIATE PROFESSOR</c:v>
                </c:pt>
                <c:pt idx="2">
                  <c:v>ASSISTANT PROFESSOR </c:v>
                </c:pt>
              </c:strCache>
            </c:strRef>
          </c:cat>
          <c:val>
            <c:numRef>
              <c:f>Sheet2!$B$133:$B$135</c:f>
              <c:numCache>
                <c:formatCode>General</c:formatCode>
                <c:ptCount val="3"/>
                <c:pt idx="1">
                  <c:v>52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57-4C26-843A-CF60A5C94399}"/>
            </c:ext>
          </c:extLst>
        </c:ser>
        <c:ser>
          <c:idx val="1"/>
          <c:order val="1"/>
          <c:tx>
            <c:strRef>
              <c:f>Sheet2!$C$132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Sheet2!$A$133:$A$135</c:f>
              <c:strCache>
                <c:ptCount val="3"/>
                <c:pt idx="0">
                  <c:v>PROFESSOR</c:v>
                </c:pt>
                <c:pt idx="1">
                  <c:v>ASSOCIATE PROFESSOR</c:v>
                </c:pt>
                <c:pt idx="2">
                  <c:v>ASSISTANT PROFESSOR </c:v>
                </c:pt>
              </c:strCache>
            </c:strRef>
          </c:cat>
          <c:val>
            <c:numRef>
              <c:f>Sheet2!$C$133:$C$135</c:f>
              <c:numCache>
                <c:formatCode>General</c:formatCode>
                <c:ptCount val="3"/>
                <c:pt idx="0">
                  <c:v>50</c:v>
                </c:pt>
                <c:pt idx="1">
                  <c:v>55</c:v>
                </c:pt>
                <c:pt idx="2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57-4C26-843A-CF60A5C943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291712"/>
        <c:axId val="80293248"/>
      </c:barChart>
      <c:catAx>
        <c:axId val="8029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93248"/>
        <c:crosses val="autoZero"/>
        <c:auto val="1"/>
        <c:lblAlgn val="ctr"/>
        <c:lblOffset val="100"/>
        <c:noMultiLvlLbl val="0"/>
      </c:catAx>
      <c:valAx>
        <c:axId val="8029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9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ENT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ATTENNDANCE.xlsx]Sheet1'!$B$154</c:f>
              <c:strCache>
                <c:ptCount val="1"/>
                <c:pt idx="0">
                  <c:v>CPC 23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ATTENNDANCE.xlsx]Sheet1'!$A$155:$A$158</c:f>
              <c:strCache>
                <c:ptCount val="4"/>
                <c:pt idx="0">
                  <c:v>PROFESSOR</c:v>
                </c:pt>
                <c:pt idx="1">
                  <c:v>ASSOCIATE PROFESSORS</c:v>
                </c:pt>
                <c:pt idx="2">
                  <c:v>ASSISTANT PROFESSORS</c:v>
                </c:pt>
                <c:pt idx="3">
                  <c:v>SR</c:v>
                </c:pt>
              </c:strCache>
            </c:strRef>
          </c:cat>
          <c:val>
            <c:numRef>
              <c:f>'[RMU ATTENNDANCE.xlsx]Sheet1'!$B$155:$B$158</c:f>
              <c:numCache>
                <c:formatCode>General</c:formatCode>
                <c:ptCount val="4"/>
                <c:pt idx="0">
                  <c:v>88</c:v>
                </c:pt>
                <c:pt idx="1">
                  <c:v>64</c:v>
                </c:pt>
                <c:pt idx="2">
                  <c:v>67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C-4A45-9B35-0AA64A98A047}"/>
            </c:ext>
          </c:extLst>
        </c:ser>
        <c:ser>
          <c:idx val="1"/>
          <c:order val="1"/>
          <c:tx>
            <c:strRef>
              <c:f>'[RMU ATTENNDANCE.xlsx]Sheet1'!$C$154</c:f>
              <c:strCache>
                <c:ptCount val="1"/>
                <c:pt idx="0">
                  <c:v>CPC 24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ATTENNDANCE.xlsx]Sheet1'!$A$155:$A$158</c:f>
              <c:strCache>
                <c:ptCount val="4"/>
                <c:pt idx="0">
                  <c:v>PROFESSOR</c:v>
                </c:pt>
                <c:pt idx="1">
                  <c:v>ASSOCIATE PROFESSORS</c:v>
                </c:pt>
                <c:pt idx="2">
                  <c:v>ASSISTANT PROFESSORS</c:v>
                </c:pt>
                <c:pt idx="3">
                  <c:v>SR</c:v>
                </c:pt>
              </c:strCache>
            </c:strRef>
          </c:cat>
          <c:val>
            <c:numRef>
              <c:f>'[RMU ATTENNDANCE.xlsx]Sheet1'!$C$155:$C$158</c:f>
              <c:numCache>
                <c:formatCode>General</c:formatCode>
                <c:ptCount val="4"/>
                <c:pt idx="0">
                  <c:v>45</c:v>
                </c:pt>
                <c:pt idx="1">
                  <c:v>68</c:v>
                </c:pt>
                <c:pt idx="2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0C-4A45-9B35-0AA64A98A0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479360"/>
        <c:axId val="80480896"/>
      </c:barChart>
      <c:catAx>
        <c:axId val="8047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80896"/>
        <c:crosses val="autoZero"/>
        <c:auto val="1"/>
        <c:lblAlgn val="ctr"/>
        <c:lblOffset val="100"/>
        <c:noMultiLvlLbl val="0"/>
      </c:catAx>
      <c:valAx>
        <c:axId val="80480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79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RADIOLOGY</a:t>
            </a:r>
            <a:r>
              <a:rPr lang="en-US" baseline="0"/>
              <a:t> 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Sheet1!$B$337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Sheet1!$A$338:$A$341</c:f>
              <c:strCache>
                <c:ptCount val="4"/>
                <c:pt idx="0">
                  <c:v>PROFESSOR</c:v>
                </c:pt>
                <c:pt idx="1">
                  <c:v>ASSOCIATE  PROFESSOR</c:v>
                </c:pt>
                <c:pt idx="2">
                  <c:v>ASSISTANT PROFESSOR</c:v>
                </c:pt>
                <c:pt idx="3">
                  <c:v>SR</c:v>
                </c:pt>
              </c:strCache>
            </c:strRef>
          </c:cat>
          <c:val>
            <c:numRef>
              <c:f>Sheet1!$B$338:$B$341</c:f>
              <c:numCache>
                <c:formatCode>General</c:formatCode>
                <c:ptCount val="4"/>
                <c:pt idx="0">
                  <c:v>60</c:v>
                </c:pt>
                <c:pt idx="2">
                  <c:v>84</c:v>
                </c:pt>
                <c:pt idx="3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F2-4CE7-9A4B-7569F2FDB39D}"/>
            </c:ext>
          </c:extLst>
        </c:ser>
        <c:ser>
          <c:idx val="1"/>
          <c:order val="1"/>
          <c:tx>
            <c:strRef>
              <c:f>Sheet1!$C$337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Sheet1!$A$338:$A$341</c:f>
              <c:strCache>
                <c:ptCount val="4"/>
                <c:pt idx="0">
                  <c:v>PROFESSOR</c:v>
                </c:pt>
                <c:pt idx="1">
                  <c:v>ASSOCIATE  PROFESSOR</c:v>
                </c:pt>
                <c:pt idx="2">
                  <c:v>ASSISTANT PROFESSOR</c:v>
                </c:pt>
                <c:pt idx="3">
                  <c:v>SR</c:v>
                </c:pt>
              </c:strCache>
            </c:strRef>
          </c:cat>
          <c:val>
            <c:numRef>
              <c:f>Sheet1!$C$338:$C$341</c:f>
              <c:numCache>
                <c:formatCode>General</c:formatCode>
                <c:ptCount val="4"/>
                <c:pt idx="0">
                  <c:v>73</c:v>
                </c:pt>
                <c:pt idx="1">
                  <c:v>73</c:v>
                </c:pt>
                <c:pt idx="2">
                  <c:v>72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F2-4CE7-9A4B-7569F2FDB3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556416"/>
        <c:axId val="80557952"/>
      </c:barChart>
      <c:catAx>
        <c:axId val="8055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557952"/>
        <c:crosses val="autoZero"/>
        <c:auto val="1"/>
        <c:lblAlgn val="ctr"/>
        <c:lblOffset val="100"/>
        <c:noMultiLvlLbl val="0"/>
      </c:catAx>
      <c:valAx>
        <c:axId val="80557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556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DEPARTMENT</a:t>
            </a:r>
            <a:r>
              <a:rPr lang="en-US" baseline="0" dirty="0"/>
              <a:t> OF ANESTHESIA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046981627296583E-2"/>
          <c:y val="0.15319444444444508"/>
          <c:w val="0.90286351706036749"/>
          <c:h val="0.614984324876056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Sheet2!$A$31</c:f>
              <c:strCache>
                <c:ptCount val="1"/>
                <c:pt idx="0">
                  <c:v>ASSOCIATE PROFESSOR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Sheet2!$B$30:$C$30</c:f>
              <c:strCache>
                <c:ptCount val="2"/>
                <c:pt idx="0">
                  <c:v>CPC 23</c:v>
                </c:pt>
                <c:pt idx="1">
                  <c:v>CPC 24</c:v>
                </c:pt>
              </c:strCache>
            </c:strRef>
          </c:cat>
          <c:val>
            <c:numRef>
              <c:f>Sheet2!$B$31:$C$31</c:f>
              <c:numCache>
                <c:formatCode>General</c:formatCode>
                <c:ptCount val="2"/>
                <c:pt idx="0">
                  <c:v>51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8C-4289-AEED-574D53D05ED9}"/>
            </c:ext>
          </c:extLst>
        </c:ser>
        <c:ser>
          <c:idx val="1"/>
          <c:order val="1"/>
          <c:tx>
            <c:strRef>
              <c:f>Sheet2!$A$32</c:f>
              <c:strCache>
                <c:ptCount val="1"/>
                <c:pt idx="0">
                  <c:v>ASSISTANT PROFESSOR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Sheet2!$B$30:$C$30</c:f>
              <c:strCache>
                <c:ptCount val="2"/>
                <c:pt idx="0">
                  <c:v>CPC 23</c:v>
                </c:pt>
                <c:pt idx="1">
                  <c:v>CPC 24</c:v>
                </c:pt>
              </c:strCache>
            </c:strRef>
          </c:cat>
          <c:val>
            <c:numRef>
              <c:f>Sheet2!$B$32:$C$32</c:f>
              <c:numCache>
                <c:formatCode>General</c:formatCode>
                <c:ptCount val="2"/>
                <c:pt idx="0">
                  <c:v>45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8C-4289-AEED-574D53D05E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600448"/>
        <c:axId val="80610432"/>
      </c:barChart>
      <c:catAx>
        <c:axId val="8060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10432"/>
        <c:crosses val="autoZero"/>
        <c:auto val="1"/>
        <c:lblAlgn val="ctr"/>
        <c:lblOffset val="100"/>
        <c:noMultiLvlLbl val="0"/>
      </c:catAx>
      <c:valAx>
        <c:axId val="80610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0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BIOCHEMISTRY</a:t>
            </a:r>
          </a:p>
        </c:rich>
      </c:tx>
      <c:layout>
        <c:manualLayout>
          <c:xMode val="edge"/>
          <c:yMode val="edge"/>
          <c:x val="0.24004855643044662"/>
          <c:y val="2.777777777777791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Sheet2!$B$94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Sheet2!$A$95:$A$97</c:f>
              <c:strCache>
                <c:ptCount val="3"/>
                <c:pt idx="0">
                  <c:v>ASSISTANT PROFESSOR </c:v>
                </c:pt>
                <c:pt idx="1">
                  <c:v>APMO</c:v>
                </c:pt>
                <c:pt idx="2">
                  <c:v>SD</c:v>
                </c:pt>
              </c:strCache>
            </c:strRef>
          </c:cat>
          <c:val>
            <c:numRef>
              <c:f>Sheet2!$B$95:$B$97</c:f>
              <c:numCache>
                <c:formatCode>General</c:formatCode>
                <c:ptCount val="3"/>
                <c:pt idx="0">
                  <c:v>76</c:v>
                </c:pt>
                <c:pt idx="1">
                  <c:v>52</c:v>
                </c:pt>
                <c:pt idx="2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FB-43CE-B20B-00941063D268}"/>
            </c:ext>
          </c:extLst>
        </c:ser>
        <c:ser>
          <c:idx val="1"/>
          <c:order val="1"/>
          <c:tx>
            <c:strRef>
              <c:f>Sheet2!$C$94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Sheet2!$A$95:$A$97</c:f>
              <c:strCache>
                <c:ptCount val="3"/>
                <c:pt idx="0">
                  <c:v>ASSISTANT PROFESSOR </c:v>
                </c:pt>
                <c:pt idx="1">
                  <c:v>APMO</c:v>
                </c:pt>
                <c:pt idx="2">
                  <c:v>SD</c:v>
                </c:pt>
              </c:strCache>
            </c:strRef>
          </c:cat>
          <c:val>
            <c:numRef>
              <c:f>Sheet2!$C$95:$C$97</c:f>
              <c:numCache>
                <c:formatCode>General</c:formatCode>
                <c:ptCount val="3"/>
                <c:pt idx="0">
                  <c:v>92</c:v>
                </c:pt>
                <c:pt idx="1">
                  <c:v>45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FB-43CE-B20B-00941063D2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062528"/>
        <c:axId val="61097088"/>
      </c:barChart>
      <c:catAx>
        <c:axId val="6106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97088"/>
        <c:crosses val="autoZero"/>
        <c:auto val="1"/>
        <c:lblAlgn val="ctr"/>
        <c:lblOffset val="100"/>
        <c:noMultiLvlLbl val="0"/>
      </c:catAx>
      <c:valAx>
        <c:axId val="610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6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PATHOLOGY 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ATTENNDANCE.xlsx]Sheet1'!$B$318:$B$319</c:f>
              <c:strCache>
                <c:ptCount val="2"/>
                <c:pt idx="1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'[RMU ATTENNDANCE.xlsx]Sheet1'!$A$320:$A$324</c:f>
              <c:strCache>
                <c:ptCount val="5"/>
                <c:pt idx="0">
                  <c:v>PROFESSOR</c:v>
                </c:pt>
                <c:pt idx="1">
                  <c:v>ASSOCIATE PROFESSOR</c:v>
                </c:pt>
                <c:pt idx="2">
                  <c:v>ASSISTANT PROFESSOR</c:v>
                </c:pt>
                <c:pt idx="3">
                  <c:v>M.O S</c:v>
                </c:pt>
                <c:pt idx="4">
                  <c:v>S.D</c:v>
                </c:pt>
              </c:strCache>
            </c:strRef>
          </c:cat>
          <c:val>
            <c:numRef>
              <c:f>'[RMU ATTENNDANCE.xlsx]Sheet1'!$B$320:$B$324</c:f>
              <c:numCache>
                <c:formatCode>General</c:formatCode>
                <c:ptCount val="5"/>
                <c:pt idx="0">
                  <c:v>70</c:v>
                </c:pt>
                <c:pt idx="1">
                  <c:v>58</c:v>
                </c:pt>
                <c:pt idx="2">
                  <c:v>45</c:v>
                </c:pt>
                <c:pt idx="3">
                  <c:v>61</c:v>
                </c:pt>
                <c:pt idx="4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5-4B5D-B88E-8D679461DBAC}"/>
            </c:ext>
          </c:extLst>
        </c:ser>
        <c:ser>
          <c:idx val="1"/>
          <c:order val="1"/>
          <c:tx>
            <c:strRef>
              <c:f>'[RMU ATTENNDANCE.xlsx]Sheet1'!$C$318:$C$319</c:f>
              <c:strCache>
                <c:ptCount val="2"/>
                <c:pt idx="1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'[RMU ATTENNDANCE.xlsx]Sheet1'!$A$320:$A$324</c:f>
              <c:strCache>
                <c:ptCount val="5"/>
                <c:pt idx="0">
                  <c:v>PROFESSOR</c:v>
                </c:pt>
                <c:pt idx="1">
                  <c:v>ASSOCIATE PROFESSOR</c:v>
                </c:pt>
                <c:pt idx="2">
                  <c:v>ASSISTANT PROFESSOR</c:v>
                </c:pt>
                <c:pt idx="3">
                  <c:v>M.O S</c:v>
                </c:pt>
                <c:pt idx="4">
                  <c:v>S.D</c:v>
                </c:pt>
              </c:strCache>
            </c:strRef>
          </c:cat>
          <c:val>
            <c:numRef>
              <c:f>'[RMU ATTENNDANCE.xlsx]Sheet1'!$C$320:$C$324</c:f>
              <c:numCache>
                <c:formatCode>General</c:formatCode>
                <c:ptCount val="5"/>
                <c:pt idx="0">
                  <c:v>60</c:v>
                </c:pt>
                <c:pt idx="1">
                  <c:v>77</c:v>
                </c:pt>
                <c:pt idx="2">
                  <c:v>59</c:v>
                </c:pt>
                <c:pt idx="3">
                  <c:v>70</c:v>
                </c:pt>
                <c:pt idx="4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D5-4B5D-B88E-8D679461D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127296"/>
        <c:axId val="61149568"/>
      </c:barChart>
      <c:catAx>
        <c:axId val="6112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49568"/>
        <c:crosses val="autoZero"/>
        <c:auto val="1"/>
        <c:lblAlgn val="ctr"/>
        <c:lblOffset val="100"/>
        <c:noMultiLvlLbl val="0"/>
      </c:catAx>
      <c:valAx>
        <c:axId val="6114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2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PHARMACOLOGY </a:t>
            </a:r>
          </a:p>
        </c:rich>
      </c:tx>
      <c:layout>
        <c:manualLayout>
          <c:xMode val="edge"/>
          <c:yMode val="edge"/>
          <c:x val="0.24004855643044662"/>
          <c:y val="3.240740740740750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3803149606299209E-2"/>
          <c:y val="0.17171296296296346"/>
          <c:w val="0.90286351706036749"/>
          <c:h val="0.564127661125692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Sheet2!$B$50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Sheet2!$A$51:$A$55</c:f>
              <c:strCache>
                <c:ptCount val="5"/>
                <c:pt idx="0">
                  <c:v>PROFESSOR</c:v>
                </c:pt>
                <c:pt idx="1">
                  <c:v>ASSOCIATE PROFESSOR</c:v>
                </c:pt>
                <c:pt idx="2">
                  <c:v>ASSISTANT  PROFESSOR</c:v>
                </c:pt>
                <c:pt idx="3">
                  <c:v>SD</c:v>
                </c:pt>
                <c:pt idx="4">
                  <c:v>APMO</c:v>
                </c:pt>
              </c:strCache>
            </c:strRef>
          </c:cat>
          <c:val>
            <c:numRef>
              <c:f>Sheet2!$B$51:$B$55</c:f>
              <c:numCache>
                <c:formatCode>General</c:formatCode>
                <c:ptCount val="5"/>
                <c:pt idx="3">
                  <c:v>45</c:v>
                </c:pt>
                <c:pt idx="4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28-470A-B760-6F2BA8538EA7}"/>
            </c:ext>
          </c:extLst>
        </c:ser>
        <c:ser>
          <c:idx val="1"/>
          <c:order val="1"/>
          <c:tx>
            <c:strRef>
              <c:f>Sheet2!$C$50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Sheet2!$A$51:$A$55</c:f>
              <c:strCache>
                <c:ptCount val="5"/>
                <c:pt idx="0">
                  <c:v>PROFESSOR</c:v>
                </c:pt>
                <c:pt idx="1">
                  <c:v>ASSOCIATE PROFESSOR</c:v>
                </c:pt>
                <c:pt idx="2">
                  <c:v>ASSISTANT  PROFESSOR</c:v>
                </c:pt>
                <c:pt idx="3">
                  <c:v>SD</c:v>
                </c:pt>
                <c:pt idx="4">
                  <c:v>APMO</c:v>
                </c:pt>
              </c:strCache>
            </c:strRef>
          </c:cat>
          <c:val>
            <c:numRef>
              <c:f>Sheet2!$C$51:$C$55</c:f>
              <c:numCache>
                <c:formatCode>General</c:formatCode>
                <c:ptCount val="5"/>
                <c:pt idx="0">
                  <c:v>50</c:v>
                </c:pt>
                <c:pt idx="1">
                  <c:v>44</c:v>
                </c:pt>
                <c:pt idx="2">
                  <c:v>65</c:v>
                </c:pt>
                <c:pt idx="3">
                  <c:v>50</c:v>
                </c:pt>
                <c:pt idx="4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28-470A-B760-6F2BA8538E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192064"/>
        <c:axId val="61193600"/>
      </c:barChart>
      <c:catAx>
        <c:axId val="6119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93600"/>
        <c:crosses val="autoZero"/>
        <c:auto val="1"/>
        <c:lblAlgn val="ctr"/>
        <c:lblOffset val="100"/>
        <c:noMultiLvlLbl val="0"/>
      </c:catAx>
      <c:valAx>
        <c:axId val="61193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9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COMMUNITY MEDICINE 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Sheet2!$B$153</c:f>
              <c:strCache>
                <c:ptCount val="1"/>
                <c:pt idx="0">
                  <c:v>CPC 23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Sheet2!$A$154:$A$158</c:f>
              <c:strCache>
                <c:ptCount val="5"/>
                <c:pt idx="0">
                  <c:v>PROFESSOR</c:v>
                </c:pt>
                <c:pt idx="1">
                  <c:v>ASSOCIATE PROFESSOR</c:v>
                </c:pt>
                <c:pt idx="2">
                  <c:v>ASSISTANT PROFESSOR</c:v>
                </c:pt>
                <c:pt idx="3">
                  <c:v>S.D</c:v>
                </c:pt>
                <c:pt idx="4">
                  <c:v>APMO</c:v>
                </c:pt>
              </c:strCache>
            </c:strRef>
          </c:cat>
          <c:val>
            <c:numRef>
              <c:f>Sheet2!$B$154:$B$158</c:f>
              <c:numCache>
                <c:formatCode>General</c:formatCode>
                <c:ptCount val="5"/>
                <c:pt idx="0">
                  <c:v>42</c:v>
                </c:pt>
                <c:pt idx="1">
                  <c:v>82</c:v>
                </c:pt>
                <c:pt idx="2">
                  <c:v>89</c:v>
                </c:pt>
                <c:pt idx="3">
                  <c:v>82</c:v>
                </c:pt>
                <c:pt idx="4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FF-45A6-B5A6-43B81F059F57}"/>
            </c:ext>
          </c:extLst>
        </c:ser>
        <c:ser>
          <c:idx val="1"/>
          <c:order val="1"/>
          <c:tx>
            <c:strRef>
              <c:f>Sheet2!$C$153</c:f>
              <c:strCache>
                <c:ptCount val="1"/>
                <c:pt idx="0">
                  <c:v>CPC 24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Sheet2!$A$154:$A$158</c:f>
              <c:strCache>
                <c:ptCount val="5"/>
                <c:pt idx="0">
                  <c:v>PROFESSOR</c:v>
                </c:pt>
                <c:pt idx="1">
                  <c:v>ASSOCIATE PROFESSOR</c:v>
                </c:pt>
                <c:pt idx="2">
                  <c:v>ASSISTANT PROFESSOR</c:v>
                </c:pt>
                <c:pt idx="3">
                  <c:v>S.D</c:v>
                </c:pt>
                <c:pt idx="4">
                  <c:v>APMO</c:v>
                </c:pt>
              </c:strCache>
            </c:strRef>
          </c:cat>
          <c:val>
            <c:numRef>
              <c:f>Sheet2!$C$154:$C$158</c:f>
              <c:numCache>
                <c:formatCode>General</c:formatCode>
                <c:ptCount val="5"/>
                <c:pt idx="0">
                  <c:v>50</c:v>
                </c:pt>
                <c:pt idx="1">
                  <c:v>86</c:v>
                </c:pt>
                <c:pt idx="2">
                  <c:v>52</c:v>
                </c:pt>
                <c:pt idx="3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FF-45A6-B5A6-43B81F059F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269120"/>
        <c:axId val="61270656"/>
      </c:barChart>
      <c:catAx>
        <c:axId val="6126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270656"/>
        <c:crosses val="autoZero"/>
        <c:auto val="1"/>
        <c:lblAlgn val="ctr"/>
        <c:lblOffset val="100"/>
        <c:noMultiLvlLbl val="0"/>
      </c:catAx>
      <c:valAx>
        <c:axId val="61270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269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 OF FORENSIC MEDICINE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Sheet2!$B$174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Sheet2!$A$175:$A$178</c:f>
              <c:strCache>
                <c:ptCount val="4"/>
                <c:pt idx="0">
                  <c:v>ASSOCIATE PROFESSOR</c:v>
                </c:pt>
                <c:pt idx="1">
                  <c:v>ASSISTANT PROFESSOR</c:v>
                </c:pt>
                <c:pt idx="2">
                  <c:v>APWMO</c:v>
                </c:pt>
                <c:pt idx="3">
                  <c:v>SD</c:v>
                </c:pt>
              </c:strCache>
            </c:strRef>
          </c:cat>
          <c:val>
            <c:numRef>
              <c:f>Sheet2!$B$175:$B$178</c:f>
              <c:numCache>
                <c:formatCode>General</c:formatCode>
                <c:ptCount val="4"/>
                <c:pt idx="0">
                  <c:v>70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46-4F23-BDA6-C12489CBEBFE}"/>
            </c:ext>
          </c:extLst>
        </c:ser>
        <c:ser>
          <c:idx val="1"/>
          <c:order val="1"/>
          <c:tx>
            <c:strRef>
              <c:f>Sheet2!$C$174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Sheet2!$A$175:$A$178</c:f>
              <c:strCache>
                <c:ptCount val="4"/>
                <c:pt idx="0">
                  <c:v>ASSOCIATE PROFESSOR</c:v>
                </c:pt>
                <c:pt idx="1">
                  <c:v>ASSISTANT PROFESSOR</c:v>
                </c:pt>
                <c:pt idx="2">
                  <c:v>APWMO</c:v>
                </c:pt>
                <c:pt idx="3">
                  <c:v>SD</c:v>
                </c:pt>
              </c:strCache>
            </c:strRef>
          </c:cat>
          <c:val>
            <c:numRef>
              <c:f>Sheet2!$C$175:$C$178</c:f>
              <c:numCache>
                <c:formatCode>General</c:formatCode>
                <c:ptCount val="4"/>
                <c:pt idx="0">
                  <c:v>96</c:v>
                </c:pt>
                <c:pt idx="1">
                  <c:v>92</c:v>
                </c:pt>
                <c:pt idx="2">
                  <c:v>92</c:v>
                </c:pt>
                <c:pt idx="3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46-4F23-BDA6-C12489CBEB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305216"/>
        <c:axId val="61306752"/>
      </c:barChart>
      <c:catAx>
        <c:axId val="6130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06752"/>
        <c:crosses val="autoZero"/>
        <c:auto val="1"/>
        <c:lblAlgn val="ctr"/>
        <c:lblOffset val="100"/>
        <c:noMultiLvlLbl val="0"/>
      </c:catAx>
      <c:valAx>
        <c:axId val="6130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05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DEPARTMENT OF MEDICINE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3829590745601322E-2"/>
          <c:y val="0.11888608949165932"/>
          <c:w val="0.93308398950131155"/>
          <c:h val="0.73726790018856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ATTENNDANCE.xlsx]Sheet1'!$B$1:$B$2</c:f>
              <c:strCache>
                <c:ptCount val="2"/>
                <c:pt idx="1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ATTENNDANCE.xlsx]Sheet1'!$A$3:$A$6</c:f>
              <c:strCache>
                <c:ptCount val="4"/>
                <c:pt idx="0">
                  <c:v>PROFESSOR</c:v>
                </c:pt>
                <c:pt idx="1">
                  <c:v>ASSOCIATE PROF </c:v>
                </c:pt>
                <c:pt idx="2">
                  <c:v>ASSISTANT PROF </c:v>
                </c:pt>
                <c:pt idx="3">
                  <c:v>SR</c:v>
                </c:pt>
              </c:strCache>
            </c:strRef>
          </c:cat>
          <c:val>
            <c:numRef>
              <c:f>'[RMU ATTENNDANCE.xlsx]Sheet1'!$B$3:$B$6</c:f>
              <c:numCache>
                <c:formatCode>General</c:formatCode>
                <c:ptCount val="4"/>
                <c:pt idx="0">
                  <c:v>55</c:v>
                </c:pt>
                <c:pt idx="1">
                  <c:v>86</c:v>
                </c:pt>
                <c:pt idx="2">
                  <c:v>72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29-489A-8E37-5D5F99DC4BBB}"/>
            </c:ext>
          </c:extLst>
        </c:ser>
        <c:ser>
          <c:idx val="1"/>
          <c:order val="1"/>
          <c:tx>
            <c:strRef>
              <c:f>'[RMU ATTENNDANCE.xlsx]Sheet1'!$C$1:$C$2</c:f>
              <c:strCache>
                <c:ptCount val="2"/>
                <c:pt idx="1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ATTENNDANCE.xlsx]Sheet1'!$A$3:$A$6</c:f>
              <c:strCache>
                <c:ptCount val="4"/>
                <c:pt idx="0">
                  <c:v>PROFESSOR</c:v>
                </c:pt>
                <c:pt idx="1">
                  <c:v>ASSOCIATE PROF </c:v>
                </c:pt>
                <c:pt idx="2">
                  <c:v>ASSISTANT PROF </c:v>
                </c:pt>
                <c:pt idx="3">
                  <c:v>SR</c:v>
                </c:pt>
              </c:strCache>
            </c:strRef>
          </c:cat>
          <c:val>
            <c:numRef>
              <c:f>'[RMU ATTENNDANCE.xlsx]Sheet1'!$C$3:$C$6</c:f>
              <c:numCache>
                <c:formatCode>General</c:formatCode>
                <c:ptCount val="4"/>
                <c:pt idx="0">
                  <c:v>79</c:v>
                </c:pt>
                <c:pt idx="1">
                  <c:v>74</c:v>
                </c:pt>
                <c:pt idx="2">
                  <c:v>80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29-489A-8E37-5D5F99DC4B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357440"/>
        <c:axId val="61367424"/>
      </c:barChart>
      <c:catAx>
        <c:axId val="6135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67424"/>
        <c:crosses val="autoZero"/>
        <c:auto val="1"/>
        <c:lblAlgn val="ctr"/>
        <c:lblOffset val="100"/>
        <c:noMultiLvlLbl val="0"/>
      </c:catAx>
      <c:valAx>
        <c:axId val="6136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5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DEPARTMENT</a:t>
            </a:r>
            <a:r>
              <a:rPr lang="en-US" baseline="0"/>
              <a:t> OF GASTROENTEROLOGY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'[RMU ATTENNDANCE.xlsx]Sheet1'!$B$76</c:f>
              <c:strCache>
                <c:ptCount val="1"/>
                <c:pt idx="0">
                  <c:v>CPC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ATTENNDANCE.xlsx]Sheet1'!$A$77:$A$78</c:f>
              <c:strCache>
                <c:ptCount val="2"/>
                <c:pt idx="0">
                  <c:v>ASSOCIATE PROFESSOR</c:v>
                </c:pt>
                <c:pt idx="1">
                  <c:v>ASSISTANT PROFESSOR</c:v>
                </c:pt>
              </c:strCache>
            </c:strRef>
          </c:cat>
          <c:val>
            <c:numRef>
              <c:f>'[RMU ATTENNDANCE.xlsx]Sheet1'!$B$77:$B$78</c:f>
              <c:numCache>
                <c:formatCode>General</c:formatCode>
                <c:ptCount val="2"/>
                <c:pt idx="0">
                  <c:v>87</c:v>
                </c:pt>
                <c:pt idx="1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62-4ADE-8E54-CF7F8AB9DF8C}"/>
            </c:ext>
          </c:extLst>
        </c:ser>
        <c:ser>
          <c:idx val="1"/>
          <c:order val="1"/>
          <c:tx>
            <c:strRef>
              <c:f>'[RMU ATTENNDANCE.xlsx]Sheet1'!$C$76</c:f>
              <c:strCache>
                <c:ptCount val="1"/>
                <c:pt idx="0">
                  <c:v>CPC 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'[RMU ATTENNDANCE.xlsx]Sheet1'!$A$77:$A$78</c:f>
              <c:strCache>
                <c:ptCount val="2"/>
                <c:pt idx="0">
                  <c:v>ASSOCIATE PROFESSOR</c:v>
                </c:pt>
                <c:pt idx="1">
                  <c:v>ASSISTANT PROFESSOR</c:v>
                </c:pt>
              </c:strCache>
            </c:strRef>
          </c:cat>
          <c:val>
            <c:numRef>
              <c:f>'[RMU ATTENNDANCE.xlsx]Sheet1'!$C$77:$C$78</c:f>
              <c:numCache>
                <c:formatCode>General</c:formatCode>
                <c:ptCount val="2"/>
                <c:pt idx="0">
                  <c:v>80</c:v>
                </c:pt>
                <c:pt idx="1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62-4ADE-8E54-CF7F8AB9DF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418496"/>
        <c:axId val="61428480"/>
      </c:barChart>
      <c:catAx>
        <c:axId val="6141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428480"/>
        <c:crosses val="autoZero"/>
        <c:auto val="1"/>
        <c:lblAlgn val="ctr"/>
        <c:lblOffset val="100"/>
        <c:noMultiLvlLbl val="0"/>
      </c:catAx>
      <c:valAx>
        <c:axId val="6142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418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0.38889</cdr:x>
      <cdr:y>0.90712</cdr:y>
    </cdr:from>
    <cdr:to>
      <cdr:x>0.65741</cdr:x>
      <cdr:y>0.95999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00400" y="3922712"/>
          <a:ext cx="2209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dirty="0"/>
            <a:t>Assistant Professor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BC2A6-050B-4627-BB14-F7A46375776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FD6EC-BD86-4655-A249-080C586C6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FD6EC-BD86-4655-A249-080C586C681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FD6EC-BD86-4655-A249-080C586C6811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 /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 /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 /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 /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 /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 /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 /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9200"/>
            <a:ext cx="7924800" cy="2365375"/>
          </a:xfrm>
        </p:spPr>
        <p:txBody>
          <a:bodyPr>
            <a:normAutofit fontScale="90000"/>
          </a:bodyPr>
          <a:lstStyle/>
          <a:p>
            <a:r>
              <a:rPr lang="en-GB" dirty="0"/>
              <a:t>CPC FACULTY ATTENDANCE TRENDS &amp; INSIGHTS</a:t>
            </a:r>
            <a:br>
              <a:rPr lang="en-GB" dirty="0"/>
            </a:br>
            <a:r>
              <a:rPr lang="en-GB" dirty="0"/>
              <a:t>(2023 and 2024)</a:t>
            </a:r>
            <a:br>
              <a:rPr lang="en-GB" dirty="0"/>
            </a:br>
            <a:r>
              <a:rPr lang="en-GB" dirty="0"/>
              <a:t>Dr </a:t>
            </a:r>
            <a:r>
              <a:rPr lang="en-GB" dirty="0" err="1"/>
              <a:t>Sadaf</a:t>
            </a:r>
            <a:r>
              <a:rPr lang="en-GB" dirty="0"/>
              <a:t> </a:t>
            </a:r>
            <a:r>
              <a:rPr lang="en-GB" dirty="0" err="1"/>
              <a:t>Zaman</a:t>
            </a:r>
            <a:r>
              <a:rPr lang="en-GB" dirty="0"/>
              <a:t> SR MU1 BBH</a:t>
            </a:r>
            <a:endParaRPr lang="en-US" dirty="0"/>
          </a:p>
        </p:txBody>
      </p:sp>
      <p:pic>
        <p:nvPicPr>
          <p:cNvPr id="4" name="Picture 3" descr="download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1" y="0"/>
            <a:ext cx="1295399" cy="12896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ANATOMY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PHYSIOLOGY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BIOCHEMISTRY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PATHOLOGY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PHARMACOLOGY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COMMUNITY MEDICINE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FORENSIC MEDICINE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ANALYSIS OF FACULTY     </a:t>
            </a:r>
            <a:br>
              <a:rPr lang="en-US" dirty="0"/>
            </a:br>
            <a:r>
              <a:rPr lang="en-US" dirty="0"/>
              <a:t>             ATTENDANCE PERCENTAGE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76400"/>
          <a:ext cx="9144000" cy="4990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PROFESSOR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ASSOC.PROF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ASSIST.</a:t>
                      </a:r>
                      <a:r>
                        <a:rPr lang="en-US" baseline="0" dirty="0"/>
                        <a:t> PROF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602">
                <a:tc>
                  <a:txBody>
                    <a:bodyPr/>
                    <a:lstStyle/>
                    <a:p>
                      <a:r>
                        <a:rPr lang="en-US" dirty="0"/>
                        <a:t>MEDICINE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905">
                <a:tc>
                  <a:txBody>
                    <a:bodyPr/>
                    <a:lstStyle/>
                    <a:p>
                      <a:r>
                        <a:rPr lang="en-US" dirty="0"/>
                        <a:t>GASTROENTEROLGY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602">
                <a:tc>
                  <a:txBody>
                    <a:bodyPr/>
                    <a:lstStyle/>
                    <a:p>
                      <a:r>
                        <a:rPr lang="en-US" dirty="0"/>
                        <a:t>CARDIOLOGY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602">
                <a:tc>
                  <a:txBody>
                    <a:bodyPr/>
                    <a:lstStyle/>
                    <a:p>
                      <a:r>
                        <a:rPr lang="en-US" dirty="0"/>
                        <a:t>NEPHROLOGY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602">
                <a:tc>
                  <a:txBody>
                    <a:bodyPr/>
                    <a:lstStyle/>
                    <a:p>
                      <a:r>
                        <a:rPr lang="en-US" dirty="0"/>
                        <a:t>NEUROLOGY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602">
                <a:tc>
                  <a:txBody>
                    <a:bodyPr/>
                    <a:lstStyle/>
                    <a:p>
                      <a:r>
                        <a:rPr lang="en-US" dirty="0"/>
                        <a:t>DERMATOLOGY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602">
                <a:tc>
                  <a:txBody>
                    <a:bodyPr/>
                    <a:lstStyle/>
                    <a:p>
                      <a:r>
                        <a:rPr lang="en-US" dirty="0"/>
                        <a:t>PSYCHIATRY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602">
                <a:tc>
                  <a:txBody>
                    <a:bodyPr/>
                    <a:lstStyle/>
                    <a:p>
                      <a:r>
                        <a:rPr lang="en-US" dirty="0"/>
                        <a:t>PULMONOLOGY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602">
                <a:tc>
                  <a:txBody>
                    <a:bodyPr/>
                    <a:lstStyle/>
                    <a:p>
                      <a:r>
                        <a:rPr lang="en-US" dirty="0"/>
                        <a:t>CRITICAL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     MEDICINE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9812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             GASTROENTEROLGY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CPC introduction &amp; history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Brief introduction to CPC at RMU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CPC attendance policy at RMU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Goals of mandatory faculty participation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Faculty attendance trends &amp; insights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Way forward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CARDIOLOGY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NEPHROLOGY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NEUROLOGY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DERMATOLOGY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9000" y="64886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Assistant Professor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PSYCHIATRY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PULMONOLOGY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CRITICAL CARE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ANALYSIS OF FACULTY     </a:t>
            </a:r>
            <a:br>
              <a:rPr lang="en-US" dirty="0"/>
            </a:br>
            <a:r>
              <a:rPr lang="en-US" dirty="0"/>
              <a:t>             ATTENDANCE PERCENTAGE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743200"/>
          <a:ext cx="84582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PROFESSOR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ASSOC.PROF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ASSISTANT</a:t>
                      </a:r>
                      <a:r>
                        <a:rPr lang="en-US" baseline="0" dirty="0"/>
                        <a:t> PROF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PLASTIC 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GYNAECOLOGY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PAEDIATRICS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PAEDS 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UROLOGY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ANALYSIS OF FACULTY     </a:t>
            </a:r>
            <a:br>
              <a:rPr lang="en-US" dirty="0"/>
            </a:br>
            <a:r>
              <a:rPr lang="en-US" dirty="0"/>
              <a:t>             ATTENDANCE PERCENTAGE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048000"/>
          <a:ext cx="84582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PROFESSOR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ASSOC.PROF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ASSISTANT</a:t>
                      </a:r>
                      <a:r>
                        <a:rPr lang="en-US" baseline="0" dirty="0"/>
                        <a:t> PROF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EYE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RADIOLOGY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ANESTHESIA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ORTHOPAEDICS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NEUROSURGERY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SURGERY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CPC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fontScale="92500" lnSpcReduction="20000"/>
          </a:bodyPr>
          <a:lstStyle/>
          <a:p>
            <a:endParaRPr lang="en-GB" b="1" dirty="0"/>
          </a:p>
          <a:p>
            <a:r>
              <a:rPr lang="en-GB" dirty="0"/>
              <a:t>Case based method of learning medicine by a problem solving approach</a:t>
            </a:r>
          </a:p>
          <a:p>
            <a:pPr>
              <a:buNone/>
            </a:pPr>
            <a:r>
              <a:rPr lang="en-GB" dirty="0"/>
              <a:t> </a:t>
            </a:r>
          </a:p>
          <a:p>
            <a:r>
              <a:rPr lang="en-GB" dirty="0"/>
              <a:t>An exercise in deductive reasoning and </a:t>
            </a:r>
            <a:r>
              <a:rPr lang="en-GB" dirty="0" err="1"/>
              <a:t>clinicopathological</a:t>
            </a:r>
            <a:r>
              <a:rPr lang="en-GB" dirty="0"/>
              <a:t> correlation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Focuses on a patient’s progression to a narrowed differential diagnosis rather than the final diagnosis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Different than Grand Rounds in which a patient’s medical problems and treatment are discussed with a goal to present latest innovations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PLASTIC SURGERY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GYNAE &amp; OBSTETRICS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PAEDIATRICS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PAEDS SURGERY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UROLOGY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ORTHOPAEDICS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NEUROSURGERY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EYE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RADIOLOGY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GOALS OF MANDATORY FACULTY PARTICIPATION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CPC is one of the continuous process of learning. It involves multidisciplinary approach including diagnostic departments like radiology and pathology.</a:t>
            </a:r>
          </a:p>
          <a:p>
            <a:r>
              <a:rPr lang="en-US" dirty="0"/>
              <a:t>It is the learning tool for diseases other than own specialty.</a:t>
            </a:r>
          </a:p>
          <a:p>
            <a:r>
              <a:rPr lang="en-US" dirty="0"/>
              <a:t>Important tool for faculty development, inter-departmental harmony and forum for faculty collaboration. </a:t>
            </a:r>
          </a:p>
          <a:p>
            <a:r>
              <a:rPr lang="en-US" dirty="0"/>
              <a:t>To learn about recent advances and research. 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ANESTHESIA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ABSENCE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commitments</a:t>
            </a:r>
          </a:p>
          <a:p>
            <a:pPr>
              <a:buNone/>
            </a:pPr>
            <a:r>
              <a:rPr lang="en-US" dirty="0"/>
              <a:t>       clinical ,duties, administrative work, academic  </a:t>
            </a:r>
          </a:p>
          <a:p>
            <a:pPr>
              <a:buNone/>
            </a:pPr>
            <a:r>
              <a:rPr lang="en-US" dirty="0"/>
              <a:t>       responsibilities</a:t>
            </a:r>
          </a:p>
          <a:p>
            <a:r>
              <a:rPr lang="en-US" dirty="0"/>
              <a:t>Personal constraints</a:t>
            </a:r>
          </a:p>
          <a:p>
            <a:r>
              <a:rPr lang="en-US" dirty="0"/>
              <a:t>Perception and attitude</a:t>
            </a:r>
          </a:p>
          <a:p>
            <a:pPr>
              <a:buNone/>
            </a:pPr>
            <a:r>
              <a:rPr lang="en-US" dirty="0"/>
              <a:t>       lack of interest , low priority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INTERVENTIONS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CPC attendance is compulsory part of annual evaluation report .If less than required attendance then less scores are given. </a:t>
            </a:r>
          </a:p>
          <a:p>
            <a:r>
              <a:rPr lang="en-US" dirty="0"/>
              <a:t>It is compulsory for extension of </a:t>
            </a:r>
            <a:r>
              <a:rPr lang="en-US" dirty="0" err="1"/>
              <a:t>adhoc</a:t>
            </a:r>
            <a:r>
              <a:rPr lang="en-US" dirty="0"/>
              <a:t> renewal .</a:t>
            </a:r>
          </a:p>
          <a:p>
            <a:r>
              <a:rPr lang="en-US" dirty="0"/>
              <a:t>For students  80% attendance is must.</a:t>
            </a:r>
          </a:p>
          <a:p>
            <a:r>
              <a:rPr lang="en-US" dirty="0"/>
              <a:t>Official letters are being sent to concerned faculty person for lack of attendance.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GB" dirty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Incorporate periodic </a:t>
            </a:r>
            <a:r>
              <a:rPr lang="en-GB" b="1" dirty="0"/>
              <a:t>faculty feedback</a:t>
            </a:r>
          </a:p>
          <a:p>
            <a:pPr>
              <a:lnSpc>
                <a:spcPct val="150000"/>
              </a:lnSpc>
            </a:pPr>
            <a:r>
              <a:rPr lang="en-GB" b="1" dirty="0"/>
              <a:t>Encouraging high achievers</a:t>
            </a:r>
          </a:p>
          <a:p>
            <a:pPr>
              <a:lnSpc>
                <a:spcPct val="150000"/>
              </a:lnSpc>
            </a:pPr>
            <a:r>
              <a:rPr lang="en-GB" dirty="0"/>
              <a:t>Study </a:t>
            </a:r>
            <a:r>
              <a:rPr lang="en-GB" b="1" dirty="0"/>
              <a:t>causes of low participation </a:t>
            </a:r>
            <a:r>
              <a:rPr lang="en-GB" dirty="0"/>
              <a:t>trends by certain departments and faculty</a:t>
            </a:r>
          </a:p>
          <a:p>
            <a:pPr>
              <a:lnSpc>
                <a:spcPct val="150000"/>
              </a:lnSpc>
            </a:pPr>
            <a:r>
              <a:rPr lang="en-GB" dirty="0"/>
              <a:t>Evolve mechanism for </a:t>
            </a:r>
            <a:r>
              <a:rPr lang="en-GB" b="1" dirty="0"/>
              <a:t>publishing presented case records</a:t>
            </a:r>
            <a:r>
              <a:rPr lang="en-GB" dirty="0"/>
              <a:t> in journal of RMU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Firm policy </a:t>
            </a:r>
            <a:r>
              <a:rPr lang="en-US" dirty="0"/>
              <a:t>should be made for regularity of attendance .</a:t>
            </a:r>
          </a:p>
          <a:p>
            <a:r>
              <a:rPr lang="en-US" dirty="0"/>
              <a:t>There should be </a:t>
            </a:r>
            <a:r>
              <a:rPr lang="en-US" b="1" dirty="0"/>
              <a:t>separate attendance </a:t>
            </a:r>
            <a:r>
              <a:rPr lang="en-US" dirty="0"/>
              <a:t>for Medicine &amp; Allied and Surgery &amp; Allied departments to enhance the interest of faculty</a:t>
            </a:r>
          </a:p>
          <a:p>
            <a:r>
              <a:rPr lang="en-GB" dirty="0"/>
              <a:t>Develop mechanism for </a:t>
            </a:r>
            <a:r>
              <a:rPr lang="en-GB" b="1" dirty="0"/>
              <a:t>virtual participation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2209800"/>
          </a:xfrm>
        </p:spPr>
        <p:txBody>
          <a:bodyPr/>
          <a:lstStyle/>
          <a:p>
            <a:r>
              <a:rPr lang="en-GB" dirty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CPC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Modern iteration, proposed by </a:t>
            </a:r>
            <a:r>
              <a:rPr lang="en-GB" b="1" dirty="0"/>
              <a:t>Walter B Cannon</a:t>
            </a:r>
            <a:r>
              <a:rPr lang="en-GB" dirty="0"/>
              <a:t>, initiated by </a:t>
            </a:r>
            <a:r>
              <a:rPr lang="en-GB" b="1" dirty="0"/>
              <a:t>Dr Richard Cabot </a:t>
            </a:r>
            <a:r>
              <a:rPr lang="en-GB" dirty="0"/>
              <a:t>at </a:t>
            </a:r>
            <a:r>
              <a:rPr lang="en-GB" b="1" dirty="0"/>
              <a:t>Harvard School of Medicine/ Massachusetts General Hospital </a:t>
            </a:r>
            <a:r>
              <a:rPr lang="en-GB" dirty="0"/>
              <a:t>in </a:t>
            </a:r>
            <a:r>
              <a:rPr lang="en-GB" b="1" dirty="0"/>
              <a:t>1900</a:t>
            </a:r>
            <a:r>
              <a:rPr lang="en-GB" dirty="0"/>
              <a:t>. </a:t>
            </a:r>
          </a:p>
          <a:p>
            <a:r>
              <a:rPr lang="en-GB" dirty="0"/>
              <a:t>Published regularly in </a:t>
            </a:r>
            <a:r>
              <a:rPr lang="en-GB" b="1" dirty="0"/>
              <a:t>NEJM</a:t>
            </a:r>
            <a:r>
              <a:rPr lang="en-GB" dirty="0"/>
              <a:t> as </a:t>
            </a:r>
            <a:r>
              <a:rPr lang="en-GB" b="1" dirty="0"/>
              <a:t>Case Records of the Massachusetts General Hospital.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present a comprehensive analysis of faculty attendance trends and their implications</a:t>
            </a:r>
          </a:p>
          <a:p>
            <a:r>
              <a:rPr lang="en-US" dirty="0"/>
              <a:t>To propose actionable recommendations for improving attendance rates and aligning them with RMU’s expectations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CPC AT A GLANCE IN RMU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CPC started in RMU old campus initially once a month, two cases presented per </a:t>
            </a:r>
            <a:r>
              <a:rPr lang="en-US" dirty="0" err="1"/>
              <a:t>cpc</a:t>
            </a:r>
            <a:r>
              <a:rPr lang="en-US" dirty="0"/>
              <a:t>.</a:t>
            </a:r>
          </a:p>
          <a:p>
            <a:r>
              <a:rPr lang="en-US" dirty="0"/>
              <a:t>First </a:t>
            </a:r>
            <a:r>
              <a:rPr lang="en-US" dirty="0" err="1"/>
              <a:t>cpc</a:t>
            </a:r>
            <a:r>
              <a:rPr lang="en-US" dirty="0"/>
              <a:t> was presented  by SU-I BBH on pheochromocytoma and </a:t>
            </a:r>
            <a:r>
              <a:rPr lang="en-US" dirty="0" err="1"/>
              <a:t>conn’s</a:t>
            </a:r>
            <a:r>
              <a:rPr lang="en-US" dirty="0"/>
              <a:t> disease in 2000.</a:t>
            </a:r>
          </a:p>
          <a:p>
            <a:r>
              <a:rPr lang="en-US" dirty="0"/>
              <a:t>Academic council then proposed weekly CPC in 2003</a:t>
            </a:r>
          </a:p>
          <a:p>
            <a:r>
              <a:rPr lang="en-US" dirty="0"/>
              <a:t>First two CPCs in a month are of MEDICINE &amp;ALLIED and next two are of SURGERY&amp; ALLIED . Each department has to  present  one or two CPCs per year.</a:t>
            </a:r>
          </a:p>
          <a:p>
            <a:r>
              <a:rPr lang="en-US" dirty="0"/>
              <a:t>The cases presented are usually about rare diseases, unusual presentations of common diseases and difficult to diagnose cases.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RMU CPC ATTENDANCE POLICY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b="1" dirty="0"/>
              <a:t>MINIMUM  REQUIREMENT</a:t>
            </a:r>
            <a:endParaRPr lang="en-GB" dirty="0"/>
          </a:p>
          <a:p>
            <a:r>
              <a:rPr lang="en-GB" dirty="0"/>
              <a:t>Professor, Assoc./ Assistant Prof      	50%</a:t>
            </a:r>
          </a:p>
          <a:p>
            <a:r>
              <a:rPr lang="en-GB" dirty="0"/>
              <a:t>Senior Registrars				50%</a:t>
            </a:r>
          </a:p>
          <a:p>
            <a:r>
              <a:rPr lang="en-GB" dirty="0"/>
              <a:t>Postgraduate Trainees			            50%</a:t>
            </a:r>
          </a:p>
          <a:p>
            <a:r>
              <a:rPr lang="en-GB" dirty="0"/>
              <a:t>Demonstrators					30%</a:t>
            </a:r>
          </a:p>
          <a:p>
            <a:r>
              <a:rPr lang="en-GB" dirty="0"/>
              <a:t>House Officers					30%</a:t>
            </a:r>
          </a:p>
          <a:p>
            <a:r>
              <a:rPr lang="en-GB" dirty="0"/>
              <a:t>Students (Final year MBBS)			80%</a:t>
            </a:r>
          </a:p>
          <a:p>
            <a:endParaRPr lang="en-GB" dirty="0"/>
          </a:p>
          <a:p>
            <a:pPr>
              <a:buNone/>
            </a:pPr>
            <a:r>
              <a:rPr lang="en-GB" dirty="0"/>
              <a:t>(Attendance ensured through internal assessment and ACRs)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ANALYSIS OF FACULTY     </a:t>
            </a:r>
            <a:br>
              <a:rPr lang="en-US" dirty="0"/>
            </a:br>
            <a:r>
              <a:rPr lang="en-US" dirty="0"/>
              <a:t>             ATTENDANCE PERCENTAGE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9144000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1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90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6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94080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PROFESSOR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ASSOCIATE</a:t>
                      </a:r>
                    </a:p>
                    <a:p>
                      <a:r>
                        <a:rPr lang="en-US" dirty="0"/>
                        <a:t>PROF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ASSISTANT</a:t>
                      </a:r>
                      <a:r>
                        <a:rPr lang="en-US" baseline="0" dirty="0"/>
                        <a:t> PROF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2023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2024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2023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2024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ANATOMY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PHYSIOLOGY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BIOCHEMISTRY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PATHOLOGY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PHARMACOLOGY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COMMUNITY MEDICINE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FORENSIC MEDICINE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758</TotalTime>
  <Words>861</Words>
  <Application>Microsoft Office PowerPoint</Application>
  <PresentationFormat>On-screen Show (4:3)</PresentationFormat>
  <Paragraphs>318</Paragraphs>
  <Slides>45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Urban</vt:lpstr>
      <vt:lpstr>CPC FACULTY ATTENDANCE TRENDS &amp; INSIGHTS (2023 and 2024) Dr Sadaf Zaman SR MU1 BBH</vt:lpstr>
      <vt:lpstr>CONTENTS</vt:lpstr>
      <vt:lpstr>CPC INTRODUCTION</vt:lpstr>
      <vt:lpstr>GOALS OF MANDATORY FACULTY PARTICIPATION </vt:lpstr>
      <vt:lpstr>CPC HISTORY</vt:lpstr>
      <vt:lpstr>OBJECTIVE OF PRESENTATION</vt:lpstr>
      <vt:lpstr>CPC AT A GLANCE IN RMU</vt:lpstr>
      <vt:lpstr>RMU CPC ATTENDANCE POLICY </vt:lpstr>
      <vt:lpstr>             ANALYSIS OF FACULTY                   ATTENDANCE PERCENTAGE</vt:lpstr>
      <vt:lpstr>                ANATOMY</vt:lpstr>
      <vt:lpstr>              PHYSIOLOGY</vt:lpstr>
      <vt:lpstr>          BIOCHEMISTRY</vt:lpstr>
      <vt:lpstr>                PATHOLOGY</vt:lpstr>
      <vt:lpstr>         PHARMACOLOGY</vt:lpstr>
      <vt:lpstr>       COMMUNITY MEDICINE</vt:lpstr>
      <vt:lpstr>         FORENSIC MEDICINE</vt:lpstr>
      <vt:lpstr>             ANALYSIS OF FACULTY                   ATTENDANCE PERCENTAGE</vt:lpstr>
      <vt:lpstr>                  MEDICINE </vt:lpstr>
      <vt:lpstr>               GASTROENTEROLGY</vt:lpstr>
      <vt:lpstr>                CARDIOLOGY</vt:lpstr>
      <vt:lpstr>              NEPHROLOGY</vt:lpstr>
      <vt:lpstr>              NEUROLOGY</vt:lpstr>
      <vt:lpstr>              DERMATOLOGY</vt:lpstr>
      <vt:lpstr>                PSYCHIATRY</vt:lpstr>
      <vt:lpstr>            PULMONOLOGY</vt:lpstr>
      <vt:lpstr>            CRITICAL CARE</vt:lpstr>
      <vt:lpstr>             ANALYSIS OF FACULTY                   ATTENDANCE PERCENTAGE</vt:lpstr>
      <vt:lpstr>             ANALYSIS OF FACULTY                   ATTENDANCE PERCENTAGE</vt:lpstr>
      <vt:lpstr>                   SURGERY</vt:lpstr>
      <vt:lpstr>           PLASTIC SURGERY</vt:lpstr>
      <vt:lpstr>        GYNAE &amp; OBSTETRICS</vt:lpstr>
      <vt:lpstr>               PAEDIATRICS</vt:lpstr>
      <vt:lpstr>            PAEDS SURGERY</vt:lpstr>
      <vt:lpstr>                   UROLOGY</vt:lpstr>
      <vt:lpstr>             ORTHOPAEDICS</vt:lpstr>
      <vt:lpstr>            NEUROSURGERY</vt:lpstr>
      <vt:lpstr>                       EYE</vt:lpstr>
      <vt:lpstr>                        ENT</vt:lpstr>
      <vt:lpstr>                RADIOLOGY</vt:lpstr>
      <vt:lpstr>                ANESTHESIA</vt:lpstr>
      <vt:lpstr>REASONS FOR ABSENCE</vt:lpstr>
      <vt:lpstr>INTERVENTIONS </vt:lpstr>
      <vt:lpstr>WAY FORWARD</vt:lpstr>
      <vt:lpstr>WAY FORWARD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CPC FACULTY ATTENDANCE TRENDS &amp; INSIGHTS</dc:title>
  <dc:creator>shahbaz dogar</dc:creator>
  <cp:lastModifiedBy>sadaf zaman</cp:lastModifiedBy>
  <cp:revision>121</cp:revision>
  <dcterms:created xsi:type="dcterms:W3CDTF">2006-08-16T00:00:00Z</dcterms:created>
  <dcterms:modified xsi:type="dcterms:W3CDTF">2025-03-25T07:19:53Z</dcterms:modified>
</cp:coreProperties>
</file>