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5" r:id="rId1"/>
  </p:sldMasterIdLst>
  <p:notesMasterIdLst>
    <p:notesMasterId r:id="rId10"/>
  </p:notesMasterIdLst>
  <p:sldIdLst>
    <p:sldId id="256" r:id="rId2"/>
    <p:sldId id="258" r:id="rId3"/>
    <p:sldId id="318" r:id="rId4"/>
    <p:sldId id="317" r:id="rId5"/>
    <p:sldId id="321" r:id="rId6"/>
    <p:sldId id="325" r:id="rId7"/>
    <p:sldId id="327" r:id="rId8"/>
    <p:sldId id="328" r:id="rId9"/>
  </p:sldIdLst>
  <p:sldSz cx="9144000" cy="6858000" type="screen4x3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4660"/>
  </p:normalViewPr>
  <p:slideViewPr>
    <p:cSldViewPr>
      <p:cViewPr varScale="1">
        <p:scale>
          <a:sx n="109" d="100"/>
          <a:sy n="109" d="100"/>
        </p:scale>
        <p:origin x="73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3B4BC2A6-050B-4627-BB14-F7A463757761}" type="datetimeFigureOut">
              <a:rPr lang="en-US" smtClean="0"/>
              <a:pPr/>
              <a:t>3/20/2025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ECAFD6EC-BD86-4655-A249-080C586C6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AFD6EC-BD86-4655-A249-080C586C681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261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761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906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06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530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15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573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226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870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285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275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026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03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9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323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3/20/2025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0423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46" r:id="rId1"/>
    <p:sldLayoutId id="2147483947" r:id="rId2"/>
    <p:sldLayoutId id="2147483948" r:id="rId3"/>
    <p:sldLayoutId id="2147483949" r:id="rId4"/>
    <p:sldLayoutId id="2147483950" r:id="rId5"/>
    <p:sldLayoutId id="2147483951" r:id="rId6"/>
    <p:sldLayoutId id="2147483952" r:id="rId7"/>
    <p:sldLayoutId id="2147483953" r:id="rId8"/>
    <p:sldLayoutId id="2147483954" r:id="rId9"/>
    <p:sldLayoutId id="2147483955" r:id="rId10"/>
    <p:sldLayoutId id="2147483956" r:id="rId11"/>
    <p:sldLayoutId id="2147483957" r:id="rId12"/>
    <p:sldLayoutId id="2147483958" r:id="rId13"/>
    <p:sldLayoutId id="2147483959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9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94691"/>
            <a:ext cx="8458200" cy="2170549"/>
          </a:xfrm>
        </p:spPr>
        <p:txBody>
          <a:bodyPr>
            <a:normAutofit fontScale="90000"/>
          </a:bodyPr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>
                <a:latin typeface="+mn-lt"/>
              </a:rPr>
              <a:t/>
            </a:r>
            <a:br>
              <a:rPr lang="en-GB" dirty="0" smtClean="0">
                <a:latin typeface="+mn-lt"/>
              </a:rPr>
            </a:br>
            <a:r>
              <a:rPr lang="en-GB" sz="3600" dirty="0" smtClean="0">
                <a:latin typeface="+mn-lt"/>
              </a:rPr>
              <a:t>UPDATE ON </a:t>
            </a:r>
            <a:r>
              <a:rPr lang="en-GB" sz="3600" dirty="0" smtClean="0">
                <a:latin typeface="+mn-lt"/>
              </a:rPr>
              <a:t>CPC </a:t>
            </a:r>
            <a:r>
              <a:rPr lang="en-GB" sz="3600" dirty="0">
                <a:latin typeface="+mn-lt"/>
              </a:rPr>
              <a:t>FACULTY </a:t>
            </a:r>
            <a:r>
              <a:rPr lang="en-GB" sz="3600" dirty="0" smtClean="0">
                <a:latin typeface="+mn-lt"/>
              </a:rPr>
              <a:t>ATTENDANCE          TRENDS </a:t>
            </a:r>
            <a:r>
              <a:rPr lang="en-GB" sz="3600" dirty="0">
                <a:latin typeface="+mn-lt"/>
              </a:rPr>
              <a:t>&amp; </a:t>
            </a:r>
            <a:r>
              <a:rPr lang="en-GB" sz="3600" dirty="0" smtClean="0">
                <a:latin typeface="+mn-lt"/>
              </a:rPr>
              <a:t>INSIGHTS  (2024</a:t>
            </a:r>
            <a:r>
              <a:rPr lang="en-GB" sz="3600" dirty="0">
                <a:latin typeface="+mn-lt"/>
              </a:rPr>
              <a:t>)</a:t>
            </a:r>
            <a:br>
              <a:rPr lang="en-GB" sz="3600" dirty="0">
                <a:latin typeface="+mn-lt"/>
              </a:rPr>
            </a:br>
            <a:endParaRPr lang="en-US" sz="3600" dirty="0">
              <a:latin typeface="+mn-lt"/>
            </a:endParaRPr>
          </a:p>
        </p:txBody>
      </p:sp>
      <p:pic>
        <p:nvPicPr>
          <p:cNvPr id="4" name="Picture 3" descr="download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93379"/>
            <a:ext cx="1295399" cy="12896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RMU CPC ATTENDANCE POLICY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GB" b="1" dirty="0"/>
              <a:t>MINIMUM  REQUIREMENT</a:t>
            </a:r>
            <a:endParaRPr lang="en-GB" dirty="0"/>
          </a:p>
          <a:p>
            <a:r>
              <a:rPr lang="en-GB" dirty="0">
                <a:latin typeface="Arial Narrow" panose="020B0606020202030204" pitchFamily="34" charset="0"/>
              </a:rPr>
              <a:t>Professor, Assist./ Assoc. Prof.		50%</a:t>
            </a:r>
          </a:p>
          <a:p>
            <a:r>
              <a:rPr lang="en-GB" dirty="0">
                <a:latin typeface="Arial Narrow" panose="020B0606020202030204" pitchFamily="34" charset="0"/>
              </a:rPr>
              <a:t>Senior Registrars				         50%</a:t>
            </a:r>
          </a:p>
          <a:p>
            <a:r>
              <a:rPr lang="en-GB" dirty="0">
                <a:latin typeface="Arial Narrow" panose="020B0606020202030204" pitchFamily="34" charset="0"/>
              </a:rPr>
              <a:t>Postgraduate Trainees			         50%</a:t>
            </a:r>
          </a:p>
          <a:p>
            <a:r>
              <a:rPr lang="en-GB" dirty="0">
                <a:latin typeface="Arial Narrow" panose="020B0606020202030204" pitchFamily="34" charset="0"/>
              </a:rPr>
              <a:t>Demonstrators					30%</a:t>
            </a:r>
          </a:p>
          <a:p>
            <a:r>
              <a:rPr lang="en-GB" dirty="0">
                <a:latin typeface="Arial Narrow" panose="020B0606020202030204" pitchFamily="34" charset="0"/>
              </a:rPr>
              <a:t>House Officers					30%</a:t>
            </a:r>
          </a:p>
          <a:p>
            <a:r>
              <a:rPr lang="en-GB" dirty="0">
                <a:latin typeface="Arial Narrow" panose="020B0606020202030204" pitchFamily="34" charset="0"/>
              </a:rPr>
              <a:t>Students (Final yr. MBBS)			80%</a:t>
            </a:r>
          </a:p>
          <a:p>
            <a:endParaRPr lang="en-GB" dirty="0">
              <a:latin typeface="Arial Narrow" panose="020B0606020202030204" pitchFamily="34" charset="0"/>
            </a:endParaRPr>
          </a:p>
          <a:p>
            <a:pPr>
              <a:buNone/>
            </a:pPr>
            <a:r>
              <a:rPr lang="en-GB" dirty="0"/>
              <a:t>(Attendance ensured through internal assessment and ACRs)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F13055-B885-DA02-5DBB-3A4ECDD7D2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65" y="286394"/>
            <a:ext cx="860666" cy="8566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ANALYSIS OF FACULTY     </a:t>
            </a:r>
            <a:br>
              <a:rPr lang="en-US" dirty="0"/>
            </a:br>
            <a:r>
              <a:rPr lang="en-US" dirty="0"/>
              <a:t>             ATTENDANCE % 2024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444303"/>
              </p:ext>
            </p:extLst>
          </p:nvPr>
        </p:nvGraphicFramePr>
        <p:xfrm>
          <a:off x="171450" y="1447800"/>
          <a:ext cx="8801100" cy="5224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0092">
                <a:tc>
                  <a:txBody>
                    <a:bodyPr/>
                    <a:lstStyle/>
                    <a:p>
                      <a:r>
                        <a:rPr lang="en-US" dirty="0"/>
                        <a:t>DEPARTMENT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PROFESSOR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ASSOC.PROF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ASSISTANT</a:t>
                      </a:r>
                      <a:r>
                        <a:rPr lang="en-US" baseline="0" dirty="0"/>
                        <a:t> PROF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SENIOR</a:t>
                      </a:r>
                      <a:r>
                        <a:rPr lang="en-US" baseline="0" dirty="0"/>
                        <a:t> REGISTRAR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38">
                <a:tc>
                  <a:txBody>
                    <a:bodyPr/>
                    <a:lstStyle/>
                    <a:p>
                      <a:r>
                        <a:rPr lang="en-US" dirty="0"/>
                        <a:t>MEDICINE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033">
                <a:tc>
                  <a:txBody>
                    <a:bodyPr/>
                    <a:lstStyle/>
                    <a:p>
                      <a:r>
                        <a:rPr lang="en-US" dirty="0"/>
                        <a:t>GASTROENTEROLGY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33">
                <a:tc>
                  <a:txBody>
                    <a:bodyPr/>
                    <a:lstStyle/>
                    <a:p>
                      <a:r>
                        <a:rPr lang="en-US" dirty="0"/>
                        <a:t>CARDIOLOGY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033">
                <a:tc>
                  <a:txBody>
                    <a:bodyPr/>
                    <a:lstStyle/>
                    <a:p>
                      <a:r>
                        <a:rPr lang="en-US" dirty="0"/>
                        <a:t>NEPHROLOGY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8635">
                <a:tc>
                  <a:txBody>
                    <a:bodyPr/>
                    <a:lstStyle/>
                    <a:p>
                      <a:r>
                        <a:rPr lang="en-US" dirty="0"/>
                        <a:t>NEUROLOGY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9033">
                <a:tc>
                  <a:txBody>
                    <a:bodyPr/>
                    <a:lstStyle/>
                    <a:p>
                      <a:r>
                        <a:rPr lang="en-US" dirty="0"/>
                        <a:t>DERMATOLOGY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338">
                <a:tc>
                  <a:txBody>
                    <a:bodyPr/>
                    <a:lstStyle/>
                    <a:p>
                      <a:r>
                        <a:rPr lang="en-US" dirty="0"/>
                        <a:t>PSYCHIATRY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9033">
                <a:tc>
                  <a:txBody>
                    <a:bodyPr/>
                    <a:lstStyle/>
                    <a:p>
                      <a:r>
                        <a:rPr lang="en-US" dirty="0"/>
                        <a:t>PULMONOLOGY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9033">
                <a:tc>
                  <a:txBody>
                    <a:bodyPr/>
                    <a:lstStyle/>
                    <a:p>
                      <a:r>
                        <a:rPr lang="en-US" dirty="0"/>
                        <a:t>CRITICAL 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ECD37D89-27FF-1BC9-F349-51EDD3B505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2535"/>
            <a:ext cx="1224979" cy="121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4583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ANALYSIS OF FACULTY     </a:t>
            </a:r>
            <a:br>
              <a:rPr lang="en-US" dirty="0"/>
            </a:br>
            <a:r>
              <a:rPr lang="en-US" dirty="0"/>
              <a:t>             ATTENDANCE % 2024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9831936"/>
              </p:ext>
            </p:extLst>
          </p:nvPr>
        </p:nvGraphicFramePr>
        <p:xfrm>
          <a:off x="381000" y="2057400"/>
          <a:ext cx="8382005" cy="431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8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15328">
                <a:tc>
                  <a:txBody>
                    <a:bodyPr/>
                    <a:lstStyle/>
                    <a:p>
                      <a:r>
                        <a:rPr lang="en-US" dirty="0"/>
                        <a:t>DEPARTMENT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PROFESSOR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ASSOC.PROF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ASSISTANT</a:t>
                      </a:r>
                      <a:r>
                        <a:rPr lang="en-US" baseline="0" dirty="0"/>
                        <a:t> PROF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SENIOR</a:t>
                      </a:r>
                      <a:r>
                        <a:rPr lang="en-US" baseline="0" dirty="0"/>
                        <a:t> DEMONSTRATOR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ANATOMY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PHYSIOLOGY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BIOCHEMISTRY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PATHOLOGY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PHARMACOLOGY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COMMUNITY MEDICINE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FORENSIC MEDICINE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3B7C6E27-0C70-414A-C28D-39DF422E92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261" y="304800"/>
            <a:ext cx="1292464" cy="12863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99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ANALYSIS OF FACULTY     </a:t>
            </a:r>
            <a:br>
              <a:rPr lang="en-US" dirty="0"/>
            </a:br>
            <a:r>
              <a:rPr lang="en-US" dirty="0"/>
              <a:t>             ATTENDANCE % 2024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2434632"/>
              </p:ext>
            </p:extLst>
          </p:nvPr>
        </p:nvGraphicFramePr>
        <p:xfrm>
          <a:off x="304800" y="2590800"/>
          <a:ext cx="8534399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DEPARTMENT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PROFESSOR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ASSOC.PROF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ASSISTANT</a:t>
                      </a:r>
                      <a:r>
                        <a:rPr lang="en-US" baseline="0" dirty="0"/>
                        <a:t> PROF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SENIOR</a:t>
                      </a:r>
                      <a:r>
                        <a:rPr lang="en-US" baseline="0" dirty="0"/>
                        <a:t> REGISTRAR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SURGERY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PLASTIC SURGERY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GYNAECOLOGY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PAEDIATRICS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PAEDS SURGERY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UROLOGY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45098F8-8503-4157-FCC6-6049E98096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45079"/>
            <a:ext cx="1148417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ANALYSIS OF FACULTY     </a:t>
            </a:r>
            <a:br>
              <a:rPr lang="en-US" dirty="0"/>
            </a:br>
            <a:r>
              <a:rPr lang="en-US" dirty="0"/>
              <a:t>             ATTENDANCE % 2024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3591588"/>
              </p:ext>
            </p:extLst>
          </p:nvPr>
        </p:nvGraphicFramePr>
        <p:xfrm>
          <a:off x="304800" y="2362200"/>
          <a:ext cx="86106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2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2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2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DEPARTMENT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PROFESSOR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ASSOC.PROF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ASSISTANT</a:t>
                      </a:r>
                      <a:r>
                        <a:rPr lang="en-US" baseline="0" dirty="0"/>
                        <a:t> PROF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SENIOR</a:t>
                      </a:r>
                      <a:r>
                        <a:rPr lang="en-US" baseline="0" dirty="0"/>
                        <a:t> REGISTRAR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EYE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RADIOLOGY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ANESTHESIA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ORTHOPAEDICS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NEUROSURGERY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8E2B3CB-6A0A-0ED1-DEB3-CE7018B8AB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76200"/>
            <a:ext cx="1143000" cy="11376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447188"/>
            <a:ext cx="7648200" cy="1000612"/>
          </a:xfrm>
        </p:spPr>
        <p:txBody>
          <a:bodyPr/>
          <a:lstStyle/>
          <a:p>
            <a:r>
              <a:rPr lang="en-US" dirty="0" smtClean="0"/>
              <a:t>GUIDELINES FOR CPC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09800"/>
            <a:ext cx="7721469" cy="4038600"/>
          </a:xfrm>
        </p:spPr>
        <p:txBody>
          <a:bodyPr anchor="t">
            <a:normAutofit fontScale="92500" lnSpcReduction="10000"/>
          </a:bodyPr>
          <a:lstStyle/>
          <a:p>
            <a:r>
              <a:rPr lang="en-US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HISTORY WILLBBE PREENTED BY FINAL YEAR </a:t>
            </a:r>
          </a:p>
          <a:p>
            <a:r>
              <a:rPr lang="en-US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EXAMINATION &amp; INVESTIGATION PORTION WILL BE PRESENTED BY POST GRADUATE RESIDENTS</a:t>
            </a:r>
          </a:p>
          <a:p>
            <a:r>
              <a:rPr lang="en-US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BRIEFLY PRESENTED BY SR / FACULTY MEMBERS WITH RESEARCH AND WITH REFERENCE TO IMPORTANT STUDIES LOCAL &amp; INTERNATIONAL.</a:t>
            </a:r>
          </a:p>
          <a:p>
            <a:r>
              <a:rPr lang="en-US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CONCLUDING REMARK WILL BE PRESENTED BY HOD&amp; FINAL REMARKS BY </a:t>
            </a:r>
            <a:r>
              <a:rPr lang="en-US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WORTHY V.C</a:t>
            </a:r>
          </a:p>
          <a:p>
            <a:r>
              <a:rPr lang="en-US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MCQ’S FOR FINAL YEAR STUDENT WILL BE UPLOADED ON LMS </a:t>
            </a:r>
          </a:p>
          <a:p>
            <a:r>
              <a:rPr lang="en-US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CPC WILL BE UPLOADED ON  </a:t>
            </a:r>
            <a:r>
              <a:rPr lang="en-US" dirty="0" err="1" smtClean="0">
                <a:latin typeface="Adobe Arabic" panose="02040503050201020203" pitchFamily="18" charset="-78"/>
                <a:cs typeface="Adobe Arabic" panose="02040503050201020203" pitchFamily="18" charset="-78"/>
              </a:rPr>
              <a:t>cpc</a:t>
            </a:r>
            <a:r>
              <a:rPr lang="en-US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 webpage </a:t>
            </a:r>
            <a:r>
              <a:rPr lang="en-US" dirty="0" err="1" smtClean="0">
                <a:latin typeface="Adobe Arabic" panose="02040503050201020203" pitchFamily="18" charset="-78"/>
                <a:cs typeface="Adobe Arabic" panose="02040503050201020203" pitchFamily="18" charset="-78"/>
              </a:rPr>
              <a:t>rmu</a:t>
            </a:r>
            <a:r>
              <a:rPr lang="en-US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</a:p>
          <a:p>
            <a:r>
              <a:rPr lang="en-US" dirty="0">
                <a:latin typeface="Adobe Arabic" panose="02040503050201020203" pitchFamily="18" charset="-78"/>
                <a:cs typeface="Adobe Arabic" panose="02040503050201020203" pitchFamily="18" charset="-78"/>
              </a:rPr>
              <a:t>PRESENTATION SHOULD BE MULTIDISCLIPNARY EVIDENCE &amp; RESEARCH BASE </a:t>
            </a:r>
          </a:p>
          <a:p>
            <a:r>
              <a:rPr lang="en-US" dirty="0">
                <a:latin typeface="Adobe Arabic" panose="02040503050201020203" pitchFamily="18" charset="-78"/>
                <a:cs typeface="Adobe Arabic" panose="02040503050201020203" pitchFamily="18" charset="-78"/>
              </a:rPr>
              <a:t>FAMILY PHYSICIAN &amp; GP’S HAS AGREED TO PARTCIPATE IN CPC</a:t>
            </a:r>
          </a:p>
          <a:p>
            <a:r>
              <a:rPr lang="en-US" dirty="0">
                <a:latin typeface="Adobe Arabic" panose="02040503050201020203" pitchFamily="18" charset="-78"/>
                <a:cs typeface="Adobe Arabic" panose="02040503050201020203" pitchFamily="18" charset="-78"/>
              </a:rPr>
              <a:t>HOD DHQ ATTOCK HAD REQUESTED TO SORT OUT IT DEPARTMENT </a:t>
            </a:r>
          </a:p>
          <a:p>
            <a:endParaRPr lang="en-US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0415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      THANK YOU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             ANY 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20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929</TotalTime>
  <Words>268</Words>
  <Application>Microsoft Office PowerPoint</Application>
  <PresentationFormat>On-screen Show (4:3)</PresentationFormat>
  <Paragraphs>144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Adobe Arabic</vt:lpstr>
      <vt:lpstr>Arial Narrow</vt:lpstr>
      <vt:lpstr>Calibri</vt:lpstr>
      <vt:lpstr>Century Gothic</vt:lpstr>
      <vt:lpstr>Trebuchet MS</vt:lpstr>
      <vt:lpstr>Wingdings 2</vt:lpstr>
      <vt:lpstr>Quotable</vt:lpstr>
      <vt:lpstr>                          UPDATE ON CPC FACULTY ATTENDANCE          TRENDS &amp; INSIGHTS  (2024) </vt:lpstr>
      <vt:lpstr>RMU CPC ATTENDANCE POLICY </vt:lpstr>
      <vt:lpstr>             ANALYSIS OF FACULTY                   ATTENDANCE % 2024</vt:lpstr>
      <vt:lpstr>             ANALYSIS OF FACULTY                   ATTENDANCE % 2024</vt:lpstr>
      <vt:lpstr>             ANALYSIS OF FACULTY                   ATTENDANCE % 2024</vt:lpstr>
      <vt:lpstr>             ANALYSIS OF FACULTY                   ATTENDANCE % 2024</vt:lpstr>
      <vt:lpstr>GUIDELINES FOR CPC </vt:lpstr>
      <vt:lpstr>      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CPC FACULTY ATTENDANCE TRENDS &amp; INSIGHTS</dc:title>
  <dc:creator>shahbaz dogar</dc:creator>
  <cp:lastModifiedBy>DELL</cp:lastModifiedBy>
  <cp:revision>120</cp:revision>
  <cp:lastPrinted>2025-03-13T08:06:18Z</cp:lastPrinted>
  <dcterms:created xsi:type="dcterms:W3CDTF">2006-08-16T00:00:00Z</dcterms:created>
  <dcterms:modified xsi:type="dcterms:W3CDTF">2025-03-20T17:21:03Z</dcterms:modified>
</cp:coreProperties>
</file>