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0" r:id="rId2"/>
    <p:sldId id="256" r:id="rId3"/>
    <p:sldId id="299" r:id="rId4"/>
    <p:sldId id="298" r:id="rId5"/>
    <p:sldId id="297" r:id="rId6"/>
    <p:sldId id="296" r:id="rId7"/>
    <p:sldId id="301" r:id="rId8"/>
    <p:sldId id="257" r:id="rId9"/>
    <p:sldId id="269" r:id="rId10"/>
    <p:sldId id="259" r:id="rId11"/>
    <p:sldId id="292" r:id="rId12"/>
    <p:sldId id="260" r:id="rId13"/>
    <p:sldId id="288" r:id="rId14"/>
    <p:sldId id="291" r:id="rId15"/>
    <p:sldId id="290" r:id="rId16"/>
    <p:sldId id="258" r:id="rId17"/>
    <p:sldId id="287" r:id="rId18"/>
    <p:sldId id="262" r:id="rId19"/>
    <p:sldId id="263" r:id="rId20"/>
    <p:sldId id="265" r:id="rId21"/>
    <p:sldId id="266" r:id="rId22"/>
    <p:sldId id="270" r:id="rId23"/>
    <p:sldId id="271" r:id="rId24"/>
    <p:sldId id="267" r:id="rId25"/>
    <p:sldId id="268" r:id="rId26"/>
    <p:sldId id="264" r:id="rId27"/>
    <p:sldId id="272" r:id="rId28"/>
    <p:sldId id="273" r:id="rId29"/>
    <p:sldId id="274" r:id="rId30"/>
    <p:sldId id="275" r:id="rId31"/>
    <p:sldId id="29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303" r:id="rId43"/>
    <p:sldId id="302" r:id="rId44"/>
    <p:sldId id="29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477-3B54-44E2-8FC6-C5408322D92E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906B-6C5B-45C6-8DC4-75CA81DCA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477-3B54-44E2-8FC6-C5408322D92E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906B-6C5B-45C6-8DC4-75CA81DCA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3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477-3B54-44E2-8FC6-C5408322D92E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906B-6C5B-45C6-8DC4-75CA81DCA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477-3B54-44E2-8FC6-C5408322D92E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906B-6C5B-45C6-8DC4-75CA81DCA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1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477-3B54-44E2-8FC6-C5408322D92E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906B-6C5B-45C6-8DC4-75CA81DCA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477-3B54-44E2-8FC6-C5408322D92E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906B-6C5B-45C6-8DC4-75CA81DCA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477-3B54-44E2-8FC6-C5408322D92E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906B-6C5B-45C6-8DC4-75CA81DCA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6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477-3B54-44E2-8FC6-C5408322D92E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906B-6C5B-45C6-8DC4-75CA81DCA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477-3B54-44E2-8FC6-C5408322D92E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906B-6C5B-45C6-8DC4-75CA81DCA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6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477-3B54-44E2-8FC6-C5408322D92E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906B-6C5B-45C6-8DC4-75CA81DCA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0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477-3B54-44E2-8FC6-C5408322D92E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906B-6C5B-45C6-8DC4-75CA81DCA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0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B477-3B54-44E2-8FC6-C5408322D92E}" type="datetimeFigureOut">
              <a:rPr lang="en-US" smtClean="0"/>
              <a:pPr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906B-6C5B-45C6-8DC4-75CA81DCA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9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F39E-CCE2-4A7D-9CC5-A8C7A63A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BURDEN OF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97EE1-FB99-48F8-9BD3-BC677009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265"/>
            <a:ext cx="10515600" cy="316840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/>
              <a:t>COPD was the 6th leading cause of death in the world in 1990.</a:t>
            </a:r>
          </a:p>
          <a:p>
            <a:r>
              <a:rPr lang="en-US" sz="2400" dirty="0"/>
              <a:t>Third leading cause by 2020.</a:t>
            </a:r>
          </a:p>
          <a:p>
            <a:r>
              <a:rPr lang="en-US" sz="2400" dirty="0"/>
              <a:t>4th leading cause by 2030.</a:t>
            </a:r>
          </a:p>
          <a:p>
            <a:r>
              <a:rPr lang="en-US" sz="2400" dirty="0"/>
              <a:t>Physical impairment, debility, reduced quality of life, and death. </a:t>
            </a:r>
          </a:p>
          <a:p>
            <a:r>
              <a:rPr lang="en-US" sz="2400" dirty="0"/>
              <a:t>High resource utilization due to acute exacerbations, and chronic therapy (</a:t>
            </a:r>
            <a:r>
              <a:rPr lang="en-US" sz="2400" dirty="0" err="1"/>
              <a:t>eg</a:t>
            </a:r>
            <a:r>
              <a:rPr lang="en-US" sz="2400" dirty="0"/>
              <a:t>, long-term oxygen therapy, medication)</a:t>
            </a:r>
          </a:p>
        </p:txBody>
      </p:sp>
    </p:spTree>
    <p:extLst>
      <p:ext uri="{BB962C8B-B14F-4D97-AF65-F5344CB8AC3E}">
        <p14:creationId xmlns:p14="http://schemas.microsoft.com/office/powerpoint/2010/main" val="265485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B083-BCE6-48FE-8E18-0046A1B8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12BCF6-E758-4886-90F1-48D6F24BE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57943"/>
            <a:ext cx="9811043" cy="68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CB481-5624-49ED-A731-7E79BCA8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2B56D7-EDB4-495F-B5B9-AC478D4A4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802" y="2286645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07B8-4304-4B07-A1E1-35B9FF60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CC898D-F93F-4680-A6AE-873EE6C37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494" y="0"/>
            <a:ext cx="9389012" cy="70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A93D-AB15-4F11-87D9-5E38FD0C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D7D3A7-693C-4187-A97C-91452A6FD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865" y="1789162"/>
            <a:ext cx="6491067" cy="45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B4B2-7AF1-4EAA-8973-F2A8391B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548"/>
            <a:ext cx="10515600" cy="858764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 AIRWAYS:  NORMAL &amp;  CH. BRONCHITIS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0D8BA6-1748-4A68-AD2F-5ACD910B7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505" y="1690687"/>
            <a:ext cx="4534451" cy="5169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91E06-BAB7-4409-AC6F-91FD41453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7"/>
            <a:ext cx="4170454" cy="524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0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9C6C-AF70-4082-8284-EDB70405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ADF027-D858-4887-8E17-13482807D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86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312D-1A4A-47F3-AB0C-A14A324F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4"/>
          </a:xfrm>
        </p:spPr>
        <p:txBody>
          <a:bodyPr/>
          <a:lstStyle/>
          <a:p>
            <a:r>
              <a:rPr lang="en-US" dirty="0"/>
              <a:t>TWO CLASSICAL PHENOTYPES: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1893E-BBC9-40EA-B4B0-A03944BFF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890"/>
            <a:ext cx="10515600" cy="495307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i="1" u="sng" dirty="0">
                <a:solidFill>
                  <a:srgbClr val="FFFF00"/>
                </a:solidFill>
              </a:rPr>
              <a:t>Chronic Bronchitis</a:t>
            </a:r>
          </a:p>
          <a:p>
            <a:r>
              <a:rPr lang="en-US" dirty="0"/>
              <a:t>Presence of cough and sputum for at least 3 months in each of 2 consecutive years.</a:t>
            </a:r>
          </a:p>
          <a:p>
            <a:r>
              <a:rPr lang="en-US" dirty="0"/>
              <a:t>Not necessary to have airflow limitations.</a:t>
            </a:r>
          </a:p>
          <a:p>
            <a:endParaRPr lang="en-US"/>
          </a:p>
          <a:p>
            <a:endParaRPr lang="en-US" dirty="0"/>
          </a:p>
          <a:p>
            <a:r>
              <a:rPr lang="en-US" b="1" i="1" u="sng" dirty="0">
                <a:solidFill>
                  <a:srgbClr val="FFFF00"/>
                </a:solidFill>
              </a:rPr>
              <a:t>Emphysema</a:t>
            </a:r>
          </a:p>
          <a:p>
            <a:r>
              <a:rPr lang="en-US" dirty="0"/>
              <a:t>abnormal permanent enlargement of air spaces distal to the terminal bronchioles, accompanied by the destruction of alveolar walls and without obvious fibrosis.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0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71D6-AAA4-4174-BC01-07475762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DIFFERENCES b/w EMPHYSEMA AND BRONCHITIS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6B1ABA-8417-44CA-9BBB-9C344740A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76" y="964832"/>
            <a:ext cx="6949439" cy="5893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012DB-F729-4252-B3BC-C3C89F57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812" y="1413704"/>
            <a:ext cx="4079763" cy="34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36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21DE-9C86-4A6A-824A-AFAC4F51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830CF-896E-4743-AA31-12F574654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4790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Chronic cough</a:t>
            </a:r>
          </a:p>
          <a:p>
            <a:r>
              <a:rPr lang="en-US" dirty="0"/>
              <a:t>Sputum production</a:t>
            </a:r>
          </a:p>
          <a:p>
            <a:r>
              <a:rPr lang="en-US" dirty="0"/>
              <a:t>Chest tightness</a:t>
            </a:r>
          </a:p>
          <a:p>
            <a:r>
              <a:rPr lang="en-US" dirty="0"/>
              <a:t>Fever</a:t>
            </a:r>
          </a:p>
          <a:p>
            <a:r>
              <a:rPr lang="en-US" dirty="0"/>
              <a:t>Wheezing </a:t>
            </a:r>
          </a:p>
        </p:txBody>
      </p:sp>
    </p:spTree>
    <p:extLst>
      <p:ext uri="{BB962C8B-B14F-4D97-AF65-F5344CB8AC3E}">
        <p14:creationId xmlns:p14="http://schemas.microsoft.com/office/powerpoint/2010/main" val="171531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2CA-62FC-4A6F-B0CF-1CEC1A0A1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Chronic Obstructive Pulmonary Disease</a:t>
            </a:r>
            <a:br>
              <a:rPr lang="en-US" dirty="0"/>
            </a:br>
            <a:r>
              <a:rPr lang="en-US" dirty="0"/>
              <a:t>(COPD)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B2E55-1A21-467C-BD8D-9020BA14C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474" y="4643047"/>
            <a:ext cx="9144000" cy="1655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DR ABRAR AKBAR</a:t>
            </a:r>
          </a:p>
          <a:p>
            <a:r>
              <a:rPr lang="en-US" dirty="0" smtClean="0"/>
              <a:t>ASSOCIATE PROF,  MICU, HFH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BAD2-356D-4DC5-933E-D40CC8E9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ASSOCIATIONS OF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B55D7-350D-4153-BF34-71E11DA37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55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Obesity </a:t>
            </a:r>
          </a:p>
          <a:p>
            <a:r>
              <a:rPr lang="en-US" dirty="0"/>
              <a:t>OSA</a:t>
            </a:r>
          </a:p>
          <a:p>
            <a:r>
              <a:rPr lang="en-US" dirty="0"/>
              <a:t>HTN</a:t>
            </a:r>
          </a:p>
          <a:p>
            <a:r>
              <a:rPr lang="en-US" dirty="0"/>
              <a:t>DM</a:t>
            </a:r>
          </a:p>
          <a:p>
            <a:r>
              <a:rPr lang="en-US" dirty="0"/>
              <a:t>Osteoporosis </a:t>
            </a:r>
          </a:p>
          <a:p>
            <a:r>
              <a:rPr lang="en-US" dirty="0"/>
              <a:t>Metabolic problems</a:t>
            </a:r>
          </a:p>
          <a:p>
            <a:r>
              <a:rPr lang="en-US" dirty="0"/>
              <a:t>Depression </a:t>
            </a:r>
          </a:p>
        </p:txBody>
      </p:sp>
    </p:spTree>
    <p:extLst>
      <p:ext uri="{BB962C8B-B14F-4D97-AF65-F5344CB8AC3E}">
        <p14:creationId xmlns:p14="http://schemas.microsoft.com/office/powerpoint/2010/main" val="370602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91F7-FAA5-4457-9C12-6285A8F8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HALLAMRK OF COPD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9646F-E21F-4C4A-8C9F-66E5CDA69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88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Limitation of  expiratory  airflow;</a:t>
            </a:r>
          </a:p>
          <a:p>
            <a:r>
              <a:rPr lang="en-US" dirty="0"/>
              <a:t>Progressive and  irreversible</a:t>
            </a:r>
          </a:p>
          <a:p>
            <a:r>
              <a:rPr lang="en-US" dirty="0"/>
              <a:t>Accompanied  by Systemic Signs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41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893F-64F9-495C-A171-DC1DC1C2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CE8C5-485D-47D1-840E-D3DC78F4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CXR</a:t>
            </a:r>
          </a:p>
          <a:p>
            <a:r>
              <a:rPr lang="en-US" dirty="0"/>
              <a:t>Spirometry / PFTs</a:t>
            </a:r>
          </a:p>
          <a:p>
            <a:r>
              <a:rPr lang="en-US" dirty="0"/>
              <a:t>ABGs/oximetry</a:t>
            </a:r>
          </a:p>
          <a:p>
            <a:r>
              <a:rPr lang="en-US" dirty="0"/>
              <a:t>CBC</a:t>
            </a:r>
          </a:p>
          <a:p>
            <a:r>
              <a:rPr lang="en-US" dirty="0"/>
              <a:t>Sputum examination</a:t>
            </a:r>
          </a:p>
          <a:p>
            <a:r>
              <a:rPr lang="en-US" dirty="0"/>
              <a:t>ECG</a:t>
            </a:r>
          </a:p>
          <a:p>
            <a:r>
              <a:rPr lang="en-US" dirty="0"/>
              <a:t>HRCT chest</a:t>
            </a:r>
          </a:p>
          <a:p>
            <a:r>
              <a:rPr lang="en-US" dirty="0"/>
              <a:t>MMRC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48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4229-7076-42F1-B8A4-A2D60464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70CBA-D4F6-4E11-A74D-E655A790B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CXR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CC8C6-D702-4EB9-B9F4-68810CEEC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056" y="1426733"/>
            <a:ext cx="4234375" cy="49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50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8D23D-12F7-4D33-BFB2-386375B4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7AFB-45DF-4370-94EE-B74FE0756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86" y="2332062"/>
            <a:ext cx="10515600" cy="246502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Spirometry is the gold standard.</a:t>
            </a:r>
          </a:p>
          <a:p>
            <a:r>
              <a:rPr lang="en-US" dirty="0"/>
              <a:t>Post bronchodilator FEV1/FVC &lt; 0.70</a:t>
            </a:r>
          </a:p>
          <a:p>
            <a:r>
              <a:rPr lang="en-US" dirty="0"/>
              <a:t>Low FEV1 more than FVC</a:t>
            </a:r>
          </a:p>
          <a:p>
            <a:r>
              <a:rPr lang="en-US" dirty="0"/>
              <a:t>Ratio is also less than 0.7</a:t>
            </a:r>
          </a:p>
        </p:txBody>
      </p:sp>
    </p:spTree>
    <p:extLst>
      <p:ext uri="{BB962C8B-B14F-4D97-AF65-F5344CB8AC3E}">
        <p14:creationId xmlns:p14="http://schemas.microsoft.com/office/powerpoint/2010/main" val="1349903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14D1-D2E4-43E0-B04A-D20C4AA9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5CE44-6081-4BBD-A93E-69868E0AE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32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Clinical diagnosis</a:t>
            </a:r>
          </a:p>
          <a:p>
            <a:r>
              <a:rPr lang="en-US" dirty="0"/>
              <a:t>Spirometry low FEV1 and ratio of FEV1/FVC is less than 0.7</a:t>
            </a:r>
          </a:p>
        </p:txBody>
      </p:sp>
    </p:spTree>
    <p:extLst>
      <p:ext uri="{BB962C8B-B14F-4D97-AF65-F5344CB8AC3E}">
        <p14:creationId xmlns:p14="http://schemas.microsoft.com/office/powerpoint/2010/main" val="528118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D113-273F-4765-A2AA-4A232009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Severity OF COPD…..GOLD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A7A078-5809-4FF5-AC70-07C71D6DA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449" y="2211963"/>
            <a:ext cx="7901101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12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01C3-3DF1-4A76-9B89-9F0712912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ABCD classification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8E60ED-B5AF-4A13-9BFF-CC3FA9D65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9979" y="2083936"/>
            <a:ext cx="3792041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53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A5CE-EC3B-4122-A7FE-055615C7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95672-5D9A-48A6-A8EA-30C24C0BA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0078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To improve the quality of life </a:t>
            </a:r>
          </a:p>
          <a:p>
            <a:r>
              <a:rPr lang="en-US" dirty="0"/>
              <a:t>To avoid exacerbation</a:t>
            </a:r>
          </a:p>
          <a:p>
            <a:r>
              <a:rPr lang="en-US" dirty="0"/>
              <a:t>To control the associated complications</a:t>
            </a:r>
          </a:p>
        </p:txBody>
      </p:sp>
    </p:spTree>
    <p:extLst>
      <p:ext uri="{BB962C8B-B14F-4D97-AF65-F5344CB8AC3E}">
        <p14:creationId xmlns:p14="http://schemas.microsoft.com/office/powerpoint/2010/main" val="2588747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9BB1-9FD5-463C-A592-D2DCAAD47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AAEE2-9ADB-448C-A6C8-5308318E05D4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LABA/LAMA</a:t>
            </a:r>
          </a:p>
          <a:p>
            <a:r>
              <a:rPr lang="en-US" dirty="0"/>
              <a:t>LABA/ICS</a:t>
            </a:r>
          </a:p>
          <a:p>
            <a:r>
              <a:rPr lang="en-US" dirty="0"/>
              <a:t>Antibiotics</a:t>
            </a:r>
          </a:p>
          <a:p>
            <a:r>
              <a:rPr lang="en-US" dirty="0"/>
              <a:t>Oral/</a:t>
            </a:r>
            <a:r>
              <a:rPr lang="en-US" dirty="0" err="1"/>
              <a:t>i.v</a:t>
            </a:r>
            <a:r>
              <a:rPr lang="en-US" dirty="0"/>
              <a:t> steroids</a:t>
            </a:r>
          </a:p>
          <a:p>
            <a:r>
              <a:rPr lang="en-US" dirty="0"/>
              <a:t>LABA/LAMA/ICS</a:t>
            </a:r>
          </a:p>
          <a:p>
            <a:r>
              <a:rPr lang="en-US" dirty="0"/>
              <a:t>Diuretics</a:t>
            </a:r>
          </a:p>
          <a:p>
            <a:r>
              <a:rPr lang="en-US" dirty="0"/>
              <a:t>Oxygen</a:t>
            </a:r>
          </a:p>
          <a:p>
            <a:r>
              <a:rPr lang="en-US" dirty="0"/>
              <a:t>Methylxanthine </a:t>
            </a:r>
          </a:p>
        </p:txBody>
      </p:sp>
    </p:spTree>
    <p:extLst>
      <p:ext uri="{BB962C8B-B14F-4D97-AF65-F5344CB8AC3E}">
        <p14:creationId xmlns:p14="http://schemas.microsoft.com/office/powerpoint/2010/main" val="233149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UNIVERSITY MOTTO, VISION, </a:t>
            </a:r>
            <a:br>
              <a:rPr lang="en-US" dirty="0" smtClean="0"/>
            </a:br>
            <a:r>
              <a:rPr lang="en-US" dirty="0" smtClean="0"/>
              <a:t>VALUES &amp;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   MISSION STATEMENT</a:t>
            </a:r>
          </a:p>
          <a:p>
            <a:r>
              <a:rPr lang="en-US" dirty="0" smtClean="0"/>
              <a:t> To impart evidence-based research-oriented health professional </a:t>
            </a:r>
          </a:p>
          <a:p>
            <a:pPr marL="0" indent="0">
              <a:buNone/>
            </a:pPr>
            <a:r>
              <a:rPr lang="en-US" dirty="0" smtClean="0"/>
              <a:t>   education </a:t>
            </a:r>
          </a:p>
          <a:p>
            <a:r>
              <a:rPr lang="en-US" dirty="0" smtClean="0"/>
              <a:t> Best possible patient care</a:t>
            </a:r>
          </a:p>
          <a:p>
            <a:r>
              <a:rPr lang="en-US" dirty="0" smtClean="0"/>
              <a:t> Mutual respect, ethical practice of healthcare and social </a:t>
            </a:r>
          </a:p>
          <a:p>
            <a:pPr marL="0" indent="0">
              <a:buNone/>
            </a:pPr>
            <a:r>
              <a:rPr lang="en-US" dirty="0" smtClean="0"/>
              <a:t>     accountability.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VISION AND VALUES</a:t>
            </a:r>
          </a:p>
          <a:p>
            <a:r>
              <a:rPr lang="en-US" dirty="0" smtClean="0"/>
              <a:t>     Highly recognized and accredited </a:t>
            </a:r>
            <a:r>
              <a:rPr lang="en-US" dirty="0" err="1" smtClean="0"/>
              <a:t>centre</a:t>
            </a:r>
            <a:r>
              <a:rPr lang="en-US" dirty="0" smtClean="0"/>
              <a:t> of excellence in </a:t>
            </a:r>
          </a:p>
          <a:p>
            <a:pPr marL="0" indent="0">
              <a:buNone/>
            </a:pPr>
            <a:r>
              <a:rPr lang="en-US" dirty="0" smtClean="0"/>
              <a:t>        Medical </a:t>
            </a:r>
            <a:r>
              <a:rPr lang="en-US" dirty="0" err="1" smtClean="0"/>
              <a:t>Education,Using</a:t>
            </a:r>
            <a:r>
              <a:rPr lang="en-US" dirty="0" smtClean="0"/>
              <a:t> evidence-based training techniques</a:t>
            </a:r>
          </a:p>
          <a:p>
            <a:pPr marL="0" indent="0">
              <a:buNone/>
            </a:pPr>
            <a:r>
              <a:rPr lang="en-US" dirty="0" smtClean="0"/>
              <a:t>       for development of highly Competent health professionals,</a:t>
            </a:r>
          </a:p>
          <a:p>
            <a:pPr marL="0" indent="0">
              <a:buNone/>
            </a:pPr>
            <a:r>
              <a:rPr lang="en-US" dirty="0" smtClean="0"/>
              <a:t>      who are lifelong experiential learner and are Socially accountable.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5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CC09-F3E6-4665-86DA-9289A413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087"/>
          </a:xfrm>
        </p:spPr>
        <p:txBody>
          <a:bodyPr>
            <a:normAutofit/>
          </a:bodyPr>
          <a:lstStyle/>
          <a:p>
            <a:r>
              <a:rPr lang="en-US" dirty="0"/>
              <a:t>According to GOLD/ABCD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E65314-11C2-41FE-8984-5E58ED700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703" y="887238"/>
            <a:ext cx="8918916" cy="59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9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hinpad\Desktop\Recommended-therapy-for-stable-COPD-by-GOLD-categor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9753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3072-1324-491E-A89B-4BEA745A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of COPD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06066-8E6B-41D2-BEC4-DA2D953DBF00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Frequent exacerbations</a:t>
            </a:r>
          </a:p>
          <a:p>
            <a:r>
              <a:rPr lang="en-US" dirty="0"/>
              <a:t>Respiratory failure</a:t>
            </a:r>
          </a:p>
          <a:p>
            <a:r>
              <a:rPr lang="en-US" dirty="0"/>
              <a:t>Cor pulmonale </a:t>
            </a:r>
          </a:p>
          <a:p>
            <a:r>
              <a:rPr lang="en-US" dirty="0"/>
              <a:t>Osteoporosis </a:t>
            </a:r>
          </a:p>
          <a:p>
            <a:r>
              <a:rPr lang="en-US" dirty="0"/>
              <a:t>Recurrent infections</a:t>
            </a:r>
          </a:p>
          <a:p>
            <a:r>
              <a:rPr lang="en-US" dirty="0"/>
              <a:t>Sec. polycythemia</a:t>
            </a:r>
          </a:p>
          <a:p>
            <a:r>
              <a:rPr lang="en-US" dirty="0"/>
              <a:t>Pneumothorax </a:t>
            </a:r>
          </a:p>
          <a:p>
            <a:r>
              <a:rPr lang="en-US" dirty="0"/>
              <a:t>Pulmonary cachexia</a:t>
            </a:r>
          </a:p>
        </p:txBody>
      </p:sp>
    </p:spTree>
    <p:extLst>
      <p:ext uri="{BB962C8B-B14F-4D97-AF65-F5344CB8AC3E}">
        <p14:creationId xmlns:p14="http://schemas.microsoft.com/office/powerpoint/2010/main" val="506919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9E96-A09B-422C-88AE-BE35D8D3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pharmacological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CFDED-FF5C-4D7B-AC2A-98F44169B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399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Vaccination (pneumococcal and flu)</a:t>
            </a:r>
          </a:p>
          <a:p>
            <a:r>
              <a:rPr lang="en-US" dirty="0"/>
              <a:t>Pulmonary Rehabilitation</a:t>
            </a:r>
          </a:p>
          <a:p>
            <a:r>
              <a:rPr lang="en-US" dirty="0"/>
              <a:t>Vitamin supplementation</a:t>
            </a:r>
          </a:p>
          <a:p>
            <a:r>
              <a:rPr lang="en-US" dirty="0"/>
              <a:t>Smoking cessation </a:t>
            </a:r>
          </a:p>
          <a:p>
            <a:r>
              <a:rPr lang="en-US" dirty="0"/>
              <a:t>Oxygen</a:t>
            </a:r>
          </a:p>
        </p:txBody>
      </p:sp>
    </p:spTree>
    <p:extLst>
      <p:ext uri="{BB962C8B-B14F-4D97-AF65-F5344CB8AC3E}">
        <p14:creationId xmlns:p14="http://schemas.microsoft.com/office/powerpoint/2010/main" val="571527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3A60-CAB5-4DE5-8369-B362F07E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Oxygen: 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35D9B-663B-4427-BD2D-373027644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1790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PaO2&lt;59, &gt;55 but PaCo2&gt;45</a:t>
            </a:r>
          </a:p>
          <a:p>
            <a:r>
              <a:rPr lang="en-US" dirty="0"/>
              <a:t>PaO2&lt;55</a:t>
            </a:r>
          </a:p>
          <a:p>
            <a:r>
              <a:rPr lang="en-US" dirty="0"/>
              <a:t>Acute exacerbation </a:t>
            </a:r>
          </a:p>
        </p:txBody>
      </p:sp>
    </p:spTree>
    <p:extLst>
      <p:ext uri="{BB962C8B-B14F-4D97-AF65-F5344CB8AC3E}">
        <p14:creationId xmlns:p14="http://schemas.microsoft.com/office/powerpoint/2010/main" val="712738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3AB2-CBF4-4EF8-8333-248ECC61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surgery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2172B-162D-49D6-A7F4-8B83AB006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97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Bullectomy </a:t>
            </a:r>
          </a:p>
          <a:p>
            <a:r>
              <a:rPr lang="en-US" dirty="0"/>
              <a:t>Stapling and pleurodesis for pneumothorax</a:t>
            </a:r>
          </a:p>
          <a:p>
            <a:r>
              <a:rPr lang="en-US" dirty="0"/>
              <a:t>Lung transplantation </a:t>
            </a:r>
          </a:p>
        </p:txBody>
      </p:sp>
    </p:spTree>
    <p:extLst>
      <p:ext uri="{BB962C8B-B14F-4D97-AF65-F5344CB8AC3E}">
        <p14:creationId xmlns:p14="http://schemas.microsoft.com/office/powerpoint/2010/main" val="802352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7FDD-1378-40C2-805E-73FF81A1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Exacerbation of COPD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318CD-0CC9-43A0-B447-AEFDDCF22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28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“Changes in symptom and sign of a COPD Patient that leads to changes in treatment”.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Worsening of SOB</a:t>
            </a:r>
          </a:p>
          <a:p>
            <a:pPr marL="0" indent="0">
              <a:buNone/>
            </a:pPr>
            <a:r>
              <a:rPr lang="en-US" dirty="0"/>
              <a:t>Increase in quantity of sputum</a:t>
            </a:r>
          </a:p>
          <a:p>
            <a:pPr marL="0" indent="0">
              <a:buNone/>
            </a:pPr>
            <a:r>
              <a:rPr lang="en-US" dirty="0"/>
              <a:t>Increase in purulence of sputum </a:t>
            </a:r>
          </a:p>
        </p:txBody>
      </p:sp>
    </p:spTree>
    <p:extLst>
      <p:ext uri="{BB962C8B-B14F-4D97-AF65-F5344CB8AC3E}">
        <p14:creationId xmlns:p14="http://schemas.microsoft.com/office/powerpoint/2010/main" val="1259714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9A9E4-6FDB-441C-B76D-228F0577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Precipitating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9A847-18B6-4802-8E82-E8F6A2935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8247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Infection</a:t>
            </a:r>
          </a:p>
          <a:p>
            <a:r>
              <a:rPr lang="en-US" dirty="0"/>
              <a:t>Non compliant to treatment</a:t>
            </a:r>
          </a:p>
          <a:p>
            <a:r>
              <a:rPr lang="en-US" dirty="0"/>
              <a:t>Improper inhaler technique </a:t>
            </a:r>
          </a:p>
          <a:p>
            <a:r>
              <a:rPr lang="en-US" dirty="0"/>
              <a:t>Pneumothorax</a:t>
            </a:r>
          </a:p>
          <a:p>
            <a:r>
              <a:rPr lang="en-US" dirty="0"/>
              <a:t>Old age </a:t>
            </a:r>
          </a:p>
          <a:p>
            <a:r>
              <a:rPr lang="en-US" dirty="0"/>
              <a:t>Sepsis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39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B2D1-8380-4B7C-85DE-DEDED57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AECOPD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95DCC-AA60-47FC-A6A6-AEEF824DF3D4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Antibiotics </a:t>
            </a:r>
          </a:p>
          <a:p>
            <a:r>
              <a:rPr lang="en-US" dirty="0" err="1"/>
              <a:t>i.v</a:t>
            </a:r>
            <a:r>
              <a:rPr lang="en-US" dirty="0"/>
              <a:t>/Oral corticosteroids</a:t>
            </a:r>
          </a:p>
          <a:p>
            <a:r>
              <a:rPr lang="en-US" dirty="0"/>
              <a:t>SABA/SAMA/ICS</a:t>
            </a:r>
          </a:p>
          <a:p>
            <a:r>
              <a:rPr lang="en-US" dirty="0"/>
              <a:t>LABA/LAMA/ICS</a:t>
            </a:r>
          </a:p>
          <a:p>
            <a:r>
              <a:rPr lang="en-US" dirty="0"/>
              <a:t>Controlled oxygen via venturi</a:t>
            </a:r>
          </a:p>
          <a:p>
            <a:r>
              <a:rPr lang="en-US" dirty="0"/>
              <a:t>BiPAP</a:t>
            </a:r>
          </a:p>
          <a:p>
            <a:r>
              <a:rPr lang="en-US" dirty="0"/>
              <a:t>Invasive ventilation </a:t>
            </a:r>
          </a:p>
          <a:p>
            <a:r>
              <a:rPr lang="en-US" dirty="0"/>
              <a:t>DVT prophylaxis </a:t>
            </a:r>
          </a:p>
        </p:txBody>
      </p:sp>
    </p:spTree>
    <p:extLst>
      <p:ext uri="{BB962C8B-B14F-4D97-AF65-F5344CB8AC3E}">
        <p14:creationId xmlns:p14="http://schemas.microsoft.com/office/powerpoint/2010/main" val="1578771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2BE2-61FD-4447-B944-988C1B9C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D3B93-5DC7-488E-89DA-C0D86EAC5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84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Inhaler technique</a:t>
            </a:r>
          </a:p>
          <a:p>
            <a:r>
              <a:rPr lang="en-US" dirty="0"/>
              <a:t>Compliance to treatment </a:t>
            </a:r>
          </a:p>
          <a:p>
            <a:r>
              <a:rPr lang="en-US" dirty="0"/>
              <a:t>Smoking cessation</a:t>
            </a:r>
          </a:p>
          <a:p>
            <a:r>
              <a:rPr lang="en-US" dirty="0"/>
              <a:t>Vaccination </a:t>
            </a:r>
          </a:p>
          <a:p>
            <a:r>
              <a:rPr lang="en-US" dirty="0"/>
              <a:t>Diet</a:t>
            </a:r>
          </a:p>
          <a:p>
            <a:r>
              <a:rPr lang="en-US" dirty="0"/>
              <a:t>Rehabilitation </a:t>
            </a:r>
          </a:p>
        </p:txBody>
      </p:sp>
    </p:spTree>
    <p:extLst>
      <p:ext uri="{BB962C8B-B14F-4D97-AF65-F5344CB8AC3E}">
        <p14:creationId xmlns:p14="http://schemas.microsoft.com/office/powerpoint/2010/main" val="298388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1880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GOALS</a:t>
            </a:r>
          </a:p>
          <a:p>
            <a:r>
              <a:rPr lang="en-US" dirty="0" smtClean="0"/>
              <a:t>      The Undergraduate Integrated Learning Program is geared </a:t>
            </a:r>
          </a:p>
          <a:p>
            <a:pPr marL="0" indent="0">
              <a:buNone/>
            </a:pPr>
            <a:r>
              <a:rPr lang="en-US" dirty="0" smtClean="0"/>
              <a:t>          to  Provide you with quality medical education.</a:t>
            </a:r>
          </a:p>
          <a:p>
            <a:r>
              <a:rPr lang="en-US" dirty="0" smtClean="0"/>
              <a:t>      Provide thorough grounding in the basic theoretical </a:t>
            </a:r>
          </a:p>
          <a:p>
            <a:pPr marL="0" indent="0">
              <a:buNone/>
            </a:pPr>
            <a:r>
              <a:rPr lang="en-US" dirty="0" smtClean="0"/>
              <a:t>          concepts underpinning the practice of medicine.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  Develop and polish the skills required for providing medical</a:t>
            </a:r>
          </a:p>
          <a:p>
            <a:pPr marL="0" indent="0">
              <a:buNone/>
            </a:pPr>
            <a:r>
              <a:rPr lang="en-US" dirty="0" smtClean="0"/>
              <a:t>     services at all levels of the Health care delivery system. </a:t>
            </a:r>
          </a:p>
          <a:p>
            <a:r>
              <a:rPr lang="en-US" dirty="0" smtClean="0"/>
              <a:t>     Help you attain and maintain the highest possible levels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ethical and professional conduct in your future life. </a:t>
            </a:r>
          </a:p>
          <a:p>
            <a:r>
              <a:rPr lang="en-US" dirty="0" smtClean="0"/>
              <a:t>   Kindle a spirit of inquiry and acquisition of knowledge to help</a:t>
            </a:r>
          </a:p>
          <a:p>
            <a:pPr marL="0" indent="0">
              <a:buNone/>
            </a:pPr>
            <a:r>
              <a:rPr lang="en-US" dirty="0" smtClean="0"/>
              <a:t>      you attain personal and professional growth &amp; excellence.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39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0C153-50B9-4DEA-8542-3C7CA55D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AFD20-3A45-4C9E-B5BA-27F48480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399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Smoking cessation</a:t>
            </a:r>
          </a:p>
          <a:p>
            <a:r>
              <a:rPr lang="en-US" dirty="0"/>
              <a:t>Make sure compliance to Rx</a:t>
            </a:r>
          </a:p>
          <a:p>
            <a:r>
              <a:rPr lang="en-US" dirty="0"/>
              <a:t>Vaccination </a:t>
            </a:r>
          </a:p>
          <a:p>
            <a:r>
              <a:rPr lang="en-US" dirty="0"/>
              <a:t>Healthy life style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25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59A2-3AAB-4A58-A321-29309CBE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 …BODE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5D6B-C9DD-44F5-A31C-0C8B62016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B504A2-5EA3-4E6C-B1EC-EB274CBD4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2123"/>
            <a:ext cx="976884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91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24199"/>
            <a:ext cx="10515600" cy="3052763"/>
          </a:xfrm>
        </p:spPr>
        <p:txBody>
          <a:bodyPr/>
          <a:lstStyle/>
          <a:p>
            <a:r>
              <a:rPr lang="en-US" dirty="0" smtClean="0"/>
              <a:t>Aaron SD, </a:t>
            </a:r>
            <a:r>
              <a:rPr lang="en-US" dirty="0" err="1" smtClean="0"/>
              <a:t>Vandemheen</a:t>
            </a:r>
            <a:r>
              <a:rPr lang="en-US" dirty="0" smtClean="0"/>
              <a:t> KL, Whitmore GA, Bergeron C, </a:t>
            </a:r>
            <a:r>
              <a:rPr lang="en-US" dirty="0" err="1" smtClean="0"/>
              <a:t>Boulet</a:t>
            </a:r>
            <a:r>
              <a:rPr lang="en-US" dirty="0" smtClean="0"/>
              <a:t> LP, </a:t>
            </a:r>
            <a:r>
              <a:rPr lang="en-US" dirty="0" err="1" smtClean="0"/>
              <a:t>Côté</a:t>
            </a:r>
            <a:r>
              <a:rPr lang="en-US" dirty="0" smtClean="0"/>
              <a:t> A, McIvor RA, </a:t>
            </a:r>
            <a:r>
              <a:rPr lang="en-US" dirty="0" err="1" smtClean="0"/>
              <a:t>Penz</a:t>
            </a:r>
            <a:r>
              <a:rPr lang="en-US" dirty="0" smtClean="0"/>
              <a:t> E, Field SK, </a:t>
            </a:r>
            <a:r>
              <a:rPr lang="en-US" dirty="0" err="1" smtClean="0"/>
              <a:t>Lemière</a:t>
            </a:r>
            <a:r>
              <a:rPr lang="en-US" dirty="0" smtClean="0"/>
              <a:t> C, </a:t>
            </a:r>
            <a:r>
              <a:rPr lang="en-US" dirty="0" err="1" smtClean="0"/>
              <a:t>Mayers</a:t>
            </a:r>
            <a:r>
              <a:rPr lang="en-US" dirty="0" smtClean="0"/>
              <a:t> I. Early diagnosis and treatment of COPD and asthma—a randomized, controlled trial. New England Journal of Medicine. 2024 Jun 13;390(22):2061-73.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55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24199"/>
            <a:ext cx="10515600" cy="3052763"/>
          </a:xfrm>
        </p:spPr>
        <p:txBody>
          <a:bodyPr/>
          <a:lstStyle/>
          <a:p>
            <a:r>
              <a:rPr lang="en-US" dirty="0" smtClean="0"/>
              <a:t>Before doing any medical treatment, informed consent must be taken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Prognosis should be explained to patients and attendants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60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23AE-432A-460C-A388-322F9FE0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1872E-7774-4BA8-A6C9-AAFBDBA2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74" y="3429000"/>
            <a:ext cx="10515600" cy="103011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0025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SEQUENCE OF LGIS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Learning objectives</a:t>
            </a:r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Integration with pathophysiology</a:t>
            </a:r>
          </a:p>
          <a:p>
            <a:r>
              <a:rPr lang="en-US" dirty="0" smtClean="0"/>
              <a:t>Types and risk factors of COPD</a:t>
            </a:r>
          </a:p>
          <a:p>
            <a:r>
              <a:rPr lang="en-US" dirty="0" smtClean="0"/>
              <a:t>Related Clinical Features</a:t>
            </a:r>
          </a:p>
          <a:p>
            <a:r>
              <a:rPr lang="en-US" dirty="0" smtClean="0"/>
              <a:t>Complications</a:t>
            </a:r>
          </a:p>
          <a:p>
            <a:r>
              <a:rPr lang="en-US" dirty="0" smtClean="0"/>
              <a:t>Investigations</a:t>
            </a:r>
          </a:p>
          <a:p>
            <a:r>
              <a:rPr lang="en-US" dirty="0" smtClean="0"/>
              <a:t>Management</a:t>
            </a:r>
          </a:p>
          <a:p>
            <a:r>
              <a:rPr lang="en-US" dirty="0" smtClean="0"/>
              <a:t>Research articles related to topic</a:t>
            </a:r>
          </a:p>
          <a:p>
            <a:r>
              <a:rPr lang="en-US" dirty="0" smtClean="0"/>
              <a:t>Ethics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7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 THE END OF THIS LECTURE STUDENTS SHALL BE ABLE TO LEARN:</a:t>
            </a:r>
          </a:p>
          <a:p>
            <a:endParaRPr lang="en-US" dirty="0" smtClean="0"/>
          </a:p>
          <a:p>
            <a:r>
              <a:rPr lang="en-US" dirty="0" smtClean="0"/>
              <a:t> Definition and causes of COPD</a:t>
            </a:r>
          </a:p>
          <a:p>
            <a:r>
              <a:rPr lang="en-US" dirty="0" smtClean="0"/>
              <a:t>Classification of COPD</a:t>
            </a:r>
          </a:p>
          <a:p>
            <a:r>
              <a:rPr lang="en-US" dirty="0" smtClean="0"/>
              <a:t>Pathophysiology of COPD</a:t>
            </a:r>
          </a:p>
          <a:p>
            <a:r>
              <a:rPr lang="en-US" dirty="0" smtClean="0"/>
              <a:t>Signs and symptoms of COPD</a:t>
            </a:r>
          </a:p>
          <a:p>
            <a:r>
              <a:rPr lang="en-US" dirty="0" smtClean="0"/>
              <a:t>Investigations</a:t>
            </a:r>
          </a:p>
          <a:p>
            <a:r>
              <a:rPr lang="en-US" dirty="0" smtClean="0"/>
              <a:t>Medical management</a:t>
            </a:r>
          </a:p>
          <a:p>
            <a:r>
              <a:rPr lang="en-US" dirty="0" smtClean="0"/>
              <a:t>Recent advances</a:t>
            </a:r>
          </a:p>
          <a:p>
            <a:r>
              <a:rPr lang="en-US" dirty="0" smtClean="0"/>
              <a:t>Ethics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1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705600"/>
          </a:xfrm>
        </p:spPr>
      </p:pic>
    </p:spTree>
    <p:extLst>
      <p:ext uri="{BB962C8B-B14F-4D97-AF65-F5344CB8AC3E}">
        <p14:creationId xmlns:p14="http://schemas.microsoft.com/office/powerpoint/2010/main" val="230030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1814-A461-478C-A094-3AA03445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</p:spPr>
        <p:txBody>
          <a:bodyPr/>
          <a:lstStyle/>
          <a:p>
            <a:r>
              <a:rPr lang="en-US" b="1" i="1" u="sng" dirty="0"/>
              <a:t>DEFINITION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A717-E69B-464C-9A77-7BA338899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692"/>
            <a:ext cx="10515600" cy="43513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“A common </a:t>
            </a:r>
            <a:r>
              <a:rPr lang="en-US" sz="2400" i="1" u="sng" dirty="0">
                <a:solidFill>
                  <a:srgbClr val="FFFF00"/>
                </a:solidFill>
              </a:rPr>
              <a:t>preventable and treatable </a:t>
            </a:r>
            <a:r>
              <a:rPr lang="en-US" sz="2400" dirty="0"/>
              <a:t>disease, is characterized by persistent airflow limitation that is usually progressive and associated with an enhanced inflammatory response in the airways and the lungs to noxious particles or gases.”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Exacerbations and co morbidities contributes to the overall severity in individual patients.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1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3068-FA0D-4130-A831-EE27263F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5526-8847-416C-AB5E-E564DF47231B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SMOKING (ACTIVE / PASSIVE)</a:t>
            </a:r>
          </a:p>
          <a:p>
            <a:r>
              <a:rPr lang="en-US" dirty="0"/>
              <a:t>OCCUPATIONAL  EXPOSURE</a:t>
            </a:r>
          </a:p>
          <a:p>
            <a:r>
              <a:rPr lang="en-US" dirty="0"/>
              <a:t>POLLUTION</a:t>
            </a:r>
          </a:p>
          <a:p>
            <a:r>
              <a:rPr lang="en-US" dirty="0"/>
              <a:t>POOR  NUTRITION</a:t>
            </a:r>
          </a:p>
          <a:p>
            <a:r>
              <a:rPr lang="en-US" dirty="0"/>
              <a:t>SOCIOECONOMIC  STATUS</a:t>
            </a:r>
          </a:p>
          <a:p>
            <a:r>
              <a:rPr lang="en-US" dirty="0"/>
              <a:t>ALCOHAL</a:t>
            </a:r>
          </a:p>
          <a:p>
            <a:r>
              <a:rPr lang="en-US" dirty="0"/>
              <a:t>AGE/ GENDER</a:t>
            </a:r>
          </a:p>
          <a:p>
            <a:r>
              <a:rPr lang="en-US" dirty="0"/>
              <a:t>FAMILIAL / INHERITED</a:t>
            </a:r>
          </a:p>
          <a:p>
            <a:r>
              <a:rPr lang="en-US" dirty="0"/>
              <a:t>MUCOUS  HYPERSECRETION / AIRWAY HYPERRESPONSIVENES</a:t>
            </a:r>
          </a:p>
        </p:txBody>
      </p:sp>
    </p:spTree>
    <p:extLst>
      <p:ext uri="{BB962C8B-B14F-4D97-AF65-F5344CB8AC3E}">
        <p14:creationId xmlns:p14="http://schemas.microsoft.com/office/powerpoint/2010/main" val="286072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829</Words>
  <Application>Microsoft Office PowerPoint</Application>
  <PresentationFormat>Widescreen</PresentationFormat>
  <Paragraphs>205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Chronic Obstructive Pulmonary Disease (COPD)</vt:lpstr>
      <vt:lpstr>UNIVERSITY MOTTO, VISION,  VALUES &amp; GOALS</vt:lpstr>
      <vt:lpstr>PowerPoint Presentation</vt:lpstr>
      <vt:lpstr>SEQUENCE OF LGIS</vt:lpstr>
      <vt:lpstr>LEARNING OBJECTIVES</vt:lpstr>
      <vt:lpstr>PowerPoint Presentation</vt:lpstr>
      <vt:lpstr>DEFINITION </vt:lpstr>
      <vt:lpstr>RISK FACTORS</vt:lpstr>
      <vt:lpstr>BURDEN OF DISEASE</vt:lpstr>
      <vt:lpstr>PowerPoint Presentation</vt:lpstr>
      <vt:lpstr>PowerPoint Presentation</vt:lpstr>
      <vt:lpstr>PowerPoint Presentation</vt:lpstr>
      <vt:lpstr>PATHOPHYSIOLOGY </vt:lpstr>
      <vt:lpstr>SMALL  AIRWAYS:  NORMAL &amp;  CH. BRONCHITIS </vt:lpstr>
      <vt:lpstr>PowerPoint Presentation</vt:lpstr>
      <vt:lpstr>TWO CLASSICAL PHENOTYPES:</vt:lpstr>
      <vt:lpstr>DIFFERENCES b/w EMPHYSEMA AND BRONCHITIS</vt:lpstr>
      <vt:lpstr>CLINICAL FEATURES </vt:lpstr>
      <vt:lpstr>ASSOCIATIONS OF DISEASE</vt:lpstr>
      <vt:lpstr>HALLAMRK OF COPD</vt:lpstr>
      <vt:lpstr>INVESTIGATIONS </vt:lpstr>
      <vt:lpstr>RADIOLOGY </vt:lpstr>
      <vt:lpstr>SPIROMETRY</vt:lpstr>
      <vt:lpstr>DIAGNOSTIC STANDARD</vt:lpstr>
      <vt:lpstr>Severity OF COPD…..GOLD </vt:lpstr>
      <vt:lpstr>New ABCD classification</vt:lpstr>
      <vt:lpstr>Treatment Goals </vt:lpstr>
      <vt:lpstr>Treatment</vt:lpstr>
      <vt:lpstr>According to GOLD/ABCD</vt:lpstr>
      <vt:lpstr>PowerPoint Presentation</vt:lpstr>
      <vt:lpstr>Complications of COPD</vt:lpstr>
      <vt:lpstr>Non pharmacological treatment</vt:lpstr>
      <vt:lpstr>Oxygen: Indications</vt:lpstr>
      <vt:lpstr>Role of surgery </vt:lpstr>
      <vt:lpstr>Acute Exacerbation of COPD</vt:lpstr>
      <vt:lpstr>Precipitating factors</vt:lpstr>
      <vt:lpstr>Treatment of AECOPD</vt:lpstr>
      <vt:lpstr>FOLLOW UP</vt:lpstr>
      <vt:lpstr>COUNSELLING </vt:lpstr>
      <vt:lpstr>PROGNOSIS …BODE index</vt:lpstr>
      <vt:lpstr>RESEARCH</vt:lpstr>
      <vt:lpstr>ETHICS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Obstructive Pulmonary Disease (COPD)</dc:title>
  <dc:creator>Thinpad</dc:creator>
  <cp:lastModifiedBy>Windows User</cp:lastModifiedBy>
  <cp:revision>11</cp:revision>
  <dcterms:modified xsi:type="dcterms:W3CDTF">2025-02-11T21:30:41Z</dcterms:modified>
</cp:coreProperties>
</file>