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5"/>
  </p:notesMasterIdLst>
  <p:sldIdLst>
    <p:sldId id="256" r:id="rId2"/>
    <p:sldId id="306" r:id="rId3"/>
    <p:sldId id="307" r:id="rId4"/>
    <p:sldId id="319" r:id="rId5"/>
    <p:sldId id="320" r:id="rId6"/>
    <p:sldId id="322" r:id="rId7"/>
    <p:sldId id="323" r:id="rId8"/>
    <p:sldId id="324"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321" r:id="rId22"/>
    <p:sldId id="269" r:id="rId23"/>
    <p:sldId id="270" r:id="rId24"/>
    <p:sldId id="271" r:id="rId25"/>
    <p:sldId id="272" r:id="rId26"/>
    <p:sldId id="273" r:id="rId27"/>
    <p:sldId id="274" r:id="rId28"/>
    <p:sldId id="275" r:id="rId29"/>
    <p:sldId id="325" r:id="rId30"/>
    <p:sldId id="326" r:id="rId31"/>
    <p:sldId id="327" r:id="rId32"/>
    <p:sldId id="316" r:id="rId33"/>
    <p:sldId id="276" r:id="rId34"/>
  </p:sldIdLst>
  <p:sldSz cx="9144000" cy="6858000" type="screen4x3"/>
  <p:notesSz cx="9144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460" y="4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PK"/>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6D752104-CFF0-40E0-A98F-15297F461E97}" type="datetimeFigureOut">
              <a:rPr lang="en-PK" smtClean="0"/>
              <a:t>02/03/2025</a:t>
            </a:fld>
            <a:endParaRPr lang="en-PK"/>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PK"/>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PK"/>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7231E2A5-C4ED-42AE-AB57-D834FDCB26B1}" type="slidenum">
              <a:rPr lang="en-PK" smtClean="0"/>
              <a:t>‹#›</a:t>
            </a:fld>
            <a:endParaRPr lang="en-PK"/>
          </a:p>
        </p:txBody>
      </p:sp>
    </p:spTree>
    <p:extLst>
      <p:ext uri="{BB962C8B-B14F-4D97-AF65-F5344CB8AC3E}">
        <p14:creationId xmlns:p14="http://schemas.microsoft.com/office/powerpoint/2010/main" val="4219773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K" dirty="0"/>
          </a:p>
        </p:txBody>
      </p:sp>
      <p:sp>
        <p:nvSpPr>
          <p:cNvPr id="4" name="Slide Number Placeholder 3"/>
          <p:cNvSpPr>
            <a:spLocks noGrp="1"/>
          </p:cNvSpPr>
          <p:nvPr>
            <p:ph type="sldNum" sz="quarter" idx="5"/>
          </p:nvPr>
        </p:nvSpPr>
        <p:spPr/>
        <p:txBody>
          <a:bodyPr/>
          <a:lstStyle/>
          <a:p>
            <a:fld id="{7231E2A5-C4ED-42AE-AB57-D834FDCB26B1}" type="slidenum">
              <a:rPr lang="en-PK" smtClean="0"/>
              <a:t>6</a:t>
            </a:fld>
            <a:endParaRPr lang="en-PK"/>
          </a:p>
        </p:txBody>
      </p:sp>
    </p:spTree>
    <p:extLst>
      <p:ext uri="{BB962C8B-B14F-4D97-AF65-F5344CB8AC3E}">
        <p14:creationId xmlns:p14="http://schemas.microsoft.com/office/powerpoint/2010/main" val="3148069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sz="3200" b="1" i="1" u="sng">
                <a:solidFill>
                  <a:srgbClr val="04607A"/>
                </a:solidFill>
                <a:latin typeface="Calibri"/>
                <a:cs typeface="Calibri"/>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sz="2400" b="0" i="0">
                <a:solidFill>
                  <a:schemeClr val="tx1"/>
                </a:solidFill>
                <a:latin typeface="Constantia"/>
                <a:cs typeface="Constantia"/>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1" u="sng">
                <a:solidFill>
                  <a:srgbClr val="04607A"/>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400" b="0" i="0">
                <a:solidFill>
                  <a:schemeClr val="tx1"/>
                </a:solidFill>
                <a:latin typeface="Constantia"/>
                <a:cs typeface="Constantia"/>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1" u="sng">
                <a:solidFill>
                  <a:srgbClr val="04607A"/>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1" u="sng">
                <a:solidFill>
                  <a:srgbClr val="04607A"/>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5.png"/><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9144000" cy="6858000"/>
          </a:xfrm>
          <a:prstGeom prst="rect">
            <a:avLst/>
          </a:prstGeom>
        </p:spPr>
      </p:pic>
      <p:pic>
        <p:nvPicPr>
          <p:cNvPr id="17" name="bg object 17"/>
          <p:cNvPicPr/>
          <p:nvPr/>
        </p:nvPicPr>
        <p:blipFill>
          <a:blip r:embed="rId8" cstate="print"/>
          <a:stretch>
            <a:fillRect/>
          </a:stretch>
        </p:blipFill>
        <p:spPr>
          <a:xfrm>
            <a:off x="0" y="1255"/>
            <a:ext cx="9143999" cy="1026159"/>
          </a:xfrm>
          <a:prstGeom prst="rect">
            <a:avLst/>
          </a:prstGeom>
        </p:spPr>
      </p:pic>
      <p:pic>
        <p:nvPicPr>
          <p:cNvPr id="18" name="bg object 18"/>
          <p:cNvPicPr/>
          <p:nvPr/>
        </p:nvPicPr>
        <p:blipFill>
          <a:blip r:embed="rId9" cstate="print"/>
          <a:stretch>
            <a:fillRect/>
          </a:stretch>
        </p:blipFill>
        <p:spPr>
          <a:xfrm>
            <a:off x="4398834" y="0"/>
            <a:ext cx="4745164" cy="600064"/>
          </a:xfrm>
          <a:prstGeom prst="rect">
            <a:avLst/>
          </a:prstGeom>
        </p:spPr>
      </p:pic>
      <p:pic>
        <p:nvPicPr>
          <p:cNvPr id="19" name="bg object 19"/>
          <p:cNvPicPr/>
          <p:nvPr/>
        </p:nvPicPr>
        <p:blipFill>
          <a:blip r:embed="rId10" cstate="print"/>
          <a:stretch>
            <a:fillRect/>
          </a:stretch>
        </p:blipFill>
        <p:spPr>
          <a:xfrm>
            <a:off x="0" y="0"/>
            <a:ext cx="9087904" cy="1020572"/>
          </a:xfrm>
          <a:prstGeom prst="rect">
            <a:avLst/>
          </a:prstGeom>
        </p:spPr>
      </p:pic>
      <p:pic>
        <p:nvPicPr>
          <p:cNvPr id="20" name="bg object 20"/>
          <p:cNvPicPr/>
          <p:nvPr/>
        </p:nvPicPr>
        <p:blipFill>
          <a:blip r:embed="rId11" cstate="print"/>
          <a:stretch>
            <a:fillRect/>
          </a:stretch>
        </p:blipFill>
        <p:spPr>
          <a:xfrm>
            <a:off x="-822" y="52323"/>
            <a:ext cx="9145584" cy="901953"/>
          </a:xfrm>
          <a:prstGeom prst="rect">
            <a:avLst/>
          </a:prstGeom>
        </p:spPr>
      </p:pic>
      <p:sp>
        <p:nvSpPr>
          <p:cNvPr id="2" name="Holder 2"/>
          <p:cNvSpPr>
            <a:spLocks noGrp="1"/>
          </p:cNvSpPr>
          <p:nvPr>
            <p:ph type="title"/>
          </p:nvPr>
        </p:nvSpPr>
        <p:spPr>
          <a:xfrm>
            <a:off x="444500" y="1262252"/>
            <a:ext cx="7185329" cy="575310"/>
          </a:xfrm>
          <a:prstGeom prst="rect">
            <a:avLst/>
          </a:prstGeom>
        </p:spPr>
        <p:txBody>
          <a:bodyPr wrap="square" lIns="0" tIns="0" rIns="0" bIns="0">
            <a:spAutoFit/>
          </a:bodyPr>
          <a:lstStyle>
            <a:lvl1pPr>
              <a:defRPr sz="3200" b="1" i="1" u="sng">
                <a:solidFill>
                  <a:srgbClr val="04607A"/>
                </a:solidFill>
                <a:latin typeface="Calibri"/>
                <a:cs typeface="Calibri"/>
              </a:defRPr>
            </a:lvl1pPr>
          </a:lstStyle>
          <a:p>
            <a:endParaRPr/>
          </a:p>
        </p:txBody>
      </p:sp>
      <p:sp>
        <p:nvSpPr>
          <p:cNvPr id="3" name="Holder 3"/>
          <p:cNvSpPr>
            <a:spLocks noGrp="1"/>
          </p:cNvSpPr>
          <p:nvPr>
            <p:ph type="body" idx="1"/>
          </p:nvPr>
        </p:nvSpPr>
        <p:spPr>
          <a:xfrm>
            <a:off x="536244" y="1950796"/>
            <a:ext cx="8040370" cy="2980690"/>
          </a:xfrm>
          <a:prstGeom prst="rect">
            <a:avLst/>
          </a:prstGeom>
        </p:spPr>
        <p:txBody>
          <a:bodyPr wrap="square" lIns="0" tIns="0" rIns="0" bIns="0">
            <a:spAutoFit/>
          </a:bodyPr>
          <a:lstStyle>
            <a:lvl1pPr>
              <a:defRPr sz="2400" b="0" i="0">
                <a:solidFill>
                  <a:schemeClr val="tx1"/>
                </a:solidFill>
                <a:latin typeface="Constantia"/>
                <a:cs typeface="Constantia"/>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3/2/2025</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7.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jpg"/><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822" y="0"/>
            <a:ext cx="9145905" cy="6858000"/>
            <a:chOff x="-822" y="0"/>
            <a:chExt cx="9145905" cy="6858000"/>
          </a:xfrm>
        </p:grpSpPr>
        <p:pic>
          <p:nvPicPr>
            <p:cNvPr id="3" name="object 3"/>
            <p:cNvPicPr/>
            <p:nvPr/>
          </p:nvPicPr>
          <p:blipFill>
            <a:blip r:embed="rId2" cstate="print"/>
            <a:stretch>
              <a:fillRect/>
            </a:stretch>
          </p:blipFill>
          <p:spPr>
            <a:xfrm>
              <a:off x="0" y="0"/>
              <a:ext cx="9144000" cy="6858000"/>
            </a:xfrm>
            <a:prstGeom prst="rect">
              <a:avLst/>
            </a:prstGeom>
          </p:spPr>
        </p:pic>
        <p:pic>
          <p:nvPicPr>
            <p:cNvPr id="4" name="object 4"/>
            <p:cNvPicPr/>
            <p:nvPr/>
          </p:nvPicPr>
          <p:blipFill>
            <a:blip r:embed="rId3" cstate="print"/>
            <a:stretch>
              <a:fillRect/>
            </a:stretch>
          </p:blipFill>
          <p:spPr>
            <a:xfrm>
              <a:off x="0" y="1255"/>
              <a:ext cx="9143999" cy="1026159"/>
            </a:xfrm>
            <a:prstGeom prst="rect">
              <a:avLst/>
            </a:prstGeom>
          </p:spPr>
        </p:pic>
        <p:pic>
          <p:nvPicPr>
            <p:cNvPr id="5" name="object 5"/>
            <p:cNvPicPr/>
            <p:nvPr/>
          </p:nvPicPr>
          <p:blipFill>
            <a:blip r:embed="rId4" cstate="print"/>
            <a:stretch>
              <a:fillRect/>
            </a:stretch>
          </p:blipFill>
          <p:spPr>
            <a:xfrm>
              <a:off x="4398834" y="0"/>
              <a:ext cx="4745164" cy="600064"/>
            </a:xfrm>
            <a:prstGeom prst="rect">
              <a:avLst/>
            </a:prstGeom>
          </p:spPr>
        </p:pic>
        <p:pic>
          <p:nvPicPr>
            <p:cNvPr id="6" name="object 6"/>
            <p:cNvPicPr/>
            <p:nvPr/>
          </p:nvPicPr>
          <p:blipFill>
            <a:blip r:embed="rId5" cstate="print"/>
            <a:stretch>
              <a:fillRect/>
            </a:stretch>
          </p:blipFill>
          <p:spPr>
            <a:xfrm>
              <a:off x="0" y="0"/>
              <a:ext cx="9087904" cy="1020572"/>
            </a:xfrm>
            <a:prstGeom prst="rect">
              <a:avLst/>
            </a:prstGeom>
          </p:spPr>
        </p:pic>
        <p:pic>
          <p:nvPicPr>
            <p:cNvPr id="7" name="object 7"/>
            <p:cNvPicPr/>
            <p:nvPr/>
          </p:nvPicPr>
          <p:blipFill>
            <a:blip r:embed="rId6" cstate="print"/>
            <a:stretch>
              <a:fillRect/>
            </a:stretch>
          </p:blipFill>
          <p:spPr>
            <a:xfrm>
              <a:off x="-822" y="52323"/>
              <a:ext cx="9145584" cy="901953"/>
            </a:xfrm>
            <a:prstGeom prst="rect">
              <a:avLst/>
            </a:prstGeom>
          </p:spPr>
        </p:pic>
      </p:grpSp>
      <p:pic>
        <p:nvPicPr>
          <p:cNvPr id="8" name="object 8"/>
          <p:cNvPicPr/>
          <p:nvPr/>
        </p:nvPicPr>
        <p:blipFill>
          <a:blip r:embed="rId7" cstate="print"/>
          <a:stretch>
            <a:fillRect/>
          </a:stretch>
        </p:blipFill>
        <p:spPr>
          <a:xfrm>
            <a:off x="792480" y="1682495"/>
            <a:ext cx="7606157" cy="139128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72389" rIns="0" bIns="0" rtlCol="0">
            <a:spAutoFit/>
          </a:bodyPr>
          <a:lstStyle/>
          <a:p>
            <a:pPr marL="12700">
              <a:lnSpc>
                <a:spcPct val="100000"/>
              </a:lnSpc>
              <a:spcBef>
                <a:spcPts val="90"/>
              </a:spcBef>
            </a:pPr>
            <a:r>
              <a:rPr dirty="0"/>
              <a:t>RENAL</a:t>
            </a:r>
            <a:r>
              <a:rPr spc="-70" dirty="0"/>
              <a:t> </a:t>
            </a:r>
            <a:r>
              <a:rPr spc="-10" dirty="0"/>
              <a:t>AGENESIS</a:t>
            </a:r>
          </a:p>
        </p:txBody>
      </p:sp>
      <p:sp>
        <p:nvSpPr>
          <p:cNvPr id="3" name="object 3"/>
          <p:cNvSpPr txBox="1"/>
          <p:nvPr/>
        </p:nvSpPr>
        <p:spPr>
          <a:xfrm>
            <a:off x="536244" y="1877628"/>
            <a:ext cx="7310120" cy="1343660"/>
          </a:xfrm>
          <a:prstGeom prst="rect">
            <a:avLst/>
          </a:prstGeom>
        </p:spPr>
        <p:txBody>
          <a:bodyPr vert="horz" wrap="square" lIns="0" tIns="85725" rIns="0" bIns="0" rtlCol="0">
            <a:spAutoFit/>
          </a:bodyPr>
          <a:lstStyle/>
          <a:p>
            <a:pPr marL="286385" indent="-273685">
              <a:lnSpc>
                <a:spcPct val="100000"/>
              </a:lnSpc>
              <a:spcBef>
                <a:spcPts val="675"/>
              </a:spcBef>
              <a:buClr>
                <a:srgbClr val="0AD0D9"/>
              </a:buClr>
              <a:buSzPct val="93750"/>
              <a:buFont typeface="Wingdings 2"/>
              <a:buChar char=""/>
              <a:tabLst>
                <a:tab pos="286385" algn="l"/>
              </a:tabLst>
            </a:pPr>
            <a:r>
              <a:rPr sz="2400" dirty="0">
                <a:latin typeface="Constantia"/>
                <a:cs typeface="Constantia"/>
              </a:rPr>
              <a:t>It</a:t>
            </a:r>
            <a:r>
              <a:rPr sz="2400" spc="-105" dirty="0">
                <a:latin typeface="Constantia"/>
                <a:cs typeface="Constantia"/>
              </a:rPr>
              <a:t> </a:t>
            </a:r>
            <a:r>
              <a:rPr sz="2400" dirty="0">
                <a:latin typeface="Constantia"/>
                <a:cs typeface="Constantia"/>
              </a:rPr>
              <a:t>is</a:t>
            </a:r>
            <a:r>
              <a:rPr sz="2400" spc="-95" dirty="0">
                <a:latin typeface="Constantia"/>
                <a:cs typeface="Constantia"/>
              </a:rPr>
              <a:t> </a:t>
            </a:r>
            <a:r>
              <a:rPr sz="2400" dirty="0">
                <a:latin typeface="Constantia"/>
                <a:cs typeface="Constantia"/>
              </a:rPr>
              <a:t>defined</a:t>
            </a:r>
            <a:r>
              <a:rPr sz="2400" spc="-80" dirty="0">
                <a:latin typeface="Constantia"/>
                <a:cs typeface="Constantia"/>
              </a:rPr>
              <a:t> </a:t>
            </a:r>
            <a:r>
              <a:rPr sz="2400" dirty="0">
                <a:latin typeface="Constantia"/>
                <a:cs typeface="Constantia"/>
              </a:rPr>
              <a:t>as</a:t>
            </a:r>
            <a:r>
              <a:rPr sz="2400" spc="-125" dirty="0">
                <a:latin typeface="Constantia"/>
                <a:cs typeface="Constantia"/>
              </a:rPr>
              <a:t> </a:t>
            </a:r>
            <a:r>
              <a:rPr sz="2400" spc="-10" dirty="0">
                <a:latin typeface="Constantia"/>
                <a:cs typeface="Constantia"/>
              </a:rPr>
              <a:t>absence</a:t>
            </a:r>
            <a:r>
              <a:rPr sz="2400" spc="-105" dirty="0">
                <a:latin typeface="Constantia"/>
                <a:cs typeface="Constantia"/>
              </a:rPr>
              <a:t> </a:t>
            </a:r>
            <a:r>
              <a:rPr sz="2400" dirty="0">
                <a:latin typeface="Constantia"/>
                <a:cs typeface="Constantia"/>
              </a:rPr>
              <a:t>of</a:t>
            </a:r>
            <a:r>
              <a:rPr sz="2400" spc="55" dirty="0">
                <a:latin typeface="Constantia"/>
                <a:cs typeface="Constantia"/>
              </a:rPr>
              <a:t> </a:t>
            </a:r>
            <a:r>
              <a:rPr sz="2400" spc="-10" dirty="0">
                <a:latin typeface="Constantia"/>
                <a:cs typeface="Constantia"/>
              </a:rPr>
              <a:t>kidneys</a:t>
            </a:r>
            <a:endParaRPr sz="2400">
              <a:latin typeface="Constantia"/>
              <a:cs typeface="Constantia"/>
            </a:endParaRPr>
          </a:p>
          <a:p>
            <a:pPr marL="286385" indent="-273685">
              <a:lnSpc>
                <a:spcPct val="100000"/>
              </a:lnSpc>
              <a:spcBef>
                <a:spcPts val="580"/>
              </a:spcBef>
              <a:buClr>
                <a:srgbClr val="0AD0D9"/>
              </a:buClr>
              <a:buSzPct val="93750"/>
              <a:buFont typeface="Wingdings 2"/>
              <a:buChar char=""/>
              <a:tabLst>
                <a:tab pos="286385" algn="l"/>
              </a:tabLst>
            </a:pPr>
            <a:r>
              <a:rPr sz="2400" dirty="0">
                <a:latin typeface="Constantia"/>
                <a:cs typeface="Constantia"/>
              </a:rPr>
              <a:t>Mostly</a:t>
            </a:r>
            <a:r>
              <a:rPr sz="2400" spc="-75" dirty="0">
                <a:latin typeface="Constantia"/>
                <a:cs typeface="Constantia"/>
              </a:rPr>
              <a:t> </a:t>
            </a:r>
            <a:r>
              <a:rPr sz="2400" dirty="0">
                <a:latin typeface="Constantia"/>
                <a:cs typeface="Constantia"/>
              </a:rPr>
              <a:t>it</a:t>
            </a:r>
            <a:r>
              <a:rPr sz="2400" spc="-85" dirty="0">
                <a:latin typeface="Constantia"/>
                <a:cs typeface="Constantia"/>
              </a:rPr>
              <a:t> </a:t>
            </a:r>
            <a:r>
              <a:rPr sz="2400" dirty="0">
                <a:latin typeface="Constantia"/>
                <a:cs typeface="Constantia"/>
              </a:rPr>
              <a:t>is</a:t>
            </a:r>
            <a:r>
              <a:rPr sz="2400" spc="-130" dirty="0">
                <a:latin typeface="Constantia"/>
                <a:cs typeface="Constantia"/>
              </a:rPr>
              <a:t> </a:t>
            </a:r>
            <a:r>
              <a:rPr sz="2400" dirty="0">
                <a:latin typeface="Constantia"/>
                <a:cs typeface="Constantia"/>
              </a:rPr>
              <a:t>due</a:t>
            </a:r>
            <a:r>
              <a:rPr sz="2400" spc="-120" dirty="0">
                <a:latin typeface="Constantia"/>
                <a:cs typeface="Constantia"/>
              </a:rPr>
              <a:t> </a:t>
            </a:r>
            <a:r>
              <a:rPr sz="2400" dirty="0">
                <a:latin typeface="Constantia"/>
                <a:cs typeface="Constantia"/>
              </a:rPr>
              <a:t>to</a:t>
            </a:r>
            <a:r>
              <a:rPr sz="2400" spc="-105" dirty="0">
                <a:latin typeface="Constantia"/>
                <a:cs typeface="Constantia"/>
              </a:rPr>
              <a:t> </a:t>
            </a:r>
            <a:r>
              <a:rPr sz="2400" spc="-10" dirty="0">
                <a:latin typeface="Constantia"/>
                <a:cs typeface="Constantia"/>
              </a:rPr>
              <a:t>failure</a:t>
            </a:r>
            <a:r>
              <a:rPr sz="2400" spc="-140" dirty="0">
                <a:latin typeface="Constantia"/>
                <a:cs typeface="Constantia"/>
              </a:rPr>
              <a:t> </a:t>
            </a:r>
            <a:r>
              <a:rPr sz="2400" dirty="0">
                <a:latin typeface="Constantia"/>
                <a:cs typeface="Constantia"/>
              </a:rPr>
              <a:t>of</a:t>
            </a:r>
            <a:r>
              <a:rPr sz="2400" spc="10" dirty="0">
                <a:latin typeface="Constantia"/>
                <a:cs typeface="Constantia"/>
              </a:rPr>
              <a:t> </a:t>
            </a:r>
            <a:r>
              <a:rPr sz="2400" dirty="0">
                <a:latin typeface="Constantia"/>
                <a:cs typeface="Constantia"/>
              </a:rPr>
              <a:t>mesonephric</a:t>
            </a:r>
            <a:r>
              <a:rPr sz="2400" spc="-130" dirty="0">
                <a:latin typeface="Constantia"/>
                <a:cs typeface="Constantia"/>
              </a:rPr>
              <a:t> </a:t>
            </a:r>
            <a:r>
              <a:rPr sz="2400" dirty="0">
                <a:latin typeface="Constantia"/>
                <a:cs typeface="Constantia"/>
              </a:rPr>
              <a:t>duct</a:t>
            </a:r>
            <a:r>
              <a:rPr sz="2400" spc="-105" dirty="0">
                <a:latin typeface="Constantia"/>
                <a:cs typeface="Constantia"/>
              </a:rPr>
              <a:t> </a:t>
            </a:r>
            <a:r>
              <a:rPr sz="2400" dirty="0">
                <a:latin typeface="Constantia"/>
                <a:cs typeface="Constantia"/>
              </a:rPr>
              <a:t>to</a:t>
            </a:r>
            <a:r>
              <a:rPr sz="2400" spc="-80" dirty="0">
                <a:latin typeface="Constantia"/>
                <a:cs typeface="Constantia"/>
              </a:rPr>
              <a:t> </a:t>
            </a:r>
            <a:r>
              <a:rPr sz="2400" spc="-20" dirty="0">
                <a:latin typeface="Constantia"/>
                <a:cs typeface="Constantia"/>
              </a:rPr>
              <a:t>bud.</a:t>
            </a:r>
            <a:endParaRPr sz="2400">
              <a:latin typeface="Constantia"/>
              <a:cs typeface="Constantia"/>
            </a:endParaRPr>
          </a:p>
          <a:p>
            <a:pPr marL="286385" indent="-273685">
              <a:lnSpc>
                <a:spcPct val="100000"/>
              </a:lnSpc>
              <a:spcBef>
                <a:spcPts val="580"/>
              </a:spcBef>
              <a:buClr>
                <a:srgbClr val="0AD0D9"/>
              </a:buClr>
              <a:buSzPct val="93750"/>
              <a:buFont typeface="Wingdings 2"/>
              <a:buChar char=""/>
              <a:tabLst>
                <a:tab pos="286385" algn="l"/>
              </a:tabLst>
            </a:pPr>
            <a:r>
              <a:rPr sz="2400" spc="-30" dirty="0">
                <a:latin typeface="Constantia"/>
                <a:cs typeface="Constantia"/>
              </a:rPr>
              <a:t>It</a:t>
            </a:r>
            <a:r>
              <a:rPr sz="2400" spc="-140" dirty="0">
                <a:latin typeface="Constantia"/>
                <a:cs typeface="Constantia"/>
              </a:rPr>
              <a:t> </a:t>
            </a:r>
            <a:r>
              <a:rPr sz="2400" dirty="0">
                <a:latin typeface="Constantia"/>
                <a:cs typeface="Constantia"/>
              </a:rPr>
              <a:t>can</a:t>
            </a:r>
            <a:r>
              <a:rPr sz="2400" spc="-50" dirty="0">
                <a:latin typeface="Constantia"/>
                <a:cs typeface="Constantia"/>
              </a:rPr>
              <a:t> </a:t>
            </a:r>
            <a:r>
              <a:rPr sz="2400" dirty="0">
                <a:latin typeface="Constantia"/>
                <a:cs typeface="Constantia"/>
              </a:rPr>
              <a:t>be</a:t>
            </a:r>
            <a:r>
              <a:rPr sz="2400" spc="-105" dirty="0">
                <a:latin typeface="Constantia"/>
                <a:cs typeface="Constantia"/>
              </a:rPr>
              <a:t> </a:t>
            </a:r>
            <a:r>
              <a:rPr sz="2400" spc="-10" dirty="0">
                <a:latin typeface="Constantia"/>
                <a:cs typeface="Constantia"/>
              </a:rPr>
              <a:t>unilateral</a:t>
            </a:r>
            <a:r>
              <a:rPr sz="2400" spc="-60" dirty="0">
                <a:latin typeface="Constantia"/>
                <a:cs typeface="Constantia"/>
              </a:rPr>
              <a:t> </a:t>
            </a:r>
            <a:r>
              <a:rPr sz="2400" dirty="0">
                <a:latin typeface="Constantia"/>
                <a:cs typeface="Constantia"/>
              </a:rPr>
              <a:t>or</a:t>
            </a:r>
            <a:r>
              <a:rPr sz="2400" spc="-70" dirty="0">
                <a:latin typeface="Constantia"/>
                <a:cs typeface="Constantia"/>
              </a:rPr>
              <a:t> </a:t>
            </a:r>
            <a:r>
              <a:rPr sz="2400" spc="-10" dirty="0">
                <a:latin typeface="Constantia"/>
                <a:cs typeface="Constantia"/>
              </a:rPr>
              <a:t>bilateral.</a:t>
            </a:r>
            <a:endParaRPr sz="2400">
              <a:latin typeface="Constantia"/>
              <a:cs typeface="Constantia"/>
            </a:endParaRPr>
          </a:p>
        </p:txBody>
      </p:sp>
      <p:pic>
        <p:nvPicPr>
          <p:cNvPr id="4" name="object 4"/>
          <p:cNvPicPr/>
          <p:nvPr/>
        </p:nvPicPr>
        <p:blipFill>
          <a:blip r:embed="rId2" cstate="print"/>
          <a:stretch>
            <a:fillRect/>
          </a:stretch>
        </p:blipFill>
        <p:spPr>
          <a:xfrm>
            <a:off x="5227320" y="3355846"/>
            <a:ext cx="3547872" cy="3386328"/>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44804" y="1323212"/>
            <a:ext cx="3042285" cy="512445"/>
          </a:xfrm>
          <a:prstGeom prst="rect">
            <a:avLst/>
          </a:prstGeom>
        </p:spPr>
        <p:txBody>
          <a:bodyPr vert="horz" wrap="square" lIns="0" tIns="11430" rIns="0" bIns="0" rtlCol="0">
            <a:spAutoFit/>
          </a:bodyPr>
          <a:lstStyle/>
          <a:p>
            <a:pPr marL="12700">
              <a:lnSpc>
                <a:spcPct val="100000"/>
              </a:lnSpc>
              <a:spcBef>
                <a:spcPts val="90"/>
              </a:spcBef>
            </a:pPr>
            <a:r>
              <a:rPr dirty="0"/>
              <a:t>RENAL</a:t>
            </a:r>
            <a:r>
              <a:rPr spc="-70" dirty="0"/>
              <a:t> </a:t>
            </a:r>
            <a:r>
              <a:rPr spc="-10" dirty="0"/>
              <a:t>DYSPLASIA</a:t>
            </a:r>
          </a:p>
        </p:txBody>
      </p:sp>
      <p:sp>
        <p:nvSpPr>
          <p:cNvPr id="3" name="object 3"/>
          <p:cNvSpPr txBox="1"/>
          <p:nvPr/>
        </p:nvSpPr>
        <p:spPr>
          <a:xfrm>
            <a:off x="536244" y="1877628"/>
            <a:ext cx="7549515" cy="2514600"/>
          </a:xfrm>
          <a:prstGeom prst="rect">
            <a:avLst/>
          </a:prstGeom>
        </p:spPr>
        <p:txBody>
          <a:bodyPr vert="horz" wrap="square" lIns="0" tIns="85725" rIns="0" bIns="0" rtlCol="0">
            <a:spAutoFit/>
          </a:bodyPr>
          <a:lstStyle/>
          <a:p>
            <a:pPr marL="286385" indent="-273685">
              <a:lnSpc>
                <a:spcPct val="100000"/>
              </a:lnSpc>
              <a:spcBef>
                <a:spcPts val="675"/>
              </a:spcBef>
              <a:buClr>
                <a:srgbClr val="0AD0D9"/>
              </a:buClr>
              <a:buSzPct val="93750"/>
              <a:buFont typeface="Wingdings 2"/>
              <a:buChar char=""/>
              <a:tabLst>
                <a:tab pos="286385" algn="l"/>
              </a:tabLst>
            </a:pPr>
            <a:r>
              <a:rPr sz="2400" dirty="0">
                <a:latin typeface="Constantia"/>
                <a:cs typeface="Constantia"/>
              </a:rPr>
              <a:t>It</a:t>
            </a:r>
            <a:r>
              <a:rPr sz="2400" spc="-130" dirty="0">
                <a:latin typeface="Constantia"/>
                <a:cs typeface="Constantia"/>
              </a:rPr>
              <a:t> </a:t>
            </a:r>
            <a:r>
              <a:rPr sz="2400" dirty="0">
                <a:latin typeface="Constantia"/>
                <a:cs typeface="Constantia"/>
              </a:rPr>
              <a:t>is</a:t>
            </a:r>
            <a:r>
              <a:rPr sz="2400" spc="-125" dirty="0">
                <a:latin typeface="Constantia"/>
                <a:cs typeface="Constantia"/>
              </a:rPr>
              <a:t> </a:t>
            </a:r>
            <a:r>
              <a:rPr sz="2400" dirty="0">
                <a:latin typeface="Constantia"/>
                <a:cs typeface="Constantia"/>
              </a:rPr>
              <a:t>abnormal</a:t>
            </a:r>
            <a:r>
              <a:rPr sz="2400" spc="-50" dirty="0">
                <a:latin typeface="Constantia"/>
                <a:cs typeface="Constantia"/>
              </a:rPr>
              <a:t> </a:t>
            </a:r>
            <a:r>
              <a:rPr sz="2400" dirty="0">
                <a:latin typeface="Constantia"/>
                <a:cs typeface="Constantia"/>
              </a:rPr>
              <a:t>metanephric</a:t>
            </a:r>
            <a:r>
              <a:rPr sz="2400" spc="-135" dirty="0">
                <a:latin typeface="Constantia"/>
                <a:cs typeface="Constantia"/>
              </a:rPr>
              <a:t> </a:t>
            </a:r>
            <a:r>
              <a:rPr sz="2400" spc="-10" dirty="0">
                <a:latin typeface="Constantia"/>
                <a:cs typeface="Constantia"/>
              </a:rPr>
              <a:t>differentiation</a:t>
            </a:r>
            <a:endParaRPr sz="2400">
              <a:latin typeface="Constantia"/>
              <a:cs typeface="Constantia"/>
            </a:endParaRPr>
          </a:p>
          <a:p>
            <a:pPr marL="286385" indent="-273685">
              <a:lnSpc>
                <a:spcPct val="100000"/>
              </a:lnSpc>
              <a:spcBef>
                <a:spcPts val="580"/>
              </a:spcBef>
              <a:buClr>
                <a:srgbClr val="0AD0D9"/>
              </a:buClr>
              <a:buSzPct val="93750"/>
              <a:buFont typeface="Wingdings 2"/>
              <a:buChar char=""/>
              <a:tabLst>
                <a:tab pos="286385" algn="l"/>
              </a:tabLst>
            </a:pPr>
            <a:r>
              <a:rPr sz="2400" dirty="0">
                <a:latin typeface="Constantia"/>
                <a:cs typeface="Constantia"/>
              </a:rPr>
              <a:t>It</a:t>
            </a:r>
            <a:r>
              <a:rPr sz="2400" spc="-114" dirty="0">
                <a:latin typeface="Constantia"/>
                <a:cs typeface="Constantia"/>
              </a:rPr>
              <a:t> </a:t>
            </a:r>
            <a:r>
              <a:rPr sz="2400" spc="-10" dirty="0">
                <a:latin typeface="Constantia"/>
                <a:cs typeface="Constantia"/>
              </a:rPr>
              <a:t>may</a:t>
            </a:r>
            <a:r>
              <a:rPr sz="2400" spc="-135" dirty="0">
                <a:latin typeface="Constantia"/>
                <a:cs typeface="Constantia"/>
              </a:rPr>
              <a:t> </a:t>
            </a:r>
            <a:r>
              <a:rPr sz="2400" dirty="0">
                <a:latin typeface="Constantia"/>
                <a:cs typeface="Constantia"/>
              </a:rPr>
              <a:t>result</a:t>
            </a:r>
            <a:r>
              <a:rPr sz="2400" spc="-90" dirty="0">
                <a:latin typeface="Constantia"/>
                <a:cs typeface="Constantia"/>
              </a:rPr>
              <a:t> </a:t>
            </a:r>
            <a:r>
              <a:rPr sz="2400" dirty="0">
                <a:latin typeface="Constantia"/>
                <a:cs typeface="Constantia"/>
              </a:rPr>
              <a:t>in</a:t>
            </a:r>
            <a:r>
              <a:rPr sz="2400" spc="-110" dirty="0">
                <a:latin typeface="Constantia"/>
                <a:cs typeface="Constantia"/>
              </a:rPr>
              <a:t> </a:t>
            </a:r>
            <a:r>
              <a:rPr sz="2400" spc="-10" dirty="0">
                <a:latin typeface="Constantia"/>
                <a:cs typeface="Constantia"/>
              </a:rPr>
              <a:t>cartilage/cystic</a:t>
            </a:r>
            <a:r>
              <a:rPr sz="2400" spc="-85" dirty="0">
                <a:latin typeface="Constantia"/>
                <a:cs typeface="Constantia"/>
              </a:rPr>
              <a:t> </a:t>
            </a:r>
            <a:r>
              <a:rPr sz="2400" spc="-10" dirty="0">
                <a:latin typeface="Constantia"/>
                <a:cs typeface="Constantia"/>
              </a:rPr>
              <a:t>structure.</a:t>
            </a:r>
            <a:endParaRPr sz="2400">
              <a:latin typeface="Constantia"/>
              <a:cs typeface="Constantia"/>
            </a:endParaRPr>
          </a:p>
          <a:p>
            <a:pPr marL="287020" marR="5080" indent="-274320">
              <a:lnSpc>
                <a:spcPct val="100000"/>
              </a:lnSpc>
              <a:spcBef>
                <a:spcPts val="580"/>
              </a:spcBef>
              <a:buClr>
                <a:srgbClr val="0AD0D9"/>
              </a:buClr>
              <a:buSzPct val="93750"/>
              <a:buFont typeface="Wingdings 2"/>
              <a:buChar char=""/>
              <a:tabLst>
                <a:tab pos="287020" algn="l"/>
              </a:tabLst>
            </a:pPr>
            <a:r>
              <a:rPr sz="2400" spc="-10" dirty="0">
                <a:latin typeface="Constantia"/>
                <a:cs typeface="Constantia"/>
              </a:rPr>
              <a:t>Most</a:t>
            </a:r>
            <a:r>
              <a:rPr sz="2400" spc="-145" dirty="0">
                <a:latin typeface="Constantia"/>
                <a:cs typeface="Constantia"/>
              </a:rPr>
              <a:t> </a:t>
            </a:r>
            <a:r>
              <a:rPr sz="2400" spc="-10" dirty="0">
                <a:latin typeface="Constantia"/>
                <a:cs typeface="Constantia"/>
              </a:rPr>
              <a:t>common</a:t>
            </a:r>
            <a:r>
              <a:rPr sz="2400" spc="-130" dirty="0">
                <a:latin typeface="Constantia"/>
                <a:cs typeface="Constantia"/>
              </a:rPr>
              <a:t> </a:t>
            </a:r>
            <a:r>
              <a:rPr sz="2400" dirty="0">
                <a:latin typeface="Constantia"/>
                <a:cs typeface="Constantia"/>
              </a:rPr>
              <a:t>cystic</a:t>
            </a:r>
            <a:r>
              <a:rPr sz="2400" spc="-100" dirty="0">
                <a:latin typeface="Constantia"/>
                <a:cs typeface="Constantia"/>
              </a:rPr>
              <a:t> </a:t>
            </a:r>
            <a:r>
              <a:rPr sz="2400" dirty="0">
                <a:latin typeface="Constantia"/>
                <a:cs typeface="Constantia"/>
              </a:rPr>
              <a:t>anomaly</a:t>
            </a:r>
            <a:r>
              <a:rPr sz="2400" spc="-100" dirty="0">
                <a:latin typeface="Constantia"/>
                <a:cs typeface="Constantia"/>
              </a:rPr>
              <a:t> </a:t>
            </a:r>
            <a:r>
              <a:rPr sz="2400" dirty="0">
                <a:latin typeface="Constantia"/>
                <a:cs typeface="Constantia"/>
              </a:rPr>
              <a:t>is</a:t>
            </a:r>
            <a:r>
              <a:rPr sz="2400" spc="-120" dirty="0">
                <a:latin typeface="Constantia"/>
                <a:cs typeface="Constantia"/>
              </a:rPr>
              <a:t> </a:t>
            </a:r>
            <a:r>
              <a:rPr sz="2400" dirty="0">
                <a:latin typeface="Constantia"/>
                <a:cs typeface="Constantia"/>
              </a:rPr>
              <a:t>adult</a:t>
            </a:r>
            <a:r>
              <a:rPr sz="2400" spc="-130" dirty="0">
                <a:latin typeface="Constantia"/>
                <a:cs typeface="Constantia"/>
              </a:rPr>
              <a:t> </a:t>
            </a:r>
            <a:r>
              <a:rPr sz="2400" spc="-10" dirty="0">
                <a:latin typeface="Constantia"/>
                <a:cs typeface="Constantia"/>
              </a:rPr>
              <a:t>polycystic</a:t>
            </a:r>
            <a:r>
              <a:rPr sz="2400" spc="-55" dirty="0">
                <a:latin typeface="Constantia"/>
                <a:cs typeface="Constantia"/>
              </a:rPr>
              <a:t> </a:t>
            </a:r>
            <a:r>
              <a:rPr sz="2400" spc="-10" dirty="0">
                <a:latin typeface="Constantia"/>
                <a:cs typeface="Constantia"/>
              </a:rPr>
              <a:t>kidney </a:t>
            </a:r>
            <a:r>
              <a:rPr sz="2400" dirty="0">
                <a:latin typeface="Constantia"/>
                <a:cs typeface="Constantia"/>
              </a:rPr>
              <a:t>disease</a:t>
            </a:r>
            <a:r>
              <a:rPr sz="2400" spc="-145" dirty="0">
                <a:latin typeface="Constantia"/>
                <a:cs typeface="Constantia"/>
              </a:rPr>
              <a:t> </a:t>
            </a:r>
            <a:r>
              <a:rPr sz="2400" dirty="0">
                <a:latin typeface="Constantia"/>
                <a:cs typeface="Constantia"/>
              </a:rPr>
              <a:t>which</a:t>
            </a:r>
            <a:r>
              <a:rPr sz="2400" spc="-70" dirty="0">
                <a:latin typeface="Constantia"/>
                <a:cs typeface="Constantia"/>
              </a:rPr>
              <a:t> </a:t>
            </a:r>
            <a:r>
              <a:rPr sz="2400" dirty="0">
                <a:latin typeface="Constantia"/>
                <a:cs typeface="Constantia"/>
              </a:rPr>
              <a:t>is</a:t>
            </a:r>
            <a:r>
              <a:rPr sz="2400" spc="-145" dirty="0">
                <a:latin typeface="Constantia"/>
                <a:cs typeface="Constantia"/>
              </a:rPr>
              <a:t> </a:t>
            </a:r>
            <a:r>
              <a:rPr sz="2400" dirty="0">
                <a:latin typeface="Constantia"/>
                <a:cs typeface="Constantia"/>
              </a:rPr>
              <a:t>common</a:t>
            </a:r>
            <a:r>
              <a:rPr sz="2400" spc="-70" dirty="0">
                <a:latin typeface="Constantia"/>
                <a:cs typeface="Constantia"/>
              </a:rPr>
              <a:t> </a:t>
            </a:r>
            <a:r>
              <a:rPr sz="2400" dirty="0">
                <a:latin typeface="Constantia"/>
                <a:cs typeface="Constantia"/>
              </a:rPr>
              <a:t>in</a:t>
            </a:r>
            <a:r>
              <a:rPr sz="2400" spc="-120" dirty="0">
                <a:latin typeface="Constantia"/>
                <a:cs typeface="Constantia"/>
              </a:rPr>
              <a:t> </a:t>
            </a:r>
            <a:r>
              <a:rPr sz="2400" spc="-10" dirty="0">
                <a:latin typeface="Constantia"/>
                <a:cs typeface="Constantia"/>
              </a:rPr>
              <a:t>adults</a:t>
            </a:r>
            <a:endParaRPr sz="2400">
              <a:latin typeface="Constantia"/>
              <a:cs typeface="Constantia"/>
            </a:endParaRPr>
          </a:p>
          <a:p>
            <a:pPr marL="287020" marR="189230" indent="-274320">
              <a:lnSpc>
                <a:spcPct val="100000"/>
              </a:lnSpc>
              <a:spcBef>
                <a:spcPts val="575"/>
              </a:spcBef>
              <a:buClr>
                <a:srgbClr val="0AD0D9"/>
              </a:buClr>
              <a:buSzPct val="93750"/>
              <a:buFont typeface="Wingdings 2"/>
              <a:buChar char=""/>
              <a:tabLst>
                <a:tab pos="287020" algn="l"/>
              </a:tabLst>
            </a:pPr>
            <a:r>
              <a:rPr sz="2400" dirty="0">
                <a:latin typeface="Constantia"/>
                <a:cs typeface="Constantia"/>
              </a:rPr>
              <a:t>Other</a:t>
            </a:r>
            <a:r>
              <a:rPr sz="2400" spc="-125" dirty="0">
                <a:latin typeface="Constantia"/>
                <a:cs typeface="Constantia"/>
              </a:rPr>
              <a:t> </a:t>
            </a:r>
            <a:r>
              <a:rPr sz="2400" dirty="0">
                <a:latin typeface="Constantia"/>
                <a:cs typeface="Constantia"/>
              </a:rPr>
              <a:t>is</a:t>
            </a:r>
            <a:r>
              <a:rPr sz="2400" spc="-80" dirty="0">
                <a:latin typeface="Constantia"/>
                <a:cs typeface="Constantia"/>
              </a:rPr>
              <a:t> </a:t>
            </a:r>
            <a:r>
              <a:rPr sz="2400" spc="-10" dirty="0">
                <a:latin typeface="Constantia"/>
                <a:cs typeface="Constantia"/>
              </a:rPr>
              <a:t>multicystic</a:t>
            </a:r>
            <a:r>
              <a:rPr sz="2400" spc="-110" dirty="0">
                <a:latin typeface="Constantia"/>
                <a:cs typeface="Constantia"/>
              </a:rPr>
              <a:t> </a:t>
            </a:r>
            <a:r>
              <a:rPr sz="2400" dirty="0">
                <a:latin typeface="Constantia"/>
                <a:cs typeface="Constantia"/>
              </a:rPr>
              <a:t>dysplastic</a:t>
            </a:r>
            <a:r>
              <a:rPr sz="2400" spc="-70" dirty="0">
                <a:latin typeface="Constantia"/>
                <a:cs typeface="Constantia"/>
              </a:rPr>
              <a:t> </a:t>
            </a:r>
            <a:r>
              <a:rPr sz="2400" dirty="0">
                <a:latin typeface="Constantia"/>
                <a:cs typeface="Constantia"/>
              </a:rPr>
              <a:t>kidney</a:t>
            </a:r>
            <a:r>
              <a:rPr sz="2400" spc="-135" dirty="0">
                <a:latin typeface="Constantia"/>
                <a:cs typeface="Constantia"/>
              </a:rPr>
              <a:t> </a:t>
            </a:r>
            <a:r>
              <a:rPr sz="2400" dirty="0">
                <a:latin typeface="Constantia"/>
                <a:cs typeface="Constantia"/>
              </a:rPr>
              <a:t>disease</a:t>
            </a:r>
            <a:r>
              <a:rPr sz="2400" spc="-130" dirty="0">
                <a:latin typeface="Constantia"/>
                <a:cs typeface="Constantia"/>
              </a:rPr>
              <a:t> </a:t>
            </a:r>
            <a:r>
              <a:rPr sz="2400" dirty="0">
                <a:latin typeface="Constantia"/>
                <a:cs typeface="Constantia"/>
              </a:rPr>
              <a:t>which</a:t>
            </a:r>
            <a:r>
              <a:rPr sz="2400" spc="-60" dirty="0">
                <a:latin typeface="Constantia"/>
                <a:cs typeface="Constantia"/>
              </a:rPr>
              <a:t> </a:t>
            </a:r>
            <a:r>
              <a:rPr sz="2400" spc="-25" dirty="0">
                <a:latin typeface="Constantia"/>
                <a:cs typeface="Constantia"/>
              </a:rPr>
              <a:t>is </a:t>
            </a:r>
            <a:r>
              <a:rPr sz="2400" spc="-10" dirty="0">
                <a:latin typeface="Constantia"/>
                <a:cs typeface="Constantia"/>
              </a:rPr>
              <a:t>incompatible</a:t>
            </a:r>
            <a:r>
              <a:rPr sz="2400" spc="-100" dirty="0">
                <a:latin typeface="Constantia"/>
                <a:cs typeface="Constantia"/>
              </a:rPr>
              <a:t> </a:t>
            </a:r>
            <a:r>
              <a:rPr sz="2400" dirty="0">
                <a:latin typeface="Constantia"/>
                <a:cs typeface="Constantia"/>
              </a:rPr>
              <a:t>with</a:t>
            </a:r>
            <a:r>
              <a:rPr sz="2400" spc="-30" dirty="0">
                <a:latin typeface="Constantia"/>
                <a:cs typeface="Constantia"/>
              </a:rPr>
              <a:t> </a:t>
            </a:r>
            <a:r>
              <a:rPr sz="2400" spc="-20" dirty="0">
                <a:latin typeface="Constantia"/>
                <a:cs typeface="Constantia"/>
              </a:rPr>
              <a:t>life.</a:t>
            </a:r>
            <a:endParaRPr sz="2400">
              <a:latin typeface="Constantia"/>
              <a:cs typeface="Constanti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72389" rIns="0" bIns="0" rtlCol="0">
            <a:spAutoFit/>
          </a:bodyPr>
          <a:lstStyle/>
          <a:p>
            <a:pPr marL="12700">
              <a:lnSpc>
                <a:spcPct val="100000"/>
              </a:lnSpc>
              <a:spcBef>
                <a:spcPts val="90"/>
              </a:spcBef>
            </a:pPr>
            <a:r>
              <a:rPr spc="-45" dirty="0"/>
              <a:t>ADULT</a:t>
            </a:r>
            <a:r>
              <a:rPr spc="-114" dirty="0"/>
              <a:t> </a:t>
            </a:r>
            <a:r>
              <a:rPr spc="-50" dirty="0"/>
              <a:t>POLYCYSTIC</a:t>
            </a:r>
            <a:r>
              <a:rPr spc="-85" dirty="0"/>
              <a:t> </a:t>
            </a:r>
            <a:r>
              <a:rPr dirty="0"/>
              <a:t>KIDNEY</a:t>
            </a:r>
            <a:r>
              <a:rPr spc="-105" dirty="0"/>
              <a:t> </a:t>
            </a:r>
            <a:r>
              <a:rPr spc="-10" dirty="0"/>
              <a:t>DISEASE(APKD)</a:t>
            </a:r>
          </a:p>
        </p:txBody>
      </p:sp>
      <p:sp>
        <p:nvSpPr>
          <p:cNvPr id="3" name="object 3"/>
          <p:cNvSpPr txBox="1"/>
          <p:nvPr/>
        </p:nvSpPr>
        <p:spPr>
          <a:xfrm>
            <a:off x="536244" y="1877628"/>
            <a:ext cx="7937500" cy="2587625"/>
          </a:xfrm>
          <a:prstGeom prst="rect">
            <a:avLst/>
          </a:prstGeom>
        </p:spPr>
        <p:txBody>
          <a:bodyPr vert="horz" wrap="square" lIns="0" tIns="85725" rIns="0" bIns="0" rtlCol="0">
            <a:spAutoFit/>
          </a:bodyPr>
          <a:lstStyle/>
          <a:p>
            <a:pPr marL="286385" indent="-273685">
              <a:lnSpc>
                <a:spcPct val="100000"/>
              </a:lnSpc>
              <a:spcBef>
                <a:spcPts val="675"/>
              </a:spcBef>
              <a:buClr>
                <a:srgbClr val="0AD0D9"/>
              </a:buClr>
              <a:buSzPct val="93750"/>
              <a:buFont typeface="Wingdings 2"/>
              <a:buChar char=""/>
              <a:tabLst>
                <a:tab pos="286385" algn="l"/>
              </a:tabLst>
            </a:pPr>
            <a:r>
              <a:rPr sz="2400" dirty="0">
                <a:latin typeface="Constantia"/>
                <a:cs typeface="Constantia"/>
              </a:rPr>
              <a:t>Autosomal</a:t>
            </a:r>
            <a:r>
              <a:rPr sz="2400" spc="-135" dirty="0">
                <a:latin typeface="Constantia"/>
                <a:cs typeface="Constantia"/>
              </a:rPr>
              <a:t> </a:t>
            </a:r>
            <a:r>
              <a:rPr sz="2400" dirty="0">
                <a:latin typeface="Constantia"/>
                <a:cs typeface="Constantia"/>
              </a:rPr>
              <a:t>dominant</a:t>
            </a:r>
            <a:r>
              <a:rPr sz="2400" spc="-140" dirty="0">
                <a:latin typeface="Constantia"/>
                <a:cs typeface="Constantia"/>
              </a:rPr>
              <a:t> </a:t>
            </a:r>
            <a:r>
              <a:rPr sz="2400" dirty="0">
                <a:latin typeface="Constantia"/>
                <a:cs typeface="Constantia"/>
              </a:rPr>
              <a:t>inherited</a:t>
            </a:r>
            <a:r>
              <a:rPr sz="2400" spc="-114" dirty="0">
                <a:latin typeface="Constantia"/>
                <a:cs typeface="Constantia"/>
              </a:rPr>
              <a:t> </a:t>
            </a:r>
            <a:r>
              <a:rPr sz="2400" spc="-10" dirty="0">
                <a:latin typeface="Constantia"/>
                <a:cs typeface="Constantia"/>
              </a:rPr>
              <a:t>disorder</a:t>
            </a:r>
            <a:endParaRPr sz="2400">
              <a:latin typeface="Constantia"/>
              <a:cs typeface="Constantia"/>
            </a:endParaRPr>
          </a:p>
          <a:p>
            <a:pPr marL="286385" indent="-273685">
              <a:lnSpc>
                <a:spcPct val="100000"/>
              </a:lnSpc>
              <a:spcBef>
                <a:spcPts val="580"/>
              </a:spcBef>
              <a:buClr>
                <a:srgbClr val="0AD0D9"/>
              </a:buClr>
              <a:buSzPct val="93750"/>
              <a:buFont typeface="Wingdings 2"/>
              <a:buChar char=""/>
              <a:tabLst>
                <a:tab pos="286385" algn="l"/>
              </a:tabLst>
            </a:pPr>
            <a:r>
              <a:rPr sz="2400" dirty="0">
                <a:latin typeface="Constantia"/>
                <a:cs typeface="Constantia"/>
              </a:rPr>
              <a:t>95%</a:t>
            </a:r>
            <a:r>
              <a:rPr sz="2400" spc="-130" dirty="0">
                <a:latin typeface="Constantia"/>
                <a:cs typeface="Constantia"/>
              </a:rPr>
              <a:t> </a:t>
            </a:r>
            <a:r>
              <a:rPr sz="2400" dirty="0">
                <a:latin typeface="Constantia"/>
                <a:cs typeface="Constantia"/>
              </a:rPr>
              <a:t>occur</a:t>
            </a:r>
            <a:r>
              <a:rPr sz="2400" spc="-90" dirty="0">
                <a:latin typeface="Constantia"/>
                <a:cs typeface="Constantia"/>
              </a:rPr>
              <a:t> </a:t>
            </a:r>
            <a:r>
              <a:rPr sz="2400" dirty="0">
                <a:latin typeface="Constantia"/>
                <a:cs typeface="Constantia"/>
              </a:rPr>
              <a:t>in</a:t>
            </a:r>
            <a:r>
              <a:rPr sz="2400" spc="-60" dirty="0">
                <a:latin typeface="Constantia"/>
                <a:cs typeface="Constantia"/>
              </a:rPr>
              <a:t> </a:t>
            </a:r>
            <a:r>
              <a:rPr sz="2400" dirty="0">
                <a:latin typeface="Constantia"/>
                <a:cs typeface="Constantia"/>
              </a:rPr>
              <a:t>both</a:t>
            </a:r>
            <a:r>
              <a:rPr sz="2400" spc="-50" dirty="0">
                <a:latin typeface="Constantia"/>
                <a:cs typeface="Constantia"/>
              </a:rPr>
              <a:t> </a:t>
            </a:r>
            <a:r>
              <a:rPr sz="2400" spc="-10" dirty="0">
                <a:latin typeface="Constantia"/>
                <a:cs typeface="Constantia"/>
              </a:rPr>
              <a:t>kidneys</a:t>
            </a:r>
            <a:endParaRPr sz="2400">
              <a:latin typeface="Constantia"/>
              <a:cs typeface="Constantia"/>
            </a:endParaRPr>
          </a:p>
          <a:p>
            <a:pPr marL="286385" indent="-273685">
              <a:lnSpc>
                <a:spcPct val="100000"/>
              </a:lnSpc>
              <a:spcBef>
                <a:spcPts val="580"/>
              </a:spcBef>
              <a:buClr>
                <a:srgbClr val="0AD0D9"/>
              </a:buClr>
              <a:buSzPct val="93750"/>
              <a:buFont typeface="Wingdings 2"/>
              <a:buChar char=""/>
              <a:tabLst>
                <a:tab pos="286385" algn="l"/>
              </a:tabLst>
            </a:pPr>
            <a:r>
              <a:rPr sz="2400" spc="-10" dirty="0">
                <a:latin typeface="Constantia"/>
                <a:cs typeface="Constantia"/>
              </a:rPr>
              <a:t>Symptoms</a:t>
            </a:r>
            <a:r>
              <a:rPr sz="2400" spc="-145" dirty="0">
                <a:latin typeface="Constantia"/>
                <a:cs typeface="Constantia"/>
              </a:rPr>
              <a:t> </a:t>
            </a:r>
            <a:r>
              <a:rPr sz="2400" dirty="0">
                <a:latin typeface="Constantia"/>
                <a:cs typeface="Constantia"/>
              </a:rPr>
              <a:t>occur</a:t>
            </a:r>
            <a:r>
              <a:rPr sz="2400" spc="-100" dirty="0">
                <a:latin typeface="Constantia"/>
                <a:cs typeface="Constantia"/>
              </a:rPr>
              <a:t> </a:t>
            </a:r>
            <a:r>
              <a:rPr sz="2400" dirty="0">
                <a:latin typeface="Constantia"/>
                <a:cs typeface="Constantia"/>
              </a:rPr>
              <a:t>by</a:t>
            </a:r>
            <a:r>
              <a:rPr sz="2400" spc="-105" dirty="0">
                <a:latin typeface="Constantia"/>
                <a:cs typeface="Constantia"/>
              </a:rPr>
              <a:t> </a:t>
            </a:r>
            <a:r>
              <a:rPr sz="2400" dirty="0">
                <a:latin typeface="Constantia"/>
                <a:cs typeface="Constantia"/>
              </a:rPr>
              <a:t>30</a:t>
            </a:r>
            <a:r>
              <a:rPr sz="2400" spc="-114" dirty="0">
                <a:latin typeface="Constantia"/>
                <a:cs typeface="Constantia"/>
              </a:rPr>
              <a:t> </a:t>
            </a:r>
            <a:r>
              <a:rPr sz="2400" spc="-25" dirty="0">
                <a:latin typeface="Constantia"/>
                <a:cs typeface="Constantia"/>
              </a:rPr>
              <a:t>yrs</a:t>
            </a:r>
            <a:endParaRPr sz="2400">
              <a:latin typeface="Constantia"/>
              <a:cs typeface="Constantia"/>
            </a:endParaRPr>
          </a:p>
          <a:p>
            <a:pPr marL="286385" indent="-273685">
              <a:lnSpc>
                <a:spcPct val="100000"/>
              </a:lnSpc>
              <a:spcBef>
                <a:spcPts val="575"/>
              </a:spcBef>
              <a:buClr>
                <a:srgbClr val="0AD0D9"/>
              </a:buClr>
              <a:buSzPct val="93750"/>
              <a:buFont typeface="Wingdings 2"/>
              <a:buChar char=""/>
              <a:tabLst>
                <a:tab pos="286385" algn="l"/>
              </a:tabLst>
            </a:pPr>
            <a:r>
              <a:rPr sz="2400" dirty="0">
                <a:latin typeface="Constantia"/>
                <a:cs typeface="Constantia"/>
              </a:rPr>
              <a:t>Had</a:t>
            </a:r>
            <a:r>
              <a:rPr sz="2400" spc="-105" dirty="0">
                <a:latin typeface="Constantia"/>
                <a:cs typeface="Constantia"/>
              </a:rPr>
              <a:t> </a:t>
            </a:r>
            <a:r>
              <a:rPr sz="2400" dirty="0">
                <a:latin typeface="Constantia"/>
                <a:cs typeface="Constantia"/>
              </a:rPr>
              <a:t>association</a:t>
            </a:r>
            <a:r>
              <a:rPr sz="2400" spc="-75" dirty="0">
                <a:latin typeface="Constantia"/>
                <a:cs typeface="Constantia"/>
              </a:rPr>
              <a:t> </a:t>
            </a:r>
            <a:r>
              <a:rPr sz="2400" dirty="0">
                <a:latin typeface="Constantia"/>
                <a:cs typeface="Constantia"/>
              </a:rPr>
              <a:t>with</a:t>
            </a:r>
            <a:r>
              <a:rPr sz="2400" spc="-65" dirty="0">
                <a:latin typeface="Constantia"/>
                <a:cs typeface="Constantia"/>
              </a:rPr>
              <a:t> </a:t>
            </a:r>
            <a:r>
              <a:rPr sz="2400" dirty="0">
                <a:latin typeface="Constantia"/>
                <a:cs typeface="Constantia"/>
              </a:rPr>
              <a:t>berry</a:t>
            </a:r>
            <a:r>
              <a:rPr sz="2400" spc="-140" dirty="0">
                <a:latin typeface="Constantia"/>
                <a:cs typeface="Constantia"/>
              </a:rPr>
              <a:t> </a:t>
            </a:r>
            <a:r>
              <a:rPr sz="2400" spc="-10" dirty="0">
                <a:latin typeface="Constantia"/>
                <a:cs typeface="Constantia"/>
              </a:rPr>
              <a:t>aneurysms.</a:t>
            </a:r>
            <a:endParaRPr sz="2400">
              <a:latin typeface="Constantia"/>
              <a:cs typeface="Constantia"/>
            </a:endParaRPr>
          </a:p>
          <a:p>
            <a:pPr marL="286385" indent="-273685">
              <a:lnSpc>
                <a:spcPct val="100000"/>
              </a:lnSpc>
              <a:spcBef>
                <a:spcPts val="580"/>
              </a:spcBef>
              <a:buClr>
                <a:srgbClr val="0AD0D9"/>
              </a:buClr>
              <a:buSzPct val="93750"/>
              <a:buFont typeface="Wingdings 2"/>
              <a:buChar char=""/>
              <a:tabLst>
                <a:tab pos="286385" algn="l"/>
              </a:tabLst>
            </a:pPr>
            <a:r>
              <a:rPr sz="2400" spc="-10" dirty="0">
                <a:latin typeface="Constantia"/>
                <a:cs typeface="Constantia"/>
              </a:rPr>
              <a:t>Clinically</a:t>
            </a:r>
            <a:r>
              <a:rPr sz="2400" spc="-125" dirty="0">
                <a:latin typeface="Constantia"/>
                <a:cs typeface="Constantia"/>
              </a:rPr>
              <a:t> </a:t>
            </a:r>
            <a:r>
              <a:rPr sz="2400" dirty="0">
                <a:latin typeface="Constantia"/>
                <a:cs typeface="Constantia"/>
              </a:rPr>
              <a:t>patient</a:t>
            </a:r>
            <a:r>
              <a:rPr sz="2400" spc="-125" dirty="0">
                <a:latin typeface="Constantia"/>
                <a:cs typeface="Constantia"/>
              </a:rPr>
              <a:t> </a:t>
            </a:r>
            <a:r>
              <a:rPr sz="2400" dirty="0">
                <a:latin typeface="Constantia"/>
                <a:cs typeface="Constantia"/>
              </a:rPr>
              <a:t>presents</a:t>
            </a:r>
            <a:r>
              <a:rPr sz="2400" spc="-95" dirty="0">
                <a:latin typeface="Constantia"/>
                <a:cs typeface="Constantia"/>
              </a:rPr>
              <a:t> </a:t>
            </a:r>
            <a:r>
              <a:rPr sz="2400" dirty="0">
                <a:latin typeface="Constantia"/>
                <a:cs typeface="Constantia"/>
              </a:rPr>
              <a:t>with</a:t>
            </a:r>
            <a:r>
              <a:rPr sz="2400" spc="-114" dirty="0">
                <a:latin typeface="Constantia"/>
                <a:cs typeface="Constantia"/>
              </a:rPr>
              <a:t> </a:t>
            </a:r>
            <a:r>
              <a:rPr sz="2400" dirty="0">
                <a:latin typeface="Constantia"/>
                <a:cs typeface="Constantia"/>
              </a:rPr>
              <a:t>pain,</a:t>
            </a:r>
            <a:r>
              <a:rPr sz="2400" spc="-40" dirty="0">
                <a:latin typeface="Constantia"/>
                <a:cs typeface="Constantia"/>
              </a:rPr>
              <a:t> </a:t>
            </a:r>
            <a:r>
              <a:rPr sz="2400" dirty="0">
                <a:latin typeface="Constantia"/>
                <a:cs typeface="Constantia"/>
              </a:rPr>
              <a:t>hematuria,</a:t>
            </a:r>
            <a:r>
              <a:rPr sz="2400" spc="-60" dirty="0">
                <a:latin typeface="Constantia"/>
                <a:cs typeface="Constantia"/>
              </a:rPr>
              <a:t> </a:t>
            </a:r>
            <a:r>
              <a:rPr sz="2400" spc="-10" dirty="0">
                <a:latin typeface="Constantia"/>
                <a:cs typeface="Constantia"/>
              </a:rPr>
              <a:t>infection,</a:t>
            </a:r>
            <a:endParaRPr sz="2400">
              <a:latin typeface="Constantia"/>
              <a:cs typeface="Constantia"/>
            </a:endParaRPr>
          </a:p>
          <a:p>
            <a:pPr marL="287020">
              <a:lnSpc>
                <a:spcPct val="100000"/>
              </a:lnSpc>
            </a:pPr>
            <a:r>
              <a:rPr sz="2400" spc="-10" dirty="0">
                <a:latin typeface="Constantia"/>
                <a:cs typeface="Constantia"/>
              </a:rPr>
              <a:t>hypertension</a:t>
            </a:r>
            <a:r>
              <a:rPr sz="2400" spc="-114" dirty="0">
                <a:latin typeface="Constantia"/>
                <a:cs typeface="Constantia"/>
              </a:rPr>
              <a:t> </a:t>
            </a:r>
            <a:r>
              <a:rPr sz="2400" dirty="0">
                <a:latin typeface="Constantia"/>
                <a:cs typeface="Constantia"/>
              </a:rPr>
              <a:t>and</a:t>
            </a:r>
            <a:r>
              <a:rPr sz="2400" spc="-35" dirty="0">
                <a:latin typeface="Constantia"/>
                <a:cs typeface="Constantia"/>
              </a:rPr>
              <a:t> </a:t>
            </a:r>
            <a:r>
              <a:rPr sz="2400" dirty="0">
                <a:latin typeface="Constantia"/>
                <a:cs typeface="Constantia"/>
              </a:rPr>
              <a:t>in</a:t>
            </a:r>
            <a:r>
              <a:rPr sz="2400" spc="-55" dirty="0">
                <a:latin typeface="Constantia"/>
                <a:cs typeface="Constantia"/>
              </a:rPr>
              <a:t> </a:t>
            </a:r>
            <a:r>
              <a:rPr sz="2400" dirty="0">
                <a:latin typeface="Constantia"/>
                <a:cs typeface="Constantia"/>
              </a:rPr>
              <a:t>late</a:t>
            </a:r>
            <a:r>
              <a:rPr sz="2400" spc="-125" dirty="0">
                <a:latin typeface="Constantia"/>
                <a:cs typeface="Constantia"/>
              </a:rPr>
              <a:t> </a:t>
            </a:r>
            <a:r>
              <a:rPr sz="2400" dirty="0">
                <a:latin typeface="Constantia"/>
                <a:cs typeface="Constantia"/>
              </a:rPr>
              <a:t>stages</a:t>
            </a:r>
            <a:r>
              <a:rPr sz="2400" spc="-105" dirty="0">
                <a:latin typeface="Constantia"/>
                <a:cs typeface="Constantia"/>
              </a:rPr>
              <a:t> </a:t>
            </a:r>
            <a:r>
              <a:rPr sz="2400" spc="-10" dirty="0">
                <a:latin typeface="Constantia"/>
                <a:cs typeface="Constantia"/>
              </a:rPr>
              <a:t>uremia.</a:t>
            </a:r>
            <a:endParaRPr sz="2400">
              <a:latin typeface="Constantia"/>
              <a:cs typeface="Constanti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6244" y="1877628"/>
            <a:ext cx="7214234" cy="1782445"/>
          </a:xfrm>
          <a:prstGeom prst="rect">
            <a:avLst/>
          </a:prstGeom>
        </p:spPr>
        <p:txBody>
          <a:bodyPr vert="horz" wrap="square" lIns="0" tIns="85725" rIns="0" bIns="0" rtlCol="0">
            <a:spAutoFit/>
          </a:bodyPr>
          <a:lstStyle/>
          <a:p>
            <a:pPr marL="286385" indent="-273685">
              <a:lnSpc>
                <a:spcPct val="100000"/>
              </a:lnSpc>
              <a:spcBef>
                <a:spcPts val="675"/>
              </a:spcBef>
              <a:buClr>
                <a:srgbClr val="0AD0D9"/>
              </a:buClr>
              <a:buSzPct val="93750"/>
              <a:buFont typeface="Wingdings 2"/>
              <a:buChar char=""/>
              <a:tabLst>
                <a:tab pos="286385" algn="l"/>
              </a:tabLst>
            </a:pPr>
            <a:r>
              <a:rPr sz="2400" dirty="0">
                <a:latin typeface="Constantia"/>
                <a:cs typeface="Constantia"/>
              </a:rPr>
              <a:t>Diagnosis</a:t>
            </a:r>
            <a:r>
              <a:rPr sz="2400" spc="-40" dirty="0">
                <a:latin typeface="Constantia"/>
                <a:cs typeface="Constantia"/>
              </a:rPr>
              <a:t> </a:t>
            </a:r>
            <a:r>
              <a:rPr sz="2400" dirty="0">
                <a:latin typeface="Constantia"/>
                <a:cs typeface="Constantia"/>
              </a:rPr>
              <a:t>is</a:t>
            </a:r>
            <a:r>
              <a:rPr sz="2400" spc="-60" dirty="0">
                <a:latin typeface="Constantia"/>
                <a:cs typeface="Constantia"/>
              </a:rPr>
              <a:t> </a:t>
            </a:r>
            <a:r>
              <a:rPr sz="2400" dirty="0">
                <a:latin typeface="Constantia"/>
                <a:cs typeface="Constantia"/>
              </a:rPr>
              <a:t>by</a:t>
            </a:r>
            <a:r>
              <a:rPr sz="2400" spc="-95" dirty="0">
                <a:latin typeface="Constantia"/>
                <a:cs typeface="Constantia"/>
              </a:rPr>
              <a:t> </a:t>
            </a:r>
            <a:r>
              <a:rPr sz="2400" dirty="0">
                <a:latin typeface="Constantia"/>
                <a:cs typeface="Constantia"/>
              </a:rPr>
              <a:t>USG</a:t>
            </a:r>
            <a:r>
              <a:rPr sz="2400" spc="-5" dirty="0">
                <a:latin typeface="Constantia"/>
                <a:cs typeface="Constantia"/>
              </a:rPr>
              <a:t> </a:t>
            </a:r>
            <a:r>
              <a:rPr sz="2400" dirty="0">
                <a:latin typeface="Constantia"/>
                <a:cs typeface="Constantia"/>
              </a:rPr>
              <a:t>,</a:t>
            </a:r>
            <a:r>
              <a:rPr sz="2400" spc="-35" dirty="0">
                <a:latin typeface="Constantia"/>
                <a:cs typeface="Constantia"/>
              </a:rPr>
              <a:t> </a:t>
            </a:r>
            <a:r>
              <a:rPr sz="2400" dirty="0">
                <a:latin typeface="Constantia"/>
                <a:cs typeface="Constantia"/>
              </a:rPr>
              <a:t>CT</a:t>
            </a:r>
            <a:r>
              <a:rPr sz="2400" spc="-60" dirty="0">
                <a:latin typeface="Constantia"/>
                <a:cs typeface="Constantia"/>
              </a:rPr>
              <a:t> </a:t>
            </a:r>
            <a:r>
              <a:rPr sz="2400" spc="-20" dirty="0">
                <a:latin typeface="Constantia"/>
                <a:cs typeface="Constantia"/>
              </a:rPr>
              <a:t>SCAN</a:t>
            </a:r>
            <a:endParaRPr sz="2400">
              <a:latin typeface="Constantia"/>
              <a:cs typeface="Constantia"/>
            </a:endParaRPr>
          </a:p>
          <a:p>
            <a:pPr marL="286385" indent="-273685">
              <a:lnSpc>
                <a:spcPct val="100000"/>
              </a:lnSpc>
              <a:spcBef>
                <a:spcPts val="580"/>
              </a:spcBef>
              <a:buClr>
                <a:srgbClr val="0AD0D9"/>
              </a:buClr>
              <a:buSzPct val="93750"/>
              <a:buFont typeface="Wingdings 2"/>
              <a:buChar char=""/>
              <a:tabLst>
                <a:tab pos="286385" algn="l"/>
              </a:tabLst>
            </a:pPr>
            <a:r>
              <a:rPr sz="2400" spc="-20" dirty="0">
                <a:latin typeface="Constantia"/>
                <a:cs typeface="Constantia"/>
              </a:rPr>
              <a:t>Treatment</a:t>
            </a:r>
            <a:r>
              <a:rPr sz="2400" spc="-85" dirty="0">
                <a:latin typeface="Constantia"/>
                <a:cs typeface="Constantia"/>
              </a:rPr>
              <a:t> </a:t>
            </a:r>
            <a:r>
              <a:rPr sz="2400" spc="-20" dirty="0">
                <a:latin typeface="Constantia"/>
                <a:cs typeface="Constantia"/>
              </a:rPr>
              <a:t>involves</a:t>
            </a:r>
            <a:r>
              <a:rPr sz="2400" spc="-65" dirty="0">
                <a:latin typeface="Constantia"/>
                <a:cs typeface="Constantia"/>
              </a:rPr>
              <a:t> </a:t>
            </a:r>
            <a:r>
              <a:rPr sz="2400" dirty="0">
                <a:latin typeface="Constantia"/>
                <a:cs typeface="Constantia"/>
              </a:rPr>
              <a:t>low</a:t>
            </a:r>
            <a:r>
              <a:rPr sz="2400" spc="-110" dirty="0">
                <a:latin typeface="Constantia"/>
                <a:cs typeface="Constantia"/>
              </a:rPr>
              <a:t> </a:t>
            </a:r>
            <a:r>
              <a:rPr sz="2400" spc="-10" dirty="0">
                <a:latin typeface="Constantia"/>
                <a:cs typeface="Constantia"/>
              </a:rPr>
              <a:t>protein</a:t>
            </a:r>
            <a:r>
              <a:rPr sz="2400" spc="-114" dirty="0">
                <a:latin typeface="Constantia"/>
                <a:cs typeface="Constantia"/>
              </a:rPr>
              <a:t> </a:t>
            </a:r>
            <a:r>
              <a:rPr sz="2400" dirty="0">
                <a:latin typeface="Constantia"/>
                <a:cs typeface="Constantia"/>
              </a:rPr>
              <a:t>diet</a:t>
            </a:r>
            <a:r>
              <a:rPr sz="2400" spc="-85" dirty="0">
                <a:latin typeface="Constantia"/>
                <a:cs typeface="Constantia"/>
              </a:rPr>
              <a:t> </a:t>
            </a:r>
            <a:r>
              <a:rPr sz="2400" dirty="0">
                <a:latin typeface="Constantia"/>
                <a:cs typeface="Constantia"/>
              </a:rPr>
              <a:t>,</a:t>
            </a:r>
            <a:r>
              <a:rPr sz="2400" spc="-95" dirty="0">
                <a:latin typeface="Constantia"/>
                <a:cs typeface="Constantia"/>
              </a:rPr>
              <a:t> </a:t>
            </a:r>
            <a:r>
              <a:rPr sz="2400" spc="-10" dirty="0">
                <a:latin typeface="Constantia"/>
                <a:cs typeface="Constantia"/>
              </a:rPr>
              <a:t>adequate</a:t>
            </a:r>
            <a:r>
              <a:rPr sz="2400" spc="-120" dirty="0">
                <a:latin typeface="Constantia"/>
                <a:cs typeface="Constantia"/>
              </a:rPr>
              <a:t> </a:t>
            </a:r>
            <a:r>
              <a:rPr sz="2400" spc="-10" dirty="0">
                <a:latin typeface="Constantia"/>
                <a:cs typeface="Constantia"/>
              </a:rPr>
              <a:t>fluid.</a:t>
            </a:r>
            <a:endParaRPr sz="2400">
              <a:latin typeface="Constantia"/>
              <a:cs typeface="Constantia"/>
            </a:endParaRPr>
          </a:p>
          <a:p>
            <a:pPr marL="286385" indent="-273685">
              <a:lnSpc>
                <a:spcPct val="100000"/>
              </a:lnSpc>
              <a:spcBef>
                <a:spcPts val="580"/>
              </a:spcBef>
              <a:buClr>
                <a:srgbClr val="0AD0D9"/>
              </a:buClr>
              <a:buSzPct val="93750"/>
              <a:buFont typeface="Wingdings 2"/>
              <a:buChar char=""/>
              <a:tabLst>
                <a:tab pos="286385" algn="l"/>
              </a:tabLst>
            </a:pPr>
            <a:r>
              <a:rPr sz="2400" dirty="0">
                <a:latin typeface="Constantia"/>
                <a:cs typeface="Constantia"/>
              </a:rPr>
              <a:t>Infection</a:t>
            </a:r>
            <a:r>
              <a:rPr sz="2400" spc="-95" dirty="0">
                <a:latin typeface="Constantia"/>
                <a:cs typeface="Constantia"/>
              </a:rPr>
              <a:t> </a:t>
            </a:r>
            <a:r>
              <a:rPr sz="2400" dirty="0">
                <a:latin typeface="Constantia"/>
                <a:cs typeface="Constantia"/>
              </a:rPr>
              <a:t>and</a:t>
            </a:r>
            <a:r>
              <a:rPr sz="2400" spc="-35" dirty="0">
                <a:latin typeface="Constantia"/>
                <a:cs typeface="Constantia"/>
              </a:rPr>
              <a:t> </a:t>
            </a:r>
            <a:r>
              <a:rPr sz="2400" spc="-10" dirty="0">
                <a:latin typeface="Constantia"/>
                <a:cs typeface="Constantia"/>
              </a:rPr>
              <a:t>hypertension</a:t>
            </a:r>
            <a:r>
              <a:rPr sz="2400" spc="-90" dirty="0">
                <a:latin typeface="Constantia"/>
                <a:cs typeface="Constantia"/>
              </a:rPr>
              <a:t> </a:t>
            </a:r>
            <a:r>
              <a:rPr sz="2400" dirty="0">
                <a:latin typeface="Constantia"/>
                <a:cs typeface="Constantia"/>
              </a:rPr>
              <a:t>to</a:t>
            </a:r>
            <a:r>
              <a:rPr sz="2400" spc="-85" dirty="0">
                <a:latin typeface="Constantia"/>
                <a:cs typeface="Constantia"/>
              </a:rPr>
              <a:t> </a:t>
            </a:r>
            <a:r>
              <a:rPr sz="2400" dirty="0">
                <a:latin typeface="Constantia"/>
                <a:cs typeface="Constantia"/>
              </a:rPr>
              <a:t>be</a:t>
            </a:r>
            <a:r>
              <a:rPr sz="2400" spc="-120" dirty="0">
                <a:latin typeface="Constantia"/>
                <a:cs typeface="Constantia"/>
              </a:rPr>
              <a:t> </a:t>
            </a:r>
            <a:r>
              <a:rPr sz="2400" dirty="0">
                <a:latin typeface="Constantia"/>
                <a:cs typeface="Constantia"/>
              </a:rPr>
              <a:t>treated</a:t>
            </a:r>
            <a:r>
              <a:rPr sz="2400" spc="-75" dirty="0">
                <a:latin typeface="Constantia"/>
                <a:cs typeface="Constantia"/>
              </a:rPr>
              <a:t> </a:t>
            </a:r>
            <a:r>
              <a:rPr sz="2400" spc="-30" dirty="0">
                <a:latin typeface="Constantia"/>
                <a:cs typeface="Constantia"/>
              </a:rPr>
              <a:t>accordingly.</a:t>
            </a:r>
            <a:endParaRPr sz="2400">
              <a:latin typeface="Constantia"/>
              <a:cs typeface="Constantia"/>
            </a:endParaRPr>
          </a:p>
          <a:p>
            <a:pPr marL="286385" indent="-273685">
              <a:lnSpc>
                <a:spcPct val="100000"/>
              </a:lnSpc>
              <a:spcBef>
                <a:spcPts val="575"/>
              </a:spcBef>
              <a:buClr>
                <a:srgbClr val="0AD0D9"/>
              </a:buClr>
              <a:buSzPct val="93750"/>
              <a:buFont typeface="Wingdings 2"/>
              <a:buChar char=""/>
              <a:tabLst>
                <a:tab pos="286385" algn="l"/>
              </a:tabLst>
            </a:pPr>
            <a:r>
              <a:rPr sz="2400" dirty="0">
                <a:latin typeface="Constantia"/>
                <a:cs typeface="Constantia"/>
              </a:rPr>
              <a:t>Renal</a:t>
            </a:r>
            <a:r>
              <a:rPr sz="2400" spc="-114" dirty="0">
                <a:latin typeface="Constantia"/>
                <a:cs typeface="Constantia"/>
              </a:rPr>
              <a:t> </a:t>
            </a:r>
            <a:r>
              <a:rPr sz="2400" dirty="0">
                <a:latin typeface="Constantia"/>
                <a:cs typeface="Constantia"/>
              </a:rPr>
              <a:t>transplantation</a:t>
            </a:r>
            <a:r>
              <a:rPr sz="2400" spc="-45" dirty="0">
                <a:latin typeface="Constantia"/>
                <a:cs typeface="Constantia"/>
              </a:rPr>
              <a:t> </a:t>
            </a:r>
            <a:r>
              <a:rPr sz="2400" dirty="0">
                <a:latin typeface="Constantia"/>
                <a:cs typeface="Constantia"/>
              </a:rPr>
              <a:t>in</a:t>
            </a:r>
            <a:r>
              <a:rPr sz="2400" spc="-95" dirty="0">
                <a:latin typeface="Constantia"/>
                <a:cs typeface="Constantia"/>
              </a:rPr>
              <a:t> </a:t>
            </a:r>
            <a:r>
              <a:rPr sz="2400" dirty="0">
                <a:latin typeface="Constantia"/>
                <a:cs typeface="Constantia"/>
              </a:rPr>
              <a:t>late</a:t>
            </a:r>
            <a:r>
              <a:rPr sz="2400" spc="-150" dirty="0">
                <a:latin typeface="Constantia"/>
                <a:cs typeface="Constantia"/>
              </a:rPr>
              <a:t> </a:t>
            </a:r>
            <a:r>
              <a:rPr sz="2400" spc="-10" dirty="0">
                <a:latin typeface="Constantia"/>
                <a:cs typeface="Constantia"/>
              </a:rPr>
              <a:t>stages.</a:t>
            </a:r>
            <a:endParaRPr sz="2400">
              <a:latin typeface="Constantia"/>
              <a:cs typeface="Constantia"/>
            </a:endParaRPr>
          </a:p>
        </p:txBody>
      </p:sp>
      <p:pic>
        <p:nvPicPr>
          <p:cNvPr id="3" name="object 3"/>
          <p:cNvPicPr/>
          <p:nvPr/>
        </p:nvPicPr>
        <p:blipFill>
          <a:blip r:embed="rId2" cstate="print"/>
          <a:stretch>
            <a:fillRect/>
          </a:stretch>
        </p:blipFill>
        <p:spPr>
          <a:xfrm>
            <a:off x="3276600" y="3892296"/>
            <a:ext cx="2474976" cy="2633472"/>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72389" rIns="0" bIns="0" rtlCol="0">
            <a:spAutoFit/>
          </a:bodyPr>
          <a:lstStyle/>
          <a:p>
            <a:pPr marL="12700">
              <a:lnSpc>
                <a:spcPct val="100000"/>
              </a:lnSpc>
              <a:spcBef>
                <a:spcPts val="90"/>
              </a:spcBef>
            </a:pPr>
            <a:r>
              <a:rPr dirty="0"/>
              <a:t>HORSE</a:t>
            </a:r>
            <a:r>
              <a:rPr spc="-95" dirty="0"/>
              <a:t> </a:t>
            </a:r>
            <a:r>
              <a:rPr dirty="0"/>
              <a:t>SHOE</a:t>
            </a:r>
            <a:r>
              <a:rPr spc="-70" dirty="0"/>
              <a:t> </a:t>
            </a:r>
            <a:r>
              <a:rPr spc="-10" dirty="0"/>
              <a:t>KIDNEY</a:t>
            </a:r>
          </a:p>
        </p:txBody>
      </p:sp>
      <p:sp>
        <p:nvSpPr>
          <p:cNvPr id="3" name="object 3"/>
          <p:cNvSpPr txBox="1"/>
          <p:nvPr/>
        </p:nvSpPr>
        <p:spPr>
          <a:xfrm>
            <a:off x="536244" y="1877628"/>
            <a:ext cx="7781290" cy="2535555"/>
          </a:xfrm>
          <a:prstGeom prst="rect">
            <a:avLst/>
          </a:prstGeom>
        </p:spPr>
        <p:txBody>
          <a:bodyPr vert="horz" wrap="square" lIns="0" tIns="85725" rIns="0" bIns="0" rtlCol="0">
            <a:spAutoFit/>
          </a:bodyPr>
          <a:lstStyle/>
          <a:p>
            <a:pPr marL="286385" indent="-273685">
              <a:lnSpc>
                <a:spcPct val="100000"/>
              </a:lnSpc>
              <a:spcBef>
                <a:spcPts val="675"/>
              </a:spcBef>
              <a:buClr>
                <a:srgbClr val="0AD0D9"/>
              </a:buClr>
              <a:buSzPct val="93750"/>
              <a:buFont typeface="Wingdings 2"/>
              <a:buChar char=""/>
              <a:tabLst>
                <a:tab pos="286385" algn="l"/>
              </a:tabLst>
            </a:pPr>
            <a:r>
              <a:rPr sz="2400" dirty="0">
                <a:latin typeface="Constantia"/>
                <a:cs typeface="Constantia"/>
              </a:rPr>
              <a:t>Incidence</a:t>
            </a:r>
            <a:r>
              <a:rPr sz="2400" spc="-75" dirty="0">
                <a:latin typeface="Constantia"/>
                <a:cs typeface="Constantia"/>
              </a:rPr>
              <a:t> </a:t>
            </a:r>
            <a:r>
              <a:rPr sz="2400" dirty="0">
                <a:latin typeface="Constantia"/>
                <a:cs typeface="Constantia"/>
              </a:rPr>
              <a:t>1</a:t>
            </a:r>
            <a:r>
              <a:rPr sz="2400" spc="-55" dirty="0">
                <a:latin typeface="Constantia"/>
                <a:cs typeface="Constantia"/>
              </a:rPr>
              <a:t> </a:t>
            </a:r>
            <a:r>
              <a:rPr sz="2400" dirty="0">
                <a:latin typeface="Constantia"/>
                <a:cs typeface="Constantia"/>
              </a:rPr>
              <a:t>in</a:t>
            </a:r>
            <a:r>
              <a:rPr sz="2400" spc="-80" dirty="0">
                <a:latin typeface="Constantia"/>
                <a:cs typeface="Constantia"/>
              </a:rPr>
              <a:t> </a:t>
            </a:r>
            <a:r>
              <a:rPr sz="2400" dirty="0">
                <a:latin typeface="Constantia"/>
                <a:cs typeface="Constantia"/>
              </a:rPr>
              <a:t>400-800</a:t>
            </a:r>
            <a:r>
              <a:rPr sz="2400" spc="-85" dirty="0">
                <a:latin typeface="Constantia"/>
                <a:cs typeface="Constantia"/>
              </a:rPr>
              <a:t> </a:t>
            </a:r>
            <a:r>
              <a:rPr sz="2400" dirty="0">
                <a:latin typeface="Constantia"/>
                <a:cs typeface="Constantia"/>
              </a:rPr>
              <a:t>live</a:t>
            </a:r>
            <a:r>
              <a:rPr sz="2400" spc="-85" dirty="0">
                <a:latin typeface="Constantia"/>
                <a:cs typeface="Constantia"/>
              </a:rPr>
              <a:t> </a:t>
            </a:r>
            <a:r>
              <a:rPr sz="2400" spc="-10" dirty="0">
                <a:latin typeface="Constantia"/>
                <a:cs typeface="Constantia"/>
              </a:rPr>
              <a:t>births</a:t>
            </a:r>
            <a:endParaRPr sz="2400">
              <a:latin typeface="Constantia"/>
              <a:cs typeface="Constantia"/>
            </a:endParaRPr>
          </a:p>
          <a:p>
            <a:pPr marL="286385" indent="-273685">
              <a:lnSpc>
                <a:spcPct val="100000"/>
              </a:lnSpc>
              <a:spcBef>
                <a:spcPts val="580"/>
              </a:spcBef>
              <a:buClr>
                <a:srgbClr val="0AD0D9"/>
              </a:buClr>
              <a:buSzPct val="93750"/>
              <a:buFont typeface="Wingdings 2"/>
              <a:buChar char=""/>
              <a:tabLst>
                <a:tab pos="286385" algn="l"/>
              </a:tabLst>
            </a:pPr>
            <a:r>
              <a:rPr sz="2400" dirty="0">
                <a:latin typeface="Constantia"/>
                <a:cs typeface="Constantia"/>
              </a:rPr>
              <a:t>Commonest</a:t>
            </a:r>
            <a:r>
              <a:rPr sz="2400" spc="-80" dirty="0">
                <a:latin typeface="Constantia"/>
                <a:cs typeface="Constantia"/>
              </a:rPr>
              <a:t> </a:t>
            </a:r>
            <a:r>
              <a:rPr sz="2400" dirty="0">
                <a:latin typeface="Constantia"/>
                <a:cs typeface="Constantia"/>
              </a:rPr>
              <a:t>fusion</a:t>
            </a:r>
            <a:r>
              <a:rPr sz="2400" spc="-125" dirty="0">
                <a:latin typeface="Constantia"/>
                <a:cs typeface="Constantia"/>
              </a:rPr>
              <a:t> </a:t>
            </a:r>
            <a:r>
              <a:rPr sz="2400" spc="-10" dirty="0">
                <a:latin typeface="Constantia"/>
                <a:cs typeface="Constantia"/>
              </a:rPr>
              <a:t>anomaly</a:t>
            </a:r>
            <a:r>
              <a:rPr sz="2400" spc="-140" dirty="0">
                <a:latin typeface="Constantia"/>
                <a:cs typeface="Constantia"/>
              </a:rPr>
              <a:t> </a:t>
            </a:r>
            <a:r>
              <a:rPr sz="2400" dirty="0">
                <a:latin typeface="Constantia"/>
                <a:cs typeface="Constantia"/>
              </a:rPr>
              <a:t>of</a:t>
            </a:r>
            <a:r>
              <a:rPr sz="2400" spc="40" dirty="0">
                <a:latin typeface="Constantia"/>
                <a:cs typeface="Constantia"/>
              </a:rPr>
              <a:t> </a:t>
            </a:r>
            <a:r>
              <a:rPr sz="2400" spc="-10" dirty="0">
                <a:latin typeface="Constantia"/>
                <a:cs typeface="Constantia"/>
              </a:rPr>
              <a:t>kidney</a:t>
            </a:r>
            <a:endParaRPr sz="2400">
              <a:latin typeface="Constantia"/>
              <a:cs typeface="Constantia"/>
            </a:endParaRPr>
          </a:p>
          <a:p>
            <a:pPr marL="287020" marR="5080" indent="-274320">
              <a:lnSpc>
                <a:spcPct val="100000"/>
              </a:lnSpc>
              <a:spcBef>
                <a:spcPts val="580"/>
              </a:spcBef>
              <a:buClr>
                <a:srgbClr val="0AD0D9"/>
              </a:buClr>
              <a:buSzPct val="93750"/>
              <a:buFont typeface="Wingdings 2"/>
              <a:buChar char=""/>
              <a:tabLst>
                <a:tab pos="287020" algn="l"/>
              </a:tabLst>
            </a:pPr>
            <a:r>
              <a:rPr sz="2400" spc="-10" dirty="0">
                <a:latin typeface="Constantia"/>
                <a:cs typeface="Constantia"/>
              </a:rPr>
              <a:t>Kidneys</a:t>
            </a:r>
            <a:r>
              <a:rPr sz="2400" spc="-140" dirty="0">
                <a:latin typeface="Constantia"/>
                <a:cs typeface="Constantia"/>
              </a:rPr>
              <a:t> </a:t>
            </a:r>
            <a:r>
              <a:rPr sz="2400" dirty="0">
                <a:latin typeface="Constantia"/>
                <a:cs typeface="Constantia"/>
              </a:rPr>
              <a:t>are</a:t>
            </a:r>
            <a:r>
              <a:rPr sz="2400" spc="-85" dirty="0">
                <a:latin typeface="Constantia"/>
                <a:cs typeface="Constantia"/>
              </a:rPr>
              <a:t> </a:t>
            </a:r>
            <a:r>
              <a:rPr sz="2400" dirty="0">
                <a:latin typeface="Constantia"/>
                <a:cs typeface="Constantia"/>
              </a:rPr>
              <a:t>fused</a:t>
            </a:r>
            <a:r>
              <a:rPr sz="2400" spc="-35" dirty="0">
                <a:latin typeface="Constantia"/>
                <a:cs typeface="Constantia"/>
              </a:rPr>
              <a:t> </a:t>
            </a:r>
            <a:r>
              <a:rPr sz="2400" spc="-20" dirty="0">
                <a:latin typeface="Constantia"/>
                <a:cs typeface="Constantia"/>
              </a:rPr>
              <a:t>together</a:t>
            </a:r>
            <a:r>
              <a:rPr sz="2400" spc="-135" dirty="0">
                <a:latin typeface="Constantia"/>
                <a:cs typeface="Constantia"/>
              </a:rPr>
              <a:t> </a:t>
            </a:r>
            <a:r>
              <a:rPr sz="2400" dirty="0">
                <a:latin typeface="Constantia"/>
                <a:cs typeface="Constantia"/>
              </a:rPr>
              <a:t>at</a:t>
            </a:r>
            <a:r>
              <a:rPr sz="2400" spc="-70" dirty="0">
                <a:latin typeface="Constantia"/>
                <a:cs typeface="Constantia"/>
              </a:rPr>
              <a:t> </a:t>
            </a:r>
            <a:r>
              <a:rPr sz="2400" spc="-20" dirty="0">
                <a:latin typeface="Constantia"/>
                <a:cs typeface="Constantia"/>
              </a:rPr>
              <a:t>lower</a:t>
            </a:r>
            <a:r>
              <a:rPr sz="2400" spc="-110" dirty="0">
                <a:latin typeface="Constantia"/>
                <a:cs typeface="Constantia"/>
              </a:rPr>
              <a:t> </a:t>
            </a:r>
            <a:r>
              <a:rPr sz="2400" dirty="0">
                <a:latin typeface="Constantia"/>
                <a:cs typeface="Constantia"/>
              </a:rPr>
              <a:t>pole</a:t>
            </a:r>
            <a:r>
              <a:rPr sz="2400" spc="-135" dirty="0">
                <a:latin typeface="Constantia"/>
                <a:cs typeface="Constantia"/>
              </a:rPr>
              <a:t> </a:t>
            </a:r>
            <a:r>
              <a:rPr sz="2400" dirty="0">
                <a:latin typeface="Constantia"/>
                <a:cs typeface="Constantia"/>
              </a:rPr>
              <a:t>and</a:t>
            </a:r>
            <a:r>
              <a:rPr sz="2400" spc="-15" dirty="0">
                <a:latin typeface="Constantia"/>
                <a:cs typeface="Constantia"/>
              </a:rPr>
              <a:t> </a:t>
            </a:r>
            <a:r>
              <a:rPr sz="2400" dirty="0">
                <a:latin typeface="Constantia"/>
                <a:cs typeface="Constantia"/>
              </a:rPr>
              <a:t>lie</a:t>
            </a:r>
            <a:r>
              <a:rPr sz="2400" spc="-130" dirty="0">
                <a:latin typeface="Constantia"/>
                <a:cs typeface="Constantia"/>
              </a:rPr>
              <a:t> </a:t>
            </a:r>
            <a:r>
              <a:rPr sz="2400" dirty="0">
                <a:latin typeface="Constantia"/>
                <a:cs typeface="Constantia"/>
              </a:rPr>
              <a:t>at</a:t>
            </a:r>
            <a:r>
              <a:rPr sz="2400" spc="-70" dirty="0">
                <a:latin typeface="Constantia"/>
                <a:cs typeface="Constantia"/>
              </a:rPr>
              <a:t> </a:t>
            </a:r>
            <a:r>
              <a:rPr sz="2400" dirty="0">
                <a:latin typeface="Constantia"/>
                <a:cs typeface="Constantia"/>
              </a:rPr>
              <a:t>level</a:t>
            </a:r>
            <a:r>
              <a:rPr sz="2400" spc="-55" dirty="0">
                <a:latin typeface="Constantia"/>
                <a:cs typeface="Constantia"/>
              </a:rPr>
              <a:t> </a:t>
            </a:r>
            <a:r>
              <a:rPr sz="2400" spc="-25" dirty="0">
                <a:latin typeface="Constantia"/>
                <a:cs typeface="Constantia"/>
              </a:rPr>
              <a:t>of </a:t>
            </a:r>
            <a:r>
              <a:rPr sz="2400" dirty="0">
                <a:latin typeface="Constantia"/>
                <a:cs typeface="Constantia"/>
              </a:rPr>
              <a:t>L3-L4</a:t>
            </a:r>
            <a:r>
              <a:rPr sz="2400" spc="-85" dirty="0">
                <a:latin typeface="Constantia"/>
                <a:cs typeface="Constantia"/>
              </a:rPr>
              <a:t> </a:t>
            </a:r>
            <a:r>
              <a:rPr sz="2400" spc="-10" dirty="0">
                <a:latin typeface="Constantia"/>
                <a:cs typeface="Constantia"/>
              </a:rPr>
              <a:t>vertebrae.</a:t>
            </a:r>
            <a:endParaRPr sz="2400">
              <a:latin typeface="Constantia"/>
              <a:cs typeface="Constantia"/>
            </a:endParaRPr>
          </a:p>
          <a:p>
            <a:pPr marL="287020" marR="1173480" indent="-274320">
              <a:lnSpc>
                <a:spcPct val="105900"/>
              </a:lnSpc>
              <a:spcBef>
                <a:spcPts val="405"/>
              </a:spcBef>
              <a:buClr>
                <a:srgbClr val="0AD0D9"/>
              </a:buClr>
              <a:buSzPct val="93750"/>
              <a:buFont typeface="Wingdings 2"/>
              <a:buChar char=""/>
              <a:tabLst>
                <a:tab pos="287020" algn="l"/>
              </a:tabLst>
            </a:pPr>
            <a:r>
              <a:rPr sz="2400" dirty="0">
                <a:latin typeface="Constantia"/>
                <a:cs typeface="Constantia"/>
              </a:rPr>
              <a:t>It</a:t>
            </a:r>
            <a:r>
              <a:rPr sz="2400" spc="-114" dirty="0">
                <a:latin typeface="Constantia"/>
                <a:cs typeface="Constantia"/>
              </a:rPr>
              <a:t> </a:t>
            </a:r>
            <a:r>
              <a:rPr sz="2400" dirty="0">
                <a:latin typeface="Constantia"/>
                <a:cs typeface="Constantia"/>
              </a:rPr>
              <a:t>is</a:t>
            </a:r>
            <a:r>
              <a:rPr sz="2400" spc="-114" dirty="0">
                <a:latin typeface="Constantia"/>
                <a:cs typeface="Constantia"/>
              </a:rPr>
              <a:t> </a:t>
            </a:r>
            <a:r>
              <a:rPr sz="2400" dirty="0">
                <a:latin typeface="Constantia"/>
                <a:cs typeface="Constantia"/>
              </a:rPr>
              <a:t>due</a:t>
            </a:r>
            <a:r>
              <a:rPr sz="2400" spc="-114" dirty="0">
                <a:latin typeface="Constantia"/>
                <a:cs typeface="Constantia"/>
              </a:rPr>
              <a:t> </a:t>
            </a:r>
            <a:r>
              <a:rPr sz="2400" spc="-10" dirty="0">
                <a:latin typeface="Constantia"/>
                <a:cs typeface="Constantia"/>
              </a:rPr>
              <a:t>to</a:t>
            </a:r>
            <a:r>
              <a:rPr sz="2400" spc="-140" dirty="0">
                <a:latin typeface="Constantia"/>
                <a:cs typeface="Constantia"/>
              </a:rPr>
              <a:t> </a:t>
            </a:r>
            <a:r>
              <a:rPr sz="2400" dirty="0">
                <a:latin typeface="Constantia"/>
                <a:cs typeface="Constantia"/>
              </a:rPr>
              <a:t>arrest</a:t>
            </a:r>
            <a:r>
              <a:rPr sz="2400" spc="-100" dirty="0">
                <a:latin typeface="Constantia"/>
                <a:cs typeface="Constantia"/>
              </a:rPr>
              <a:t> </a:t>
            </a:r>
            <a:r>
              <a:rPr sz="2400" dirty="0">
                <a:latin typeface="Constantia"/>
                <a:cs typeface="Constantia"/>
              </a:rPr>
              <a:t>of</a:t>
            </a:r>
            <a:r>
              <a:rPr sz="2400" spc="-35" dirty="0">
                <a:latin typeface="Constantia"/>
                <a:cs typeface="Constantia"/>
              </a:rPr>
              <a:t> </a:t>
            </a:r>
            <a:r>
              <a:rPr sz="2400" spc="-10" dirty="0">
                <a:latin typeface="Constantia"/>
                <a:cs typeface="Constantia"/>
              </a:rPr>
              <a:t>ascent</a:t>
            </a:r>
            <a:r>
              <a:rPr sz="2400" spc="-125" dirty="0">
                <a:latin typeface="Constantia"/>
                <a:cs typeface="Constantia"/>
              </a:rPr>
              <a:t> </a:t>
            </a:r>
            <a:r>
              <a:rPr sz="2400" dirty="0">
                <a:latin typeface="Constantia"/>
                <a:cs typeface="Constantia"/>
              </a:rPr>
              <a:t>of</a:t>
            </a:r>
            <a:r>
              <a:rPr sz="2400" spc="35" dirty="0">
                <a:latin typeface="Constantia"/>
                <a:cs typeface="Constantia"/>
              </a:rPr>
              <a:t> </a:t>
            </a:r>
            <a:r>
              <a:rPr sz="2400" dirty="0">
                <a:latin typeface="Constantia"/>
                <a:cs typeface="Constantia"/>
              </a:rPr>
              <a:t>isthmus</a:t>
            </a:r>
            <a:r>
              <a:rPr sz="2400" spc="-60" dirty="0">
                <a:latin typeface="Constantia"/>
                <a:cs typeface="Constantia"/>
              </a:rPr>
              <a:t> </a:t>
            </a:r>
            <a:r>
              <a:rPr sz="2400" dirty="0">
                <a:latin typeface="Constantia"/>
                <a:cs typeface="Constantia"/>
              </a:rPr>
              <a:t>by</a:t>
            </a:r>
            <a:r>
              <a:rPr sz="2400" spc="-95" dirty="0">
                <a:latin typeface="Constantia"/>
                <a:cs typeface="Constantia"/>
              </a:rPr>
              <a:t> </a:t>
            </a:r>
            <a:r>
              <a:rPr sz="2400" spc="-10" dirty="0">
                <a:latin typeface="Constantia"/>
                <a:cs typeface="Constantia"/>
              </a:rPr>
              <a:t>inferior </a:t>
            </a:r>
            <a:r>
              <a:rPr sz="2400" dirty="0">
                <a:latin typeface="Constantia"/>
                <a:cs typeface="Constantia"/>
              </a:rPr>
              <a:t>mesenteric</a:t>
            </a:r>
            <a:r>
              <a:rPr sz="2400" spc="-110" dirty="0">
                <a:latin typeface="Constantia"/>
                <a:cs typeface="Constantia"/>
              </a:rPr>
              <a:t> </a:t>
            </a:r>
            <a:r>
              <a:rPr sz="2400" spc="-10" dirty="0">
                <a:latin typeface="Constantia"/>
                <a:cs typeface="Constantia"/>
              </a:rPr>
              <a:t>kidney.</a:t>
            </a:r>
            <a:endParaRPr sz="2400">
              <a:latin typeface="Constantia"/>
              <a:cs typeface="Constanti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6244" y="1877628"/>
            <a:ext cx="7089775" cy="1709420"/>
          </a:xfrm>
          <a:prstGeom prst="rect">
            <a:avLst/>
          </a:prstGeom>
        </p:spPr>
        <p:txBody>
          <a:bodyPr vert="horz" wrap="square" lIns="0" tIns="85725" rIns="0" bIns="0" rtlCol="0">
            <a:spAutoFit/>
          </a:bodyPr>
          <a:lstStyle/>
          <a:p>
            <a:pPr marL="286385" indent="-273685">
              <a:lnSpc>
                <a:spcPct val="100000"/>
              </a:lnSpc>
              <a:spcBef>
                <a:spcPts val="675"/>
              </a:spcBef>
              <a:buClr>
                <a:srgbClr val="0AD0D9"/>
              </a:buClr>
              <a:buSzPct val="93750"/>
              <a:buFont typeface="Wingdings 2"/>
              <a:buChar char=""/>
              <a:tabLst>
                <a:tab pos="286385" algn="l"/>
              </a:tabLst>
            </a:pPr>
            <a:r>
              <a:rPr sz="2400" dirty="0">
                <a:latin typeface="Constantia"/>
                <a:cs typeface="Constantia"/>
              </a:rPr>
              <a:t>Diagnosis</a:t>
            </a:r>
            <a:r>
              <a:rPr sz="2400" spc="-55" dirty="0">
                <a:latin typeface="Constantia"/>
                <a:cs typeface="Constantia"/>
              </a:rPr>
              <a:t> </a:t>
            </a:r>
            <a:r>
              <a:rPr sz="2400" dirty="0">
                <a:latin typeface="Constantia"/>
                <a:cs typeface="Constantia"/>
              </a:rPr>
              <a:t>is</a:t>
            </a:r>
            <a:r>
              <a:rPr sz="2400" spc="-65" dirty="0">
                <a:latin typeface="Constantia"/>
                <a:cs typeface="Constantia"/>
              </a:rPr>
              <a:t> </a:t>
            </a:r>
            <a:r>
              <a:rPr sz="2400" dirty="0">
                <a:latin typeface="Constantia"/>
                <a:cs typeface="Constantia"/>
              </a:rPr>
              <a:t>by</a:t>
            </a:r>
            <a:r>
              <a:rPr sz="2400" spc="-100" dirty="0">
                <a:latin typeface="Constantia"/>
                <a:cs typeface="Constantia"/>
              </a:rPr>
              <a:t> </a:t>
            </a:r>
            <a:r>
              <a:rPr sz="2400" dirty="0">
                <a:latin typeface="Constantia"/>
                <a:cs typeface="Constantia"/>
              </a:rPr>
              <a:t>USG</a:t>
            </a:r>
            <a:r>
              <a:rPr sz="2400" spc="-80" dirty="0">
                <a:latin typeface="Constantia"/>
                <a:cs typeface="Constantia"/>
              </a:rPr>
              <a:t> </a:t>
            </a:r>
            <a:r>
              <a:rPr sz="2400" dirty="0">
                <a:latin typeface="Constantia"/>
                <a:cs typeface="Constantia"/>
              </a:rPr>
              <a:t>and</a:t>
            </a:r>
            <a:r>
              <a:rPr sz="2400" spc="-25" dirty="0">
                <a:latin typeface="Constantia"/>
                <a:cs typeface="Constantia"/>
              </a:rPr>
              <a:t> </a:t>
            </a:r>
            <a:r>
              <a:rPr sz="2400" spc="-20" dirty="0">
                <a:latin typeface="Constantia"/>
                <a:cs typeface="Constantia"/>
              </a:rPr>
              <a:t>IVU.</a:t>
            </a:r>
            <a:endParaRPr sz="2400">
              <a:latin typeface="Constantia"/>
              <a:cs typeface="Constantia"/>
            </a:endParaRPr>
          </a:p>
          <a:p>
            <a:pPr marL="286385" indent="-273685">
              <a:lnSpc>
                <a:spcPct val="100000"/>
              </a:lnSpc>
              <a:spcBef>
                <a:spcPts val="580"/>
              </a:spcBef>
              <a:buClr>
                <a:srgbClr val="0AD0D9"/>
              </a:buClr>
              <a:buSzPct val="93750"/>
              <a:buFont typeface="Wingdings 2"/>
              <a:buChar char=""/>
              <a:tabLst>
                <a:tab pos="286385" algn="l"/>
              </a:tabLst>
            </a:pPr>
            <a:r>
              <a:rPr sz="2400" spc="-10" dirty="0">
                <a:latin typeface="Constantia"/>
                <a:cs typeface="Constantia"/>
              </a:rPr>
              <a:t>Kidneys</a:t>
            </a:r>
            <a:r>
              <a:rPr sz="2400" spc="-145" dirty="0">
                <a:latin typeface="Constantia"/>
                <a:cs typeface="Constantia"/>
              </a:rPr>
              <a:t> </a:t>
            </a:r>
            <a:r>
              <a:rPr sz="2400" dirty="0">
                <a:latin typeface="Constantia"/>
                <a:cs typeface="Constantia"/>
              </a:rPr>
              <a:t>are</a:t>
            </a:r>
            <a:r>
              <a:rPr sz="2400" spc="-75" dirty="0">
                <a:latin typeface="Constantia"/>
                <a:cs typeface="Constantia"/>
              </a:rPr>
              <a:t> </a:t>
            </a:r>
            <a:r>
              <a:rPr sz="2400" spc="-10" dirty="0">
                <a:latin typeface="Constantia"/>
                <a:cs typeface="Constantia"/>
              </a:rPr>
              <a:t>malrotated</a:t>
            </a:r>
            <a:r>
              <a:rPr sz="2400" spc="-95" dirty="0">
                <a:latin typeface="Constantia"/>
                <a:cs typeface="Constantia"/>
              </a:rPr>
              <a:t> </a:t>
            </a:r>
            <a:r>
              <a:rPr sz="2400" dirty="0">
                <a:latin typeface="Constantia"/>
                <a:cs typeface="Constantia"/>
              </a:rPr>
              <a:t>with</a:t>
            </a:r>
            <a:r>
              <a:rPr sz="2400" spc="-80" dirty="0">
                <a:latin typeface="Constantia"/>
                <a:cs typeface="Constantia"/>
              </a:rPr>
              <a:t> </a:t>
            </a:r>
            <a:r>
              <a:rPr sz="2400" dirty="0">
                <a:latin typeface="Constantia"/>
                <a:cs typeface="Constantia"/>
              </a:rPr>
              <a:t>pelvis</a:t>
            </a:r>
            <a:r>
              <a:rPr sz="2400" spc="-65" dirty="0">
                <a:latin typeface="Constantia"/>
                <a:cs typeface="Constantia"/>
              </a:rPr>
              <a:t> </a:t>
            </a:r>
            <a:r>
              <a:rPr sz="2400" dirty="0">
                <a:latin typeface="Constantia"/>
                <a:cs typeface="Constantia"/>
              </a:rPr>
              <a:t>facing</a:t>
            </a:r>
            <a:r>
              <a:rPr sz="2400" spc="-80" dirty="0">
                <a:latin typeface="Constantia"/>
                <a:cs typeface="Constantia"/>
              </a:rPr>
              <a:t> </a:t>
            </a:r>
            <a:r>
              <a:rPr sz="2400" spc="-20" dirty="0">
                <a:latin typeface="Constantia"/>
                <a:cs typeface="Constantia"/>
              </a:rPr>
              <a:t>anteriorly.</a:t>
            </a:r>
            <a:endParaRPr sz="2400">
              <a:latin typeface="Constantia"/>
              <a:cs typeface="Constantia"/>
            </a:endParaRPr>
          </a:p>
          <a:p>
            <a:pPr marL="287020" marR="183515" indent="-274320">
              <a:lnSpc>
                <a:spcPct val="100000"/>
              </a:lnSpc>
              <a:spcBef>
                <a:spcPts val="580"/>
              </a:spcBef>
              <a:buClr>
                <a:srgbClr val="0AD0D9"/>
              </a:buClr>
              <a:buSzPct val="93750"/>
              <a:buFont typeface="Wingdings 2"/>
              <a:buChar char=""/>
              <a:tabLst>
                <a:tab pos="287020" algn="l"/>
              </a:tabLst>
            </a:pPr>
            <a:r>
              <a:rPr sz="2400" dirty="0">
                <a:latin typeface="Constantia"/>
                <a:cs typeface="Constantia"/>
              </a:rPr>
              <a:t>Surgery</a:t>
            </a:r>
            <a:r>
              <a:rPr sz="2400" spc="-110" dirty="0">
                <a:latin typeface="Constantia"/>
                <a:cs typeface="Constantia"/>
              </a:rPr>
              <a:t> </a:t>
            </a:r>
            <a:r>
              <a:rPr sz="2400" dirty="0">
                <a:latin typeface="Constantia"/>
                <a:cs typeface="Constantia"/>
              </a:rPr>
              <a:t>is</a:t>
            </a:r>
            <a:r>
              <a:rPr sz="2400" spc="-90" dirty="0">
                <a:latin typeface="Constantia"/>
                <a:cs typeface="Constantia"/>
              </a:rPr>
              <a:t> </a:t>
            </a:r>
            <a:r>
              <a:rPr sz="2400" dirty="0">
                <a:latin typeface="Constantia"/>
                <a:cs typeface="Constantia"/>
              </a:rPr>
              <a:t>indicated</a:t>
            </a:r>
            <a:r>
              <a:rPr sz="2400" spc="-90" dirty="0">
                <a:latin typeface="Constantia"/>
                <a:cs typeface="Constantia"/>
              </a:rPr>
              <a:t> </a:t>
            </a:r>
            <a:r>
              <a:rPr sz="2400" dirty="0">
                <a:latin typeface="Constantia"/>
                <a:cs typeface="Constantia"/>
              </a:rPr>
              <a:t>when</a:t>
            </a:r>
            <a:r>
              <a:rPr sz="2400" spc="-95" dirty="0">
                <a:latin typeface="Constantia"/>
                <a:cs typeface="Constantia"/>
              </a:rPr>
              <a:t> </a:t>
            </a:r>
            <a:r>
              <a:rPr sz="2400" dirty="0">
                <a:latin typeface="Constantia"/>
                <a:cs typeface="Constantia"/>
              </a:rPr>
              <a:t>there</a:t>
            </a:r>
            <a:r>
              <a:rPr sz="2400" spc="-120" dirty="0">
                <a:latin typeface="Constantia"/>
                <a:cs typeface="Constantia"/>
              </a:rPr>
              <a:t> </a:t>
            </a:r>
            <a:r>
              <a:rPr sz="2400" dirty="0">
                <a:latin typeface="Constantia"/>
                <a:cs typeface="Constantia"/>
              </a:rPr>
              <a:t>is</a:t>
            </a:r>
            <a:r>
              <a:rPr sz="2400" spc="-90" dirty="0">
                <a:latin typeface="Constantia"/>
                <a:cs typeface="Constantia"/>
              </a:rPr>
              <a:t> </a:t>
            </a:r>
            <a:r>
              <a:rPr sz="2400" spc="-10" dirty="0">
                <a:latin typeface="Constantia"/>
                <a:cs typeface="Constantia"/>
              </a:rPr>
              <a:t>infection/stones formation.</a:t>
            </a:r>
            <a:endParaRPr sz="2400">
              <a:latin typeface="Constantia"/>
              <a:cs typeface="Constantia"/>
            </a:endParaRPr>
          </a:p>
        </p:txBody>
      </p:sp>
      <p:pic>
        <p:nvPicPr>
          <p:cNvPr id="3" name="object 3"/>
          <p:cNvPicPr/>
          <p:nvPr/>
        </p:nvPicPr>
        <p:blipFill>
          <a:blip r:embed="rId2" cstate="print"/>
          <a:stretch>
            <a:fillRect/>
          </a:stretch>
        </p:blipFill>
        <p:spPr>
          <a:xfrm>
            <a:off x="4069079" y="3389374"/>
            <a:ext cx="3816096" cy="3456432"/>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72389" rIns="0" bIns="0" rtlCol="0">
            <a:spAutoFit/>
          </a:bodyPr>
          <a:lstStyle/>
          <a:p>
            <a:pPr marL="12700">
              <a:lnSpc>
                <a:spcPct val="100000"/>
              </a:lnSpc>
              <a:spcBef>
                <a:spcPts val="90"/>
              </a:spcBef>
            </a:pPr>
            <a:r>
              <a:rPr dirty="0"/>
              <a:t>RENAL</a:t>
            </a:r>
            <a:r>
              <a:rPr spc="-70" dirty="0"/>
              <a:t> </a:t>
            </a:r>
            <a:r>
              <a:rPr spc="-10" dirty="0"/>
              <a:t>ECTOPIA</a:t>
            </a:r>
          </a:p>
        </p:txBody>
      </p:sp>
      <p:sp>
        <p:nvSpPr>
          <p:cNvPr id="3" name="object 3"/>
          <p:cNvSpPr txBox="1"/>
          <p:nvPr/>
        </p:nvSpPr>
        <p:spPr>
          <a:xfrm>
            <a:off x="536244" y="1950796"/>
            <a:ext cx="7371715" cy="1196975"/>
          </a:xfrm>
          <a:prstGeom prst="rect">
            <a:avLst/>
          </a:prstGeom>
        </p:spPr>
        <p:txBody>
          <a:bodyPr vert="horz" wrap="square" lIns="0" tIns="12700" rIns="0" bIns="0" rtlCol="0">
            <a:spAutoFit/>
          </a:bodyPr>
          <a:lstStyle/>
          <a:p>
            <a:pPr marL="286385" indent="-273685">
              <a:lnSpc>
                <a:spcPct val="100000"/>
              </a:lnSpc>
              <a:spcBef>
                <a:spcPts val="100"/>
              </a:spcBef>
              <a:buClr>
                <a:srgbClr val="0AD0D9"/>
              </a:buClr>
              <a:buSzPct val="93750"/>
              <a:buFont typeface="Wingdings 2"/>
              <a:buChar char=""/>
              <a:tabLst>
                <a:tab pos="286385" algn="l"/>
              </a:tabLst>
            </a:pPr>
            <a:r>
              <a:rPr sz="2400" spc="-10" dirty="0">
                <a:latin typeface="Constantia"/>
                <a:cs typeface="Constantia"/>
              </a:rPr>
              <a:t>Presence</a:t>
            </a:r>
            <a:r>
              <a:rPr sz="2400" spc="-130" dirty="0">
                <a:latin typeface="Constantia"/>
                <a:cs typeface="Constantia"/>
              </a:rPr>
              <a:t> </a:t>
            </a:r>
            <a:r>
              <a:rPr sz="2400" dirty="0">
                <a:latin typeface="Constantia"/>
                <a:cs typeface="Constantia"/>
              </a:rPr>
              <a:t>of</a:t>
            </a:r>
            <a:r>
              <a:rPr sz="2400" spc="10" dirty="0">
                <a:latin typeface="Constantia"/>
                <a:cs typeface="Constantia"/>
              </a:rPr>
              <a:t> </a:t>
            </a:r>
            <a:r>
              <a:rPr sz="2400" dirty="0">
                <a:latin typeface="Constantia"/>
                <a:cs typeface="Constantia"/>
              </a:rPr>
              <a:t>kidney</a:t>
            </a:r>
            <a:r>
              <a:rPr sz="2400" spc="-85" dirty="0">
                <a:latin typeface="Constantia"/>
                <a:cs typeface="Constantia"/>
              </a:rPr>
              <a:t> </a:t>
            </a:r>
            <a:r>
              <a:rPr sz="2400" dirty="0">
                <a:latin typeface="Constantia"/>
                <a:cs typeface="Constantia"/>
              </a:rPr>
              <a:t>in</a:t>
            </a:r>
            <a:r>
              <a:rPr sz="2400" spc="-110" dirty="0">
                <a:latin typeface="Constantia"/>
                <a:cs typeface="Constantia"/>
              </a:rPr>
              <a:t> </a:t>
            </a:r>
            <a:r>
              <a:rPr sz="2400" spc="-10" dirty="0">
                <a:latin typeface="Constantia"/>
                <a:cs typeface="Constantia"/>
              </a:rPr>
              <a:t>any</a:t>
            </a:r>
            <a:r>
              <a:rPr sz="2400" spc="-145" dirty="0">
                <a:latin typeface="Constantia"/>
                <a:cs typeface="Constantia"/>
              </a:rPr>
              <a:t> </a:t>
            </a:r>
            <a:r>
              <a:rPr sz="2400" dirty="0">
                <a:latin typeface="Constantia"/>
                <a:cs typeface="Constantia"/>
              </a:rPr>
              <a:t>other</a:t>
            </a:r>
            <a:r>
              <a:rPr sz="2400" spc="-105" dirty="0">
                <a:latin typeface="Constantia"/>
                <a:cs typeface="Constantia"/>
              </a:rPr>
              <a:t> </a:t>
            </a:r>
            <a:r>
              <a:rPr sz="2400" dirty="0">
                <a:latin typeface="Constantia"/>
                <a:cs typeface="Constantia"/>
              </a:rPr>
              <a:t>location</a:t>
            </a:r>
            <a:r>
              <a:rPr sz="2400" spc="-90" dirty="0">
                <a:latin typeface="Constantia"/>
                <a:cs typeface="Constantia"/>
              </a:rPr>
              <a:t> </a:t>
            </a:r>
            <a:r>
              <a:rPr sz="2400" dirty="0">
                <a:latin typeface="Constantia"/>
                <a:cs typeface="Constantia"/>
              </a:rPr>
              <a:t>other</a:t>
            </a:r>
            <a:r>
              <a:rPr sz="2400" spc="-135" dirty="0">
                <a:latin typeface="Constantia"/>
                <a:cs typeface="Constantia"/>
              </a:rPr>
              <a:t> </a:t>
            </a:r>
            <a:r>
              <a:rPr sz="2400" dirty="0">
                <a:latin typeface="Constantia"/>
                <a:cs typeface="Constantia"/>
              </a:rPr>
              <a:t>than</a:t>
            </a:r>
            <a:r>
              <a:rPr sz="2400" spc="-60" dirty="0">
                <a:latin typeface="Constantia"/>
                <a:cs typeface="Constantia"/>
              </a:rPr>
              <a:t> </a:t>
            </a:r>
            <a:r>
              <a:rPr sz="2400" spc="-25" dirty="0">
                <a:latin typeface="Constantia"/>
                <a:cs typeface="Constantia"/>
              </a:rPr>
              <a:t>its</a:t>
            </a:r>
            <a:endParaRPr sz="2400">
              <a:latin typeface="Constantia"/>
              <a:cs typeface="Constantia"/>
            </a:endParaRPr>
          </a:p>
          <a:p>
            <a:pPr marL="287020">
              <a:lnSpc>
                <a:spcPct val="100000"/>
              </a:lnSpc>
              <a:spcBef>
                <a:spcPts val="5"/>
              </a:spcBef>
            </a:pPr>
            <a:r>
              <a:rPr sz="2400" dirty="0">
                <a:latin typeface="Constantia"/>
                <a:cs typeface="Constantia"/>
              </a:rPr>
              <a:t>normal</a:t>
            </a:r>
            <a:r>
              <a:rPr sz="2400" spc="-40" dirty="0">
                <a:latin typeface="Constantia"/>
                <a:cs typeface="Constantia"/>
              </a:rPr>
              <a:t> </a:t>
            </a:r>
            <a:r>
              <a:rPr sz="2400" spc="-10" dirty="0">
                <a:latin typeface="Constantia"/>
                <a:cs typeface="Constantia"/>
              </a:rPr>
              <a:t>position.</a:t>
            </a:r>
            <a:endParaRPr sz="2400">
              <a:latin typeface="Constantia"/>
              <a:cs typeface="Constantia"/>
            </a:endParaRPr>
          </a:p>
          <a:p>
            <a:pPr marL="286385" indent="-273685">
              <a:lnSpc>
                <a:spcPct val="100000"/>
              </a:lnSpc>
              <a:spcBef>
                <a:spcPts val="575"/>
              </a:spcBef>
              <a:buClr>
                <a:srgbClr val="0AD0D9"/>
              </a:buClr>
              <a:buSzPct val="93750"/>
              <a:buFont typeface="Wingdings 2"/>
              <a:buChar char=""/>
              <a:tabLst>
                <a:tab pos="286385" algn="l"/>
              </a:tabLst>
            </a:pPr>
            <a:r>
              <a:rPr sz="2400" spc="-10" dirty="0">
                <a:latin typeface="Constantia"/>
                <a:cs typeface="Constantia"/>
              </a:rPr>
              <a:t>Most</a:t>
            </a:r>
            <a:r>
              <a:rPr sz="2400" spc="-145" dirty="0">
                <a:latin typeface="Constantia"/>
                <a:cs typeface="Constantia"/>
              </a:rPr>
              <a:t> </a:t>
            </a:r>
            <a:r>
              <a:rPr sz="2400" dirty="0">
                <a:latin typeface="Constantia"/>
                <a:cs typeface="Constantia"/>
              </a:rPr>
              <a:t>common</a:t>
            </a:r>
            <a:r>
              <a:rPr sz="2400" spc="-65" dirty="0">
                <a:latin typeface="Constantia"/>
                <a:cs typeface="Constantia"/>
              </a:rPr>
              <a:t> </a:t>
            </a:r>
            <a:r>
              <a:rPr sz="2400" dirty="0">
                <a:latin typeface="Constantia"/>
                <a:cs typeface="Constantia"/>
              </a:rPr>
              <a:t>location</a:t>
            </a:r>
            <a:r>
              <a:rPr sz="2400" spc="-35" dirty="0">
                <a:latin typeface="Constantia"/>
                <a:cs typeface="Constantia"/>
              </a:rPr>
              <a:t> </a:t>
            </a:r>
            <a:r>
              <a:rPr sz="2400" dirty="0">
                <a:latin typeface="Constantia"/>
                <a:cs typeface="Constantia"/>
              </a:rPr>
              <a:t>is</a:t>
            </a:r>
            <a:r>
              <a:rPr sz="2400" spc="-95" dirty="0">
                <a:latin typeface="Constantia"/>
                <a:cs typeface="Constantia"/>
              </a:rPr>
              <a:t> </a:t>
            </a:r>
            <a:r>
              <a:rPr sz="2400" dirty="0">
                <a:latin typeface="Constantia"/>
                <a:cs typeface="Constantia"/>
              </a:rPr>
              <a:t>in</a:t>
            </a:r>
            <a:r>
              <a:rPr sz="2400" spc="-85" dirty="0">
                <a:latin typeface="Constantia"/>
                <a:cs typeface="Constantia"/>
              </a:rPr>
              <a:t> </a:t>
            </a:r>
            <a:r>
              <a:rPr sz="2400" spc="-10" dirty="0">
                <a:latin typeface="Constantia"/>
                <a:cs typeface="Constantia"/>
              </a:rPr>
              <a:t>pelvis.</a:t>
            </a:r>
            <a:endParaRPr sz="2400">
              <a:latin typeface="Constantia"/>
              <a:cs typeface="Constantia"/>
            </a:endParaRPr>
          </a:p>
        </p:txBody>
      </p:sp>
      <p:pic>
        <p:nvPicPr>
          <p:cNvPr id="4" name="object 4"/>
          <p:cNvPicPr/>
          <p:nvPr/>
        </p:nvPicPr>
        <p:blipFill>
          <a:blip r:embed="rId2" cstate="print"/>
          <a:stretch>
            <a:fillRect/>
          </a:stretch>
        </p:blipFill>
        <p:spPr>
          <a:xfrm>
            <a:off x="2051304" y="3069335"/>
            <a:ext cx="3810000" cy="3541776"/>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10997" y="6122009"/>
            <a:ext cx="5109210" cy="391795"/>
          </a:xfrm>
          <a:prstGeom prst="rect">
            <a:avLst/>
          </a:prstGeom>
        </p:spPr>
        <p:txBody>
          <a:bodyPr vert="horz" wrap="square" lIns="0" tIns="12700" rIns="0" bIns="0" rtlCol="0">
            <a:spAutoFit/>
          </a:bodyPr>
          <a:lstStyle/>
          <a:p>
            <a:pPr marL="12700">
              <a:lnSpc>
                <a:spcPct val="100000"/>
              </a:lnSpc>
              <a:spcBef>
                <a:spcPts val="100"/>
              </a:spcBef>
            </a:pPr>
            <a:r>
              <a:rPr sz="2400" spc="-10" dirty="0">
                <a:solidFill>
                  <a:srgbClr val="04607A"/>
                </a:solidFill>
                <a:latin typeface="Calibri"/>
                <a:cs typeface="Calibri"/>
              </a:rPr>
              <a:t>PELVIURETERIC</a:t>
            </a:r>
            <a:r>
              <a:rPr sz="2400" spc="-90" dirty="0">
                <a:solidFill>
                  <a:srgbClr val="04607A"/>
                </a:solidFill>
                <a:latin typeface="Calibri"/>
                <a:cs typeface="Calibri"/>
              </a:rPr>
              <a:t> </a:t>
            </a:r>
            <a:r>
              <a:rPr sz="2400" dirty="0">
                <a:solidFill>
                  <a:srgbClr val="04607A"/>
                </a:solidFill>
                <a:latin typeface="Calibri"/>
                <a:cs typeface="Calibri"/>
              </a:rPr>
              <a:t>JUNCTION</a:t>
            </a:r>
            <a:r>
              <a:rPr sz="2400" spc="-65" dirty="0">
                <a:solidFill>
                  <a:srgbClr val="04607A"/>
                </a:solidFill>
                <a:latin typeface="Calibri"/>
                <a:cs typeface="Calibri"/>
              </a:rPr>
              <a:t> </a:t>
            </a:r>
            <a:r>
              <a:rPr sz="2400" spc="-10" dirty="0">
                <a:solidFill>
                  <a:srgbClr val="04607A"/>
                </a:solidFill>
                <a:latin typeface="Calibri"/>
                <a:cs typeface="Calibri"/>
              </a:rPr>
              <a:t>OBSTRUCTION</a:t>
            </a:r>
            <a:endParaRPr sz="2400">
              <a:latin typeface="Calibri"/>
              <a:cs typeface="Calibri"/>
            </a:endParaRPr>
          </a:p>
        </p:txBody>
      </p:sp>
      <p:pic>
        <p:nvPicPr>
          <p:cNvPr id="3" name="object 3"/>
          <p:cNvPicPr/>
          <p:nvPr/>
        </p:nvPicPr>
        <p:blipFill>
          <a:blip r:embed="rId2" cstate="print"/>
          <a:stretch>
            <a:fillRect/>
          </a:stretch>
        </p:blipFill>
        <p:spPr>
          <a:xfrm>
            <a:off x="1655064" y="259079"/>
            <a:ext cx="7488935" cy="5114544"/>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72389" rIns="0" bIns="0" rtlCol="0">
            <a:spAutoFit/>
          </a:bodyPr>
          <a:lstStyle/>
          <a:p>
            <a:pPr marL="12700">
              <a:lnSpc>
                <a:spcPct val="100000"/>
              </a:lnSpc>
              <a:spcBef>
                <a:spcPts val="90"/>
              </a:spcBef>
            </a:pPr>
            <a:r>
              <a:rPr b="0" i="0" u="none" spc="-25" dirty="0">
                <a:latin typeface="Calibri"/>
                <a:cs typeface="Calibri"/>
              </a:rPr>
              <a:t>PELVIURETERIC</a:t>
            </a:r>
            <a:r>
              <a:rPr b="0" i="0" u="none" spc="-80" dirty="0">
                <a:latin typeface="Calibri"/>
                <a:cs typeface="Calibri"/>
              </a:rPr>
              <a:t> </a:t>
            </a:r>
            <a:r>
              <a:rPr b="0" i="0" u="none" dirty="0">
                <a:latin typeface="Calibri"/>
                <a:cs typeface="Calibri"/>
              </a:rPr>
              <a:t>JUNCTION</a:t>
            </a:r>
            <a:r>
              <a:rPr b="0" i="0" u="none" spc="-105" dirty="0">
                <a:latin typeface="Calibri"/>
                <a:cs typeface="Calibri"/>
              </a:rPr>
              <a:t> </a:t>
            </a:r>
            <a:r>
              <a:rPr b="0" i="0" u="none" spc="-10" dirty="0">
                <a:latin typeface="Calibri"/>
                <a:cs typeface="Calibri"/>
              </a:rPr>
              <a:t>OBSTRUCTION</a:t>
            </a:r>
          </a:p>
        </p:txBody>
      </p:sp>
      <p:sp>
        <p:nvSpPr>
          <p:cNvPr id="3" name="object 3"/>
          <p:cNvSpPr txBox="1"/>
          <p:nvPr/>
        </p:nvSpPr>
        <p:spPr>
          <a:xfrm>
            <a:off x="536244" y="1950796"/>
            <a:ext cx="7990840" cy="3684904"/>
          </a:xfrm>
          <a:prstGeom prst="rect">
            <a:avLst/>
          </a:prstGeom>
        </p:spPr>
        <p:txBody>
          <a:bodyPr vert="horz" wrap="square" lIns="0" tIns="12700" rIns="0" bIns="0" rtlCol="0">
            <a:spAutoFit/>
          </a:bodyPr>
          <a:lstStyle/>
          <a:p>
            <a:pPr marL="286385" indent="-273685">
              <a:lnSpc>
                <a:spcPct val="100000"/>
              </a:lnSpc>
              <a:spcBef>
                <a:spcPts val="100"/>
              </a:spcBef>
              <a:buClr>
                <a:srgbClr val="0AD0D9"/>
              </a:buClr>
              <a:buSzPct val="93750"/>
              <a:buFont typeface="Wingdings 2"/>
              <a:buChar char=""/>
              <a:tabLst>
                <a:tab pos="286385" algn="l"/>
              </a:tabLst>
            </a:pPr>
            <a:r>
              <a:rPr sz="2400" dirty="0">
                <a:latin typeface="Constantia"/>
                <a:cs typeface="Constantia"/>
              </a:rPr>
              <a:t>It</a:t>
            </a:r>
            <a:r>
              <a:rPr sz="2400" spc="-110" dirty="0">
                <a:latin typeface="Constantia"/>
                <a:cs typeface="Constantia"/>
              </a:rPr>
              <a:t> </a:t>
            </a:r>
            <a:r>
              <a:rPr sz="2400" dirty="0">
                <a:latin typeface="Constantia"/>
                <a:cs typeface="Constantia"/>
              </a:rPr>
              <a:t>is</a:t>
            </a:r>
            <a:r>
              <a:rPr sz="2400" spc="-114" dirty="0">
                <a:latin typeface="Constantia"/>
                <a:cs typeface="Constantia"/>
              </a:rPr>
              <a:t> </a:t>
            </a:r>
            <a:r>
              <a:rPr sz="2400" dirty="0">
                <a:latin typeface="Constantia"/>
                <a:cs typeface="Constantia"/>
              </a:rPr>
              <a:t>defined</a:t>
            </a:r>
            <a:r>
              <a:rPr sz="2400" spc="-95" dirty="0">
                <a:latin typeface="Constantia"/>
                <a:cs typeface="Constantia"/>
              </a:rPr>
              <a:t> </a:t>
            </a:r>
            <a:r>
              <a:rPr sz="2400" dirty="0">
                <a:latin typeface="Constantia"/>
                <a:cs typeface="Constantia"/>
              </a:rPr>
              <a:t>as</a:t>
            </a:r>
            <a:r>
              <a:rPr sz="2400" spc="-135" dirty="0">
                <a:latin typeface="Constantia"/>
                <a:cs typeface="Constantia"/>
              </a:rPr>
              <a:t> </a:t>
            </a:r>
            <a:r>
              <a:rPr sz="2400" dirty="0">
                <a:latin typeface="Constantia"/>
                <a:cs typeface="Constantia"/>
              </a:rPr>
              <a:t>obstruction</a:t>
            </a:r>
            <a:r>
              <a:rPr sz="2400" spc="-60" dirty="0">
                <a:latin typeface="Constantia"/>
                <a:cs typeface="Constantia"/>
              </a:rPr>
              <a:t> </a:t>
            </a:r>
            <a:r>
              <a:rPr sz="2400" dirty="0">
                <a:latin typeface="Constantia"/>
                <a:cs typeface="Constantia"/>
              </a:rPr>
              <a:t>at</a:t>
            </a:r>
            <a:r>
              <a:rPr sz="2400" spc="-85" dirty="0">
                <a:latin typeface="Constantia"/>
                <a:cs typeface="Constantia"/>
              </a:rPr>
              <a:t> </a:t>
            </a:r>
            <a:r>
              <a:rPr sz="2400" dirty="0">
                <a:latin typeface="Constantia"/>
                <a:cs typeface="Constantia"/>
              </a:rPr>
              <a:t>junction</a:t>
            </a:r>
            <a:r>
              <a:rPr sz="2400" spc="-110" dirty="0">
                <a:latin typeface="Constantia"/>
                <a:cs typeface="Constantia"/>
              </a:rPr>
              <a:t> </a:t>
            </a:r>
            <a:r>
              <a:rPr sz="2400" dirty="0">
                <a:latin typeface="Constantia"/>
                <a:cs typeface="Constantia"/>
              </a:rPr>
              <a:t>of</a:t>
            </a:r>
            <a:r>
              <a:rPr sz="2400" spc="-10" dirty="0">
                <a:latin typeface="Constantia"/>
                <a:cs typeface="Constantia"/>
              </a:rPr>
              <a:t> </a:t>
            </a:r>
            <a:r>
              <a:rPr sz="2400" dirty="0">
                <a:latin typeface="Constantia"/>
                <a:cs typeface="Constantia"/>
              </a:rPr>
              <a:t>renal</a:t>
            </a:r>
            <a:r>
              <a:rPr sz="2400" spc="-60" dirty="0">
                <a:latin typeface="Constantia"/>
                <a:cs typeface="Constantia"/>
              </a:rPr>
              <a:t> </a:t>
            </a:r>
            <a:r>
              <a:rPr sz="2400" dirty="0">
                <a:latin typeface="Constantia"/>
                <a:cs typeface="Constantia"/>
              </a:rPr>
              <a:t>pelvis</a:t>
            </a:r>
            <a:r>
              <a:rPr sz="2400" spc="-110" dirty="0">
                <a:latin typeface="Constantia"/>
                <a:cs typeface="Constantia"/>
              </a:rPr>
              <a:t> </a:t>
            </a:r>
            <a:r>
              <a:rPr sz="2400" spc="-25" dirty="0">
                <a:latin typeface="Constantia"/>
                <a:cs typeface="Constantia"/>
              </a:rPr>
              <a:t>and</a:t>
            </a:r>
            <a:endParaRPr sz="2400">
              <a:latin typeface="Constantia"/>
              <a:cs typeface="Constantia"/>
            </a:endParaRPr>
          </a:p>
          <a:p>
            <a:pPr marL="287020">
              <a:lnSpc>
                <a:spcPct val="100000"/>
              </a:lnSpc>
              <a:spcBef>
                <a:spcPts val="5"/>
              </a:spcBef>
            </a:pPr>
            <a:r>
              <a:rPr sz="2400" spc="-10" dirty="0">
                <a:latin typeface="Constantia"/>
                <a:cs typeface="Constantia"/>
              </a:rPr>
              <a:t>proximal</a:t>
            </a:r>
            <a:r>
              <a:rPr sz="2400" spc="-90" dirty="0">
                <a:latin typeface="Constantia"/>
                <a:cs typeface="Constantia"/>
              </a:rPr>
              <a:t> </a:t>
            </a:r>
            <a:r>
              <a:rPr sz="2400" spc="-10" dirty="0">
                <a:latin typeface="Constantia"/>
                <a:cs typeface="Constantia"/>
              </a:rPr>
              <a:t>ureteric</a:t>
            </a:r>
            <a:r>
              <a:rPr sz="2400" spc="-130" dirty="0">
                <a:latin typeface="Constantia"/>
                <a:cs typeface="Constantia"/>
              </a:rPr>
              <a:t> </a:t>
            </a:r>
            <a:r>
              <a:rPr sz="2400" spc="-10" dirty="0">
                <a:latin typeface="Constantia"/>
                <a:cs typeface="Constantia"/>
              </a:rPr>
              <a:t>aspect.</a:t>
            </a:r>
            <a:endParaRPr sz="2400">
              <a:latin typeface="Constantia"/>
              <a:cs typeface="Constantia"/>
            </a:endParaRPr>
          </a:p>
          <a:p>
            <a:pPr marL="286385" indent="-273685">
              <a:lnSpc>
                <a:spcPct val="100000"/>
              </a:lnSpc>
              <a:spcBef>
                <a:spcPts val="575"/>
              </a:spcBef>
              <a:buClr>
                <a:srgbClr val="0AD0D9"/>
              </a:buClr>
              <a:buSzPct val="93750"/>
              <a:buFont typeface="Wingdings 2"/>
              <a:buChar char=""/>
              <a:tabLst>
                <a:tab pos="286385" algn="l"/>
              </a:tabLst>
            </a:pPr>
            <a:r>
              <a:rPr sz="2400" dirty="0">
                <a:latin typeface="Constantia"/>
                <a:cs typeface="Constantia"/>
              </a:rPr>
              <a:t>It</a:t>
            </a:r>
            <a:r>
              <a:rPr sz="2400" spc="-114" dirty="0">
                <a:latin typeface="Constantia"/>
                <a:cs typeface="Constantia"/>
              </a:rPr>
              <a:t> </a:t>
            </a:r>
            <a:r>
              <a:rPr sz="2400" dirty="0">
                <a:latin typeface="Constantia"/>
                <a:cs typeface="Constantia"/>
              </a:rPr>
              <a:t>is</a:t>
            </a:r>
            <a:r>
              <a:rPr sz="2400" spc="-70" dirty="0">
                <a:latin typeface="Constantia"/>
                <a:cs typeface="Constantia"/>
              </a:rPr>
              <a:t> </a:t>
            </a:r>
            <a:r>
              <a:rPr sz="2400" dirty="0">
                <a:latin typeface="Constantia"/>
                <a:cs typeface="Constantia"/>
              </a:rPr>
              <a:t>most</a:t>
            </a:r>
            <a:r>
              <a:rPr sz="2400" spc="-125" dirty="0">
                <a:latin typeface="Constantia"/>
                <a:cs typeface="Constantia"/>
              </a:rPr>
              <a:t> </a:t>
            </a:r>
            <a:r>
              <a:rPr sz="2400" spc="-10" dirty="0">
                <a:latin typeface="Constantia"/>
                <a:cs typeface="Constantia"/>
              </a:rPr>
              <a:t>common</a:t>
            </a:r>
            <a:r>
              <a:rPr sz="2400" spc="-125" dirty="0">
                <a:latin typeface="Constantia"/>
                <a:cs typeface="Constantia"/>
              </a:rPr>
              <a:t> </a:t>
            </a:r>
            <a:r>
              <a:rPr sz="2400" dirty="0">
                <a:latin typeface="Constantia"/>
                <a:cs typeface="Constantia"/>
              </a:rPr>
              <a:t>cause</a:t>
            </a:r>
            <a:r>
              <a:rPr sz="2400" spc="-120" dirty="0">
                <a:latin typeface="Constantia"/>
                <a:cs typeface="Constantia"/>
              </a:rPr>
              <a:t> </a:t>
            </a:r>
            <a:r>
              <a:rPr sz="2400" dirty="0">
                <a:latin typeface="Constantia"/>
                <a:cs typeface="Constantia"/>
              </a:rPr>
              <a:t>of</a:t>
            </a:r>
            <a:r>
              <a:rPr sz="2400" spc="20" dirty="0">
                <a:latin typeface="Constantia"/>
                <a:cs typeface="Constantia"/>
              </a:rPr>
              <a:t> </a:t>
            </a:r>
            <a:r>
              <a:rPr sz="2400" spc="-10" dirty="0">
                <a:latin typeface="Constantia"/>
                <a:cs typeface="Constantia"/>
              </a:rPr>
              <a:t>hydronephrosis</a:t>
            </a:r>
            <a:r>
              <a:rPr sz="2400" spc="-90" dirty="0">
                <a:latin typeface="Constantia"/>
                <a:cs typeface="Constantia"/>
              </a:rPr>
              <a:t> </a:t>
            </a:r>
            <a:r>
              <a:rPr sz="2400" dirty="0">
                <a:latin typeface="Constantia"/>
                <a:cs typeface="Constantia"/>
              </a:rPr>
              <a:t>in</a:t>
            </a:r>
            <a:r>
              <a:rPr sz="2400" spc="-45" dirty="0">
                <a:latin typeface="Constantia"/>
                <a:cs typeface="Constantia"/>
              </a:rPr>
              <a:t> </a:t>
            </a:r>
            <a:r>
              <a:rPr sz="2400" spc="-10" dirty="0">
                <a:latin typeface="Constantia"/>
                <a:cs typeface="Constantia"/>
              </a:rPr>
              <a:t>neonates</a:t>
            </a:r>
            <a:endParaRPr sz="2400">
              <a:latin typeface="Constantia"/>
              <a:cs typeface="Constantia"/>
            </a:endParaRPr>
          </a:p>
          <a:p>
            <a:pPr marL="286385" indent="-273685">
              <a:lnSpc>
                <a:spcPct val="100000"/>
              </a:lnSpc>
              <a:spcBef>
                <a:spcPts val="580"/>
              </a:spcBef>
              <a:buClr>
                <a:srgbClr val="0AD0D9"/>
              </a:buClr>
              <a:buSzPct val="93750"/>
              <a:buFont typeface="Wingdings 2"/>
              <a:buChar char=""/>
              <a:tabLst>
                <a:tab pos="286385" algn="l"/>
              </a:tabLst>
            </a:pPr>
            <a:r>
              <a:rPr sz="2400" dirty="0">
                <a:latin typeface="Constantia"/>
                <a:cs typeface="Constantia"/>
              </a:rPr>
              <a:t>it</a:t>
            </a:r>
            <a:r>
              <a:rPr sz="2400" spc="-125" dirty="0">
                <a:latin typeface="Constantia"/>
                <a:cs typeface="Constantia"/>
              </a:rPr>
              <a:t> </a:t>
            </a:r>
            <a:r>
              <a:rPr sz="2400" dirty="0">
                <a:latin typeface="Constantia"/>
                <a:cs typeface="Constantia"/>
              </a:rPr>
              <a:t>can</a:t>
            </a:r>
            <a:r>
              <a:rPr sz="2400" spc="-45" dirty="0">
                <a:latin typeface="Constantia"/>
                <a:cs typeface="Constantia"/>
              </a:rPr>
              <a:t> </a:t>
            </a:r>
            <a:r>
              <a:rPr sz="2400" dirty="0">
                <a:latin typeface="Constantia"/>
                <a:cs typeface="Constantia"/>
              </a:rPr>
              <a:t>be</a:t>
            </a:r>
            <a:r>
              <a:rPr sz="2400" spc="-100" dirty="0">
                <a:latin typeface="Constantia"/>
                <a:cs typeface="Constantia"/>
              </a:rPr>
              <a:t> </a:t>
            </a:r>
            <a:r>
              <a:rPr sz="2400" spc="-10" dirty="0">
                <a:latin typeface="Constantia"/>
                <a:cs typeface="Constantia"/>
              </a:rPr>
              <a:t>primary(congenital)</a:t>
            </a:r>
            <a:r>
              <a:rPr sz="2400" spc="-35" dirty="0">
                <a:latin typeface="Constantia"/>
                <a:cs typeface="Constantia"/>
              </a:rPr>
              <a:t> </a:t>
            </a:r>
            <a:r>
              <a:rPr sz="2400" dirty="0">
                <a:latin typeface="Constantia"/>
                <a:cs typeface="Constantia"/>
              </a:rPr>
              <a:t>or</a:t>
            </a:r>
            <a:r>
              <a:rPr sz="2400" spc="-135" dirty="0">
                <a:latin typeface="Constantia"/>
                <a:cs typeface="Constantia"/>
              </a:rPr>
              <a:t> </a:t>
            </a:r>
            <a:r>
              <a:rPr sz="2400" spc="-10" dirty="0">
                <a:latin typeface="Constantia"/>
                <a:cs typeface="Constantia"/>
              </a:rPr>
              <a:t>secondary(acquired)</a:t>
            </a:r>
            <a:endParaRPr sz="2400">
              <a:latin typeface="Constantia"/>
              <a:cs typeface="Constantia"/>
            </a:endParaRPr>
          </a:p>
          <a:p>
            <a:pPr marL="286385" indent="-273685">
              <a:lnSpc>
                <a:spcPct val="100000"/>
              </a:lnSpc>
              <a:spcBef>
                <a:spcPts val="575"/>
              </a:spcBef>
              <a:buClr>
                <a:srgbClr val="0AD0D9"/>
              </a:buClr>
              <a:buSzPct val="93750"/>
              <a:buFont typeface="Wingdings 2"/>
              <a:buChar char=""/>
              <a:tabLst>
                <a:tab pos="286385" algn="l"/>
              </a:tabLst>
            </a:pPr>
            <a:r>
              <a:rPr sz="2400" spc="-10" dirty="0">
                <a:latin typeface="Constantia"/>
                <a:cs typeface="Constantia"/>
              </a:rPr>
              <a:t>Congenital</a:t>
            </a:r>
            <a:r>
              <a:rPr sz="2400" spc="-100" dirty="0">
                <a:latin typeface="Constantia"/>
                <a:cs typeface="Constantia"/>
              </a:rPr>
              <a:t> </a:t>
            </a:r>
            <a:r>
              <a:rPr sz="2400" dirty="0">
                <a:latin typeface="Constantia"/>
                <a:cs typeface="Constantia"/>
              </a:rPr>
              <a:t>causes</a:t>
            </a:r>
            <a:r>
              <a:rPr sz="2400" spc="-55" dirty="0">
                <a:latin typeface="Constantia"/>
                <a:cs typeface="Constantia"/>
              </a:rPr>
              <a:t> </a:t>
            </a:r>
            <a:r>
              <a:rPr sz="2400" dirty="0">
                <a:latin typeface="Constantia"/>
                <a:cs typeface="Constantia"/>
              </a:rPr>
              <a:t>may</a:t>
            </a:r>
            <a:r>
              <a:rPr sz="2400" spc="-114" dirty="0">
                <a:latin typeface="Constantia"/>
                <a:cs typeface="Constantia"/>
              </a:rPr>
              <a:t> </a:t>
            </a:r>
            <a:r>
              <a:rPr sz="2400" dirty="0">
                <a:latin typeface="Constantia"/>
                <a:cs typeface="Constantia"/>
              </a:rPr>
              <a:t>include</a:t>
            </a:r>
            <a:r>
              <a:rPr sz="2400" spc="-150" dirty="0">
                <a:latin typeface="Constantia"/>
                <a:cs typeface="Constantia"/>
              </a:rPr>
              <a:t> </a:t>
            </a:r>
            <a:r>
              <a:rPr sz="2400" dirty="0">
                <a:latin typeface="Constantia"/>
                <a:cs typeface="Constantia"/>
              </a:rPr>
              <a:t>extrinsic</a:t>
            </a:r>
            <a:r>
              <a:rPr sz="2400" spc="-95" dirty="0">
                <a:latin typeface="Constantia"/>
                <a:cs typeface="Constantia"/>
              </a:rPr>
              <a:t> </a:t>
            </a:r>
            <a:r>
              <a:rPr sz="2400" dirty="0">
                <a:latin typeface="Constantia"/>
                <a:cs typeface="Constantia"/>
              </a:rPr>
              <a:t>or</a:t>
            </a:r>
            <a:r>
              <a:rPr sz="2400" spc="-120" dirty="0">
                <a:latin typeface="Constantia"/>
                <a:cs typeface="Constantia"/>
              </a:rPr>
              <a:t> </a:t>
            </a:r>
            <a:r>
              <a:rPr sz="2400" dirty="0">
                <a:latin typeface="Constantia"/>
                <a:cs typeface="Constantia"/>
              </a:rPr>
              <a:t>intrinsic</a:t>
            </a:r>
            <a:r>
              <a:rPr sz="2400" spc="-55" dirty="0">
                <a:latin typeface="Constantia"/>
                <a:cs typeface="Constantia"/>
              </a:rPr>
              <a:t> </a:t>
            </a:r>
            <a:r>
              <a:rPr sz="2400" spc="-10" dirty="0">
                <a:latin typeface="Constantia"/>
                <a:cs typeface="Constantia"/>
              </a:rPr>
              <a:t>factors</a:t>
            </a:r>
            <a:endParaRPr sz="2400">
              <a:latin typeface="Constantia"/>
              <a:cs typeface="Constantia"/>
            </a:endParaRPr>
          </a:p>
          <a:p>
            <a:pPr marL="287020" marR="513715" indent="-274320">
              <a:lnSpc>
                <a:spcPct val="100000"/>
              </a:lnSpc>
              <a:spcBef>
                <a:spcPts val="580"/>
              </a:spcBef>
              <a:buClr>
                <a:srgbClr val="0AD0D9"/>
              </a:buClr>
              <a:buSzPct val="93750"/>
              <a:buFont typeface="Wingdings 2"/>
              <a:buChar char=""/>
              <a:tabLst>
                <a:tab pos="287020" algn="l"/>
              </a:tabLst>
            </a:pPr>
            <a:r>
              <a:rPr sz="2400" dirty="0">
                <a:latin typeface="Constantia"/>
                <a:cs typeface="Constantia"/>
              </a:rPr>
              <a:t>In</a:t>
            </a:r>
            <a:r>
              <a:rPr sz="2400" spc="-145" dirty="0">
                <a:latin typeface="Constantia"/>
                <a:cs typeface="Constantia"/>
              </a:rPr>
              <a:t> </a:t>
            </a:r>
            <a:r>
              <a:rPr sz="2400" dirty="0">
                <a:latin typeface="Constantia"/>
                <a:cs typeface="Constantia"/>
              </a:rPr>
              <a:t>extrinsic</a:t>
            </a:r>
            <a:r>
              <a:rPr sz="2400" spc="-95" dirty="0">
                <a:latin typeface="Constantia"/>
                <a:cs typeface="Constantia"/>
              </a:rPr>
              <a:t> </a:t>
            </a:r>
            <a:r>
              <a:rPr sz="2400" dirty="0">
                <a:latin typeface="Constantia"/>
                <a:cs typeface="Constantia"/>
              </a:rPr>
              <a:t>cause</a:t>
            </a:r>
            <a:r>
              <a:rPr sz="2400" spc="-80" dirty="0">
                <a:latin typeface="Constantia"/>
                <a:cs typeface="Constantia"/>
              </a:rPr>
              <a:t> </a:t>
            </a:r>
            <a:r>
              <a:rPr sz="2400" dirty="0">
                <a:latin typeface="Constantia"/>
                <a:cs typeface="Constantia"/>
              </a:rPr>
              <a:t>most</a:t>
            </a:r>
            <a:r>
              <a:rPr sz="2400" spc="-140" dirty="0">
                <a:latin typeface="Constantia"/>
                <a:cs typeface="Constantia"/>
              </a:rPr>
              <a:t> </a:t>
            </a:r>
            <a:r>
              <a:rPr sz="2400" dirty="0">
                <a:latin typeface="Constantia"/>
                <a:cs typeface="Constantia"/>
              </a:rPr>
              <a:t>common</a:t>
            </a:r>
            <a:r>
              <a:rPr sz="2400" spc="-90" dirty="0">
                <a:latin typeface="Constantia"/>
                <a:cs typeface="Constantia"/>
              </a:rPr>
              <a:t> </a:t>
            </a:r>
            <a:r>
              <a:rPr sz="2400" dirty="0">
                <a:latin typeface="Constantia"/>
                <a:cs typeface="Constantia"/>
              </a:rPr>
              <a:t>is</a:t>
            </a:r>
            <a:r>
              <a:rPr sz="2400" spc="-125" dirty="0">
                <a:latin typeface="Constantia"/>
                <a:cs typeface="Constantia"/>
              </a:rPr>
              <a:t> </a:t>
            </a:r>
            <a:r>
              <a:rPr sz="2400" dirty="0">
                <a:latin typeface="Constantia"/>
                <a:cs typeface="Constantia"/>
              </a:rPr>
              <a:t>crossing</a:t>
            </a:r>
            <a:r>
              <a:rPr sz="2400" spc="-35" dirty="0">
                <a:latin typeface="Constantia"/>
                <a:cs typeface="Constantia"/>
              </a:rPr>
              <a:t> </a:t>
            </a:r>
            <a:r>
              <a:rPr sz="2400" dirty="0">
                <a:latin typeface="Constantia"/>
                <a:cs typeface="Constantia"/>
              </a:rPr>
              <a:t>of</a:t>
            </a:r>
            <a:r>
              <a:rPr sz="2400" spc="-60" dirty="0">
                <a:latin typeface="Constantia"/>
                <a:cs typeface="Constantia"/>
              </a:rPr>
              <a:t> </a:t>
            </a:r>
            <a:r>
              <a:rPr sz="2400" spc="-10" dirty="0">
                <a:latin typeface="Constantia"/>
                <a:cs typeface="Constantia"/>
              </a:rPr>
              <a:t>aberrant vessels</a:t>
            </a:r>
            <a:r>
              <a:rPr sz="2400" spc="-100" dirty="0">
                <a:latin typeface="Constantia"/>
                <a:cs typeface="Constantia"/>
              </a:rPr>
              <a:t> </a:t>
            </a:r>
            <a:r>
              <a:rPr sz="2400" dirty="0">
                <a:latin typeface="Constantia"/>
                <a:cs typeface="Constantia"/>
              </a:rPr>
              <a:t>at</a:t>
            </a:r>
            <a:r>
              <a:rPr sz="2400" spc="-65" dirty="0">
                <a:latin typeface="Constantia"/>
                <a:cs typeface="Constantia"/>
              </a:rPr>
              <a:t> </a:t>
            </a:r>
            <a:r>
              <a:rPr sz="2400" spc="-25" dirty="0">
                <a:latin typeface="Constantia"/>
                <a:cs typeface="Constantia"/>
              </a:rPr>
              <a:t>lower</a:t>
            </a:r>
            <a:r>
              <a:rPr sz="2400" spc="-114" dirty="0">
                <a:latin typeface="Constantia"/>
                <a:cs typeface="Constantia"/>
              </a:rPr>
              <a:t> </a:t>
            </a:r>
            <a:r>
              <a:rPr sz="2400" dirty="0">
                <a:latin typeface="Constantia"/>
                <a:cs typeface="Constantia"/>
              </a:rPr>
              <a:t>pole</a:t>
            </a:r>
            <a:r>
              <a:rPr sz="2400" spc="-125" dirty="0">
                <a:latin typeface="Constantia"/>
                <a:cs typeface="Constantia"/>
              </a:rPr>
              <a:t> </a:t>
            </a:r>
            <a:r>
              <a:rPr sz="2400" dirty="0">
                <a:latin typeface="Constantia"/>
                <a:cs typeface="Constantia"/>
              </a:rPr>
              <a:t>of</a:t>
            </a:r>
            <a:r>
              <a:rPr sz="2400" spc="55" dirty="0">
                <a:latin typeface="Constantia"/>
                <a:cs typeface="Constantia"/>
              </a:rPr>
              <a:t> </a:t>
            </a:r>
            <a:r>
              <a:rPr sz="2400" spc="-10" dirty="0">
                <a:latin typeface="Constantia"/>
                <a:cs typeface="Constantia"/>
              </a:rPr>
              <a:t>kidney</a:t>
            </a:r>
            <a:endParaRPr sz="2400">
              <a:latin typeface="Constantia"/>
              <a:cs typeface="Constantia"/>
            </a:endParaRPr>
          </a:p>
          <a:p>
            <a:pPr marL="287020" marR="659765" indent="-274320">
              <a:lnSpc>
                <a:spcPct val="100000"/>
              </a:lnSpc>
              <a:spcBef>
                <a:spcPts val="580"/>
              </a:spcBef>
              <a:buClr>
                <a:srgbClr val="0AD0D9"/>
              </a:buClr>
              <a:buSzPct val="93750"/>
              <a:buFont typeface="Wingdings 2"/>
              <a:buChar char=""/>
              <a:tabLst>
                <a:tab pos="287020" algn="l"/>
              </a:tabLst>
            </a:pPr>
            <a:r>
              <a:rPr sz="2400" dirty="0">
                <a:latin typeface="Constantia"/>
                <a:cs typeface="Constantia"/>
              </a:rPr>
              <a:t>Intrinsic</a:t>
            </a:r>
            <a:r>
              <a:rPr sz="2400" spc="-95" dirty="0">
                <a:latin typeface="Constantia"/>
                <a:cs typeface="Constantia"/>
              </a:rPr>
              <a:t> </a:t>
            </a:r>
            <a:r>
              <a:rPr sz="2400" dirty="0">
                <a:latin typeface="Constantia"/>
                <a:cs typeface="Constantia"/>
              </a:rPr>
              <a:t>cause</a:t>
            </a:r>
            <a:r>
              <a:rPr sz="2400" spc="-80" dirty="0">
                <a:latin typeface="Constantia"/>
                <a:cs typeface="Constantia"/>
              </a:rPr>
              <a:t> </a:t>
            </a:r>
            <a:r>
              <a:rPr sz="2400" dirty="0">
                <a:latin typeface="Constantia"/>
                <a:cs typeface="Constantia"/>
              </a:rPr>
              <a:t>is</a:t>
            </a:r>
            <a:r>
              <a:rPr sz="2400" spc="-135" dirty="0">
                <a:latin typeface="Constantia"/>
                <a:cs typeface="Constantia"/>
              </a:rPr>
              <a:t> </a:t>
            </a:r>
            <a:r>
              <a:rPr sz="2400" dirty="0">
                <a:latin typeface="Constantia"/>
                <a:cs typeface="Constantia"/>
              </a:rPr>
              <a:t>due</a:t>
            </a:r>
            <a:r>
              <a:rPr sz="2400" spc="-125" dirty="0">
                <a:latin typeface="Constantia"/>
                <a:cs typeface="Constantia"/>
              </a:rPr>
              <a:t> </a:t>
            </a:r>
            <a:r>
              <a:rPr sz="2400" dirty="0">
                <a:latin typeface="Constantia"/>
                <a:cs typeface="Constantia"/>
              </a:rPr>
              <a:t>to</a:t>
            </a:r>
            <a:r>
              <a:rPr sz="2400" spc="-125" dirty="0">
                <a:latin typeface="Constantia"/>
                <a:cs typeface="Constantia"/>
              </a:rPr>
              <a:t> </a:t>
            </a:r>
            <a:r>
              <a:rPr sz="2400" dirty="0">
                <a:latin typeface="Constantia"/>
                <a:cs typeface="Constantia"/>
              </a:rPr>
              <a:t>abnormal</a:t>
            </a:r>
            <a:r>
              <a:rPr sz="2400" spc="-35" dirty="0">
                <a:latin typeface="Constantia"/>
                <a:cs typeface="Constantia"/>
              </a:rPr>
              <a:t> </a:t>
            </a:r>
            <a:r>
              <a:rPr sz="2400" dirty="0">
                <a:latin typeface="Constantia"/>
                <a:cs typeface="Constantia"/>
              </a:rPr>
              <a:t>musculature</a:t>
            </a:r>
            <a:r>
              <a:rPr sz="2400" spc="-80" dirty="0">
                <a:latin typeface="Constantia"/>
                <a:cs typeface="Constantia"/>
              </a:rPr>
              <a:t> </a:t>
            </a:r>
            <a:r>
              <a:rPr sz="2400" dirty="0">
                <a:latin typeface="Constantia"/>
                <a:cs typeface="Constantia"/>
              </a:rPr>
              <a:t>in</a:t>
            </a:r>
            <a:r>
              <a:rPr sz="2400" spc="-60" dirty="0">
                <a:latin typeface="Constantia"/>
                <a:cs typeface="Constantia"/>
              </a:rPr>
              <a:t> </a:t>
            </a:r>
            <a:r>
              <a:rPr sz="2400" spc="-25" dirty="0">
                <a:latin typeface="Constantia"/>
                <a:cs typeface="Constantia"/>
              </a:rPr>
              <a:t>PUJ </a:t>
            </a:r>
            <a:r>
              <a:rPr sz="2400" spc="-10" dirty="0">
                <a:latin typeface="Constantia"/>
                <a:cs typeface="Constantia"/>
              </a:rPr>
              <a:t>junction.</a:t>
            </a:r>
            <a:endParaRPr sz="2400">
              <a:latin typeface="Constantia"/>
              <a:cs typeface="Constanti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6244" y="1950796"/>
            <a:ext cx="7670165" cy="4124325"/>
          </a:xfrm>
          <a:prstGeom prst="rect">
            <a:avLst/>
          </a:prstGeom>
        </p:spPr>
        <p:txBody>
          <a:bodyPr vert="horz" wrap="square" lIns="0" tIns="12700" rIns="0" bIns="0" rtlCol="0">
            <a:spAutoFit/>
          </a:bodyPr>
          <a:lstStyle/>
          <a:p>
            <a:pPr marL="286385" indent="-273685">
              <a:lnSpc>
                <a:spcPct val="100000"/>
              </a:lnSpc>
              <a:spcBef>
                <a:spcPts val="100"/>
              </a:spcBef>
              <a:buClr>
                <a:srgbClr val="0AD0D9"/>
              </a:buClr>
              <a:buSzPct val="93750"/>
              <a:buFont typeface="Wingdings 2"/>
              <a:buChar char=""/>
              <a:tabLst>
                <a:tab pos="286385" algn="l"/>
              </a:tabLst>
            </a:pPr>
            <a:r>
              <a:rPr sz="2400" spc="-10" dirty="0">
                <a:latin typeface="Constantia"/>
                <a:cs typeface="Constantia"/>
              </a:rPr>
              <a:t>Clinically</a:t>
            </a:r>
            <a:r>
              <a:rPr sz="2400" spc="-70" dirty="0">
                <a:latin typeface="Constantia"/>
                <a:cs typeface="Constantia"/>
              </a:rPr>
              <a:t> </a:t>
            </a:r>
            <a:r>
              <a:rPr sz="2400" dirty="0">
                <a:latin typeface="Constantia"/>
                <a:cs typeface="Constantia"/>
              </a:rPr>
              <a:t>patient</a:t>
            </a:r>
            <a:r>
              <a:rPr sz="2400" spc="-30" dirty="0">
                <a:latin typeface="Constantia"/>
                <a:cs typeface="Constantia"/>
              </a:rPr>
              <a:t> </a:t>
            </a:r>
            <a:r>
              <a:rPr sz="2400" spc="-20" dirty="0">
                <a:latin typeface="Constantia"/>
                <a:cs typeface="Constantia"/>
              </a:rPr>
              <a:t>may</a:t>
            </a:r>
            <a:r>
              <a:rPr sz="2400" spc="-120" dirty="0">
                <a:latin typeface="Constantia"/>
                <a:cs typeface="Constantia"/>
              </a:rPr>
              <a:t> </a:t>
            </a:r>
            <a:r>
              <a:rPr sz="2400" spc="-10" dirty="0">
                <a:latin typeface="Constantia"/>
                <a:cs typeface="Constantia"/>
              </a:rPr>
              <a:t>present</a:t>
            </a:r>
            <a:r>
              <a:rPr sz="2400" spc="-100" dirty="0">
                <a:latin typeface="Constantia"/>
                <a:cs typeface="Constantia"/>
              </a:rPr>
              <a:t> </a:t>
            </a:r>
            <a:r>
              <a:rPr sz="2400" dirty="0">
                <a:latin typeface="Constantia"/>
                <a:cs typeface="Constantia"/>
              </a:rPr>
              <a:t>with</a:t>
            </a:r>
            <a:r>
              <a:rPr sz="2400" spc="-10" dirty="0">
                <a:latin typeface="Constantia"/>
                <a:cs typeface="Constantia"/>
              </a:rPr>
              <a:t> </a:t>
            </a:r>
            <a:r>
              <a:rPr sz="2400" dirty="0">
                <a:latin typeface="Constantia"/>
                <a:cs typeface="Constantia"/>
              </a:rPr>
              <a:t>flank</a:t>
            </a:r>
            <a:r>
              <a:rPr sz="2400" spc="-55" dirty="0">
                <a:latin typeface="Constantia"/>
                <a:cs typeface="Constantia"/>
              </a:rPr>
              <a:t> </a:t>
            </a:r>
            <a:r>
              <a:rPr sz="2400" dirty="0">
                <a:latin typeface="Constantia"/>
                <a:cs typeface="Constantia"/>
              </a:rPr>
              <a:t>pain</a:t>
            </a:r>
            <a:r>
              <a:rPr sz="2400" spc="-20" dirty="0">
                <a:latin typeface="Constantia"/>
                <a:cs typeface="Constantia"/>
              </a:rPr>
              <a:t> </a:t>
            </a:r>
            <a:r>
              <a:rPr sz="2400" dirty="0">
                <a:latin typeface="Constantia"/>
                <a:cs typeface="Constantia"/>
              </a:rPr>
              <a:t>,</a:t>
            </a:r>
            <a:r>
              <a:rPr sz="2400" spc="-55" dirty="0">
                <a:latin typeface="Constantia"/>
                <a:cs typeface="Constantia"/>
              </a:rPr>
              <a:t> </a:t>
            </a:r>
            <a:r>
              <a:rPr sz="2400" spc="-10" dirty="0">
                <a:latin typeface="Constantia"/>
                <a:cs typeface="Constantia"/>
              </a:rPr>
              <a:t>vomiting</a:t>
            </a:r>
            <a:endParaRPr sz="2400">
              <a:latin typeface="Constantia"/>
              <a:cs typeface="Constantia"/>
            </a:endParaRPr>
          </a:p>
          <a:p>
            <a:pPr marL="287020">
              <a:lnSpc>
                <a:spcPct val="100000"/>
              </a:lnSpc>
              <a:spcBef>
                <a:spcPts val="5"/>
              </a:spcBef>
            </a:pPr>
            <a:r>
              <a:rPr sz="2400" dirty="0">
                <a:latin typeface="Constantia"/>
                <a:cs typeface="Constantia"/>
              </a:rPr>
              <a:t>induced</a:t>
            </a:r>
            <a:r>
              <a:rPr sz="2400" spc="5" dirty="0">
                <a:latin typeface="Constantia"/>
                <a:cs typeface="Constantia"/>
              </a:rPr>
              <a:t> </a:t>
            </a:r>
            <a:r>
              <a:rPr sz="2400" dirty="0">
                <a:latin typeface="Constantia"/>
                <a:cs typeface="Constantia"/>
              </a:rPr>
              <a:t>by</a:t>
            </a:r>
            <a:r>
              <a:rPr sz="2400" spc="-80" dirty="0">
                <a:latin typeface="Constantia"/>
                <a:cs typeface="Constantia"/>
              </a:rPr>
              <a:t> </a:t>
            </a:r>
            <a:r>
              <a:rPr sz="2400" dirty="0">
                <a:latin typeface="Constantia"/>
                <a:cs typeface="Constantia"/>
              </a:rPr>
              <a:t>increase</a:t>
            </a:r>
            <a:r>
              <a:rPr sz="2400" spc="-30" dirty="0">
                <a:latin typeface="Constantia"/>
                <a:cs typeface="Constantia"/>
              </a:rPr>
              <a:t> </a:t>
            </a:r>
            <a:r>
              <a:rPr sz="2400" dirty="0">
                <a:latin typeface="Constantia"/>
                <a:cs typeface="Constantia"/>
              </a:rPr>
              <a:t>fluid</a:t>
            </a:r>
            <a:r>
              <a:rPr sz="2400" spc="-25" dirty="0">
                <a:latin typeface="Constantia"/>
                <a:cs typeface="Constantia"/>
              </a:rPr>
              <a:t> </a:t>
            </a:r>
            <a:r>
              <a:rPr sz="2400" spc="-10" dirty="0">
                <a:latin typeface="Constantia"/>
                <a:cs typeface="Constantia"/>
              </a:rPr>
              <a:t>intake.</a:t>
            </a:r>
            <a:endParaRPr sz="2400">
              <a:latin typeface="Constantia"/>
              <a:cs typeface="Constantia"/>
            </a:endParaRPr>
          </a:p>
          <a:p>
            <a:pPr marL="286385" indent="-273685">
              <a:lnSpc>
                <a:spcPct val="100000"/>
              </a:lnSpc>
              <a:spcBef>
                <a:spcPts val="575"/>
              </a:spcBef>
              <a:buClr>
                <a:srgbClr val="0AD0D9"/>
              </a:buClr>
              <a:buSzPct val="93750"/>
              <a:buFont typeface="Wingdings 2"/>
              <a:buChar char=""/>
              <a:tabLst>
                <a:tab pos="286385" algn="l"/>
              </a:tabLst>
            </a:pPr>
            <a:r>
              <a:rPr sz="2400" spc="-10" dirty="0">
                <a:latin typeface="Constantia"/>
                <a:cs typeface="Constantia"/>
              </a:rPr>
              <a:t>Investigations</a:t>
            </a:r>
            <a:r>
              <a:rPr sz="2400" spc="-50" dirty="0">
                <a:latin typeface="Constantia"/>
                <a:cs typeface="Constantia"/>
              </a:rPr>
              <a:t> </a:t>
            </a:r>
            <a:r>
              <a:rPr sz="2400" dirty="0">
                <a:latin typeface="Constantia"/>
                <a:cs typeface="Constantia"/>
              </a:rPr>
              <a:t>include</a:t>
            </a:r>
            <a:r>
              <a:rPr sz="2400" spc="-135" dirty="0">
                <a:latin typeface="Constantia"/>
                <a:cs typeface="Constantia"/>
              </a:rPr>
              <a:t> </a:t>
            </a:r>
            <a:r>
              <a:rPr sz="2400" dirty="0">
                <a:latin typeface="Constantia"/>
                <a:cs typeface="Constantia"/>
              </a:rPr>
              <a:t>Antenatal</a:t>
            </a:r>
            <a:r>
              <a:rPr sz="2400" spc="-70" dirty="0">
                <a:latin typeface="Constantia"/>
                <a:cs typeface="Constantia"/>
              </a:rPr>
              <a:t> </a:t>
            </a:r>
            <a:r>
              <a:rPr sz="2400" dirty="0">
                <a:latin typeface="Constantia"/>
                <a:cs typeface="Constantia"/>
              </a:rPr>
              <a:t>and</a:t>
            </a:r>
            <a:r>
              <a:rPr sz="2400" spc="-65" dirty="0">
                <a:latin typeface="Constantia"/>
                <a:cs typeface="Constantia"/>
              </a:rPr>
              <a:t> </a:t>
            </a:r>
            <a:r>
              <a:rPr sz="2400" dirty="0">
                <a:latin typeface="Constantia"/>
                <a:cs typeface="Constantia"/>
              </a:rPr>
              <a:t>postnatal</a:t>
            </a:r>
            <a:r>
              <a:rPr sz="2400" spc="-30" dirty="0">
                <a:latin typeface="Constantia"/>
                <a:cs typeface="Constantia"/>
              </a:rPr>
              <a:t> </a:t>
            </a:r>
            <a:r>
              <a:rPr sz="2400" spc="-20" dirty="0">
                <a:latin typeface="Constantia"/>
                <a:cs typeface="Constantia"/>
              </a:rPr>
              <a:t>USG.</a:t>
            </a:r>
            <a:endParaRPr sz="2400">
              <a:latin typeface="Constantia"/>
              <a:cs typeface="Constantia"/>
            </a:endParaRPr>
          </a:p>
          <a:p>
            <a:pPr marL="286385" indent="-273685">
              <a:lnSpc>
                <a:spcPct val="100000"/>
              </a:lnSpc>
              <a:spcBef>
                <a:spcPts val="580"/>
              </a:spcBef>
              <a:buClr>
                <a:srgbClr val="0AD0D9"/>
              </a:buClr>
              <a:buSzPct val="93750"/>
              <a:buFont typeface="Wingdings 2"/>
              <a:buChar char=""/>
              <a:tabLst>
                <a:tab pos="286385" algn="l"/>
              </a:tabLst>
            </a:pPr>
            <a:r>
              <a:rPr sz="2400" dirty="0">
                <a:latin typeface="Constantia"/>
                <a:cs typeface="Constantia"/>
              </a:rPr>
              <a:t>MCUG is</a:t>
            </a:r>
            <a:r>
              <a:rPr sz="2400" spc="-125" dirty="0">
                <a:latin typeface="Constantia"/>
                <a:cs typeface="Constantia"/>
              </a:rPr>
              <a:t> </a:t>
            </a:r>
            <a:r>
              <a:rPr sz="2400" dirty="0">
                <a:latin typeface="Constantia"/>
                <a:cs typeface="Constantia"/>
              </a:rPr>
              <a:t>done</a:t>
            </a:r>
            <a:r>
              <a:rPr sz="2400" spc="-90" dirty="0">
                <a:latin typeface="Constantia"/>
                <a:cs typeface="Constantia"/>
              </a:rPr>
              <a:t> </a:t>
            </a:r>
            <a:r>
              <a:rPr sz="2400" dirty="0">
                <a:latin typeface="Constantia"/>
                <a:cs typeface="Constantia"/>
              </a:rPr>
              <a:t>to</a:t>
            </a:r>
            <a:r>
              <a:rPr sz="2400" spc="-120" dirty="0">
                <a:latin typeface="Constantia"/>
                <a:cs typeface="Constantia"/>
              </a:rPr>
              <a:t> </a:t>
            </a:r>
            <a:r>
              <a:rPr sz="2400" dirty="0">
                <a:latin typeface="Constantia"/>
                <a:cs typeface="Constantia"/>
              </a:rPr>
              <a:t>rule</a:t>
            </a:r>
            <a:r>
              <a:rPr sz="2400" spc="-135" dirty="0">
                <a:latin typeface="Constantia"/>
                <a:cs typeface="Constantia"/>
              </a:rPr>
              <a:t> </a:t>
            </a:r>
            <a:r>
              <a:rPr sz="2400" dirty="0">
                <a:latin typeface="Constantia"/>
                <a:cs typeface="Constantia"/>
              </a:rPr>
              <a:t>out</a:t>
            </a:r>
            <a:r>
              <a:rPr sz="2400" spc="-120" dirty="0">
                <a:latin typeface="Constantia"/>
                <a:cs typeface="Constantia"/>
              </a:rPr>
              <a:t> </a:t>
            </a:r>
            <a:r>
              <a:rPr sz="2400" spc="-25" dirty="0">
                <a:latin typeface="Constantia"/>
                <a:cs typeface="Constantia"/>
              </a:rPr>
              <a:t>VUR</a:t>
            </a:r>
            <a:endParaRPr sz="2400">
              <a:latin typeface="Constantia"/>
              <a:cs typeface="Constantia"/>
            </a:endParaRPr>
          </a:p>
          <a:p>
            <a:pPr marL="286385" indent="-273685">
              <a:lnSpc>
                <a:spcPct val="100000"/>
              </a:lnSpc>
              <a:spcBef>
                <a:spcPts val="575"/>
              </a:spcBef>
              <a:buClr>
                <a:srgbClr val="0AD0D9"/>
              </a:buClr>
              <a:buSzPct val="93750"/>
              <a:buFont typeface="Wingdings 2"/>
              <a:buChar char=""/>
              <a:tabLst>
                <a:tab pos="286385" algn="l"/>
              </a:tabLst>
            </a:pPr>
            <a:r>
              <a:rPr sz="2400" dirty="0">
                <a:latin typeface="Constantia"/>
                <a:cs typeface="Constantia"/>
              </a:rPr>
              <a:t>Renal</a:t>
            </a:r>
            <a:r>
              <a:rPr sz="2400" spc="-90" dirty="0">
                <a:latin typeface="Constantia"/>
                <a:cs typeface="Constantia"/>
              </a:rPr>
              <a:t> </a:t>
            </a:r>
            <a:r>
              <a:rPr sz="2400" dirty="0">
                <a:latin typeface="Constantia"/>
                <a:cs typeface="Constantia"/>
              </a:rPr>
              <a:t>scan</a:t>
            </a:r>
            <a:r>
              <a:rPr sz="2400" spc="-35" dirty="0">
                <a:latin typeface="Constantia"/>
                <a:cs typeface="Constantia"/>
              </a:rPr>
              <a:t> </a:t>
            </a:r>
            <a:r>
              <a:rPr sz="2400" dirty="0">
                <a:latin typeface="Constantia"/>
                <a:cs typeface="Constantia"/>
              </a:rPr>
              <a:t>is</a:t>
            </a:r>
            <a:r>
              <a:rPr sz="2400" spc="-140" dirty="0">
                <a:latin typeface="Constantia"/>
                <a:cs typeface="Constantia"/>
              </a:rPr>
              <a:t> </a:t>
            </a:r>
            <a:r>
              <a:rPr sz="2400" dirty="0">
                <a:latin typeface="Constantia"/>
                <a:cs typeface="Constantia"/>
              </a:rPr>
              <a:t>done</a:t>
            </a:r>
            <a:r>
              <a:rPr sz="2400" spc="-95" dirty="0">
                <a:latin typeface="Constantia"/>
                <a:cs typeface="Constantia"/>
              </a:rPr>
              <a:t> </a:t>
            </a:r>
            <a:r>
              <a:rPr sz="2400" dirty="0">
                <a:latin typeface="Constantia"/>
                <a:cs typeface="Constantia"/>
              </a:rPr>
              <a:t>to</a:t>
            </a:r>
            <a:r>
              <a:rPr sz="2400" spc="-120" dirty="0">
                <a:latin typeface="Constantia"/>
                <a:cs typeface="Constantia"/>
              </a:rPr>
              <a:t> </a:t>
            </a:r>
            <a:r>
              <a:rPr sz="2400" dirty="0">
                <a:latin typeface="Constantia"/>
                <a:cs typeface="Constantia"/>
              </a:rPr>
              <a:t>rule</a:t>
            </a:r>
            <a:r>
              <a:rPr sz="2400" spc="-120" dirty="0">
                <a:latin typeface="Constantia"/>
                <a:cs typeface="Constantia"/>
              </a:rPr>
              <a:t> </a:t>
            </a:r>
            <a:r>
              <a:rPr sz="2400" dirty="0">
                <a:latin typeface="Constantia"/>
                <a:cs typeface="Constantia"/>
              </a:rPr>
              <a:t>out</a:t>
            </a:r>
            <a:r>
              <a:rPr sz="2400" spc="-125" dirty="0">
                <a:latin typeface="Constantia"/>
                <a:cs typeface="Constantia"/>
              </a:rPr>
              <a:t> </a:t>
            </a:r>
            <a:r>
              <a:rPr sz="2400" dirty="0">
                <a:latin typeface="Constantia"/>
                <a:cs typeface="Constantia"/>
              </a:rPr>
              <a:t>renal</a:t>
            </a:r>
            <a:r>
              <a:rPr sz="2400" spc="-75" dirty="0">
                <a:latin typeface="Constantia"/>
                <a:cs typeface="Constantia"/>
              </a:rPr>
              <a:t> </a:t>
            </a:r>
            <a:r>
              <a:rPr sz="2400" spc="-10" dirty="0">
                <a:latin typeface="Constantia"/>
                <a:cs typeface="Constantia"/>
              </a:rPr>
              <a:t>scarring</a:t>
            </a:r>
            <a:endParaRPr sz="2400">
              <a:latin typeface="Constantia"/>
              <a:cs typeface="Constantia"/>
            </a:endParaRPr>
          </a:p>
          <a:p>
            <a:pPr marL="287020" marR="777875" indent="-274320">
              <a:lnSpc>
                <a:spcPct val="100000"/>
              </a:lnSpc>
              <a:spcBef>
                <a:spcPts val="580"/>
              </a:spcBef>
              <a:buClr>
                <a:srgbClr val="0AD0D9"/>
              </a:buClr>
              <a:buSzPct val="93750"/>
              <a:buFont typeface="Wingdings 2"/>
              <a:buChar char=""/>
              <a:tabLst>
                <a:tab pos="287020" algn="l"/>
              </a:tabLst>
            </a:pPr>
            <a:r>
              <a:rPr sz="2400" spc="-20" dirty="0">
                <a:latin typeface="Constantia"/>
                <a:cs typeface="Constantia"/>
              </a:rPr>
              <a:t>Treatment</a:t>
            </a:r>
            <a:r>
              <a:rPr sz="2400" spc="-90" dirty="0">
                <a:latin typeface="Constantia"/>
                <a:cs typeface="Constantia"/>
              </a:rPr>
              <a:t> </a:t>
            </a:r>
            <a:r>
              <a:rPr sz="2400" spc="-25" dirty="0">
                <a:latin typeface="Constantia"/>
                <a:cs typeface="Constantia"/>
              </a:rPr>
              <a:t>involves</a:t>
            </a:r>
            <a:r>
              <a:rPr sz="2400" spc="-125" dirty="0">
                <a:latin typeface="Constantia"/>
                <a:cs typeface="Constantia"/>
              </a:rPr>
              <a:t> </a:t>
            </a:r>
            <a:r>
              <a:rPr sz="2400" spc="-10" dirty="0">
                <a:latin typeface="Constantia"/>
                <a:cs typeface="Constantia"/>
              </a:rPr>
              <a:t>conservative</a:t>
            </a:r>
            <a:r>
              <a:rPr sz="2400" spc="-75" dirty="0">
                <a:latin typeface="Constantia"/>
                <a:cs typeface="Constantia"/>
              </a:rPr>
              <a:t> </a:t>
            </a:r>
            <a:r>
              <a:rPr sz="2400" dirty="0">
                <a:latin typeface="Constantia"/>
                <a:cs typeface="Constantia"/>
              </a:rPr>
              <a:t>treatment</a:t>
            </a:r>
            <a:r>
              <a:rPr sz="2400" spc="-95" dirty="0">
                <a:latin typeface="Constantia"/>
                <a:cs typeface="Constantia"/>
              </a:rPr>
              <a:t> </a:t>
            </a:r>
            <a:r>
              <a:rPr sz="2400" dirty="0">
                <a:latin typeface="Constantia"/>
                <a:cs typeface="Constantia"/>
              </a:rPr>
              <a:t>in</a:t>
            </a:r>
            <a:r>
              <a:rPr sz="2400" spc="-70" dirty="0">
                <a:latin typeface="Constantia"/>
                <a:cs typeface="Constantia"/>
              </a:rPr>
              <a:t> </a:t>
            </a:r>
            <a:r>
              <a:rPr sz="2400" spc="-20" dirty="0">
                <a:latin typeface="Constantia"/>
                <a:cs typeface="Constantia"/>
              </a:rPr>
              <a:t>mild </a:t>
            </a:r>
            <a:r>
              <a:rPr sz="2400" spc="-10" dirty="0">
                <a:latin typeface="Constantia"/>
                <a:cs typeface="Constantia"/>
              </a:rPr>
              <a:t>hydronephrosis.</a:t>
            </a:r>
            <a:endParaRPr sz="2400">
              <a:latin typeface="Constantia"/>
              <a:cs typeface="Constantia"/>
            </a:endParaRPr>
          </a:p>
          <a:p>
            <a:pPr marL="286385" indent="-273685">
              <a:lnSpc>
                <a:spcPct val="100000"/>
              </a:lnSpc>
              <a:spcBef>
                <a:spcPts val="580"/>
              </a:spcBef>
              <a:buClr>
                <a:srgbClr val="0AD0D9"/>
              </a:buClr>
              <a:buSzPct val="93750"/>
              <a:buFont typeface="Wingdings 2"/>
              <a:buChar char=""/>
              <a:tabLst>
                <a:tab pos="286385" algn="l"/>
              </a:tabLst>
            </a:pPr>
            <a:r>
              <a:rPr sz="2400" dirty="0">
                <a:latin typeface="Constantia"/>
                <a:cs typeface="Constantia"/>
              </a:rPr>
              <a:t>Surgical</a:t>
            </a:r>
            <a:r>
              <a:rPr sz="2400" spc="-85" dirty="0">
                <a:latin typeface="Constantia"/>
                <a:cs typeface="Constantia"/>
              </a:rPr>
              <a:t> </a:t>
            </a:r>
            <a:r>
              <a:rPr sz="2400" dirty="0">
                <a:latin typeface="Constantia"/>
                <a:cs typeface="Constantia"/>
              </a:rPr>
              <a:t>treatment</a:t>
            </a:r>
            <a:r>
              <a:rPr sz="2400" spc="-60" dirty="0">
                <a:latin typeface="Constantia"/>
                <a:cs typeface="Constantia"/>
              </a:rPr>
              <a:t> </a:t>
            </a:r>
            <a:r>
              <a:rPr sz="2400" dirty="0">
                <a:latin typeface="Constantia"/>
                <a:cs typeface="Constantia"/>
              </a:rPr>
              <a:t>in</a:t>
            </a:r>
            <a:r>
              <a:rPr sz="2400" spc="-110" dirty="0">
                <a:latin typeface="Constantia"/>
                <a:cs typeface="Constantia"/>
              </a:rPr>
              <a:t> </a:t>
            </a:r>
            <a:r>
              <a:rPr sz="2400" spc="-10" dirty="0">
                <a:latin typeface="Constantia"/>
                <a:cs typeface="Constantia"/>
              </a:rPr>
              <a:t>symptomatic</a:t>
            </a:r>
            <a:r>
              <a:rPr sz="2400" spc="-140" dirty="0">
                <a:latin typeface="Constantia"/>
                <a:cs typeface="Constantia"/>
              </a:rPr>
              <a:t> </a:t>
            </a:r>
            <a:r>
              <a:rPr sz="2400" spc="-10" dirty="0">
                <a:latin typeface="Constantia"/>
                <a:cs typeface="Constantia"/>
              </a:rPr>
              <a:t>obstruction</a:t>
            </a:r>
            <a:endParaRPr sz="2400">
              <a:latin typeface="Constantia"/>
              <a:cs typeface="Constantia"/>
            </a:endParaRPr>
          </a:p>
          <a:p>
            <a:pPr marL="287020" marR="1729105" indent="-274320">
              <a:lnSpc>
                <a:spcPct val="100000"/>
              </a:lnSpc>
              <a:spcBef>
                <a:spcPts val="575"/>
              </a:spcBef>
              <a:buClr>
                <a:srgbClr val="0AD0D9"/>
              </a:buClr>
              <a:buSzPct val="93750"/>
              <a:buFont typeface="Wingdings 2"/>
              <a:buChar char=""/>
              <a:tabLst>
                <a:tab pos="287020" algn="l"/>
              </a:tabLst>
            </a:pPr>
            <a:r>
              <a:rPr sz="2400" spc="-20" dirty="0">
                <a:latin typeface="Constantia"/>
                <a:cs typeface="Constantia"/>
              </a:rPr>
              <a:t>Procedure</a:t>
            </a:r>
            <a:r>
              <a:rPr sz="2400" spc="-120" dirty="0">
                <a:latin typeface="Constantia"/>
                <a:cs typeface="Constantia"/>
              </a:rPr>
              <a:t> </a:t>
            </a:r>
            <a:r>
              <a:rPr sz="2400" dirty="0">
                <a:latin typeface="Constantia"/>
                <a:cs typeface="Constantia"/>
              </a:rPr>
              <a:t>of</a:t>
            </a:r>
            <a:r>
              <a:rPr sz="2400" spc="-55" dirty="0">
                <a:latin typeface="Constantia"/>
                <a:cs typeface="Constantia"/>
              </a:rPr>
              <a:t> </a:t>
            </a:r>
            <a:r>
              <a:rPr sz="2400" dirty="0">
                <a:latin typeface="Constantia"/>
                <a:cs typeface="Constantia"/>
              </a:rPr>
              <a:t>choice</a:t>
            </a:r>
            <a:r>
              <a:rPr sz="2400" spc="-50" dirty="0">
                <a:latin typeface="Constantia"/>
                <a:cs typeface="Constantia"/>
              </a:rPr>
              <a:t> </a:t>
            </a:r>
            <a:r>
              <a:rPr sz="2400" dirty="0">
                <a:latin typeface="Constantia"/>
                <a:cs typeface="Constantia"/>
              </a:rPr>
              <a:t>is</a:t>
            </a:r>
            <a:r>
              <a:rPr sz="2400" spc="-114" dirty="0">
                <a:latin typeface="Constantia"/>
                <a:cs typeface="Constantia"/>
              </a:rPr>
              <a:t> </a:t>
            </a:r>
            <a:r>
              <a:rPr sz="2400" dirty="0">
                <a:latin typeface="Constantia"/>
                <a:cs typeface="Constantia"/>
              </a:rPr>
              <a:t>ANDERSON</a:t>
            </a:r>
            <a:r>
              <a:rPr sz="2400" spc="-20" dirty="0">
                <a:latin typeface="Constantia"/>
                <a:cs typeface="Constantia"/>
              </a:rPr>
              <a:t> </a:t>
            </a:r>
            <a:r>
              <a:rPr sz="2400" spc="-10" dirty="0">
                <a:latin typeface="Constantia"/>
                <a:cs typeface="Constantia"/>
              </a:rPr>
              <a:t>HYNES </a:t>
            </a:r>
            <a:r>
              <a:rPr sz="2400" dirty="0">
                <a:latin typeface="Constantia"/>
                <a:cs typeface="Constantia"/>
              </a:rPr>
              <a:t>DISMEMBERED</a:t>
            </a:r>
            <a:r>
              <a:rPr sz="2400" spc="-70" dirty="0">
                <a:latin typeface="Constantia"/>
                <a:cs typeface="Constantia"/>
              </a:rPr>
              <a:t> </a:t>
            </a:r>
            <a:r>
              <a:rPr sz="2400" spc="-10" dirty="0">
                <a:latin typeface="Constantia"/>
                <a:cs typeface="Constantia"/>
              </a:rPr>
              <a:t>PYELOPLASTY.</a:t>
            </a:r>
            <a:endParaRPr sz="2400">
              <a:latin typeface="Constantia"/>
              <a:cs typeface="Constanti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47800" y="653814"/>
            <a:ext cx="5200015" cy="1132205"/>
          </a:xfrm>
          <a:prstGeom prst="rect">
            <a:avLst/>
          </a:prstGeom>
        </p:spPr>
        <p:txBody>
          <a:bodyPr vert="horz" wrap="square" lIns="0" tIns="3175" rIns="0" bIns="0" rtlCol="0">
            <a:spAutoFit/>
          </a:bodyPr>
          <a:lstStyle/>
          <a:p>
            <a:pPr marL="12700" marR="5080">
              <a:lnSpc>
                <a:spcPct val="101699"/>
              </a:lnSpc>
              <a:spcBef>
                <a:spcPts val="25"/>
              </a:spcBef>
            </a:pPr>
            <a:r>
              <a:rPr b="1" dirty="0">
                <a:solidFill>
                  <a:srgbClr val="01153E"/>
                </a:solidFill>
                <a:latin typeface="Century Gothic"/>
                <a:cs typeface="Century Gothic"/>
              </a:rPr>
              <a:t>University</a:t>
            </a:r>
            <a:r>
              <a:rPr b="1" spc="-35" dirty="0">
                <a:solidFill>
                  <a:srgbClr val="01153E"/>
                </a:solidFill>
                <a:latin typeface="Century Gothic"/>
                <a:cs typeface="Century Gothic"/>
              </a:rPr>
              <a:t> </a:t>
            </a:r>
            <a:r>
              <a:rPr b="1" dirty="0">
                <a:solidFill>
                  <a:srgbClr val="01153E"/>
                </a:solidFill>
                <a:latin typeface="Century Gothic"/>
                <a:cs typeface="Century Gothic"/>
              </a:rPr>
              <a:t>Motto,</a:t>
            </a:r>
            <a:r>
              <a:rPr b="1" spc="-15" dirty="0">
                <a:solidFill>
                  <a:srgbClr val="01153E"/>
                </a:solidFill>
                <a:latin typeface="Century Gothic"/>
                <a:cs typeface="Century Gothic"/>
              </a:rPr>
              <a:t> </a:t>
            </a:r>
            <a:r>
              <a:rPr b="1" spc="-10" dirty="0">
                <a:solidFill>
                  <a:srgbClr val="01153E"/>
                </a:solidFill>
                <a:latin typeface="Century Gothic"/>
                <a:cs typeface="Century Gothic"/>
              </a:rPr>
              <a:t>Vision, </a:t>
            </a:r>
            <a:r>
              <a:rPr b="1" dirty="0">
                <a:solidFill>
                  <a:srgbClr val="01153E"/>
                </a:solidFill>
                <a:latin typeface="Century Gothic"/>
                <a:cs typeface="Century Gothic"/>
              </a:rPr>
              <a:t>Values &amp;</a:t>
            </a:r>
            <a:r>
              <a:rPr b="1" spc="-5" dirty="0">
                <a:solidFill>
                  <a:srgbClr val="01153E"/>
                </a:solidFill>
                <a:latin typeface="Century Gothic"/>
                <a:cs typeface="Century Gothic"/>
              </a:rPr>
              <a:t> </a:t>
            </a:r>
            <a:r>
              <a:rPr b="1" spc="-10" dirty="0">
                <a:solidFill>
                  <a:srgbClr val="01153E"/>
                </a:solidFill>
                <a:latin typeface="Century Gothic"/>
                <a:cs typeface="Century Gothic"/>
              </a:rPr>
              <a:t>Goals</a:t>
            </a:r>
          </a:p>
        </p:txBody>
      </p:sp>
      <p:grpSp>
        <p:nvGrpSpPr>
          <p:cNvPr id="3" name="object 3"/>
          <p:cNvGrpSpPr/>
          <p:nvPr/>
        </p:nvGrpSpPr>
        <p:grpSpPr>
          <a:xfrm>
            <a:off x="2413000" y="1587500"/>
            <a:ext cx="6375400" cy="4918710"/>
            <a:chOff x="2413000" y="1587500"/>
            <a:chExt cx="6375400" cy="4918710"/>
          </a:xfrm>
        </p:grpSpPr>
        <p:sp>
          <p:nvSpPr>
            <p:cNvPr id="4" name="object 4"/>
            <p:cNvSpPr/>
            <p:nvPr/>
          </p:nvSpPr>
          <p:spPr>
            <a:xfrm>
              <a:off x="2438400" y="1600199"/>
              <a:ext cx="6324600" cy="4880610"/>
            </a:xfrm>
            <a:custGeom>
              <a:avLst/>
              <a:gdLst/>
              <a:ahLst/>
              <a:cxnLst/>
              <a:rect l="l" t="t" r="r" b="b"/>
              <a:pathLst>
                <a:path w="6324600" h="4880610">
                  <a:moveTo>
                    <a:pt x="6324600" y="0"/>
                  </a:moveTo>
                  <a:lnTo>
                    <a:pt x="0" y="0"/>
                  </a:lnTo>
                  <a:lnTo>
                    <a:pt x="0" y="4880483"/>
                  </a:lnTo>
                  <a:lnTo>
                    <a:pt x="6324600" y="4880483"/>
                  </a:lnTo>
                  <a:lnTo>
                    <a:pt x="6324600" y="0"/>
                  </a:lnTo>
                  <a:close/>
                </a:path>
              </a:pathLst>
            </a:custGeom>
            <a:solidFill>
              <a:srgbClr val="B6C882"/>
            </a:solidFill>
          </p:spPr>
          <p:txBody>
            <a:bodyPr wrap="square" lIns="0" tIns="0" rIns="0" bIns="0" rtlCol="0"/>
            <a:lstStyle/>
            <a:p>
              <a:endParaRPr/>
            </a:p>
          </p:txBody>
        </p:sp>
        <p:sp>
          <p:nvSpPr>
            <p:cNvPr id="5" name="object 5"/>
            <p:cNvSpPr/>
            <p:nvPr/>
          </p:nvSpPr>
          <p:spPr>
            <a:xfrm>
              <a:off x="2432050" y="1593850"/>
              <a:ext cx="6337300" cy="4906010"/>
            </a:xfrm>
            <a:custGeom>
              <a:avLst/>
              <a:gdLst/>
              <a:ahLst/>
              <a:cxnLst/>
              <a:rect l="l" t="t" r="r" b="b"/>
              <a:pathLst>
                <a:path w="6337300" h="4906010">
                  <a:moveTo>
                    <a:pt x="6350" y="0"/>
                  </a:moveTo>
                  <a:lnTo>
                    <a:pt x="6350" y="4905883"/>
                  </a:lnTo>
                </a:path>
                <a:path w="6337300" h="4906010">
                  <a:moveTo>
                    <a:pt x="6330950" y="0"/>
                  </a:moveTo>
                  <a:lnTo>
                    <a:pt x="6330950" y="4905883"/>
                  </a:lnTo>
                </a:path>
                <a:path w="6337300" h="4906010">
                  <a:moveTo>
                    <a:pt x="0" y="6350"/>
                  </a:moveTo>
                  <a:lnTo>
                    <a:pt x="6337300" y="6350"/>
                  </a:lnTo>
                </a:path>
              </a:pathLst>
            </a:custGeom>
            <a:ln w="12700">
              <a:solidFill>
                <a:srgbClr val="FFFFFF"/>
              </a:solidFill>
            </a:ln>
          </p:spPr>
          <p:txBody>
            <a:bodyPr wrap="square" lIns="0" tIns="0" rIns="0" bIns="0" rtlCol="0"/>
            <a:lstStyle/>
            <a:p>
              <a:endParaRPr/>
            </a:p>
          </p:txBody>
        </p:sp>
        <p:sp>
          <p:nvSpPr>
            <p:cNvPr id="6" name="object 6"/>
            <p:cNvSpPr/>
            <p:nvPr/>
          </p:nvSpPr>
          <p:spPr>
            <a:xfrm>
              <a:off x="2432050" y="6480683"/>
              <a:ext cx="6337300" cy="0"/>
            </a:xfrm>
            <a:custGeom>
              <a:avLst/>
              <a:gdLst/>
              <a:ahLst/>
              <a:cxnLst/>
              <a:rect l="l" t="t" r="r" b="b"/>
              <a:pathLst>
                <a:path w="6337300">
                  <a:moveTo>
                    <a:pt x="0" y="0"/>
                  </a:moveTo>
                  <a:lnTo>
                    <a:pt x="6337300" y="0"/>
                  </a:lnTo>
                </a:path>
              </a:pathLst>
            </a:custGeom>
            <a:ln w="38100">
              <a:solidFill>
                <a:srgbClr val="FFFFFF"/>
              </a:solidFill>
            </a:ln>
          </p:spPr>
          <p:txBody>
            <a:bodyPr wrap="square" lIns="0" tIns="0" rIns="0" bIns="0" rtlCol="0"/>
            <a:lstStyle/>
            <a:p>
              <a:endParaRPr/>
            </a:p>
          </p:txBody>
        </p:sp>
      </p:grpSp>
      <p:sp>
        <p:nvSpPr>
          <p:cNvPr id="7" name="object 7"/>
          <p:cNvSpPr txBox="1"/>
          <p:nvPr/>
        </p:nvSpPr>
        <p:spPr>
          <a:xfrm>
            <a:off x="2722644" y="1573530"/>
            <a:ext cx="6035040" cy="4979670"/>
          </a:xfrm>
          <a:prstGeom prst="rect">
            <a:avLst/>
          </a:prstGeom>
        </p:spPr>
        <p:txBody>
          <a:bodyPr vert="horz" wrap="square" lIns="0" tIns="12700" rIns="0" bIns="0" rtlCol="0">
            <a:spAutoFit/>
          </a:bodyPr>
          <a:lstStyle/>
          <a:p>
            <a:pPr marL="12700">
              <a:lnSpc>
                <a:spcPts val="2030"/>
              </a:lnSpc>
              <a:spcBef>
                <a:spcPts val="100"/>
              </a:spcBef>
            </a:pPr>
            <a:r>
              <a:rPr sz="1800" b="1" dirty="0">
                <a:solidFill>
                  <a:srgbClr val="0070C0"/>
                </a:solidFill>
                <a:latin typeface="Century Gothic"/>
                <a:cs typeface="Century Gothic"/>
              </a:rPr>
              <a:t>Mission</a:t>
            </a:r>
            <a:r>
              <a:rPr sz="1800" b="1" spc="-15" dirty="0">
                <a:solidFill>
                  <a:srgbClr val="0070C0"/>
                </a:solidFill>
                <a:latin typeface="Century Gothic"/>
                <a:cs typeface="Century Gothic"/>
              </a:rPr>
              <a:t> </a:t>
            </a:r>
            <a:r>
              <a:rPr sz="1800" b="1" spc="-10" dirty="0">
                <a:solidFill>
                  <a:srgbClr val="0070C0"/>
                </a:solidFill>
                <a:latin typeface="Century Gothic"/>
                <a:cs typeface="Century Gothic"/>
              </a:rPr>
              <a:t>Statement</a:t>
            </a:r>
            <a:endParaRPr sz="1800" dirty="0">
              <a:latin typeface="Century Gothic"/>
              <a:cs typeface="Century Gothic"/>
            </a:endParaRPr>
          </a:p>
          <a:p>
            <a:pPr marL="12700" marR="890269">
              <a:lnSpc>
                <a:spcPts val="1580"/>
              </a:lnSpc>
              <a:spcBef>
                <a:spcPts val="204"/>
              </a:spcBef>
            </a:pPr>
            <a:r>
              <a:rPr sz="1600" b="1" dirty="0">
                <a:solidFill>
                  <a:srgbClr val="FFFFFF"/>
                </a:solidFill>
                <a:latin typeface="Century Gothic"/>
                <a:cs typeface="Century Gothic"/>
              </a:rPr>
              <a:t>To</a:t>
            </a:r>
            <a:r>
              <a:rPr sz="1600" b="1" spc="-10" dirty="0">
                <a:solidFill>
                  <a:srgbClr val="FFFFFF"/>
                </a:solidFill>
                <a:latin typeface="Century Gothic"/>
                <a:cs typeface="Century Gothic"/>
              </a:rPr>
              <a:t> </a:t>
            </a:r>
            <a:r>
              <a:rPr sz="1600" b="1" dirty="0">
                <a:solidFill>
                  <a:srgbClr val="FFFFFF"/>
                </a:solidFill>
                <a:latin typeface="Century Gothic"/>
                <a:cs typeface="Century Gothic"/>
              </a:rPr>
              <a:t>impart</a:t>
            </a:r>
            <a:r>
              <a:rPr sz="1600" b="1" spc="-5" dirty="0">
                <a:solidFill>
                  <a:srgbClr val="FFFFFF"/>
                </a:solidFill>
                <a:latin typeface="Century Gothic"/>
                <a:cs typeface="Century Gothic"/>
              </a:rPr>
              <a:t> </a:t>
            </a:r>
            <a:r>
              <a:rPr sz="1600" b="1" dirty="0">
                <a:solidFill>
                  <a:srgbClr val="FFFFFF"/>
                </a:solidFill>
                <a:latin typeface="Century Gothic"/>
                <a:cs typeface="Century Gothic"/>
              </a:rPr>
              <a:t>evidence-based</a:t>
            </a:r>
            <a:r>
              <a:rPr sz="1600" b="1" spc="5" dirty="0">
                <a:solidFill>
                  <a:srgbClr val="FFFFFF"/>
                </a:solidFill>
                <a:latin typeface="Century Gothic"/>
                <a:cs typeface="Century Gothic"/>
              </a:rPr>
              <a:t> </a:t>
            </a:r>
            <a:r>
              <a:rPr sz="1600" b="1" dirty="0">
                <a:solidFill>
                  <a:srgbClr val="FFFFFF"/>
                </a:solidFill>
                <a:latin typeface="Century Gothic"/>
                <a:cs typeface="Century Gothic"/>
              </a:rPr>
              <a:t>research-oriented</a:t>
            </a:r>
            <a:r>
              <a:rPr sz="1600" b="1" spc="10" dirty="0">
                <a:solidFill>
                  <a:srgbClr val="FFFFFF"/>
                </a:solidFill>
                <a:latin typeface="Century Gothic"/>
                <a:cs typeface="Century Gothic"/>
              </a:rPr>
              <a:t> </a:t>
            </a:r>
            <a:r>
              <a:rPr sz="1600" b="1" spc="-10" dirty="0">
                <a:solidFill>
                  <a:srgbClr val="FFFFFF"/>
                </a:solidFill>
                <a:latin typeface="Century Gothic"/>
                <a:cs typeface="Century Gothic"/>
              </a:rPr>
              <a:t>health </a:t>
            </a:r>
            <a:r>
              <a:rPr sz="1600" b="1" dirty="0">
                <a:solidFill>
                  <a:srgbClr val="FFFFFF"/>
                </a:solidFill>
                <a:latin typeface="Century Gothic"/>
                <a:cs typeface="Century Gothic"/>
              </a:rPr>
              <a:t>professional</a:t>
            </a:r>
            <a:r>
              <a:rPr sz="1600" b="1" spc="5" dirty="0">
                <a:solidFill>
                  <a:srgbClr val="FFFFFF"/>
                </a:solidFill>
                <a:latin typeface="Century Gothic"/>
                <a:cs typeface="Century Gothic"/>
              </a:rPr>
              <a:t> </a:t>
            </a:r>
            <a:r>
              <a:rPr sz="1600" b="1" spc="-10" dirty="0">
                <a:solidFill>
                  <a:srgbClr val="FFFFFF"/>
                </a:solidFill>
                <a:latin typeface="Century Gothic"/>
                <a:cs typeface="Century Gothic"/>
              </a:rPr>
              <a:t>education</a:t>
            </a:r>
            <a:endParaRPr sz="1600" dirty="0">
              <a:latin typeface="Century Gothic"/>
              <a:cs typeface="Century Gothic"/>
            </a:endParaRPr>
          </a:p>
          <a:p>
            <a:pPr marL="12700">
              <a:lnSpc>
                <a:spcPts val="1460"/>
              </a:lnSpc>
            </a:pPr>
            <a:r>
              <a:rPr sz="1600" b="1" dirty="0">
                <a:solidFill>
                  <a:srgbClr val="FFFFFF"/>
                </a:solidFill>
                <a:latin typeface="Century Gothic"/>
                <a:cs typeface="Century Gothic"/>
              </a:rPr>
              <a:t>Best</a:t>
            </a:r>
            <a:r>
              <a:rPr sz="1600" b="1" spc="-10" dirty="0">
                <a:solidFill>
                  <a:srgbClr val="FFFFFF"/>
                </a:solidFill>
                <a:latin typeface="Century Gothic"/>
                <a:cs typeface="Century Gothic"/>
              </a:rPr>
              <a:t> </a:t>
            </a:r>
            <a:r>
              <a:rPr sz="1600" b="1" dirty="0">
                <a:solidFill>
                  <a:srgbClr val="FFFFFF"/>
                </a:solidFill>
                <a:latin typeface="Century Gothic"/>
                <a:cs typeface="Century Gothic"/>
              </a:rPr>
              <a:t>possible patient</a:t>
            </a:r>
            <a:r>
              <a:rPr sz="1600" b="1" spc="-5" dirty="0">
                <a:solidFill>
                  <a:srgbClr val="FFFFFF"/>
                </a:solidFill>
                <a:latin typeface="Century Gothic"/>
                <a:cs typeface="Century Gothic"/>
              </a:rPr>
              <a:t> </a:t>
            </a:r>
            <a:r>
              <a:rPr sz="1600" b="1" spc="-20" dirty="0">
                <a:solidFill>
                  <a:srgbClr val="FFFFFF"/>
                </a:solidFill>
                <a:latin typeface="Century Gothic"/>
                <a:cs typeface="Century Gothic"/>
              </a:rPr>
              <a:t>care</a:t>
            </a:r>
            <a:endParaRPr sz="1600" dirty="0">
              <a:latin typeface="Century Gothic"/>
              <a:cs typeface="Century Gothic"/>
            </a:endParaRPr>
          </a:p>
          <a:p>
            <a:pPr marL="12700" marR="393700">
              <a:lnSpc>
                <a:spcPts val="1580"/>
              </a:lnSpc>
              <a:spcBef>
                <a:spcPts val="180"/>
              </a:spcBef>
            </a:pPr>
            <a:r>
              <a:rPr sz="1600" b="1" dirty="0">
                <a:solidFill>
                  <a:srgbClr val="FFFFFF"/>
                </a:solidFill>
                <a:latin typeface="Century Gothic"/>
                <a:cs typeface="Century Gothic"/>
              </a:rPr>
              <a:t>Mutual respect, ethical</a:t>
            </a:r>
            <a:r>
              <a:rPr sz="1600" b="1" spc="5" dirty="0">
                <a:solidFill>
                  <a:srgbClr val="FFFFFF"/>
                </a:solidFill>
                <a:latin typeface="Century Gothic"/>
                <a:cs typeface="Century Gothic"/>
              </a:rPr>
              <a:t> </a:t>
            </a:r>
            <a:r>
              <a:rPr sz="1600" b="1" dirty="0">
                <a:solidFill>
                  <a:srgbClr val="FFFFFF"/>
                </a:solidFill>
                <a:latin typeface="Century Gothic"/>
                <a:cs typeface="Century Gothic"/>
              </a:rPr>
              <a:t>practice</a:t>
            </a:r>
            <a:r>
              <a:rPr sz="1600" b="1" spc="-5" dirty="0">
                <a:solidFill>
                  <a:srgbClr val="FFFFFF"/>
                </a:solidFill>
                <a:latin typeface="Century Gothic"/>
                <a:cs typeface="Century Gothic"/>
              </a:rPr>
              <a:t> </a:t>
            </a:r>
            <a:r>
              <a:rPr sz="1600" b="1" dirty="0">
                <a:solidFill>
                  <a:srgbClr val="FFFFFF"/>
                </a:solidFill>
                <a:latin typeface="Century Gothic"/>
                <a:cs typeface="Century Gothic"/>
              </a:rPr>
              <a:t>of</a:t>
            </a:r>
            <a:r>
              <a:rPr sz="1600" b="1" spc="5" dirty="0">
                <a:solidFill>
                  <a:srgbClr val="FFFFFF"/>
                </a:solidFill>
                <a:latin typeface="Century Gothic"/>
                <a:cs typeface="Century Gothic"/>
              </a:rPr>
              <a:t> </a:t>
            </a:r>
            <a:r>
              <a:rPr sz="1600" b="1" dirty="0">
                <a:solidFill>
                  <a:srgbClr val="FFFFFF"/>
                </a:solidFill>
                <a:latin typeface="Century Gothic"/>
                <a:cs typeface="Century Gothic"/>
              </a:rPr>
              <a:t>healthcare</a:t>
            </a:r>
            <a:r>
              <a:rPr sz="1600" b="1" spc="-5" dirty="0">
                <a:solidFill>
                  <a:srgbClr val="FFFFFF"/>
                </a:solidFill>
                <a:latin typeface="Century Gothic"/>
                <a:cs typeface="Century Gothic"/>
              </a:rPr>
              <a:t> </a:t>
            </a:r>
            <a:r>
              <a:rPr sz="1600" b="1" dirty="0">
                <a:solidFill>
                  <a:srgbClr val="FFFFFF"/>
                </a:solidFill>
                <a:latin typeface="Century Gothic"/>
                <a:cs typeface="Century Gothic"/>
              </a:rPr>
              <a:t>and</a:t>
            </a:r>
            <a:r>
              <a:rPr sz="1600" b="1" spc="5" dirty="0">
                <a:solidFill>
                  <a:srgbClr val="FFFFFF"/>
                </a:solidFill>
                <a:latin typeface="Century Gothic"/>
                <a:cs typeface="Century Gothic"/>
              </a:rPr>
              <a:t> </a:t>
            </a:r>
            <a:r>
              <a:rPr sz="1600" b="1" spc="-10" dirty="0">
                <a:solidFill>
                  <a:srgbClr val="FFFFFF"/>
                </a:solidFill>
                <a:latin typeface="Century Gothic"/>
                <a:cs typeface="Century Gothic"/>
              </a:rPr>
              <a:t>social accountability.</a:t>
            </a:r>
            <a:endParaRPr sz="1600" dirty="0">
              <a:latin typeface="Century Gothic"/>
              <a:cs typeface="Century Gothic"/>
            </a:endParaRPr>
          </a:p>
          <a:p>
            <a:pPr marL="12700">
              <a:lnSpc>
                <a:spcPct val="100000"/>
              </a:lnSpc>
              <a:spcBef>
                <a:spcPts val="1010"/>
              </a:spcBef>
            </a:pPr>
            <a:r>
              <a:rPr sz="1800" b="1" dirty="0">
                <a:solidFill>
                  <a:srgbClr val="0070C0"/>
                </a:solidFill>
                <a:latin typeface="Century Gothic"/>
                <a:cs typeface="Century Gothic"/>
              </a:rPr>
              <a:t>Vision</a:t>
            </a:r>
            <a:r>
              <a:rPr sz="1800" b="1" spc="-15" dirty="0">
                <a:solidFill>
                  <a:srgbClr val="0070C0"/>
                </a:solidFill>
                <a:latin typeface="Century Gothic"/>
                <a:cs typeface="Century Gothic"/>
              </a:rPr>
              <a:t> </a:t>
            </a:r>
            <a:r>
              <a:rPr sz="1800" b="1" dirty="0">
                <a:solidFill>
                  <a:srgbClr val="0070C0"/>
                </a:solidFill>
                <a:latin typeface="Century Gothic"/>
                <a:cs typeface="Century Gothic"/>
              </a:rPr>
              <a:t>and</a:t>
            </a:r>
            <a:r>
              <a:rPr sz="1800" b="1" spc="-15" dirty="0">
                <a:solidFill>
                  <a:srgbClr val="0070C0"/>
                </a:solidFill>
                <a:latin typeface="Century Gothic"/>
                <a:cs typeface="Century Gothic"/>
              </a:rPr>
              <a:t> </a:t>
            </a:r>
            <a:r>
              <a:rPr sz="1800" b="1" spc="-10" dirty="0">
                <a:solidFill>
                  <a:srgbClr val="0070C0"/>
                </a:solidFill>
                <a:latin typeface="Century Gothic"/>
                <a:cs typeface="Century Gothic"/>
              </a:rPr>
              <a:t>Values</a:t>
            </a:r>
            <a:endParaRPr sz="1800" dirty="0">
              <a:latin typeface="Century Gothic"/>
              <a:cs typeface="Century Gothic"/>
            </a:endParaRPr>
          </a:p>
          <a:p>
            <a:pPr marL="12700">
              <a:lnSpc>
                <a:spcPct val="100000"/>
              </a:lnSpc>
              <a:spcBef>
                <a:spcPts val="630"/>
              </a:spcBef>
            </a:pPr>
            <a:r>
              <a:rPr sz="1600" b="1" dirty="0">
                <a:solidFill>
                  <a:srgbClr val="FFFFFF"/>
                </a:solidFill>
                <a:latin typeface="Century Gothic"/>
                <a:cs typeface="Century Gothic"/>
              </a:rPr>
              <a:t>Highly</a:t>
            </a:r>
            <a:r>
              <a:rPr sz="1600" b="1" spc="-5" dirty="0">
                <a:solidFill>
                  <a:srgbClr val="FFFFFF"/>
                </a:solidFill>
                <a:latin typeface="Century Gothic"/>
                <a:cs typeface="Century Gothic"/>
              </a:rPr>
              <a:t> </a:t>
            </a:r>
            <a:r>
              <a:rPr sz="1600" b="1" dirty="0">
                <a:solidFill>
                  <a:srgbClr val="FFFFFF"/>
                </a:solidFill>
                <a:latin typeface="Century Gothic"/>
                <a:cs typeface="Century Gothic"/>
              </a:rPr>
              <a:t>recognized</a:t>
            </a:r>
            <a:r>
              <a:rPr sz="1600" b="1" spc="5" dirty="0">
                <a:solidFill>
                  <a:srgbClr val="FFFFFF"/>
                </a:solidFill>
                <a:latin typeface="Century Gothic"/>
                <a:cs typeface="Century Gothic"/>
              </a:rPr>
              <a:t> </a:t>
            </a:r>
            <a:r>
              <a:rPr sz="1600" b="1" dirty="0">
                <a:solidFill>
                  <a:srgbClr val="FFFFFF"/>
                </a:solidFill>
                <a:latin typeface="Century Gothic"/>
                <a:cs typeface="Century Gothic"/>
              </a:rPr>
              <a:t>and</a:t>
            </a:r>
            <a:r>
              <a:rPr sz="1600" b="1" spc="5" dirty="0">
                <a:solidFill>
                  <a:srgbClr val="FFFFFF"/>
                </a:solidFill>
                <a:latin typeface="Century Gothic"/>
                <a:cs typeface="Century Gothic"/>
              </a:rPr>
              <a:t> </a:t>
            </a:r>
            <a:r>
              <a:rPr sz="1600" b="1" dirty="0">
                <a:solidFill>
                  <a:srgbClr val="FFFFFF"/>
                </a:solidFill>
                <a:latin typeface="Century Gothic"/>
                <a:cs typeface="Century Gothic"/>
              </a:rPr>
              <a:t>accredited</a:t>
            </a:r>
            <a:r>
              <a:rPr sz="1600" b="1" spc="10" dirty="0">
                <a:solidFill>
                  <a:srgbClr val="FFFFFF"/>
                </a:solidFill>
                <a:latin typeface="Century Gothic"/>
                <a:cs typeface="Century Gothic"/>
              </a:rPr>
              <a:t> </a:t>
            </a:r>
            <a:r>
              <a:rPr sz="1600" b="1" dirty="0">
                <a:solidFill>
                  <a:srgbClr val="FFFFFF"/>
                </a:solidFill>
                <a:latin typeface="Century Gothic"/>
                <a:cs typeface="Century Gothic"/>
              </a:rPr>
              <a:t>centre of</a:t>
            </a:r>
            <a:r>
              <a:rPr sz="1600" b="1" spc="5" dirty="0">
                <a:solidFill>
                  <a:srgbClr val="FFFFFF"/>
                </a:solidFill>
                <a:latin typeface="Century Gothic"/>
                <a:cs typeface="Century Gothic"/>
              </a:rPr>
              <a:t> </a:t>
            </a:r>
            <a:r>
              <a:rPr sz="1600" b="1" dirty="0">
                <a:solidFill>
                  <a:srgbClr val="FFFFFF"/>
                </a:solidFill>
                <a:latin typeface="Century Gothic"/>
                <a:cs typeface="Century Gothic"/>
              </a:rPr>
              <a:t>excellence</a:t>
            </a:r>
            <a:r>
              <a:rPr sz="1600" b="1" spc="5" dirty="0">
                <a:solidFill>
                  <a:srgbClr val="FFFFFF"/>
                </a:solidFill>
                <a:latin typeface="Century Gothic"/>
                <a:cs typeface="Century Gothic"/>
              </a:rPr>
              <a:t> </a:t>
            </a:r>
            <a:r>
              <a:rPr sz="1600" b="1" spc="-25" dirty="0">
                <a:solidFill>
                  <a:srgbClr val="FFFFFF"/>
                </a:solidFill>
                <a:latin typeface="Century Gothic"/>
                <a:cs typeface="Century Gothic"/>
              </a:rPr>
              <a:t>in</a:t>
            </a:r>
            <a:endParaRPr sz="1600" dirty="0">
              <a:latin typeface="Century Gothic"/>
              <a:cs typeface="Century Gothic"/>
            </a:endParaRPr>
          </a:p>
          <a:p>
            <a:pPr marL="12700" marR="511175">
              <a:lnSpc>
                <a:spcPts val="2880"/>
              </a:lnSpc>
              <a:spcBef>
                <a:spcPts val="185"/>
              </a:spcBef>
            </a:pPr>
            <a:r>
              <a:rPr sz="1600" b="1" dirty="0">
                <a:solidFill>
                  <a:srgbClr val="FFFFFF"/>
                </a:solidFill>
                <a:latin typeface="Century Gothic"/>
                <a:cs typeface="Century Gothic"/>
              </a:rPr>
              <a:t>Medical</a:t>
            </a:r>
            <a:r>
              <a:rPr sz="1600" b="1" spc="-5" dirty="0">
                <a:solidFill>
                  <a:srgbClr val="FFFFFF"/>
                </a:solidFill>
                <a:latin typeface="Century Gothic"/>
                <a:cs typeface="Century Gothic"/>
              </a:rPr>
              <a:t> </a:t>
            </a:r>
            <a:r>
              <a:rPr sz="1600" b="1" dirty="0">
                <a:solidFill>
                  <a:srgbClr val="FFFFFF"/>
                </a:solidFill>
                <a:latin typeface="Century Gothic"/>
                <a:cs typeface="Century Gothic"/>
              </a:rPr>
              <a:t>Education,</a:t>
            </a:r>
            <a:r>
              <a:rPr sz="1600" b="1" spc="10" dirty="0">
                <a:solidFill>
                  <a:srgbClr val="FFFFFF"/>
                </a:solidFill>
                <a:latin typeface="Century Gothic"/>
                <a:cs typeface="Century Gothic"/>
              </a:rPr>
              <a:t> </a:t>
            </a:r>
            <a:r>
              <a:rPr sz="1600" b="1" dirty="0">
                <a:solidFill>
                  <a:srgbClr val="FFFFFF"/>
                </a:solidFill>
                <a:latin typeface="Century Gothic"/>
                <a:cs typeface="Century Gothic"/>
              </a:rPr>
              <a:t>using</a:t>
            </a:r>
            <a:r>
              <a:rPr sz="1600" b="1" spc="10" dirty="0">
                <a:solidFill>
                  <a:srgbClr val="FFFFFF"/>
                </a:solidFill>
                <a:latin typeface="Century Gothic"/>
                <a:cs typeface="Century Gothic"/>
              </a:rPr>
              <a:t> </a:t>
            </a:r>
            <a:r>
              <a:rPr sz="1600" b="1" dirty="0">
                <a:solidFill>
                  <a:srgbClr val="FFFFFF"/>
                </a:solidFill>
                <a:latin typeface="Century Gothic"/>
                <a:cs typeface="Century Gothic"/>
              </a:rPr>
              <a:t>evidence-based</a:t>
            </a:r>
            <a:r>
              <a:rPr sz="1600" b="1" spc="10" dirty="0">
                <a:solidFill>
                  <a:srgbClr val="FFFFFF"/>
                </a:solidFill>
                <a:latin typeface="Century Gothic"/>
                <a:cs typeface="Century Gothic"/>
              </a:rPr>
              <a:t> </a:t>
            </a:r>
            <a:r>
              <a:rPr sz="1600" b="1" spc="-10" dirty="0">
                <a:solidFill>
                  <a:srgbClr val="FFFFFF"/>
                </a:solidFill>
                <a:latin typeface="Century Gothic"/>
                <a:cs typeface="Century Gothic"/>
              </a:rPr>
              <a:t>training </a:t>
            </a:r>
            <a:r>
              <a:rPr sz="1600" b="1" dirty="0">
                <a:solidFill>
                  <a:srgbClr val="FFFFFF"/>
                </a:solidFill>
                <a:latin typeface="Century Gothic"/>
                <a:cs typeface="Century Gothic"/>
              </a:rPr>
              <a:t>techniques</a:t>
            </a:r>
            <a:r>
              <a:rPr sz="1600" b="1" spc="-20" dirty="0">
                <a:solidFill>
                  <a:srgbClr val="FFFFFF"/>
                </a:solidFill>
                <a:latin typeface="Century Gothic"/>
                <a:cs typeface="Century Gothic"/>
              </a:rPr>
              <a:t> </a:t>
            </a:r>
            <a:r>
              <a:rPr sz="1600" b="1" dirty="0">
                <a:solidFill>
                  <a:srgbClr val="FFFFFF"/>
                </a:solidFill>
                <a:latin typeface="Century Gothic"/>
                <a:cs typeface="Century Gothic"/>
              </a:rPr>
              <a:t>for development</a:t>
            </a:r>
            <a:r>
              <a:rPr sz="1600" b="1" spc="-5" dirty="0">
                <a:solidFill>
                  <a:srgbClr val="FFFFFF"/>
                </a:solidFill>
                <a:latin typeface="Century Gothic"/>
                <a:cs typeface="Century Gothic"/>
              </a:rPr>
              <a:t> </a:t>
            </a:r>
            <a:r>
              <a:rPr sz="1600" b="1" dirty="0">
                <a:solidFill>
                  <a:srgbClr val="FFFFFF"/>
                </a:solidFill>
                <a:latin typeface="Century Gothic"/>
                <a:cs typeface="Century Gothic"/>
              </a:rPr>
              <a:t>of highly</a:t>
            </a:r>
            <a:r>
              <a:rPr sz="1600" b="1" spc="-5" dirty="0">
                <a:solidFill>
                  <a:srgbClr val="FFFFFF"/>
                </a:solidFill>
                <a:latin typeface="Century Gothic"/>
                <a:cs typeface="Century Gothic"/>
              </a:rPr>
              <a:t> </a:t>
            </a:r>
            <a:r>
              <a:rPr sz="1600" b="1" dirty="0">
                <a:solidFill>
                  <a:srgbClr val="FFFFFF"/>
                </a:solidFill>
                <a:latin typeface="Century Gothic"/>
                <a:cs typeface="Century Gothic"/>
              </a:rPr>
              <a:t>competent</a:t>
            </a:r>
            <a:r>
              <a:rPr sz="1600" b="1" spc="-5" dirty="0">
                <a:solidFill>
                  <a:srgbClr val="FFFFFF"/>
                </a:solidFill>
                <a:latin typeface="Century Gothic"/>
                <a:cs typeface="Century Gothic"/>
              </a:rPr>
              <a:t> </a:t>
            </a:r>
            <a:r>
              <a:rPr sz="1600" b="1" spc="-10" dirty="0">
                <a:solidFill>
                  <a:srgbClr val="FFFFFF"/>
                </a:solidFill>
                <a:latin typeface="Century Gothic"/>
                <a:cs typeface="Century Gothic"/>
              </a:rPr>
              <a:t>health</a:t>
            </a:r>
            <a:endParaRPr sz="1600" dirty="0">
              <a:latin typeface="Century Gothic"/>
              <a:cs typeface="Century Gothic"/>
            </a:endParaRPr>
          </a:p>
          <a:p>
            <a:pPr marL="12700" marR="229870">
              <a:lnSpc>
                <a:spcPts val="2900"/>
              </a:lnSpc>
              <a:spcBef>
                <a:spcPts val="10"/>
              </a:spcBef>
            </a:pPr>
            <a:r>
              <a:rPr sz="1600" b="1" dirty="0">
                <a:solidFill>
                  <a:srgbClr val="FFFFFF"/>
                </a:solidFill>
                <a:latin typeface="Century Gothic"/>
                <a:cs typeface="Century Gothic"/>
              </a:rPr>
              <a:t>professionals, who are lifelong</a:t>
            </a:r>
            <a:r>
              <a:rPr sz="1600" b="1" spc="10" dirty="0">
                <a:solidFill>
                  <a:srgbClr val="FFFFFF"/>
                </a:solidFill>
                <a:latin typeface="Century Gothic"/>
                <a:cs typeface="Century Gothic"/>
              </a:rPr>
              <a:t> </a:t>
            </a:r>
            <a:r>
              <a:rPr sz="1600" b="1" dirty="0">
                <a:solidFill>
                  <a:srgbClr val="FFFFFF"/>
                </a:solidFill>
                <a:latin typeface="Century Gothic"/>
                <a:cs typeface="Century Gothic"/>
              </a:rPr>
              <a:t>experiential</a:t>
            </a:r>
            <a:r>
              <a:rPr sz="1600" b="1" spc="5" dirty="0">
                <a:solidFill>
                  <a:srgbClr val="FFFFFF"/>
                </a:solidFill>
                <a:latin typeface="Century Gothic"/>
                <a:cs typeface="Century Gothic"/>
              </a:rPr>
              <a:t> </a:t>
            </a:r>
            <a:r>
              <a:rPr sz="1600" b="1" dirty="0">
                <a:solidFill>
                  <a:srgbClr val="FFFFFF"/>
                </a:solidFill>
                <a:latin typeface="Century Gothic"/>
                <a:cs typeface="Century Gothic"/>
              </a:rPr>
              <a:t>learner and</a:t>
            </a:r>
            <a:r>
              <a:rPr sz="1600" b="1" spc="10" dirty="0">
                <a:solidFill>
                  <a:srgbClr val="FFFFFF"/>
                </a:solidFill>
                <a:latin typeface="Century Gothic"/>
                <a:cs typeface="Century Gothic"/>
              </a:rPr>
              <a:t> </a:t>
            </a:r>
            <a:r>
              <a:rPr sz="1600" b="1" spc="-25" dirty="0">
                <a:solidFill>
                  <a:srgbClr val="FFFFFF"/>
                </a:solidFill>
                <a:latin typeface="Century Gothic"/>
                <a:cs typeface="Century Gothic"/>
              </a:rPr>
              <a:t>are </a:t>
            </a:r>
            <a:r>
              <a:rPr sz="1600" b="1" dirty="0">
                <a:solidFill>
                  <a:srgbClr val="FFFFFF"/>
                </a:solidFill>
                <a:latin typeface="Century Gothic"/>
                <a:cs typeface="Century Gothic"/>
              </a:rPr>
              <a:t>socially </a:t>
            </a:r>
            <a:r>
              <a:rPr sz="1600" b="1" spc="-10" dirty="0">
                <a:solidFill>
                  <a:srgbClr val="FFFFFF"/>
                </a:solidFill>
                <a:latin typeface="Century Gothic"/>
                <a:cs typeface="Century Gothic"/>
              </a:rPr>
              <a:t>accountable.</a:t>
            </a:r>
            <a:endParaRPr sz="1600" dirty="0">
              <a:latin typeface="Century Gothic"/>
              <a:cs typeface="Century Gothic"/>
            </a:endParaRPr>
          </a:p>
          <a:p>
            <a:pPr marL="12700">
              <a:lnSpc>
                <a:spcPct val="100000"/>
              </a:lnSpc>
              <a:spcBef>
                <a:spcPts val="120"/>
              </a:spcBef>
            </a:pPr>
            <a:r>
              <a:rPr sz="1800" b="1" spc="-10" dirty="0">
                <a:solidFill>
                  <a:srgbClr val="0070C0"/>
                </a:solidFill>
                <a:latin typeface="Century Gothic"/>
                <a:cs typeface="Century Gothic"/>
              </a:rPr>
              <a:t>Goals</a:t>
            </a:r>
            <a:endParaRPr sz="1800" dirty="0">
              <a:latin typeface="Century Gothic"/>
              <a:cs typeface="Century Gothic"/>
            </a:endParaRPr>
          </a:p>
          <a:p>
            <a:pPr marL="12700" marR="5080">
              <a:lnSpc>
                <a:spcPct val="150600"/>
              </a:lnSpc>
              <a:spcBef>
                <a:spcPts val="380"/>
              </a:spcBef>
            </a:pPr>
            <a:r>
              <a:rPr sz="1600" b="1" dirty="0">
                <a:solidFill>
                  <a:srgbClr val="FFFFFF"/>
                </a:solidFill>
                <a:latin typeface="Century Gothic"/>
                <a:cs typeface="Century Gothic"/>
              </a:rPr>
              <a:t>The</a:t>
            </a:r>
            <a:r>
              <a:rPr sz="1600" b="1" spc="5" dirty="0">
                <a:solidFill>
                  <a:srgbClr val="FFFFFF"/>
                </a:solidFill>
                <a:latin typeface="Century Gothic"/>
                <a:cs typeface="Century Gothic"/>
              </a:rPr>
              <a:t> </a:t>
            </a:r>
            <a:r>
              <a:rPr sz="1600" b="1" dirty="0">
                <a:solidFill>
                  <a:srgbClr val="FFFFFF"/>
                </a:solidFill>
                <a:latin typeface="Century Gothic"/>
                <a:cs typeface="Century Gothic"/>
              </a:rPr>
              <a:t>Undergraduate</a:t>
            </a:r>
            <a:r>
              <a:rPr sz="1600" b="1" spc="5" dirty="0">
                <a:solidFill>
                  <a:srgbClr val="FFFFFF"/>
                </a:solidFill>
                <a:latin typeface="Century Gothic"/>
                <a:cs typeface="Century Gothic"/>
              </a:rPr>
              <a:t> </a:t>
            </a:r>
            <a:r>
              <a:rPr sz="1600" b="1" dirty="0">
                <a:solidFill>
                  <a:srgbClr val="FFFFFF"/>
                </a:solidFill>
                <a:latin typeface="Century Gothic"/>
                <a:cs typeface="Century Gothic"/>
              </a:rPr>
              <a:t>Integrated</a:t>
            </a:r>
            <a:r>
              <a:rPr sz="1600" b="1" spc="10" dirty="0">
                <a:solidFill>
                  <a:srgbClr val="FFFFFF"/>
                </a:solidFill>
                <a:latin typeface="Century Gothic"/>
                <a:cs typeface="Century Gothic"/>
              </a:rPr>
              <a:t> </a:t>
            </a:r>
            <a:r>
              <a:rPr sz="1600" b="1" dirty="0">
                <a:solidFill>
                  <a:srgbClr val="FFFFFF"/>
                </a:solidFill>
                <a:latin typeface="Century Gothic"/>
                <a:cs typeface="Century Gothic"/>
              </a:rPr>
              <a:t>Learning</a:t>
            </a:r>
            <a:r>
              <a:rPr sz="1600" b="1" spc="10" dirty="0">
                <a:solidFill>
                  <a:srgbClr val="FFFFFF"/>
                </a:solidFill>
                <a:latin typeface="Century Gothic"/>
                <a:cs typeface="Century Gothic"/>
              </a:rPr>
              <a:t> </a:t>
            </a:r>
            <a:r>
              <a:rPr sz="1600" b="1" dirty="0">
                <a:solidFill>
                  <a:srgbClr val="FFFFFF"/>
                </a:solidFill>
                <a:latin typeface="Century Gothic"/>
                <a:cs typeface="Century Gothic"/>
              </a:rPr>
              <a:t>Program is geared</a:t>
            </a:r>
            <a:r>
              <a:rPr sz="1600" b="1" spc="15" dirty="0">
                <a:solidFill>
                  <a:srgbClr val="FFFFFF"/>
                </a:solidFill>
                <a:latin typeface="Century Gothic"/>
                <a:cs typeface="Century Gothic"/>
              </a:rPr>
              <a:t> </a:t>
            </a:r>
            <a:r>
              <a:rPr sz="1600" b="1" spc="-25" dirty="0">
                <a:solidFill>
                  <a:srgbClr val="FFFFFF"/>
                </a:solidFill>
                <a:latin typeface="Century Gothic"/>
                <a:cs typeface="Century Gothic"/>
              </a:rPr>
              <a:t>to </a:t>
            </a:r>
            <a:r>
              <a:rPr sz="1600" b="1" dirty="0">
                <a:solidFill>
                  <a:srgbClr val="FFFFFF"/>
                </a:solidFill>
                <a:latin typeface="Century Gothic"/>
                <a:cs typeface="Century Gothic"/>
              </a:rPr>
              <a:t>provide you</a:t>
            </a:r>
            <a:r>
              <a:rPr sz="1600" b="1" spc="5" dirty="0">
                <a:solidFill>
                  <a:srgbClr val="FFFFFF"/>
                </a:solidFill>
                <a:latin typeface="Century Gothic"/>
                <a:cs typeface="Century Gothic"/>
              </a:rPr>
              <a:t> </a:t>
            </a:r>
            <a:r>
              <a:rPr sz="1600" b="1" dirty="0">
                <a:solidFill>
                  <a:srgbClr val="FFFFFF"/>
                </a:solidFill>
                <a:latin typeface="Century Gothic"/>
                <a:cs typeface="Century Gothic"/>
              </a:rPr>
              <a:t>with</a:t>
            </a:r>
            <a:r>
              <a:rPr sz="1600" b="1" spc="5" dirty="0">
                <a:solidFill>
                  <a:srgbClr val="FFFFFF"/>
                </a:solidFill>
                <a:latin typeface="Century Gothic"/>
                <a:cs typeface="Century Gothic"/>
              </a:rPr>
              <a:t> </a:t>
            </a:r>
            <a:r>
              <a:rPr sz="1600" b="1" dirty="0">
                <a:solidFill>
                  <a:srgbClr val="FFFFFF"/>
                </a:solidFill>
                <a:latin typeface="Century Gothic"/>
                <a:cs typeface="Century Gothic"/>
              </a:rPr>
              <a:t>quality medical</a:t>
            </a:r>
            <a:r>
              <a:rPr sz="1600" b="1" spc="5" dirty="0">
                <a:solidFill>
                  <a:srgbClr val="FFFFFF"/>
                </a:solidFill>
                <a:latin typeface="Century Gothic"/>
                <a:cs typeface="Century Gothic"/>
              </a:rPr>
              <a:t> </a:t>
            </a:r>
            <a:r>
              <a:rPr sz="1600" b="1" dirty="0">
                <a:solidFill>
                  <a:srgbClr val="FFFFFF"/>
                </a:solidFill>
                <a:latin typeface="Century Gothic"/>
                <a:cs typeface="Century Gothic"/>
              </a:rPr>
              <a:t>education</a:t>
            </a:r>
            <a:r>
              <a:rPr sz="1600" b="1" spc="5" dirty="0">
                <a:solidFill>
                  <a:srgbClr val="FFFFFF"/>
                </a:solidFill>
                <a:latin typeface="Century Gothic"/>
                <a:cs typeface="Century Gothic"/>
              </a:rPr>
              <a:t> </a:t>
            </a:r>
            <a:r>
              <a:rPr sz="1600" b="1" dirty="0">
                <a:solidFill>
                  <a:srgbClr val="FFFFFF"/>
                </a:solidFill>
                <a:latin typeface="Century Gothic"/>
                <a:cs typeface="Century Gothic"/>
              </a:rPr>
              <a:t>in</a:t>
            </a:r>
            <a:r>
              <a:rPr sz="1600" b="1" spc="10" dirty="0">
                <a:solidFill>
                  <a:srgbClr val="FFFFFF"/>
                </a:solidFill>
                <a:latin typeface="Century Gothic"/>
                <a:cs typeface="Century Gothic"/>
              </a:rPr>
              <a:t> </a:t>
            </a:r>
            <a:r>
              <a:rPr sz="1600" b="1" spc="-25" dirty="0">
                <a:solidFill>
                  <a:srgbClr val="FFFFFF"/>
                </a:solidFill>
                <a:latin typeface="Century Gothic"/>
                <a:cs typeface="Century Gothic"/>
              </a:rPr>
              <a:t>an </a:t>
            </a:r>
            <a:r>
              <a:rPr sz="1600" b="1" dirty="0">
                <a:solidFill>
                  <a:srgbClr val="FFFFFF"/>
                </a:solidFill>
                <a:latin typeface="Century Gothic"/>
                <a:cs typeface="Century Gothic"/>
              </a:rPr>
              <a:t>environment</a:t>
            </a:r>
            <a:r>
              <a:rPr sz="1600" b="1" spc="-5" dirty="0">
                <a:solidFill>
                  <a:srgbClr val="FFFFFF"/>
                </a:solidFill>
                <a:latin typeface="Century Gothic"/>
                <a:cs typeface="Century Gothic"/>
              </a:rPr>
              <a:t> </a:t>
            </a:r>
            <a:r>
              <a:rPr sz="1600" b="1" dirty="0">
                <a:solidFill>
                  <a:srgbClr val="FFFFFF"/>
                </a:solidFill>
                <a:latin typeface="Century Gothic"/>
                <a:cs typeface="Century Gothic"/>
              </a:rPr>
              <a:t>designed</a:t>
            </a:r>
            <a:r>
              <a:rPr sz="1600" b="1" spc="5" dirty="0">
                <a:solidFill>
                  <a:srgbClr val="FFFFFF"/>
                </a:solidFill>
                <a:latin typeface="Century Gothic"/>
                <a:cs typeface="Century Gothic"/>
              </a:rPr>
              <a:t> </a:t>
            </a:r>
            <a:r>
              <a:rPr sz="1600" b="1" spc="-25" dirty="0">
                <a:solidFill>
                  <a:srgbClr val="FFFFFF"/>
                </a:solidFill>
                <a:latin typeface="Century Gothic"/>
                <a:cs typeface="Century Gothic"/>
              </a:rPr>
              <a:t>to:</a:t>
            </a:r>
            <a:endParaRPr sz="1600" dirty="0">
              <a:latin typeface="Century Gothic"/>
              <a:cs typeface="Century Gothic"/>
            </a:endParaRPr>
          </a:p>
        </p:txBody>
      </p:sp>
      <p:pic>
        <p:nvPicPr>
          <p:cNvPr id="8" name="object 8"/>
          <p:cNvPicPr/>
          <p:nvPr/>
        </p:nvPicPr>
        <p:blipFill>
          <a:blip r:embed="rId2" cstate="print"/>
          <a:stretch>
            <a:fillRect/>
          </a:stretch>
        </p:blipFill>
        <p:spPr>
          <a:xfrm>
            <a:off x="381000" y="3121025"/>
            <a:ext cx="2133600" cy="221615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72389" rIns="0" bIns="0" rtlCol="0">
            <a:spAutoFit/>
          </a:bodyPr>
          <a:lstStyle/>
          <a:p>
            <a:pPr marL="12700">
              <a:lnSpc>
                <a:spcPct val="100000"/>
              </a:lnSpc>
              <a:spcBef>
                <a:spcPts val="90"/>
              </a:spcBef>
            </a:pPr>
            <a:r>
              <a:rPr dirty="0"/>
              <a:t>URETERIC</a:t>
            </a:r>
            <a:r>
              <a:rPr spc="-130" dirty="0"/>
              <a:t> </a:t>
            </a:r>
            <a:r>
              <a:rPr spc="-20" dirty="0"/>
              <a:t>DUPLICATION</a:t>
            </a:r>
          </a:p>
        </p:txBody>
      </p:sp>
      <p:sp>
        <p:nvSpPr>
          <p:cNvPr id="3" name="object 3"/>
          <p:cNvSpPr txBox="1"/>
          <p:nvPr/>
        </p:nvSpPr>
        <p:spPr>
          <a:xfrm>
            <a:off x="536244" y="1877628"/>
            <a:ext cx="7223759" cy="2514600"/>
          </a:xfrm>
          <a:prstGeom prst="rect">
            <a:avLst/>
          </a:prstGeom>
        </p:spPr>
        <p:txBody>
          <a:bodyPr vert="horz" wrap="square" lIns="0" tIns="85725" rIns="0" bIns="0" rtlCol="0">
            <a:spAutoFit/>
          </a:bodyPr>
          <a:lstStyle/>
          <a:p>
            <a:pPr marL="286385" indent="-273685">
              <a:lnSpc>
                <a:spcPct val="100000"/>
              </a:lnSpc>
              <a:spcBef>
                <a:spcPts val="675"/>
              </a:spcBef>
              <a:buClr>
                <a:srgbClr val="0AD0D9"/>
              </a:buClr>
              <a:buSzPct val="93750"/>
              <a:buFont typeface="Wingdings 2"/>
              <a:buChar char=""/>
              <a:tabLst>
                <a:tab pos="286385" algn="l"/>
              </a:tabLst>
            </a:pPr>
            <a:r>
              <a:rPr sz="2400" spc="-10" dirty="0">
                <a:latin typeface="Constantia"/>
                <a:cs typeface="Constantia"/>
              </a:rPr>
              <a:t>WEIGERT</a:t>
            </a:r>
            <a:r>
              <a:rPr sz="2400" spc="-85" dirty="0">
                <a:latin typeface="Constantia"/>
                <a:cs typeface="Constantia"/>
              </a:rPr>
              <a:t> </a:t>
            </a:r>
            <a:r>
              <a:rPr sz="2400" dirty="0">
                <a:latin typeface="Constantia"/>
                <a:cs typeface="Constantia"/>
              </a:rPr>
              <a:t>MEYER</a:t>
            </a:r>
            <a:r>
              <a:rPr sz="2400" spc="-25" dirty="0">
                <a:latin typeface="Constantia"/>
                <a:cs typeface="Constantia"/>
              </a:rPr>
              <a:t> </a:t>
            </a:r>
            <a:r>
              <a:rPr sz="2400" spc="-20" dirty="0">
                <a:latin typeface="Constantia"/>
                <a:cs typeface="Constantia"/>
              </a:rPr>
              <a:t>RULE</a:t>
            </a:r>
            <a:endParaRPr sz="2400">
              <a:latin typeface="Constantia"/>
              <a:cs typeface="Constantia"/>
            </a:endParaRPr>
          </a:p>
          <a:p>
            <a:pPr marL="286385" indent="-273685">
              <a:lnSpc>
                <a:spcPct val="100000"/>
              </a:lnSpc>
              <a:spcBef>
                <a:spcPts val="580"/>
              </a:spcBef>
              <a:buClr>
                <a:srgbClr val="0AD0D9"/>
              </a:buClr>
              <a:buSzPct val="93750"/>
              <a:buFont typeface="Wingdings 2"/>
              <a:buChar char=""/>
              <a:tabLst>
                <a:tab pos="286385" algn="l"/>
              </a:tabLst>
            </a:pPr>
            <a:r>
              <a:rPr sz="2400" spc="-30" dirty="0">
                <a:latin typeface="Constantia"/>
                <a:cs typeface="Constantia"/>
              </a:rPr>
              <a:t>It</a:t>
            </a:r>
            <a:r>
              <a:rPr sz="2400" spc="-140" dirty="0">
                <a:latin typeface="Constantia"/>
                <a:cs typeface="Constantia"/>
              </a:rPr>
              <a:t> </a:t>
            </a:r>
            <a:r>
              <a:rPr sz="2400" dirty="0">
                <a:latin typeface="Constantia"/>
                <a:cs typeface="Constantia"/>
              </a:rPr>
              <a:t>states</a:t>
            </a:r>
            <a:r>
              <a:rPr sz="2400" spc="-95" dirty="0">
                <a:latin typeface="Constantia"/>
                <a:cs typeface="Constantia"/>
              </a:rPr>
              <a:t> </a:t>
            </a:r>
            <a:r>
              <a:rPr sz="2400" dirty="0">
                <a:latin typeface="Constantia"/>
                <a:cs typeface="Constantia"/>
              </a:rPr>
              <a:t>that</a:t>
            </a:r>
            <a:r>
              <a:rPr sz="2400" spc="-85" dirty="0">
                <a:latin typeface="Constantia"/>
                <a:cs typeface="Constantia"/>
              </a:rPr>
              <a:t> </a:t>
            </a:r>
            <a:r>
              <a:rPr sz="2400" dirty="0">
                <a:latin typeface="Constantia"/>
                <a:cs typeface="Constantia"/>
              </a:rPr>
              <a:t>2</a:t>
            </a:r>
            <a:r>
              <a:rPr sz="2400" spc="-70" dirty="0">
                <a:latin typeface="Constantia"/>
                <a:cs typeface="Constantia"/>
              </a:rPr>
              <a:t> </a:t>
            </a:r>
            <a:r>
              <a:rPr sz="2400" spc="-10" dirty="0">
                <a:latin typeface="Constantia"/>
                <a:cs typeface="Constantia"/>
              </a:rPr>
              <a:t>ureters</a:t>
            </a:r>
            <a:r>
              <a:rPr sz="2400" spc="-140" dirty="0">
                <a:latin typeface="Constantia"/>
                <a:cs typeface="Constantia"/>
              </a:rPr>
              <a:t> </a:t>
            </a:r>
            <a:r>
              <a:rPr sz="2400" dirty="0">
                <a:latin typeface="Constantia"/>
                <a:cs typeface="Constantia"/>
              </a:rPr>
              <a:t>arise</a:t>
            </a:r>
            <a:r>
              <a:rPr sz="2400" spc="-55" dirty="0">
                <a:latin typeface="Constantia"/>
                <a:cs typeface="Constantia"/>
              </a:rPr>
              <a:t> </a:t>
            </a:r>
            <a:r>
              <a:rPr sz="2400" dirty="0">
                <a:latin typeface="Constantia"/>
                <a:cs typeface="Constantia"/>
              </a:rPr>
              <a:t>from</a:t>
            </a:r>
            <a:r>
              <a:rPr sz="2400" spc="-75" dirty="0">
                <a:latin typeface="Constantia"/>
                <a:cs typeface="Constantia"/>
              </a:rPr>
              <a:t> </a:t>
            </a:r>
            <a:r>
              <a:rPr sz="2400" spc="-10" dirty="0">
                <a:latin typeface="Constantia"/>
                <a:cs typeface="Constantia"/>
              </a:rPr>
              <a:t>kidney</a:t>
            </a:r>
            <a:endParaRPr sz="2400">
              <a:latin typeface="Constantia"/>
              <a:cs typeface="Constantia"/>
            </a:endParaRPr>
          </a:p>
          <a:p>
            <a:pPr marL="287020" marR="99060" indent="-274320">
              <a:lnSpc>
                <a:spcPct val="100000"/>
              </a:lnSpc>
              <a:spcBef>
                <a:spcPts val="580"/>
              </a:spcBef>
              <a:buClr>
                <a:srgbClr val="0AD0D9"/>
              </a:buClr>
              <a:buSzPct val="93750"/>
              <a:buFont typeface="Wingdings 2"/>
              <a:buChar char=""/>
              <a:tabLst>
                <a:tab pos="287020" algn="l"/>
              </a:tabLst>
            </a:pPr>
            <a:r>
              <a:rPr sz="2400" spc="-10" dirty="0">
                <a:latin typeface="Constantia"/>
                <a:cs typeface="Constantia"/>
              </a:rPr>
              <a:t>Upper</a:t>
            </a:r>
            <a:r>
              <a:rPr sz="2400" spc="-155" dirty="0">
                <a:latin typeface="Constantia"/>
                <a:cs typeface="Constantia"/>
              </a:rPr>
              <a:t> </a:t>
            </a:r>
            <a:r>
              <a:rPr sz="2400" dirty="0">
                <a:latin typeface="Constantia"/>
                <a:cs typeface="Constantia"/>
              </a:rPr>
              <a:t>pole</a:t>
            </a:r>
            <a:r>
              <a:rPr sz="2400" spc="-110" dirty="0">
                <a:latin typeface="Constantia"/>
                <a:cs typeface="Constantia"/>
              </a:rPr>
              <a:t> </a:t>
            </a:r>
            <a:r>
              <a:rPr sz="2400" spc="-10" dirty="0">
                <a:latin typeface="Constantia"/>
                <a:cs typeface="Constantia"/>
              </a:rPr>
              <a:t>moiety</a:t>
            </a:r>
            <a:r>
              <a:rPr sz="2400" spc="-140" dirty="0">
                <a:latin typeface="Constantia"/>
                <a:cs typeface="Constantia"/>
              </a:rPr>
              <a:t> </a:t>
            </a:r>
            <a:r>
              <a:rPr sz="2400" dirty="0">
                <a:latin typeface="Constantia"/>
                <a:cs typeface="Constantia"/>
              </a:rPr>
              <a:t>drains</a:t>
            </a:r>
            <a:r>
              <a:rPr sz="2400" spc="-50" dirty="0">
                <a:latin typeface="Constantia"/>
                <a:cs typeface="Constantia"/>
              </a:rPr>
              <a:t> </a:t>
            </a:r>
            <a:r>
              <a:rPr sz="2400" dirty="0">
                <a:latin typeface="Constantia"/>
                <a:cs typeface="Constantia"/>
              </a:rPr>
              <a:t>into</a:t>
            </a:r>
            <a:r>
              <a:rPr sz="2400" spc="-80" dirty="0">
                <a:latin typeface="Constantia"/>
                <a:cs typeface="Constantia"/>
              </a:rPr>
              <a:t> </a:t>
            </a:r>
            <a:r>
              <a:rPr sz="2400" dirty="0">
                <a:latin typeface="Constantia"/>
                <a:cs typeface="Constantia"/>
              </a:rPr>
              <a:t>bladder</a:t>
            </a:r>
            <a:r>
              <a:rPr sz="2400" spc="-125" dirty="0">
                <a:latin typeface="Constantia"/>
                <a:cs typeface="Constantia"/>
              </a:rPr>
              <a:t> </a:t>
            </a:r>
            <a:r>
              <a:rPr sz="2400" spc="-10" dirty="0">
                <a:latin typeface="Constantia"/>
                <a:cs typeface="Constantia"/>
              </a:rPr>
              <a:t>inferiorly</a:t>
            </a:r>
            <a:r>
              <a:rPr sz="2400" spc="-105" dirty="0">
                <a:latin typeface="Constantia"/>
                <a:cs typeface="Constantia"/>
              </a:rPr>
              <a:t> </a:t>
            </a:r>
            <a:r>
              <a:rPr sz="2400" spc="-25" dirty="0">
                <a:latin typeface="Constantia"/>
                <a:cs typeface="Constantia"/>
              </a:rPr>
              <a:t>and </a:t>
            </a:r>
            <a:r>
              <a:rPr sz="2400" dirty="0">
                <a:latin typeface="Constantia"/>
                <a:cs typeface="Constantia"/>
              </a:rPr>
              <a:t>medially</a:t>
            </a:r>
            <a:r>
              <a:rPr sz="2400" spc="-120" dirty="0">
                <a:latin typeface="Constantia"/>
                <a:cs typeface="Constantia"/>
              </a:rPr>
              <a:t> </a:t>
            </a:r>
            <a:r>
              <a:rPr sz="2400" spc="-20" dirty="0">
                <a:latin typeface="Constantia"/>
                <a:cs typeface="Constantia"/>
              </a:rPr>
              <a:t>hence</a:t>
            </a:r>
            <a:r>
              <a:rPr sz="2400" spc="-130" dirty="0">
                <a:latin typeface="Constantia"/>
                <a:cs typeface="Constantia"/>
              </a:rPr>
              <a:t> </a:t>
            </a:r>
            <a:r>
              <a:rPr sz="2400" dirty="0">
                <a:latin typeface="Constantia"/>
                <a:cs typeface="Constantia"/>
              </a:rPr>
              <a:t>obstructing</a:t>
            </a:r>
            <a:r>
              <a:rPr sz="2400" spc="45" dirty="0">
                <a:latin typeface="Constantia"/>
                <a:cs typeface="Constantia"/>
              </a:rPr>
              <a:t> </a:t>
            </a:r>
            <a:r>
              <a:rPr sz="2400" dirty="0">
                <a:latin typeface="Constantia"/>
                <a:cs typeface="Constantia"/>
              </a:rPr>
              <a:t>in</a:t>
            </a:r>
            <a:r>
              <a:rPr sz="2400" spc="-55" dirty="0">
                <a:latin typeface="Constantia"/>
                <a:cs typeface="Constantia"/>
              </a:rPr>
              <a:t> </a:t>
            </a:r>
            <a:r>
              <a:rPr sz="2400" spc="-10" dirty="0">
                <a:latin typeface="Constantia"/>
                <a:cs typeface="Constantia"/>
              </a:rPr>
              <a:t>nature</a:t>
            </a:r>
            <a:endParaRPr sz="2400">
              <a:latin typeface="Constantia"/>
              <a:cs typeface="Constantia"/>
            </a:endParaRPr>
          </a:p>
          <a:p>
            <a:pPr marL="287020" marR="5080" indent="-274320">
              <a:lnSpc>
                <a:spcPct val="100000"/>
              </a:lnSpc>
              <a:spcBef>
                <a:spcPts val="575"/>
              </a:spcBef>
              <a:buClr>
                <a:srgbClr val="0AD0D9"/>
              </a:buClr>
              <a:buSzPct val="93750"/>
              <a:buFont typeface="Wingdings 2"/>
              <a:buChar char=""/>
              <a:tabLst>
                <a:tab pos="287020" algn="l"/>
              </a:tabLst>
            </a:pPr>
            <a:r>
              <a:rPr sz="2400" spc="-10" dirty="0">
                <a:latin typeface="Constantia"/>
                <a:cs typeface="Constantia"/>
              </a:rPr>
              <a:t>Lower</a:t>
            </a:r>
            <a:r>
              <a:rPr sz="2400" spc="-145" dirty="0">
                <a:latin typeface="Constantia"/>
                <a:cs typeface="Constantia"/>
              </a:rPr>
              <a:t> </a:t>
            </a:r>
            <a:r>
              <a:rPr sz="2400" dirty="0">
                <a:latin typeface="Constantia"/>
                <a:cs typeface="Constantia"/>
              </a:rPr>
              <a:t>pole</a:t>
            </a:r>
            <a:r>
              <a:rPr sz="2400" spc="-105" dirty="0">
                <a:latin typeface="Constantia"/>
                <a:cs typeface="Constantia"/>
              </a:rPr>
              <a:t> </a:t>
            </a:r>
            <a:r>
              <a:rPr sz="2400" spc="-10" dirty="0">
                <a:latin typeface="Constantia"/>
                <a:cs typeface="Constantia"/>
              </a:rPr>
              <a:t>moiety</a:t>
            </a:r>
            <a:r>
              <a:rPr sz="2400" spc="-140" dirty="0">
                <a:latin typeface="Constantia"/>
                <a:cs typeface="Constantia"/>
              </a:rPr>
              <a:t> </a:t>
            </a:r>
            <a:r>
              <a:rPr sz="2400" dirty="0">
                <a:latin typeface="Constantia"/>
                <a:cs typeface="Constantia"/>
              </a:rPr>
              <a:t>drains</a:t>
            </a:r>
            <a:r>
              <a:rPr sz="2400" spc="-50" dirty="0">
                <a:latin typeface="Constantia"/>
                <a:cs typeface="Constantia"/>
              </a:rPr>
              <a:t> </a:t>
            </a:r>
            <a:r>
              <a:rPr sz="2400" dirty="0">
                <a:latin typeface="Constantia"/>
                <a:cs typeface="Constantia"/>
              </a:rPr>
              <a:t>into</a:t>
            </a:r>
            <a:r>
              <a:rPr sz="2400" spc="-75" dirty="0">
                <a:latin typeface="Constantia"/>
                <a:cs typeface="Constantia"/>
              </a:rPr>
              <a:t> </a:t>
            </a:r>
            <a:r>
              <a:rPr sz="2400" dirty="0">
                <a:latin typeface="Constantia"/>
                <a:cs typeface="Constantia"/>
              </a:rPr>
              <a:t>bladder</a:t>
            </a:r>
            <a:r>
              <a:rPr sz="2400" spc="-150" dirty="0">
                <a:latin typeface="Constantia"/>
                <a:cs typeface="Constantia"/>
              </a:rPr>
              <a:t> </a:t>
            </a:r>
            <a:r>
              <a:rPr sz="2400" spc="-10" dirty="0">
                <a:latin typeface="Constantia"/>
                <a:cs typeface="Constantia"/>
              </a:rPr>
              <a:t>superiorly</a:t>
            </a:r>
            <a:r>
              <a:rPr sz="2400" spc="-125" dirty="0">
                <a:latin typeface="Constantia"/>
                <a:cs typeface="Constantia"/>
              </a:rPr>
              <a:t> </a:t>
            </a:r>
            <a:r>
              <a:rPr sz="2400" spc="-25" dirty="0">
                <a:latin typeface="Constantia"/>
                <a:cs typeface="Constantia"/>
              </a:rPr>
              <a:t>and </a:t>
            </a:r>
            <a:r>
              <a:rPr sz="2400" spc="-10" dirty="0">
                <a:latin typeface="Constantia"/>
                <a:cs typeface="Constantia"/>
              </a:rPr>
              <a:t>laterally</a:t>
            </a:r>
            <a:r>
              <a:rPr sz="2400" spc="-70" dirty="0">
                <a:latin typeface="Constantia"/>
                <a:cs typeface="Constantia"/>
              </a:rPr>
              <a:t> </a:t>
            </a:r>
            <a:r>
              <a:rPr sz="2400" dirty="0">
                <a:latin typeface="Constantia"/>
                <a:cs typeface="Constantia"/>
              </a:rPr>
              <a:t>hence</a:t>
            </a:r>
            <a:r>
              <a:rPr sz="2400" spc="-75" dirty="0">
                <a:latin typeface="Constantia"/>
                <a:cs typeface="Constantia"/>
              </a:rPr>
              <a:t> </a:t>
            </a:r>
            <a:r>
              <a:rPr sz="2400" dirty="0">
                <a:latin typeface="Constantia"/>
                <a:cs typeface="Constantia"/>
              </a:rPr>
              <a:t>refluxing in</a:t>
            </a:r>
            <a:r>
              <a:rPr sz="2400" spc="-30" dirty="0">
                <a:latin typeface="Constantia"/>
                <a:cs typeface="Constantia"/>
              </a:rPr>
              <a:t> </a:t>
            </a:r>
            <a:r>
              <a:rPr sz="2400" spc="-10" dirty="0">
                <a:latin typeface="Constantia"/>
                <a:cs typeface="Constantia"/>
              </a:rPr>
              <a:t>nature.</a:t>
            </a:r>
            <a:endParaRPr sz="2400">
              <a:latin typeface="Constantia"/>
              <a:cs typeface="Constantia"/>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69101-B854-25E7-4884-F445173FAE5C}"/>
              </a:ext>
            </a:extLst>
          </p:cNvPr>
          <p:cNvSpPr>
            <a:spLocks noGrp="1"/>
          </p:cNvSpPr>
          <p:nvPr>
            <p:ph type="title"/>
          </p:nvPr>
        </p:nvSpPr>
        <p:spPr/>
        <p:txBody>
          <a:bodyPr/>
          <a:lstStyle/>
          <a:p>
            <a:endParaRPr lang="en-PK"/>
          </a:p>
        </p:txBody>
      </p:sp>
      <p:sp>
        <p:nvSpPr>
          <p:cNvPr id="3" name="Text Placeholder 2">
            <a:extLst>
              <a:ext uri="{FF2B5EF4-FFF2-40B4-BE49-F238E27FC236}">
                <a16:creationId xmlns:a16="http://schemas.microsoft.com/office/drawing/2014/main" id="{4D628986-D9D3-90C8-DB24-9FED684CEB65}"/>
              </a:ext>
            </a:extLst>
          </p:cNvPr>
          <p:cNvSpPr>
            <a:spLocks noGrp="1"/>
          </p:cNvSpPr>
          <p:nvPr>
            <p:ph type="body" idx="1"/>
          </p:nvPr>
        </p:nvSpPr>
        <p:spPr>
          <a:xfrm>
            <a:off x="536244" y="1950796"/>
            <a:ext cx="8040370" cy="369332"/>
          </a:xfrm>
        </p:spPr>
        <p:txBody>
          <a:bodyPr/>
          <a:lstStyle/>
          <a:p>
            <a:r>
              <a:rPr lang="en-US" dirty="0"/>
              <a:t>VERTICAL INTEGRATION WITH RADIOLOGY</a:t>
            </a:r>
            <a:endParaRPr lang="en-PK" dirty="0"/>
          </a:p>
        </p:txBody>
      </p:sp>
    </p:spTree>
    <p:extLst>
      <p:ext uri="{BB962C8B-B14F-4D97-AF65-F5344CB8AC3E}">
        <p14:creationId xmlns:p14="http://schemas.microsoft.com/office/powerpoint/2010/main" val="25879725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2930" y="6199123"/>
            <a:ext cx="3928745" cy="454025"/>
          </a:xfrm>
          <a:prstGeom prst="rect">
            <a:avLst/>
          </a:prstGeom>
        </p:spPr>
        <p:txBody>
          <a:bodyPr vert="horz" wrap="square" lIns="0" tIns="13970" rIns="0" bIns="0" rtlCol="0">
            <a:spAutoFit/>
          </a:bodyPr>
          <a:lstStyle/>
          <a:p>
            <a:pPr marL="12700">
              <a:lnSpc>
                <a:spcPct val="100000"/>
              </a:lnSpc>
              <a:spcBef>
                <a:spcPts val="110"/>
              </a:spcBef>
            </a:pPr>
            <a:r>
              <a:rPr sz="2800" dirty="0">
                <a:solidFill>
                  <a:srgbClr val="04607A"/>
                </a:solidFill>
                <a:latin typeface="Calibri"/>
                <a:cs typeface="Calibri"/>
              </a:rPr>
              <a:t>CTU</a:t>
            </a:r>
            <a:r>
              <a:rPr sz="2800" spc="-45" dirty="0">
                <a:solidFill>
                  <a:srgbClr val="04607A"/>
                </a:solidFill>
                <a:latin typeface="Calibri"/>
                <a:cs typeface="Calibri"/>
              </a:rPr>
              <a:t> </a:t>
            </a:r>
            <a:r>
              <a:rPr sz="2800" dirty="0">
                <a:solidFill>
                  <a:srgbClr val="04607A"/>
                </a:solidFill>
                <a:latin typeface="Calibri"/>
                <a:cs typeface="Calibri"/>
              </a:rPr>
              <a:t>showing</a:t>
            </a:r>
            <a:r>
              <a:rPr sz="2800" spc="-75" dirty="0">
                <a:solidFill>
                  <a:srgbClr val="04607A"/>
                </a:solidFill>
                <a:latin typeface="Calibri"/>
                <a:cs typeface="Calibri"/>
              </a:rPr>
              <a:t> </a:t>
            </a:r>
            <a:r>
              <a:rPr sz="2800" dirty="0">
                <a:solidFill>
                  <a:srgbClr val="04607A"/>
                </a:solidFill>
                <a:latin typeface="Calibri"/>
                <a:cs typeface="Calibri"/>
              </a:rPr>
              <a:t>duplex</a:t>
            </a:r>
            <a:r>
              <a:rPr sz="2800" spc="-15" dirty="0">
                <a:solidFill>
                  <a:srgbClr val="04607A"/>
                </a:solidFill>
                <a:latin typeface="Calibri"/>
                <a:cs typeface="Calibri"/>
              </a:rPr>
              <a:t> </a:t>
            </a:r>
            <a:r>
              <a:rPr sz="2800" spc="-10" dirty="0">
                <a:solidFill>
                  <a:srgbClr val="04607A"/>
                </a:solidFill>
                <a:latin typeface="Calibri"/>
                <a:cs typeface="Calibri"/>
              </a:rPr>
              <a:t>ureter</a:t>
            </a:r>
            <a:endParaRPr sz="2800">
              <a:latin typeface="Calibri"/>
              <a:cs typeface="Calibri"/>
            </a:endParaRPr>
          </a:p>
        </p:txBody>
      </p:sp>
      <p:pic>
        <p:nvPicPr>
          <p:cNvPr id="3" name="object 3"/>
          <p:cNvPicPr/>
          <p:nvPr/>
        </p:nvPicPr>
        <p:blipFill>
          <a:blip r:embed="rId2" cstate="print"/>
          <a:stretch>
            <a:fillRect/>
          </a:stretch>
        </p:blipFill>
        <p:spPr>
          <a:xfrm>
            <a:off x="1908048" y="405384"/>
            <a:ext cx="4824984" cy="496824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430" rIns="0" bIns="0" rtlCol="0">
            <a:spAutoFit/>
          </a:bodyPr>
          <a:lstStyle/>
          <a:p>
            <a:pPr marL="12700">
              <a:lnSpc>
                <a:spcPct val="100000"/>
              </a:lnSpc>
              <a:spcBef>
                <a:spcPts val="90"/>
              </a:spcBef>
            </a:pPr>
            <a:r>
              <a:rPr b="0" i="0" u="none" spc="-10" dirty="0">
                <a:latin typeface="Calibri"/>
                <a:cs typeface="Calibri"/>
              </a:rPr>
              <a:t>VESICOURETERIC</a:t>
            </a:r>
            <a:r>
              <a:rPr b="0" i="0" u="none" spc="-85" dirty="0">
                <a:latin typeface="Calibri"/>
                <a:cs typeface="Calibri"/>
              </a:rPr>
              <a:t> </a:t>
            </a:r>
            <a:r>
              <a:rPr b="0" i="0" u="none" spc="-10" dirty="0">
                <a:latin typeface="Calibri"/>
                <a:cs typeface="Calibri"/>
              </a:rPr>
              <a:t>REFLUX(VUR)</a:t>
            </a:r>
          </a:p>
        </p:txBody>
      </p:sp>
      <p:sp>
        <p:nvSpPr>
          <p:cNvPr id="3" name="object 3"/>
          <p:cNvSpPr txBox="1"/>
          <p:nvPr/>
        </p:nvSpPr>
        <p:spPr>
          <a:xfrm>
            <a:off x="536244" y="1950796"/>
            <a:ext cx="7847330" cy="3758565"/>
          </a:xfrm>
          <a:prstGeom prst="rect">
            <a:avLst/>
          </a:prstGeom>
        </p:spPr>
        <p:txBody>
          <a:bodyPr vert="horz" wrap="square" lIns="0" tIns="12700" rIns="0" bIns="0" rtlCol="0">
            <a:spAutoFit/>
          </a:bodyPr>
          <a:lstStyle/>
          <a:p>
            <a:pPr marL="286385" indent="-273685">
              <a:lnSpc>
                <a:spcPct val="100000"/>
              </a:lnSpc>
              <a:spcBef>
                <a:spcPts val="100"/>
              </a:spcBef>
              <a:buClr>
                <a:srgbClr val="0AD0D9"/>
              </a:buClr>
              <a:buSzPct val="93750"/>
              <a:buFont typeface="Wingdings 2"/>
              <a:buChar char=""/>
              <a:tabLst>
                <a:tab pos="286385" algn="l"/>
              </a:tabLst>
            </a:pPr>
            <a:r>
              <a:rPr sz="2400" dirty="0">
                <a:latin typeface="Constantia"/>
                <a:cs typeface="Constantia"/>
              </a:rPr>
              <a:t>It</a:t>
            </a:r>
            <a:r>
              <a:rPr sz="2400" spc="-90" dirty="0">
                <a:latin typeface="Constantia"/>
                <a:cs typeface="Constantia"/>
              </a:rPr>
              <a:t> </a:t>
            </a:r>
            <a:r>
              <a:rPr sz="2400" dirty="0">
                <a:latin typeface="Constantia"/>
                <a:cs typeface="Constantia"/>
              </a:rPr>
              <a:t>is</a:t>
            </a:r>
            <a:r>
              <a:rPr sz="2400" spc="-95" dirty="0">
                <a:latin typeface="Constantia"/>
                <a:cs typeface="Constantia"/>
              </a:rPr>
              <a:t> </a:t>
            </a:r>
            <a:r>
              <a:rPr sz="2400" dirty="0">
                <a:latin typeface="Constantia"/>
                <a:cs typeface="Constantia"/>
              </a:rPr>
              <a:t>defined</a:t>
            </a:r>
            <a:r>
              <a:rPr sz="2400" spc="-80" dirty="0">
                <a:latin typeface="Constantia"/>
                <a:cs typeface="Constantia"/>
              </a:rPr>
              <a:t> </a:t>
            </a:r>
            <a:r>
              <a:rPr sz="2400" dirty="0">
                <a:latin typeface="Constantia"/>
                <a:cs typeface="Constantia"/>
              </a:rPr>
              <a:t>as</a:t>
            </a:r>
            <a:r>
              <a:rPr sz="2400" spc="-95" dirty="0">
                <a:latin typeface="Constantia"/>
                <a:cs typeface="Constantia"/>
              </a:rPr>
              <a:t> </a:t>
            </a:r>
            <a:r>
              <a:rPr sz="2400" spc="-10" dirty="0">
                <a:latin typeface="Constantia"/>
                <a:cs typeface="Constantia"/>
              </a:rPr>
              <a:t>retrograde</a:t>
            </a:r>
            <a:r>
              <a:rPr sz="2400" spc="-30" dirty="0">
                <a:latin typeface="Constantia"/>
                <a:cs typeface="Constantia"/>
              </a:rPr>
              <a:t> </a:t>
            </a:r>
            <a:r>
              <a:rPr sz="2400" dirty="0">
                <a:latin typeface="Constantia"/>
                <a:cs typeface="Constantia"/>
              </a:rPr>
              <a:t>flow</a:t>
            </a:r>
            <a:r>
              <a:rPr sz="2400" spc="-110" dirty="0">
                <a:latin typeface="Constantia"/>
                <a:cs typeface="Constantia"/>
              </a:rPr>
              <a:t> </a:t>
            </a:r>
            <a:r>
              <a:rPr sz="2400" dirty="0">
                <a:latin typeface="Constantia"/>
                <a:cs typeface="Constantia"/>
              </a:rPr>
              <a:t>of</a:t>
            </a:r>
            <a:r>
              <a:rPr sz="2400" spc="-15" dirty="0">
                <a:latin typeface="Constantia"/>
                <a:cs typeface="Constantia"/>
              </a:rPr>
              <a:t> </a:t>
            </a:r>
            <a:r>
              <a:rPr sz="2400" dirty="0">
                <a:latin typeface="Constantia"/>
                <a:cs typeface="Constantia"/>
              </a:rPr>
              <a:t>urine</a:t>
            </a:r>
            <a:r>
              <a:rPr sz="2400" spc="-60" dirty="0">
                <a:latin typeface="Constantia"/>
                <a:cs typeface="Constantia"/>
              </a:rPr>
              <a:t> </a:t>
            </a:r>
            <a:r>
              <a:rPr sz="2400" dirty="0">
                <a:latin typeface="Constantia"/>
                <a:cs typeface="Constantia"/>
              </a:rPr>
              <a:t>from</a:t>
            </a:r>
            <a:r>
              <a:rPr sz="2400" spc="-60" dirty="0">
                <a:latin typeface="Constantia"/>
                <a:cs typeface="Constantia"/>
              </a:rPr>
              <a:t> </a:t>
            </a:r>
            <a:r>
              <a:rPr sz="2400" dirty="0">
                <a:latin typeface="Constantia"/>
                <a:cs typeface="Constantia"/>
              </a:rPr>
              <a:t>bladder</a:t>
            </a:r>
            <a:r>
              <a:rPr sz="2400" spc="-75" dirty="0">
                <a:latin typeface="Constantia"/>
                <a:cs typeface="Constantia"/>
              </a:rPr>
              <a:t> </a:t>
            </a:r>
            <a:r>
              <a:rPr sz="2400" spc="-25" dirty="0">
                <a:latin typeface="Constantia"/>
                <a:cs typeface="Constantia"/>
              </a:rPr>
              <a:t>in</a:t>
            </a:r>
            <a:endParaRPr sz="2400">
              <a:latin typeface="Constantia"/>
              <a:cs typeface="Constantia"/>
            </a:endParaRPr>
          </a:p>
          <a:p>
            <a:pPr marL="287020">
              <a:lnSpc>
                <a:spcPct val="100000"/>
              </a:lnSpc>
              <a:spcBef>
                <a:spcPts val="5"/>
              </a:spcBef>
            </a:pPr>
            <a:r>
              <a:rPr sz="2400" spc="-10" dirty="0">
                <a:latin typeface="Constantia"/>
                <a:cs typeface="Constantia"/>
              </a:rPr>
              <a:t>ureters</a:t>
            </a:r>
            <a:r>
              <a:rPr sz="2400" spc="-130" dirty="0">
                <a:latin typeface="Constantia"/>
                <a:cs typeface="Constantia"/>
              </a:rPr>
              <a:t> </a:t>
            </a:r>
            <a:r>
              <a:rPr sz="2400" dirty="0">
                <a:latin typeface="Constantia"/>
                <a:cs typeface="Constantia"/>
              </a:rPr>
              <a:t>and</a:t>
            </a:r>
            <a:r>
              <a:rPr sz="2400" spc="-10" dirty="0">
                <a:latin typeface="Constantia"/>
                <a:cs typeface="Constantia"/>
              </a:rPr>
              <a:t> kidneys.</a:t>
            </a:r>
            <a:endParaRPr sz="2400">
              <a:latin typeface="Constantia"/>
              <a:cs typeface="Constantia"/>
            </a:endParaRPr>
          </a:p>
          <a:p>
            <a:pPr marL="286385" indent="-273685">
              <a:lnSpc>
                <a:spcPct val="100000"/>
              </a:lnSpc>
              <a:spcBef>
                <a:spcPts val="575"/>
              </a:spcBef>
              <a:buClr>
                <a:srgbClr val="0AD0D9"/>
              </a:buClr>
              <a:buSzPct val="93750"/>
              <a:buFont typeface="Wingdings 2"/>
              <a:buChar char=""/>
              <a:tabLst>
                <a:tab pos="286385" algn="l"/>
              </a:tabLst>
            </a:pPr>
            <a:r>
              <a:rPr sz="2400" dirty="0">
                <a:latin typeface="Constantia"/>
                <a:cs typeface="Constantia"/>
              </a:rPr>
              <a:t>Divided</a:t>
            </a:r>
            <a:r>
              <a:rPr sz="2400" spc="-40" dirty="0">
                <a:latin typeface="Constantia"/>
                <a:cs typeface="Constantia"/>
              </a:rPr>
              <a:t> </a:t>
            </a:r>
            <a:r>
              <a:rPr sz="2400" dirty="0">
                <a:latin typeface="Constantia"/>
                <a:cs typeface="Constantia"/>
              </a:rPr>
              <a:t>into</a:t>
            </a:r>
            <a:r>
              <a:rPr sz="2400" spc="-95" dirty="0">
                <a:latin typeface="Constantia"/>
                <a:cs typeface="Constantia"/>
              </a:rPr>
              <a:t> </a:t>
            </a:r>
            <a:r>
              <a:rPr sz="2400" dirty="0">
                <a:latin typeface="Constantia"/>
                <a:cs typeface="Constantia"/>
              </a:rPr>
              <a:t>5</a:t>
            </a:r>
            <a:r>
              <a:rPr sz="2400" spc="-105" dirty="0">
                <a:latin typeface="Constantia"/>
                <a:cs typeface="Constantia"/>
              </a:rPr>
              <a:t> </a:t>
            </a:r>
            <a:r>
              <a:rPr sz="2400" spc="-10" dirty="0">
                <a:latin typeface="Constantia"/>
                <a:cs typeface="Constantia"/>
              </a:rPr>
              <a:t>grades</a:t>
            </a:r>
            <a:endParaRPr sz="2400">
              <a:latin typeface="Constantia"/>
              <a:cs typeface="Constantia"/>
            </a:endParaRPr>
          </a:p>
          <a:p>
            <a:pPr marL="286385" indent="-273685">
              <a:lnSpc>
                <a:spcPct val="100000"/>
              </a:lnSpc>
              <a:spcBef>
                <a:spcPts val="580"/>
              </a:spcBef>
              <a:buClr>
                <a:srgbClr val="0AD0D9"/>
              </a:buClr>
              <a:buSzPct val="93750"/>
              <a:buFont typeface="Wingdings 2"/>
              <a:buChar char=""/>
              <a:tabLst>
                <a:tab pos="286385" algn="l"/>
              </a:tabLst>
            </a:pPr>
            <a:r>
              <a:rPr sz="2400" dirty="0">
                <a:latin typeface="Constantia"/>
                <a:cs typeface="Constantia"/>
              </a:rPr>
              <a:t>Grade</a:t>
            </a:r>
            <a:r>
              <a:rPr sz="2400" spc="-45" dirty="0">
                <a:latin typeface="Constantia"/>
                <a:cs typeface="Constantia"/>
              </a:rPr>
              <a:t> </a:t>
            </a:r>
            <a:r>
              <a:rPr sz="2400" dirty="0">
                <a:latin typeface="Constantia"/>
                <a:cs typeface="Constantia"/>
              </a:rPr>
              <a:t>1</a:t>
            </a:r>
            <a:r>
              <a:rPr sz="2400" spc="-30" dirty="0">
                <a:latin typeface="Constantia"/>
                <a:cs typeface="Constantia"/>
              </a:rPr>
              <a:t> </a:t>
            </a:r>
            <a:r>
              <a:rPr sz="2400" dirty="0">
                <a:latin typeface="Constantia"/>
                <a:cs typeface="Constantia"/>
              </a:rPr>
              <a:t>reflux</a:t>
            </a:r>
            <a:r>
              <a:rPr sz="2400" spc="-45" dirty="0">
                <a:latin typeface="Constantia"/>
                <a:cs typeface="Constantia"/>
              </a:rPr>
              <a:t> </a:t>
            </a:r>
            <a:r>
              <a:rPr sz="2400" dirty="0">
                <a:latin typeface="Constantia"/>
                <a:cs typeface="Constantia"/>
              </a:rPr>
              <a:t>into</a:t>
            </a:r>
            <a:r>
              <a:rPr sz="2400" spc="-45" dirty="0">
                <a:latin typeface="Constantia"/>
                <a:cs typeface="Constantia"/>
              </a:rPr>
              <a:t> </a:t>
            </a:r>
            <a:r>
              <a:rPr sz="2400" spc="-10" dirty="0">
                <a:latin typeface="Constantia"/>
                <a:cs typeface="Constantia"/>
              </a:rPr>
              <a:t>nondilated/normal</a:t>
            </a:r>
            <a:r>
              <a:rPr sz="2400" spc="-15" dirty="0">
                <a:latin typeface="Constantia"/>
                <a:cs typeface="Constantia"/>
              </a:rPr>
              <a:t> </a:t>
            </a:r>
            <a:r>
              <a:rPr sz="2400" spc="-10" dirty="0">
                <a:latin typeface="Constantia"/>
                <a:cs typeface="Constantia"/>
              </a:rPr>
              <a:t>ureter</a:t>
            </a:r>
            <a:endParaRPr sz="2400">
              <a:latin typeface="Constantia"/>
              <a:cs typeface="Constantia"/>
            </a:endParaRPr>
          </a:p>
          <a:p>
            <a:pPr marL="286385" indent="-273685">
              <a:lnSpc>
                <a:spcPct val="100000"/>
              </a:lnSpc>
              <a:spcBef>
                <a:spcPts val="575"/>
              </a:spcBef>
              <a:buClr>
                <a:srgbClr val="0AD0D9"/>
              </a:buClr>
              <a:buSzPct val="93750"/>
              <a:buFont typeface="Wingdings 2"/>
              <a:buChar char=""/>
              <a:tabLst>
                <a:tab pos="286385" algn="l"/>
              </a:tabLst>
            </a:pPr>
            <a:r>
              <a:rPr sz="2400" dirty="0">
                <a:latin typeface="Constantia"/>
                <a:cs typeface="Constantia"/>
              </a:rPr>
              <a:t>Grade</a:t>
            </a:r>
            <a:r>
              <a:rPr sz="2400" spc="-80" dirty="0">
                <a:latin typeface="Constantia"/>
                <a:cs typeface="Constantia"/>
              </a:rPr>
              <a:t> </a:t>
            </a:r>
            <a:r>
              <a:rPr sz="2400" dirty="0">
                <a:latin typeface="Constantia"/>
                <a:cs typeface="Constantia"/>
              </a:rPr>
              <a:t>2</a:t>
            </a:r>
            <a:r>
              <a:rPr sz="2400" spc="-45" dirty="0">
                <a:latin typeface="Constantia"/>
                <a:cs typeface="Constantia"/>
              </a:rPr>
              <a:t> </a:t>
            </a:r>
            <a:r>
              <a:rPr sz="2400" dirty="0">
                <a:latin typeface="Constantia"/>
                <a:cs typeface="Constantia"/>
              </a:rPr>
              <a:t>reflux</a:t>
            </a:r>
            <a:r>
              <a:rPr sz="2400" spc="-60" dirty="0">
                <a:latin typeface="Constantia"/>
                <a:cs typeface="Constantia"/>
              </a:rPr>
              <a:t> </a:t>
            </a:r>
            <a:r>
              <a:rPr sz="2400" dirty="0">
                <a:latin typeface="Constantia"/>
                <a:cs typeface="Constantia"/>
              </a:rPr>
              <a:t>into</a:t>
            </a:r>
            <a:r>
              <a:rPr sz="2400" spc="-60" dirty="0">
                <a:latin typeface="Constantia"/>
                <a:cs typeface="Constantia"/>
              </a:rPr>
              <a:t> </a:t>
            </a:r>
            <a:r>
              <a:rPr sz="2400" dirty="0">
                <a:latin typeface="Constantia"/>
                <a:cs typeface="Constantia"/>
              </a:rPr>
              <a:t>nondilated/normal</a:t>
            </a:r>
            <a:r>
              <a:rPr sz="2400" spc="-40" dirty="0">
                <a:latin typeface="Constantia"/>
                <a:cs typeface="Constantia"/>
              </a:rPr>
              <a:t> </a:t>
            </a:r>
            <a:r>
              <a:rPr sz="2400" spc="-20" dirty="0">
                <a:latin typeface="Constantia"/>
                <a:cs typeface="Constantia"/>
              </a:rPr>
              <a:t>ureter</a:t>
            </a:r>
            <a:r>
              <a:rPr sz="2400" spc="-130" dirty="0">
                <a:latin typeface="Constantia"/>
                <a:cs typeface="Constantia"/>
              </a:rPr>
              <a:t> </a:t>
            </a:r>
            <a:r>
              <a:rPr sz="2400" dirty="0">
                <a:latin typeface="Constantia"/>
                <a:cs typeface="Constantia"/>
              </a:rPr>
              <a:t>and</a:t>
            </a:r>
            <a:r>
              <a:rPr sz="2400" spc="-10" dirty="0">
                <a:latin typeface="Constantia"/>
                <a:cs typeface="Constantia"/>
              </a:rPr>
              <a:t> kidney</a:t>
            </a:r>
            <a:endParaRPr sz="2400">
              <a:latin typeface="Constantia"/>
              <a:cs typeface="Constantia"/>
            </a:endParaRPr>
          </a:p>
          <a:p>
            <a:pPr marL="286385" indent="-273685">
              <a:lnSpc>
                <a:spcPct val="100000"/>
              </a:lnSpc>
              <a:spcBef>
                <a:spcPts val="580"/>
              </a:spcBef>
              <a:buClr>
                <a:srgbClr val="0AD0D9"/>
              </a:buClr>
              <a:buSzPct val="93750"/>
              <a:buFont typeface="Wingdings 2"/>
              <a:buChar char=""/>
              <a:tabLst>
                <a:tab pos="286385" algn="l"/>
              </a:tabLst>
            </a:pPr>
            <a:r>
              <a:rPr sz="2400" dirty="0">
                <a:latin typeface="Constantia"/>
                <a:cs typeface="Constantia"/>
              </a:rPr>
              <a:t>Grade</a:t>
            </a:r>
            <a:r>
              <a:rPr sz="2400" spc="-85" dirty="0">
                <a:latin typeface="Constantia"/>
                <a:cs typeface="Constantia"/>
              </a:rPr>
              <a:t> </a:t>
            </a:r>
            <a:r>
              <a:rPr sz="2400" dirty="0">
                <a:latin typeface="Constantia"/>
                <a:cs typeface="Constantia"/>
              </a:rPr>
              <a:t>3</a:t>
            </a:r>
            <a:r>
              <a:rPr sz="2400" spc="-10" dirty="0">
                <a:latin typeface="Constantia"/>
                <a:cs typeface="Constantia"/>
              </a:rPr>
              <a:t> </a:t>
            </a:r>
            <a:r>
              <a:rPr sz="2400" dirty="0">
                <a:latin typeface="Constantia"/>
                <a:cs typeface="Constantia"/>
              </a:rPr>
              <a:t>mild</a:t>
            </a:r>
            <a:r>
              <a:rPr sz="2400" spc="-90" dirty="0">
                <a:latin typeface="Constantia"/>
                <a:cs typeface="Constantia"/>
              </a:rPr>
              <a:t> </a:t>
            </a:r>
            <a:r>
              <a:rPr sz="2400" dirty="0">
                <a:latin typeface="Constantia"/>
                <a:cs typeface="Constantia"/>
              </a:rPr>
              <a:t>dilatation</a:t>
            </a:r>
            <a:r>
              <a:rPr sz="2400" spc="-70" dirty="0">
                <a:latin typeface="Constantia"/>
                <a:cs typeface="Constantia"/>
              </a:rPr>
              <a:t> </a:t>
            </a:r>
            <a:r>
              <a:rPr sz="2400" dirty="0">
                <a:latin typeface="Constantia"/>
                <a:cs typeface="Constantia"/>
              </a:rPr>
              <a:t>of</a:t>
            </a:r>
            <a:r>
              <a:rPr sz="2400" spc="-25" dirty="0">
                <a:latin typeface="Constantia"/>
                <a:cs typeface="Constantia"/>
              </a:rPr>
              <a:t> </a:t>
            </a:r>
            <a:r>
              <a:rPr sz="2400" spc="-20" dirty="0">
                <a:latin typeface="Constantia"/>
                <a:cs typeface="Constantia"/>
              </a:rPr>
              <a:t>ureter</a:t>
            </a:r>
            <a:r>
              <a:rPr sz="2400" spc="-130" dirty="0">
                <a:latin typeface="Constantia"/>
                <a:cs typeface="Constantia"/>
              </a:rPr>
              <a:t> </a:t>
            </a:r>
            <a:r>
              <a:rPr sz="2400" dirty="0">
                <a:latin typeface="Constantia"/>
                <a:cs typeface="Constantia"/>
              </a:rPr>
              <a:t>and</a:t>
            </a:r>
            <a:r>
              <a:rPr sz="2400" spc="-15" dirty="0">
                <a:latin typeface="Constantia"/>
                <a:cs typeface="Constantia"/>
              </a:rPr>
              <a:t> </a:t>
            </a:r>
            <a:r>
              <a:rPr sz="2400" spc="-10" dirty="0">
                <a:latin typeface="Constantia"/>
                <a:cs typeface="Constantia"/>
              </a:rPr>
              <a:t>kidney</a:t>
            </a:r>
            <a:endParaRPr sz="2400">
              <a:latin typeface="Constantia"/>
              <a:cs typeface="Constantia"/>
            </a:endParaRPr>
          </a:p>
          <a:p>
            <a:pPr marL="286385" indent="-273685">
              <a:lnSpc>
                <a:spcPct val="100000"/>
              </a:lnSpc>
              <a:spcBef>
                <a:spcPts val="575"/>
              </a:spcBef>
              <a:buClr>
                <a:srgbClr val="0AD0D9"/>
              </a:buClr>
              <a:buSzPct val="93750"/>
              <a:buFont typeface="Wingdings 2"/>
              <a:buChar char=""/>
              <a:tabLst>
                <a:tab pos="286385" algn="l"/>
              </a:tabLst>
            </a:pPr>
            <a:r>
              <a:rPr sz="2400" dirty="0">
                <a:latin typeface="Constantia"/>
                <a:cs typeface="Constantia"/>
              </a:rPr>
              <a:t>Grade</a:t>
            </a:r>
            <a:r>
              <a:rPr sz="2400" spc="-95" dirty="0">
                <a:latin typeface="Constantia"/>
                <a:cs typeface="Constantia"/>
              </a:rPr>
              <a:t> </a:t>
            </a:r>
            <a:r>
              <a:rPr sz="2400" dirty="0">
                <a:latin typeface="Constantia"/>
                <a:cs typeface="Constantia"/>
              </a:rPr>
              <a:t>4</a:t>
            </a:r>
            <a:r>
              <a:rPr sz="2400" spc="-35" dirty="0">
                <a:latin typeface="Constantia"/>
                <a:cs typeface="Constantia"/>
              </a:rPr>
              <a:t> </a:t>
            </a:r>
            <a:r>
              <a:rPr sz="2400" spc="-10" dirty="0">
                <a:latin typeface="Constantia"/>
                <a:cs typeface="Constantia"/>
              </a:rPr>
              <a:t>moderate</a:t>
            </a:r>
            <a:r>
              <a:rPr sz="2400" spc="-114" dirty="0">
                <a:latin typeface="Constantia"/>
                <a:cs typeface="Constantia"/>
              </a:rPr>
              <a:t> </a:t>
            </a:r>
            <a:r>
              <a:rPr sz="2400" dirty="0">
                <a:latin typeface="Constantia"/>
                <a:cs typeface="Constantia"/>
              </a:rPr>
              <a:t>dilatation</a:t>
            </a:r>
            <a:r>
              <a:rPr sz="2400" spc="-105" dirty="0">
                <a:latin typeface="Constantia"/>
                <a:cs typeface="Constantia"/>
              </a:rPr>
              <a:t> </a:t>
            </a:r>
            <a:r>
              <a:rPr sz="2400" dirty="0">
                <a:latin typeface="Constantia"/>
                <a:cs typeface="Constantia"/>
              </a:rPr>
              <a:t>of</a:t>
            </a:r>
            <a:r>
              <a:rPr sz="2400" spc="-10" dirty="0">
                <a:latin typeface="Constantia"/>
                <a:cs typeface="Constantia"/>
              </a:rPr>
              <a:t> </a:t>
            </a:r>
            <a:r>
              <a:rPr sz="2400" spc="-20" dirty="0">
                <a:latin typeface="Constantia"/>
                <a:cs typeface="Constantia"/>
              </a:rPr>
              <a:t>ureter</a:t>
            </a:r>
            <a:r>
              <a:rPr sz="2400" spc="-155" dirty="0">
                <a:latin typeface="Constantia"/>
                <a:cs typeface="Constantia"/>
              </a:rPr>
              <a:t> </a:t>
            </a:r>
            <a:r>
              <a:rPr sz="2400" dirty="0">
                <a:latin typeface="Constantia"/>
                <a:cs typeface="Constantia"/>
              </a:rPr>
              <a:t>and</a:t>
            </a:r>
            <a:r>
              <a:rPr sz="2400" spc="-25" dirty="0">
                <a:latin typeface="Constantia"/>
                <a:cs typeface="Constantia"/>
              </a:rPr>
              <a:t> </a:t>
            </a:r>
            <a:r>
              <a:rPr sz="2400" spc="-10" dirty="0">
                <a:latin typeface="Constantia"/>
                <a:cs typeface="Constantia"/>
              </a:rPr>
              <a:t>kidney</a:t>
            </a:r>
            <a:endParaRPr sz="2400">
              <a:latin typeface="Constantia"/>
              <a:cs typeface="Constantia"/>
            </a:endParaRPr>
          </a:p>
          <a:p>
            <a:pPr marL="287020" marR="5080" indent="-274320">
              <a:lnSpc>
                <a:spcPct val="100000"/>
              </a:lnSpc>
              <a:spcBef>
                <a:spcPts val="580"/>
              </a:spcBef>
              <a:buClr>
                <a:srgbClr val="0AD0D9"/>
              </a:buClr>
              <a:buSzPct val="93750"/>
              <a:buFont typeface="Wingdings 2"/>
              <a:buChar char=""/>
              <a:tabLst>
                <a:tab pos="287020" algn="l"/>
              </a:tabLst>
            </a:pPr>
            <a:r>
              <a:rPr sz="2400" dirty="0">
                <a:latin typeface="Constantia"/>
                <a:cs typeface="Constantia"/>
              </a:rPr>
              <a:t>Grade</a:t>
            </a:r>
            <a:r>
              <a:rPr sz="2400" spc="-95" dirty="0">
                <a:latin typeface="Constantia"/>
                <a:cs typeface="Constantia"/>
              </a:rPr>
              <a:t> </a:t>
            </a:r>
            <a:r>
              <a:rPr sz="2400" dirty="0">
                <a:latin typeface="Constantia"/>
                <a:cs typeface="Constantia"/>
              </a:rPr>
              <a:t>5</a:t>
            </a:r>
            <a:r>
              <a:rPr sz="2400" spc="-100" dirty="0">
                <a:latin typeface="Constantia"/>
                <a:cs typeface="Constantia"/>
              </a:rPr>
              <a:t> </a:t>
            </a:r>
            <a:r>
              <a:rPr sz="2400" dirty="0">
                <a:latin typeface="Constantia"/>
                <a:cs typeface="Constantia"/>
              </a:rPr>
              <a:t>gross</a:t>
            </a:r>
            <a:r>
              <a:rPr sz="2400" spc="-120" dirty="0">
                <a:latin typeface="Constantia"/>
                <a:cs typeface="Constantia"/>
              </a:rPr>
              <a:t> </a:t>
            </a:r>
            <a:r>
              <a:rPr sz="2400" dirty="0">
                <a:latin typeface="Constantia"/>
                <a:cs typeface="Constantia"/>
              </a:rPr>
              <a:t>dilatation,</a:t>
            </a:r>
            <a:r>
              <a:rPr sz="2400" spc="-50" dirty="0">
                <a:latin typeface="Constantia"/>
                <a:cs typeface="Constantia"/>
              </a:rPr>
              <a:t> </a:t>
            </a:r>
            <a:r>
              <a:rPr sz="2400" dirty="0">
                <a:latin typeface="Constantia"/>
                <a:cs typeface="Constantia"/>
              </a:rPr>
              <a:t>clubbing</a:t>
            </a:r>
            <a:r>
              <a:rPr sz="2400" spc="-85" dirty="0">
                <a:latin typeface="Constantia"/>
                <a:cs typeface="Constantia"/>
              </a:rPr>
              <a:t> </a:t>
            </a:r>
            <a:r>
              <a:rPr sz="2400" dirty="0">
                <a:latin typeface="Constantia"/>
                <a:cs typeface="Constantia"/>
              </a:rPr>
              <a:t>of</a:t>
            </a:r>
            <a:r>
              <a:rPr sz="2400" spc="5" dirty="0">
                <a:latin typeface="Constantia"/>
                <a:cs typeface="Constantia"/>
              </a:rPr>
              <a:t> </a:t>
            </a:r>
            <a:r>
              <a:rPr sz="2400" dirty="0">
                <a:latin typeface="Constantia"/>
                <a:cs typeface="Constantia"/>
              </a:rPr>
              <a:t>kidney</a:t>
            </a:r>
            <a:r>
              <a:rPr sz="2400" spc="-135" dirty="0">
                <a:latin typeface="Constantia"/>
                <a:cs typeface="Constantia"/>
              </a:rPr>
              <a:t> </a:t>
            </a:r>
            <a:r>
              <a:rPr sz="2400" dirty="0">
                <a:latin typeface="Constantia"/>
                <a:cs typeface="Constantia"/>
              </a:rPr>
              <a:t>and</a:t>
            </a:r>
            <a:r>
              <a:rPr sz="2400" spc="-55" dirty="0">
                <a:latin typeface="Constantia"/>
                <a:cs typeface="Constantia"/>
              </a:rPr>
              <a:t> </a:t>
            </a:r>
            <a:r>
              <a:rPr sz="2400" spc="-10" dirty="0">
                <a:latin typeface="Constantia"/>
                <a:cs typeface="Constantia"/>
              </a:rPr>
              <a:t>tortuisity </a:t>
            </a:r>
            <a:r>
              <a:rPr sz="2400" dirty="0">
                <a:latin typeface="Constantia"/>
                <a:cs typeface="Constantia"/>
              </a:rPr>
              <a:t>of</a:t>
            </a:r>
            <a:r>
              <a:rPr sz="2400" spc="5" dirty="0">
                <a:latin typeface="Constantia"/>
                <a:cs typeface="Constantia"/>
              </a:rPr>
              <a:t> </a:t>
            </a:r>
            <a:r>
              <a:rPr sz="2400" spc="-10" dirty="0">
                <a:latin typeface="Constantia"/>
                <a:cs typeface="Constantia"/>
              </a:rPr>
              <a:t>ureter</a:t>
            </a:r>
            <a:endParaRPr sz="2400">
              <a:latin typeface="Constantia"/>
              <a:cs typeface="Constantia"/>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396240" y="405384"/>
            <a:ext cx="8424672" cy="5830824"/>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6244" y="1877628"/>
            <a:ext cx="8029575" cy="3684904"/>
          </a:xfrm>
          <a:prstGeom prst="rect">
            <a:avLst/>
          </a:prstGeom>
        </p:spPr>
        <p:txBody>
          <a:bodyPr vert="horz" wrap="square" lIns="0" tIns="85725" rIns="0" bIns="0" rtlCol="0">
            <a:spAutoFit/>
          </a:bodyPr>
          <a:lstStyle/>
          <a:p>
            <a:pPr marL="286385" indent="-273685">
              <a:lnSpc>
                <a:spcPct val="100000"/>
              </a:lnSpc>
              <a:spcBef>
                <a:spcPts val="675"/>
              </a:spcBef>
              <a:buClr>
                <a:srgbClr val="0AD0D9"/>
              </a:buClr>
              <a:buSzPct val="93750"/>
              <a:buFont typeface="Wingdings 2"/>
              <a:buChar char=""/>
              <a:tabLst>
                <a:tab pos="286385" algn="l"/>
              </a:tabLst>
            </a:pPr>
            <a:r>
              <a:rPr sz="2400" spc="-30" dirty="0">
                <a:latin typeface="Constantia"/>
                <a:cs typeface="Constantia"/>
              </a:rPr>
              <a:t>It</a:t>
            </a:r>
            <a:r>
              <a:rPr sz="2400" spc="-140" dirty="0">
                <a:latin typeface="Constantia"/>
                <a:cs typeface="Constantia"/>
              </a:rPr>
              <a:t> </a:t>
            </a:r>
            <a:r>
              <a:rPr sz="2400" dirty="0">
                <a:latin typeface="Constantia"/>
                <a:cs typeface="Constantia"/>
              </a:rPr>
              <a:t>can</a:t>
            </a:r>
            <a:r>
              <a:rPr sz="2400" spc="-55" dirty="0">
                <a:latin typeface="Constantia"/>
                <a:cs typeface="Constantia"/>
              </a:rPr>
              <a:t> </a:t>
            </a:r>
            <a:r>
              <a:rPr sz="2400" dirty="0">
                <a:latin typeface="Constantia"/>
                <a:cs typeface="Constantia"/>
              </a:rPr>
              <a:t>be</a:t>
            </a:r>
            <a:r>
              <a:rPr sz="2400" spc="-100" dirty="0">
                <a:latin typeface="Constantia"/>
                <a:cs typeface="Constantia"/>
              </a:rPr>
              <a:t> </a:t>
            </a:r>
            <a:r>
              <a:rPr sz="2400" dirty="0">
                <a:latin typeface="Constantia"/>
                <a:cs typeface="Constantia"/>
              </a:rPr>
              <a:t>primary</a:t>
            </a:r>
            <a:r>
              <a:rPr sz="2400" spc="-110" dirty="0">
                <a:latin typeface="Constantia"/>
                <a:cs typeface="Constantia"/>
              </a:rPr>
              <a:t> </a:t>
            </a:r>
            <a:r>
              <a:rPr sz="2400" dirty="0">
                <a:latin typeface="Constantia"/>
                <a:cs typeface="Constantia"/>
              </a:rPr>
              <a:t>or</a:t>
            </a:r>
            <a:r>
              <a:rPr sz="2400" spc="-140" dirty="0">
                <a:latin typeface="Constantia"/>
                <a:cs typeface="Constantia"/>
              </a:rPr>
              <a:t> </a:t>
            </a:r>
            <a:r>
              <a:rPr sz="2400" spc="-10" dirty="0">
                <a:latin typeface="Constantia"/>
                <a:cs typeface="Constantia"/>
              </a:rPr>
              <a:t>secondary</a:t>
            </a:r>
            <a:endParaRPr sz="2400">
              <a:latin typeface="Constantia"/>
              <a:cs typeface="Constantia"/>
            </a:endParaRPr>
          </a:p>
          <a:p>
            <a:pPr marL="286385" indent="-273685">
              <a:lnSpc>
                <a:spcPct val="100000"/>
              </a:lnSpc>
              <a:spcBef>
                <a:spcPts val="580"/>
              </a:spcBef>
              <a:buClr>
                <a:srgbClr val="0AD0D9"/>
              </a:buClr>
              <a:buSzPct val="93750"/>
              <a:buFont typeface="Wingdings 2"/>
              <a:buChar char=""/>
              <a:tabLst>
                <a:tab pos="286385" algn="l"/>
              </a:tabLst>
            </a:pPr>
            <a:r>
              <a:rPr sz="2400" dirty="0">
                <a:latin typeface="Constantia"/>
                <a:cs typeface="Constantia"/>
              </a:rPr>
              <a:t>Primary</a:t>
            </a:r>
            <a:r>
              <a:rPr sz="2400" spc="-160" dirty="0">
                <a:latin typeface="Constantia"/>
                <a:cs typeface="Constantia"/>
              </a:rPr>
              <a:t> </a:t>
            </a:r>
            <a:r>
              <a:rPr sz="2400" dirty="0">
                <a:latin typeface="Constantia"/>
                <a:cs typeface="Constantia"/>
              </a:rPr>
              <a:t>occurs</a:t>
            </a:r>
            <a:r>
              <a:rPr sz="2400" spc="-110" dirty="0">
                <a:latin typeface="Constantia"/>
                <a:cs typeface="Constantia"/>
              </a:rPr>
              <a:t> </a:t>
            </a:r>
            <a:r>
              <a:rPr sz="2400" dirty="0">
                <a:latin typeface="Constantia"/>
                <a:cs typeface="Constantia"/>
              </a:rPr>
              <a:t>when</a:t>
            </a:r>
            <a:r>
              <a:rPr sz="2400" spc="-85" dirty="0">
                <a:latin typeface="Constantia"/>
                <a:cs typeface="Constantia"/>
              </a:rPr>
              <a:t> </a:t>
            </a:r>
            <a:r>
              <a:rPr sz="2400" dirty="0">
                <a:latin typeface="Constantia"/>
                <a:cs typeface="Constantia"/>
              </a:rPr>
              <a:t>intramural</a:t>
            </a:r>
            <a:r>
              <a:rPr sz="2400" spc="-20" dirty="0">
                <a:latin typeface="Constantia"/>
                <a:cs typeface="Constantia"/>
              </a:rPr>
              <a:t> </a:t>
            </a:r>
            <a:r>
              <a:rPr sz="2400" dirty="0">
                <a:latin typeface="Constantia"/>
                <a:cs typeface="Constantia"/>
              </a:rPr>
              <a:t>length</a:t>
            </a:r>
            <a:r>
              <a:rPr sz="2400" spc="-150" dirty="0">
                <a:latin typeface="Constantia"/>
                <a:cs typeface="Constantia"/>
              </a:rPr>
              <a:t> </a:t>
            </a:r>
            <a:r>
              <a:rPr sz="2400" dirty="0">
                <a:latin typeface="Constantia"/>
                <a:cs typeface="Constantia"/>
              </a:rPr>
              <a:t>of</a:t>
            </a:r>
            <a:r>
              <a:rPr sz="2400" spc="-40" dirty="0">
                <a:latin typeface="Constantia"/>
                <a:cs typeface="Constantia"/>
              </a:rPr>
              <a:t> </a:t>
            </a:r>
            <a:r>
              <a:rPr sz="2400" spc="-10" dirty="0">
                <a:latin typeface="Constantia"/>
                <a:cs typeface="Constantia"/>
              </a:rPr>
              <a:t>ureter</a:t>
            </a:r>
            <a:r>
              <a:rPr sz="2400" spc="-125" dirty="0">
                <a:latin typeface="Constantia"/>
                <a:cs typeface="Constantia"/>
              </a:rPr>
              <a:t> </a:t>
            </a:r>
            <a:r>
              <a:rPr sz="2400" dirty="0">
                <a:latin typeface="Constantia"/>
                <a:cs typeface="Constantia"/>
              </a:rPr>
              <a:t>is</a:t>
            </a:r>
            <a:r>
              <a:rPr sz="2400" spc="-105" dirty="0">
                <a:latin typeface="Constantia"/>
                <a:cs typeface="Constantia"/>
              </a:rPr>
              <a:t> </a:t>
            </a:r>
            <a:r>
              <a:rPr sz="2400" spc="-25" dirty="0">
                <a:latin typeface="Constantia"/>
                <a:cs typeface="Constantia"/>
              </a:rPr>
              <a:t>too</a:t>
            </a:r>
            <a:endParaRPr sz="2400">
              <a:latin typeface="Constantia"/>
              <a:cs typeface="Constantia"/>
            </a:endParaRPr>
          </a:p>
          <a:p>
            <a:pPr marL="287020">
              <a:lnSpc>
                <a:spcPct val="100000"/>
              </a:lnSpc>
              <a:spcBef>
                <a:spcPts val="5"/>
              </a:spcBef>
            </a:pPr>
            <a:r>
              <a:rPr sz="2400" dirty="0">
                <a:latin typeface="Constantia"/>
                <a:cs typeface="Constantia"/>
              </a:rPr>
              <a:t>short(</a:t>
            </a:r>
            <a:r>
              <a:rPr sz="2400" spc="-15" dirty="0">
                <a:latin typeface="Constantia"/>
                <a:cs typeface="Constantia"/>
              </a:rPr>
              <a:t> </a:t>
            </a:r>
            <a:r>
              <a:rPr sz="2400" dirty="0">
                <a:latin typeface="Constantia"/>
                <a:cs typeface="Constantia"/>
              </a:rPr>
              <a:t>length</a:t>
            </a:r>
            <a:r>
              <a:rPr sz="2400" spc="-70" dirty="0">
                <a:latin typeface="Constantia"/>
                <a:cs typeface="Constantia"/>
              </a:rPr>
              <a:t> </a:t>
            </a:r>
            <a:r>
              <a:rPr sz="2400" spc="-10" dirty="0">
                <a:latin typeface="Constantia"/>
                <a:cs typeface="Constantia"/>
              </a:rPr>
              <a:t>to</a:t>
            </a:r>
            <a:r>
              <a:rPr sz="2400" spc="-140" dirty="0">
                <a:latin typeface="Constantia"/>
                <a:cs typeface="Constantia"/>
              </a:rPr>
              <a:t> </a:t>
            </a:r>
            <a:r>
              <a:rPr sz="2400" spc="-10" dirty="0">
                <a:latin typeface="Constantia"/>
                <a:cs typeface="Constantia"/>
              </a:rPr>
              <a:t>diameter</a:t>
            </a:r>
            <a:r>
              <a:rPr sz="2400" spc="-140" dirty="0">
                <a:latin typeface="Constantia"/>
                <a:cs typeface="Constantia"/>
              </a:rPr>
              <a:t> </a:t>
            </a:r>
            <a:r>
              <a:rPr sz="2400" dirty="0">
                <a:latin typeface="Constantia"/>
                <a:cs typeface="Constantia"/>
              </a:rPr>
              <a:t>ratio</a:t>
            </a:r>
            <a:r>
              <a:rPr sz="2400" spc="-55" dirty="0">
                <a:latin typeface="Constantia"/>
                <a:cs typeface="Constantia"/>
              </a:rPr>
              <a:t> </a:t>
            </a:r>
            <a:r>
              <a:rPr sz="2400" dirty="0">
                <a:latin typeface="Constantia"/>
                <a:cs typeface="Constantia"/>
              </a:rPr>
              <a:t>is</a:t>
            </a:r>
            <a:r>
              <a:rPr sz="2400" spc="-70" dirty="0">
                <a:latin typeface="Constantia"/>
                <a:cs typeface="Constantia"/>
              </a:rPr>
              <a:t> </a:t>
            </a:r>
            <a:r>
              <a:rPr sz="2400" dirty="0">
                <a:latin typeface="Constantia"/>
                <a:cs typeface="Constantia"/>
              </a:rPr>
              <a:t>less</a:t>
            </a:r>
            <a:r>
              <a:rPr sz="2400" spc="-80" dirty="0">
                <a:latin typeface="Constantia"/>
                <a:cs typeface="Constantia"/>
              </a:rPr>
              <a:t> </a:t>
            </a:r>
            <a:r>
              <a:rPr sz="2400" dirty="0">
                <a:latin typeface="Constantia"/>
                <a:cs typeface="Constantia"/>
              </a:rPr>
              <a:t>than</a:t>
            </a:r>
            <a:r>
              <a:rPr sz="2400" spc="-50" dirty="0">
                <a:latin typeface="Constantia"/>
                <a:cs typeface="Constantia"/>
              </a:rPr>
              <a:t> </a:t>
            </a:r>
            <a:r>
              <a:rPr sz="2400" spc="-20" dirty="0">
                <a:latin typeface="Constantia"/>
                <a:cs typeface="Constantia"/>
              </a:rPr>
              <a:t>1:5)</a:t>
            </a:r>
            <a:endParaRPr sz="2400">
              <a:latin typeface="Constantia"/>
              <a:cs typeface="Constantia"/>
            </a:endParaRPr>
          </a:p>
          <a:p>
            <a:pPr marL="286385" indent="-273685">
              <a:lnSpc>
                <a:spcPct val="100000"/>
              </a:lnSpc>
              <a:spcBef>
                <a:spcPts val="575"/>
              </a:spcBef>
              <a:buClr>
                <a:srgbClr val="0AD0D9"/>
              </a:buClr>
              <a:buSzPct val="93750"/>
              <a:buFont typeface="Wingdings 2"/>
              <a:buChar char=""/>
              <a:tabLst>
                <a:tab pos="286385" algn="l"/>
              </a:tabLst>
            </a:pPr>
            <a:r>
              <a:rPr sz="2400" spc="-10" dirty="0">
                <a:latin typeface="Constantia"/>
                <a:cs typeface="Constantia"/>
              </a:rPr>
              <a:t>Secondary</a:t>
            </a:r>
            <a:r>
              <a:rPr sz="2400" spc="-100" dirty="0">
                <a:latin typeface="Constantia"/>
                <a:cs typeface="Constantia"/>
              </a:rPr>
              <a:t> </a:t>
            </a:r>
            <a:r>
              <a:rPr sz="2400" dirty="0">
                <a:latin typeface="Constantia"/>
                <a:cs typeface="Constantia"/>
              </a:rPr>
              <a:t>causes</a:t>
            </a:r>
            <a:r>
              <a:rPr sz="2400" spc="-50" dirty="0">
                <a:latin typeface="Constantia"/>
                <a:cs typeface="Constantia"/>
              </a:rPr>
              <a:t> </a:t>
            </a:r>
            <a:r>
              <a:rPr sz="2400" dirty="0">
                <a:latin typeface="Constantia"/>
                <a:cs typeface="Constantia"/>
              </a:rPr>
              <a:t>include</a:t>
            </a:r>
            <a:r>
              <a:rPr sz="2400" spc="-50" dirty="0">
                <a:latin typeface="Constantia"/>
                <a:cs typeface="Constantia"/>
              </a:rPr>
              <a:t> BOO,PUV,BPH</a:t>
            </a:r>
            <a:r>
              <a:rPr sz="2400" spc="-65" dirty="0">
                <a:latin typeface="Constantia"/>
                <a:cs typeface="Constantia"/>
              </a:rPr>
              <a:t> </a:t>
            </a:r>
            <a:r>
              <a:rPr sz="2400" dirty="0">
                <a:latin typeface="Constantia"/>
                <a:cs typeface="Constantia"/>
              </a:rPr>
              <a:t>and</a:t>
            </a:r>
            <a:r>
              <a:rPr sz="2400" spc="-10" dirty="0">
                <a:latin typeface="Constantia"/>
                <a:cs typeface="Constantia"/>
              </a:rPr>
              <a:t> neurogenic</a:t>
            </a:r>
            <a:endParaRPr sz="2400">
              <a:latin typeface="Constantia"/>
              <a:cs typeface="Constantia"/>
            </a:endParaRPr>
          </a:p>
          <a:p>
            <a:pPr marL="287020">
              <a:lnSpc>
                <a:spcPct val="100000"/>
              </a:lnSpc>
            </a:pPr>
            <a:r>
              <a:rPr sz="2400" spc="-10" dirty="0">
                <a:latin typeface="Constantia"/>
                <a:cs typeface="Constantia"/>
              </a:rPr>
              <a:t>bladder</a:t>
            </a:r>
            <a:endParaRPr sz="2400">
              <a:latin typeface="Constantia"/>
              <a:cs typeface="Constantia"/>
            </a:endParaRPr>
          </a:p>
          <a:p>
            <a:pPr marL="287020" marR="5080" indent="-274320">
              <a:lnSpc>
                <a:spcPct val="100000"/>
              </a:lnSpc>
              <a:spcBef>
                <a:spcPts val="580"/>
              </a:spcBef>
              <a:buClr>
                <a:srgbClr val="0AD0D9"/>
              </a:buClr>
              <a:buSzPct val="93750"/>
              <a:buFont typeface="Wingdings 2"/>
              <a:buChar char=""/>
              <a:tabLst>
                <a:tab pos="287020" algn="l"/>
              </a:tabLst>
            </a:pPr>
            <a:r>
              <a:rPr sz="2400" spc="-10" dirty="0">
                <a:latin typeface="Constantia"/>
                <a:cs typeface="Constantia"/>
              </a:rPr>
              <a:t>Clinically</a:t>
            </a:r>
            <a:r>
              <a:rPr sz="2400" spc="-85" dirty="0">
                <a:latin typeface="Constantia"/>
                <a:cs typeface="Constantia"/>
              </a:rPr>
              <a:t> </a:t>
            </a:r>
            <a:r>
              <a:rPr sz="2400" dirty="0">
                <a:latin typeface="Constantia"/>
                <a:cs typeface="Constantia"/>
              </a:rPr>
              <a:t>patient</a:t>
            </a:r>
            <a:r>
              <a:rPr sz="2400" spc="-80" dirty="0">
                <a:latin typeface="Constantia"/>
                <a:cs typeface="Constantia"/>
              </a:rPr>
              <a:t> </a:t>
            </a:r>
            <a:r>
              <a:rPr sz="2400" dirty="0">
                <a:latin typeface="Constantia"/>
                <a:cs typeface="Constantia"/>
              </a:rPr>
              <a:t>presents</a:t>
            </a:r>
            <a:r>
              <a:rPr sz="2400" spc="-50" dirty="0">
                <a:latin typeface="Constantia"/>
                <a:cs typeface="Constantia"/>
              </a:rPr>
              <a:t> </a:t>
            </a:r>
            <a:r>
              <a:rPr sz="2400" dirty="0">
                <a:latin typeface="Constantia"/>
                <a:cs typeface="Constantia"/>
              </a:rPr>
              <a:t>with</a:t>
            </a:r>
            <a:r>
              <a:rPr sz="2400" spc="-55" dirty="0">
                <a:latin typeface="Constantia"/>
                <a:cs typeface="Constantia"/>
              </a:rPr>
              <a:t> </a:t>
            </a:r>
            <a:r>
              <a:rPr sz="2400" dirty="0">
                <a:latin typeface="Constantia"/>
                <a:cs typeface="Constantia"/>
              </a:rPr>
              <a:t>flank</a:t>
            </a:r>
            <a:r>
              <a:rPr sz="2400" spc="-30" dirty="0">
                <a:latin typeface="Constantia"/>
                <a:cs typeface="Constantia"/>
              </a:rPr>
              <a:t> </a:t>
            </a:r>
            <a:r>
              <a:rPr sz="2400" spc="-10" dirty="0">
                <a:latin typeface="Constantia"/>
                <a:cs typeface="Constantia"/>
              </a:rPr>
              <a:t>pain,recurrent</a:t>
            </a:r>
            <a:r>
              <a:rPr sz="2400" spc="-55" dirty="0">
                <a:latin typeface="Constantia"/>
                <a:cs typeface="Constantia"/>
              </a:rPr>
              <a:t> </a:t>
            </a:r>
            <a:r>
              <a:rPr sz="2400" dirty="0">
                <a:latin typeface="Constantia"/>
                <a:cs typeface="Constantia"/>
              </a:rPr>
              <a:t>UTI</a:t>
            </a:r>
            <a:r>
              <a:rPr sz="2400" spc="-25" dirty="0">
                <a:latin typeface="Constantia"/>
                <a:cs typeface="Constantia"/>
              </a:rPr>
              <a:t> or </a:t>
            </a:r>
            <a:r>
              <a:rPr sz="2400" dirty="0">
                <a:latin typeface="Constantia"/>
                <a:cs typeface="Constantia"/>
              </a:rPr>
              <a:t>renal</a:t>
            </a:r>
            <a:r>
              <a:rPr sz="2400" spc="-55" dirty="0">
                <a:latin typeface="Constantia"/>
                <a:cs typeface="Constantia"/>
              </a:rPr>
              <a:t> </a:t>
            </a:r>
            <a:r>
              <a:rPr sz="2400" dirty="0">
                <a:latin typeface="Constantia"/>
                <a:cs typeface="Constantia"/>
              </a:rPr>
              <a:t>failure</a:t>
            </a:r>
            <a:r>
              <a:rPr sz="2400" spc="-114" dirty="0">
                <a:latin typeface="Constantia"/>
                <a:cs typeface="Constantia"/>
              </a:rPr>
              <a:t> </a:t>
            </a:r>
            <a:r>
              <a:rPr sz="2400" dirty="0">
                <a:latin typeface="Constantia"/>
                <a:cs typeface="Constantia"/>
              </a:rPr>
              <a:t>in</a:t>
            </a:r>
            <a:r>
              <a:rPr sz="2400" spc="-75" dirty="0">
                <a:latin typeface="Constantia"/>
                <a:cs typeface="Constantia"/>
              </a:rPr>
              <a:t> </a:t>
            </a:r>
            <a:r>
              <a:rPr sz="2400" dirty="0">
                <a:latin typeface="Constantia"/>
                <a:cs typeface="Constantia"/>
              </a:rPr>
              <a:t>late</a:t>
            </a:r>
            <a:r>
              <a:rPr sz="2400" spc="-135" dirty="0">
                <a:latin typeface="Constantia"/>
                <a:cs typeface="Constantia"/>
              </a:rPr>
              <a:t> </a:t>
            </a:r>
            <a:r>
              <a:rPr sz="2400" spc="-10" dirty="0">
                <a:latin typeface="Constantia"/>
                <a:cs typeface="Constantia"/>
              </a:rPr>
              <a:t>stages</a:t>
            </a:r>
            <a:endParaRPr sz="2400">
              <a:latin typeface="Constantia"/>
              <a:cs typeface="Constantia"/>
            </a:endParaRPr>
          </a:p>
          <a:p>
            <a:pPr marL="287020" marR="212090" indent="-274320">
              <a:lnSpc>
                <a:spcPct val="100000"/>
              </a:lnSpc>
              <a:spcBef>
                <a:spcPts val="580"/>
              </a:spcBef>
              <a:buClr>
                <a:srgbClr val="0AD0D9"/>
              </a:buClr>
              <a:buSzPct val="93750"/>
              <a:buFont typeface="Wingdings 2"/>
              <a:buChar char=""/>
              <a:tabLst>
                <a:tab pos="287020" algn="l"/>
              </a:tabLst>
            </a:pPr>
            <a:r>
              <a:rPr sz="2400" spc="-10" dirty="0">
                <a:latin typeface="Constantia"/>
                <a:cs typeface="Constantia"/>
              </a:rPr>
              <a:t>Investigations</a:t>
            </a:r>
            <a:r>
              <a:rPr sz="2400" spc="-35" dirty="0">
                <a:latin typeface="Constantia"/>
                <a:cs typeface="Constantia"/>
              </a:rPr>
              <a:t> </a:t>
            </a:r>
            <a:r>
              <a:rPr sz="2400" dirty="0">
                <a:latin typeface="Constantia"/>
                <a:cs typeface="Constantia"/>
              </a:rPr>
              <a:t>include</a:t>
            </a:r>
            <a:r>
              <a:rPr sz="2400" spc="-75" dirty="0">
                <a:latin typeface="Constantia"/>
                <a:cs typeface="Constantia"/>
              </a:rPr>
              <a:t> </a:t>
            </a:r>
            <a:r>
              <a:rPr sz="2400" dirty="0">
                <a:latin typeface="Constantia"/>
                <a:cs typeface="Constantia"/>
              </a:rPr>
              <a:t>MCUG,</a:t>
            </a:r>
            <a:r>
              <a:rPr sz="2400" spc="-25" dirty="0">
                <a:latin typeface="Constantia"/>
                <a:cs typeface="Constantia"/>
              </a:rPr>
              <a:t> </a:t>
            </a:r>
            <a:r>
              <a:rPr sz="2400" dirty="0">
                <a:latin typeface="Constantia"/>
                <a:cs typeface="Constantia"/>
              </a:rPr>
              <a:t>USG</a:t>
            </a:r>
            <a:r>
              <a:rPr sz="2400" spc="-80" dirty="0">
                <a:latin typeface="Constantia"/>
                <a:cs typeface="Constantia"/>
              </a:rPr>
              <a:t> </a:t>
            </a:r>
            <a:r>
              <a:rPr sz="2400" dirty="0">
                <a:latin typeface="Constantia"/>
                <a:cs typeface="Constantia"/>
              </a:rPr>
              <a:t>and</a:t>
            </a:r>
            <a:r>
              <a:rPr sz="2400" spc="-35" dirty="0">
                <a:latin typeface="Constantia"/>
                <a:cs typeface="Constantia"/>
              </a:rPr>
              <a:t> </a:t>
            </a:r>
            <a:r>
              <a:rPr sz="2400" dirty="0">
                <a:latin typeface="Constantia"/>
                <a:cs typeface="Constantia"/>
              </a:rPr>
              <a:t>DMSA</a:t>
            </a:r>
            <a:r>
              <a:rPr sz="2400" spc="-110" dirty="0">
                <a:latin typeface="Constantia"/>
                <a:cs typeface="Constantia"/>
              </a:rPr>
              <a:t> </a:t>
            </a:r>
            <a:r>
              <a:rPr sz="2400" dirty="0">
                <a:latin typeface="Constantia"/>
                <a:cs typeface="Constantia"/>
              </a:rPr>
              <a:t>renal</a:t>
            </a:r>
            <a:r>
              <a:rPr sz="2400" spc="-60" dirty="0">
                <a:latin typeface="Constantia"/>
                <a:cs typeface="Constantia"/>
              </a:rPr>
              <a:t> </a:t>
            </a:r>
            <a:r>
              <a:rPr sz="2400" spc="-20" dirty="0">
                <a:latin typeface="Constantia"/>
                <a:cs typeface="Constantia"/>
              </a:rPr>
              <a:t>scan </a:t>
            </a:r>
            <a:r>
              <a:rPr sz="2400" dirty="0">
                <a:latin typeface="Constantia"/>
                <a:cs typeface="Constantia"/>
              </a:rPr>
              <a:t>for</a:t>
            </a:r>
            <a:r>
              <a:rPr sz="2400" spc="-145" dirty="0">
                <a:latin typeface="Constantia"/>
                <a:cs typeface="Constantia"/>
              </a:rPr>
              <a:t> </a:t>
            </a:r>
            <a:r>
              <a:rPr sz="2400" dirty="0">
                <a:latin typeface="Constantia"/>
                <a:cs typeface="Constantia"/>
              </a:rPr>
              <a:t>renal</a:t>
            </a:r>
            <a:r>
              <a:rPr sz="2400" spc="-45" dirty="0">
                <a:latin typeface="Constantia"/>
                <a:cs typeface="Constantia"/>
              </a:rPr>
              <a:t> </a:t>
            </a:r>
            <a:r>
              <a:rPr sz="2400" spc="-10" dirty="0">
                <a:latin typeface="Constantia"/>
                <a:cs typeface="Constantia"/>
              </a:rPr>
              <a:t>function.</a:t>
            </a:r>
            <a:endParaRPr sz="2400">
              <a:latin typeface="Constantia"/>
              <a:cs typeface="Constantia"/>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6244" y="1877628"/>
            <a:ext cx="7749540" cy="2440940"/>
          </a:xfrm>
          <a:prstGeom prst="rect">
            <a:avLst/>
          </a:prstGeom>
        </p:spPr>
        <p:txBody>
          <a:bodyPr vert="horz" wrap="square" lIns="0" tIns="85725" rIns="0" bIns="0" rtlCol="0">
            <a:spAutoFit/>
          </a:bodyPr>
          <a:lstStyle/>
          <a:p>
            <a:pPr marL="286385" indent="-273685">
              <a:lnSpc>
                <a:spcPct val="100000"/>
              </a:lnSpc>
              <a:spcBef>
                <a:spcPts val="675"/>
              </a:spcBef>
              <a:buClr>
                <a:srgbClr val="0AD0D9"/>
              </a:buClr>
              <a:buSzPct val="93750"/>
              <a:buFont typeface="Wingdings 2"/>
              <a:buChar char=""/>
              <a:tabLst>
                <a:tab pos="286385" algn="l"/>
              </a:tabLst>
            </a:pPr>
            <a:r>
              <a:rPr sz="2400" spc="-20" dirty="0">
                <a:latin typeface="Constantia"/>
                <a:cs typeface="Constantia"/>
              </a:rPr>
              <a:t>Treatment</a:t>
            </a:r>
            <a:r>
              <a:rPr sz="2400" spc="-95" dirty="0">
                <a:latin typeface="Constantia"/>
                <a:cs typeface="Constantia"/>
              </a:rPr>
              <a:t> </a:t>
            </a:r>
            <a:r>
              <a:rPr sz="2400" spc="-25" dirty="0">
                <a:latin typeface="Constantia"/>
                <a:cs typeface="Constantia"/>
              </a:rPr>
              <a:t>involves</a:t>
            </a:r>
            <a:r>
              <a:rPr sz="2400" spc="-100" dirty="0">
                <a:latin typeface="Constantia"/>
                <a:cs typeface="Constantia"/>
              </a:rPr>
              <a:t> </a:t>
            </a:r>
            <a:r>
              <a:rPr sz="2400" spc="-10" dirty="0">
                <a:latin typeface="Constantia"/>
                <a:cs typeface="Constantia"/>
              </a:rPr>
              <a:t>prolonged</a:t>
            </a:r>
            <a:r>
              <a:rPr sz="2400" spc="-105" dirty="0">
                <a:latin typeface="Constantia"/>
                <a:cs typeface="Constantia"/>
              </a:rPr>
              <a:t> </a:t>
            </a:r>
            <a:r>
              <a:rPr sz="2400" dirty="0">
                <a:latin typeface="Constantia"/>
                <a:cs typeface="Constantia"/>
              </a:rPr>
              <a:t>antibiotic</a:t>
            </a:r>
            <a:r>
              <a:rPr sz="2400" spc="-90" dirty="0">
                <a:latin typeface="Constantia"/>
                <a:cs typeface="Constantia"/>
              </a:rPr>
              <a:t> </a:t>
            </a:r>
            <a:r>
              <a:rPr sz="2400" spc="-10" dirty="0">
                <a:latin typeface="Constantia"/>
                <a:cs typeface="Constantia"/>
              </a:rPr>
              <a:t>therapy</a:t>
            </a:r>
            <a:endParaRPr sz="2400">
              <a:latin typeface="Constantia"/>
              <a:cs typeface="Constantia"/>
            </a:endParaRPr>
          </a:p>
          <a:p>
            <a:pPr marL="287020" marR="5080" indent="-274320">
              <a:lnSpc>
                <a:spcPct val="100000"/>
              </a:lnSpc>
              <a:spcBef>
                <a:spcPts val="580"/>
              </a:spcBef>
              <a:buClr>
                <a:srgbClr val="0AD0D9"/>
              </a:buClr>
              <a:buSzPct val="93750"/>
              <a:buFont typeface="Wingdings 2"/>
              <a:buChar char=""/>
              <a:tabLst>
                <a:tab pos="287020" algn="l"/>
              </a:tabLst>
            </a:pPr>
            <a:r>
              <a:rPr sz="2400" dirty="0">
                <a:latin typeface="Constantia"/>
                <a:cs typeface="Constantia"/>
              </a:rPr>
              <a:t>If</a:t>
            </a:r>
            <a:r>
              <a:rPr sz="2400" spc="-35" dirty="0">
                <a:latin typeface="Constantia"/>
                <a:cs typeface="Constantia"/>
              </a:rPr>
              <a:t> </a:t>
            </a:r>
            <a:r>
              <a:rPr sz="2400" dirty="0">
                <a:latin typeface="Constantia"/>
                <a:cs typeface="Constantia"/>
              </a:rPr>
              <a:t>renal</a:t>
            </a:r>
            <a:r>
              <a:rPr sz="2400" spc="-75" dirty="0">
                <a:latin typeface="Constantia"/>
                <a:cs typeface="Constantia"/>
              </a:rPr>
              <a:t> </a:t>
            </a:r>
            <a:r>
              <a:rPr sz="2400" dirty="0">
                <a:latin typeface="Constantia"/>
                <a:cs typeface="Constantia"/>
              </a:rPr>
              <a:t>function</a:t>
            </a:r>
            <a:r>
              <a:rPr sz="2400" spc="-100" dirty="0">
                <a:latin typeface="Constantia"/>
                <a:cs typeface="Constantia"/>
              </a:rPr>
              <a:t> </a:t>
            </a:r>
            <a:r>
              <a:rPr sz="2400" spc="-10" dirty="0">
                <a:latin typeface="Constantia"/>
                <a:cs typeface="Constantia"/>
              </a:rPr>
              <a:t>comromise</a:t>
            </a:r>
            <a:r>
              <a:rPr sz="2400" spc="-114" dirty="0">
                <a:latin typeface="Constantia"/>
                <a:cs typeface="Constantia"/>
              </a:rPr>
              <a:t> </a:t>
            </a:r>
            <a:r>
              <a:rPr sz="2400" dirty="0">
                <a:latin typeface="Constantia"/>
                <a:cs typeface="Constantia"/>
              </a:rPr>
              <a:t>then</a:t>
            </a:r>
            <a:r>
              <a:rPr sz="2400" spc="-150" dirty="0">
                <a:latin typeface="Constantia"/>
                <a:cs typeface="Constantia"/>
              </a:rPr>
              <a:t> </a:t>
            </a:r>
            <a:r>
              <a:rPr sz="2400" dirty="0">
                <a:latin typeface="Constantia"/>
                <a:cs typeface="Constantia"/>
              </a:rPr>
              <a:t>endoscopic</a:t>
            </a:r>
            <a:r>
              <a:rPr sz="2400" spc="-55" dirty="0">
                <a:latin typeface="Constantia"/>
                <a:cs typeface="Constantia"/>
              </a:rPr>
              <a:t> </a:t>
            </a:r>
            <a:r>
              <a:rPr sz="2400" dirty="0">
                <a:latin typeface="Constantia"/>
                <a:cs typeface="Constantia"/>
              </a:rPr>
              <a:t>injection</a:t>
            </a:r>
            <a:r>
              <a:rPr sz="2400" spc="-120" dirty="0">
                <a:latin typeface="Constantia"/>
                <a:cs typeface="Constantia"/>
              </a:rPr>
              <a:t> </a:t>
            </a:r>
            <a:r>
              <a:rPr sz="2400" spc="-25" dirty="0">
                <a:latin typeface="Constantia"/>
                <a:cs typeface="Constantia"/>
              </a:rPr>
              <a:t>of </a:t>
            </a:r>
            <a:r>
              <a:rPr sz="2400" dirty="0">
                <a:latin typeface="Constantia"/>
                <a:cs typeface="Constantia"/>
              </a:rPr>
              <a:t>deflux</a:t>
            </a:r>
            <a:r>
              <a:rPr sz="2400" spc="-140" dirty="0">
                <a:latin typeface="Constantia"/>
                <a:cs typeface="Constantia"/>
              </a:rPr>
              <a:t> </a:t>
            </a:r>
            <a:r>
              <a:rPr sz="2400" dirty="0">
                <a:latin typeface="Constantia"/>
                <a:cs typeface="Constantia"/>
              </a:rPr>
              <a:t>can</a:t>
            </a:r>
            <a:r>
              <a:rPr sz="2400" spc="-35" dirty="0">
                <a:latin typeface="Constantia"/>
                <a:cs typeface="Constantia"/>
              </a:rPr>
              <a:t> </a:t>
            </a:r>
            <a:r>
              <a:rPr sz="2400" dirty="0">
                <a:latin typeface="Constantia"/>
                <a:cs typeface="Constantia"/>
              </a:rPr>
              <a:t>be</a:t>
            </a:r>
            <a:r>
              <a:rPr sz="2400" spc="-120" dirty="0">
                <a:latin typeface="Constantia"/>
                <a:cs typeface="Constantia"/>
              </a:rPr>
              <a:t> </a:t>
            </a:r>
            <a:r>
              <a:rPr sz="2400" spc="-20" dirty="0">
                <a:latin typeface="Constantia"/>
                <a:cs typeface="Constantia"/>
              </a:rPr>
              <a:t>given</a:t>
            </a:r>
            <a:r>
              <a:rPr sz="2400" spc="-105" dirty="0">
                <a:latin typeface="Constantia"/>
                <a:cs typeface="Constantia"/>
              </a:rPr>
              <a:t> </a:t>
            </a:r>
            <a:r>
              <a:rPr sz="2400" dirty="0">
                <a:latin typeface="Constantia"/>
                <a:cs typeface="Constantia"/>
              </a:rPr>
              <a:t>and</a:t>
            </a:r>
            <a:r>
              <a:rPr sz="2400" spc="-25" dirty="0">
                <a:latin typeface="Constantia"/>
                <a:cs typeface="Constantia"/>
              </a:rPr>
              <a:t> </a:t>
            </a:r>
            <a:r>
              <a:rPr sz="2400" dirty="0">
                <a:latin typeface="Constantia"/>
                <a:cs typeface="Constantia"/>
              </a:rPr>
              <a:t>ureteric</a:t>
            </a:r>
            <a:r>
              <a:rPr sz="2400" spc="-55" dirty="0">
                <a:latin typeface="Constantia"/>
                <a:cs typeface="Constantia"/>
              </a:rPr>
              <a:t> </a:t>
            </a:r>
            <a:r>
              <a:rPr sz="2400" dirty="0">
                <a:latin typeface="Constantia"/>
                <a:cs typeface="Constantia"/>
              </a:rPr>
              <a:t>implantation</a:t>
            </a:r>
            <a:r>
              <a:rPr sz="2400" spc="-15" dirty="0">
                <a:latin typeface="Constantia"/>
                <a:cs typeface="Constantia"/>
              </a:rPr>
              <a:t> </a:t>
            </a:r>
            <a:r>
              <a:rPr sz="2400" dirty="0">
                <a:latin typeface="Constantia"/>
                <a:cs typeface="Constantia"/>
              </a:rPr>
              <a:t>is</a:t>
            </a:r>
            <a:r>
              <a:rPr sz="2400" spc="-120" dirty="0">
                <a:latin typeface="Constantia"/>
                <a:cs typeface="Constantia"/>
              </a:rPr>
              <a:t> </a:t>
            </a:r>
            <a:r>
              <a:rPr sz="2400" spc="-20" dirty="0">
                <a:latin typeface="Constantia"/>
                <a:cs typeface="Constantia"/>
              </a:rPr>
              <a:t>also </a:t>
            </a:r>
            <a:r>
              <a:rPr sz="2400" spc="-10" dirty="0">
                <a:latin typeface="Constantia"/>
                <a:cs typeface="Constantia"/>
              </a:rPr>
              <a:t>another</a:t>
            </a:r>
            <a:r>
              <a:rPr sz="2400" spc="-105" dirty="0">
                <a:latin typeface="Constantia"/>
                <a:cs typeface="Constantia"/>
              </a:rPr>
              <a:t> </a:t>
            </a:r>
            <a:r>
              <a:rPr sz="2400" spc="-10" dirty="0">
                <a:latin typeface="Constantia"/>
                <a:cs typeface="Constantia"/>
              </a:rPr>
              <a:t>option.</a:t>
            </a:r>
            <a:endParaRPr sz="2400">
              <a:latin typeface="Constantia"/>
              <a:cs typeface="Constantia"/>
            </a:endParaRPr>
          </a:p>
          <a:p>
            <a:pPr marL="287020" marR="801370" indent="-274320">
              <a:lnSpc>
                <a:spcPct val="100000"/>
              </a:lnSpc>
              <a:spcBef>
                <a:spcPts val="580"/>
              </a:spcBef>
              <a:buClr>
                <a:srgbClr val="0AD0D9"/>
              </a:buClr>
              <a:buSzPct val="93750"/>
              <a:buFont typeface="Wingdings 2"/>
              <a:buChar char=""/>
              <a:tabLst>
                <a:tab pos="287020" algn="l"/>
              </a:tabLst>
            </a:pPr>
            <a:r>
              <a:rPr sz="2400" dirty="0">
                <a:latin typeface="Constantia"/>
                <a:cs typeface="Constantia"/>
              </a:rPr>
              <a:t>Deflux</a:t>
            </a:r>
            <a:r>
              <a:rPr sz="2400" spc="-90" dirty="0">
                <a:latin typeface="Constantia"/>
                <a:cs typeface="Constantia"/>
              </a:rPr>
              <a:t> </a:t>
            </a:r>
            <a:r>
              <a:rPr sz="2400" dirty="0">
                <a:latin typeface="Constantia"/>
                <a:cs typeface="Constantia"/>
              </a:rPr>
              <a:t>is</a:t>
            </a:r>
            <a:r>
              <a:rPr sz="2400" spc="-90" dirty="0">
                <a:latin typeface="Constantia"/>
                <a:cs typeface="Constantia"/>
              </a:rPr>
              <a:t> </a:t>
            </a:r>
            <a:r>
              <a:rPr sz="2400" dirty="0">
                <a:latin typeface="Constantia"/>
                <a:cs typeface="Constantia"/>
              </a:rPr>
              <a:t>a</a:t>
            </a:r>
            <a:r>
              <a:rPr sz="2400" spc="-120" dirty="0">
                <a:latin typeface="Constantia"/>
                <a:cs typeface="Constantia"/>
              </a:rPr>
              <a:t> </a:t>
            </a:r>
            <a:r>
              <a:rPr sz="2400" dirty="0">
                <a:latin typeface="Constantia"/>
                <a:cs typeface="Constantia"/>
              </a:rPr>
              <a:t>gel</a:t>
            </a:r>
            <a:r>
              <a:rPr sz="2400" spc="-45" dirty="0">
                <a:latin typeface="Constantia"/>
                <a:cs typeface="Constantia"/>
              </a:rPr>
              <a:t> </a:t>
            </a:r>
            <a:r>
              <a:rPr sz="2400" dirty="0">
                <a:latin typeface="Constantia"/>
                <a:cs typeface="Constantia"/>
              </a:rPr>
              <a:t>that</a:t>
            </a:r>
            <a:r>
              <a:rPr sz="2400" spc="-35" dirty="0">
                <a:latin typeface="Constantia"/>
                <a:cs typeface="Constantia"/>
              </a:rPr>
              <a:t> </a:t>
            </a:r>
            <a:r>
              <a:rPr sz="2400" dirty="0">
                <a:latin typeface="Constantia"/>
                <a:cs typeface="Constantia"/>
              </a:rPr>
              <a:t>is</a:t>
            </a:r>
            <a:r>
              <a:rPr sz="2400" spc="-90" dirty="0">
                <a:latin typeface="Constantia"/>
                <a:cs typeface="Constantia"/>
              </a:rPr>
              <a:t> </a:t>
            </a:r>
            <a:r>
              <a:rPr sz="2400" dirty="0">
                <a:latin typeface="Constantia"/>
                <a:cs typeface="Constantia"/>
              </a:rPr>
              <a:t>used</a:t>
            </a:r>
            <a:r>
              <a:rPr sz="2400" spc="-20" dirty="0">
                <a:latin typeface="Constantia"/>
                <a:cs typeface="Constantia"/>
              </a:rPr>
              <a:t> </a:t>
            </a:r>
            <a:r>
              <a:rPr sz="2400" dirty="0">
                <a:latin typeface="Constantia"/>
                <a:cs typeface="Constantia"/>
              </a:rPr>
              <a:t>to</a:t>
            </a:r>
            <a:r>
              <a:rPr sz="2400" spc="-45" dirty="0">
                <a:latin typeface="Constantia"/>
                <a:cs typeface="Constantia"/>
              </a:rPr>
              <a:t> </a:t>
            </a:r>
            <a:r>
              <a:rPr sz="2400" spc="-10" dirty="0">
                <a:latin typeface="Constantia"/>
                <a:cs typeface="Constantia"/>
              </a:rPr>
              <a:t>inject</a:t>
            </a:r>
            <a:r>
              <a:rPr sz="2400" spc="-125" dirty="0">
                <a:latin typeface="Constantia"/>
                <a:cs typeface="Constantia"/>
              </a:rPr>
              <a:t> </a:t>
            </a:r>
            <a:r>
              <a:rPr sz="2400" dirty="0">
                <a:latin typeface="Constantia"/>
                <a:cs typeface="Constantia"/>
              </a:rPr>
              <a:t>around</a:t>
            </a:r>
            <a:r>
              <a:rPr sz="2400" spc="-20" dirty="0">
                <a:latin typeface="Constantia"/>
                <a:cs typeface="Constantia"/>
              </a:rPr>
              <a:t> </a:t>
            </a:r>
            <a:r>
              <a:rPr sz="2400" spc="-10" dirty="0">
                <a:latin typeface="Constantia"/>
                <a:cs typeface="Constantia"/>
              </a:rPr>
              <a:t>ureteral opening.</a:t>
            </a:r>
            <a:endParaRPr sz="2400">
              <a:latin typeface="Constantia"/>
              <a:cs typeface="Constantia"/>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72389" rIns="0" bIns="0" rtlCol="0">
            <a:spAutoFit/>
          </a:bodyPr>
          <a:lstStyle/>
          <a:p>
            <a:pPr marL="12700">
              <a:lnSpc>
                <a:spcPct val="100000"/>
              </a:lnSpc>
              <a:spcBef>
                <a:spcPts val="90"/>
              </a:spcBef>
            </a:pPr>
            <a:r>
              <a:rPr spc="-10" dirty="0"/>
              <a:t>URETEROCELE</a:t>
            </a:r>
          </a:p>
        </p:txBody>
      </p:sp>
      <p:sp>
        <p:nvSpPr>
          <p:cNvPr id="3" name="object 3"/>
          <p:cNvSpPr txBox="1">
            <a:spLocks noGrp="1"/>
          </p:cNvSpPr>
          <p:nvPr>
            <p:ph type="body" idx="1"/>
          </p:nvPr>
        </p:nvSpPr>
        <p:spPr>
          <a:prstGeom prst="rect">
            <a:avLst/>
          </a:prstGeom>
        </p:spPr>
        <p:txBody>
          <a:bodyPr vert="horz" wrap="square" lIns="0" tIns="12700" rIns="0" bIns="0" rtlCol="0">
            <a:spAutoFit/>
          </a:bodyPr>
          <a:lstStyle/>
          <a:p>
            <a:pPr marL="286385" indent="-273685">
              <a:lnSpc>
                <a:spcPct val="100000"/>
              </a:lnSpc>
              <a:spcBef>
                <a:spcPts val="100"/>
              </a:spcBef>
              <a:buClr>
                <a:srgbClr val="0AD0D9"/>
              </a:buClr>
              <a:buSzPct val="93750"/>
              <a:buFont typeface="Wingdings 2"/>
              <a:buChar char=""/>
              <a:tabLst>
                <a:tab pos="286385" algn="l"/>
              </a:tabLst>
            </a:pPr>
            <a:r>
              <a:rPr dirty="0"/>
              <a:t>It</a:t>
            </a:r>
            <a:r>
              <a:rPr spc="-130" dirty="0"/>
              <a:t> </a:t>
            </a:r>
            <a:r>
              <a:rPr dirty="0"/>
              <a:t>is</a:t>
            </a:r>
            <a:r>
              <a:rPr spc="-105" dirty="0"/>
              <a:t> </a:t>
            </a:r>
            <a:r>
              <a:rPr dirty="0"/>
              <a:t>a</a:t>
            </a:r>
            <a:r>
              <a:rPr spc="-140" dirty="0"/>
              <a:t> </a:t>
            </a:r>
            <a:r>
              <a:rPr dirty="0"/>
              <a:t>cystic</a:t>
            </a:r>
            <a:r>
              <a:rPr spc="-95" dirty="0"/>
              <a:t> </a:t>
            </a:r>
            <a:r>
              <a:rPr dirty="0"/>
              <a:t>dilatation</a:t>
            </a:r>
            <a:r>
              <a:rPr spc="-105" dirty="0"/>
              <a:t> </a:t>
            </a:r>
            <a:r>
              <a:rPr dirty="0"/>
              <a:t>of</a:t>
            </a:r>
            <a:r>
              <a:rPr spc="-25" dirty="0"/>
              <a:t> </a:t>
            </a:r>
            <a:r>
              <a:rPr dirty="0"/>
              <a:t>distal</a:t>
            </a:r>
            <a:r>
              <a:rPr spc="-30" dirty="0"/>
              <a:t> </a:t>
            </a:r>
            <a:r>
              <a:rPr spc="-10" dirty="0"/>
              <a:t>part</a:t>
            </a:r>
            <a:r>
              <a:rPr spc="-140" dirty="0"/>
              <a:t> </a:t>
            </a:r>
            <a:r>
              <a:rPr dirty="0"/>
              <a:t>of</a:t>
            </a:r>
            <a:r>
              <a:rPr spc="-5" dirty="0"/>
              <a:t> </a:t>
            </a:r>
            <a:r>
              <a:rPr spc="-20" dirty="0"/>
              <a:t>ureter</a:t>
            </a:r>
            <a:r>
              <a:rPr spc="-155" dirty="0"/>
              <a:t> </a:t>
            </a:r>
            <a:r>
              <a:rPr dirty="0"/>
              <a:t>as</a:t>
            </a:r>
            <a:r>
              <a:rPr spc="-60" dirty="0"/>
              <a:t> </a:t>
            </a:r>
            <a:r>
              <a:rPr dirty="0"/>
              <a:t>it</a:t>
            </a:r>
            <a:r>
              <a:rPr spc="-125" dirty="0"/>
              <a:t> </a:t>
            </a:r>
            <a:r>
              <a:rPr dirty="0"/>
              <a:t>enters</a:t>
            </a:r>
            <a:r>
              <a:rPr spc="-85" dirty="0"/>
              <a:t> </a:t>
            </a:r>
            <a:r>
              <a:rPr spc="-25" dirty="0"/>
              <a:t>the</a:t>
            </a:r>
          </a:p>
          <a:p>
            <a:pPr marL="287020">
              <a:lnSpc>
                <a:spcPct val="100000"/>
              </a:lnSpc>
              <a:spcBef>
                <a:spcPts val="5"/>
              </a:spcBef>
            </a:pPr>
            <a:r>
              <a:rPr spc="-10" dirty="0"/>
              <a:t>bladder.</a:t>
            </a:r>
          </a:p>
          <a:p>
            <a:pPr marL="286385" indent="-273685">
              <a:lnSpc>
                <a:spcPct val="100000"/>
              </a:lnSpc>
              <a:spcBef>
                <a:spcPts val="575"/>
              </a:spcBef>
              <a:buClr>
                <a:srgbClr val="0AD0D9"/>
              </a:buClr>
              <a:buSzPct val="93750"/>
              <a:buFont typeface="Wingdings 2"/>
              <a:buChar char=""/>
              <a:tabLst>
                <a:tab pos="286385" algn="l"/>
              </a:tabLst>
            </a:pPr>
            <a:r>
              <a:rPr spc="-10" dirty="0"/>
              <a:t>Females</a:t>
            </a:r>
            <a:r>
              <a:rPr spc="-145" dirty="0"/>
              <a:t> </a:t>
            </a:r>
            <a:r>
              <a:rPr dirty="0"/>
              <a:t>are</a:t>
            </a:r>
            <a:r>
              <a:rPr spc="-90" dirty="0"/>
              <a:t> </a:t>
            </a:r>
            <a:r>
              <a:rPr dirty="0"/>
              <a:t>more</a:t>
            </a:r>
            <a:r>
              <a:rPr spc="-125" dirty="0"/>
              <a:t> </a:t>
            </a:r>
            <a:r>
              <a:rPr spc="-10" dirty="0"/>
              <a:t>prone</a:t>
            </a:r>
            <a:r>
              <a:rPr spc="-120" dirty="0"/>
              <a:t> </a:t>
            </a:r>
            <a:r>
              <a:rPr dirty="0"/>
              <a:t>to</a:t>
            </a:r>
            <a:r>
              <a:rPr spc="-75" dirty="0"/>
              <a:t> </a:t>
            </a:r>
            <a:r>
              <a:rPr spc="-25" dirty="0"/>
              <a:t>it.</a:t>
            </a:r>
          </a:p>
          <a:p>
            <a:pPr marL="286385" indent="-273685">
              <a:lnSpc>
                <a:spcPct val="100000"/>
              </a:lnSpc>
              <a:spcBef>
                <a:spcPts val="580"/>
              </a:spcBef>
              <a:buClr>
                <a:srgbClr val="0AD0D9"/>
              </a:buClr>
              <a:buSzPct val="93750"/>
              <a:buFont typeface="Wingdings 2"/>
              <a:buChar char=""/>
              <a:tabLst>
                <a:tab pos="286385" algn="l"/>
              </a:tabLst>
            </a:pPr>
            <a:r>
              <a:rPr spc="-30" dirty="0"/>
              <a:t>It</a:t>
            </a:r>
            <a:r>
              <a:rPr spc="-140" dirty="0"/>
              <a:t> </a:t>
            </a:r>
            <a:r>
              <a:rPr spc="-10" dirty="0"/>
              <a:t>occurs</a:t>
            </a:r>
            <a:r>
              <a:rPr spc="-110" dirty="0"/>
              <a:t> </a:t>
            </a:r>
            <a:r>
              <a:rPr dirty="0"/>
              <a:t>with</a:t>
            </a:r>
            <a:r>
              <a:rPr spc="-65" dirty="0"/>
              <a:t> </a:t>
            </a:r>
            <a:r>
              <a:rPr dirty="0"/>
              <a:t>upper</a:t>
            </a:r>
            <a:r>
              <a:rPr spc="-95" dirty="0"/>
              <a:t> </a:t>
            </a:r>
            <a:r>
              <a:rPr spc="-10" dirty="0"/>
              <a:t>moiety</a:t>
            </a:r>
            <a:r>
              <a:rPr spc="-140" dirty="0"/>
              <a:t> </a:t>
            </a:r>
            <a:r>
              <a:rPr dirty="0"/>
              <a:t>of</a:t>
            </a:r>
            <a:r>
              <a:rPr spc="-20" dirty="0"/>
              <a:t> </a:t>
            </a:r>
            <a:r>
              <a:rPr dirty="0"/>
              <a:t>duplex</a:t>
            </a:r>
            <a:r>
              <a:rPr spc="-85" dirty="0"/>
              <a:t> </a:t>
            </a:r>
            <a:r>
              <a:rPr spc="-10" dirty="0"/>
              <a:t>kidney.</a:t>
            </a:r>
          </a:p>
          <a:p>
            <a:pPr marL="286385" indent="-273685">
              <a:lnSpc>
                <a:spcPct val="100000"/>
              </a:lnSpc>
              <a:spcBef>
                <a:spcPts val="575"/>
              </a:spcBef>
              <a:buClr>
                <a:srgbClr val="0AD0D9"/>
              </a:buClr>
              <a:buSzPct val="93750"/>
              <a:buFont typeface="Wingdings 2"/>
              <a:buChar char=""/>
              <a:tabLst>
                <a:tab pos="286385" algn="l"/>
              </a:tabLst>
            </a:pPr>
            <a:r>
              <a:rPr spc="-10" dirty="0"/>
              <a:t>Investigation</a:t>
            </a:r>
            <a:r>
              <a:rPr spc="-55" dirty="0"/>
              <a:t> </a:t>
            </a:r>
            <a:r>
              <a:rPr spc="-20" dirty="0"/>
              <a:t>involves</a:t>
            </a:r>
            <a:r>
              <a:rPr spc="-85" dirty="0"/>
              <a:t> </a:t>
            </a:r>
            <a:r>
              <a:rPr spc="-25" dirty="0"/>
              <a:t>IVU</a:t>
            </a:r>
          </a:p>
          <a:p>
            <a:pPr marL="286385" indent="-273685">
              <a:lnSpc>
                <a:spcPct val="100000"/>
              </a:lnSpc>
              <a:spcBef>
                <a:spcPts val="580"/>
              </a:spcBef>
              <a:buClr>
                <a:srgbClr val="0AD0D9"/>
              </a:buClr>
              <a:buSzPct val="93750"/>
              <a:buFont typeface="Wingdings 2"/>
              <a:buChar char=""/>
              <a:tabLst>
                <a:tab pos="286385" algn="l"/>
              </a:tabLst>
            </a:pPr>
            <a:r>
              <a:rPr dirty="0"/>
              <a:t>Classical</a:t>
            </a:r>
            <a:r>
              <a:rPr spc="-95" dirty="0"/>
              <a:t> </a:t>
            </a:r>
            <a:r>
              <a:rPr dirty="0"/>
              <a:t>cobra</a:t>
            </a:r>
            <a:r>
              <a:rPr spc="-85" dirty="0"/>
              <a:t> </a:t>
            </a:r>
            <a:r>
              <a:rPr dirty="0"/>
              <a:t>head</a:t>
            </a:r>
            <a:r>
              <a:rPr spc="-120" dirty="0"/>
              <a:t> </a:t>
            </a:r>
            <a:r>
              <a:rPr spc="-10" dirty="0"/>
              <a:t>appearance</a:t>
            </a:r>
            <a:r>
              <a:rPr spc="-100" dirty="0"/>
              <a:t> </a:t>
            </a:r>
            <a:r>
              <a:rPr dirty="0"/>
              <a:t>is</a:t>
            </a:r>
            <a:r>
              <a:rPr spc="-135" dirty="0"/>
              <a:t> </a:t>
            </a:r>
            <a:r>
              <a:rPr spc="-10" dirty="0"/>
              <a:t>seen.</a:t>
            </a:r>
          </a:p>
          <a:p>
            <a:pPr marL="286385" indent="-273685">
              <a:lnSpc>
                <a:spcPct val="100000"/>
              </a:lnSpc>
              <a:spcBef>
                <a:spcPts val="790"/>
              </a:spcBef>
              <a:buClr>
                <a:srgbClr val="0AD0D9"/>
              </a:buClr>
              <a:buSzPct val="93750"/>
              <a:buFont typeface="Wingdings 2"/>
              <a:buChar char=""/>
              <a:tabLst>
                <a:tab pos="286385" algn="l"/>
              </a:tabLst>
            </a:pPr>
            <a:r>
              <a:rPr spc="-10" dirty="0"/>
              <a:t>Endoscopic</a:t>
            </a:r>
            <a:r>
              <a:rPr spc="-75" dirty="0"/>
              <a:t> </a:t>
            </a:r>
            <a:r>
              <a:rPr spc="-10" dirty="0"/>
              <a:t>puncture</a:t>
            </a:r>
            <a:r>
              <a:rPr spc="-130" dirty="0"/>
              <a:t> </a:t>
            </a:r>
            <a:r>
              <a:rPr dirty="0"/>
              <a:t>of</a:t>
            </a:r>
            <a:r>
              <a:rPr spc="-20" dirty="0"/>
              <a:t> </a:t>
            </a:r>
            <a:r>
              <a:rPr dirty="0"/>
              <a:t>cyst</a:t>
            </a:r>
            <a:r>
              <a:rPr spc="-50" dirty="0"/>
              <a:t> </a:t>
            </a:r>
            <a:r>
              <a:rPr dirty="0"/>
              <a:t>if</a:t>
            </a:r>
            <a:r>
              <a:rPr spc="-15" dirty="0"/>
              <a:t> </a:t>
            </a:r>
            <a:r>
              <a:rPr spc="-10" dirty="0"/>
              <a:t>symptomatic.</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755904" y="1557527"/>
            <a:ext cx="3054096" cy="4526280"/>
          </a:xfrm>
          <a:prstGeom prst="rect">
            <a:avLst/>
          </a:prstGeom>
        </p:spPr>
      </p:pic>
      <p:pic>
        <p:nvPicPr>
          <p:cNvPr id="3" name="object 3"/>
          <p:cNvPicPr/>
          <p:nvPr/>
        </p:nvPicPr>
        <p:blipFill>
          <a:blip r:embed="rId3" cstate="print"/>
          <a:stretch>
            <a:fillRect/>
          </a:stretch>
        </p:blipFill>
        <p:spPr>
          <a:xfrm>
            <a:off x="4596384" y="1700783"/>
            <a:ext cx="3505200" cy="4209288"/>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992A3-36C9-9755-29B1-48EEC0AF02B3}"/>
              </a:ext>
            </a:extLst>
          </p:cNvPr>
          <p:cNvSpPr>
            <a:spLocks noGrp="1"/>
          </p:cNvSpPr>
          <p:nvPr>
            <p:ph type="title"/>
          </p:nvPr>
        </p:nvSpPr>
        <p:spPr>
          <a:xfrm>
            <a:off x="444500" y="1262252"/>
            <a:ext cx="7185329" cy="984885"/>
          </a:xfrm>
        </p:spPr>
        <p:txBody>
          <a:bodyPr/>
          <a:lstStyle/>
          <a:p>
            <a:r>
              <a:rPr lang="en-US" b="1" dirty="0"/>
              <a:t>Spiral Integration with Family Medicine</a:t>
            </a:r>
            <a:r>
              <a:rPr lang="en-US" dirty="0"/>
              <a:t>:</a:t>
            </a:r>
            <a:br>
              <a:rPr lang="en-US" dirty="0"/>
            </a:br>
            <a:endParaRPr lang="en-PK" dirty="0"/>
          </a:p>
        </p:txBody>
      </p:sp>
      <p:sp>
        <p:nvSpPr>
          <p:cNvPr id="3" name="Text Placeholder 2">
            <a:extLst>
              <a:ext uri="{FF2B5EF4-FFF2-40B4-BE49-F238E27FC236}">
                <a16:creationId xmlns:a16="http://schemas.microsoft.com/office/drawing/2014/main" id="{21AEEFDE-5474-DC5D-73E3-3ED95AAEEDEA}"/>
              </a:ext>
            </a:extLst>
          </p:cNvPr>
          <p:cNvSpPr>
            <a:spLocks noGrp="1"/>
          </p:cNvSpPr>
          <p:nvPr>
            <p:ph type="body" idx="1"/>
          </p:nvPr>
        </p:nvSpPr>
        <p:spPr>
          <a:xfrm>
            <a:off x="536244" y="1950796"/>
            <a:ext cx="8040370" cy="1846659"/>
          </a:xfrm>
        </p:spPr>
        <p:txBody>
          <a:bodyPr/>
          <a:lstStyle/>
          <a:p>
            <a:pPr>
              <a:buFont typeface="Arial" panose="020B0604020202020204" pitchFamily="34" charset="0"/>
              <a:buChar char="•"/>
            </a:pPr>
            <a:r>
              <a:rPr lang="en-US" dirty="0"/>
              <a:t>Emphasize </a:t>
            </a:r>
            <a:r>
              <a:rPr lang="en-US" b="1" dirty="0"/>
              <a:t>early detection and long-term follow-up</a:t>
            </a:r>
            <a:r>
              <a:rPr lang="en-US" dirty="0"/>
              <a:t> of congenital renal anomalies in primary care settings.</a:t>
            </a:r>
          </a:p>
          <a:p>
            <a:pPr>
              <a:buFont typeface="Arial" panose="020B0604020202020204" pitchFamily="34" charset="0"/>
              <a:buChar char="•"/>
            </a:pPr>
            <a:r>
              <a:rPr lang="en-US" b="1" dirty="0"/>
              <a:t>Role of general practitioners</a:t>
            </a:r>
            <a:r>
              <a:rPr lang="en-US" dirty="0"/>
              <a:t> in monitoring renal function and preventing complications.</a:t>
            </a:r>
          </a:p>
          <a:p>
            <a:endParaRPr lang="en-PK" dirty="0"/>
          </a:p>
        </p:txBody>
      </p:sp>
    </p:spTree>
    <p:extLst>
      <p:ext uri="{BB962C8B-B14F-4D97-AF65-F5344CB8AC3E}">
        <p14:creationId xmlns:p14="http://schemas.microsoft.com/office/powerpoint/2010/main" val="471669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79335" y="796290"/>
            <a:ext cx="7185329" cy="575310"/>
          </a:xfrm>
          <a:prstGeom prst="rect">
            <a:avLst/>
          </a:prstGeom>
        </p:spPr>
        <p:txBody>
          <a:bodyPr vert="horz" wrap="square" lIns="0" tIns="12700" rIns="0" bIns="0" rtlCol="0">
            <a:spAutoFit/>
          </a:bodyPr>
          <a:lstStyle/>
          <a:p>
            <a:pPr marL="577850">
              <a:lnSpc>
                <a:spcPct val="100000"/>
              </a:lnSpc>
              <a:spcBef>
                <a:spcPts val="100"/>
              </a:spcBef>
            </a:pPr>
            <a:r>
              <a:rPr dirty="0"/>
              <a:t>SEQUENCE</a:t>
            </a:r>
            <a:r>
              <a:rPr spc="-35" dirty="0"/>
              <a:t> </a:t>
            </a:r>
            <a:r>
              <a:rPr dirty="0"/>
              <a:t>OF</a:t>
            </a:r>
            <a:r>
              <a:rPr spc="-10" dirty="0"/>
              <a:t> </a:t>
            </a:r>
            <a:r>
              <a:rPr spc="-20" dirty="0"/>
              <a:t>LGIS</a:t>
            </a:r>
          </a:p>
        </p:txBody>
      </p:sp>
      <p:sp>
        <p:nvSpPr>
          <p:cNvPr id="3" name="object 3"/>
          <p:cNvSpPr txBox="1">
            <a:spLocks noGrp="1"/>
          </p:cNvSpPr>
          <p:nvPr>
            <p:ph type="body" idx="1"/>
          </p:nvPr>
        </p:nvSpPr>
        <p:spPr>
          <a:xfrm>
            <a:off x="152400" y="1530671"/>
            <a:ext cx="8839200" cy="5022529"/>
          </a:xfrm>
          <a:prstGeom prst="rect">
            <a:avLst/>
          </a:prstGeom>
        </p:spPr>
        <p:txBody>
          <a:bodyPr vert="horz" wrap="square" lIns="0" tIns="140335" rIns="0" bIns="0" rtlCol="0">
            <a:spAutoFit/>
          </a:bodyPr>
          <a:lstStyle/>
          <a:p>
            <a:pPr marL="298450" indent="-285750" algn="l">
              <a:lnSpc>
                <a:spcPct val="100000"/>
              </a:lnSpc>
              <a:spcBef>
                <a:spcPts val="1105"/>
              </a:spcBef>
              <a:buFont typeface="Arial" panose="020B0604020202020204" pitchFamily="34" charset="0"/>
              <a:buChar char="•"/>
            </a:pPr>
            <a:r>
              <a:rPr sz="2800" dirty="0"/>
              <a:t>Learning</a:t>
            </a:r>
            <a:r>
              <a:rPr sz="2800" spc="-30" dirty="0"/>
              <a:t> </a:t>
            </a:r>
            <a:r>
              <a:rPr sz="2800" spc="-10" dirty="0"/>
              <a:t>objectives</a:t>
            </a:r>
            <a:endParaRPr lang="en-US" sz="2800" spc="-10" dirty="0"/>
          </a:p>
          <a:p>
            <a:pPr marL="298450" indent="-285750" algn="l">
              <a:lnSpc>
                <a:spcPct val="100000"/>
              </a:lnSpc>
              <a:spcBef>
                <a:spcPts val="1105"/>
              </a:spcBef>
              <a:buFont typeface="Arial" panose="020B0604020202020204" pitchFamily="34" charset="0"/>
              <a:buChar char="•"/>
            </a:pPr>
            <a:endParaRPr sz="2800" spc="-10" dirty="0"/>
          </a:p>
          <a:p>
            <a:pPr marL="285750" indent="-285750">
              <a:buFont typeface="Arial" panose="020B0604020202020204" pitchFamily="34" charset="0"/>
              <a:buChar char="•"/>
            </a:pPr>
            <a:r>
              <a:rPr lang="en-US" sz="2800" b="1" dirty="0"/>
              <a:t>Core Subject (70%)</a:t>
            </a:r>
          </a:p>
          <a:p>
            <a:pPr marL="285750" indent="-285750">
              <a:buFont typeface="Arial" panose="020B0604020202020204" pitchFamily="34" charset="0"/>
              <a:buChar char="•"/>
            </a:pPr>
            <a:endParaRPr lang="en-US" sz="2800" b="1" dirty="0"/>
          </a:p>
          <a:p>
            <a:pPr marL="285750" indent="-285750">
              <a:buFont typeface="Arial" panose="020B0604020202020204" pitchFamily="34" charset="0"/>
              <a:buChar char="•"/>
            </a:pPr>
            <a:r>
              <a:rPr lang="en-US" sz="2800" b="1" dirty="0"/>
              <a:t>Vertical Integration (10%)</a:t>
            </a:r>
          </a:p>
          <a:p>
            <a:pPr marL="285750" indent="-285750">
              <a:buFont typeface="Arial" panose="020B0604020202020204" pitchFamily="34" charset="0"/>
              <a:buChar char="•"/>
            </a:pPr>
            <a:endParaRPr lang="en-US" sz="2800" b="1" dirty="0"/>
          </a:p>
          <a:p>
            <a:pPr marL="285750" indent="-285750">
              <a:buFont typeface="Arial" panose="020B0604020202020204" pitchFamily="34" charset="0"/>
              <a:buChar char="•"/>
            </a:pPr>
            <a:r>
              <a:rPr lang="en-US" sz="2800" b="1" dirty="0"/>
              <a:t>Horizontal Integration (15%)</a:t>
            </a:r>
          </a:p>
          <a:p>
            <a:pPr marL="285750" indent="-285750">
              <a:buFont typeface="Arial" panose="020B0604020202020204" pitchFamily="34" charset="0"/>
              <a:buChar char="•"/>
            </a:pPr>
            <a:endParaRPr lang="en-US" sz="2800" b="1" dirty="0"/>
          </a:p>
          <a:p>
            <a:pPr marL="285750" indent="-285750">
              <a:buFont typeface="Arial" panose="020B0604020202020204" pitchFamily="34" charset="0"/>
              <a:buChar char="•"/>
            </a:pPr>
            <a:r>
              <a:rPr lang="en-US" sz="2800" b="1" dirty="0"/>
              <a:t>Research (3%)</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b="1" dirty="0"/>
              <a:t>Biomedical Ethics (2%)</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D7545-B3E6-D0DC-61CE-FF0363941743}"/>
              </a:ext>
            </a:extLst>
          </p:cNvPr>
          <p:cNvSpPr>
            <a:spLocks noGrp="1"/>
          </p:cNvSpPr>
          <p:nvPr>
            <p:ph type="title"/>
          </p:nvPr>
        </p:nvSpPr>
        <p:spPr>
          <a:xfrm>
            <a:off x="444500" y="1262252"/>
            <a:ext cx="7185329" cy="984885"/>
          </a:xfrm>
        </p:spPr>
        <p:txBody>
          <a:bodyPr/>
          <a:lstStyle/>
          <a:p>
            <a:r>
              <a:rPr lang="en-US" b="1" dirty="0"/>
              <a:t>Spiral Integration with Biomedical Ethics</a:t>
            </a:r>
            <a:r>
              <a:rPr lang="en-US" dirty="0"/>
              <a:t>:</a:t>
            </a:r>
            <a:br>
              <a:rPr lang="en-US" dirty="0"/>
            </a:br>
            <a:endParaRPr lang="en-PK" dirty="0"/>
          </a:p>
        </p:txBody>
      </p:sp>
      <p:sp>
        <p:nvSpPr>
          <p:cNvPr id="3" name="Text Placeholder 2">
            <a:extLst>
              <a:ext uri="{FF2B5EF4-FFF2-40B4-BE49-F238E27FC236}">
                <a16:creationId xmlns:a16="http://schemas.microsoft.com/office/drawing/2014/main" id="{3262817E-CD3A-268F-E353-CDA6F1A2FB3D}"/>
              </a:ext>
            </a:extLst>
          </p:cNvPr>
          <p:cNvSpPr>
            <a:spLocks noGrp="1"/>
          </p:cNvSpPr>
          <p:nvPr>
            <p:ph type="body" idx="1"/>
          </p:nvPr>
        </p:nvSpPr>
        <p:spPr>
          <a:xfrm>
            <a:off x="536244" y="1950796"/>
            <a:ext cx="8040370" cy="1846659"/>
          </a:xfrm>
        </p:spPr>
        <p:txBody>
          <a:bodyPr/>
          <a:lstStyle/>
          <a:p>
            <a:pPr>
              <a:buFont typeface="Arial" panose="020B0604020202020204" pitchFamily="34" charset="0"/>
              <a:buChar char="•"/>
            </a:pPr>
            <a:r>
              <a:rPr lang="en-US" b="1" dirty="0"/>
              <a:t>Ethical considerations in prenatal diagnosis</a:t>
            </a:r>
            <a:r>
              <a:rPr lang="en-US" dirty="0"/>
              <a:t> and genetic counseling for hereditary renal diseases.</a:t>
            </a:r>
          </a:p>
          <a:p>
            <a:pPr>
              <a:buFont typeface="Arial" panose="020B0604020202020204" pitchFamily="34" charset="0"/>
              <a:buChar char="•"/>
            </a:pPr>
            <a:r>
              <a:rPr lang="en-US" dirty="0"/>
              <a:t>Discuss the </a:t>
            </a:r>
            <a:r>
              <a:rPr lang="en-US" b="1" dirty="0"/>
              <a:t>decision-making process for interventions</a:t>
            </a:r>
            <a:r>
              <a:rPr lang="en-US" dirty="0"/>
              <a:t>, especially in conditions incompatible with life.</a:t>
            </a:r>
          </a:p>
          <a:p>
            <a:endParaRPr lang="en-PK" dirty="0"/>
          </a:p>
        </p:txBody>
      </p:sp>
    </p:spTree>
    <p:extLst>
      <p:ext uri="{BB962C8B-B14F-4D97-AF65-F5344CB8AC3E}">
        <p14:creationId xmlns:p14="http://schemas.microsoft.com/office/powerpoint/2010/main" val="15367778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56A65-2403-A468-702A-82A3E1D61A62}"/>
              </a:ext>
            </a:extLst>
          </p:cNvPr>
          <p:cNvSpPr>
            <a:spLocks noGrp="1"/>
          </p:cNvSpPr>
          <p:nvPr>
            <p:ph type="title"/>
          </p:nvPr>
        </p:nvSpPr>
        <p:spPr>
          <a:xfrm>
            <a:off x="444500" y="1262252"/>
            <a:ext cx="7185329" cy="984885"/>
          </a:xfrm>
        </p:spPr>
        <p:txBody>
          <a:bodyPr/>
          <a:lstStyle/>
          <a:p>
            <a:r>
              <a:rPr lang="en-US" b="1" dirty="0"/>
              <a:t>Research</a:t>
            </a:r>
            <a:r>
              <a:rPr lang="en-US" dirty="0"/>
              <a:t>:</a:t>
            </a:r>
            <a:br>
              <a:rPr lang="en-US" dirty="0"/>
            </a:br>
            <a:endParaRPr lang="en-PK" dirty="0"/>
          </a:p>
        </p:txBody>
      </p:sp>
      <p:sp>
        <p:nvSpPr>
          <p:cNvPr id="3" name="Text Placeholder 2">
            <a:extLst>
              <a:ext uri="{FF2B5EF4-FFF2-40B4-BE49-F238E27FC236}">
                <a16:creationId xmlns:a16="http://schemas.microsoft.com/office/drawing/2014/main" id="{7C477945-DF3B-AA53-47D6-A20558C0F072}"/>
              </a:ext>
            </a:extLst>
          </p:cNvPr>
          <p:cNvSpPr>
            <a:spLocks noGrp="1"/>
          </p:cNvSpPr>
          <p:nvPr>
            <p:ph type="body" idx="1"/>
          </p:nvPr>
        </p:nvSpPr>
        <p:spPr>
          <a:xfrm>
            <a:off x="536244" y="1950796"/>
            <a:ext cx="8040370" cy="2954655"/>
          </a:xfrm>
        </p:spPr>
        <p:txBody>
          <a:bodyPr/>
          <a:lstStyle/>
          <a:p>
            <a:pPr>
              <a:buFont typeface="Arial" panose="020B0604020202020204" pitchFamily="34" charset="0"/>
              <a:buChar char="•"/>
            </a:pPr>
            <a:r>
              <a:rPr lang="en-US" b="1" dirty="0"/>
              <a:t>Recent advances in genetic studies</a:t>
            </a:r>
            <a:r>
              <a:rPr lang="en-US" dirty="0"/>
              <a:t> related to congenital renal anomalies.</a:t>
            </a:r>
          </a:p>
          <a:p>
            <a:pPr>
              <a:buFont typeface="Arial" panose="020B0604020202020204" pitchFamily="34" charset="0"/>
              <a:buChar char="•"/>
            </a:pPr>
            <a:r>
              <a:rPr lang="en-US" b="1" dirty="0"/>
              <a:t>Emerging diagnostic and surgical techniques</a:t>
            </a:r>
            <a:r>
              <a:rPr lang="en-US" dirty="0"/>
              <a:t>, such as minimally invasive pyeloplasty and tissue engineering in urology.</a:t>
            </a:r>
          </a:p>
          <a:p>
            <a:pPr>
              <a:buFont typeface="Arial" panose="020B0604020202020204" pitchFamily="34" charset="0"/>
              <a:buChar char="•"/>
            </a:pPr>
            <a:endParaRPr lang="en-US" dirty="0"/>
          </a:p>
          <a:p>
            <a:pPr>
              <a:buFont typeface="Arial" panose="020B0604020202020204" pitchFamily="34" charset="0"/>
              <a:buChar char="•"/>
            </a:pPr>
            <a:r>
              <a:rPr lang="en-US" dirty="0"/>
              <a:t>https://pubs.rsna.org/doi/full/10.1148/rg.2021200078</a:t>
            </a:r>
          </a:p>
          <a:p>
            <a:endParaRPr lang="en-PK" dirty="0"/>
          </a:p>
        </p:txBody>
      </p:sp>
    </p:spTree>
    <p:extLst>
      <p:ext uri="{BB962C8B-B14F-4D97-AF65-F5344CB8AC3E}">
        <p14:creationId xmlns:p14="http://schemas.microsoft.com/office/powerpoint/2010/main" val="41188141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577850">
              <a:lnSpc>
                <a:spcPct val="100000"/>
              </a:lnSpc>
              <a:spcBef>
                <a:spcPts val="100"/>
              </a:spcBef>
            </a:pPr>
            <a:r>
              <a:rPr spc="-10" dirty="0"/>
              <a:t>REFERENCES</a:t>
            </a:r>
          </a:p>
        </p:txBody>
      </p:sp>
      <p:sp>
        <p:nvSpPr>
          <p:cNvPr id="3" name="object 3"/>
          <p:cNvSpPr txBox="1"/>
          <p:nvPr/>
        </p:nvSpPr>
        <p:spPr>
          <a:xfrm>
            <a:off x="815339" y="2152395"/>
            <a:ext cx="7052309" cy="1762021"/>
          </a:xfrm>
          <a:prstGeom prst="rect">
            <a:avLst/>
          </a:prstGeom>
        </p:spPr>
        <p:txBody>
          <a:bodyPr vert="horz" wrap="square" lIns="0" tIns="12700" rIns="0" bIns="0" rtlCol="0">
            <a:spAutoFit/>
          </a:bodyPr>
          <a:lstStyle/>
          <a:p>
            <a:pPr marL="380365" indent="-342265">
              <a:lnSpc>
                <a:spcPct val="100000"/>
              </a:lnSpc>
              <a:spcBef>
                <a:spcPts val="100"/>
              </a:spcBef>
              <a:buClr>
                <a:srgbClr val="A53010"/>
              </a:buClr>
              <a:buFont typeface="Arial Narrow"/>
              <a:buChar char="•"/>
              <a:tabLst>
                <a:tab pos="380365" algn="l"/>
              </a:tabLst>
            </a:pPr>
            <a:r>
              <a:rPr lang="en-US" sz="2800" dirty="0">
                <a:solidFill>
                  <a:srgbClr val="404040"/>
                </a:solidFill>
                <a:latin typeface="Century Gothic"/>
                <a:cs typeface="Century Gothic"/>
              </a:rPr>
              <a:t>Campbells urology 12</a:t>
            </a:r>
            <a:r>
              <a:rPr lang="en-US" sz="2800" baseline="30000" dirty="0">
                <a:solidFill>
                  <a:srgbClr val="404040"/>
                </a:solidFill>
                <a:latin typeface="Century Gothic"/>
                <a:cs typeface="Century Gothic"/>
              </a:rPr>
              <a:t>th</a:t>
            </a:r>
            <a:r>
              <a:rPr lang="en-US" sz="2800" dirty="0">
                <a:solidFill>
                  <a:srgbClr val="404040"/>
                </a:solidFill>
                <a:latin typeface="Century Gothic"/>
                <a:cs typeface="Century Gothic"/>
              </a:rPr>
              <a:t> edition</a:t>
            </a:r>
          </a:p>
          <a:p>
            <a:pPr marL="380365" indent="-342265">
              <a:lnSpc>
                <a:spcPct val="100000"/>
              </a:lnSpc>
              <a:spcBef>
                <a:spcPts val="100"/>
              </a:spcBef>
              <a:buClr>
                <a:srgbClr val="A53010"/>
              </a:buClr>
              <a:buFont typeface="Arial Narrow"/>
              <a:buChar char="•"/>
              <a:tabLst>
                <a:tab pos="380365" algn="l"/>
              </a:tabLst>
            </a:pPr>
            <a:r>
              <a:rPr lang="en-US" sz="2800" dirty="0">
                <a:solidFill>
                  <a:srgbClr val="404040"/>
                </a:solidFill>
                <a:latin typeface="Century Gothic"/>
                <a:cs typeface="Century Gothic"/>
              </a:rPr>
              <a:t>Smith and </a:t>
            </a:r>
            <a:r>
              <a:rPr lang="en-US" sz="2800" dirty="0" err="1">
                <a:solidFill>
                  <a:srgbClr val="404040"/>
                </a:solidFill>
                <a:latin typeface="Century Gothic"/>
                <a:cs typeface="Century Gothic"/>
              </a:rPr>
              <a:t>Tanaghos</a:t>
            </a:r>
            <a:r>
              <a:rPr lang="en-US" sz="2800" dirty="0">
                <a:solidFill>
                  <a:srgbClr val="404040"/>
                </a:solidFill>
                <a:latin typeface="Century Gothic"/>
                <a:cs typeface="Century Gothic"/>
              </a:rPr>
              <a:t> urology 9</a:t>
            </a:r>
            <a:r>
              <a:rPr lang="en-US" sz="2800" baseline="30000" dirty="0">
                <a:solidFill>
                  <a:srgbClr val="404040"/>
                </a:solidFill>
                <a:latin typeface="Century Gothic"/>
                <a:cs typeface="Century Gothic"/>
              </a:rPr>
              <a:t>th</a:t>
            </a:r>
            <a:r>
              <a:rPr lang="en-US" sz="2800" dirty="0">
                <a:solidFill>
                  <a:srgbClr val="404040"/>
                </a:solidFill>
                <a:latin typeface="Century Gothic"/>
                <a:cs typeface="Century Gothic"/>
              </a:rPr>
              <a:t> edition</a:t>
            </a:r>
          </a:p>
          <a:p>
            <a:pPr marL="380365" indent="-342265">
              <a:lnSpc>
                <a:spcPct val="100000"/>
              </a:lnSpc>
              <a:spcBef>
                <a:spcPts val="100"/>
              </a:spcBef>
              <a:buClr>
                <a:srgbClr val="A53010"/>
              </a:buClr>
              <a:buFont typeface="Arial Narrow"/>
              <a:buChar char="•"/>
              <a:tabLst>
                <a:tab pos="380365" algn="l"/>
              </a:tabLst>
            </a:pPr>
            <a:r>
              <a:rPr lang="en-US" sz="2800" dirty="0">
                <a:solidFill>
                  <a:srgbClr val="404040"/>
                </a:solidFill>
                <a:latin typeface="Century Gothic"/>
                <a:cs typeface="Century Gothic"/>
              </a:rPr>
              <a:t>EAU 2024 guidelines</a:t>
            </a:r>
            <a:endParaRPr sz="2800" dirty="0">
              <a:latin typeface="Century Gothic"/>
              <a:cs typeface="Century Gothic"/>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755904" y="621791"/>
            <a:ext cx="7848600" cy="568756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19200" y="742315"/>
            <a:ext cx="6978015" cy="1010285"/>
          </a:xfrm>
          <a:prstGeom prst="rect">
            <a:avLst/>
          </a:prstGeom>
        </p:spPr>
        <p:txBody>
          <a:bodyPr vert="horz" wrap="square" lIns="0" tIns="3175" rIns="0" bIns="0" rtlCol="0">
            <a:spAutoFit/>
          </a:bodyPr>
          <a:lstStyle/>
          <a:p>
            <a:pPr marL="12700" marR="5080">
              <a:lnSpc>
                <a:spcPct val="101899"/>
              </a:lnSpc>
              <a:spcBef>
                <a:spcPts val="25"/>
              </a:spcBef>
            </a:pPr>
            <a:r>
              <a:rPr sz="3200" dirty="0"/>
              <a:t>PROF</a:t>
            </a:r>
            <a:r>
              <a:rPr sz="3200" spc="-15" dirty="0"/>
              <a:t> </a:t>
            </a:r>
            <a:r>
              <a:rPr sz="3200" dirty="0"/>
              <a:t>UMER</a:t>
            </a:r>
            <a:r>
              <a:rPr sz="3200" spc="-5" dirty="0"/>
              <a:t> </a:t>
            </a:r>
            <a:r>
              <a:rPr sz="3200" dirty="0"/>
              <a:t>MODEL</a:t>
            </a:r>
            <a:r>
              <a:rPr sz="3200" spc="-5" dirty="0"/>
              <a:t> </a:t>
            </a:r>
            <a:r>
              <a:rPr sz="3200" dirty="0"/>
              <a:t>OF</a:t>
            </a:r>
            <a:r>
              <a:rPr sz="3200" spc="-5" dirty="0"/>
              <a:t> </a:t>
            </a:r>
            <a:r>
              <a:rPr sz="3200" spc="-10" dirty="0"/>
              <a:t>INTEGRATED LECTURE</a:t>
            </a:r>
            <a:endParaRPr sz="3200" dirty="0"/>
          </a:p>
        </p:txBody>
      </p:sp>
      <p:pic>
        <p:nvPicPr>
          <p:cNvPr id="3" name="object 3"/>
          <p:cNvPicPr/>
          <p:nvPr/>
        </p:nvPicPr>
        <p:blipFill>
          <a:blip r:embed="rId2" cstate="print"/>
          <a:stretch>
            <a:fillRect/>
          </a:stretch>
        </p:blipFill>
        <p:spPr>
          <a:xfrm>
            <a:off x="1295400" y="1752600"/>
            <a:ext cx="6248400" cy="48006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168A1-6C49-F077-AFC3-A6E21A7CCBFB}"/>
              </a:ext>
            </a:extLst>
          </p:cNvPr>
          <p:cNvSpPr>
            <a:spLocks noGrp="1"/>
          </p:cNvSpPr>
          <p:nvPr>
            <p:ph type="title"/>
          </p:nvPr>
        </p:nvSpPr>
        <p:spPr/>
        <p:txBody>
          <a:bodyPr/>
          <a:lstStyle/>
          <a:p>
            <a:endParaRPr lang="en-PK"/>
          </a:p>
        </p:txBody>
      </p:sp>
      <p:sp>
        <p:nvSpPr>
          <p:cNvPr id="3" name="Text Placeholder 2">
            <a:extLst>
              <a:ext uri="{FF2B5EF4-FFF2-40B4-BE49-F238E27FC236}">
                <a16:creationId xmlns:a16="http://schemas.microsoft.com/office/drawing/2014/main" id="{3AAA3E2E-F1F1-DF52-90BC-87F265B952C4}"/>
              </a:ext>
            </a:extLst>
          </p:cNvPr>
          <p:cNvSpPr>
            <a:spLocks noGrp="1"/>
          </p:cNvSpPr>
          <p:nvPr>
            <p:ph type="body" idx="1"/>
          </p:nvPr>
        </p:nvSpPr>
        <p:spPr>
          <a:xfrm>
            <a:off x="536244" y="1950796"/>
            <a:ext cx="8040370" cy="369332"/>
          </a:xfrm>
        </p:spPr>
        <p:txBody>
          <a:bodyPr/>
          <a:lstStyle/>
          <a:p>
            <a:r>
              <a:rPr lang="en-US" dirty="0"/>
              <a:t>CORE  SUBJECT</a:t>
            </a:r>
            <a:endParaRPr lang="en-PK" dirty="0"/>
          </a:p>
        </p:txBody>
      </p:sp>
    </p:spTree>
    <p:extLst>
      <p:ext uri="{BB962C8B-B14F-4D97-AF65-F5344CB8AC3E}">
        <p14:creationId xmlns:p14="http://schemas.microsoft.com/office/powerpoint/2010/main" val="4041006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824F1-6928-83EE-46AC-6FA34433373A}"/>
              </a:ext>
            </a:extLst>
          </p:cNvPr>
          <p:cNvSpPr>
            <a:spLocks noGrp="1"/>
          </p:cNvSpPr>
          <p:nvPr>
            <p:ph type="title"/>
          </p:nvPr>
        </p:nvSpPr>
        <p:spPr>
          <a:xfrm>
            <a:off x="444500" y="1262252"/>
            <a:ext cx="7185329" cy="984885"/>
          </a:xfrm>
        </p:spPr>
        <p:txBody>
          <a:bodyPr/>
          <a:lstStyle/>
          <a:p>
            <a:r>
              <a:rPr lang="en-US" dirty="0"/>
              <a:t>Congenital Anomalies of Upper Urinary Tract</a:t>
            </a:r>
            <a:endParaRPr lang="en-PK" dirty="0"/>
          </a:p>
        </p:txBody>
      </p:sp>
      <p:sp>
        <p:nvSpPr>
          <p:cNvPr id="3" name="Text Placeholder 2">
            <a:extLst>
              <a:ext uri="{FF2B5EF4-FFF2-40B4-BE49-F238E27FC236}">
                <a16:creationId xmlns:a16="http://schemas.microsoft.com/office/drawing/2014/main" id="{D71BCA6D-8BDD-74AE-532C-8C8F6C252DFD}"/>
              </a:ext>
            </a:extLst>
          </p:cNvPr>
          <p:cNvSpPr>
            <a:spLocks noGrp="1"/>
          </p:cNvSpPr>
          <p:nvPr>
            <p:ph type="body" idx="1"/>
          </p:nvPr>
        </p:nvSpPr>
        <p:spPr>
          <a:xfrm>
            <a:off x="551815" y="2362200"/>
            <a:ext cx="8040370" cy="2585323"/>
          </a:xfrm>
        </p:spPr>
        <p:txBody>
          <a:bodyPr/>
          <a:lstStyle/>
          <a:p>
            <a:r>
              <a:rPr lang="en-US" dirty="0"/>
              <a:t>Structural or functional abnormalities of the kidneys, ureters, or their embryological derivatives that arise due to developmental defects during fetal life. These anomalies can affect renal formation, migration, differentiation, or fusion and may lead to complications such as hydronephrosis, recurrent urinary tract infections, hypertension, or renal failure.</a:t>
            </a:r>
            <a:endParaRPr lang="en-PK" dirty="0"/>
          </a:p>
        </p:txBody>
      </p:sp>
    </p:spTree>
    <p:extLst>
      <p:ext uri="{BB962C8B-B14F-4D97-AF65-F5344CB8AC3E}">
        <p14:creationId xmlns:p14="http://schemas.microsoft.com/office/powerpoint/2010/main" val="3834758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31213-7EFA-DF6A-83A9-5AE315EC53F1}"/>
              </a:ext>
            </a:extLst>
          </p:cNvPr>
          <p:cNvSpPr>
            <a:spLocks noGrp="1"/>
          </p:cNvSpPr>
          <p:nvPr>
            <p:ph type="title"/>
          </p:nvPr>
        </p:nvSpPr>
        <p:spPr>
          <a:xfrm>
            <a:off x="444500" y="1262252"/>
            <a:ext cx="7185329" cy="492443"/>
          </a:xfrm>
        </p:spPr>
        <p:txBody>
          <a:bodyPr/>
          <a:lstStyle/>
          <a:p>
            <a:r>
              <a:rPr lang="en-US" dirty="0"/>
              <a:t>Classification</a:t>
            </a:r>
            <a:endParaRPr lang="en-PK" dirty="0"/>
          </a:p>
        </p:txBody>
      </p:sp>
      <p:sp>
        <p:nvSpPr>
          <p:cNvPr id="3" name="Text Placeholder 2">
            <a:extLst>
              <a:ext uri="{FF2B5EF4-FFF2-40B4-BE49-F238E27FC236}">
                <a16:creationId xmlns:a16="http://schemas.microsoft.com/office/drawing/2014/main" id="{A827E499-B67F-CC3B-8BAB-5FD34DA06BAE}"/>
              </a:ext>
            </a:extLst>
          </p:cNvPr>
          <p:cNvSpPr>
            <a:spLocks noGrp="1"/>
          </p:cNvSpPr>
          <p:nvPr>
            <p:ph type="body" idx="1"/>
          </p:nvPr>
        </p:nvSpPr>
        <p:spPr>
          <a:xfrm>
            <a:off x="536244" y="1950796"/>
            <a:ext cx="8040370" cy="4185761"/>
          </a:xfrm>
        </p:spPr>
        <p:txBody>
          <a:bodyPr/>
          <a:lstStyle/>
          <a:p>
            <a:pPr>
              <a:buFont typeface="+mj-lt"/>
              <a:buAutoNum type="arabicPeriod"/>
            </a:pPr>
            <a:r>
              <a:rPr lang="en-US" sz="2000" b="1" dirty="0"/>
              <a:t>Renal Agenesis &amp; Hypoplasia</a:t>
            </a:r>
            <a:r>
              <a:rPr lang="en-US" sz="2000" dirty="0"/>
              <a:t> – Absence (agenesis) or underdevelopment (hypoplasia) of one or both kidneys.</a:t>
            </a:r>
          </a:p>
          <a:p>
            <a:pPr>
              <a:buFont typeface="+mj-lt"/>
              <a:buAutoNum type="arabicPeriod"/>
            </a:pPr>
            <a:r>
              <a:rPr lang="en-US" sz="2000" b="1" dirty="0"/>
              <a:t>Renal Dysplasia &amp; Polycystic Kidney Disease</a:t>
            </a:r>
            <a:r>
              <a:rPr lang="en-US" sz="2000" dirty="0"/>
              <a:t> – Abnormal differentiation leading to cystic or dysplastic kidneys.</a:t>
            </a:r>
          </a:p>
          <a:p>
            <a:pPr>
              <a:buFont typeface="+mj-lt"/>
              <a:buAutoNum type="arabicPeriod"/>
            </a:pPr>
            <a:r>
              <a:rPr lang="en-US" sz="2000" b="1" dirty="0"/>
              <a:t>Fusion Anomalies</a:t>
            </a:r>
            <a:r>
              <a:rPr lang="en-US" sz="2000" dirty="0"/>
              <a:t> – Conditions like </a:t>
            </a:r>
            <a:r>
              <a:rPr lang="en-US" sz="2000" b="1" dirty="0"/>
              <a:t>horseshoe kidney</a:t>
            </a:r>
            <a:r>
              <a:rPr lang="en-US" sz="2000" dirty="0"/>
              <a:t>, where kidneys are abnormally joined.</a:t>
            </a:r>
          </a:p>
          <a:p>
            <a:pPr>
              <a:buFont typeface="+mj-lt"/>
              <a:buAutoNum type="arabicPeriod"/>
            </a:pPr>
            <a:r>
              <a:rPr lang="en-US" sz="2000" b="1" dirty="0"/>
              <a:t>Ectopic Kidney</a:t>
            </a:r>
            <a:r>
              <a:rPr lang="en-US" sz="2000" dirty="0"/>
              <a:t> – Kidney located outside its normal anatomical position (e.g., pelvic kidney).</a:t>
            </a:r>
          </a:p>
          <a:p>
            <a:pPr>
              <a:buFont typeface="+mj-lt"/>
              <a:buAutoNum type="arabicPeriod"/>
            </a:pPr>
            <a:r>
              <a:rPr lang="en-US" sz="2000" b="1" dirty="0"/>
              <a:t>Ureteral Anomalies</a:t>
            </a:r>
            <a:r>
              <a:rPr lang="en-US" sz="2000" dirty="0"/>
              <a:t> – Includes </a:t>
            </a:r>
            <a:r>
              <a:rPr lang="en-US" sz="2000" b="1" dirty="0"/>
              <a:t>duplex ureter, ureterocele, and vesicoureteral reflux (VUR)</a:t>
            </a:r>
            <a:r>
              <a:rPr lang="en-US" sz="2000" dirty="0"/>
              <a:t> affecting urine drainage.</a:t>
            </a:r>
          </a:p>
          <a:p>
            <a:pPr>
              <a:buFont typeface="+mj-lt"/>
              <a:buAutoNum type="arabicPeriod"/>
            </a:pPr>
            <a:r>
              <a:rPr lang="en-US" sz="2000" b="1" dirty="0"/>
              <a:t>Obstructive Anomalies</a:t>
            </a:r>
            <a:r>
              <a:rPr lang="en-US" sz="2000" dirty="0"/>
              <a:t> – Conditions like </a:t>
            </a:r>
            <a:r>
              <a:rPr lang="en-US" sz="2000" b="1" dirty="0" err="1"/>
              <a:t>pelviureteric</a:t>
            </a:r>
            <a:r>
              <a:rPr lang="en-US" sz="2000" b="1" dirty="0"/>
              <a:t> junction obstruction (PUJO)</a:t>
            </a:r>
            <a:r>
              <a:rPr lang="en-US" sz="2000" dirty="0"/>
              <a:t> leading to hydronephrosis.</a:t>
            </a:r>
          </a:p>
          <a:p>
            <a:endParaRPr lang="en-PK" dirty="0"/>
          </a:p>
        </p:txBody>
      </p:sp>
    </p:spTree>
    <p:extLst>
      <p:ext uri="{BB962C8B-B14F-4D97-AF65-F5344CB8AC3E}">
        <p14:creationId xmlns:p14="http://schemas.microsoft.com/office/powerpoint/2010/main" val="2502215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1F06F-81EF-7F07-C402-1A0013DA53E3}"/>
              </a:ext>
            </a:extLst>
          </p:cNvPr>
          <p:cNvSpPr>
            <a:spLocks noGrp="1"/>
          </p:cNvSpPr>
          <p:nvPr>
            <p:ph type="title"/>
          </p:nvPr>
        </p:nvSpPr>
        <p:spPr/>
        <p:txBody>
          <a:bodyPr/>
          <a:lstStyle/>
          <a:p>
            <a:endParaRPr lang="en-PK"/>
          </a:p>
        </p:txBody>
      </p:sp>
      <p:sp>
        <p:nvSpPr>
          <p:cNvPr id="3" name="Text Placeholder 2">
            <a:extLst>
              <a:ext uri="{FF2B5EF4-FFF2-40B4-BE49-F238E27FC236}">
                <a16:creationId xmlns:a16="http://schemas.microsoft.com/office/drawing/2014/main" id="{9D490573-B0AD-6ED0-B865-9175F71DA734}"/>
              </a:ext>
            </a:extLst>
          </p:cNvPr>
          <p:cNvSpPr>
            <a:spLocks noGrp="1"/>
          </p:cNvSpPr>
          <p:nvPr>
            <p:ph type="body" idx="1"/>
          </p:nvPr>
        </p:nvSpPr>
        <p:spPr>
          <a:xfrm>
            <a:off x="536244" y="1950796"/>
            <a:ext cx="8040370" cy="369332"/>
          </a:xfrm>
        </p:spPr>
        <p:txBody>
          <a:bodyPr/>
          <a:lstStyle/>
          <a:p>
            <a:r>
              <a:rPr lang="en-US" dirty="0"/>
              <a:t>VERTICAL INTEGRATION WITH EMBRYOLOGY</a:t>
            </a:r>
            <a:endParaRPr lang="en-PK" dirty="0"/>
          </a:p>
        </p:txBody>
      </p:sp>
    </p:spTree>
    <p:extLst>
      <p:ext uri="{BB962C8B-B14F-4D97-AF65-F5344CB8AC3E}">
        <p14:creationId xmlns:p14="http://schemas.microsoft.com/office/powerpoint/2010/main" val="910759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35255" rIns="0" bIns="0" rtlCol="0">
            <a:spAutoFit/>
          </a:bodyPr>
          <a:lstStyle/>
          <a:p>
            <a:pPr marL="12700">
              <a:lnSpc>
                <a:spcPct val="100000"/>
              </a:lnSpc>
              <a:spcBef>
                <a:spcPts val="105"/>
              </a:spcBef>
            </a:pPr>
            <a:r>
              <a:rPr sz="2800" spc="15" dirty="0"/>
              <a:t> </a:t>
            </a:r>
            <a:r>
              <a:rPr sz="2800" spc="-25" dirty="0"/>
              <a:t>EMBRYOLOGY</a:t>
            </a:r>
            <a:endParaRPr sz="2800"/>
          </a:p>
        </p:txBody>
      </p:sp>
      <p:sp>
        <p:nvSpPr>
          <p:cNvPr id="3" name="object 3"/>
          <p:cNvSpPr txBox="1"/>
          <p:nvPr/>
        </p:nvSpPr>
        <p:spPr>
          <a:xfrm>
            <a:off x="536244" y="1877628"/>
            <a:ext cx="8058784" cy="2587625"/>
          </a:xfrm>
          <a:prstGeom prst="rect">
            <a:avLst/>
          </a:prstGeom>
        </p:spPr>
        <p:txBody>
          <a:bodyPr vert="horz" wrap="square" lIns="0" tIns="85725" rIns="0" bIns="0" rtlCol="0">
            <a:spAutoFit/>
          </a:bodyPr>
          <a:lstStyle/>
          <a:p>
            <a:pPr marL="286385" indent="-273685">
              <a:lnSpc>
                <a:spcPct val="100000"/>
              </a:lnSpc>
              <a:spcBef>
                <a:spcPts val="675"/>
              </a:spcBef>
              <a:buClr>
                <a:srgbClr val="0AD0D9"/>
              </a:buClr>
              <a:buSzPct val="93750"/>
              <a:buFont typeface="Wingdings 2"/>
              <a:buChar char=""/>
              <a:tabLst>
                <a:tab pos="286385" algn="l"/>
              </a:tabLst>
            </a:pPr>
            <a:r>
              <a:rPr sz="2400" spc="-10" dirty="0">
                <a:latin typeface="Constantia"/>
                <a:cs typeface="Constantia"/>
              </a:rPr>
              <a:t>Upper</a:t>
            </a:r>
            <a:r>
              <a:rPr sz="2400" spc="-155" dirty="0">
                <a:latin typeface="Constantia"/>
                <a:cs typeface="Constantia"/>
              </a:rPr>
              <a:t> </a:t>
            </a:r>
            <a:r>
              <a:rPr sz="2400" dirty="0">
                <a:latin typeface="Constantia"/>
                <a:cs typeface="Constantia"/>
              </a:rPr>
              <a:t>renal</a:t>
            </a:r>
            <a:r>
              <a:rPr sz="2400" spc="-105" dirty="0">
                <a:latin typeface="Constantia"/>
                <a:cs typeface="Constantia"/>
              </a:rPr>
              <a:t> </a:t>
            </a:r>
            <a:r>
              <a:rPr sz="2400" dirty="0">
                <a:latin typeface="Constantia"/>
                <a:cs typeface="Constantia"/>
              </a:rPr>
              <a:t>tract</a:t>
            </a:r>
            <a:r>
              <a:rPr sz="2400" spc="-95" dirty="0">
                <a:latin typeface="Constantia"/>
                <a:cs typeface="Constantia"/>
              </a:rPr>
              <a:t> </a:t>
            </a:r>
            <a:r>
              <a:rPr sz="2400" dirty="0">
                <a:latin typeface="Constantia"/>
                <a:cs typeface="Constantia"/>
              </a:rPr>
              <a:t>is</a:t>
            </a:r>
            <a:r>
              <a:rPr sz="2400" spc="-140" dirty="0">
                <a:latin typeface="Constantia"/>
                <a:cs typeface="Constantia"/>
              </a:rPr>
              <a:t> </a:t>
            </a:r>
            <a:r>
              <a:rPr sz="2400" dirty="0">
                <a:latin typeface="Constantia"/>
                <a:cs typeface="Constantia"/>
              </a:rPr>
              <a:t>derived</a:t>
            </a:r>
            <a:r>
              <a:rPr sz="2400" spc="-75" dirty="0">
                <a:latin typeface="Constantia"/>
                <a:cs typeface="Constantia"/>
              </a:rPr>
              <a:t> </a:t>
            </a:r>
            <a:r>
              <a:rPr sz="2400" dirty="0">
                <a:latin typeface="Constantia"/>
                <a:cs typeface="Constantia"/>
              </a:rPr>
              <a:t>from</a:t>
            </a:r>
            <a:r>
              <a:rPr sz="2400" spc="-120" dirty="0">
                <a:latin typeface="Constantia"/>
                <a:cs typeface="Constantia"/>
              </a:rPr>
              <a:t> </a:t>
            </a:r>
            <a:r>
              <a:rPr sz="2400" dirty="0">
                <a:latin typeface="Constantia"/>
                <a:cs typeface="Constantia"/>
              </a:rPr>
              <a:t>three</a:t>
            </a:r>
            <a:r>
              <a:rPr sz="2400" spc="-145" dirty="0">
                <a:latin typeface="Constantia"/>
                <a:cs typeface="Constantia"/>
              </a:rPr>
              <a:t> </a:t>
            </a:r>
            <a:r>
              <a:rPr sz="2400" spc="-10" dirty="0">
                <a:latin typeface="Constantia"/>
                <a:cs typeface="Constantia"/>
              </a:rPr>
              <a:t>structures</a:t>
            </a:r>
            <a:endParaRPr sz="2400">
              <a:latin typeface="Constantia"/>
              <a:cs typeface="Constantia"/>
            </a:endParaRPr>
          </a:p>
          <a:p>
            <a:pPr marL="286385" indent="-273685">
              <a:lnSpc>
                <a:spcPct val="100000"/>
              </a:lnSpc>
              <a:spcBef>
                <a:spcPts val="580"/>
              </a:spcBef>
              <a:buClr>
                <a:srgbClr val="0AD0D9"/>
              </a:buClr>
              <a:buSzPct val="93750"/>
              <a:buFont typeface="Wingdings 2"/>
              <a:buChar char=""/>
              <a:tabLst>
                <a:tab pos="286385" algn="l"/>
              </a:tabLst>
            </a:pPr>
            <a:r>
              <a:rPr sz="2400" dirty="0">
                <a:latin typeface="Constantia"/>
                <a:cs typeface="Constantia"/>
              </a:rPr>
              <a:t>Metanephros</a:t>
            </a:r>
            <a:r>
              <a:rPr sz="2400" spc="-90" dirty="0">
                <a:latin typeface="Constantia"/>
                <a:cs typeface="Constantia"/>
              </a:rPr>
              <a:t> </a:t>
            </a:r>
            <a:r>
              <a:rPr sz="2400" spc="-10" dirty="0">
                <a:latin typeface="Constantia"/>
                <a:cs typeface="Constantia"/>
              </a:rPr>
              <a:t>(mature</a:t>
            </a:r>
            <a:r>
              <a:rPr sz="2400" spc="-135" dirty="0">
                <a:latin typeface="Constantia"/>
                <a:cs typeface="Constantia"/>
              </a:rPr>
              <a:t> </a:t>
            </a:r>
            <a:r>
              <a:rPr sz="2400" spc="-10" dirty="0">
                <a:latin typeface="Constantia"/>
                <a:cs typeface="Constantia"/>
              </a:rPr>
              <a:t>form)</a:t>
            </a:r>
            <a:endParaRPr sz="2400">
              <a:latin typeface="Constantia"/>
              <a:cs typeface="Constantia"/>
            </a:endParaRPr>
          </a:p>
          <a:p>
            <a:pPr marL="286385" indent="-273685">
              <a:lnSpc>
                <a:spcPct val="100000"/>
              </a:lnSpc>
              <a:spcBef>
                <a:spcPts val="580"/>
              </a:spcBef>
              <a:buClr>
                <a:srgbClr val="0AD0D9"/>
              </a:buClr>
              <a:buSzPct val="93750"/>
              <a:buFont typeface="Wingdings 2"/>
              <a:buChar char=""/>
              <a:tabLst>
                <a:tab pos="286385" algn="l"/>
              </a:tabLst>
            </a:pPr>
            <a:r>
              <a:rPr sz="2400" spc="-10" dirty="0">
                <a:latin typeface="Constantia"/>
                <a:cs typeface="Constantia"/>
              </a:rPr>
              <a:t>Mesonephros</a:t>
            </a:r>
            <a:endParaRPr sz="2400">
              <a:latin typeface="Constantia"/>
              <a:cs typeface="Constantia"/>
            </a:endParaRPr>
          </a:p>
          <a:p>
            <a:pPr marL="286385" indent="-273685">
              <a:lnSpc>
                <a:spcPct val="100000"/>
              </a:lnSpc>
              <a:spcBef>
                <a:spcPts val="575"/>
              </a:spcBef>
              <a:buClr>
                <a:srgbClr val="0AD0D9"/>
              </a:buClr>
              <a:buSzPct val="93750"/>
              <a:buFont typeface="Wingdings 2"/>
              <a:buChar char=""/>
              <a:tabLst>
                <a:tab pos="286385" algn="l"/>
              </a:tabLst>
            </a:pPr>
            <a:r>
              <a:rPr sz="2400" spc="-10" dirty="0">
                <a:latin typeface="Constantia"/>
                <a:cs typeface="Constantia"/>
              </a:rPr>
              <a:t>Pronephros</a:t>
            </a:r>
            <a:r>
              <a:rPr sz="2400" spc="-65" dirty="0">
                <a:latin typeface="Constantia"/>
                <a:cs typeface="Constantia"/>
              </a:rPr>
              <a:t> </a:t>
            </a:r>
            <a:r>
              <a:rPr sz="2400" dirty="0">
                <a:latin typeface="Constantia"/>
                <a:cs typeface="Constantia"/>
              </a:rPr>
              <a:t>(most</a:t>
            </a:r>
            <a:r>
              <a:rPr sz="2400" spc="-45" dirty="0">
                <a:latin typeface="Constantia"/>
                <a:cs typeface="Constantia"/>
              </a:rPr>
              <a:t> </a:t>
            </a:r>
            <a:r>
              <a:rPr sz="2400" spc="-10" dirty="0">
                <a:latin typeface="Constantia"/>
                <a:cs typeface="Constantia"/>
              </a:rPr>
              <a:t>immature</a:t>
            </a:r>
            <a:r>
              <a:rPr sz="2400" spc="-100" dirty="0">
                <a:latin typeface="Constantia"/>
                <a:cs typeface="Constantia"/>
              </a:rPr>
              <a:t> </a:t>
            </a:r>
            <a:r>
              <a:rPr sz="2400" spc="-10" dirty="0">
                <a:latin typeface="Constantia"/>
                <a:cs typeface="Constantia"/>
              </a:rPr>
              <a:t>form)</a:t>
            </a:r>
            <a:endParaRPr sz="2400">
              <a:latin typeface="Constantia"/>
              <a:cs typeface="Constantia"/>
            </a:endParaRPr>
          </a:p>
          <a:p>
            <a:pPr marL="286385" indent="-273685">
              <a:lnSpc>
                <a:spcPct val="100000"/>
              </a:lnSpc>
              <a:spcBef>
                <a:spcPts val="580"/>
              </a:spcBef>
              <a:buClr>
                <a:srgbClr val="0AD0D9"/>
              </a:buClr>
              <a:buSzPct val="93750"/>
              <a:buFont typeface="Wingdings 2"/>
              <a:buChar char=""/>
              <a:tabLst>
                <a:tab pos="286385" algn="l"/>
              </a:tabLst>
            </a:pPr>
            <a:r>
              <a:rPr sz="2400" spc="-10" dirty="0">
                <a:latin typeface="Constantia"/>
                <a:cs typeface="Constantia"/>
              </a:rPr>
              <a:t>Development</a:t>
            </a:r>
            <a:r>
              <a:rPr sz="2400" spc="-90" dirty="0">
                <a:latin typeface="Constantia"/>
                <a:cs typeface="Constantia"/>
              </a:rPr>
              <a:t> </a:t>
            </a:r>
            <a:r>
              <a:rPr sz="2400" dirty="0">
                <a:latin typeface="Constantia"/>
                <a:cs typeface="Constantia"/>
              </a:rPr>
              <a:t>begins</a:t>
            </a:r>
            <a:r>
              <a:rPr sz="2400" spc="-140" dirty="0">
                <a:latin typeface="Constantia"/>
                <a:cs typeface="Constantia"/>
              </a:rPr>
              <a:t> </a:t>
            </a:r>
            <a:r>
              <a:rPr sz="2400" dirty="0">
                <a:latin typeface="Constantia"/>
                <a:cs typeface="Constantia"/>
              </a:rPr>
              <a:t>at</a:t>
            </a:r>
            <a:r>
              <a:rPr sz="2400" spc="-80" dirty="0">
                <a:latin typeface="Constantia"/>
                <a:cs typeface="Constantia"/>
              </a:rPr>
              <a:t> </a:t>
            </a:r>
            <a:r>
              <a:rPr sz="2400" dirty="0">
                <a:latin typeface="Constantia"/>
                <a:cs typeface="Constantia"/>
              </a:rPr>
              <a:t>4</a:t>
            </a:r>
            <a:r>
              <a:rPr sz="2400" spc="-75" dirty="0">
                <a:latin typeface="Constantia"/>
                <a:cs typeface="Constantia"/>
              </a:rPr>
              <a:t> </a:t>
            </a:r>
            <a:r>
              <a:rPr sz="2400" spc="-10" dirty="0">
                <a:latin typeface="Constantia"/>
                <a:cs typeface="Constantia"/>
              </a:rPr>
              <a:t>weeks</a:t>
            </a:r>
            <a:r>
              <a:rPr sz="2400" spc="-130" dirty="0">
                <a:latin typeface="Constantia"/>
                <a:cs typeface="Constantia"/>
              </a:rPr>
              <a:t> </a:t>
            </a:r>
            <a:r>
              <a:rPr sz="2400" dirty="0">
                <a:latin typeface="Constantia"/>
                <a:cs typeface="Constantia"/>
              </a:rPr>
              <a:t>and</a:t>
            </a:r>
            <a:r>
              <a:rPr sz="2400" spc="-70" dirty="0">
                <a:latin typeface="Constantia"/>
                <a:cs typeface="Constantia"/>
              </a:rPr>
              <a:t> </a:t>
            </a:r>
            <a:r>
              <a:rPr sz="2400" dirty="0">
                <a:latin typeface="Constantia"/>
                <a:cs typeface="Constantia"/>
              </a:rPr>
              <a:t>completed</a:t>
            </a:r>
            <a:r>
              <a:rPr sz="2400" spc="-40" dirty="0">
                <a:latin typeface="Constantia"/>
                <a:cs typeface="Constantia"/>
              </a:rPr>
              <a:t> </a:t>
            </a:r>
            <a:r>
              <a:rPr sz="2400" dirty="0">
                <a:latin typeface="Constantia"/>
                <a:cs typeface="Constantia"/>
              </a:rPr>
              <a:t>by</a:t>
            </a:r>
            <a:r>
              <a:rPr sz="2400" spc="-100" dirty="0">
                <a:latin typeface="Constantia"/>
                <a:cs typeface="Constantia"/>
              </a:rPr>
              <a:t> </a:t>
            </a:r>
            <a:r>
              <a:rPr sz="2400" dirty="0">
                <a:latin typeface="Constantia"/>
                <a:cs typeface="Constantia"/>
              </a:rPr>
              <a:t>36</a:t>
            </a:r>
            <a:r>
              <a:rPr sz="2400" spc="-65" dirty="0">
                <a:latin typeface="Constantia"/>
                <a:cs typeface="Constantia"/>
              </a:rPr>
              <a:t> </a:t>
            </a:r>
            <a:r>
              <a:rPr sz="2400" spc="-10" dirty="0">
                <a:latin typeface="Constantia"/>
                <a:cs typeface="Constantia"/>
              </a:rPr>
              <a:t>weeks</a:t>
            </a:r>
            <a:endParaRPr sz="2400">
              <a:latin typeface="Constantia"/>
              <a:cs typeface="Constantia"/>
            </a:endParaRPr>
          </a:p>
          <a:p>
            <a:pPr marL="287020">
              <a:lnSpc>
                <a:spcPct val="100000"/>
              </a:lnSpc>
            </a:pPr>
            <a:r>
              <a:rPr sz="2400" spc="-10" dirty="0">
                <a:latin typeface="Constantia"/>
                <a:cs typeface="Constantia"/>
              </a:rPr>
              <a:t>antenatally.</a:t>
            </a:r>
            <a:endParaRPr sz="2400">
              <a:latin typeface="Constantia"/>
              <a:cs typeface="Constantia"/>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121</TotalTime>
  <Words>1104</Words>
  <Application>Microsoft Office PowerPoint</Application>
  <PresentationFormat>On-screen Show (4:3)</PresentationFormat>
  <Paragraphs>141</Paragraphs>
  <Slides>33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Aptos</vt:lpstr>
      <vt:lpstr>Arial</vt:lpstr>
      <vt:lpstr>Arial Narrow</vt:lpstr>
      <vt:lpstr>Calibri</vt:lpstr>
      <vt:lpstr>Century Gothic</vt:lpstr>
      <vt:lpstr>Constantia</vt:lpstr>
      <vt:lpstr>Wingdings 2</vt:lpstr>
      <vt:lpstr>Office Theme</vt:lpstr>
      <vt:lpstr>PowerPoint Presentation</vt:lpstr>
      <vt:lpstr>University Motto, Vision, Values &amp; Goals</vt:lpstr>
      <vt:lpstr>SEQUENCE OF LGIS</vt:lpstr>
      <vt:lpstr>PROF UMER MODEL OF INTEGRATED LECTURE</vt:lpstr>
      <vt:lpstr>PowerPoint Presentation</vt:lpstr>
      <vt:lpstr>Congenital Anomalies of Upper Urinary Tract</vt:lpstr>
      <vt:lpstr>Classification</vt:lpstr>
      <vt:lpstr>PowerPoint Presentation</vt:lpstr>
      <vt:lpstr> EMBRYOLOGY</vt:lpstr>
      <vt:lpstr>RENAL AGENESIS</vt:lpstr>
      <vt:lpstr>RENAL DYSPLASIA</vt:lpstr>
      <vt:lpstr>ADULT POLYCYSTIC KIDNEY DISEASE(APKD)</vt:lpstr>
      <vt:lpstr>PowerPoint Presentation</vt:lpstr>
      <vt:lpstr>HORSE SHOE KIDNEY</vt:lpstr>
      <vt:lpstr>PowerPoint Presentation</vt:lpstr>
      <vt:lpstr>RENAL ECTOPIA</vt:lpstr>
      <vt:lpstr>PowerPoint Presentation</vt:lpstr>
      <vt:lpstr>PELVIURETERIC JUNCTION OBSTRUCTION</vt:lpstr>
      <vt:lpstr>PowerPoint Presentation</vt:lpstr>
      <vt:lpstr>URETERIC DUPLICATION</vt:lpstr>
      <vt:lpstr>PowerPoint Presentation</vt:lpstr>
      <vt:lpstr>PowerPoint Presentation</vt:lpstr>
      <vt:lpstr>VESICOURETERIC REFLUX(VUR)</vt:lpstr>
      <vt:lpstr>PowerPoint Presentation</vt:lpstr>
      <vt:lpstr>PowerPoint Presentation</vt:lpstr>
      <vt:lpstr>PowerPoint Presentation</vt:lpstr>
      <vt:lpstr>URETEROCELE</vt:lpstr>
      <vt:lpstr>PowerPoint Presentation</vt:lpstr>
      <vt:lpstr>Spiral Integration with Family Medicine: </vt:lpstr>
      <vt:lpstr>Spiral Integration with Biomedical Ethics: </vt:lpstr>
      <vt:lpstr>Research: </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Rameez Ahmed Mughal</cp:lastModifiedBy>
  <cp:revision>4</cp:revision>
  <dcterms:created xsi:type="dcterms:W3CDTF">2025-02-20T05:51:18Z</dcterms:created>
  <dcterms:modified xsi:type="dcterms:W3CDTF">2025-03-02T06:12:51Z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2024-09-23T00:00:00Z</vt:filetime>
  </property>
  <property fmtid="{D5CDD505-2E9C-101B-9397-08002B2CF9AE}" pid="3" name="Creator">
    <vt:lpwstr>Microsoft® PowerPoint® 2016</vt:lpwstr>
  </property>
  <property fmtid="{D5CDD505-2E9C-101B-9397-08002B2CF9AE}" pid="4" name="LastSaved">
    <vt:filetime>2025-02-20T00:00:00Z</vt:filetime>
  </property>
  <property fmtid="{D5CDD505-2E9C-101B-9397-08002B2CF9AE}" pid="5" name="Producer">
    <vt:lpwstr>www.ilovepdf.com</vt:lpwstr>
  </property>
</Properties>
</file>