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698" r:id="rId4"/>
    <p:sldId id="702" r:id="rId5"/>
    <p:sldId id="687" r:id="rId6"/>
    <p:sldId id="703" r:id="rId7"/>
    <p:sldId id="516" r:id="rId8"/>
    <p:sldId id="517" r:id="rId9"/>
    <p:sldId id="705" r:id="rId10"/>
    <p:sldId id="438" r:id="rId11"/>
    <p:sldId id="688" r:id="rId12"/>
    <p:sldId id="690" r:id="rId13"/>
    <p:sldId id="704" r:id="rId14"/>
    <p:sldId id="692" r:id="rId15"/>
    <p:sldId id="694" r:id="rId16"/>
    <p:sldId id="693" r:id="rId17"/>
    <p:sldId id="700" r:id="rId18"/>
    <p:sldId id="6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92" autoAdjust="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D1B1B-4DC4-44BF-9F60-91F3103899E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3906A-8848-475C-A00B-6EE8F91B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3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F6EB7-60A3-4F3D-98FB-73FEBDC8CB4F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EBDCE-C79A-4765-8392-94A76AC88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3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EBDCE-C79A-4765-8392-94A76AC889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38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EBDCE-C79A-4765-8392-94A76AC889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1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7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6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514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059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6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88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2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9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1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6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1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1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7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55130-092A-4A37-AC38-0915D67373FB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B104F0-48EF-4A9F-B3F1-20C3A7159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1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257-leaf-rain-wallpaper-hd-26531.jpg"/>
          <p:cNvPicPr>
            <a:picLocks noChangeAspect="1"/>
          </p:cNvPicPr>
          <p:nvPr/>
        </p:nvPicPr>
        <p:blipFill>
          <a:blip r:embed="rId2"/>
          <a:srcRect l="3226" t="32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68538"/>
            <a:ext cx="8709025" cy="1160462"/>
          </a:xfrm>
          <a:noFill/>
          <a:scene3d>
            <a:camera prst="orthographicFront"/>
            <a:lightRig rig="flat" dir="t"/>
          </a:scene3d>
          <a:sp3d>
            <a:bevelT/>
          </a:sp3d>
        </p:spPr>
        <p:txBody>
          <a:bodyPr>
            <a:noAutofit/>
            <a:sp3d extrusionH="57150" prstMaterial="plastic">
              <a:bevelT w="38100" h="38100"/>
            </a:sp3d>
          </a:bodyPr>
          <a:lstStyle/>
          <a:p>
            <a:pPr algn="ctr"/>
            <a:r>
              <a:rPr lang="ar-AE" sz="7619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en-US" sz="4572" b="1" dirty="0">
              <a:ln w="19050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5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1" y="290156"/>
            <a:ext cx="8229599" cy="11169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8825" rIns="0" bIns="0" rtlCol="0" anchor="ctr">
            <a:spAutoFit/>
          </a:bodyPr>
          <a:lstStyle/>
          <a:p>
            <a:pPr marL="1555319" marR="3362" indent="-877468" algn="ctr">
              <a:spcBef>
                <a:spcPts val="70"/>
              </a:spcBef>
            </a:pPr>
            <a:r>
              <a:rPr lang="en-US" sz="4000" b="1" dirty="0">
                <a:latin typeface="+mn-lt"/>
              </a:rPr>
              <a:t>CARBON MONOXIDE-HEMOGLOBIN DISSOCIATION CURVE</a:t>
            </a:r>
          </a:p>
        </p:txBody>
      </p:sp>
      <p:sp>
        <p:nvSpPr>
          <p:cNvPr id="3" name="object 3"/>
          <p:cNvSpPr/>
          <p:nvPr/>
        </p:nvSpPr>
        <p:spPr>
          <a:xfrm>
            <a:off x="2514600" y="1691044"/>
            <a:ext cx="7162800" cy="4876800"/>
          </a:xfrm>
          <a:prstGeom prst="rect">
            <a:avLst/>
          </a:prstGeom>
          <a:blipFill>
            <a:blip r:embed="rId2" cstate="print"/>
            <a:srcRect/>
            <a:stretch>
              <a:fillRect b="-1613"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pic>
        <p:nvPicPr>
          <p:cNvPr id="5" name="Picture 2" descr="E: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9806" y="129489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11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358D61-607A-476E-9A29-602AD6374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2" y="133822"/>
            <a:ext cx="10515600" cy="108267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+mn-lt"/>
              </a:rPr>
              <a:t>CO </a:t>
            </a:r>
            <a:r>
              <a:rPr lang="en-US" sz="4000" b="1" dirty="0" smtClean="0">
                <a:latin typeface="+mn-lt"/>
              </a:rPr>
              <a:t>POISONING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/>
              <a:t> </a:t>
            </a:r>
            <a:r>
              <a:rPr lang="en-US" sz="4000" b="1" dirty="0" smtClean="0"/>
              <a:t>          CORE CONCEPT</a:t>
            </a:r>
            <a:endParaRPr lang="en-US" sz="40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95A310-0377-4BD4-82CB-011004A9A8F8}"/>
              </a:ext>
            </a:extLst>
          </p:cNvPr>
          <p:cNvSpPr txBox="1"/>
          <p:nvPr/>
        </p:nvSpPr>
        <p:spPr>
          <a:xfrm>
            <a:off x="838199" y="1910443"/>
            <a:ext cx="10515601" cy="4448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/>
              <a:t>PO2 of blood Maybe Normal as CO doesn’t affect the dissolved oxygen level. So, no signs of Hypoxemia.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/>
              <a:t>Feedback Mechanism to hypoxia is Absent and the patient shows no symptoms of any struggle.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/>
              <a:t>Disorientation &amp; Unconsciousness occurs before becoming aware</a:t>
            </a:r>
          </a:p>
        </p:txBody>
      </p:sp>
      <p:pic>
        <p:nvPicPr>
          <p:cNvPr id="5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4116" y="133822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1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358D61-607A-476E-9A29-602AD6374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089"/>
            <a:ext cx="10515600" cy="108267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+mn-lt"/>
              </a:rPr>
              <a:t>TREATMENT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/>
              <a:t> </a:t>
            </a:r>
            <a:r>
              <a:rPr lang="en-US" sz="4000" b="1" dirty="0" smtClean="0"/>
              <a:t>    VERTICAL INTEGRATION</a:t>
            </a:r>
            <a:endParaRPr lang="en-US" sz="40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95A310-0377-4BD4-82CB-011004A9A8F8}"/>
              </a:ext>
            </a:extLst>
          </p:cNvPr>
          <p:cNvSpPr txBox="1"/>
          <p:nvPr/>
        </p:nvSpPr>
        <p:spPr>
          <a:xfrm>
            <a:off x="838200" y="2228536"/>
            <a:ext cx="10515601" cy="4086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36177" indent="-227772">
              <a:lnSpc>
                <a:spcPct val="150000"/>
              </a:lnSpc>
              <a:spcBef>
                <a:spcPts val="572"/>
              </a:spcBef>
              <a:buFont typeface="Arial"/>
              <a:buChar char="•"/>
              <a:tabLst>
                <a:tab pos="236177" algn="l"/>
                <a:tab pos="236597" algn="l"/>
              </a:tabLst>
            </a:pPr>
            <a:r>
              <a:rPr lang="en-US" sz="3600" b="1" dirty="0">
                <a:cs typeface="Arial"/>
              </a:rPr>
              <a:t>Pure oxygen</a:t>
            </a:r>
            <a:endParaRPr lang="en-US" sz="3600" dirty="0">
              <a:cs typeface="Arial"/>
            </a:endParaRPr>
          </a:p>
          <a:p>
            <a:pPr marL="768180" lvl="1" indent="-457200">
              <a:lnSpc>
                <a:spcPct val="150000"/>
              </a:lnSpc>
              <a:spcBef>
                <a:spcPts val="457"/>
              </a:spcBef>
              <a:buFont typeface="Arial" panose="020B0604020202020204" pitchFamily="34" charset="0"/>
              <a:buChar char="•"/>
              <a:tabLst>
                <a:tab pos="500930" algn="l"/>
              </a:tabLst>
            </a:pPr>
            <a:r>
              <a:rPr lang="en-US" sz="3200" b="1" dirty="0" err="1">
                <a:cs typeface="Arial"/>
              </a:rPr>
              <a:t>Hyperbarric</a:t>
            </a:r>
            <a:r>
              <a:rPr lang="en-US" sz="3200" b="1" dirty="0">
                <a:cs typeface="Arial"/>
              </a:rPr>
              <a:t> Oxygen therapy which Displaces CO</a:t>
            </a:r>
          </a:p>
          <a:p>
            <a:pPr marL="236177" indent="-227772">
              <a:lnSpc>
                <a:spcPct val="150000"/>
              </a:lnSpc>
              <a:spcBef>
                <a:spcPts val="497"/>
              </a:spcBef>
              <a:buFont typeface="Arial"/>
              <a:buChar char="•"/>
              <a:tabLst>
                <a:tab pos="236177" algn="l"/>
                <a:tab pos="236597" algn="l"/>
              </a:tabLst>
            </a:pPr>
            <a:r>
              <a:rPr lang="en-US" sz="3600" b="1" dirty="0">
                <a:cs typeface="Arial"/>
              </a:rPr>
              <a:t>5 % CO</a:t>
            </a:r>
            <a:r>
              <a:rPr lang="en-US" sz="3600" b="1" baseline="-19841" dirty="0">
                <a:cs typeface="Arial"/>
              </a:rPr>
              <a:t>2 </a:t>
            </a:r>
          </a:p>
          <a:p>
            <a:pPr marL="8405">
              <a:lnSpc>
                <a:spcPct val="150000"/>
              </a:lnSpc>
              <a:spcBef>
                <a:spcPts val="497"/>
              </a:spcBef>
              <a:tabLst>
                <a:tab pos="236177" algn="l"/>
                <a:tab pos="236597" algn="l"/>
              </a:tabLst>
            </a:pPr>
            <a:r>
              <a:rPr lang="en-US" sz="3200" b="1" dirty="0">
                <a:cs typeface="Arial"/>
              </a:rPr>
              <a:t>stimulates the respiratory center and causes 10 times rapid removal of CO from blood.</a:t>
            </a:r>
          </a:p>
        </p:txBody>
      </p:sp>
      <p:pic>
        <p:nvPicPr>
          <p:cNvPr id="5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2200" y="438266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1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3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5668" y="798769"/>
            <a:ext cx="1371600" cy="12923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5058" y="3318387"/>
            <a:ext cx="10250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8000" dirty="0" smtClean="0">
                <a:solidFill>
                  <a:schemeClr val="accent2"/>
                </a:solidFill>
              </a:rPr>
              <a:t>CORROSIVE INTAKE</a:t>
            </a:r>
            <a:endParaRPr lang="en-US" sz="8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76D02-B5FF-419D-A24D-25FDFFA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957"/>
            <a:ext cx="10515600" cy="10228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</a:t>
            </a:r>
            <a:r>
              <a:rPr lang="en-US" b="1" dirty="0" smtClean="0">
                <a:latin typeface="+mn-lt"/>
              </a:rPr>
              <a:t>REPORT</a:t>
            </a:r>
            <a:br>
              <a:rPr lang="en-US" b="1" dirty="0" smtClean="0">
                <a:latin typeface="+mn-lt"/>
              </a:rPr>
            </a:br>
            <a:r>
              <a:rPr lang="en-US" b="1" dirty="0"/>
              <a:t> </a:t>
            </a:r>
            <a:r>
              <a:rPr lang="en-US" b="1" dirty="0" smtClean="0"/>
              <a:t>    CORE CONCEPT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4572B9-F38B-4499-A859-00ABF66A5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0686"/>
            <a:ext cx="10515600" cy="41522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dirty="0"/>
              <a:t>A 35 Years old male shopkeeper by profession arrived at DHQ emergency with a history of ingestion of washroom cleaner after a dispute with his spouse. On examination, his pulse rate was 200 beats per minute. His B.P was 80/50mmHg. He was immediately resuscitated.</a:t>
            </a:r>
          </a:p>
        </p:txBody>
      </p:sp>
      <p:pic>
        <p:nvPicPr>
          <p:cNvPr id="5" name="Picture 2" descr="E: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2200" y="620957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1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95A6FC-88D7-4107-BBAB-79EDC0A02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2"/>
          <a:stretch/>
        </p:blipFill>
        <p:spPr>
          <a:xfrm>
            <a:off x="-168027" y="310243"/>
            <a:ext cx="11707585" cy="6547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6632" y="430059"/>
            <a:ext cx="1371600" cy="1292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29948" y="575187"/>
            <a:ext cx="263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25087B-445D-41CA-BD09-E0F321954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4414" r="1237" b="2936"/>
          <a:stretch/>
        </p:blipFill>
        <p:spPr>
          <a:xfrm>
            <a:off x="-175795" y="320000"/>
            <a:ext cx="11450413" cy="6250657"/>
          </a:xfrm>
          <a:prstGeom prst="rect">
            <a:avLst/>
          </a:prstGeom>
        </p:spPr>
      </p:pic>
      <p:pic>
        <p:nvPicPr>
          <p:cNvPr id="5" name="Picture 2" descr="E: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9367" y="320000"/>
            <a:ext cx="1371600" cy="1292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3845" y="678426"/>
            <a:ext cx="182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       References                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>
                <a:latin typeface="Arial Rounded MT Bold" pitchFamily="34" charset="0"/>
                <a:cs typeface="Aharoni" pitchFamily="2" charset="-79"/>
              </a:rPr>
              <a:t>Fucili, G., Brauzzi, M. Tips for avoiding common mistakes in out-of-hospital diagnosis of carbon </a:t>
            </a:r>
            <a:r>
              <a:rPr lang="en-US" b="0" dirty="0" smtClean="0">
                <a:latin typeface="Arial Rounded MT Bold" pitchFamily="34" charset="0"/>
                <a:cs typeface="Aharoni" pitchFamily="2" charset="-79"/>
              </a:rPr>
              <a:t>monoxide poisoning</a:t>
            </a:r>
            <a:r>
              <a:rPr lang="en-US" b="0" dirty="0">
                <a:latin typeface="Arial Rounded MT Bold" pitchFamily="34" charset="0"/>
                <a:cs typeface="Aharoni" pitchFamily="2" charset="-79"/>
              </a:rPr>
              <a:t>. </a:t>
            </a:r>
            <a:r>
              <a:rPr lang="en-US" b="0" i="1" dirty="0">
                <a:latin typeface="Arial Rounded MT Bold" pitchFamily="34" charset="0"/>
                <a:cs typeface="Aharoni" pitchFamily="2" charset="-79"/>
              </a:rPr>
              <a:t>J Anesth Analg Crit Care</a:t>
            </a:r>
            <a:r>
              <a:rPr lang="en-US" b="0" dirty="0">
                <a:latin typeface="Arial Rounded MT Bold" pitchFamily="34" charset="0"/>
                <a:cs typeface="Aharoni" pitchFamily="2" charset="-79"/>
              </a:rPr>
              <a:t> </a:t>
            </a:r>
            <a:r>
              <a:rPr lang="en-US" dirty="0">
                <a:latin typeface="Arial Rounded MT Bold" pitchFamily="34" charset="0"/>
                <a:cs typeface="Aharoni" pitchFamily="2" charset="-79"/>
              </a:rPr>
              <a:t>2</a:t>
            </a:r>
            <a:r>
              <a:rPr lang="en-US" b="0" dirty="0">
                <a:latin typeface="Arial Rounded MT Bold" pitchFamily="34" charset="0"/>
                <a:cs typeface="Aharoni" pitchFamily="2" charset="-79"/>
              </a:rPr>
              <a:t>, 14 (</a:t>
            </a:r>
            <a:r>
              <a:rPr lang="en-US" b="0" dirty="0" smtClean="0">
                <a:latin typeface="Arial Rounded MT Bold" pitchFamily="34" charset="0"/>
                <a:cs typeface="Aharoni" pitchFamily="2" charset="-79"/>
              </a:rPr>
              <a:t>2022).</a:t>
            </a:r>
          </a:p>
          <a:p>
            <a:pPr>
              <a:buFont typeface="Arial" pitchFamily="34" charset="0"/>
              <a:buChar char="•"/>
            </a:pPr>
            <a:r>
              <a:rPr lang="en-US" b="0" dirty="0">
                <a:latin typeface="Arial Rounded MT Bold" pitchFamily="34" charset="0"/>
                <a:cs typeface="Aharoni" pitchFamily="2" charset="-79"/>
              </a:rPr>
              <a:t>ROSE JJ, WANG L, XU Q, et al. Carbon Monoxide Poisoning: Pathogenesis, Management, and Future Directions of Therapy. Am J Respir Crit Care Med. 2017;195(5):596-606</a:t>
            </a:r>
            <a:r>
              <a:rPr lang="en-US" b="0" dirty="0" smtClean="0">
                <a:latin typeface="Arial Rounded MT Bold" pitchFamily="34" charset="0"/>
                <a:cs typeface="Aharoni" pitchFamily="2" charset="-79"/>
              </a:rPr>
              <a:t>.</a:t>
            </a:r>
            <a:endParaRPr lang="en-US" dirty="0" smtClean="0">
              <a:latin typeface="Arial Rounded MT Bold" pitchFamily="34" charset="0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US" b="0" dirty="0">
                <a:latin typeface="Arial Rounded MT Bold" pitchFamily="34" charset="0"/>
                <a:cs typeface="Aharoni" pitchFamily="2" charset="-79"/>
              </a:rPr>
              <a:t>YANAGIHA K, ISHII K, TAMAOKA A. Acetylcholinesterase inhibitor treatment alleviated cognitive impairment caused by delayed encephalopathy due to carbon monoxide poisoning: two case reports and a review of the literature. Medicine (Baltimore). 2017;96(8):e6125.</a:t>
            </a:r>
            <a:r>
              <a:rPr lang="en-US" dirty="0">
                <a:latin typeface="Arial Rounded MT Bold" pitchFamily="34" charset="0"/>
                <a:cs typeface="Aharoni" pitchFamily="2" charset="-79"/>
              </a:rPr>
              <a:t/>
            </a:r>
            <a:br>
              <a:rPr lang="en-US" dirty="0">
                <a:latin typeface="Arial Rounded MT Bold" pitchFamily="34" charset="0"/>
                <a:cs typeface="Aharoni" pitchFamily="2" charset="-79"/>
              </a:rPr>
            </a:br>
            <a:endParaRPr lang="en-US" b="0" dirty="0">
              <a:latin typeface="Arial Rounded MT Bold" pitchFamily="34" charset="0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US" b="0" dirty="0">
                <a:latin typeface="Arial Rounded MT Bold" pitchFamily="34" charset="0"/>
                <a:cs typeface="Aharoni" pitchFamily="2" charset="-79"/>
              </a:rPr>
              <a:t>BANO D, ANKARCRONA M. Beyond the critical point: An overview of excitotoxicity, calcium overload and the downstream consequences. Neurosci Lett. 2018;663:79-85.</a:t>
            </a:r>
            <a:r>
              <a:rPr lang="en-US" dirty="0">
                <a:latin typeface="Arial Rounded MT Bold" pitchFamily="34" charset="0"/>
                <a:cs typeface="Aharoni" pitchFamily="2" charset="-79"/>
              </a:rPr>
              <a:t/>
            </a:r>
            <a:br>
              <a:rPr lang="en-US" dirty="0">
                <a:latin typeface="Arial Rounded MT Bold" pitchFamily="34" charset="0"/>
                <a:cs typeface="Aharoni" pitchFamily="2" charset="-79"/>
              </a:rPr>
            </a:br>
            <a:endParaRPr lang="en-US" b="0" dirty="0">
              <a:latin typeface="Arial Rounded MT Bold" pitchFamily="34" charset="0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US" b="0" dirty="0">
                <a:latin typeface="Arial Rounded MT Bold" pitchFamily="34" charset="0"/>
                <a:cs typeface="Aharoni" pitchFamily="2" charset="-79"/>
              </a:rPr>
              <a:t>ZHAO N, LIANG P, ZHUO X, et al. After treatment with methylene blue is effective against delayed encephalopathy after acute carbon monoxide poisoning. Basic Clin Pharmacol Toxicol. 2018;122(5):470-480.</a:t>
            </a:r>
            <a:r>
              <a:rPr lang="en-US" dirty="0">
                <a:latin typeface="Arial Rounded MT Bold" pitchFamily="34" charset="0"/>
                <a:cs typeface="Aharoni" pitchFamily="2" charset="-79"/>
              </a:rPr>
              <a:t/>
            </a:r>
            <a:br>
              <a:rPr lang="en-US" dirty="0">
                <a:latin typeface="Arial Rounded MT Bold" pitchFamily="34" charset="0"/>
                <a:cs typeface="Aharoni" pitchFamily="2" charset="-79"/>
              </a:rPr>
            </a:br>
            <a:endParaRPr lang="en-US" b="0" dirty="0">
              <a:latin typeface="Arial Rounded MT Bold" pitchFamily="34" charset="0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US" b="0" dirty="0">
                <a:latin typeface="Arial Rounded MT Bold" pitchFamily="34" charset="0"/>
                <a:cs typeface="Aharoni" pitchFamily="2" charset="-79"/>
              </a:rPr>
              <a:t>ZHANG W, YU J, GUO M, et al. Dexmedtomidine attenuats glutamate-induced cytotoxicity by inhibiting the mitochondrial mediated apptotic pathway. Med Sci Monit. 2020;26:922139. </a:t>
            </a:r>
            <a:endParaRPr lang="en-US" dirty="0"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5974" y="379411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7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91" y="28497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THANK YOU !!!!!</a:t>
            </a:r>
          </a:p>
        </p:txBody>
      </p:sp>
    </p:spTree>
    <p:extLst>
      <p:ext uri="{BB962C8B-B14F-4D97-AF65-F5344CB8AC3E}">
        <p14:creationId xmlns:p14="http://schemas.microsoft.com/office/powerpoint/2010/main" val="22942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7" y="0"/>
            <a:ext cx="12195167" cy="6858000"/>
          </a:xfrm>
        </p:spPr>
      </p:pic>
      <p:sp>
        <p:nvSpPr>
          <p:cNvPr id="9" name="object 4"/>
          <p:cNvSpPr txBox="1"/>
          <p:nvPr/>
        </p:nvSpPr>
        <p:spPr>
          <a:xfrm>
            <a:off x="6909095" y="5162548"/>
            <a:ext cx="5105397" cy="1515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0" tIns="12095" rIns="0" bIns="0" rtlCol="0">
            <a:spAutoFit/>
          </a:bodyPr>
          <a:lstStyle/>
          <a:p>
            <a:pPr marL="391894" marR="385241" indent="1814" algn="ctr">
              <a:spcBef>
                <a:spcPts val="95"/>
              </a:spcBef>
            </a:pPr>
            <a:r>
              <a:rPr lang="en-US" sz="3200" b="1" spc="-5" dirty="0">
                <a:solidFill>
                  <a:schemeClr val="bg1"/>
                </a:solidFill>
                <a:cs typeface="Tw Cen MT"/>
              </a:rPr>
              <a:t>Dr Shahzad Manzoor</a:t>
            </a:r>
          </a:p>
          <a:p>
            <a:pPr marL="391894" marR="385241" indent="1814" algn="ctr">
              <a:spcBef>
                <a:spcPts val="95"/>
              </a:spcBef>
            </a:pPr>
            <a:r>
              <a:rPr lang="en-US" sz="3200" b="1" spc="-5" dirty="0">
                <a:solidFill>
                  <a:schemeClr val="bg1"/>
                </a:solidFill>
                <a:cs typeface="Tw Cen MT"/>
              </a:rPr>
              <a:t>Professor of Medicine</a:t>
            </a:r>
          </a:p>
          <a:p>
            <a:pPr marL="391894" marR="385241" indent="1814" algn="ctr">
              <a:spcBef>
                <a:spcPts val="95"/>
              </a:spcBef>
            </a:pPr>
            <a:r>
              <a:rPr lang="en-US" sz="3200" b="1" spc="-5" dirty="0" smtClean="0">
                <a:solidFill>
                  <a:schemeClr val="bg1"/>
                </a:solidFill>
                <a:cs typeface="Tw Cen MT"/>
              </a:rPr>
              <a:t>BBH Hospital </a:t>
            </a:r>
            <a:r>
              <a:rPr lang="en-US" sz="3200" b="1" spc="-5" dirty="0" err="1" smtClean="0">
                <a:solidFill>
                  <a:schemeClr val="bg1"/>
                </a:solidFill>
                <a:cs typeface="Tw Cen MT"/>
              </a:rPr>
              <a:t>Rwp</a:t>
            </a:r>
            <a:r>
              <a:rPr lang="en-US" sz="3200" b="1" spc="-5" dirty="0" smtClean="0">
                <a:solidFill>
                  <a:schemeClr val="bg1"/>
                </a:solidFill>
                <a:cs typeface="Tw Cen MT"/>
              </a:rPr>
              <a:t>.</a:t>
            </a:r>
            <a:endParaRPr lang="en-US" sz="3200" b="1" spc="-5" dirty="0">
              <a:solidFill>
                <a:schemeClr val="bg1"/>
              </a:solidFill>
              <a:cs typeface="Tw Cen M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9491"/>
            <a:ext cx="12192000" cy="11172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87086" tIns="43543" rIns="87086" bIns="435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4000" b="1" dirty="0"/>
              <a:t> </a:t>
            </a:r>
            <a:r>
              <a:rPr lang="en-US" sz="4000" b="1" dirty="0"/>
              <a:t>CO POISONING AND CORROSIVE INTAKE</a:t>
            </a:r>
            <a:endParaRPr lang="en-US" sz="381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FE6B10-C3F7-4A7C-A701-74CC28E8D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8" y="2682875"/>
            <a:ext cx="238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kern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kern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r>
              <a:rPr lang="en-US" sz="2400" b="1" kern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Professor </a:t>
            </a:r>
            <a:r>
              <a:rPr lang="en-US" sz="2400" b="1" kern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Umar’s Model of  Integrated Lecture </a:t>
            </a:r>
            <a:endParaRPr lang="en-US" dirty="0"/>
          </a:p>
        </p:txBody>
      </p:sp>
      <p:pic>
        <p:nvPicPr>
          <p:cNvPr id="4" name="Google Shape;98;g24f63e5cec5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54" y="511205"/>
            <a:ext cx="1065368" cy="99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 descr="Diagram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639" y="1601811"/>
            <a:ext cx="9851922" cy="46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9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58241" y="339091"/>
          <a:ext cx="9875519" cy="6326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5519"/>
              </a:tblGrid>
              <a:tr h="6326886">
                <a:tc>
                  <a:txBody>
                    <a:bodyPr/>
                    <a:lstStyle/>
                    <a:p>
                      <a:pPr marL="0" marR="83312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 smtClean="0">
                          <a:solidFill>
                            <a:srgbClr val="FF0000"/>
                          </a:solidFill>
                          <a:effectLst/>
                        </a:rPr>
                        <a:t>MISSION</a:t>
                      </a:r>
                    </a:p>
                    <a:p>
                      <a:pPr marL="0" marR="83312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To </a:t>
                      </a:r>
                      <a:r>
                        <a:rPr lang="en-US" sz="2200" dirty="0">
                          <a:effectLst/>
                        </a:rPr>
                        <a:t>impart evidence-based research-oriented health professional education Best possible patient care</a:t>
                      </a:r>
                    </a:p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5"/>
                        </a:spcAft>
                      </a:pPr>
                      <a:r>
                        <a:rPr lang="en-US" sz="2200" dirty="0">
                          <a:effectLst/>
                        </a:rPr>
                        <a:t>Mutual respect, ethical practice of healthcare and social accountability.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25"/>
                        </a:spcAft>
                      </a:pPr>
                      <a:r>
                        <a:rPr lang="en-US" sz="2200" b="1" i="1" dirty="0">
                          <a:solidFill>
                            <a:srgbClr val="FF0000"/>
                          </a:solidFill>
                          <a:effectLst/>
                        </a:rPr>
                        <a:t>Vision and Values</a:t>
                      </a:r>
                    </a:p>
                    <a:p>
                      <a:pPr marL="0" marR="173355" algn="l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1220"/>
                        </a:spcAft>
                      </a:pPr>
                      <a:r>
                        <a:rPr lang="en-US" sz="2200" dirty="0">
                          <a:effectLst/>
                        </a:rPr>
                        <a:t>Highly recognized and accredited </a:t>
                      </a:r>
                      <a:r>
                        <a:rPr lang="en-US" sz="2200" dirty="0" err="1">
                          <a:effectLst/>
                        </a:rPr>
                        <a:t>centre</a:t>
                      </a:r>
                      <a:r>
                        <a:rPr lang="en-US" sz="2200" dirty="0">
                          <a:effectLst/>
                        </a:rPr>
                        <a:t> of excellence in Medical Education, using evidence-based training techniques for development of highly competent health professionals, who are lifelong experiential learner and are socially accountable. </a:t>
                      </a:r>
                      <a:endParaRPr lang="en-US" sz="2200" dirty="0" smtClean="0">
                        <a:effectLst/>
                      </a:endParaRPr>
                    </a:p>
                    <a:p>
                      <a:pPr marL="0" marR="173355" algn="l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1220"/>
                        </a:spcAft>
                      </a:pPr>
                      <a:r>
                        <a:rPr lang="en-US" sz="2200" i="1" dirty="0" smtClean="0">
                          <a:solidFill>
                            <a:srgbClr val="FF0000"/>
                          </a:solidFill>
                          <a:effectLst/>
                        </a:rPr>
                        <a:t>Goals</a:t>
                      </a:r>
                    </a:p>
                    <a:p>
                      <a:pPr marL="0" marR="173355" algn="l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122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The </a:t>
                      </a:r>
                      <a:r>
                        <a:rPr lang="en-US" sz="2200" dirty="0">
                          <a:effectLst/>
                        </a:rPr>
                        <a:t>Undergraduate Integrated Learning Program is geared to provide you with quality medical education in an environment designed </a:t>
                      </a:r>
                      <a:r>
                        <a:rPr lang="en-US" sz="2200" dirty="0" smtClean="0">
                          <a:effectLst/>
                        </a:rPr>
                        <a:t>to</a:t>
                      </a:r>
                      <a:r>
                        <a:rPr lang="en-US" sz="2200" baseline="0" dirty="0" smtClean="0">
                          <a:effectLst/>
                        </a:rPr>
                        <a:t> learn an grow.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746" marR="60350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8240" y="339091"/>
            <a:ext cx="9875520" cy="689610"/>
          </a:xfrm>
        </p:spPr>
        <p:txBody>
          <a:bodyPr/>
          <a:lstStyle/>
          <a:p>
            <a:r>
              <a:rPr lang="en-US" dirty="0" smtClean="0"/>
              <a:t>MISSION AND VISION</a:t>
            </a:r>
            <a:endParaRPr lang="en-US" dirty="0"/>
          </a:p>
        </p:txBody>
      </p:sp>
      <p:pic>
        <p:nvPicPr>
          <p:cNvPr id="5" name="Picture 4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0632" y="339091"/>
            <a:ext cx="813128" cy="988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C7771-3637-40A4-9053-E53D4A17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7" y="678952"/>
            <a:ext cx="10515600" cy="103754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+mn-lt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46886A-3CA3-4134-A746-2CC802B74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By the end of this lecture, all final year MBBS students should be able to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Diagnose case of carbon monoxide poisoning.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Describe the management of CO poisoning.</a:t>
            </a:r>
          </a:p>
        </p:txBody>
      </p:sp>
      <p:pic>
        <p:nvPicPr>
          <p:cNvPr id="4" name="Picture 3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2200" y="636695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3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MONOXIDE POISONING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52" y="2197049"/>
            <a:ext cx="3743631" cy="3844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E: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948" y="379411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025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6" t="12031" r="33144" b="19868"/>
          <a:stretch/>
        </p:blipFill>
        <p:spPr>
          <a:xfrm>
            <a:off x="394519" y="332010"/>
            <a:ext cx="10972800" cy="6330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743200" y="6204854"/>
            <a:ext cx="3886200" cy="457200"/>
          </a:xfrm>
          <a:prstGeom prst="rect">
            <a:avLst/>
          </a:prstGeom>
          <a:solidFill>
            <a:schemeClr val="lt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8735" y="855406"/>
            <a:ext cx="305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NEWS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82533"/>
            <a:ext cx="6553200" cy="5247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SUFFOCATION</a:t>
            </a:r>
            <a:endParaRPr lang="en-US" dirty="0"/>
          </a:p>
        </p:txBody>
      </p:sp>
      <p:pic>
        <p:nvPicPr>
          <p:cNvPr id="4" name="Picture 3" descr="E: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7233" y="423097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1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4" y="63909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</a:t>
            </a:r>
            <a:r>
              <a:rPr lang="en-US" dirty="0" smtClean="0"/>
              <a:t>            CO </a:t>
            </a:r>
            <a:r>
              <a:rPr lang="en-US" dirty="0" smtClean="0"/>
              <a:t>POISONING</a:t>
            </a:r>
            <a:br>
              <a:rPr lang="en-US" dirty="0" smtClean="0"/>
            </a:br>
            <a:r>
              <a:rPr lang="en-US" dirty="0" smtClean="0"/>
              <a:t>                        </a:t>
            </a:r>
            <a:r>
              <a:rPr lang="en-US" sz="2200" dirty="0" smtClean="0"/>
              <a:t>CORE </a:t>
            </a:r>
            <a:r>
              <a:rPr lang="en-US" sz="2200" dirty="0"/>
              <a:t>CONCEPT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/>
              <a:t>Only 3% of the O</a:t>
            </a:r>
            <a:r>
              <a:rPr lang="en-US" b="1" baseline="-25000" dirty="0"/>
              <a:t>2 </a:t>
            </a:r>
            <a:r>
              <a:rPr lang="en-US" b="1" dirty="0"/>
              <a:t>in the blood is dissolved, the remaining 97% is transported in combination with </a:t>
            </a:r>
            <a:r>
              <a:rPr lang="en-US" b="1" dirty="0" err="1"/>
              <a:t>Hb</a:t>
            </a:r>
            <a:r>
              <a:rPr lang="en-US" b="1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The O</a:t>
            </a:r>
            <a:r>
              <a:rPr lang="en-US" b="1" baseline="-25000" dirty="0"/>
              <a:t>2 </a:t>
            </a:r>
            <a:r>
              <a:rPr lang="en-US" b="1" dirty="0"/>
              <a:t>bound to </a:t>
            </a:r>
            <a:r>
              <a:rPr lang="en-US" b="1" dirty="0" err="1"/>
              <a:t>Hb</a:t>
            </a:r>
            <a:r>
              <a:rPr lang="en-US" b="1" dirty="0"/>
              <a:t> does not contribute to the PO</a:t>
            </a:r>
            <a:r>
              <a:rPr lang="en-US" b="1" baseline="-25000" dirty="0"/>
              <a:t>2</a:t>
            </a:r>
            <a:r>
              <a:rPr lang="en-US" b="1" dirty="0"/>
              <a:t> of the blood (Dissolved oxygen).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CO has a very strong affinity for Hemoglobin, even at a very low concentration its readily binds with </a:t>
            </a:r>
            <a:r>
              <a:rPr lang="en-US" b="1" dirty="0" err="1"/>
              <a:t>Hb</a:t>
            </a:r>
            <a:r>
              <a:rPr lang="en-US" b="1" dirty="0"/>
              <a:t> and displaces oxygen from </a:t>
            </a:r>
            <a:r>
              <a:rPr lang="en-US" b="1" dirty="0" err="1"/>
              <a:t>Hb</a:t>
            </a:r>
            <a:r>
              <a:rPr lang="en-US" b="1" dirty="0"/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2402" y="438403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1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1079</TotalTime>
  <Words>385</Words>
  <Application>Microsoft Office PowerPoint</Application>
  <PresentationFormat>Widescreen</PresentationFormat>
  <Paragraphs>52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Aharoni</vt:lpstr>
      <vt:lpstr>Arial</vt:lpstr>
      <vt:lpstr>Arial Rounded MT Bold</vt:lpstr>
      <vt:lpstr>Calibri</vt:lpstr>
      <vt:lpstr>Tahoma</vt:lpstr>
      <vt:lpstr>Times New Roman</vt:lpstr>
      <vt:lpstr>Trebuchet MS</vt:lpstr>
      <vt:lpstr>Tw Cen MT</vt:lpstr>
      <vt:lpstr>Wingdings</vt:lpstr>
      <vt:lpstr>Wingdings 3</vt:lpstr>
      <vt:lpstr>Facet</vt:lpstr>
      <vt:lpstr>بسم الله الرحمن الرحيم</vt:lpstr>
      <vt:lpstr>PowerPoint Presentation</vt:lpstr>
      <vt:lpstr>                         Professor Umar’s Model of  Integrated Lecture </vt:lpstr>
      <vt:lpstr>MISSION AND VISION</vt:lpstr>
      <vt:lpstr>LEARNING OBJECTIVES</vt:lpstr>
      <vt:lpstr>CARBON MONOXIDE POISONING    </vt:lpstr>
      <vt:lpstr>PowerPoint Presentation</vt:lpstr>
      <vt:lpstr>PowerPoint Presentation</vt:lpstr>
      <vt:lpstr>                    CO POISONING                         CORE CONCEPT                                              </vt:lpstr>
      <vt:lpstr>CARBON MONOXIDE-HEMOGLOBIN DISSOCIATION CURVE</vt:lpstr>
      <vt:lpstr>CO POISONING            CORE CONCEPT</vt:lpstr>
      <vt:lpstr>TREATMENT      VERTICAL INTEGRATION</vt:lpstr>
      <vt:lpstr>     </vt:lpstr>
      <vt:lpstr>CASE REPORT      CORE CONCEPT</vt:lpstr>
      <vt:lpstr>PowerPoint Presentation</vt:lpstr>
      <vt:lpstr>PowerPoint Presentation</vt:lpstr>
      <vt:lpstr>        References                    </vt:lpstr>
      <vt:lpstr>THANK YOU !!!!!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NOMAN SADIQ</dc:creator>
  <cp:lastModifiedBy>Malik</cp:lastModifiedBy>
  <cp:revision>43</cp:revision>
  <dcterms:created xsi:type="dcterms:W3CDTF">2021-09-10T15:37:19Z</dcterms:created>
  <dcterms:modified xsi:type="dcterms:W3CDTF">2025-02-24T07:49:49Z</dcterms:modified>
</cp:coreProperties>
</file>