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23"/>
  </p:notesMasterIdLst>
  <p:sldIdLst>
    <p:sldId id="318" r:id="rId3"/>
    <p:sldId id="317" r:id="rId4"/>
    <p:sldId id="297" r:id="rId5"/>
    <p:sldId id="296" r:id="rId6"/>
    <p:sldId id="258" r:id="rId7"/>
    <p:sldId id="631" r:id="rId8"/>
    <p:sldId id="629" r:id="rId9"/>
    <p:sldId id="630" r:id="rId10"/>
    <p:sldId id="633" r:id="rId11"/>
    <p:sldId id="634" r:id="rId12"/>
    <p:sldId id="586" r:id="rId13"/>
    <p:sldId id="587" r:id="rId14"/>
    <p:sldId id="260" r:id="rId15"/>
    <p:sldId id="261" r:id="rId16"/>
    <p:sldId id="288" r:id="rId17"/>
    <p:sldId id="289" r:id="rId18"/>
    <p:sldId id="319" r:id="rId19"/>
    <p:sldId id="314" r:id="rId20"/>
    <p:sldId id="315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88" autoAdjust="0"/>
    <p:restoredTop sz="85007" autoAdjust="0"/>
  </p:normalViewPr>
  <p:slideViewPr>
    <p:cSldViewPr>
      <p:cViewPr varScale="1">
        <p:scale>
          <a:sx n="57" d="100"/>
          <a:sy n="57" d="100"/>
        </p:scale>
        <p:origin x="18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alz-journals.onlinelibrary.wiley.com/" TargetMode="External"/><Relationship Id="rId2" Type="http://schemas.openxmlformats.org/officeDocument/2006/relationships/hyperlink" Target="https://nutritionandmetabolism.biomedcentral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nutritionandmetabolism.biomedcentral.com/articles/10.1186/s12986-024-00819-7#ref-CR2" TargetMode="External"/><Relationship Id="rId5" Type="http://schemas.openxmlformats.org/officeDocument/2006/relationships/hyperlink" Target="https://nutritionandmetabolism.biomedcentral.com/articles/10.1186/s12986-024-00819-7#ref-CR1" TargetMode="External"/><Relationship Id="rId4" Type="http://schemas.openxmlformats.org/officeDocument/2006/relationships/hyperlink" Target="https://nutritionandmetabolism.biomedcentral.com/articles/10.1186/s12986-024-00819-7#auth-Yumeng-Shi-Aff1-Aff2-Aff3-Aff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14450" y="266701"/>
            <a:ext cx="6515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Horizontal Integration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53E3F5-555F-A4C7-FED5-FE3EA4754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199" y="990600"/>
            <a:ext cx="4917647" cy="5638799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CC1BD798-4F84-39C8-8ABC-8ECD79C5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04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73D7AE-F49E-45C9-16A6-02D3795CF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7BCB5-93E3-1BA2-798E-167B220B585E}"/>
              </a:ext>
            </a:extLst>
          </p:cNvPr>
          <p:cNvSpPr txBox="1"/>
          <p:nvPr/>
        </p:nvSpPr>
        <p:spPr>
          <a:xfrm>
            <a:off x="457200" y="457200"/>
            <a:ext cx="8305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Horizontal Integration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2590A8-A14D-E056-0C10-7AA44ADED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1447800"/>
            <a:ext cx="4572000" cy="47785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679CE2-259B-6EAD-C294-28AA6ABBFC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1550" y="1447800"/>
            <a:ext cx="4191000" cy="4778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E50461-34F6-5EBF-37F3-7F28F6CEA6ED}"/>
              </a:ext>
            </a:extLst>
          </p:cNvPr>
          <p:cNvSpPr txBox="1"/>
          <p:nvPr/>
        </p:nvSpPr>
        <p:spPr>
          <a:xfrm flipH="1">
            <a:off x="3733800" y="6324362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cluster of fat cells</a:t>
            </a:r>
          </a:p>
        </p:txBody>
      </p:sp>
    </p:spTree>
    <p:extLst>
      <p:ext uri="{BB962C8B-B14F-4D97-AF65-F5344CB8AC3E}">
        <p14:creationId xmlns:p14="http://schemas.microsoft.com/office/powerpoint/2010/main" val="1720038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7352D0-D8A7-E8EB-6210-D4A69335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E6964-9838-C3C3-91E8-BE52363019D1}"/>
              </a:ext>
            </a:extLst>
          </p:cNvPr>
          <p:cNvSpPr txBox="1"/>
          <p:nvPr/>
        </p:nvSpPr>
        <p:spPr>
          <a:xfrm>
            <a:off x="485775" y="381000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Horizontal Integration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F5A4F-0358-01CD-DD24-15338E6A067A}"/>
              </a:ext>
            </a:extLst>
          </p:cNvPr>
          <p:cNvSpPr txBox="1"/>
          <p:nvPr/>
        </p:nvSpPr>
        <p:spPr>
          <a:xfrm>
            <a:off x="485775" y="1143000"/>
            <a:ext cx="782002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 of TAG</a:t>
            </a:r>
          </a:p>
          <a:p>
            <a:r>
              <a:rPr lang="en-US" sz="2400" dirty="0"/>
              <a:t>Triacylglycerol (TAG), also known as triglyceride, plays several important roles in the body. Here are the primary functions:</a:t>
            </a:r>
          </a:p>
          <a:p>
            <a:endParaRPr lang="en-US" sz="2400" b="1" dirty="0"/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</a:t>
            </a:r>
            <a:r>
              <a:rPr lang="en-US" sz="2400" dirty="0"/>
              <a:t>Primary Energy Reserve</a:t>
            </a:r>
          </a:p>
          <a:p>
            <a:pPr marL="457200" indent="-457200">
              <a:buAutoNum type="arabicParenR"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</a:t>
            </a:r>
            <a:r>
              <a:rPr lang="en-US" sz="2400" dirty="0"/>
              <a:t>Thermal Insulation. Cushioning and Protection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 </a:t>
            </a:r>
            <a:r>
              <a:rPr lang="en-US" sz="2400" dirty="0"/>
              <a:t>Cell Membrane Integrity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 </a:t>
            </a:r>
            <a:r>
              <a:rPr lang="en-US" sz="2400" dirty="0"/>
              <a:t>Carrier of Fat-Soluble Vitamins</a:t>
            </a:r>
          </a:p>
          <a:p>
            <a:endParaRPr lang="en-US" sz="2400" dirty="0"/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5) </a:t>
            </a:r>
            <a:r>
              <a:rPr lang="en-US" sz="2400" dirty="0"/>
              <a:t>Precursor for Hormones</a:t>
            </a:r>
          </a:p>
        </p:txBody>
      </p:sp>
    </p:spTree>
    <p:extLst>
      <p:ext uri="{BB962C8B-B14F-4D97-AF65-F5344CB8AC3E}">
        <p14:creationId xmlns:p14="http://schemas.microsoft.com/office/powerpoint/2010/main" val="3844081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83" y="365127"/>
            <a:ext cx="9037771" cy="123507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latin typeface="+mn-lt"/>
              </a:rPr>
              <a:t>Vertical Integration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AD3C84A-17BF-4DB0-8BAE-85DA76C6F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50" y="2286794"/>
            <a:ext cx="7429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85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628650" y="365127"/>
            <a:ext cx="78867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400" b="1" dirty="0">
              <a:latin typeface="+mn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89C320-6C52-ED21-1D67-8E2D62092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Family Medicine plays important role in following manner:</a:t>
            </a:r>
          </a:p>
          <a:p>
            <a:r>
              <a:rPr lang="en-US" sz="2400" dirty="0"/>
              <a:t>Diagnosis</a:t>
            </a:r>
          </a:p>
          <a:p>
            <a:endParaRPr lang="en-US" sz="2400" dirty="0"/>
          </a:p>
          <a:p>
            <a:r>
              <a:rPr lang="en-US" sz="2400" dirty="0"/>
              <a:t>Education &amp; counselling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Dietary Guidance</a:t>
            </a:r>
          </a:p>
          <a:p>
            <a:endParaRPr lang="en-US" sz="2400" dirty="0"/>
          </a:p>
          <a:p>
            <a:r>
              <a:rPr lang="en-US" sz="2400" dirty="0"/>
              <a:t>Monitoring and follow up</a:t>
            </a:r>
          </a:p>
          <a:p>
            <a:endParaRPr lang="en-US" sz="2400" dirty="0"/>
          </a:p>
          <a:p>
            <a:r>
              <a:rPr lang="en-US" sz="2400" dirty="0"/>
              <a:t>Refer to Specialists </a:t>
            </a:r>
          </a:p>
          <a:p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BFE13F-4D0F-4560-808A-1D7D0CF1C6FC}"/>
              </a:ext>
            </a:extLst>
          </p:cNvPr>
          <p:cNvSpPr/>
          <p:nvPr/>
        </p:nvSpPr>
        <p:spPr>
          <a:xfrm>
            <a:off x="2667000" y="534849"/>
            <a:ext cx="5486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Family Medicine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6CF543-1CAC-4C41-873A-D4727F8DD729}"/>
              </a:ext>
            </a:extLst>
          </p:cNvPr>
          <p:cNvSpPr txBox="1"/>
          <p:nvPr/>
        </p:nvSpPr>
        <p:spPr>
          <a:xfrm>
            <a:off x="495300" y="216180"/>
            <a:ext cx="2324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Spiral Integration</a:t>
            </a:r>
          </a:p>
        </p:txBody>
      </p:sp>
    </p:spTree>
    <p:extLst>
      <p:ext uri="{BB962C8B-B14F-4D97-AF65-F5344CB8AC3E}">
        <p14:creationId xmlns:p14="http://schemas.microsoft.com/office/powerpoint/2010/main" val="2361247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7492412" y="0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Bioethics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Ethical Considerations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0D0D0D"/>
                </a:solidFill>
              </a:rPr>
              <a:t>From an ethical standpoint, the scenario raises considerations regarding </a:t>
            </a:r>
            <a:r>
              <a:rPr lang="en-US" sz="2800" b="1" dirty="0">
                <a:solidFill>
                  <a:srgbClr val="0D0D0D"/>
                </a:solidFill>
              </a:rPr>
              <a:t>patient autonomy</a:t>
            </a:r>
            <a:r>
              <a:rPr lang="en-US" sz="2800" dirty="0">
                <a:solidFill>
                  <a:srgbClr val="0D0D0D"/>
                </a:solidFill>
              </a:rPr>
              <a:t>, </a:t>
            </a:r>
            <a:r>
              <a:rPr lang="en-US" sz="2800" b="1" dirty="0">
                <a:solidFill>
                  <a:srgbClr val="0D0D0D"/>
                </a:solidFill>
              </a:rPr>
              <a:t>informed consent</a:t>
            </a:r>
            <a:r>
              <a:rPr lang="en-US" sz="2800" dirty="0">
                <a:solidFill>
                  <a:srgbClr val="0D0D0D"/>
                </a:solidFill>
              </a:rPr>
              <a:t>, and </a:t>
            </a:r>
            <a:r>
              <a:rPr lang="en-US" sz="2800" b="1" dirty="0">
                <a:solidFill>
                  <a:srgbClr val="0D0D0D"/>
                </a:solidFill>
              </a:rPr>
              <a:t>confidentiality</a:t>
            </a:r>
            <a:r>
              <a:rPr lang="en-US" sz="2800" dirty="0">
                <a:solidFill>
                  <a:srgbClr val="0D0D0D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The physician must ensure that patient fully understands her diagnosis, treatment options, and potential implications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Discuss the necessity of a healthy lifestyle </a:t>
            </a:r>
            <a:r>
              <a:rPr lang="en-US" sz="3600" dirty="0">
                <a:solidFill>
                  <a:srgbClr val="0D0D0D"/>
                </a:solidFill>
              </a:rPr>
              <a:t> </a:t>
            </a:r>
            <a:r>
              <a:rPr lang="en-US" sz="2800" dirty="0"/>
              <a:t>&amp; treatment plan. This requires clear communication and understanding of risks and benefits.</a:t>
            </a:r>
            <a:endParaRPr lang="en-US" sz="3600" dirty="0">
              <a:solidFill>
                <a:srgbClr val="0D0D0D"/>
              </a:solidFill>
            </a:endParaRP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Additionally, the physician must respect patient’s privacy and confidentiality throughout the diagnostic and treatment process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7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"/>
          <p:cNvSpPr/>
          <p:nvPr/>
        </p:nvSpPr>
        <p:spPr>
          <a:xfrm>
            <a:off x="6040983" y="46017"/>
            <a:ext cx="3103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Artificial Intelligence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Role of AI </a:t>
            </a:r>
            <a:r>
              <a:rPr lang="en-US" sz="3600" b="1"/>
              <a:t>in  </a:t>
            </a:r>
            <a:r>
              <a:rPr lang="en-US" sz="3600" b="1" dirty="0"/>
              <a:t>Management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dirty="0">
                <a:solidFill>
                  <a:srgbClr val="0D0D0D"/>
                </a:solidFill>
              </a:rPr>
              <a:t>AI can potentially aid in </a:t>
            </a:r>
            <a:r>
              <a:rPr lang="en-US" sz="2800" b="1" dirty="0">
                <a:solidFill>
                  <a:srgbClr val="0D0D0D"/>
                </a:solidFill>
              </a:rPr>
              <a:t>enhancing diagnostic accuracy and efficiency. 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AI-powered decision support systems can also help clinicians in </a:t>
            </a:r>
            <a:r>
              <a:rPr lang="en-US" sz="2800" b="1" dirty="0">
                <a:solidFill>
                  <a:srgbClr val="0D0D0D"/>
                </a:solidFill>
              </a:rPr>
              <a:t>selecting appropriate treatment modalities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AI-driven predictive models may help </a:t>
            </a:r>
            <a:r>
              <a:rPr lang="en-US" sz="2800" b="1" dirty="0">
                <a:solidFill>
                  <a:srgbClr val="0D0D0D"/>
                </a:solidFill>
              </a:rPr>
              <a:t>anticipate the risk of complications of the Disease</a:t>
            </a:r>
            <a:r>
              <a:rPr lang="en-US" sz="2800" dirty="0">
                <a:solidFill>
                  <a:srgbClr val="0D0D0D"/>
                </a:solidFill>
              </a:rPr>
              <a:t> in susceptible populations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3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A1F33-BE29-BDBC-63CE-13895C7B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31314"/>
                </a:solidFill>
                <a:latin typeface="Manrope Var"/>
              </a:rPr>
              <a:t>Suggested Research Article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87DE6-805A-8CDD-99E3-6BC9318DC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066800"/>
            <a:ext cx="3657600" cy="550993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600" b="1" dirty="0"/>
              <a:t>k: </a:t>
            </a:r>
            <a:r>
              <a:rPr lang="en-US" sz="3600" b="1" dirty="0">
                <a:hlinkClick r:id="rId2"/>
              </a:rPr>
              <a:t>https://nutritionandmetabolism.biomedcentral.com/</a:t>
            </a:r>
            <a:endParaRPr lang="en-US" sz="3600" b="1" dirty="0"/>
          </a:p>
          <a:p>
            <a:pPr marL="0" indent="0">
              <a:buNone/>
            </a:pPr>
            <a:r>
              <a:rPr lang="en-US" sz="36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Journal</a:t>
            </a:r>
            <a:r>
              <a:rPr lang="en-US" sz="3600" b="1" dirty="0"/>
              <a:t> Name: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tx2"/>
                </a:solidFill>
                <a:highlight>
                  <a:srgbClr val="FFFFFF"/>
                </a:highlight>
                <a:latin typeface="Europa"/>
              </a:rPr>
              <a:t>BMC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Title: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1C1D1E"/>
                </a:solidFill>
                <a:highlight>
                  <a:srgbClr val="FFFFFF"/>
                </a:highlight>
                <a:latin typeface="Open Sans" panose="020B0606030504020204" pitchFamily="34" charset="0"/>
              </a:rPr>
              <a:t> </a:t>
            </a:r>
            <a:r>
              <a:rPr lang="en-US" sz="3600" b="1" dirty="0">
                <a:solidFill>
                  <a:srgbClr val="1B3051"/>
                </a:solidFill>
                <a:highlight>
                  <a:srgbClr val="FFFFFF"/>
                </a:highlight>
                <a:latin typeface="Europa"/>
              </a:rPr>
              <a:t>U shape association between triglyceride glucose index and congestive heart failure in patients with diabetes and prediabetes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Author Name:</a:t>
            </a:r>
          </a:p>
          <a:p>
            <a:pPr marL="0" indent="0">
              <a:buNone/>
            </a:pPr>
            <a:r>
              <a:rPr lang="en-US" sz="3600" dirty="0" err="1">
                <a:solidFill>
                  <a:srgbClr val="004B83"/>
                </a:solidFill>
                <a:highlight>
                  <a:srgbClr val="FFFFFF"/>
                </a:highlight>
                <a:latin typeface="-apple-system"/>
                <a:hlinkClick r:id="rId4"/>
              </a:rPr>
              <a:t>Yumeng</a:t>
            </a:r>
            <a:r>
              <a:rPr lang="en-US" sz="3600" dirty="0">
                <a:solidFill>
                  <a:srgbClr val="004B83"/>
                </a:solidFill>
                <a:highlight>
                  <a:srgbClr val="FFFFFF"/>
                </a:highlight>
                <a:latin typeface="-apple-system"/>
                <a:hlinkClick r:id="rId4"/>
              </a:rPr>
              <a:t> Shi</a:t>
            </a:r>
            <a:r>
              <a:rPr lang="en-US" sz="3400" b="1" i="0" dirty="0">
                <a:solidFill>
                  <a:srgbClr val="131314"/>
                </a:solidFill>
                <a:effectLst/>
                <a:latin typeface="Inter Var"/>
              </a:rPr>
              <a:t> </a:t>
            </a:r>
            <a:endParaRPr lang="en-US" sz="3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E0D25-ADB4-8987-C4D3-95F837C0D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49901-8A76-AFFC-D104-178155CDB328}"/>
              </a:ext>
            </a:extLst>
          </p:cNvPr>
          <p:cNvSpPr txBox="1"/>
          <p:nvPr/>
        </p:nvSpPr>
        <p:spPr>
          <a:xfrm>
            <a:off x="-838200" y="115568"/>
            <a:ext cx="4495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E09D10-BBEE-691E-43CC-70B3D6DF4A52}"/>
              </a:ext>
            </a:extLst>
          </p:cNvPr>
          <p:cNvSpPr txBox="1"/>
          <p:nvPr/>
        </p:nvSpPr>
        <p:spPr>
          <a:xfrm>
            <a:off x="5327904" y="76200"/>
            <a:ext cx="45780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Article</a:t>
            </a:r>
            <a:endParaRPr lang="en-GB" sz="2000" kern="1200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C3BF8A-C8CC-4091-A6DA-77F98DFC916A}"/>
              </a:ext>
            </a:extLst>
          </p:cNvPr>
          <p:cNvSpPr/>
          <p:nvPr/>
        </p:nvSpPr>
        <p:spPr>
          <a:xfrm>
            <a:off x="3886200" y="206098"/>
            <a:ext cx="49530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1B3051"/>
                </a:solidFill>
                <a:highlight>
                  <a:srgbClr val="FFFFFF"/>
                </a:highlight>
                <a:latin typeface="Europa"/>
              </a:rPr>
              <a:t>Introduction</a:t>
            </a:r>
          </a:p>
          <a:p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Georgia" panose="02040502050405020303" pitchFamily="18" charset="0"/>
              </a:rPr>
              <a:t>Congestive heart failure (CHF), as the terminal stage of various cardiac diseases, has emerged as a significant public health concern impacting residents’ well-being. In the United States alone, CHF affects six million adults over the age of 20 [</a:t>
            </a:r>
            <a:r>
              <a:rPr lang="en-US" dirty="0">
                <a:solidFill>
                  <a:srgbClr val="004B83"/>
                </a:solidFill>
                <a:highlight>
                  <a:srgbClr val="FFFFFF"/>
                </a:highlight>
                <a:latin typeface="Georgia" panose="02040502050405020303" pitchFamily="18" charset="0"/>
                <a:hlinkClick r:id="rId5" tooltip="Chen J, Aronowitz P. Congestive heart failure. Med Clin North Am. 2022;;106:447–58. ."/>
              </a:rPr>
              <a:t>1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Georgia" panose="02040502050405020303" pitchFamily="18" charset="0"/>
              </a:rPr>
              <a:t>, </a:t>
            </a:r>
            <a:r>
              <a:rPr lang="en-US" dirty="0">
                <a:solidFill>
                  <a:srgbClr val="004B83"/>
                </a:solidFill>
                <a:highlight>
                  <a:srgbClr val="FFFFFF"/>
                </a:highlight>
                <a:latin typeface="Georgia" panose="02040502050405020303" pitchFamily="18" charset="0"/>
                <a:hlinkClick r:id="rId6" tooltip="Heidenreich PA, Bozkurt B, Aguilar D. 2022 AHA/ACC/HFSA Guideline for the management of Heart failure: a report of the American College of Cardiology/American Heart Association Joint Committee on Clinical Practice guidelines. Circulation. 2022;;145:e895–8951032. ."/>
              </a:rPr>
              <a:t>2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Georgia" panose="02040502050405020303" pitchFamily="18" charset="0"/>
              </a:rPr>
              <a:t>], and its mortality rate is rapidly increasing worldwide, imposing a significant social and economic burden on human society [</a:t>
            </a:r>
            <a:r>
              <a:rPr lang="en-US" dirty="0">
                <a:solidFill>
                  <a:srgbClr val="004B83"/>
                </a:solidFill>
                <a:highlight>
                  <a:srgbClr val="FFFFFF"/>
                </a:highlight>
                <a:latin typeface="Georgia" panose="02040502050405020303" pitchFamily="18" charset="0"/>
                <a:hlinkClick r:id="rId6" tooltip="Heidenreich PA, Bozkurt B, Aguilar D. 2022 AHA/ACC/HFSA Guideline for the management of Heart failure: a report of the American College of Cardiology/American Heart Association Joint Committee on Clinical Practice guidelines. Circulation. 2022;;145:e895–8951032. ."/>
              </a:rPr>
              <a:t>2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Georgia" panose="02040502050405020303" pitchFamily="18" charset="0"/>
              </a:rPr>
              <a:t>]. Therefore, to mitigate the incidence and progression of heart failure, it is imperative to concentrate on high-risk cohorts for CHF, such as patients with diabetes and prediabetes.</a:t>
            </a:r>
          </a:p>
          <a:p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Georgia" panose="02040502050405020303" pitchFamily="18" charset="0"/>
              </a:rPr>
              <a:t>To address the research gap concerning the interplay between metabolic factors and heart failure, we leveraged the comprehensive National Health and Nutrition Examination Survey Database, which encompasses a substantial sample size within the US. Our study aimed to investigate the association between the </a:t>
            </a:r>
            <a:r>
              <a:rPr lang="en-US" dirty="0" err="1">
                <a:solidFill>
                  <a:srgbClr val="333333"/>
                </a:solidFill>
                <a:highlight>
                  <a:srgbClr val="FFFFFF"/>
                </a:highlight>
                <a:latin typeface="Georgia" panose="02040502050405020303" pitchFamily="18" charset="0"/>
              </a:rPr>
              <a:t>TyG</a:t>
            </a:r>
            <a:r>
              <a:rPr lang="en-US" dirty="0">
                <a:solidFill>
                  <a:srgbClr val="333333"/>
                </a:solidFill>
                <a:highlight>
                  <a:srgbClr val="FFFFFF"/>
                </a:highlight>
                <a:latin typeface="Georgia" panose="02040502050405020303" pitchFamily="18" charset="0"/>
              </a:rPr>
              <a:t> index and CHF among </a:t>
            </a:r>
            <a:r>
              <a:rPr lang="en-US" sz="2000" dirty="0">
                <a:solidFill>
                  <a:srgbClr val="333333"/>
                </a:solidFill>
                <a:highlight>
                  <a:srgbClr val="FFFFFF"/>
                </a:highlight>
                <a:latin typeface="Georgia" panose="02040502050405020303" pitchFamily="18" charset="0"/>
              </a:rPr>
              <a:t>patients with abnormal glucose metabolism.</a:t>
            </a:r>
            <a:r>
              <a:rPr lang="en-US" sz="2000" b="1" dirty="0">
                <a:solidFill>
                  <a:srgbClr val="1B3051"/>
                </a:solidFill>
                <a:highlight>
                  <a:srgbClr val="FFFFFF"/>
                </a:highlight>
                <a:latin typeface="Europa"/>
              </a:rPr>
              <a:t> Introduction</a:t>
            </a:r>
          </a:p>
        </p:txBody>
      </p:sp>
    </p:spTree>
    <p:extLst>
      <p:ext uri="{BB962C8B-B14F-4D97-AF65-F5344CB8AC3E}">
        <p14:creationId xmlns:p14="http://schemas.microsoft.com/office/powerpoint/2010/main" val="4033112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76200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How To Access Digital Library</a:t>
            </a: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62000" y="914400"/>
            <a:ext cx="7986486" cy="61431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202124"/>
                </a:solidFill>
              </a:rPr>
              <a:t>Steps to Access HEC Digital Library</a:t>
            </a:r>
            <a:endParaRPr lang="en-US" sz="2800" dirty="0">
              <a:solidFill>
                <a:srgbClr val="202124"/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Go to the website of HEC National Digital Library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On Home Page, click on the INSTITUTES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A page will appear showing the universities from Public and Private Sector and other Institutes which have access to HEC National Digital Library HNDL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202124"/>
                </a:solidFill>
              </a:rPr>
              <a:t>Select your desired Institute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A page will appear showing the resources of the institution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Journals and Researches will appear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800" dirty="0">
                <a:solidFill>
                  <a:srgbClr val="000000"/>
                </a:solidFill>
              </a:rPr>
              <a:t>You can find a Journal by clicking on JOURNALS AND DATABASE and enter a keyword to search for your desired journal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31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Learning Resources</a:t>
            </a:r>
            <a:endParaRPr lang="en-US" sz="3600" b="1" dirty="0">
              <a:latin typeface="+mn-lt"/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776514" y="1400628"/>
            <a:ext cx="7986486" cy="446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Lippincott Illustrated Reviews 8</a:t>
            </a:r>
            <a:r>
              <a:rPr lang="en-US" sz="2800" baseline="30000" dirty="0"/>
              <a:t>th</a:t>
            </a:r>
            <a:r>
              <a:rPr lang="en-US" sz="2800" dirty="0"/>
              <a:t> Edition,  - </a:t>
            </a:r>
          </a:p>
          <a:p>
            <a:r>
              <a:rPr lang="en-US" sz="2800" dirty="0"/>
              <a:t>Harper’s Illustrated Biochemistry 32</a:t>
            </a:r>
            <a:r>
              <a:rPr lang="en-US" sz="2800" baseline="30000" dirty="0"/>
              <a:t>nd</a:t>
            </a:r>
            <a:r>
              <a:rPr lang="en-US" sz="2800" dirty="0"/>
              <a:t> Edition </a:t>
            </a:r>
          </a:p>
          <a:p>
            <a:r>
              <a:rPr lang="en-US" sz="2800" dirty="0"/>
              <a:t>Google images</a:t>
            </a:r>
          </a:p>
          <a:p>
            <a:r>
              <a:rPr lang="en-US" sz="2800"/>
              <a:t>Digital Library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95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903"/>
            <a:ext cx="7772400" cy="1648314"/>
          </a:xfrm>
        </p:spPr>
        <p:txBody>
          <a:bodyPr>
            <a:normAutofit/>
          </a:bodyPr>
          <a:lstStyle/>
          <a:p>
            <a:r>
              <a:rPr lang="en-US" sz="4000" b="1" dirty="0">
                <a:cs typeface="Times New Roman" pitchFamily="18" charset="0"/>
              </a:rPr>
              <a:t>CNS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u="sng" dirty="0">
                <a:cs typeface="Times New Roman" pitchFamily="18" charset="0"/>
              </a:rPr>
              <a:t>2nd</a:t>
            </a:r>
            <a:r>
              <a:rPr lang="en-US" sz="3200" dirty="0">
                <a:cs typeface="Times New Roman" pitchFamily="18" charset="0"/>
              </a:rPr>
              <a:t>Year MBBS(SGD)Triglyceride Metabolism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Uzma Zafar			Date: 01-02-25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Dept of Biochemistry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           RMU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57400" y="2514600"/>
            <a:ext cx="50292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atin typeface="+mn-lt"/>
              </a:rPr>
              <a:t>THANK YOU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27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532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 pitchFamily="34" charset="0"/>
              </a:rPr>
              <a:t>At the end of this session students should be able to</a:t>
            </a:r>
          </a:p>
          <a:p>
            <a:pPr marL="457200" indent="-457200">
              <a:buFont typeface="+mj-lt"/>
              <a:buAutoNum type="arabicPeriod"/>
            </a:pPr>
            <a:endParaRPr lang="en-US" sz="2800" dirty="0">
              <a:latin typeface="Andalus" pitchFamily="18" charset="-78"/>
              <a:cs typeface="Andalus" pitchFamily="18" charset="-7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Explain synthesis and degradation of triglycerides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Discuss different enzymes involved in triglyceride metabolism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Andalus" pitchFamily="18" charset="-78"/>
                <a:cs typeface="Andalus" pitchFamily="18" charset="-78"/>
              </a:rPr>
              <a:t>Describe regulation of triglyceride metabolism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A8D7A-FAB1-9121-D6D6-F6726E20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b="1" u="sng" dirty="0">
                <a:latin typeface="+mn-lt"/>
                <a:cs typeface="Andalus" pitchFamily="18" charset="-78"/>
              </a:rPr>
              <a:t>Structure of Triacylglycerol</a:t>
            </a:r>
            <a:br>
              <a:rPr lang="en-US" sz="4400" b="1" u="sng" dirty="0">
                <a:latin typeface="+mn-lt"/>
                <a:cs typeface="Andalus" pitchFamily="18" charset="-78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FE3B3-CDFF-5390-3613-32A5BA7C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11643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2000" b="1" dirty="0"/>
              <a:t>Core Knowledge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77AAC-57C5-9626-9B59-CBF23FEA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FCF5365-726B-4955-F3EE-B6D83D41E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924800" cy="38862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0B3F9FC-6456-5494-6345-8DFD17D9FDBE}"/>
              </a:ext>
            </a:extLst>
          </p:cNvPr>
          <p:cNvSpPr txBox="1"/>
          <p:nvPr/>
        </p:nvSpPr>
        <p:spPr>
          <a:xfrm>
            <a:off x="1219200" y="5061584"/>
            <a:ext cx="691276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b="1" i="0" u="none" strike="noStrike" baseline="0" dirty="0">
              <a:latin typeface="Arial-BoldMT"/>
            </a:endParaRPr>
          </a:p>
          <a:p>
            <a:pPr algn="just"/>
            <a:r>
              <a:rPr lang="en-US" sz="2000" b="0" i="0" u="none" strike="noStrike" baseline="0" dirty="0"/>
              <a:t>A triacylglycerol with an unsaturated fatty acid on carbon </a:t>
            </a:r>
          </a:p>
          <a:p>
            <a:pPr algn="just"/>
            <a:r>
              <a:rPr lang="en-US" sz="2000" b="0" i="0" u="none" strike="noStrike" baseline="0" dirty="0"/>
              <a:t>2. </a:t>
            </a:r>
            <a:r>
              <a:rPr lang="en-US" sz="2000" b="0" i="1" u="none" strike="noStrike" baseline="0" dirty="0"/>
              <a:t>Orange</a:t>
            </a:r>
            <a:r>
              <a:rPr lang="en-US" sz="2000" i="1" dirty="0"/>
              <a:t> </a:t>
            </a:r>
            <a:r>
              <a:rPr lang="en-US" sz="2000" b="0" i="0" u="none" strike="noStrike" baseline="0" dirty="0"/>
              <a:t>denotes the hydrophobic portions of the molecule.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963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A8D7A-FAB1-9121-D6D6-F6726E20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Synthesis of Glycerol-3-Phosphate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FE3B3-CDFF-5390-3613-32A5BA7C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980" y="1825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2000" b="1" dirty="0"/>
              <a:t>Core Knowledge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77AAC-57C5-9626-9B59-CBF23FEA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3851A0D-1248-09B5-F3B6-D280553157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95400"/>
            <a:ext cx="8382000" cy="4953000"/>
          </a:xfrm>
        </p:spPr>
      </p:pic>
    </p:spTree>
    <p:extLst>
      <p:ext uri="{BB962C8B-B14F-4D97-AF65-F5344CB8AC3E}">
        <p14:creationId xmlns:p14="http://schemas.microsoft.com/office/powerpoint/2010/main" val="165808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A8D7A-FAB1-9121-D6D6-F6726E20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67597"/>
            <a:ext cx="7315200" cy="639762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+mn-lt"/>
              </a:rPr>
              <a:t>Synthesis of Triacylglycerol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FE3B3-CDFF-5390-3613-32A5BA7C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1" y="8815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2000" b="1" dirty="0"/>
              <a:t>Core Knowledge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77AAC-57C5-9626-9B59-CBF23FEA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D48C85C-46A8-A82F-9A83-B1CAD676C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807000"/>
            <a:ext cx="3962402" cy="51339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1E419C9-4186-F013-F550-7C48948F5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814620"/>
            <a:ext cx="3238586" cy="28620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73C66DA-074A-F73E-5F26-C7FA24845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3680080"/>
            <a:ext cx="3238586" cy="227899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8387422-4112-7631-0D35-247CF72351C6}"/>
              </a:ext>
            </a:extLst>
          </p:cNvPr>
          <p:cNvSpPr txBox="1"/>
          <p:nvPr/>
        </p:nvSpPr>
        <p:spPr>
          <a:xfrm>
            <a:off x="685800" y="5963427"/>
            <a:ext cx="6629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/>
              <a:t>Synthesis of TAG. R1–R3 = activated fatty acids. CoA = coenzyme A; Pi = inorganic phosphate.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6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A8D7A-FAB1-9121-D6D6-F6726E20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98980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Lipolysis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7FE3B3-CDFF-5390-3613-32A5BA7C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000" y="77072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 sz="2000" b="1" dirty="0"/>
              <a:t>Core Knowledge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77AAC-57C5-9626-9B59-CBF23FEA2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99E10C-15F4-5259-D054-F8E9D29CA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5791200" cy="42550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A3A3EE-1751-CEFD-8B34-17AAF0325496}"/>
              </a:ext>
            </a:extLst>
          </p:cNvPr>
          <p:cNvSpPr txBox="1"/>
          <p:nvPr/>
        </p:nvSpPr>
        <p:spPr>
          <a:xfrm>
            <a:off x="876300" y="5398036"/>
            <a:ext cx="7391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u="none" strike="noStrike" baseline="0" dirty="0"/>
              <a:t>Hormonal regulation of diacylglycerol degradation in the adipocyte.</a:t>
            </a:r>
          </a:p>
          <a:p>
            <a:pPr algn="l"/>
            <a:r>
              <a:rPr lang="en-US" b="0" i="0" u="none" strike="noStrike" baseline="0" dirty="0"/>
              <a:t>(Note: Triacylglycerol is degraded to diacylglycerol by adipose</a:t>
            </a:r>
          </a:p>
          <a:p>
            <a:pPr algn="l"/>
            <a:r>
              <a:rPr lang="en-US" b="0" i="0" u="none" strike="noStrike" baseline="0" dirty="0"/>
              <a:t>triglyceride lipase.) cAMP = cyclic adenosine monophosphate; </a:t>
            </a:r>
            <a:r>
              <a:rPr lang="en-US" b="0" i="0" u="none" strike="noStrike" baseline="0" dirty="0" err="1"/>
              <a:t>PPi</a:t>
            </a:r>
            <a:endParaRPr lang="en-US" b="0" i="0" u="none" strike="noStrike" baseline="0" dirty="0"/>
          </a:p>
          <a:p>
            <a:pPr algn="l"/>
            <a:r>
              <a:rPr lang="en-US" b="0" i="0" u="none" strike="noStrike" baseline="0" dirty="0"/>
              <a:t>= pyrophosphate; ADP = adenosine diphosphate; = phosphate.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998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75E70D07-80E2-404D-BEB2-5A3D1E348A2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LGIS - (2025) Template</Template>
  <TotalTime>63</TotalTime>
  <Words>767</Words>
  <Application>Microsoft Office PowerPoint</Application>
  <PresentationFormat>On-screen Show (4:3)</PresentationFormat>
  <Paragraphs>126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Andalus</vt:lpstr>
      <vt:lpstr>-apple-system</vt:lpstr>
      <vt:lpstr>Arial</vt:lpstr>
      <vt:lpstr>Arial Black</vt:lpstr>
      <vt:lpstr>Arial-BoldMT</vt:lpstr>
      <vt:lpstr>Calibri</vt:lpstr>
      <vt:lpstr>Calibri Light</vt:lpstr>
      <vt:lpstr>Europa</vt:lpstr>
      <vt:lpstr>Georgia</vt:lpstr>
      <vt:lpstr>Inter Var</vt:lpstr>
      <vt:lpstr>Manrope Var</vt:lpstr>
      <vt:lpstr>Open Sans</vt:lpstr>
      <vt:lpstr>Segoe UI</vt:lpstr>
      <vt:lpstr>Times New Roman</vt:lpstr>
      <vt:lpstr>Office Theme</vt:lpstr>
      <vt:lpstr>1_Office Theme</vt:lpstr>
      <vt:lpstr>PowerPoint Presentation</vt:lpstr>
      <vt:lpstr>CNS Module 2ndYear MBBS(SGD)Triglyceride Metabolism</vt:lpstr>
      <vt:lpstr>Motto, Vision, Dream</vt:lpstr>
      <vt:lpstr>PowerPoint Presentation</vt:lpstr>
      <vt:lpstr>PowerPoint Presentation</vt:lpstr>
      <vt:lpstr>Structure of Triacylglycerol </vt:lpstr>
      <vt:lpstr>Synthesis of Glycerol-3-Phosphate</vt:lpstr>
      <vt:lpstr>Synthesis of Triacylglycerol</vt:lpstr>
      <vt:lpstr>Lipolysis</vt:lpstr>
      <vt:lpstr>PowerPoint Presentation</vt:lpstr>
      <vt:lpstr>PowerPoint Presentation</vt:lpstr>
      <vt:lpstr>PowerPoint Presentation</vt:lpstr>
      <vt:lpstr>Vertical Integration</vt:lpstr>
      <vt:lpstr>PowerPoint Presentation</vt:lpstr>
      <vt:lpstr>PowerPoint Presentation</vt:lpstr>
      <vt:lpstr>PowerPoint Presentation</vt:lpstr>
      <vt:lpstr>Suggested Research Article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Uzma Zafar</dc:creator>
  <cp:lastModifiedBy>Uzma Zafar</cp:lastModifiedBy>
  <cp:revision>18</cp:revision>
  <dcterms:created xsi:type="dcterms:W3CDTF">2025-02-24T03:23:14Z</dcterms:created>
  <dcterms:modified xsi:type="dcterms:W3CDTF">2025-03-05T02:38:13Z</dcterms:modified>
</cp:coreProperties>
</file>