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25" r:id="rId1"/>
    <p:sldMasterId id="2147483737" r:id="rId2"/>
  </p:sldMasterIdLst>
  <p:notesMasterIdLst>
    <p:notesMasterId r:id="rId44"/>
  </p:notesMasterIdLst>
  <p:sldIdLst>
    <p:sldId id="318" r:id="rId3"/>
    <p:sldId id="317" r:id="rId4"/>
    <p:sldId id="297" r:id="rId5"/>
    <p:sldId id="296" r:id="rId6"/>
    <p:sldId id="258" r:id="rId7"/>
    <p:sldId id="261" r:id="rId8"/>
    <p:sldId id="320" r:id="rId9"/>
    <p:sldId id="262" r:id="rId10"/>
    <p:sldId id="263" r:id="rId11"/>
    <p:sldId id="266" r:id="rId12"/>
    <p:sldId id="264" r:id="rId13"/>
    <p:sldId id="265" r:id="rId14"/>
    <p:sldId id="268" r:id="rId15"/>
    <p:sldId id="270" r:id="rId16"/>
    <p:sldId id="271" r:id="rId17"/>
    <p:sldId id="321" r:id="rId18"/>
    <p:sldId id="322" r:id="rId19"/>
    <p:sldId id="323" r:id="rId20"/>
    <p:sldId id="324" r:id="rId21"/>
    <p:sldId id="325" r:id="rId22"/>
    <p:sldId id="326" r:id="rId23"/>
    <p:sldId id="327" r:id="rId24"/>
    <p:sldId id="328" r:id="rId25"/>
    <p:sldId id="329" r:id="rId26"/>
    <p:sldId id="330" r:id="rId27"/>
    <p:sldId id="273" r:id="rId28"/>
    <p:sldId id="274" r:id="rId29"/>
    <p:sldId id="331" r:id="rId30"/>
    <p:sldId id="332" r:id="rId31"/>
    <p:sldId id="291" r:id="rId32"/>
    <p:sldId id="288" r:id="rId33"/>
    <p:sldId id="289" r:id="rId34"/>
    <p:sldId id="319" r:id="rId35"/>
    <p:sldId id="314" r:id="rId36"/>
    <p:sldId id="315" r:id="rId37"/>
    <p:sldId id="334" r:id="rId38"/>
    <p:sldId id="335" r:id="rId39"/>
    <p:sldId id="336" r:id="rId40"/>
    <p:sldId id="337" r:id="rId41"/>
    <p:sldId id="338" r:id="rId42"/>
    <p:sldId id="275" r:id="rId4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2414" autoAdjust="0"/>
    <p:restoredTop sz="93867" autoAdjust="0"/>
  </p:normalViewPr>
  <p:slideViewPr>
    <p:cSldViewPr>
      <p:cViewPr varScale="1">
        <p:scale>
          <a:sx n="68" d="100"/>
          <a:sy n="68" d="100"/>
        </p:scale>
        <p:origin x="980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13248"/>
    </p:cViewPr>
  </p:outlineViewPr>
  <p:notesTextViewPr>
    <p:cViewPr>
      <p:scale>
        <a:sx n="200" d="100"/>
        <a:sy n="200" d="100"/>
      </p:scale>
      <p:origin x="0" y="0"/>
    </p:cViewPr>
  </p:notesTextViewPr>
  <p:sorterViewPr>
    <p:cViewPr>
      <p:scale>
        <a:sx n="100" d="100"/>
        <a:sy n="100" d="100"/>
      </p:scale>
      <p:origin x="0" y="-801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tableStyles" Target="tableStyle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viewProps" Target="viewProps.xml"/><Relationship Id="rId20" Type="http://schemas.openxmlformats.org/officeDocument/2006/relationships/slide" Target="slides/slide18.xml"/><Relationship Id="rId41" Type="http://schemas.openxmlformats.org/officeDocument/2006/relationships/slide" Target="slides/slide39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9CEBA05-2F10-437E-89B2-54F4D9FAF478}" type="doc">
      <dgm:prSet loTypeId="urn:microsoft.com/office/officeart/2005/8/layout/gear1#7" loCatId="cycle" qsTypeId="urn:microsoft.com/office/officeart/2005/8/quickstyle/3d5" qsCatId="3D" csTypeId="urn:microsoft.com/office/officeart/2005/8/colors/colorful4" csCatId="colorful" phldr="1"/>
      <dgm:spPr/>
    </dgm:pt>
    <dgm:pt modelId="{DACAB5BA-B8B4-4D66-8B11-1D02259E020B}">
      <dgm:prSet phldrT="[Text]"/>
      <dgm:spPr/>
      <dgm:t>
        <a:bodyPr/>
        <a:lstStyle/>
        <a:p>
          <a:pPr algn="ctr"/>
          <a:r>
            <a:rPr lang="en-US" b="1">
              <a:latin typeface="Arial Black" pitchFamily="34" charset="0"/>
            </a:rPr>
            <a:t>Wisdom</a:t>
          </a:r>
        </a:p>
      </dgm:t>
    </dgm:pt>
    <dgm:pt modelId="{D76093C5-B96B-4182-8418-CFDB341D2418}" type="parTrans" cxnId="{0F63D9BC-9028-4C84-92D9-B4BDAB4F1E91}">
      <dgm:prSet/>
      <dgm:spPr/>
      <dgm:t>
        <a:bodyPr/>
        <a:lstStyle/>
        <a:p>
          <a:pPr algn="ctr"/>
          <a:endParaRPr lang="en-US"/>
        </a:p>
      </dgm:t>
    </dgm:pt>
    <dgm:pt modelId="{23718C41-0A1F-40BF-86BE-8A5476EC271E}" type="sibTrans" cxnId="{0F63D9BC-9028-4C84-92D9-B4BDAB4F1E91}">
      <dgm:prSet/>
      <dgm:spPr/>
      <dgm:t>
        <a:bodyPr/>
        <a:lstStyle/>
        <a:p>
          <a:pPr algn="ctr"/>
          <a:endParaRPr lang="en-US"/>
        </a:p>
      </dgm:t>
    </dgm:pt>
    <dgm:pt modelId="{663C1E13-76F9-4B70-A2F2-CA23180743CE}">
      <dgm:prSet phldrT="[Text]"/>
      <dgm:spPr/>
      <dgm:t>
        <a:bodyPr/>
        <a:lstStyle/>
        <a:p>
          <a:pPr algn="ctr"/>
          <a:r>
            <a:rPr lang="en-US" dirty="0">
              <a:latin typeface="Arial Black" pitchFamily="34" charset="0"/>
            </a:rPr>
            <a:t>Truth</a:t>
          </a:r>
          <a:r>
            <a:rPr lang="en-US" dirty="0"/>
            <a:t> </a:t>
          </a:r>
        </a:p>
      </dgm:t>
    </dgm:pt>
    <dgm:pt modelId="{637C3D51-3F4B-4277-8185-724806355FF8}" type="parTrans" cxnId="{32FAE72D-29B2-4404-A917-2C4136EE3C4F}">
      <dgm:prSet/>
      <dgm:spPr/>
      <dgm:t>
        <a:bodyPr/>
        <a:lstStyle/>
        <a:p>
          <a:pPr algn="ctr"/>
          <a:endParaRPr lang="en-US"/>
        </a:p>
      </dgm:t>
    </dgm:pt>
    <dgm:pt modelId="{188C389E-9423-41DE-9C5E-D4A7E95C7E62}" type="sibTrans" cxnId="{32FAE72D-29B2-4404-A917-2C4136EE3C4F}">
      <dgm:prSet/>
      <dgm:spPr/>
      <dgm:t>
        <a:bodyPr/>
        <a:lstStyle/>
        <a:p>
          <a:pPr algn="ctr"/>
          <a:endParaRPr lang="en-US"/>
        </a:p>
      </dgm:t>
    </dgm:pt>
    <dgm:pt modelId="{399ACE2F-90C5-48B1-9E65-700A32562848}">
      <dgm:prSet phldrT="[Text]"/>
      <dgm:spPr/>
      <dgm:t>
        <a:bodyPr/>
        <a:lstStyle/>
        <a:p>
          <a:pPr algn="ctr"/>
          <a:r>
            <a:rPr lang="en-US" b="1">
              <a:latin typeface="Arial Black" pitchFamily="34" charset="0"/>
            </a:rPr>
            <a:t>Servic</a:t>
          </a:r>
          <a:r>
            <a:rPr lang="en-US">
              <a:latin typeface="Arial Black" pitchFamily="34" charset="0"/>
            </a:rPr>
            <a:t>e</a:t>
          </a:r>
          <a:r>
            <a:rPr lang="en-US"/>
            <a:t> </a:t>
          </a:r>
        </a:p>
      </dgm:t>
    </dgm:pt>
    <dgm:pt modelId="{1911F9CB-1EEA-4FFD-A302-90DCBC7D11BE}" type="parTrans" cxnId="{7C4913C1-9DC8-4658-A4FC-A894F8F82CF0}">
      <dgm:prSet/>
      <dgm:spPr/>
      <dgm:t>
        <a:bodyPr/>
        <a:lstStyle/>
        <a:p>
          <a:pPr algn="ctr"/>
          <a:endParaRPr lang="en-US"/>
        </a:p>
      </dgm:t>
    </dgm:pt>
    <dgm:pt modelId="{DA82EADB-2721-42A0-95EA-F9B5521A38A6}" type="sibTrans" cxnId="{7C4913C1-9DC8-4658-A4FC-A894F8F82CF0}">
      <dgm:prSet/>
      <dgm:spPr/>
      <dgm:t>
        <a:bodyPr/>
        <a:lstStyle/>
        <a:p>
          <a:pPr algn="ctr"/>
          <a:endParaRPr lang="en-US"/>
        </a:p>
      </dgm:t>
    </dgm:pt>
    <dgm:pt modelId="{5ED88519-AC6C-4AA3-B76D-812B93A167E4}" type="pres">
      <dgm:prSet presAssocID="{F9CEBA05-2F10-437E-89B2-54F4D9FAF478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87622A90-D0D8-4EA3-BC0D-D537801AF2B1}" type="pres">
      <dgm:prSet presAssocID="{DACAB5BA-B8B4-4D66-8B11-1D02259E020B}" presName="gear1" presStyleLbl="node1" presStyleIdx="0" presStyleCnt="3" custLinFactNeighborX="-220" custLinFactNeighborY="-220">
        <dgm:presLayoutVars>
          <dgm:chMax val="1"/>
          <dgm:bulletEnabled val="1"/>
        </dgm:presLayoutVars>
      </dgm:prSet>
      <dgm:spPr/>
    </dgm:pt>
    <dgm:pt modelId="{B6B6B41B-120B-4968-AB6A-FC6E7C8EF3C0}" type="pres">
      <dgm:prSet presAssocID="{DACAB5BA-B8B4-4D66-8B11-1D02259E020B}" presName="gear1srcNode" presStyleLbl="node1" presStyleIdx="0" presStyleCnt="3"/>
      <dgm:spPr/>
    </dgm:pt>
    <dgm:pt modelId="{8BC64EA7-2794-42B6-96C9-F39A52CB985A}" type="pres">
      <dgm:prSet presAssocID="{DACAB5BA-B8B4-4D66-8B11-1D02259E020B}" presName="gear1dstNode" presStyleLbl="node1" presStyleIdx="0" presStyleCnt="3"/>
      <dgm:spPr/>
    </dgm:pt>
    <dgm:pt modelId="{93300324-D62F-4E58-B882-734182BDB462}" type="pres">
      <dgm:prSet presAssocID="{663C1E13-76F9-4B70-A2F2-CA23180743CE}" presName="gear2" presStyleLbl="node1" presStyleIdx="1" presStyleCnt="3" custLinFactNeighborX="-2197" custLinFactNeighborY="-4465">
        <dgm:presLayoutVars>
          <dgm:chMax val="1"/>
          <dgm:bulletEnabled val="1"/>
        </dgm:presLayoutVars>
      </dgm:prSet>
      <dgm:spPr/>
    </dgm:pt>
    <dgm:pt modelId="{B9330EE9-43E4-4FD4-8144-E92B1DD0FCDF}" type="pres">
      <dgm:prSet presAssocID="{663C1E13-76F9-4B70-A2F2-CA23180743CE}" presName="gear2srcNode" presStyleLbl="node1" presStyleIdx="1" presStyleCnt="3"/>
      <dgm:spPr/>
    </dgm:pt>
    <dgm:pt modelId="{4822A78E-EAEC-401F-941A-3A84E13E2357}" type="pres">
      <dgm:prSet presAssocID="{663C1E13-76F9-4B70-A2F2-CA23180743CE}" presName="gear2dstNode" presStyleLbl="node1" presStyleIdx="1" presStyleCnt="3"/>
      <dgm:spPr/>
    </dgm:pt>
    <dgm:pt modelId="{59EDF28D-6C67-49D0-B5A1-DE5C3CBA2292}" type="pres">
      <dgm:prSet presAssocID="{399ACE2F-90C5-48B1-9E65-700A32562848}" presName="gear3" presStyleLbl="node1" presStyleIdx="2" presStyleCnt="3"/>
      <dgm:spPr/>
    </dgm:pt>
    <dgm:pt modelId="{23DC08E4-3725-4448-BFFF-1CCEA2F2987E}" type="pres">
      <dgm:prSet presAssocID="{399ACE2F-90C5-48B1-9E65-700A32562848}" presName="gear3tx" presStyleLbl="node1" presStyleIdx="2" presStyleCnt="3">
        <dgm:presLayoutVars>
          <dgm:chMax val="1"/>
          <dgm:bulletEnabled val="1"/>
        </dgm:presLayoutVars>
      </dgm:prSet>
      <dgm:spPr/>
    </dgm:pt>
    <dgm:pt modelId="{7D3EFDB4-E5D1-439A-86D8-1FCF80D959BA}" type="pres">
      <dgm:prSet presAssocID="{399ACE2F-90C5-48B1-9E65-700A32562848}" presName="gear3srcNode" presStyleLbl="node1" presStyleIdx="2" presStyleCnt="3"/>
      <dgm:spPr/>
    </dgm:pt>
    <dgm:pt modelId="{9815588C-16D0-4475-B64C-847FC87C8C32}" type="pres">
      <dgm:prSet presAssocID="{399ACE2F-90C5-48B1-9E65-700A32562848}" presName="gear3dstNode" presStyleLbl="node1" presStyleIdx="2" presStyleCnt="3"/>
      <dgm:spPr/>
    </dgm:pt>
    <dgm:pt modelId="{398423B3-DD54-4226-99D7-017EFC1488DF}" type="pres">
      <dgm:prSet presAssocID="{23718C41-0A1F-40BF-86BE-8A5476EC271E}" presName="connector1" presStyleLbl="sibTrans2D1" presStyleIdx="0" presStyleCnt="3"/>
      <dgm:spPr/>
    </dgm:pt>
    <dgm:pt modelId="{6DF3A3A0-5919-4E69-80DD-61760D6340A0}" type="pres">
      <dgm:prSet presAssocID="{188C389E-9423-41DE-9C5E-D4A7E95C7E62}" presName="connector2" presStyleLbl="sibTrans2D1" presStyleIdx="1" presStyleCnt="3"/>
      <dgm:spPr/>
    </dgm:pt>
    <dgm:pt modelId="{A09CEA93-9338-4361-A5E6-CF85B6019F5A}" type="pres">
      <dgm:prSet presAssocID="{DA82EADB-2721-42A0-95EA-F9B5521A38A6}" presName="connector3" presStyleLbl="sibTrans2D1" presStyleIdx="2" presStyleCnt="3"/>
      <dgm:spPr/>
    </dgm:pt>
  </dgm:ptLst>
  <dgm:cxnLst>
    <dgm:cxn modelId="{BCD04705-36DD-4DD8-975E-17A8A8823C24}" type="presOf" srcId="{399ACE2F-90C5-48B1-9E65-700A32562848}" destId="{9815588C-16D0-4475-B64C-847FC87C8C32}" srcOrd="3" destOrd="0" presId="urn:microsoft.com/office/officeart/2005/8/layout/gear1#7"/>
    <dgm:cxn modelId="{B329D811-2DC0-428C-93F9-EC295334CB59}" type="presOf" srcId="{663C1E13-76F9-4B70-A2F2-CA23180743CE}" destId="{4822A78E-EAEC-401F-941A-3A84E13E2357}" srcOrd="2" destOrd="0" presId="urn:microsoft.com/office/officeart/2005/8/layout/gear1#7"/>
    <dgm:cxn modelId="{2A55751B-D612-4B51-AEC3-36D2858B3260}" type="presOf" srcId="{DA82EADB-2721-42A0-95EA-F9B5521A38A6}" destId="{A09CEA93-9338-4361-A5E6-CF85B6019F5A}" srcOrd="0" destOrd="0" presId="urn:microsoft.com/office/officeart/2005/8/layout/gear1#7"/>
    <dgm:cxn modelId="{DFCB2425-075A-4C6C-929E-F6097E5A1C9D}" type="presOf" srcId="{663C1E13-76F9-4B70-A2F2-CA23180743CE}" destId="{B9330EE9-43E4-4FD4-8144-E92B1DD0FCDF}" srcOrd="1" destOrd="0" presId="urn:microsoft.com/office/officeart/2005/8/layout/gear1#7"/>
    <dgm:cxn modelId="{3BCD072C-25C9-4250-8652-87FBCF0DABA6}" type="presOf" srcId="{399ACE2F-90C5-48B1-9E65-700A32562848}" destId="{7D3EFDB4-E5D1-439A-86D8-1FCF80D959BA}" srcOrd="2" destOrd="0" presId="urn:microsoft.com/office/officeart/2005/8/layout/gear1#7"/>
    <dgm:cxn modelId="{32FAE72D-29B2-4404-A917-2C4136EE3C4F}" srcId="{F9CEBA05-2F10-437E-89B2-54F4D9FAF478}" destId="{663C1E13-76F9-4B70-A2F2-CA23180743CE}" srcOrd="1" destOrd="0" parTransId="{637C3D51-3F4B-4277-8185-724806355FF8}" sibTransId="{188C389E-9423-41DE-9C5E-D4A7E95C7E62}"/>
    <dgm:cxn modelId="{27D5C237-BD22-44BF-9950-F9F1FA679CDF}" type="presOf" srcId="{DACAB5BA-B8B4-4D66-8B11-1D02259E020B}" destId="{B6B6B41B-120B-4968-AB6A-FC6E7C8EF3C0}" srcOrd="1" destOrd="0" presId="urn:microsoft.com/office/officeart/2005/8/layout/gear1#7"/>
    <dgm:cxn modelId="{B964FB53-399D-4617-9215-CDB272640224}" type="presOf" srcId="{DACAB5BA-B8B4-4D66-8B11-1D02259E020B}" destId="{8BC64EA7-2794-42B6-96C9-F39A52CB985A}" srcOrd="2" destOrd="0" presId="urn:microsoft.com/office/officeart/2005/8/layout/gear1#7"/>
    <dgm:cxn modelId="{3110AE78-D6EA-4A38-86A7-AC99150FD766}" type="presOf" srcId="{188C389E-9423-41DE-9C5E-D4A7E95C7E62}" destId="{6DF3A3A0-5919-4E69-80DD-61760D6340A0}" srcOrd="0" destOrd="0" presId="urn:microsoft.com/office/officeart/2005/8/layout/gear1#7"/>
    <dgm:cxn modelId="{7D746359-E4F7-44A1-8BA0-EBB9D3BEF975}" type="presOf" srcId="{DACAB5BA-B8B4-4D66-8B11-1D02259E020B}" destId="{87622A90-D0D8-4EA3-BC0D-D537801AF2B1}" srcOrd="0" destOrd="0" presId="urn:microsoft.com/office/officeart/2005/8/layout/gear1#7"/>
    <dgm:cxn modelId="{94829459-B61C-404A-9C90-E05469EA5CE2}" type="presOf" srcId="{23718C41-0A1F-40BF-86BE-8A5476EC271E}" destId="{398423B3-DD54-4226-99D7-017EFC1488DF}" srcOrd="0" destOrd="0" presId="urn:microsoft.com/office/officeart/2005/8/layout/gear1#7"/>
    <dgm:cxn modelId="{3478D7B4-2DD6-40FE-BD2F-3917309833F2}" type="presOf" srcId="{F9CEBA05-2F10-437E-89B2-54F4D9FAF478}" destId="{5ED88519-AC6C-4AA3-B76D-812B93A167E4}" srcOrd="0" destOrd="0" presId="urn:microsoft.com/office/officeart/2005/8/layout/gear1#7"/>
    <dgm:cxn modelId="{0F63D9BC-9028-4C84-92D9-B4BDAB4F1E91}" srcId="{F9CEBA05-2F10-437E-89B2-54F4D9FAF478}" destId="{DACAB5BA-B8B4-4D66-8B11-1D02259E020B}" srcOrd="0" destOrd="0" parTransId="{D76093C5-B96B-4182-8418-CFDB341D2418}" sibTransId="{23718C41-0A1F-40BF-86BE-8A5476EC271E}"/>
    <dgm:cxn modelId="{7C4913C1-9DC8-4658-A4FC-A894F8F82CF0}" srcId="{F9CEBA05-2F10-437E-89B2-54F4D9FAF478}" destId="{399ACE2F-90C5-48B1-9E65-700A32562848}" srcOrd="2" destOrd="0" parTransId="{1911F9CB-1EEA-4FFD-A302-90DCBC7D11BE}" sibTransId="{DA82EADB-2721-42A0-95EA-F9B5521A38A6}"/>
    <dgm:cxn modelId="{E2FB4CD3-3C8A-4FB6-A753-257CB4D01EB0}" type="presOf" srcId="{663C1E13-76F9-4B70-A2F2-CA23180743CE}" destId="{93300324-D62F-4E58-B882-734182BDB462}" srcOrd="0" destOrd="0" presId="urn:microsoft.com/office/officeart/2005/8/layout/gear1#7"/>
    <dgm:cxn modelId="{78EC88D6-53DA-4707-A7D4-048F9BCC3A61}" type="presOf" srcId="{399ACE2F-90C5-48B1-9E65-700A32562848}" destId="{59EDF28D-6C67-49D0-B5A1-DE5C3CBA2292}" srcOrd="0" destOrd="0" presId="urn:microsoft.com/office/officeart/2005/8/layout/gear1#7"/>
    <dgm:cxn modelId="{9B2D6BF4-A0B8-4492-A59C-6D2D11F48737}" type="presOf" srcId="{399ACE2F-90C5-48B1-9E65-700A32562848}" destId="{23DC08E4-3725-4448-BFFF-1CCEA2F2987E}" srcOrd="1" destOrd="0" presId="urn:microsoft.com/office/officeart/2005/8/layout/gear1#7"/>
    <dgm:cxn modelId="{97DE9217-CF77-49C2-B978-A30F014886D7}" type="presParOf" srcId="{5ED88519-AC6C-4AA3-B76D-812B93A167E4}" destId="{87622A90-D0D8-4EA3-BC0D-D537801AF2B1}" srcOrd="0" destOrd="0" presId="urn:microsoft.com/office/officeart/2005/8/layout/gear1#7"/>
    <dgm:cxn modelId="{C5CD7F30-6D45-4736-B9F0-4F4BBE0D07F9}" type="presParOf" srcId="{5ED88519-AC6C-4AA3-B76D-812B93A167E4}" destId="{B6B6B41B-120B-4968-AB6A-FC6E7C8EF3C0}" srcOrd="1" destOrd="0" presId="urn:microsoft.com/office/officeart/2005/8/layout/gear1#7"/>
    <dgm:cxn modelId="{6FC4BF47-CD4C-4970-BEA7-200A2F834F47}" type="presParOf" srcId="{5ED88519-AC6C-4AA3-B76D-812B93A167E4}" destId="{8BC64EA7-2794-42B6-96C9-F39A52CB985A}" srcOrd="2" destOrd="0" presId="urn:microsoft.com/office/officeart/2005/8/layout/gear1#7"/>
    <dgm:cxn modelId="{454D4536-798D-411A-8205-327FC6B608D6}" type="presParOf" srcId="{5ED88519-AC6C-4AA3-B76D-812B93A167E4}" destId="{93300324-D62F-4E58-B882-734182BDB462}" srcOrd="3" destOrd="0" presId="urn:microsoft.com/office/officeart/2005/8/layout/gear1#7"/>
    <dgm:cxn modelId="{93CFAD20-517D-4683-A063-CE048BC54429}" type="presParOf" srcId="{5ED88519-AC6C-4AA3-B76D-812B93A167E4}" destId="{B9330EE9-43E4-4FD4-8144-E92B1DD0FCDF}" srcOrd="4" destOrd="0" presId="urn:microsoft.com/office/officeart/2005/8/layout/gear1#7"/>
    <dgm:cxn modelId="{9047844E-5652-48B9-80E2-79089FBE630F}" type="presParOf" srcId="{5ED88519-AC6C-4AA3-B76D-812B93A167E4}" destId="{4822A78E-EAEC-401F-941A-3A84E13E2357}" srcOrd="5" destOrd="0" presId="urn:microsoft.com/office/officeart/2005/8/layout/gear1#7"/>
    <dgm:cxn modelId="{7503660B-C8BD-4A6E-9FC7-BC0BC4EDC9DA}" type="presParOf" srcId="{5ED88519-AC6C-4AA3-B76D-812B93A167E4}" destId="{59EDF28D-6C67-49D0-B5A1-DE5C3CBA2292}" srcOrd="6" destOrd="0" presId="urn:microsoft.com/office/officeart/2005/8/layout/gear1#7"/>
    <dgm:cxn modelId="{B5A766CE-302E-4E31-878F-3E0A34FD895B}" type="presParOf" srcId="{5ED88519-AC6C-4AA3-B76D-812B93A167E4}" destId="{23DC08E4-3725-4448-BFFF-1CCEA2F2987E}" srcOrd="7" destOrd="0" presId="urn:microsoft.com/office/officeart/2005/8/layout/gear1#7"/>
    <dgm:cxn modelId="{F0BC6F87-1060-4E66-A9B4-2374F32F25AF}" type="presParOf" srcId="{5ED88519-AC6C-4AA3-B76D-812B93A167E4}" destId="{7D3EFDB4-E5D1-439A-86D8-1FCF80D959BA}" srcOrd="8" destOrd="0" presId="urn:microsoft.com/office/officeart/2005/8/layout/gear1#7"/>
    <dgm:cxn modelId="{07DE065A-EC92-4C19-A543-1977EF598B36}" type="presParOf" srcId="{5ED88519-AC6C-4AA3-B76D-812B93A167E4}" destId="{9815588C-16D0-4475-B64C-847FC87C8C32}" srcOrd="9" destOrd="0" presId="urn:microsoft.com/office/officeart/2005/8/layout/gear1#7"/>
    <dgm:cxn modelId="{F9C97360-1013-4730-A7B7-5737EDF9F81E}" type="presParOf" srcId="{5ED88519-AC6C-4AA3-B76D-812B93A167E4}" destId="{398423B3-DD54-4226-99D7-017EFC1488DF}" srcOrd="10" destOrd="0" presId="urn:microsoft.com/office/officeart/2005/8/layout/gear1#7"/>
    <dgm:cxn modelId="{92E44D6A-76E9-4865-9D0E-3F3B1BC520E7}" type="presParOf" srcId="{5ED88519-AC6C-4AA3-B76D-812B93A167E4}" destId="{6DF3A3A0-5919-4E69-80DD-61760D6340A0}" srcOrd="11" destOrd="0" presId="urn:microsoft.com/office/officeart/2005/8/layout/gear1#7"/>
    <dgm:cxn modelId="{8F556FC8-E143-4D8F-86C6-B91C6832F4D9}" type="presParOf" srcId="{5ED88519-AC6C-4AA3-B76D-812B93A167E4}" destId="{A09CEA93-9338-4361-A5E6-CF85B6019F5A}" srcOrd="12" destOrd="0" presId="urn:microsoft.com/office/officeart/2005/8/layout/gear1#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7622A90-D0D8-4EA3-BC0D-D537801AF2B1}">
      <dsp:nvSpPr>
        <dsp:cNvPr id="0" name=""/>
        <dsp:cNvSpPr/>
      </dsp:nvSpPr>
      <dsp:spPr>
        <a:xfrm>
          <a:off x="1467355" y="2008233"/>
          <a:ext cx="1798270" cy="1798270"/>
        </a:xfrm>
        <a:prstGeom prst="gear9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>
              <a:latin typeface="Arial Black" pitchFamily="34" charset="0"/>
            </a:rPr>
            <a:t>Wisdom</a:t>
          </a:r>
        </a:p>
      </dsp:txBody>
      <dsp:txXfrm>
        <a:off x="1828887" y="2429469"/>
        <a:ext cx="1075206" cy="924348"/>
      </dsp:txXfrm>
    </dsp:sp>
    <dsp:sp modelId="{93300324-D62F-4E58-B882-734182BDB462}">
      <dsp:nvSpPr>
        <dsp:cNvPr id="0" name=""/>
        <dsp:cNvSpPr/>
      </dsp:nvSpPr>
      <dsp:spPr>
        <a:xfrm>
          <a:off x="396312" y="1528749"/>
          <a:ext cx="1307832" cy="1307832"/>
        </a:xfrm>
        <a:prstGeom prst="gear6">
          <a:avLst/>
        </a:prstGeom>
        <a:solidFill>
          <a:schemeClr val="accent4">
            <a:hueOff val="-2232385"/>
            <a:satOff val="13449"/>
            <a:lumOff val="1078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latin typeface="Arial Black" pitchFamily="34" charset="0"/>
            </a:rPr>
            <a:t>Truth</a:t>
          </a:r>
          <a:r>
            <a:rPr lang="en-US" sz="1200" kern="1200" dirty="0"/>
            <a:t> </a:t>
          </a:r>
        </a:p>
      </dsp:txBody>
      <dsp:txXfrm>
        <a:off x="725563" y="1859990"/>
        <a:ext cx="649330" cy="645350"/>
      </dsp:txXfrm>
    </dsp:sp>
    <dsp:sp modelId="{59EDF28D-6C67-49D0-B5A1-DE5C3CBA2292}">
      <dsp:nvSpPr>
        <dsp:cNvPr id="0" name=""/>
        <dsp:cNvSpPr/>
      </dsp:nvSpPr>
      <dsp:spPr>
        <a:xfrm rot="20700000">
          <a:off x="1157565" y="684873"/>
          <a:ext cx="1281409" cy="1281409"/>
        </a:xfrm>
        <a:prstGeom prst="gear6">
          <a:avLst/>
        </a:prstGeom>
        <a:solidFill>
          <a:schemeClr val="accent4">
            <a:hueOff val="-4464770"/>
            <a:satOff val="26899"/>
            <a:lumOff val="2156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>
              <a:latin typeface="Arial Black" pitchFamily="34" charset="0"/>
            </a:rPr>
            <a:t>Servic</a:t>
          </a:r>
          <a:r>
            <a:rPr lang="en-US" sz="1200" kern="1200">
              <a:latin typeface="Arial Black" pitchFamily="34" charset="0"/>
            </a:rPr>
            <a:t>e</a:t>
          </a:r>
          <a:r>
            <a:rPr lang="en-US" sz="1200" kern="1200"/>
            <a:t> </a:t>
          </a:r>
        </a:p>
      </dsp:txBody>
      <dsp:txXfrm rot="-20700000">
        <a:off x="1438616" y="965923"/>
        <a:ext cx="719308" cy="719308"/>
      </dsp:txXfrm>
    </dsp:sp>
    <dsp:sp modelId="{398423B3-DD54-4226-99D7-017EFC1488DF}">
      <dsp:nvSpPr>
        <dsp:cNvPr id="0" name=""/>
        <dsp:cNvSpPr/>
      </dsp:nvSpPr>
      <dsp:spPr>
        <a:xfrm>
          <a:off x="1323153" y="1746409"/>
          <a:ext cx="2301785" cy="2301785"/>
        </a:xfrm>
        <a:prstGeom prst="circularArrow">
          <a:avLst>
            <a:gd name="adj1" fmla="val 4687"/>
            <a:gd name="adj2" fmla="val 299029"/>
            <a:gd name="adj3" fmla="val 2489219"/>
            <a:gd name="adj4" fmla="val 15920595"/>
            <a:gd name="adj5" fmla="val 5469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p3d z="-52400" extrusionH="1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DF3A3A0-5919-4E69-80DD-61760D6340A0}">
      <dsp:nvSpPr>
        <dsp:cNvPr id="0" name=""/>
        <dsp:cNvSpPr/>
      </dsp:nvSpPr>
      <dsp:spPr>
        <a:xfrm>
          <a:off x="193430" y="1301738"/>
          <a:ext cx="1672391" cy="1672391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solidFill>
          <a:schemeClr val="accent4">
            <a:hueOff val="-2232385"/>
            <a:satOff val="13449"/>
            <a:lumOff val="1078"/>
            <a:alphaOff val="0"/>
          </a:schemeClr>
        </a:solidFill>
        <a:ln>
          <a:noFill/>
        </a:ln>
        <a:effectLst/>
        <a:sp3d z="-52400" extrusionH="1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09CEA93-9338-4361-A5E6-CF85B6019F5A}">
      <dsp:nvSpPr>
        <dsp:cNvPr id="0" name=""/>
        <dsp:cNvSpPr/>
      </dsp:nvSpPr>
      <dsp:spPr>
        <a:xfrm>
          <a:off x="861162" y="408164"/>
          <a:ext cx="1803174" cy="1803174"/>
        </a:xfrm>
        <a:prstGeom prst="circularArrow">
          <a:avLst>
            <a:gd name="adj1" fmla="val 5984"/>
            <a:gd name="adj2" fmla="val 394124"/>
            <a:gd name="adj3" fmla="val 13313824"/>
            <a:gd name="adj4" fmla="val 10508221"/>
            <a:gd name="adj5" fmla="val 6981"/>
          </a:avLst>
        </a:prstGeom>
        <a:solidFill>
          <a:schemeClr val="accent4">
            <a:hueOff val="-4464770"/>
            <a:satOff val="26899"/>
            <a:lumOff val="2156"/>
            <a:alphaOff val="0"/>
          </a:schemeClr>
        </a:solidFill>
        <a:ln>
          <a:noFill/>
        </a:ln>
        <a:effectLst/>
        <a:sp3d z="-52400" extrusionH="1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gear1#7">
  <dgm:title val=""/>
  <dgm:desc val=""/>
  <dgm:catLst>
    <dgm:cat type="relationship" pri="109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5">
  <dgm:title val=""/>
  <dgm:desc val=""/>
  <dgm:catLst>
    <dgm:cat type="3D" pri="11500"/>
  </dgm:catLst>
  <dgm:scene3d>
    <a:camera prst="isometricOffAxis2Left" zoom="95000"/>
    <a:lightRig rig="flat" dir="t"/>
  </dgm:scene3d>
  <dgm:styleLbl name="node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715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81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52400" extrusionH="1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38100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3810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400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150"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63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4005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40050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4005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15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D830D8-62A4-407D-AB11-1592EF9A9D31}" type="datetimeFigureOut">
              <a:rPr lang="en-US" smtClean="0"/>
              <a:t>3/20/2025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FE803A-9B28-45B3-A89D-B0C58AF25D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80803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FE803A-9B28-45B3-A89D-B0C58AF25D9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153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FE803A-9B28-45B3-A89D-B0C58AF25D99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03300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rgbClr val="0D0D0D"/>
                </a:solidFill>
              </a:rPr>
              <a:t>Thickening of the superficial layer of the epithelium due to increased keratinization.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rgbClr val="0D0D0D"/>
                </a:solidFill>
              </a:rPr>
              <a:t>Destruction or atrophy of the finger-like projections on the dorsal surface of the tongue.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rgbClr val="0D0D0D"/>
                </a:solidFill>
              </a:rPr>
              <a:t>Increased proliferation of epithelial cells in response to the inflammatory process.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rgbClr val="0D0D0D"/>
                </a:solidFill>
              </a:rPr>
              <a:t>Invasion of fungal elements, such as hyphae and spores, within the superficial layers of the epithelium</a:t>
            </a:r>
            <a:r>
              <a:rPr lang="en-US" sz="1200" dirty="0">
                <a:solidFill>
                  <a:srgbClr val="0D0D0D"/>
                </a:solidFill>
                <a:latin typeface="Söhne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>
              <a:solidFill>
                <a:srgbClr val="0D0D0D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>
              <a:solidFill>
                <a:srgbClr val="0D0D0D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>
              <a:solidFill>
                <a:srgbClr val="0D0D0D"/>
              </a:solidFill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FE803A-9B28-45B3-A89D-B0C58AF25D99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20495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ED339B-1A0F-4DF1-B983-F5045D9648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9224E21-1EC0-4992-B383-396CA4E9DD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28A79A-0104-486C-BABB-AD47E2DC3D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9D9DE918-DDB9-40C4-A2ED-15CE9F8B1B0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2400" y="6416675"/>
            <a:ext cx="2209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6463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030FCE-1029-4286-A9B1-20E675F4F4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DBF1AE6-7E4A-4CD3-A931-0BEF3435FE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42EB9E-C9D4-4E0C-BA38-5477167C79A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26B317-1D1C-44EF-90B1-59D42369E8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CB2743-622B-4376-B1C3-B2D9707C32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93590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21A579C-298E-4186-ADFB-35382927262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1ADD574-A4CB-4028-BBF8-DB26CE3E9A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20C697-2D1D-4BE7-ABA4-3FB39D5922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10E6CC-1F03-4B53-A837-1D71242BCC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56AA1E-B6CE-4F81-AC77-6E80D1C5FD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2587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86800" y="92075"/>
            <a:ext cx="4572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2999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86800" y="6264275"/>
            <a:ext cx="4572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30569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86800" y="6340475"/>
            <a:ext cx="4572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644598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86800" y="6340475"/>
            <a:ext cx="4572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335464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86800" y="6264275"/>
            <a:ext cx="4572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666789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86800" y="6340475"/>
            <a:ext cx="4572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776067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86800" y="6264275"/>
            <a:ext cx="4572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134382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86800" y="6264275"/>
            <a:ext cx="4572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52698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D225CD-6B15-4481-A70D-B3C0A31080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72CBDD-376F-43C6-874C-C003300609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EB4810-4233-4C9A-AF6C-0E698013A9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9D9DE918-DDB9-40C4-A2ED-15CE9F8B1B0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2400" y="6416675"/>
            <a:ext cx="2209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244594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86800" y="6416675"/>
            <a:ext cx="4572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880986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86800" y="6264275"/>
            <a:ext cx="4572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570264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86800" y="6340475"/>
            <a:ext cx="4572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61454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5DD0DA-8C8D-40C3-81A3-0FD4F8CFAB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21A3D6-B0C8-4101-AB7E-1F2FECA454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FBF271-4C8C-4C92-BCD2-73128F817D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9D9DE918-DDB9-40C4-A2ED-15CE9F8B1B0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2400" y="6416675"/>
            <a:ext cx="2209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09624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E79B71-8062-472A-AA84-60884DE282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7A111F-522C-429F-AF9F-169041294A9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CA4AE87-C088-45A9-9D1B-3CA5B3C138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CC6B131-9884-4401-808D-E49137FA77A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446E73-578E-44B4-870E-D34403BD3E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98450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4FB5F5-05A0-4725-9FFB-13C5E16F00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41CF3A-E8B9-4FC3-A328-A4B5FECC98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E29D43E-BF9B-4E08-B150-D61FC59A0D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D25A596-37FA-4645-8A28-53B1CBD917A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55CF2DD-9A80-47BE-9AB6-394A6BBC0CD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D87CF0D-D006-4121-AF66-7EAA45D52A0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EB50719-FF02-4B5C-A2BD-6F9161E15F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1D81457-CF38-4BF3-A83E-A45422BF75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34365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04E945-7B58-414B-A22A-D052072443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C9620FB-AFD7-4A13-9FC6-5198B2499F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367C7BD-2012-4ED5-8E80-921690C2A5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A9FA745-F9CF-413F-9814-6983092EB8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41804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AA5CFAB-1419-497B-BA4B-E1BAC92E89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CEB8459-21C6-4B02-9448-E21C815624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2F9980-1758-416C-9FEB-0777812723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19793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2629F2-2149-49F4-B99E-AC437D6217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A26C35-FC01-4EF8-B9E0-3DA76744EB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8898421-F48E-481D-9A23-71AF931988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A15F0F8-DEB3-44DE-9CA5-EC67F37FBEB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FBD38C0-112D-43DD-972B-0483913747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50F09AE-C087-49E2-A3A1-3D9916353F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45999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E27CE3-34F6-4A34-AEAF-20A9AB8A37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5467304-9ABF-4D55-8CB7-51A7D43CB8C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851C563-435A-4272-A7E2-EB976B4814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591702D-5572-4CF5-8A94-8866F636B18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B97477-8585-4545-84E9-3E52115A5C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CA439F-40D6-4F7E-A551-BDF2F1790F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20362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1A53D72-BF5F-4B63-B9E1-FA50183EBA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7AEC91-12AC-400D-9E70-A85AEE3721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9DE918-DDB9-40C4-A2ED-15CE9F8B1B0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2400" y="6416675"/>
            <a:ext cx="2209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C081B8-CDAD-4D4B-80CD-FB6D99ACB0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15350" y="6248400"/>
            <a:ext cx="552450" cy="609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35515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AFEB4810-4233-4C9A-AF6C-0E698013A9B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91550" y="6324600"/>
            <a:ext cx="552450" cy="533400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56788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6" Type="http://schemas.microsoft.com/office/2007/relationships/hdphoto" Target="../media/hdphoto2.wdp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155%2F2013%2F178910" TargetMode="External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58" t="9305" r="16271"/>
          <a:stretch/>
        </p:blipFill>
        <p:spPr bwMode="auto">
          <a:xfrm>
            <a:off x="-152400" y="-239305"/>
            <a:ext cx="9296400" cy="8026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836779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br>
              <a:rPr lang="en-US" sz="4400" dirty="0"/>
            </a:br>
            <a:endParaRPr lang="en-US" dirty="0"/>
          </a:p>
        </p:txBody>
      </p:sp>
      <p:sp>
        <p:nvSpPr>
          <p:cNvPr id="5" name="Round Same Side Corner Rectangle 4"/>
          <p:cNvSpPr/>
          <p:nvPr/>
        </p:nvSpPr>
        <p:spPr>
          <a:xfrm>
            <a:off x="21183" y="23448"/>
            <a:ext cx="2472235" cy="456793"/>
          </a:xfrm>
          <a:prstGeom prst="rect">
            <a:avLst/>
          </a:prstGeom>
          <a:ln>
            <a:noFill/>
          </a:ln>
          <a:scene3d>
            <a:camera prst="orthographicFront"/>
            <a:lightRig rig="flat" dir="t"/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43815" tIns="43815" rIns="43815" bIns="43815" numCol="1" spcCol="1270" anchor="ctr" anchorCtr="0">
            <a:noAutofit/>
          </a:bodyPr>
          <a:lstStyle/>
          <a:p>
            <a:pPr lvl="0"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GB" sz="2300" b="1" kern="12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Core</a:t>
            </a:r>
            <a:r>
              <a:rPr lang="en-GB" sz="2300" b="1" kern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GB" sz="2300" b="1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Knowledge</a:t>
            </a:r>
            <a:endParaRPr lang="en-GB" sz="2300" kern="1200" dirty="0">
              <a:solidFill>
                <a:schemeClr val="tx1"/>
              </a:solidFill>
            </a:endParaRPr>
          </a:p>
        </p:txBody>
      </p:sp>
      <p:sp>
        <p:nvSpPr>
          <p:cNvPr id="7" name="Title 2"/>
          <p:cNvSpPr txBox="1">
            <a:spLocks/>
          </p:cNvSpPr>
          <p:nvPr/>
        </p:nvSpPr>
        <p:spPr>
          <a:xfrm>
            <a:off x="723900" y="228600"/>
            <a:ext cx="7886700" cy="8540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3600" b="1" dirty="0">
              <a:latin typeface="+mn-lt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B19B0AF-1252-4949-A9AF-E653D7B8B147}"/>
              </a:ext>
            </a:extLst>
          </p:cNvPr>
          <p:cNvSpPr/>
          <p:nvPr/>
        </p:nvSpPr>
        <p:spPr>
          <a:xfrm>
            <a:off x="914400" y="725164"/>
            <a:ext cx="755437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Types and structure of phospholipids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9D2B4B1-3535-4015-81C7-734CD8414BC6}"/>
              </a:ext>
            </a:extLst>
          </p:cNvPr>
          <p:cNvSpPr/>
          <p:nvPr/>
        </p:nvSpPr>
        <p:spPr>
          <a:xfrm>
            <a:off x="533400" y="2070310"/>
            <a:ext cx="3505200" cy="993099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Glycerophospholipids</a:t>
            </a:r>
            <a:r>
              <a:rPr lang="en-GB" dirty="0"/>
              <a:t> </a:t>
            </a:r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5FD9794-8DF4-435C-AC5F-CAAC3D7CCE3E}"/>
              </a:ext>
            </a:extLst>
          </p:cNvPr>
          <p:cNvSpPr/>
          <p:nvPr/>
        </p:nvSpPr>
        <p:spPr>
          <a:xfrm>
            <a:off x="4886327" y="2014566"/>
            <a:ext cx="3629023" cy="993099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Sphingophospholipids 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B536B11-190F-48FE-9925-08364B3F58A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176" t="10000" r="6248" b="62133"/>
          <a:stretch/>
        </p:blipFill>
        <p:spPr>
          <a:xfrm>
            <a:off x="775415" y="4025113"/>
            <a:ext cx="3105131" cy="231226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F11FFF8-0ABB-4251-9FC3-902CEF42E56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60" t="7769" r="3460" b="7239"/>
          <a:stretch/>
        </p:blipFill>
        <p:spPr>
          <a:xfrm>
            <a:off x="5029201" y="4048539"/>
            <a:ext cx="3352800" cy="2288841"/>
          </a:xfrm>
          <a:prstGeom prst="rect">
            <a:avLst/>
          </a:prstGeom>
        </p:spPr>
      </p:pic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7F5112BC-804E-4158-AE95-388335CFF89D}"/>
              </a:ext>
            </a:extLst>
          </p:cNvPr>
          <p:cNvCxnSpPr/>
          <p:nvPr/>
        </p:nvCxnSpPr>
        <p:spPr>
          <a:xfrm>
            <a:off x="2211032" y="3200400"/>
            <a:ext cx="0" cy="457200"/>
          </a:xfrm>
          <a:prstGeom prst="straightConnector1">
            <a:avLst/>
          </a:prstGeom>
          <a:ln>
            <a:tailEnd type="triangle"/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6" name="Picture 15">
            <a:extLst>
              <a:ext uri="{FF2B5EF4-FFF2-40B4-BE49-F238E27FC236}">
                <a16:creationId xmlns:a16="http://schemas.microsoft.com/office/drawing/2014/main" id="{22C69386-1BA5-4B9F-AC65-0939C2DFA1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49475" y="3124200"/>
            <a:ext cx="286537" cy="664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0132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 Same Side Corner Rectangle 4"/>
          <p:cNvSpPr/>
          <p:nvPr/>
        </p:nvSpPr>
        <p:spPr>
          <a:xfrm>
            <a:off x="21183" y="23448"/>
            <a:ext cx="2472235" cy="456793"/>
          </a:xfrm>
          <a:prstGeom prst="rect">
            <a:avLst/>
          </a:prstGeom>
          <a:ln>
            <a:noFill/>
          </a:ln>
          <a:scene3d>
            <a:camera prst="orthographicFront"/>
            <a:lightRig rig="flat" dir="t"/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43815" tIns="43815" rIns="43815" bIns="43815" numCol="1" spcCol="1270" anchor="ctr" anchorCtr="0">
            <a:noAutofit/>
          </a:bodyPr>
          <a:lstStyle/>
          <a:p>
            <a:pPr lvl="0"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GB" sz="2300" b="1" kern="12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Core</a:t>
            </a:r>
            <a:r>
              <a:rPr lang="en-GB" sz="2300" b="1" kern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GB" sz="2300" b="1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Knowledge</a:t>
            </a:r>
            <a:endParaRPr lang="en-GB" sz="2300" kern="1200" dirty="0">
              <a:solidFill>
                <a:schemeClr val="tx1"/>
              </a:solidFill>
            </a:endParaRPr>
          </a:p>
        </p:txBody>
      </p:sp>
      <p:sp>
        <p:nvSpPr>
          <p:cNvPr id="8" name="Title 2"/>
          <p:cNvSpPr txBox="1">
            <a:spLocks/>
          </p:cNvSpPr>
          <p:nvPr/>
        </p:nvSpPr>
        <p:spPr>
          <a:xfrm>
            <a:off x="628650" y="228600"/>
            <a:ext cx="7886700" cy="8540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3600" b="1" dirty="0">
              <a:latin typeface="+mn-lt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EAC9C22-6AEF-4644-8977-E329D9C6FB65}"/>
              </a:ext>
            </a:extLst>
          </p:cNvPr>
          <p:cNvSpPr/>
          <p:nvPr/>
        </p:nvSpPr>
        <p:spPr>
          <a:xfrm>
            <a:off x="2107789" y="524342"/>
            <a:ext cx="558358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Examples of phospholipids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F67C451-983D-456B-98D9-6C7DDC6D43F3}"/>
              </a:ext>
            </a:extLst>
          </p:cNvPr>
          <p:cNvSpPr/>
          <p:nvPr/>
        </p:nvSpPr>
        <p:spPr>
          <a:xfrm>
            <a:off x="665093" y="1382247"/>
            <a:ext cx="3629023" cy="1000014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Glycerophospholipids</a:t>
            </a:r>
            <a:r>
              <a:rPr lang="en-GB" dirty="0"/>
              <a:t> </a:t>
            </a:r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679F19F-DBA6-4B15-9AC5-4F10AF740F74}"/>
              </a:ext>
            </a:extLst>
          </p:cNvPr>
          <p:cNvSpPr/>
          <p:nvPr/>
        </p:nvSpPr>
        <p:spPr>
          <a:xfrm>
            <a:off x="4899579" y="1337697"/>
            <a:ext cx="3629023" cy="993099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Sphingophospholipids 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0753AAAF-6578-4713-B1DE-1D729330BCEB}"/>
              </a:ext>
            </a:extLst>
          </p:cNvPr>
          <p:cNvCxnSpPr/>
          <p:nvPr/>
        </p:nvCxnSpPr>
        <p:spPr>
          <a:xfrm>
            <a:off x="2270667" y="2537206"/>
            <a:ext cx="0" cy="457200"/>
          </a:xfrm>
          <a:prstGeom prst="straightConnector1">
            <a:avLst/>
          </a:prstGeom>
          <a:ln>
            <a:tailEnd type="triangle"/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3EA0B260-FC1C-4926-9DAE-904501A61D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2819" y="2433545"/>
            <a:ext cx="286537" cy="664522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7313D2FD-86BC-4164-8710-5E115B28984A}"/>
              </a:ext>
            </a:extLst>
          </p:cNvPr>
          <p:cNvSpPr/>
          <p:nvPr/>
        </p:nvSpPr>
        <p:spPr>
          <a:xfrm>
            <a:off x="615398" y="3217062"/>
            <a:ext cx="4572000" cy="2862322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Phosphatidylserine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Phosphatidylethanolamine (PE) (cephalin)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Phosphatidylcholine (PC) (lecithin)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Inositol + PA → phosphatidylinositol (PI)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Cardiolipin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Plasmalogen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Platelet activating factors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46A5754-880B-4D0E-B17D-1A513283D9A0}"/>
              </a:ext>
            </a:extLst>
          </p:cNvPr>
          <p:cNvSpPr/>
          <p:nvPr/>
        </p:nvSpPr>
        <p:spPr>
          <a:xfrm>
            <a:off x="5791200" y="3119227"/>
            <a:ext cx="2133600" cy="4879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Sphingomyelin </a:t>
            </a:r>
            <a:endParaRPr lang="en-US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1667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 Same Side Corner Rectangle 4"/>
          <p:cNvSpPr/>
          <p:nvPr/>
        </p:nvSpPr>
        <p:spPr>
          <a:xfrm>
            <a:off x="-457200" y="0"/>
            <a:ext cx="2362200" cy="609600"/>
          </a:xfrm>
          <a:prstGeom prst="rect">
            <a:avLst/>
          </a:prstGeom>
          <a:ln>
            <a:noFill/>
          </a:ln>
          <a:scene3d>
            <a:camera prst="orthographicFront"/>
            <a:lightRig rig="flat" dir="t"/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43815" tIns="43815" rIns="43815" bIns="43815" numCol="1" spcCol="1270" anchor="ctr" anchorCtr="0">
            <a:noAutofit/>
          </a:bodyPr>
          <a:lstStyle/>
          <a:p>
            <a:pPr lvl="0"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GB" sz="2000" b="1" kern="12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Core</a:t>
            </a:r>
            <a:r>
              <a:rPr lang="en-GB" sz="2000" b="1" kern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</a:p>
          <a:p>
            <a:pPr lvl="0"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GB" sz="2000" b="1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Knowledge</a:t>
            </a:r>
            <a:endParaRPr lang="en-GB" sz="2000" kern="1200" dirty="0">
              <a:solidFill>
                <a:schemeClr val="tx1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10" name="Title 5">
            <a:extLst>
              <a:ext uri="{FF2B5EF4-FFF2-40B4-BE49-F238E27FC236}">
                <a16:creationId xmlns:a16="http://schemas.microsoft.com/office/drawing/2014/main" id="{AA5D7DE3-220A-9599-0788-3455B8D8987B}"/>
              </a:ext>
            </a:extLst>
          </p:cNvPr>
          <p:cNvSpPr txBox="1">
            <a:spLocks/>
          </p:cNvSpPr>
          <p:nvPr/>
        </p:nvSpPr>
        <p:spPr>
          <a:xfrm>
            <a:off x="2209800" y="-76200"/>
            <a:ext cx="65532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60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DD8F920-6826-4C0A-AFD9-81BD01F265AB}"/>
              </a:ext>
            </a:extLst>
          </p:cNvPr>
          <p:cNvSpPr/>
          <p:nvPr/>
        </p:nvSpPr>
        <p:spPr>
          <a:xfrm>
            <a:off x="1371600" y="228600"/>
            <a:ext cx="79248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en-GB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0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CE091CD-21DE-43A2-8759-F6B12116A9C1}"/>
              </a:ext>
            </a:extLst>
          </p:cNvPr>
          <p:cNvSpPr/>
          <p:nvPr/>
        </p:nvSpPr>
        <p:spPr>
          <a:xfrm>
            <a:off x="1981200" y="466169"/>
            <a:ext cx="543418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Structure of phospholipids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AC303B0-C52E-4E3D-A73B-E4223A58A20B}"/>
              </a:ext>
            </a:extLst>
          </p:cNvPr>
          <p:cNvSpPr/>
          <p:nvPr/>
        </p:nvSpPr>
        <p:spPr>
          <a:xfrm>
            <a:off x="457200" y="1190685"/>
            <a:ext cx="805815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There are two classes of </a:t>
            </a:r>
            <a:r>
              <a:rPr lang="en-US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phospholipids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those that have glycerol (from glucose) as a</a:t>
            </a:r>
          </a:p>
          <a:p>
            <a:pPr algn="just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backbone and those that have sphingosine (from serine and palmitate). Both classes are found as structural components of membranes, and both play a role in the generation of lipid-signaling molecules.</a:t>
            </a:r>
          </a:p>
          <a:p>
            <a:pPr algn="just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Glycerophospholipids</a:t>
            </a:r>
          </a:p>
          <a:p>
            <a:pPr algn="just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Phospholipids that contain glycerol are called glycerophospholipids (or</a:t>
            </a:r>
          </a:p>
          <a:p>
            <a:pPr algn="just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phosphoglycerides). Glycerophospholipids constitute the major class of phospholipids and are the predominant lipids in membranes. </a:t>
            </a:r>
          </a:p>
          <a:p>
            <a:pPr algn="just"/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Glycerophospholipids from phosphatidic acid and an alcohol: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phosphate</a:t>
            </a:r>
          </a:p>
          <a:p>
            <a:pPr algn="just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group on PA can be esterified to another compound containing an alcohol group For example: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Serine + PA → phosphatidylserine (PS)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Ethanolamine + PA → phosphatidylethanolamine (PE) (cephalin)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Choline + PA → phosphatidylcholine (PC) (lecithin)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Inositol + PA → phosphatidylinositol (PI)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Glycerol + PA → phosphatidylglycerol (PG)</a:t>
            </a:r>
          </a:p>
        </p:txBody>
      </p:sp>
    </p:spTree>
    <p:extLst>
      <p:ext uri="{BB962C8B-B14F-4D97-AF65-F5344CB8AC3E}">
        <p14:creationId xmlns:p14="http://schemas.microsoft.com/office/powerpoint/2010/main" val="38273201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 Same Side Corner Rectangle 4"/>
          <p:cNvSpPr/>
          <p:nvPr/>
        </p:nvSpPr>
        <p:spPr>
          <a:xfrm>
            <a:off x="-304801" y="76607"/>
            <a:ext cx="2559893" cy="532993"/>
          </a:xfrm>
          <a:prstGeom prst="rect">
            <a:avLst/>
          </a:prstGeom>
          <a:ln>
            <a:noFill/>
          </a:ln>
          <a:scene3d>
            <a:camera prst="orthographicFront"/>
            <a:lightRig rig="flat" dir="t"/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43815" tIns="43815" rIns="43815" bIns="43815" numCol="1" spcCol="1270" anchor="ctr" anchorCtr="0">
            <a:noAutofit/>
          </a:bodyPr>
          <a:lstStyle/>
          <a:p>
            <a:pPr lvl="0"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GB" b="1" kern="12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Core</a:t>
            </a:r>
            <a:r>
              <a:rPr lang="en-GB" b="1" kern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GB" b="1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Knowledge</a:t>
            </a:r>
            <a:endParaRPr lang="en-GB" kern="1200" dirty="0">
              <a:solidFill>
                <a:schemeClr val="tx1"/>
              </a:solidFill>
            </a:endParaRPr>
          </a:p>
        </p:txBody>
      </p:sp>
      <p:sp>
        <p:nvSpPr>
          <p:cNvPr id="8" name="Title 2"/>
          <p:cNvSpPr txBox="1">
            <a:spLocks/>
          </p:cNvSpPr>
          <p:nvPr/>
        </p:nvSpPr>
        <p:spPr>
          <a:xfrm>
            <a:off x="1295400" y="0"/>
            <a:ext cx="7086600" cy="85407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4000" b="1" dirty="0">
              <a:latin typeface="+mn-lt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B6C9167-B29E-4DA3-99AE-11EF859225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639762"/>
            <a:ext cx="7924800" cy="808038"/>
          </a:xfrm>
        </p:spPr>
        <p:txBody>
          <a:bodyPr>
            <a:noAutofit/>
          </a:bodyPr>
          <a:lstStyle/>
          <a:p>
            <a:r>
              <a:rPr lang="en-GB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Structures of glycerophospholipids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Content Placeholder 9">
            <a:extLst>
              <a:ext uri="{FF2B5EF4-FFF2-40B4-BE49-F238E27FC236}">
                <a16:creationId xmlns:a16="http://schemas.microsoft.com/office/drawing/2014/main" id="{7E25EB18-4B2C-4127-B5F2-B56B309ADA2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904" t="6098" r="2779"/>
          <a:stretch/>
        </p:blipFill>
        <p:spPr>
          <a:xfrm>
            <a:off x="1118698" y="1485314"/>
            <a:ext cx="2559893" cy="503475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A7DBCCD-9BD2-4C1E-8606-AF91CEDCB61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00" t="24445" r="44168" b="16666"/>
          <a:stretch/>
        </p:blipFill>
        <p:spPr>
          <a:xfrm>
            <a:off x="4419600" y="2209800"/>
            <a:ext cx="3790124" cy="403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9265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4" name="Round Same Side Corner Rectangle 4"/>
          <p:cNvSpPr/>
          <p:nvPr/>
        </p:nvSpPr>
        <p:spPr>
          <a:xfrm>
            <a:off x="21183" y="23448"/>
            <a:ext cx="2472235" cy="456793"/>
          </a:xfrm>
          <a:prstGeom prst="rect">
            <a:avLst/>
          </a:prstGeom>
          <a:ln>
            <a:noFill/>
          </a:ln>
          <a:scene3d>
            <a:camera prst="orthographicFront"/>
            <a:lightRig rig="flat" dir="t"/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43815" tIns="43815" rIns="43815" bIns="43815" numCol="1" spcCol="1270" anchor="ctr" anchorCtr="0">
            <a:noAutofit/>
          </a:bodyPr>
          <a:lstStyle/>
          <a:p>
            <a:pPr lvl="0"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GB" sz="2300" b="1" kern="12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Core</a:t>
            </a:r>
            <a:r>
              <a:rPr lang="en-GB" sz="2300" b="1" kern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GB" sz="2300" b="1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Knowledge</a:t>
            </a:r>
            <a:endParaRPr lang="en-GB" sz="2300" kern="1200" dirty="0">
              <a:solidFill>
                <a:schemeClr val="tx1"/>
              </a:solidFill>
            </a:endParaRPr>
          </a:p>
        </p:txBody>
      </p:sp>
      <p:sp>
        <p:nvSpPr>
          <p:cNvPr id="5" name="Title 2"/>
          <p:cNvSpPr txBox="1">
            <a:spLocks/>
          </p:cNvSpPr>
          <p:nvPr/>
        </p:nvSpPr>
        <p:spPr>
          <a:xfrm>
            <a:off x="345033" y="365127"/>
            <a:ext cx="8494167" cy="45679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3600" b="1" dirty="0">
              <a:latin typeface="+mn-lt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3CCD51F-5598-4053-9F4B-1DB40F0B2D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557762"/>
            <a:ext cx="7620000" cy="914400"/>
          </a:xfrm>
        </p:spPr>
        <p:txBody>
          <a:bodyPr>
            <a:no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Structures of glycerophospholipids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342F234-AADA-4CC2-B625-DA68809E7F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5415" y="2442368"/>
            <a:ext cx="3535739" cy="3429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15F1A4D-3A26-4698-9B91-9105BE239EB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23" t="2222" r="4755" b="2222"/>
          <a:stretch/>
        </p:blipFill>
        <p:spPr>
          <a:xfrm>
            <a:off x="4953000" y="1540424"/>
            <a:ext cx="2969354" cy="4860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4184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 Same Side Corner Rectangle 4"/>
          <p:cNvSpPr/>
          <p:nvPr/>
        </p:nvSpPr>
        <p:spPr>
          <a:xfrm>
            <a:off x="21183" y="23448"/>
            <a:ext cx="2472235" cy="456793"/>
          </a:xfrm>
          <a:prstGeom prst="rect">
            <a:avLst/>
          </a:prstGeom>
          <a:ln>
            <a:noFill/>
          </a:ln>
          <a:scene3d>
            <a:camera prst="orthographicFront"/>
            <a:lightRig rig="flat" dir="t"/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43815" tIns="43815" rIns="43815" bIns="43815" numCol="1" spcCol="1270" anchor="ctr" anchorCtr="0">
            <a:noAutofit/>
          </a:bodyPr>
          <a:lstStyle/>
          <a:p>
            <a:pPr lvl="0"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GB" sz="2300" b="1" kern="12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Core</a:t>
            </a:r>
            <a:r>
              <a:rPr lang="en-GB" sz="2300" b="1" kern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GB" sz="2300" b="1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Knowledge</a:t>
            </a:r>
            <a:endParaRPr lang="en-GB" sz="2300" kern="1200" dirty="0">
              <a:solidFill>
                <a:schemeClr val="tx1"/>
              </a:solidFill>
            </a:endParaRPr>
          </a:p>
        </p:txBody>
      </p:sp>
      <p:sp>
        <p:nvSpPr>
          <p:cNvPr id="7" name="Title 2"/>
          <p:cNvSpPr txBox="1">
            <a:spLocks/>
          </p:cNvSpPr>
          <p:nvPr/>
        </p:nvSpPr>
        <p:spPr>
          <a:xfrm>
            <a:off x="345033" y="228600"/>
            <a:ext cx="8494167" cy="66952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4000" b="1" dirty="0">
              <a:latin typeface="+mn-lt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DEF93BF5-1B93-43AA-89D0-4BCFDAA5A5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5000" y="533400"/>
            <a:ext cx="5257800" cy="914400"/>
          </a:xfrm>
        </p:spPr>
        <p:txBody>
          <a:bodyPr/>
          <a:lstStyle/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Sphingophospholipids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6FF29CBD-33F4-49BD-A154-D53CE4F1F4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4"/>
            <a:ext cx="7886700" cy="4651375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GB" sz="2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Sphingomyelin</a:t>
            </a:r>
            <a:r>
              <a:rPr lang="en-GB" sz="2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 algn="just">
              <a:buNone/>
            </a:pP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GB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backbone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 sphingomyelin is the </a:t>
            </a:r>
            <a:r>
              <a:rPr lang="en-GB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amino alcohol sphingosine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rather than glycerol </a:t>
            </a:r>
          </a:p>
          <a:p>
            <a:pPr marL="0" indent="0" algn="just">
              <a:buNone/>
            </a:pP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en-GB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long-chain fatty acid 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 attached to the </a:t>
            </a:r>
            <a:r>
              <a:rPr lang="en-GB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amino group of sphingosine 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through an </a:t>
            </a:r>
            <a:r>
              <a:rPr lang="en-GB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amide linkage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producing a </a:t>
            </a:r>
            <a:r>
              <a:rPr lang="en-GB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ceramide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which can also serve as a precursor of glycolipids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 algn="just">
              <a:buNone/>
            </a:pP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GB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alcohol group at carbon 1 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 sphingosine is </a:t>
            </a:r>
            <a:r>
              <a:rPr lang="en-GB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esterified to phosphorylcholine,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producing sphingomyelin, the </a:t>
            </a:r>
            <a:r>
              <a:rPr lang="en-GB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only significant sphingophospholipid in humans</a:t>
            </a:r>
          </a:p>
          <a:p>
            <a:pPr marL="0" indent="0" algn="just">
              <a:buNone/>
            </a:pP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Sphingomyelin is an important constituent of the </a:t>
            </a:r>
            <a:r>
              <a:rPr lang="en-GB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myelin sheath 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 </a:t>
            </a:r>
            <a:r>
              <a:rPr lang="en-GB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nerve fibers</a:t>
            </a:r>
          </a:p>
          <a:p>
            <a:pPr marL="0" indent="0" algn="just">
              <a:buNone/>
            </a:pP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[Note: The myelin sheath is a layered, membranous structure that insulates and protects neuronal fibers of the central nervous system (CNS)]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056148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3C32E8-0CD8-43BE-AD6E-B44472B0F8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D844DCD1-A2A4-4BA0-9D3A-6581262AF2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</p:spPr>
        <p:txBody>
          <a:bodyPr>
            <a:norm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Structure of sphingolipid</a:t>
            </a:r>
            <a:b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(Sphingomyelin)</a:t>
            </a:r>
            <a:endParaRPr lang="en-US" sz="4000" dirty="0"/>
          </a:p>
        </p:txBody>
      </p:sp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id="{BADE97C8-DA7A-47F9-A92D-310342B91E4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00200" y="1905000"/>
            <a:ext cx="5181600" cy="4343400"/>
          </a:xfrm>
          <a:prstGeom prst="rect">
            <a:avLst/>
          </a:prstGeom>
        </p:spPr>
      </p:pic>
      <p:sp>
        <p:nvSpPr>
          <p:cNvPr id="8" name="Round Same Side Corner Rectangle 4">
            <a:extLst>
              <a:ext uri="{FF2B5EF4-FFF2-40B4-BE49-F238E27FC236}">
                <a16:creationId xmlns:a16="http://schemas.microsoft.com/office/drawing/2014/main" id="{E0691582-470E-426A-8937-2BD34AA1C621}"/>
              </a:ext>
            </a:extLst>
          </p:cNvPr>
          <p:cNvSpPr/>
          <p:nvPr/>
        </p:nvSpPr>
        <p:spPr>
          <a:xfrm>
            <a:off x="21183" y="23448"/>
            <a:ext cx="2472235" cy="456793"/>
          </a:xfrm>
          <a:prstGeom prst="rect">
            <a:avLst/>
          </a:prstGeom>
          <a:ln>
            <a:noFill/>
          </a:ln>
          <a:scene3d>
            <a:camera prst="orthographicFront"/>
            <a:lightRig rig="flat" dir="t"/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43815" tIns="43815" rIns="43815" bIns="43815" numCol="1" spcCol="1270" anchor="ctr" anchorCtr="0">
            <a:noAutofit/>
          </a:bodyPr>
          <a:lstStyle/>
          <a:p>
            <a:pPr lvl="0"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GB" sz="2300" b="1" kern="12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Core</a:t>
            </a:r>
            <a:r>
              <a:rPr lang="en-GB" sz="2300" b="1" kern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GB" sz="2300" b="1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Knowledge</a:t>
            </a:r>
            <a:endParaRPr lang="en-GB" sz="2300" kern="1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314296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836A1B-02CC-41C7-8688-C5BB50F7EC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9B1FF321-4B4A-4DBC-ADA5-628E0474B1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</p:spPr>
        <p:txBody>
          <a:bodyPr>
            <a:normAutofit/>
          </a:bodyPr>
          <a:lstStyle/>
          <a:p>
            <a:r>
              <a:rPr lang="en-US" sz="4000" b="1" dirty="0"/>
              <a:t>Synthesis of Glycerophospholipids</a:t>
            </a:r>
          </a:p>
        </p:txBody>
      </p:sp>
      <p:pic>
        <p:nvPicPr>
          <p:cNvPr id="6" name="Content Placeholder 3">
            <a:extLst>
              <a:ext uri="{FF2B5EF4-FFF2-40B4-BE49-F238E27FC236}">
                <a16:creationId xmlns:a16="http://schemas.microsoft.com/office/drawing/2014/main" id="{7729FB97-BD06-4D9D-8D96-784C0F115C1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2136" y="1411041"/>
            <a:ext cx="7283264" cy="5105400"/>
          </a:xfrm>
          <a:prstGeom prst="rect">
            <a:avLst/>
          </a:prstGeom>
        </p:spPr>
      </p:pic>
      <p:sp>
        <p:nvSpPr>
          <p:cNvPr id="7" name="Round Same Side Corner Rectangle 4">
            <a:extLst>
              <a:ext uri="{FF2B5EF4-FFF2-40B4-BE49-F238E27FC236}">
                <a16:creationId xmlns:a16="http://schemas.microsoft.com/office/drawing/2014/main" id="{10F47A62-E5BE-425E-88B9-3D4EA94CCE76}"/>
              </a:ext>
            </a:extLst>
          </p:cNvPr>
          <p:cNvSpPr/>
          <p:nvPr/>
        </p:nvSpPr>
        <p:spPr>
          <a:xfrm>
            <a:off x="21183" y="76607"/>
            <a:ext cx="2472235" cy="456793"/>
          </a:xfrm>
          <a:prstGeom prst="rect">
            <a:avLst/>
          </a:prstGeom>
          <a:ln>
            <a:noFill/>
          </a:ln>
          <a:scene3d>
            <a:camera prst="orthographicFront"/>
            <a:lightRig rig="flat" dir="t"/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43815" tIns="43815" rIns="43815" bIns="43815" numCol="1" spcCol="1270" anchor="ctr" anchorCtr="0">
            <a:noAutofit/>
          </a:bodyPr>
          <a:lstStyle/>
          <a:p>
            <a:pPr lvl="0"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GB" sz="2300" b="1" kern="12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Core</a:t>
            </a:r>
            <a:r>
              <a:rPr lang="en-GB" sz="2300" b="1" kern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GB" sz="2300" b="1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Knowledge</a:t>
            </a:r>
            <a:endParaRPr lang="en-GB" sz="2300" kern="1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96262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59E9E9-AC1F-49F8-9B74-878669F4F0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314FD9E1-F09D-4DCE-86B5-D75CDE3EFD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</p:spPr>
        <p:txBody>
          <a:bodyPr>
            <a:normAutofit fontScale="90000"/>
          </a:bodyPr>
          <a:lstStyle/>
          <a:p>
            <a:r>
              <a:rPr lang="en-GB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Synthesis of phosphatidylcholine from phosphatidylserine in the liver</a:t>
            </a:r>
            <a:b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dirty="0"/>
          </a:p>
        </p:txBody>
      </p:sp>
      <p:pic>
        <p:nvPicPr>
          <p:cNvPr id="6" name="Content Placeholder 3">
            <a:extLst>
              <a:ext uri="{FF2B5EF4-FFF2-40B4-BE49-F238E27FC236}">
                <a16:creationId xmlns:a16="http://schemas.microsoft.com/office/drawing/2014/main" id="{A08F7773-0B91-4AA3-9F45-262C1A0A2AE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5197" t="11580" r="58294" b="13961"/>
          <a:stretch/>
        </p:blipFill>
        <p:spPr>
          <a:xfrm>
            <a:off x="685800" y="1447800"/>
            <a:ext cx="3581400" cy="51054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DD18968-CD5F-41AB-A52A-F4656E51D8B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9418" t="1229" b="2458"/>
          <a:stretch/>
        </p:blipFill>
        <p:spPr>
          <a:xfrm>
            <a:off x="4724400" y="1447800"/>
            <a:ext cx="3409950" cy="5045073"/>
          </a:xfrm>
          <a:prstGeom prst="rect">
            <a:avLst/>
          </a:prstGeom>
        </p:spPr>
      </p:pic>
      <p:sp>
        <p:nvSpPr>
          <p:cNvPr id="8" name="Round Same Side Corner Rectangle 4">
            <a:extLst>
              <a:ext uri="{FF2B5EF4-FFF2-40B4-BE49-F238E27FC236}">
                <a16:creationId xmlns:a16="http://schemas.microsoft.com/office/drawing/2014/main" id="{8996AE1C-C6BF-4673-9DBC-F2E3FC76EC14}"/>
              </a:ext>
            </a:extLst>
          </p:cNvPr>
          <p:cNvSpPr/>
          <p:nvPr/>
        </p:nvSpPr>
        <p:spPr>
          <a:xfrm>
            <a:off x="21183" y="23448"/>
            <a:ext cx="2472235" cy="456793"/>
          </a:xfrm>
          <a:prstGeom prst="rect">
            <a:avLst/>
          </a:prstGeom>
          <a:ln>
            <a:noFill/>
          </a:ln>
          <a:scene3d>
            <a:camera prst="orthographicFront"/>
            <a:lightRig rig="flat" dir="t"/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43815" tIns="43815" rIns="43815" bIns="43815" numCol="1" spcCol="1270" anchor="ctr" anchorCtr="0">
            <a:noAutofit/>
          </a:bodyPr>
          <a:lstStyle/>
          <a:p>
            <a:pPr lvl="0"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GB" sz="2300" b="1" kern="12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Core</a:t>
            </a:r>
            <a:r>
              <a:rPr lang="en-GB" sz="2300" b="1" kern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GB" sz="2300" b="1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Knowledge</a:t>
            </a:r>
            <a:endParaRPr lang="en-GB" sz="2300" kern="1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064394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CEED89-1451-4B0A-A3E2-11A810C442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DAB39069-520E-4CBC-B866-77CEF083B5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</p:spPr>
        <p:txBody>
          <a:bodyPr>
            <a:no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DPPC as lung surfactant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A4597C3-E85A-4E1C-83DA-0F9FA67831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8063" y="1524000"/>
            <a:ext cx="8839200" cy="5143500"/>
          </a:xfrm>
          <a:prstGeom prst="rect">
            <a:avLst/>
          </a:prstGeom>
        </p:spPr>
      </p:pic>
      <p:sp>
        <p:nvSpPr>
          <p:cNvPr id="8" name="Round Same Side Corner Rectangle 4">
            <a:extLst>
              <a:ext uri="{FF2B5EF4-FFF2-40B4-BE49-F238E27FC236}">
                <a16:creationId xmlns:a16="http://schemas.microsoft.com/office/drawing/2014/main" id="{D1D5D066-B4F7-4F67-8FE5-B4F1B3F3D670}"/>
              </a:ext>
            </a:extLst>
          </p:cNvPr>
          <p:cNvSpPr/>
          <p:nvPr/>
        </p:nvSpPr>
        <p:spPr>
          <a:xfrm>
            <a:off x="21183" y="23448"/>
            <a:ext cx="2472235" cy="456793"/>
          </a:xfrm>
          <a:prstGeom prst="rect">
            <a:avLst/>
          </a:prstGeom>
          <a:ln>
            <a:noFill/>
          </a:ln>
          <a:scene3d>
            <a:camera prst="orthographicFront"/>
            <a:lightRig rig="flat" dir="t"/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43815" tIns="43815" rIns="43815" bIns="43815" numCol="1" spcCol="1270" anchor="ctr" anchorCtr="0">
            <a:noAutofit/>
          </a:bodyPr>
          <a:lstStyle/>
          <a:p>
            <a:pPr lvl="0"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GB" sz="2300" b="1" kern="12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Core</a:t>
            </a:r>
            <a:r>
              <a:rPr lang="en-GB" sz="2300" b="1" kern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GB" sz="2300" b="1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Knowledge</a:t>
            </a:r>
            <a:endParaRPr lang="en-GB" sz="2300" kern="1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47462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23900" y="1290433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n-US" sz="4000" b="1" dirty="0">
                <a:cs typeface="Times New Roman" pitchFamily="18" charset="0"/>
              </a:rPr>
              <a:t>CNS Module</a:t>
            </a:r>
            <a:br>
              <a:rPr lang="en-US" sz="4000" u="sng" dirty="0">
                <a:cs typeface="Times New Roman" pitchFamily="18" charset="0"/>
              </a:rPr>
            </a:br>
            <a:r>
              <a:rPr lang="en-US" sz="3200" u="sng" dirty="0">
                <a:cs typeface="Times New Roman" pitchFamily="18" charset="0"/>
              </a:rPr>
              <a:t>2</a:t>
            </a:r>
            <a:r>
              <a:rPr lang="en-US" sz="3200" u="sng" baseline="30000" dirty="0">
                <a:cs typeface="Times New Roman" pitchFamily="18" charset="0"/>
              </a:rPr>
              <a:t>ND</a:t>
            </a:r>
            <a:r>
              <a:rPr lang="en-US" sz="3200" dirty="0">
                <a:cs typeface="Times New Roman" pitchFamily="18" charset="0"/>
              </a:rPr>
              <a:t> Year MBBS(LGIS)</a:t>
            </a:r>
            <a:br>
              <a:rPr lang="en-US" sz="3200" dirty="0">
                <a:cs typeface="Times New Roman" pitchFamily="18" charset="0"/>
              </a:rPr>
            </a:br>
            <a:r>
              <a:rPr lang="en-US" sz="3200" b="1" u="sng" dirty="0">
                <a:cs typeface="Times New Roman" pitchFamily="18" charset="0"/>
              </a:rPr>
              <a:t>Phospholipid Metabolism</a:t>
            </a:r>
            <a:endParaRPr lang="en-US" b="1" u="sng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9600" y="5772629"/>
            <a:ext cx="8534400" cy="762000"/>
          </a:xfrm>
        </p:spPr>
        <p:txBody>
          <a:bodyPr>
            <a:normAutofit fontScale="25000" lnSpcReduction="20000"/>
          </a:bodyPr>
          <a:lstStyle/>
          <a:p>
            <a:pPr algn="l"/>
            <a:r>
              <a:rPr lang="en-US" sz="7200" b="1" dirty="0">
                <a:cs typeface="Times New Roman" pitchFamily="18" charset="0"/>
              </a:rPr>
              <a:t>Presenter: Dr Uzma Zafar				Date: 01-02-25</a:t>
            </a:r>
          </a:p>
          <a:p>
            <a:pPr algn="l"/>
            <a:r>
              <a:rPr lang="en-US" sz="7200" b="1" dirty="0">
                <a:cs typeface="Times New Roman" pitchFamily="18" charset="0"/>
              </a:rPr>
              <a:t>    Dept of Biochemistry</a:t>
            </a:r>
          </a:p>
          <a:p>
            <a:pPr algn="l"/>
            <a:r>
              <a:rPr lang="en-US" sz="7200" b="1" dirty="0">
                <a:cs typeface="Times New Roman" pitchFamily="18" charset="0"/>
              </a:rPr>
              <a:t>               RMU                                         			</a:t>
            </a:r>
            <a:r>
              <a:rPr lang="en-US" sz="3300" b="1" dirty="0">
                <a:cs typeface="Times New Roman" pitchFamily="18" charset="0"/>
              </a:rPr>
              <a:t>			</a:t>
            </a:r>
            <a:r>
              <a:rPr lang="en-US" sz="2400" b="1" dirty="0">
                <a:cs typeface="Times New Roman" pitchFamily="18" charset="0"/>
              </a:rPr>
              <a:t>		</a:t>
            </a:r>
            <a:endParaRPr lang="en-US" sz="2400" b="1" dirty="0"/>
          </a:p>
        </p:txBody>
      </p:sp>
      <p:pic>
        <p:nvPicPr>
          <p:cNvPr id="4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283028"/>
            <a:ext cx="914400" cy="93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A logo with a skull and text&#10;&#10;Description automatically generated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283028"/>
            <a:ext cx="1204686" cy="100740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18F60BB-ACEB-44F5-A5E6-2F63D9BAB4B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4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1" y="3505200"/>
            <a:ext cx="2743199" cy="1871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139200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FDDCD6-E92B-486D-9630-56426B5F7C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5" name="Round Same Side Corner Rectangle 4">
            <a:extLst>
              <a:ext uri="{FF2B5EF4-FFF2-40B4-BE49-F238E27FC236}">
                <a16:creationId xmlns:a16="http://schemas.microsoft.com/office/drawing/2014/main" id="{23F1CF17-984B-4053-84DD-48D68743FD63}"/>
              </a:ext>
            </a:extLst>
          </p:cNvPr>
          <p:cNvSpPr/>
          <p:nvPr/>
        </p:nvSpPr>
        <p:spPr>
          <a:xfrm>
            <a:off x="21183" y="23448"/>
            <a:ext cx="2472235" cy="456793"/>
          </a:xfrm>
          <a:prstGeom prst="rect">
            <a:avLst/>
          </a:prstGeom>
          <a:ln>
            <a:noFill/>
          </a:ln>
          <a:scene3d>
            <a:camera prst="orthographicFront"/>
            <a:lightRig rig="flat" dir="t"/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43815" tIns="43815" rIns="43815" bIns="43815" numCol="1" spcCol="1270" anchor="ctr" anchorCtr="0">
            <a:noAutofit/>
          </a:bodyPr>
          <a:lstStyle/>
          <a:p>
            <a:pPr lvl="0"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GB" sz="2300" b="1" kern="12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Core</a:t>
            </a:r>
            <a:r>
              <a:rPr lang="en-GB" sz="2300" b="1" kern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GB" sz="2300" b="1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Knowledge</a:t>
            </a:r>
            <a:endParaRPr lang="en-GB" sz="2300" kern="1200" dirty="0">
              <a:solidFill>
                <a:schemeClr val="tx1"/>
              </a:solidFill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034AA054-1C5B-4C21-8457-8DC9760B17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</p:spPr>
        <p:txBody>
          <a:bodyPr/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Structure of phosphatidylinositol 4,5-bisphosphate</a:t>
            </a:r>
            <a:endParaRPr lang="en-US" dirty="0"/>
          </a:p>
        </p:txBody>
      </p:sp>
      <p:pic>
        <p:nvPicPr>
          <p:cNvPr id="7" name="Content Placeholder 3">
            <a:extLst>
              <a:ext uri="{FF2B5EF4-FFF2-40B4-BE49-F238E27FC236}">
                <a16:creationId xmlns:a16="http://schemas.microsoft.com/office/drawing/2014/main" id="{ECBA2FD9-C143-423B-9FC5-378EB29F70C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7079" y="1801222"/>
            <a:ext cx="6383321" cy="4828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843697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2403B9-F7AA-4332-9D61-C521948B69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5" name="Round Same Side Corner Rectangle 4">
            <a:extLst>
              <a:ext uri="{FF2B5EF4-FFF2-40B4-BE49-F238E27FC236}">
                <a16:creationId xmlns:a16="http://schemas.microsoft.com/office/drawing/2014/main" id="{19B49B80-02B9-4B03-A4FF-65ADA0A79DCE}"/>
              </a:ext>
            </a:extLst>
          </p:cNvPr>
          <p:cNvSpPr/>
          <p:nvPr/>
        </p:nvSpPr>
        <p:spPr>
          <a:xfrm>
            <a:off x="21183" y="23448"/>
            <a:ext cx="2472235" cy="456793"/>
          </a:xfrm>
          <a:prstGeom prst="rect">
            <a:avLst/>
          </a:prstGeom>
          <a:ln>
            <a:noFill/>
          </a:ln>
          <a:scene3d>
            <a:camera prst="orthographicFront"/>
            <a:lightRig rig="flat" dir="t"/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43815" tIns="43815" rIns="43815" bIns="43815" numCol="1" spcCol="1270" anchor="ctr" anchorCtr="0">
            <a:noAutofit/>
          </a:bodyPr>
          <a:lstStyle/>
          <a:p>
            <a:pPr lvl="0"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GB" sz="2300" b="1" kern="12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Core</a:t>
            </a:r>
            <a:r>
              <a:rPr lang="en-GB" sz="2300" b="1" kern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GB" sz="2300" b="1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Knowledge</a:t>
            </a:r>
            <a:endParaRPr lang="en-GB" sz="2300" kern="1200" dirty="0">
              <a:solidFill>
                <a:schemeClr val="tx1"/>
              </a:solidFill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9816D2DD-4FC2-4B82-BFB5-193F2B30B5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</p:spPr>
        <p:txBody>
          <a:bodyPr>
            <a:no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Structure of phosphatidylinositol 4,5-bisphosphate</a:t>
            </a:r>
            <a:endParaRPr lang="en-US" sz="32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2A809B5-B854-48E9-A1D6-CE6EEC944AB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18" t="8559" r="17048" b="3154"/>
          <a:stretch/>
        </p:blipFill>
        <p:spPr>
          <a:xfrm>
            <a:off x="1432108" y="1828800"/>
            <a:ext cx="6721292" cy="438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428078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7D0D85E-B95A-45D9-A5E2-7E94CF614F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5" name="Round Same Side Corner Rectangle 4">
            <a:extLst>
              <a:ext uri="{FF2B5EF4-FFF2-40B4-BE49-F238E27FC236}">
                <a16:creationId xmlns:a16="http://schemas.microsoft.com/office/drawing/2014/main" id="{4AF684EC-25CC-4034-862A-4759EBA39205}"/>
              </a:ext>
            </a:extLst>
          </p:cNvPr>
          <p:cNvSpPr/>
          <p:nvPr/>
        </p:nvSpPr>
        <p:spPr>
          <a:xfrm>
            <a:off x="21183" y="23448"/>
            <a:ext cx="2472235" cy="456793"/>
          </a:xfrm>
          <a:prstGeom prst="rect">
            <a:avLst/>
          </a:prstGeom>
          <a:ln>
            <a:noFill/>
          </a:ln>
          <a:scene3d>
            <a:camera prst="orthographicFront"/>
            <a:lightRig rig="flat" dir="t"/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43815" tIns="43815" rIns="43815" bIns="43815" numCol="1" spcCol="1270" anchor="ctr" anchorCtr="0">
            <a:noAutofit/>
          </a:bodyPr>
          <a:lstStyle/>
          <a:p>
            <a:pPr lvl="0"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GB" sz="2300" b="1" kern="12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Core</a:t>
            </a:r>
            <a:r>
              <a:rPr lang="en-GB" sz="2300" b="1" kern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GB" sz="2300" b="1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Knowledge</a:t>
            </a:r>
            <a:endParaRPr lang="en-GB" sz="2300" kern="1200" dirty="0">
              <a:solidFill>
                <a:schemeClr val="tx1"/>
              </a:solidFill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5DEBFA8F-F4E4-42F9-8002-0990EC3FFD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</p:spPr>
        <p:txBody>
          <a:bodyPr>
            <a:normAutofit/>
          </a:bodyPr>
          <a:lstStyle/>
          <a:p>
            <a:r>
              <a:rPr lang="en-GB" b="1" dirty="0"/>
              <a:t> </a:t>
            </a:r>
            <a:r>
              <a:rPr lang="en-GB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Role of inositol trisphosphate and diacylglycerol in intracellular signalling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CE98157-9955-4B40-ADBD-2B85509C6D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937" y="1544393"/>
            <a:ext cx="9039225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632203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52D562-1AB4-4F8D-B294-7F8F0D24C9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5" name="Round Same Side Corner Rectangle 4">
            <a:extLst>
              <a:ext uri="{FF2B5EF4-FFF2-40B4-BE49-F238E27FC236}">
                <a16:creationId xmlns:a16="http://schemas.microsoft.com/office/drawing/2014/main" id="{65D20622-3DA8-474F-A60C-DF699D72B82C}"/>
              </a:ext>
            </a:extLst>
          </p:cNvPr>
          <p:cNvSpPr/>
          <p:nvPr/>
        </p:nvSpPr>
        <p:spPr>
          <a:xfrm>
            <a:off x="21183" y="23448"/>
            <a:ext cx="2472235" cy="456793"/>
          </a:xfrm>
          <a:prstGeom prst="rect">
            <a:avLst/>
          </a:prstGeom>
          <a:ln>
            <a:noFill/>
          </a:ln>
          <a:scene3d>
            <a:camera prst="orthographicFront"/>
            <a:lightRig rig="flat" dir="t"/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43815" tIns="43815" rIns="43815" bIns="43815" numCol="1" spcCol="1270" anchor="ctr" anchorCtr="0">
            <a:noAutofit/>
          </a:bodyPr>
          <a:lstStyle/>
          <a:p>
            <a:pPr lvl="0"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GB" sz="2300" b="1" kern="12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Core</a:t>
            </a:r>
            <a:r>
              <a:rPr lang="en-GB" sz="2300" b="1" kern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GB" sz="2300" b="1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Knowledge</a:t>
            </a:r>
            <a:endParaRPr lang="en-GB" sz="2300" kern="1200" dirty="0">
              <a:solidFill>
                <a:schemeClr val="tx1"/>
              </a:solidFill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F8D28242-1F2B-43ED-923F-3247872E39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</p:spPr>
        <p:txBody>
          <a:bodyPr>
            <a:no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Synthesis of sphingomyelin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793206D-C870-4608-985B-016C34D703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148" y="1524001"/>
            <a:ext cx="7766439" cy="5181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58396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3721A2-911E-422E-9892-D34961EB2E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5" name="Round Same Side Corner Rectangle 4">
            <a:extLst>
              <a:ext uri="{FF2B5EF4-FFF2-40B4-BE49-F238E27FC236}">
                <a16:creationId xmlns:a16="http://schemas.microsoft.com/office/drawing/2014/main" id="{E15CE93E-7103-43F2-B19E-F957795FFEE8}"/>
              </a:ext>
            </a:extLst>
          </p:cNvPr>
          <p:cNvSpPr/>
          <p:nvPr/>
        </p:nvSpPr>
        <p:spPr>
          <a:xfrm>
            <a:off x="21183" y="23448"/>
            <a:ext cx="2472235" cy="456793"/>
          </a:xfrm>
          <a:prstGeom prst="rect">
            <a:avLst/>
          </a:prstGeom>
          <a:ln>
            <a:noFill/>
          </a:ln>
          <a:scene3d>
            <a:camera prst="orthographicFront"/>
            <a:lightRig rig="flat" dir="t"/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43815" tIns="43815" rIns="43815" bIns="43815" numCol="1" spcCol="1270" anchor="ctr" anchorCtr="0">
            <a:noAutofit/>
          </a:bodyPr>
          <a:lstStyle/>
          <a:p>
            <a:pPr lvl="0"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GB" sz="2300" b="1" kern="12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Core</a:t>
            </a:r>
            <a:r>
              <a:rPr lang="en-GB" sz="2300" b="1" kern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GB" sz="2300" b="1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Knowledge</a:t>
            </a:r>
            <a:endParaRPr lang="en-GB" sz="2300" kern="1200" dirty="0">
              <a:solidFill>
                <a:schemeClr val="tx1"/>
              </a:solidFill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E3C9627D-765F-4251-8C70-8209EB0373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724" y="480241"/>
            <a:ext cx="8448675" cy="1325563"/>
          </a:xfrm>
        </p:spPr>
        <p:txBody>
          <a:bodyPr>
            <a:normAutofit/>
          </a:bodyPr>
          <a:lstStyle/>
          <a:p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Glycerophospholipid degradation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3DA1684-474C-46A4-9199-CAFFD1D6D6F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t="6714" b="17323"/>
          <a:stretch/>
        </p:blipFill>
        <p:spPr>
          <a:xfrm>
            <a:off x="221475" y="2032365"/>
            <a:ext cx="8871377" cy="4144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014925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9F1D4F-B87F-4314-8BC4-16715C24A2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25</a:t>
            </a:fld>
            <a:endParaRPr lang="en-US"/>
          </a:p>
        </p:txBody>
      </p:sp>
      <p:sp>
        <p:nvSpPr>
          <p:cNvPr id="5" name="Round Same Side Corner Rectangle 4">
            <a:extLst>
              <a:ext uri="{FF2B5EF4-FFF2-40B4-BE49-F238E27FC236}">
                <a16:creationId xmlns:a16="http://schemas.microsoft.com/office/drawing/2014/main" id="{1F6C8D85-5EB5-4BA3-B741-E862F40D869D}"/>
              </a:ext>
            </a:extLst>
          </p:cNvPr>
          <p:cNvSpPr/>
          <p:nvPr/>
        </p:nvSpPr>
        <p:spPr>
          <a:xfrm>
            <a:off x="21183" y="23448"/>
            <a:ext cx="2472235" cy="456793"/>
          </a:xfrm>
          <a:prstGeom prst="rect">
            <a:avLst/>
          </a:prstGeom>
          <a:ln>
            <a:noFill/>
          </a:ln>
          <a:scene3d>
            <a:camera prst="orthographicFront"/>
            <a:lightRig rig="flat" dir="t"/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43815" tIns="43815" rIns="43815" bIns="43815" numCol="1" spcCol="1270" anchor="ctr" anchorCtr="0">
            <a:noAutofit/>
          </a:bodyPr>
          <a:lstStyle/>
          <a:p>
            <a:pPr lvl="0"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GB" sz="2300" b="1" kern="12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Core</a:t>
            </a:r>
            <a:r>
              <a:rPr lang="en-GB" sz="2300" b="1" kern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GB" sz="2300" b="1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Knowledge</a:t>
            </a:r>
            <a:endParaRPr lang="en-GB" sz="2300" kern="1200" dirty="0">
              <a:solidFill>
                <a:schemeClr val="tx1"/>
              </a:solidFill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EEBE5324-892E-4BC6-99F1-0E8D0338AE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8286750" cy="1325563"/>
          </a:xfrm>
        </p:spPr>
        <p:txBody>
          <a:bodyPr>
            <a:no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Sphingomyelin degradation </a:t>
            </a:r>
            <a:endParaRPr lang="en-US" sz="32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5B1CF25-410A-4142-A61C-A743304149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6300" y="2027504"/>
            <a:ext cx="4696450" cy="4172574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99E3C11E-AB4F-458D-9099-2281DCB0ABA4}"/>
              </a:ext>
            </a:extLst>
          </p:cNvPr>
          <p:cNvSpPr/>
          <p:nvPr/>
        </p:nvSpPr>
        <p:spPr>
          <a:xfrm>
            <a:off x="6637648" y="1896274"/>
            <a:ext cx="1112769" cy="890187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5905B300-3A3C-45A4-A924-121E5209F00C}"/>
              </a:ext>
            </a:extLst>
          </p:cNvPr>
          <p:cNvSpPr/>
          <p:nvPr/>
        </p:nvSpPr>
        <p:spPr>
          <a:xfrm>
            <a:off x="6253164" y="3680019"/>
            <a:ext cx="2175834" cy="51915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F24B67D-6E0F-473E-8E30-26BA89A857D0}"/>
              </a:ext>
            </a:extLst>
          </p:cNvPr>
          <p:cNvSpPr/>
          <p:nvPr/>
        </p:nvSpPr>
        <p:spPr>
          <a:xfrm>
            <a:off x="6614684" y="3732791"/>
            <a:ext cx="1371600" cy="381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Sphingomyelinase</a:t>
            </a:r>
            <a:endParaRPr lang="en-US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1352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26</a:t>
            </a:fld>
            <a:endParaRPr lang="en-US"/>
          </a:p>
        </p:txBody>
      </p:sp>
      <p:sp>
        <p:nvSpPr>
          <p:cNvPr id="4" name="Round Same Side Corner Rectangle 4"/>
          <p:cNvSpPr/>
          <p:nvPr/>
        </p:nvSpPr>
        <p:spPr>
          <a:xfrm>
            <a:off x="21183" y="23448"/>
            <a:ext cx="3407817" cy="456793"/>
          </a:xfrm>
          <a:prstGeom prst="rect">
            <a:avLst/>
          </a:prstGeom>
          <a:ln>
            <a:noFill/>
          </a:ln>
          <a:scene3d>
            <a:camera prst="orthographicFront"/>
            <a:lightRig rig="flat" dir="t"/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43815" tIns="43815" rIns="43815" bIns="43815" numCol="1" spcCol="1270" anchor="ctr" anchorCtr="0">
            <a:noAutofit/>
          </a:bodyPr>
          <a:lstStyle/>
          <a:p>
            <a:pPr lvl="0"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GB" sz="2300" b="1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Horizontal Integration</a:t>
            </a:r>
            <a:endParaRPr lang="en-GB" sz="2300" kern="1200" dirty="0">
              <a:solidFill>
                <a:schemeClr val="tx1"/>
              </a:solidFill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491DD57B-05FE-4CE4-A160-41D7273739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575468"/>
            <a:ext cx="7239000" cy="808038"/>
          </a:xfrm>
        </p:spPr>
        <p:txBody>
          <a:bodyPr>
            <a:noAutofit/>
          </a:bodyPr>
          <a:lstStyle/>
          <a:p>
            <a:r>
              <a:rPr lang="en-GB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Anatomical and physiological aspects </a:t>
            </a:r>
            <a:endParaRPr 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Content Placeholder 8">
            <a:extLst>
              <a:ext uri="{FF2B5EF4-FFF2-40B4-BE49-F238E27FC236}">
                <a16:creationId xmlns:a16="http://schemas.microsoft.com/office/drawing/2014/main" id="{35D955D0-2CF1-4E0A-BF38-058BF7984C3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1000" y="1825625"/>
            <a:ext cx="7735712" cy="4651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177256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 Same Side Corner Rectangle 4"/>
          <p:cNvSpPr/>
          <p:nvPr/>
        </p:nvSpPr>
        <p:spPr>
          <a:xfrm>
            <a:off x="21183" y="23448"/>
            <a:ext cx="2950617" cy="456793"/>
          </a:xfrm>
          <a:prstGeom prst="rect">
            <a:avLst/>
          </a:prstGeom>
          <a:ln>
            <a:noFill/>
          </a:ln>
          <a:scene3d>
            <a:camera prst="orthographicFront"/>
            <a:lightRig rig="flat" dir="t"/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43815" tIns="43815" rIns="43815" bIns="43815" numCol="1" spcCol="1270" anchor="ctr" anchorCtr="0">
            <a:noAutofit/>
          </a:bodyPr>
          <a:lstStyle/>
          <a:p>
            <a:pPr lvl="0"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GB" sz="2300" b="1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Vertical Integration</a:t>
            </a:r>
            <a:endParaRPr lang="en-GB" sz="2300" kern="1200" dirty="0">
              <a:solidFill>
                <a:schemeClr val="tx1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27</a:t>
            </a:fld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82E2B7C7-B2D6-4CEB-844D-10B4CB4674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0" y="873039"/>
            <a:ext cx="6781800" cy="914400"/>
          </a:xfrm>
        </p:spPr>
        <p:txBody>
          <a:bodyPr>
            <a:noAutofit/>
          </a:bodyPr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Clinical integration</a:t>
            </a:r>
            <a:b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Respiratory distress syndrome (RDS)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851284BC-08E2-4FB5-ACA0-C4E3D9BD78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1463" y="2209800"/>
            <a:ext cx="4396823" cy="4351338"/>
          </a:xfrm>
        </p:spPr>
        <p:txBody>
          <a:bodyPr/>
          <a:lstStyle/>
          <a:p>
            <a:endParaRPr lang="en-US" dirty="0"/>
          </a:p>
          <a:p>
            <a:pPr marL="0" indent="0" algn="just">
              <a:buNone/>
            </a:pP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RDS occurs in </a:t>
            </a:r>
            <a:r>
              <a:rPr lang="en-GB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premature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whose </a:t>
            </a:r>
            <a:r>
              <a:rPr lang="en-GB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lungs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are </a:t>
            </a:r>
            <a:r>
              <a:rPr lang="en-GB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not fully developed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The earlier the infant is born, the more likely it is for them to have RDS and need extra oxygen and help breathing. RDS is caused by the baby </a:t>
            </a:r>
            <a:r>
              <a:rPr lang="en-GB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not 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having </a:t>
            </a:r>
            <a:r>
              <a:rPr lang="en-GB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enough </a:t>
            </a:r>
            <a:r>
              <a:rPr lang="en-GB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surfactant</a:t>
            </a:r>
            <a:r>
              <a:rPr lang="en-GB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the lungs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198F6AA-B7D2-4D93-A7BB-54A0074DFA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70613" y="1915726"/>
            <a:ext cx="3631924" cy="4104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474917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BD50AE9-B88F-41F1-8A3C-9B3D6AF77B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28</a:t>
            </a:fld>
            <a:endParaRPr lang="en-US"/>
          </a:p>
        </p:txBody>
      </p:sp>
      <p:sp>
        <p:nvSpPr>
          <p:cNvPr id="5" name="Round Same Side Corner Rectangle 4">
            <a:extLst>
              <a:ext uri="{FF2B5EF4-FFF2-40B4-BE49-F238E27FC236}">
                <a16:creationId xmlns:a16="http://schemas.microsoft.com/office/drawing/2014/main" id="{453EB9EB-7D54-4D5E-9672-9F23E39A1AEF}"/>
              </a:ext>
            </a:extLst>
          </p:cNvPr>
          <p:cNvSpPr/>
          <p:nvPr/>
        </p:nvSpPr>
        <p:spPr>
          <a:xfrm>
            <a:off x="21183" y="23448"/>
            <a:ext cx="2950617" cy="456793"/>
          </a:xfrm>
          <a:prstGeom prst="rect">
            <a:avLst/>
          </a:prstGeom>
          <a:ln>
            <a:noFill/>
          </a:ln>
          <a:scene3d>
            <a:camera prst="orthographicFront"/>
            <a:lightRig rig="flat" dir="t"/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43815" tIns="43815" rIns="43815" bIns="43815" numCol="1" spcCol="1270" anchor="ctr" anchorCtr="0">
            <a:noAutofit/>
          </a:bodyPr>
          <a:lstStyle/>
          <a:p>
            <a:pPr lvl="0"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GB" sz="2300" b="1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Vertical Integration</a:t>
            </a:r>
            <a:endParaRPr lang="en-GB" sz="2300" kern="1200" dirty="0">
              <a:solidFill>
                <a:schemeClr val="tx1"/>
              </a:solidFill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C9B5FDA9-A9E4-4986-8B98-DF47A1CE7C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</p:spPr>
        <p:txBody>
          <a:bodyPr>
            <a:no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Respiratory distress syndrome (RDS)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11D5FA5-EF8C-4A08-BEDD-F13F5BF69FE7}"/>
              </a:ext>
            </a:extLst>
          </p:cNvPr>
          <p:cNvSpPr/>
          <p:nvPr/>
        </p:nvSpPr>
        <p:spPr>
          <a:xfrm>
            <a:off x="390525" y="1822312"/>
            <a:ext cx="8362950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RDS in </a:t>
            </a:r>
            <a:r>
              <a:rPr lang="en-GB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preterm infants </a:t>
            </a: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 associated with </a:t>
            </a:r>
            <a:r>
              <a:rPr lang="en-GB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insufficient surfactant </a:t>
            </a: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production and/or secretion and is a significant cause of </a:t>
            </a:r>
            <a:r>
              <a:rPr lang="en-GB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all neonatal deaths </a:t>
            </a: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Western countries</a:t>
            </a:r>
          </a:p>
          <a:p>
            <a:pPr algn="just"/>
            <a:r>
              <a:rPr lang="en-GB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[Note: Surfactant is a complex mixture of lipids (90%) and proteins (10%), with DPPC being the major component for reducing surface tension]</a:t>
            </a:r>
          </a:p>
          <a:p>
            <a:pPr algn="just"/>
            <a:r>
              <a:rPr lang="en-GB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Lung maturity of the fetus </a:t>
            </a: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can be </a:t>
            </a:r>
            <a:r>
              <a:rPr lang="en-GB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gauged</a:t>
            </a: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by determining the </a:t>
            </a:r>
            <a:r>
              <a:rPr lang="en-GB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ratio</a:t>
            </a: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 </a:t>
            </a:r>
            <a:r>
              <a:rPr lang="en-GB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DPPC to</a:t>
            </a:r>
          </a:p>
          <a:p>
            <a:pPr algn="just"/>
            <a:r>
              <a:rPr lang="en-GB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sphingomyelin, </a:t>
            </a: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usually written as the </a:t>
            </a:r>
            <a:r>
              <a:rPr lang="en-GB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 (for lecithin)-to-S </a:t>
            </a: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ratio, in </a:t>
            </a:r>
            <a:r>
              <a:rPr lang="en-GB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amniotic</a:t>
            </a:r>
          </a:p>
          <a:p>
            <a:pPr algn="just"/>
            <a:r>
              <a:rPr lang="en-GB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fluid.</a:t>
            </a: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value of </a:t>
            </a:r>
            <a:r>
              <a:rPr lang="en-GB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two or above </a:t>
            </a: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 evidence </a:t>
            </a:r>
            <a:r>
              <a:rPr lang="en-GB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 maturity</a:t>
            </a: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because it reflects the</a:t>
            </a:r>
          </a:p>
          <a:p>
            <a:pPr algn="just"/>
            <a:r>
              <a:rPr lang="en-GB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major shift from sphingomyelin to DPPC synthesis </a:t>
            </a: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that occurs in the pneumocytes at about </a:t>
            </a:r>
            <a:r>
              <a:rPr lang="en-GB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32 weeks of gestation</a:t>
            </a:r>
            <a:endParaRPr lang="en-GB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[Note: Acute respiratory distress syndrome (ARDS), seen in all age groups, is the result of alveolar damage (due to infection, injury, or aspiration) that causes fluid to accumulate in the alveoli, </a:t>
            </a:r>
            <a:r>
              <a:rPr lang="en-GB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impeding the exchange of oxygen and carbon dioxide]</a:t>
            </a:r>
          </a:p>
        </p:txBody>
      </p:sp>
    </p:spTree>
    <p:extLst>
      <p:ext uri="{BB962C8B-B14F-4D97-AF65-F5344CB8AC3E}">
        <p14:creationId xmlns:p14="http://schemas.microsoft.com/office/powerpoint/2010/main" val="385697739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69AEEF-A35E-446A-B358-775BF5F7D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29</a:t>
            </a:fld>
            <a:endParaRPr lang="en-US"/>
          </a:p>
        </p:txBody>
      </p:sp>
      <p:sp>
        <p:nvSpPr>
          <p:cNvPr id="5" name="Round Same Side Corner Rectangle 4">
            <a:extLst>
              <a:ext uri="{FF2B5EF4-FFF2-40B4-BE49-F238E27FC236}">
                <a16:creationId xmlns:a16="http://schemas.microsoft.com/office/drawing/2014/main" id="{FA40365F-B882-4DFE-BDDA-95717DC8CB90}"/>
              </a:ext>
            </a:extLst>
          </p:cNvPr>
          <p:cNvSpPr/>
          <p:nvPr/>
        </p:nvSpPr>
        <p:spPr>
          <a:xfrm>
            <a:off x="21183" y="23448"/>
            <a:ext cx="2950617" cy="456793"/>
          </a:xfrm>
          <a:prstGeom prst="rect">
            <a:avLst/>
          </a:prstGeom>
          <a:ln>
            <a:noFill/>
          </a:ln>
          <a:scene3d>
            <a:camera prst="orthographicFront"/>
            <a:lightRig rig="flat" dir="t"/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43815" tIns="43815" rIns="43815" bIns="43815" numCol="1" spcCol="1270" anchor="ctr" anchorCtr="0">
            <a:noAutofit/>
          </a:bodyPr>
          <a:lstStyle/>
          <a:p>
            <a:pPr lvl="0"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GB" sz="2300" b="1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Vertical Integration</a:t>
            </a:r>
            <a:endParaRPr lang="en-GB" sz="2300" kern="1200" dirty="0">
              <a:solidFill>
                <a:schemeClr val="tx1"/>
              </a:solidFill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7F77798-D16C-4AA9-9A92-CEEBE79462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</p:spPr>
        <p:txBody>
          <a:bodyPr>
            <a:norm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Niemann–Pick disease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6EDD46C-4C52-4C23-B100-8126C41A3A4B}"/>
              </a:ext>
            </a:extLst>
          </p:cNvPr>
          <p:cNvSpPr/>
          <p:nvPr/>
        </p:nvSpPr>
        <p:spPr>
          <a:xfrm>
            <a:off x="381000" y="2136338"/>
            <a:ext cx="4038600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GB" sz="2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Severe infantile form type A </a:t>
            </a:r>
          </a:p>
          <a:p>
            <a:pPr algn="just"/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en-GB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cherry-red spot in the macula of the eye 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develops due to </a:t>
            </a:r>
            <a:r>
              <a:rPr lang="en-GB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lipid deposition </a:t>
            </a:r>
          </a:p>
          <a:p>
            <a:pPr algn="just"/>
            <a:endParaRPr lang="en-GB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GB" sz="2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Less severe variant type B</a:t>
            </a:r>
          </a:p>
          <a:p>
            <a:pPr algn="just"/>
            <a:r>
              <a:rPr lang="en-GB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little to no damage to neural tissue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but </a:t>
            </a:r>
            <a:r>
              <a:rPr lang="en-GB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lungs, spleen, liver, and bone marrow are affected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resulting in a chronic form of the disease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A3F6266-E0E9-42AB-A115-D55D17F82C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32967" y="1825625"/>
            <a:ext cx="3352800" cy="203492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0C8F8AD-F703-40C5-8108-B35C2F46AB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0688" y="4343400"/>
            <a:ext cx="3352800" cy="2034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24686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/>
          </a:bodyPr>
          <a:lstStyle/>
          <a:p>
            <a:r>
              <a:rPr lang="en-US" sz="3600" b="1" dirty="0">
                <a:latin typeface="+mn-lt"/>
              </a:rPr>
              <a:t>Motto, Vision, Dream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A267C48E-C722-45BA-ABA8-7A339C617CBD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628650" y="1825625"/>
          <a:ext cx="3269582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Rectangle 4"/>
          <p:cNvSpPr/>
          <p:nvPr/>
        </p:nvSpPr>
        <p:spPr>
          <a:xfrm>
            <a:off x="4572000" y="1295400"/>
            <a:ext cx="4114799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To impart evidence based research oriented medical education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To provide best possible patient care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To inculcate the values of mutual respect and ethical practice of medicine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685148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/>
          <p:cNvSpPr txBox="1">
            <a:spLocks/>
          </p:cNvSpPr>
          <p:nvPr/>
        </p:nvSpPr>
        <p:spPr>
          <a:xfrm>
            <a:off x="457200" y="76200"/>
            <a:ext cx="8686800" cy="85407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b="1" dirty="0">
                <a:latin typeface="+mn-lt"/>
              </a:rPr>
              <a:t>Family Medicine</a:t>
            </a:r>
          </a:p>
        </p:txBody>
      </p:sp>
      <p:sp>
        <p:nvSpPr>
          <p:cNvPr id="5" name="Content Placeholder 5"/>
          <p:cNvSpPr txBox="1">
            <a:spLocks/>
          </p:cNvSpPr>
          <p:nvPr/>
        </p:nvSpPr>
        <p:spPr>
          <a:xfrm>
            <a:off x="762000" y="1400628"/>
            <a:ext cx="7886700" cy="4957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30</a:t>
            </a:fld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86F027B-E918-AE30-C9B4-DA58BA0C3758}"/>
              </a:ext>
            </a:extLst>
          </p:cNvPr>
          <p:cNvSpPr txBox="1"/>
          <p:nvPr/>
        </p:nvSpPr>
        <p:spPr>
          <a:xfrm>
            <a:off x="2282952" y="2942582"/>
            <a:ext cx="46390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7D5B0E43-7038-4BD3-A2E0-92FF76D11C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17638"/>
            <a:ext cx="8001000" cy="521176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Family Medicine plays important role in following manner:</a:t>
            </a:r>
          </a:p>
          <a:p>
            <a:r>
              <a:rPr lang="en-US" sz="2400" dirty="0"/>
              <a:t>Diagnosis</a:t>
            </a:r>
          </a:p>
          <a:p>
            <a:endParaRPr lang="en-US" sz="2400" dirty="0"/>
          </a:p>
          <a:p>
            <a:r>
              <a:rPr lang="en-US" sz="2400" dirty="0"/>
              <a:t>Education</a:t>
            </a:r>
          </a:p>
          <a:p>
            <a:pPr marL="0" indent="0">
              <a:buNone/>
            </a:pPr>
            <a:r>
              <a:rPr lang="en-US" sz="2400" dirty="0"/>
              <a:t> </a:t>
            </a:r>
          </a:p>
          <a:p>
            <a:r>
              <a:rPr lang="en-US" sz="2400" dirty="0"/>
              <a:t>Dietary Guidance</a:t>
            </a:r>
          </a:p>
          <a:p>
            <a:endParaRPr lang="en-US" sz="2400" dirty="0"/>
          </a:p>
          <a:p>
            <a:r>
              <a:rPr lang="en-US" sz="2400" dirty="0"/>
              <a:t>Monitoring</a:t>
            </a:r>
          </a:p>
          <a:p>
            <a:endParaRPr lang="en-US" sz="2400" dirty="0"/>
          </a:p>
          <a:p>
            <a:r>
              <a:rPr lang="en-US" sz="2400" dirty="0"/>
              <a:t>Refer to Specialists </a:t>
            </a:r>
          </a:p>
        </p:txBody>
      </p:sp>
    </p:spTree>
    <p:extLst>
      <p:ext uri="{BB962C8B-B14F-4D97-AF65-F5344CB8AC3E}">
        <p14:creationId xmlns:p14="http://schemas.microsoft.com/office/powerpoint/2010/main" val="133666262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 Same Side Corner Rectangle 4"/>
          <p:cNvSpPr/>
          <p:nvPr/>
        </p:nvSpPr>
        <p:spPr>
          <a:xfrm>
            <a:off x="7492412" y="0"/>
            <a:ext cx="1655217" cy="456793"/>
          </a:xfrm>
          <a:prstGeom prst="rect">
            <a:avLst/>
          </a:prstGeom>
          <a:ln>
            <a:noFill/>
          </a:ln>
          <a:scene3d>
            <a:camera prst="orthographicFront"/>
            <a:lightRig rig="flat" dir="t"/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43815" tIns="43815" rIns="43815" bIns="43815" numCol="1" spcCol="1270" anchor="ctr" anchorCtr="0">
            <a:noAutofit/>
          </a:bodyPr>
          <a:lstStyle/>
          <a:p>
            <a:pPr lvl="0"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GB" sz="2300" b="1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Bioethics</a:t>
            </a:r>
            <a:endParaRPr lang="en-GB" sz="2300" kern="1200" dirty="0">
              <a:solidFill>
                <a:schemeClr val="tx1"/>
              </a:solidFill>
            </a:endParaRPr>
          </a:p>
        </p:txBody>
      </p:sp>
      <p:sp>
        <p:nvSpPr>
          <p:cNvPr id="7" name="Title 2"/>
          <p:cNvSpPr txBox="1">
            <a:spLocks/>
          </p:cNvSpPr>
          <p:nvPr/>
        </p:nvSpPr>
        <p:spPr>
          <a:xfrm>
            <a:off x="228600" y="365127"/>
            <a:ext cx="8686800" cy="85407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dirty="0"/>
              <a:t>Ethical Considerations</a:t>
            </a:r>
            <a:endParaRPr lang="en-US" sz="3600" b="1" dirty="0">
              <a:latin typeface="+mn-lt"/>
            </a:endParaRPr>
          </a:p>
        </p:txBody>
      </p:sp>
      <p:sp>
        <p:nvSpPr>
          <p:cNvPr id="8" name="Content Placeholder 5"/>
          <p:cNvSpPr txBox="1">
            <a:spLocks/>
          </p:cNvSpPr>
          <p:nvPr/>
        </p:nvSpPr>
        <p:spPr>
          <a:xfrm>
            <a:off x="762000" y="1400628"/>
            <a:ext cx="7986486" cy="51235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sz="2800" dirty="0">
                <a:solidFill>
                  <a:srgbClr val="0D0D0D"/>
                </a:solidFill>
              </a:rPr>
              <a:t>From an ethical standpoint, the scenario raises considerations regarding </a:t>
            </a:r>
            <a:r>
              <a:rPr lang="en-US" sz="2800" b="1" dirty="0">
                <a:solidFill>
                  <a:srgbClr val="0D0D0D"/>
                </a:solidFill>
              </a:rPr>
              <a:t>patient autonomy</a:t>
            </a:r>
            <a:r>
              <a:rPr lang="en-US" sz="2800" dirty="0">
                <a:solidFill>
                  <a:srgbClr val="0D0D0D"/>
                </a:solidFill>
              </a:rPr>
              <a:t>, </a:t>
            </a:r>
            <a:r>
              <a:rPr lang="en-US" sz="2800" b="1" dirty="0">
                <a:solidFill>
                  <a:srgbClr val="0D0D0D"/>
                </a:solidFill>
              </a:rPr>
              <a:t>informed consent</a:t>
            </a:r>
            <a:r>
              <a:rPr lang="en-US" sz="2800" dirty="0">
                <a:solidFill>
                  <a:srgbClr val="0D0D0D"/>
                </a:solidFill>
              </a:rPr>
              <a:t>, and </a:t>
            </a:r>
            <a:r>
              <a:rPr lang="en-US" sz="2800" b="1" dirty="0">
                <a:solidFill>
                  <a:srgbClr val="0D0D0D"/>
                </a:solidFill>
              </a:rPr>
              <a:t>confidentiality</a:t>
            </a:r>
            <a:r>
              <a:rPr lang="en-US" sz="2800" dirty="0">
                <a:solidFill>
                  <a:srgbClr val="0D0D0D"/>
                </a:solidFill>
              </a:rPr>
              <a:t> </a:t>
            </a:r>
          </a:p>
          <a:p>
            <a:pPr algn="just"/>
            <a:r>
              <a:rPr lang="en-US" sz="2800" dirty="0">
                <a:solidFill>
                  <a:srgbClr val="0D0D0D"/>
                </a:solidFill>
              </a:rPr>
              <a:t>The physician must ensure that patient fully understands her diagnosis, treatment options, and potential implications </a:t>
            </a:r>
          </a:p>
          <a:p>
            <a:pPr algn="just"/>
            <a:r>
              <a:rPr lang="en-US" sz="2800" dirty="0">
                <a:solidFill>
                  <a:srgbClr val="0D0D0D"/>
                </a:solidFill>
              </a:rPr>
              <a:t>Discuss the necessity of a healthy lifestyle </a:t>
            </a:r>
            <a:r>
              <a:rPr lang="en-US" sz="3600" dirty="0">
                <a:solidFill>
                  <a:srgbClr val="0D0D0D"/>
                </a:solidFill>
              </a:rPr>
              <a:t> </a:t>
            </a:r>
            <a:r>
              <a:rPr lang="en-US" sz="2800" dirty="0"/>
              <a:t>&amp; treatment plan. This requires clear communication and understanding of risks and benefits.</a:t>
            </a:r>
            <a:endParaRPr lang="en-US" sz="3600" dirty="0">
              <a:solidFill>
                <a:srgbClr val="0D0D0D"/>
              </a:solidFill>
            </a:endParaRPr>
          </a:p>
          <a:p>
            <a:pPr algn="just"/>
            <a:r>
              <a:rPr lang="en-US" sz="2800" dirty="0">
                <a:solidFill>
                  <a:srgbClr val="0D0D0D"/>
                </a:solidFill>
              </a:rPr>
              <a:t>Additionally, the physician must respect patient’s privacy and confidentiality throughout the diagnostic and treatment process</a:t>
            </a:r>
            <a:endParaRPr lang="en-US" sz="2800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31</a:t>
            </a:fld>
            <a:endParaRPr lang="en-US"/>
          </a:p>
        </p:txBody>
      </p:sp>
      <p:sp>
        <p:nvSpPr>
          <p:cNvPr id="6" name="Round Same Side Corner Rectangle 4"/>
          <p:cNvSpPr/>
          <p:nvPr/>
        </p:nvSpPr>
        <p:spPr>
          <a:xfrm>
            <a:off x="21183" y="23448"/>
            <a:ext cx="2722017" cy="456793"/>
          </a:xfrm>
          <a:prstGeom prst="rect">
            <a:avLst/>
          </a:prstGeom>
          <a:ln>
            <a:noFill/>
          </a:ln>
          <a:scene3d>
            <a:camera prst="orthographicFront"/>
            <a:lightRig rig="flat" dir="t"/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43815" tIns="43815" rIns="43815" bIns="43815" numCol="1" spcCol="1270" anchor="ctr" anchorCtr="0">
            <a:noAutofit/>
          </a:bodyPr>
          <a:lstStyle/>
          <a:p>
            <a:pPr lvl="0"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GB" sz="2300" b="1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Spiral Integration</a:t>
            </a:r>
            <a:endParaRPr lang="en-GB" sz="2300" kern="1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7376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 Same Side Corner Rectangle 4"/>
          <p:cNvSpPr/>
          <p:nvPr/>
        </p:nvSpPr>
        <p:spPr>
          <a:xfrm>
            <a:off x="6040983" y="46017"/>
            <a:ext cx="3103017" cy="456793"/>
          </a:xfrm>
          <a:prstGeom prst="rect">
            <a:avLst/>
          </a:prstGeom>
          <a:ln>
            <a:noFill/>
          </a:ln>
          <a:scene3d>
            <a:camera prst="orthographicFront"/>
            <a:lightRig rig="flat" dir="t"/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43815" tIns="43815" rIns="43815" bIns="43815" numCol="1" spcCol="1270" anchor="ctr" anchorCtr="0">
            <a:noAutofit/>
          </a:bodyPr>
          <a:lstStyle/>
          <a:p>
            <a:pPr lvl="0"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GB" sz="2300" b="1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Artificial Intelligence</a:t>
            </a:r>
            <a:endParaRPr lang="en-GB" sz="2300" kern="1200" dirty="0">
              <a:solidFill>
                <a:schemeClr val="tx1"/>
              </a:solidFill>
            </a:endParaRPr>
          </a:p>
        </p:txBody>
      </p:sp>
      <p:sp>
        <p:nvSpPr>
          <p:cNvPr id="7" name="Title 2"/>
          <p:cNvSpPr txBox="1">
            <a:spLocks/>
          </p:cNvSpPr>
          <p:nvPr/>
        </p:nvSpPr>
        <p:spPr>
          <a:xfrm>
            <a:off x="228600" y="365127"/>
            <a:ext cx="8686800" cy="85407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dirty="0"/>
              <a:t>Role of AI in Management</a:t>
            </a:r>
            <a:endParaRPr lang="en-US" sz="3600" b="1" dirty="0">
              <a:latin typeface="+mn-lt"/>
            </a:endParaRPr>
          </a:p>
        </p:txBody>
      </p:sp>
      <p:sp>
        <p:nvSpPr>
          <p:cNvPr id="8" name="Content Placeholder 5"/>
          <p:cNvSpPr txBox="1">
            <a:spLocks/>
          </p:cNvSpPr>
          <p:nvPr/>
        </p:nvSpPr>
        <p:spPr>
          <a:xfrm>
            <a:off x="762000" y="1400628"/>
            <a:ext cx="7986486" cy="51235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/>
            <a:r>
              <a:rPr lang="en-US" sz="2800" dirty="0">
                <a:solidFill>
                  <a:srgbClr val="0D0D0D"/>
                </a:solidFill>
              </a:rPr>
              <a:t>AI can potentially aid in </a:t>
            </a:r>
            <a:r>
              <a:rPr lang="en-US" sz="2800" b="1" dirty="0">
                <a:solidFill>
                  <a:srgbClr val="0D0D0D"/>
                </a:solidFill>
              </a:rPr>
              <a:t>enhancing diagnostic accuracy and efficiency. </a:t>
            </a:r>
          </a:p>
          <a:p>
            <a:pPr fontAlgn="base"/>
            <a:r>
              <a:rPr lang="en-US" sz="2800" dirty="0">
                <a:solidFill>
                  <a:srgbClr val="0D0D0D"/>
                </a:solidFill>
              </a:rPr>
              <a:t>AI-powered decision support systems can also help clinicians in </a:t>
            </a:r>
            <a:r>
              <a:rPr lang="en-US" sz="2800" b="1" dirty="0">
                <a:solidFill>
                  <a:srgbClr val="0D0D0D"/>
                </a:solidFill>
              </a:rPr>
              <a:t>selecting appropriate treatment modalities</a:t>
            </a:r>
          </a:p>
          <a:p>
            <a:pPr fontAlgn="base"/>
            <a:r>
              <a:rPr lang="en-US" sz="2800" dirty="0">
                <a:solidFill>
                  <a:srgbClr val="0D0D0D"/>
                </a:solidFill>
              </a:rPr>
              <a:t>AI-driven predictive models may help </a:t>
            </a:r>
            <a:r>
              <a:rPr lang="en-US" sz="2800" b="1" dirty="0">
                <a:solidFill>
                  <a:srgbClr val="0D0D0D"/>
                </a:solidFill>
              </a:rPr>
              <a:t>anticipate the risk of complications of the Disease</a:t>
            </a:r>
            <a:r>
              <a:rPr lang="en-US" sz="2800" dirty="0">
                <a:solidFill>
                  <a:srgbClr val="0D0D0D"/>
                </a:solidFill>
              </a:rPr>
              <a:t> in susceptible populations</a:t>
            </a:r>
            <a:endParaRPr lang="en-US" sz="2800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32</a:t>
            </a:fld>
            <a:endParaRPr lang="en-US"/>
          </a:p>
        </p:txBody>
      </p:sp>
      <p:sp>
        <p:nvSpPr>
          <p:cNvPr id="9" name="Round Same Side Corner Rectangle 4"/>
          <p:cNvSpPr/>
          <p:nvPr/>
        </p:nvSpPr>
        <p:spPr>
          <a:xfrm>
            <a:off x="21183" y="23448"/>
            <a:ext cx="2722017" cy="456793"/>
          </a:xfrm>
          <a:prstGeom prst="rect">
            <a:avLst/>
          </a:prstGeom>
          <a:ln>
            <a:noFill/>
          </a:ln>
          <a:scene3d>
            <a:camera prst="orthographicFront"/>
            <a:lightRig rig="flat" dir="t"/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43815" tIns="43815" rIns="43815" bIns="43815" numCol="1" spcCol="1270" anchor="ctr" anchorCtr="0">
            <a:noAutofit/>
          </a:bodyPr>
          <a:lstStyle/>
          <a:p>
            <a:pPr lvl="0"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GB" sz="2300" b="1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Spiral Integration</a:t>
            </a:r>
            <a:endParaRPr lang="en-GB" sz="2300" kern="1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208389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BE0D25-ADB4-8987-C4D3-95F837C0DB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33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4649901-8A76-AFFC-D104-178155CDB328}"/>
              </a:ext>
            </a:extLst>
          </p:cNvPr>
          <p:cNvSpPr txBox="1"/>
          <p:nvPr/>
        </p:nvSpPr>
        <p:spPr>
          <a:xfrm>
            <a:off x="-838200" y="115568"/>
            <a:ext cx="4495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GB" sz="2000" b="1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Spiral Integration</a:t>
            </a:r>
            <a:endParaRPr lang="en-GB" sz="2000" kern="1200" dirty="0">
              <a:solidFill>
                <a:schemeClr val="tx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BE09D10-BBEE-691E-43CC-70B3D6DF4A52}"/>
              </a:ext>
            </a:extLst>
          </p:cNvPr>
          <p:cNvSpPr txBox="1"/>
          <p:nvPr/>
        </p:nvSpPr>
        <p:spPr>
          <a:xfrm>
            <a:off x="5327904" y="76200"/>
            <a:ext cx="45780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GB" sz="2000" b="1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Research Article</a:t>
            </a:r>
            <a:endParaRPr lang="en-GB" sz="2000" kern="1200" dirty="0">
              <a:solidFill>
                <a:schemeClr val="tx1"/>
              </a:solidFill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0ECC3397-E56C-4214-B6AD-5DAA540723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5000" y="609600"/>
            <a:ext cx="6705600" cy="1066800"/>
          </a:xfrm>
        </p:spPr>
        <p:txBody>
          <a:bodyPr>
            <a:noAutofit/>
          </a:bodyPr>
          <a:lstStyle/>
          <a:p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Suggested research articles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E0FC532-8DF4-4D2B-9E08-1B8A99EDF7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5110" y="1524140"/>
            <a:ext cx="8258175" cy="4297223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491C2E4F-0499-46B9-9BA6-E7B7B9D28702}"/>
              </a:ext>
            </a:extLst>
          </p:cNvPr>
          <p:cNvSpPr/>
          <p:nvPr/>
        </p:nvSpPr>
        <p:spPr>
          <a:xfrm>
            <a:off x="533400" y="5861120"/>
            <a:ext cx="534046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https://doi.org/10.1155%2F2013%2F178910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31125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2"/>
          <p:cNvSpPr txBox="1">
            <a:spLocks/>
          </p:cNvSpPr>
          <p:nvPr/>
        </p:nvSpPr>
        <p:spPr>
          <a:xfrm>
            <a:off x="228600" y="76200"/>
            <a:ext cx="8686800" cy="85407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dirty="0">
                <a:latin typeface="+mn-lt"/>
              </a:rPr>
              <a:t>How To Access Digital Library</a:t>
            </a:r>
          </a:p>
        </p:txBody>
      </p:sp>
      <p:sp>
        <p:nvSpPr>
          <p:cNvPr id="7" name="Content Placeholder 5"/>
          <p:cNvSpPr txBox="1">
            <a:spLocks/>
          </p:cNvSpPr>
          <p:nvPr/>
        </p:nvSpPr>
        <p:spPr>
          <a:xfrm>
            <a:off x="762000" y="914400"/>
            <a:ext cx="7986486" cy="6143172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800" b="1" dirty="0">
                <a:solidFill>
                  <a:srgbClr val="202124"/>
                </a:solidFill>
              </a:rPr>
              <a:t>Steps to Access HEC Digital Library</a:t>
            </a:r>
            <a:endParaRPr lang="en-US" sz="2800" dirty="0">
              <a:solidFill>
                <a:srgbClr val="202124"/>
              </a:solidFill>
            </a:endParaRPr>
          </a:p>
          <a:p>
            <a:pPr marL="514350" indent="-514350">
              <a:buFont typeface="+mj-lt"/>
              <a:buAutoNum type="alphaLcParenR"/>
            </a:pPr>
            <a:r>
              <a:rPr lang="en-US" sz="2800" dirty="0">
                <a:solidFill>
                  <a:srgbClr val="202124"/>
                </a:solidFill>
              </a:rPr>
              <a:t>Go to the website of HEC National Digital Library</a:t>
            </a:r>
          </a:p>
          <a:p>
            <a:pPr marL="514350" indent="-514350">
              <a:buFont typeface="+mj-lt"/>
              <a:buAutoNum type="alphaLcParenR"/>
            </a:pPr>
            <a:r>
              <a:rPr lang="en-US" sz="2800" dirty="0">
                <a:solidFill>
                  <a:srgbClr val="202124"/>
                </a:solidFill>
              </a:rPr>
              <a:t>On Home Page, click on the INSTITUTES</a:t>
            </a:r>
          </a:p>
          <a:p>
            <a:pPr marL="514350" indent="-514350">
              <a:buFont typeface="+mj-lt"/>
              <a:buAutoNum type="alphaLcParenR"/>
            </a:pPr>
            <a:r>
              <a:rPr lang="en-US" sz="2800" dirty="0">
                <a:solidFill>
                  <a:srgbClr val="202124"/>
                </a:solidFill>
              </a:rPr>
              <a:t>A page will appear showing the universities from Public and Private Sector and other Institutes which have access to HEC National Digital Library HNDL</a:t>
            </a:r>
          </a:p>
          <a:p>
            <a:pPr marL="514350" indent="-514350">
              <a:buFont typeface="+mj-lt"/>
              <a:buAutoNum type="alphaLcParenR"/>
            </a:pPr>
            <a:r>
              <a:rPr lang="en-US" sz="2800" dirty="0">
                <a:solidFill>
                  <a:srgbClr val="202124"/>
                </a:solidFill>
              </a:rPr>
              <a:t>Select your desired Institute</a:t>
            </a:r>
          </a:p>
          <a:p>
            <a:pPr marL="514350" indent="-514350">
              <a:buFont typeface="+mj-lt"/>
              <a:buAutoNum type="alphaLcParenR"/>
            </a:pPr>
            <a:r>
              <a:rPr lang="en-US" sz="2800" dirty="0">
                <a:solidFill>
                  <a:srgbClr val="000000"/>
                </a:solidFill>
              </a:rPr>
              <a:t>A page will appear showing the resources of the institution</a:t>
            </a:r>
          </a:p>
          <a:p>
            <a:pPr marL="514350" indent="-514350">
              <a:buFont typeface="+mj-lt"/>
              <a:buAutoNum type="alphaLcParenR"/>
            </a:pPr>
            <a:r>
              <a:rPr lang="en-US" sz="2800" dirty="0">
                <a:solidFill>
                  <a:srgbClr val="000000"/>
                </a:solidFill>
              </a:rPr>
              <a:t>Journals and Researches will appear</a:t>
            </a:r>
          </a:p>
          <a:p>
            <a:pPr marL="514350" indent="-514350">
              <a:buFont typeface="+mj-lt"/>
              <a:buAutoNum type="alphaLcParenR"/>
            </a:pPr>
            <a:r>
              <a:rPr lang="en-US" sz="2800" dirty="0">
                <a:solidFill>
                  <a:srgbClr val="000000"/>
                </a:solidFill>
              </a:rPr>
              <a:t>You can find a Journal by clicking on JOURNALS AND DATABASE and enter a keyword to search for your desired journal</a:t>
            </a:r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743177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2"/>
          <p:cNvSpPr txBox="1">
            <a:spLocks/>
          </p:cNvSpPr>
          <p:nvPr/>
        </p:nvSpPr>
        <p:spPr>
          <a:xfrm>
            <a:off x="228600" y="365127"/>
            <a:ext cx="8686800" cy="85407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dirty="0"/>
              <a:t>Learning Resources</a:t>
            </a:r>
            <a:endParaRPr lang="en-US" sz="3600" b="1" dirty="0"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35</a:t>
            </a:fld>
            <a:endParaRPr lang="en-US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D4B2929A-46DC-4503-8796-FA6155EBBD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209800"/>
            <a:ext cx="78867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  <a:p>
            <a:pPr>
              <a:buFont typeface="Wingdings" panose="05000000000000000000" pitchFamily="2" charset="2"/>
              <a:buChar char="§"/>
            </a:pP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Lippincott Illustrated Review, </a:t>
            </a:r>
          </a:p>
          <a:p>
            <a:pPr marL="0" indent="0">
              <a:buNone/>
            </a:pP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Biochemistry, (Eighth edition, </a:t>
            </a:r>
          </a:p>
          <a:p>
            <a:pPr marL="0" indent="0">
              <a:buNone/>
            </a:pP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chapter 17, Pages 201-208)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Related articles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Google images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sz="2400" dirty="0">
                <a:latin typeface="Arial Rounded MT Bold" panose="020F0704030504030204" pitchFamily="34" charset="0"/>
              </a:rPr>
              <a:t>                                        </a:t>
            </a:r>
            <a:endParaRPr lang="en-US" sz="8000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F2750EF-F266-445F-837C-EFA88617AE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82515" y="2362200"/>
            <a:ext cx="2254759" cy="2933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569582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0E00CD-95AE-46B4-BDD3-D0B29F9953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36</a:t>
            </a:fld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059701D-EF97-481A-8963-5E204ED4C1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Assessment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925CBEF3-2CCA-4152-BDD5-8169C6D960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4334" y="1219200"/>
            <a:ext cx="7886700" cy="5449256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en-US" dirty="0"/>
              <a:t>---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sz="9600" dirty="0"/>
              <a:t> 1. Which of the following is the backbone structure of glycerophospholipids?</a:t>
            </a:r>
          </a:p>
          <a:p>
            <a:pPr marL="0" indent="0">
              <a:buNone/>
            </a:pPr>
            <a:r>
              <a:rPr lang="en-US" sz="9600" dirty="0"/>
              <a:t>a) Sphingosine  </a:t>
            </a:r>
          </a:p>
          <a:p>
            <a:pPr marL="0" indent="0">
              <a:buNone/>
            </a:pPr>
            <a:r>
              <a:rPr lang="en-US" sz="9600" dirty="0"/>
              <a:t>b) Glycerol*  </a:t>
            </a:r>
          </a:p>
          <a:p>
            <a:pPr marL="0" indent="0">
              <a:buNone/>
            </a:pPr>
            <a:r>
              <a:rPr lang="en-US" sz="9600" dirty="0"/>
              <a:t>c) Ceramide  </a:t>
            </a:r>
          </a:p>
          <a:p>
            <a:pPr marL="0" indent="0">
              <a:buNone/>
            </a:pPr>
            <a:r>
              <a:rPr lang="en-US" sz="9600" dirty="0"/>
              <a:t>d) Fatty acid  </a:t>
            </a:r>
          </a:p>
          <a:p>
            <a:pPr marL="0" indent="0">
              <a:buNone/>
            </a:pPr>
            <a:r>
              <a:rPr lang="en-US" sz="9600" dirty="0"/>
              <a:t>e) Inositol</a:t>
            </a:r>
          </a:p>
          <a:p>
            <a:pPr marL="0" indent="0">
              <a:buNone/>
            </a:pPr>
            <a:endParaRPr lang="en-US" sz="9600" dirty="0"/>
          </a:p>
          <a:p>
            <a:pPr marL="0" indent="0">
              <a:buNone/>
            </a:pPr>
            <a:r>
              <a:rPr lang="en-US" sz="9600" dirty="0"/>
              <a:t>2. Which enzyme is responsible for the hydrolysis of phosphatidylcholine to release arachidonic acid?</a:t>
            </a:r>
          </a:p>
          <a:p>
            <a:pPr marL="0" indent="0">
              <a:buNone/>
            </a:pPr>
            <a:r>
              <a:rPr lang="en-US" sz="9600" dirty="0"/>
              <a:t>a) Phospholipase A1  </a:t>
            </a:r>
          </a:p>
          <a:p>
            <a:pPr marL="0" indent="0">
              <a:buNone/>
            </a:pPr>
            <a:r>
              <a:rPr lang="en-US" sz="9600" dirty="0"/>
              <a:t>b) Phospholipase A2</a:t>
            </a:r>
          </a:p>
          <a:p>
            <a:pPr marL="0" indent="0">
              <a:buNone/>
            </a:pPr>
            <a:r>
              <a:rPr lang="en-US" sz="9600" dirty="0"/>
              <a:t>c) Phospholipase C  </a:t>
            </a:r>
          </a:p>
          <a:p>
            <a:pPr marL="0" indent="0">
              <a:buNone/>
            </a:pPr>
            <a:r>
              <a:rPr lang="en-US" sz="9600" dirty="0"/>
              <a:t>d) Phospholipase D  </a:t>
            </a:r>
          </a:p>
          <a:p>
            <a:pPr marL="0" indent="0">
              <a:buNone/>
            </a:pPr>
            <a:r>
              <a:rPr lang="en-US" sz="9600" dirty="0"/>
              <a:t>e) Sphingomyelinase</a:t>
            </a:r>
          </a:p>
          <a:p>
            <a:pPr marL="0" indent="0">
              <a:buNone/>
            </a:pPr>
            <a:endParaRPr lang="en-US" sz="9600" dirty="0"/>
          </a:p>
        </p:txBody>
      </p:sp>
    </p:spTree>
    <p:extLst>
      <p:ext uri="{BB962C8B-B14F-4D97-AF65-F5344CB8AC3E}">
        <p14:creationId xmlns:p14="http://schemas.microsoft.com/office/powerpoint/2010/main" val="279853754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E28681A-F0F1-4E99-B957-BB345891AE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37</a:t>
            </a:fld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0A09555-7264-4476-8F5E-09CEACEC12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835818"/>
            <a:ext cx="7886700" cy="5186363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en-US" sz="9600" dirty="0"/>
              <a:t>3. Sphingomyelin is classified as a:</a:t>
            </a:r>
          </a:p>
          <a:p>
            <a:pPr marL="0" indent="0">
              <a:buNone/>
            </a:pPr>
            <a:r>
              <a:rPr lang="en-US" sz="9600" dirty="0"/>
              <a:t>a) Glycerophospholipid  </a:t>
            </a:r>
          </a:p>
          <a:p>
            <a:pPr marL="0" indent="0">
              <a:buNone/>
            </a:pPr>
            <a:r>
              <a:rPr lang="en-US" sz="9600" dirty="0"/>
              <a:t>b) Glycolipid  </a:t>
            </a:r>
          </a:p>
          <a:p>
            <a:pPr marL="0" indent="0">
              <a:buNone/>
            </a:pPr>
            <a:r>
              <a:rPr lang="en-US" sz="9600" dirty="0"/>
              <a:t>c) Sterol  </a:t>
            </a:r>
          </a:p>
          <a:p>
            <a:pPr marL="0" indent="0">
              <a:buNone/>
            </a:pPr>
            <a:r>
              <a:rPr lang="en-US" sz="9600" dirty="0"/>
              <a:t>d) Sphingolipid*  </a:t>
            </a:r>
          </a:p>
          <a:p>
            <a:pPr marL="0" indent="0">
              <a:buNone/>
            </a:pPr>
            <a:r>
              <a:rPr lang="en-US" sz="9600" dirty="0"/>
              <a:t>e) Triacylglycerol </a:t>
            </a:r>
          </a:p>
          <a:p>
            <a:pPr marL="0" indent="0">
              <a:buNone/>
            </a:pPr>
            <a:endParaRPr lang="en-US" sz="9600" dirty="0"/>
          </a:p>
          <a:p>
            <a:pPr marL="0" indent="0">
              <a:buNone/>
            </a:pPr>
            <a:r>
              <a:rPr lang="en-US" sz="9600" dirty="0"/>
              <a:t>4. Which of the following glycerophospholipids is the major component of pulmonary surfactant?</a:t>
            </a:r>
          </a:p>
          <a:p>
            <a:pPr marL="0" indent="0">
              <a:buNone/>
            </a:pPr>
            <a:r>
              <a:rPr lang="en-US" sz="9600" dirty="0"/>
              <a:t>a) Phosphatidylinositol  </a:t>
            </a:r>
          </a:p>
          <a:p>
            <a:pPr marL="0" indent="0">
              <a:buNone/>
            </a:pPr>
            <a:r>
              <a:rPr lang="en-US" sz="9600" dirty="0"/>
              <a:t>b) Phosphatidylcholine*  </a:t>
            </a:r>
          </a:p>
          <a:p>
            <a:pPr marL="0" indent="0">
              <a:buNone/>
            </a:pPr>
            <a:r>
              <a:rPr lang="en-US" sz="9600" dirty="0"/>
              <a:t>c) Phosphatidylethanolamine  </a:t>
            </a:r>
          </a:p>
          <a:p>
            <a:pPr marL="0" indent="0">
              <a:buNone/>
            </a:pPr>
            <a:r>
              <a:rPr lang="en-US" sz="9600" dirty="0"/>
              <a:t>d) Phosphatidylserine  </a:t>
            </a:r>
          </a:p>
          <a:p>
            <a:pPr marL="0" indent="0">
              <a:buNone/>
            </a:pPr>
            <a:r>
              <a:rPr lang="en-US" sz="9600" dirty="0"/>
              <a:t>e) Phosphatidic acid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658930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45EDC5-70AB-46F5-8EEC-B6C2DC1A41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38</a:t>
            </a:fld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D9066BD1-17BC-4427-88AF-9A7096EDD5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762000"/>
            <a:ext cx="7886700" cy="5791200"/>
          </a:xfrm>
        </p:spPr>
        <p:txBody>
          <a:bodyPr>
            <a:normAutofit fontScale="40000" lnSpcReduction="20000"/>
          </a:bodyPr>
          <a:lstStyle/>
          <a:p>
            <a:pPr marL="0" indent="0">
              <a:buNone/>
            </a:pPr>
            <a:r>
              <a:rPr lang="en-US" sz="6000" dirty="0"/>
              <a:t>5</a:t>
            </a:r>
            <a:r>
              <a:rPr lang="en-US" sz="3400" dirty="0"/>
              <a:t>. </a:t>
            </a:r>
            <a:r>
              <a:rPr lang="en-US" sz="6000" dirty="0"/>
              <a:t>In the synthesis of sphingolipids, which molecule combines with serine to form </a:t>
            </a:r>
            <a:r>
              <a:rPr lang="en-US" sz="6000" dirty="0" err="1"/>
              <a:t>sphinganine</a:t>
            </a:r>
            <a:r>
              <a:rPr lang="en-US" sz="6000" dirty="0"/>
              <a:t>?</a:t>
            </a:r>
          </a:p>
          <a:p>
            <a:pPr marL="0" indent="0">
              <a:buNone/>
            </a:pPr>
            <a:r>
              <a:rPr lang="en-US" sz="6000" dirty="0"/>
              <a:t>a) Acetyl-CoA  </a:t>
            </a:r>
          </a:p>
          <a:p>
            <a:pPr marL="0" indent="0">
              <a:buNone/>
            </a:pPr>
            <a:r>
              <a:rPr lang="en-US" sz="6000" dirty="0"/>
              <a:t>b) Malonyl-CoA  </a:t>
            </a:r>
          </a:p>
          <a:p>
            <a:pPr marL="0" indent="0">
              <a:buNone/>
            </a:pPr>
            <a:r>
              <a:rPr lang="en-US" sz="6000" dirty="0"/>
              <a:t>c) Palmitoyl-CoA*  </a:t>
            </a:r>
          </a:p>
          <a:p>
            <a:pPr marL="0" indent="0">
              <a:buNone/>
            </a:pPr>
            <a:r>
              <a:rPr lang="en-US" sz="6000" dirty="0"/>
              <a:t>d) </a:t>
            </a:r>
            <a:r>
              <a:rPr lang="en-US" sz="6000" dirty="0" err="1"/>
              <a:t>Myristoyl</a:t>
            </a:r>
            <a:r>
              <a:rPr lang="en-US" sz="6000" dirty="0"/>
              <a:t>-CoA  </a:t>
            </a:r>
          </a:p>
          <a:p>
            <a:pPr marL="0" indent="0">
              <a:buNone/>
            </a:pPr>
            <a:r>
              <a:rPr lang="en-US" sz="6000" dirty="0"/>
              <a:t>e) Succinyl-CoA</a:t>
            </a:r>
          </a:p>
          <a:p>
            <a:pPr marL="0" indent="0">
              <a:buNone/>
            </a:pPr>
            <a:endParaRPr lang="en-US" sz="6000" dirty="0"/>
          </a:p>
          <a:p>
            <a:pPr marL="0" indent="0">
              <a:buNone/>
            </a:pPr>
            <a:r>
              <a:rPr lang="en-US" sz="6000" dirty="0"/>
              <a:t>6. Which enzyme is deficient in Niemann-Pick disease, leading to the accumulation of sphingomyelin?</a:t>
            </a:r>
          </a:p>
          <a:p>
            <a:pPr marL="0" indent="0">
              <a:buNone/>
            </a:pPr>
            <a:r>
              <a:rPr lang="en-US" sz="6000" dirty="0"/>
              <a:t>a) Hexosaminidase A  </a:t>
            </a:r>
          </a:p>
          <a:p>
            <a:pPr marL="0" indent="0">
              <a:buNone/>
            </a:pPr>
            <a:r>
              <a:rPr lang="en-US" sz="6000" dirty="0"/>
              <a:t>b) Sphingomyelinase*  </a:t>
            </a:r>
          </a:p>
          <a:p>
            <a:pPr marL="0" indent="0">
              <a:buNone/>
            </a:pPr>
            <a:r>
              <a:rPr lang="en-US" sz="6000" dirty="0"/>
              <a:t>c) Glucocerebrosidase  </a:t>
            </a:r>
          </a:p>
          <a:p>
            <a:pPr marL="0" indent="0">
              <a:buNone/>
            </a:pPr>
            <a:r>
              <a:rPr lang="en-US" sz="6000" dirty="0"/>
              <a:t>d) Galactosidase  </a:t>
            </a:r>
          </a:p>
          <a:p>
            <a:pPr marL="0" indent="0">
              <a:buNone/>
            </a:pPr>
            <a:r>
              <a:rPr lang="en-US" sz="6000" dirty="0"/>
              <a:t>e) Arylsulfatase A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689264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CDE198-8D33-42D2-A199-1BCA279E40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39</a:t>
            </a:fld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79A0CAF4-2080-4B22-B320-251EAAC3B1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143000"/>
            <a:ext cx="7886700" cy="5033963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sz="2000" dirty="0"/>
              <a:t> </a:t>
            </a:r>
            <a:r>
              <a:rPr lang="en-US" sz="2600" dirty="0"/>
              <a:t>7. </a:t>
            </a:r>
            <a:r>
              <a:rPr lang="en-US" sz="2800" dirty="0"/>
              <a:t>The head group of phosphatidylinositol is derived from:</a:t>
            </a:r>
          </a:p>
          <a:p>
            <a:pPr marL="0" indent="0">
              <a:buNone/>
            </a:pPr>
            <a:r>
              <a:rPr lang="en-US" sz="2800" dirty="0"/>
              <a:t>a) Glycerol  </a:t>
            </a:r>
          </a:p>
          <a:p>
            <a:pPr marL="0" indent="0">
              <a:buNone/>
            </a:pPr>
            <a:r>
              <a:rPr lang="en-US" sz="2800" dirty="0"/>
              <a:t>b) Serine  </a:t>
            </a:r>
          </a:p>
          <a:p>
            <a:pPr marL="0" indent="0">
              <a:buNone/>
            </a:pPr>
            <a:r>
              <a:rPr lang="en-US" sz="2800" dirty="0"/>
              <a:t>c) Inositol*  </a:t>
            </a:r>
          </a:p>
          <a:p>
            <a:pPr marL="0" indent="0">
              <a:buNone/>
            </a:pPr>
            <a:r>
              <a:rPr lang="en-US" sz="2800" dirty="0"/>
              <a:t>d) Choline  </a:t>
            </a:r>
          </a:p>
          <a:p>
            <a:pPr marL="0" indent="0">
              <a:buNone/>
            </a:pPr>
            <a:r>
              <a:rPr lang="en-US" sz="2800" dirty="0"/>
              <a:t>e) Ethanolamine</a:t>
            </a:r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r>
              <a:rPr lang="en-US" sz="2800" dirty="0"/>
              <a:t> 8. The major difference between glycerophospholipids and sphingolipids lies in their:</a:t>
            </a:r>
          </a:p>
          <a:p>
            <a:pPr marL="0" indent="0">
              <a:buNone/>
            </a:pPr>
            <a:r>
              <a:rPr lang="en-US" sz="2800" dirty="0"/>
              <a:t>a) Fatty acid composition  </a:t>
            </a:r>
          </a:p>
          <a:p>
            <a:pPr marL="0" indent="0">
              <a:buNone/>
            </a:pPr>
            <a:r>
              <a:rPr lang="en-US" sz="2800" dirty="0"/>
              <a:t>b) Backbone structure*  </a:t>
            </a:r>
          </a:p>
          <a:p>
            <a:pPr marL="0" indent="0">
              <a:buNone/>
            </a:pPr>
            <a:r>
              <a:rPr lang="en-US" sz="2800" dirty="0"/>
              <a:t>c) Head group  </a:t>
            </a:r>
          </a:p>
          <a:p>
            <a:pPr marL="0" indent="0">
              <a:buNone/>
            </a:pPr>
            <a:r>
              <a:rPr lang="en-US" sz="2800" dirty="0"/>
              <a:t>d) Function  </a:t>
            </a:r>
          </a:p>
          <a:p>
            <a:pPr marL="0" indent="0">
              <a:buNone/>
            </a:pPr>
            <a:r>
              <a:rPr lang="en-US" sz="2800" dirty="0"/>
              <a:t>e) Cellular location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73570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104900"/>
            <a:ext cx="8001000" cy="544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228600" y="304800"/>
            <a:ext cx="8686800" cy="715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latin typeface="+mn-lt"/>
              </a:rPr>
              <a:t>Professor Umar Model of Integrated Lecture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07923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0D9BFF-001C-44AF-ADCA-0A8332CA55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40</a:t>
            </a:fld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E57E8448-EC87-46C9-9A22-3296D5C5CD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990600"/>
            <a:ext cx="7886700" cy="5186363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US" sz="2800" dirty="0"/>
              <a:t>9</a:t>
            </a:r>
            <a:r>
              <a:rPr lang="en-US" sz="2600" dirty="0"/>
              <a:t>. Which of the following is a common function of both glycerophospholipids and sphingolipids?</a:t>
            </a:r>
          </a:p>
          <a:p>
            <a:pPr marL="0" indent="0">
              <a:buNone/>
            </a:pPr>
            <a:r>
              <a:rPr lang="en-US" sz="2600" dirty="0"/>
              <a:t>a) Energy storage  </a:t>
            </a:r>
          </a:p>
          <a:p>
            <a:pPr marL="0" indent="0">
              <a:buNone/>
            </a:pPr>
            <a:r>
              <a:rPr lang="en-US" sz="2600" dirty="0"/>
              <a:t>b) Hormone synthesis  </a:t>
            </a:r>
          </a:p>
          <a:p>
            <a:pPr marL="0" indent="0">
              <a:buNone/>
            </a:pPr>
            <a:r>
              <a:rPr lang="en-US" sz="2600" dirty="0"/>
              <a:t>c) Structural component of membranes*  </a:t>
            </a:r>
          </a:p>
          <a:p>
            <a:pPr marL="0" indent="0">
              <a:buNone/>
            </a:pPr>
            <a:r>
              <a:rPr lang="en-US" sz="2600" dirty="0"/>
              <a:t>d) Protein synthesis  </a:t>
            </a:r>
          </a:p>
          <a:p>
            <a:pPr marL="0" indent="0">
              <a:buNone/>
            </a:pPr>
            <a:r>
              <a:rPr lang="en-US" sz="2600" dirty="0"/>
              <a:t>e) Signal transduction</a:t>
            </a:r>
          </a:p>
          <a:p>
            <a:pPr marL="0" indent="0">
              <a:buNone/>
            </a:pPr>
            <a:endParaRPr lang="en-US" sz="2600" dirty="0"/>
          </a:p>
          <a:p>
            <a:pPr marL="0" indent="0">
              <a:buNone/>
            </a:pPr>
            <a:r>
              <a:rPr lang="en-US" sz="2600" dirty="0"/>
              <a:t>10. Which of the following is NOT a component of sphingolipids?</a:t>
            </a:r>
          </a:p>
          <a:p>
            <a:pPr marL="0" indent="0">
              <a:buNone/>
            </a:pPr>
            <a:r>
              <a:rPr lang="en-US" sz="2600" dirty="0"/>
              <a:t>a) Sphingosine  </a:t>
            </a:r>
          </a:p>
          <a:p>
            <a:pPr marL="0" indent="0">
              <a:buNone/>
            </a:pPr>
            <a:r>
              <a:rPr lang="en-US" sz="2600" dirty="0"/>
              <a:t>b) Fatty acid  </a:t>
            </a:r>
          </a:p>
          <a:p>
            <a:pPr marL="0" indent="0">
              <a:buNone/>
            </a:pPr>
            <a:r>
              <a:rPr lang="en-US" sz="2600" dirty="0"/>
              <a:t>c) Phosphate  </a:t>
            </a:r>
          </a:p>
          <a:p>
            <a:pPr marL="0" indent="0">
              <a:buNone/>
            </a:pPr>
            <a:r>
              <a:rPr lang="en-US" sz="2600" dirty="0"/>
              <a:t>d) Glycerol</a:t>
            </a:r>
          </a:p>
          <a:p>
            <a:pPr marL="0" indent="0">
              <a:buNone/>
            </a:pPr>
            <a:r>
              <a:rPr lang="en-US" sz="2600" dirty="0"/>
              <a:t>e) Polar head group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710714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057400" y="2514600"/>
            <a:ext cx="5029200" cy="1143000"/>
          </a:xfrm>
        </p:spPr>
        <p:txBody>
          <a:bodyPr>
            <a:normAutofit/>
          </a:bodyPr>
          <a:lstStyle/>
          <a:p>
            <a:pPr algn="ctr"/>
            <a:r>
              <a:rPr lang="en-US" sz="5400" b="1" dirty="0">
                <a:latin typeface="+mn-lt"/>
              </a:rPr>
              <a:t>THANK YOU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48273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020762"/>
            <a:ext cx="8286750" cy="55324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>
                <a:latin typeface="Calibri" pitchFamily="34" charset="0"/>
              </a:rPr>
              <a:t>At the end of this session students should be able to understand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Phospholipids metabolism (Core concept)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Related anatomy and Physiology (Horizontal Integration)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Related clinical/congenital abnormalities (Vertical integration)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Research article related to topic </a:t>
            </a:r>
          </a:p>
          <a:p>
            <a:pPr marL="0" indent="0">
              <a:buNone/>
            </a:pP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en-US" sz="2800" dirty="0">
              <a:latin typeface="Calibri" pitchFamily="34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228600" y="304800"/>
            <a:ext cx="8686800" cy="715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dirty="0">
                <a:latin typeface="+mn-lt"/>
              </a:rPr>
              <a:t>Learning Objectives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42318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 Same Side Corner Rectangle 4"/>
          <p:cNvSpPr/>
          <p:nvPr/>
        </p:nvSpPr>
        <p:spPr>
          <a:xfrm>
            <a:off x="21183" y="23448"/>
            <a:ext cx="2472235" cy="456793"/>
          </a:xfrm>
          <a:prstGeom prst="rect">
            <a:avLst/>
          </a:prstGeom>
          <a:ln>
            <a:noFill/>
          </a:ln>
          <a:scene3d>
            <a:camera prst="orthographicFront"/>
            <a:lightRig rig="flat" dir="t"/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43815" tIns="43815" rIns="43815" bIns="43815" numCol="1" spcCol="1270" anchor="ctr" anchorCtr="0">
            <a:noAutofit/>
          </a:bodyPr>
          <a:lstStyle/>
          <a:p>
            <a:pPr lvl="0"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GB" sz="2300" b="1" kern="12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Core</a:t>
            </a:r>
            <a:r>
              <a:rPr lang="en-GB" sz="2300" b="1" kern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GB" sz="2300" b="1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Knowledge</a:t>
            </a:r>
            <a:endParaRPr lang="en-GB" sz="2300" kern="1200" dirty="0">
              <a:solidFill>
                <a:schemeClr val="tx1"/>
              </a:solidFill>
            </a:endParaRPr>
          </a:p>
        </p:txBody>
      </p:sp>
      <p:sp>
        <p:nvSpPr>
          <p:cNvPr id="5" name="Title 2"/>
          <p:cNvSpPr txBox="1">
            <a:spLocks/>
          </p:cNvSpPr>
          <p:nvPr/>
        </p:nvSpPr>
        <p:spPr>
          <a:xfrm>
            <a:off x="628650" y="365127"/>
            <a:ext cx="7886700" cy="8540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4400" b="1" dirty="0">
              <a:latin typeface="+mn-lt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7" name="Title 5">
            <a:extLst>
              <a:ext uri="{FF2B5EF4-FFF2-40B4-BE49-F238E27FC236}">
                <a16:creationId xmlns:a16="http://schemas.microsoft.com/office/drawing/2014/main" id="{0EDB9273-9B4C-4218-B8A3-F9EDBFAE85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9800" y="838200"/>
            <a:ext cx="4495800" cy="762000"/>
          </a:xfrm>
        </p:spPr>
        <p:txBody>
          <a:bodyPr>
            <a:normAutofit fontScale="90000"/>
          </a:bodyPr>
          <a:lstStyle/>
          <a:p>
            <a:r>
              <a:rPr lang="en-US" sz="6000" b="1" dirty="0"/>
              <a:t>      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Phospholipids</a:t>
            </a:r>
            <a:br>
              <a:rPr lang="en-US" sz="6000" b="1" dirty="0"/>
            </a:br>
            <a:endParaRPr lang="en-US" sz="6000" b="1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A8EE6E3-7D1E-425C-86C2-B064DCD6829E}"/>
              </a:ext>
            </a:extLst>
          </p:cNvPr>
          <p:cNvSpPr/>
          <p:nvPr/>
        </p:nvSpPr>
        <p:spPr>
          <a:xfrm>
            <a:off x="485775" y="1329349"/>
            <a:ext cx="8305800" cy="52322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OVERVIEW</a:t>
            </a:r>
          </a:p>
          <a:p>
            <a:pPr algn="ctr"/>
            <a:endParaRPr lang="en-GB" sz="28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Membrane lipids are composed of four major types: </a:t>
            </a:r>
            <a:r>
              <a:rPr lang="en-GB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phospholipids, sphingolipids, glycolipids, and cholesterol</a:t>
            </a: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en-GB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Phospholipids are ionic compounds composed of an alcohol that is attached by a phosphodiester bond to either diacylglycerol (DAG) or sphingosine</a:t>
            </a: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Like fatty acids (FA), phospholipids are </a:t>
            </a:r>
            <a:r>
              <a:rPr lang="en-GB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amphipathic</a:t>
            </a: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nature</a:t>
            </a: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en-GB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Hydrophilic head</a:t>
            </a: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which is the phosphate group plus whatever alcohol is attached to it (e.g., serine, ethanolamine, and choline, and a long, </a:t>
            </a:r>
            <a:r>
              <a:rPr lang="en-GB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hydrophobic tail </a:t>
            </a: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containing FA or FA-derived hydrocarbons </a:t>
            </a: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Phospholipids are the predominant lipids of cell membranes</a:t>
            </a: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membranes, the hydrophobic portion of a phospholipid molecule is associated with the nonpolar portions of other membrane constituents, such as glycolipids, proteins, and cholesterol</a:t>
            </a:r>
          </a:p>
          <a:p>
            <a:pPr algn="just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12470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 Same Side Corner Rectangle 4"/>
          <p:cNvSpPr/>
          <p:nvPr/>
        </p:nvSpPr>
        <p:spPr>
          <a:xfrm>
            <a:off x="21183" y="23448"/>
            <a:ext cx="2472235" cy="456793"/>
          </a:xfrm>
          <a:prstGeom prst="rect">
            <a:avLst/>
          </a:prstGeom>
          <a:ln>
            <a:noFill/>
          </a:ln>
          <a:scene3d>
            <a:camera prst="orthographicFront"/>
            <a:lightRig rig="flat" dir="t"/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43815" tIns="43815" rIns="43815" bIns="43815" numCol="1" spcCol="1270" anchor="ctr" anchorCtr="0">
            <a:noAutofit/>
          </a:bodyPr>
          <a:lstStyle/>
          <a:p>
            <a:pPr lvl="0"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GB" sz="2300" b="1" kern="12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Core</a:t>
            </a:r>
            <a:r>
              <a:rPr lang="en-GB" sz="2300" b="1" kern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GB" sz="2300" b="1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Knowledge</a:t>
            </a:r>
            <a:endParaRPr lang="en-GB" sz="2300" kern="1200" dirty="0">
              <a:solidFill>
                <a:schemeClr val="tx1"/>
              </a:solidFill>
            </a:endParaRPr>
          </a:p>
        </p:txBody>
      </p:sp>
      <p:sp>
        <p:nvSpPr>
          <p:cNvPr id="5" name="Title 2"/>
          <p:cNvSpPr txBox="1">
            <a:spLocks/>
          </p:cNvSpPr>
          <p:nvPr/>
        </p:nvSpPr>
        <p:spPr>
          <a:xfrm>
            <a:off x="628650" y="365127"/>
            <a:ext cx="7886700" cy="8540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4400" b="1" dirty="0">
              <a:latin typeface="+mn-lt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5D917CE1-9124-48FE-BD50-DF102E03AC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57400" y="838200"/>
            <a:ext cx="4495800" cy="762000"/>
          </a:xfrm>
        </p:spPr>
        <p:txBody>
          <a:bodyPr>
            <a:normAutofit fontScale="90000"/>
          </a:bodyPr>
          <a:lstStyle/>
          <a:p>
            <a:r>
              <a:rPr lang="en-US" sz="6000" b="1" dirty="0"/>
              <a:t>      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Phospholipids</a:t>
            </a:r>
            <a:br>
              <a:rPr lang="en-US" sz="6000" b="1" dirty="0"/>
            </a:br>
            <a:endParaRPr lang="en-US" sz="6000" b="1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14C3769-2EEA-46DF-840E-BF3B34259E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7183" y="1449698"/>
            <a:ext cx="7220017" cy="4905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81443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7" name="Round Same Side Corner Rectangle 4"/>
          <p:cNvSpPr/>
          <p:nvPr/>
        </p:nvSpPr>
        <p:spPr>
          <a:xfrm>
            <a:off x="21183" y="23448"/>
            <a:ext cx="2472235" cy="456793"/>
          </a:xfrm>
          <a:prstGeom prst="rect">
            <a:avLst/>
          </a:prstGeom>
          <a:ln>
            <a:noFill/>
          </a:ln>
          <a:scene3d>
            <a:camera prst="orthographicFront"/>
            <a:lightRig rig="flat" dir="t"/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43815" tIns="43815" rIns="43815" bIns="43815" numCol="1" spcCol="1270" anchor="ctr" anchorCtr="0">
            <a:noAutofit/>
          </a:bodyPr>
          <a:lstStyle/>
          <a:p>
            <a:pPr lvl="0"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GB" sz="2300" b="1" kern="12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Core</a:t>
            </a:r>
            <a:r>
              <a:rPr lang="en-GB" sz="2300" b="1" kern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GB" sz="2300" b="1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Knowledge</a:t>
            </a:r>
            <a:endParaRPr lang="en-GB" sz="2300" kern="1200" dirty="0">
              <a:solidFill>
                <a:schemeClr val="tx1"/>
              </a:solidFill>
            </a:endParaRPr>
          </a:p>
        </p:txBody>
      </p:sp>
      <p:sp>
        <p:nvSpPr>
          <p:cNvPr id="8" name="Title 5">
            <a:extLst>
              <a:ext uri="{FF2B5EF4-FFF2-40B4-BE49-F238E27FC236}">
                <a16:creationId xmlns:a16="http://schemas.microsoft.com/office/drawing/2014/main" id="{3E942B7F-1DA7-4A90-9972-26E555C926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5000" y="1295400"/>
            <a:ext cx="4495800" cy="762000"/>
          </a:xfrm>
        </p:spPr>
        <p:txBody>
          <a:bodyPr>
            <a:normAutofit fontScale="90000"/>
          </a:bodyPr>
          <a:lstStyle/>
          <a:p>
            <a:r>
              <a:rPr lang="en-US" sz="6000" b="1" dirty="0"/>
              <a:t>      </a:t>
            </a:r>
            <a:r>
              <a:rPr lang="en-US" sz="4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Phospholipids</a:t>
            </a:r>
            <a:br>
              <a:rPr lang="en-US" sz="6000" b="1" dirty="0"/>
            </a:br>
            <a:endParaRPr lang="en-US" sz="6000" b="1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A310B58-DF37-4C6E-A453-BEC4366DDCED}"/>
              </a:ext>
            </a:extLst>
          </p:cNvPr>
          <p:cNvSpPr/>
          <p:nvPr/>
        </p:nvSpPr>
        <p:spPr>
          <a:xfrm>
            <a:off x="419100" y="2209800"/>
            <a:ext cx="83058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GB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hydrophilic</a:t>
            </a: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(polar) head of the phospholipid </a:t>
            </a:r>
            <a:r>
              <a:rPr lang="en-GB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extends outward</a:t>
            </a: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interacting with the </a:t>
            </a:r>
            <a:r>
              <a:rPr lang="en-GB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intracellular or extracellular aqueous environment </a:t>
            </a:r>
          </a:p>
          <a:p>
            <a:pPr algn="just"/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Membrane phospholipids also function as a reservoir for </a:t>
            </a:r>
            <a:r>
              <a:rPr lang="en-GB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intracellular messengers,</a:t>
            </a: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and, for some proteins, phospholipids serve as anchors to cell membranes</a:t>
            </a:r>
          </a:p>
          <a:p>
            <a:pPr algn="just"/>
            <a:r>
              <a:rPr lang="en-GB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Nonmembrane phospholipids </a:t>
            </a: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serve additional functions in the body, for example, as components of </a:t>
            </a:r>
            <a:r>
              <a:rPr lang="en-GB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lung surfactant </a:t>
            </a: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</a:t>
            </a:r>
            <a:r>
              <a:rPr lang="en-GB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essential components of bile</a:t>
            </a: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where their detergent properties aid cholesterol solubilization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83018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11"/>
          <p:cNvSpPr>
            <a:spLocks noGrp="1"/>
          </p:cNvSpPr>
          <p:nvPr>
            <p:ph sz="half" idx="2"/>
          </p:nvPr>
        </p:nvSpPr>
        <p:spPr>
          <a:xfrm>
            <a:off x="-3962400" y="1249163"/>
            <a:ext cx="4210050" cy="5257800"/>
          </a:xfrm>
        </p:spPr>
        <p:txBody>
          <a:bodyPr>
            <a:normAutofit/>
          </a:bodyPr>
          <a:lstStyle/>
          <a:p>
            <a:pPr marL="342900" lvl="0" indent="-34290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CCECFF"/>
              </a:buClr>
              <a:buSzPct val="115000"/>
              <a:buNone/>
            </a:pPr>
            <a:endParaRPr lang="en-US" sz="3000" kern="0" dirty="0">
              <a:solidFill>
                <a:srgbClr val="EAEAEA"/>
              </a:solidFill>
              <a:latin typeface="Calibri" pitchFamily="34" charset="0"/>
            </a:endParaRPr>
          </a:p>
          <a:p>
            <a:pPr marL="342900" lvl="0" indent="-34290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CCECFF"/>
              </a:buClr>
              <a:buSzPct val="115000"/>
              <a:buNone/>
            </a:pPr>
            <a:r>
              <a:rPr lang="en-US" sz="3000" kern="0" dirty="0">
                <a:solidFill>
                  <a:srgbClr val="EAEAEA"/>
                </a:solidFill>
                <a:latin typeface="Calibri" pitchFamily="34" charset="0"/>
              </a:rPr>
              <a:t>	</a:t>
            </a:r>
            <a:endParaRPr lang="en-US" dirty="0"/>
          </a:p>
        </p:txBody>
      </p:sp>
      <p:sp>
        <p:nvSpPr>
          <p:cNvPr id="5" name="Round Same Side Corner Rectangle 4"/>
          <p:cNvSpPr/>
          <p:nvPr/>
        </p:nvSpPr>
        <p:spPr>
          <a:xfrm>
            <a:off x="21183" y="23448"/>
            <a:ext cx="2472235" cy="456793"/>
          </a:xfrm>
          <a:prstGeom prst="rect">
            <a:avLst/>
          </a:prstGeom>
          <a:ln>
            <a:noFill/>
          </a:ln>
          <a:scene3d>
            <a:camera prst="orthographicFront"/>
            <a:lightRig rig="flat" dir="t"/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43815" tIns="43815" rIns="43815" bIns="43815" numCol="1" spcCol="1270" anchor="ctr" anchorCtr="0">
            <a:noAutofit/>
          </a:bodyPr>
          <a:lstStyle/>
          <a:p>
            <a:pPr lvl="0"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GB" sz="2300" b="1" kern="12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Core</a:t>
            </a:r>
            <a:r>
              <a:rPr lang="en-GB" sz="2300" b="1" kern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GB" sz="2300" b="1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Knowledge</a:t>
            </a:r>
            <a:endParaRPr lang="en-GB" sz="2300" kern="1200" dirty="0">
              <a:solidFill>
                <a:schemeClr val="tx1"/>
              </a:solidFill>
            </a:endParaRPr>
          </a:p>
        </p:txBody>
      </p:sp>
      <p:sp>
        <p:nvSpPr>
          <p:cNvPr id="7" name="Title 2"/>
          <p:cNvSpPr txBox="1">
            <a:spLocks/>
          </p:cNvSpPr>
          <p:nvPr/>
        </p:nvSpPr>
        <p:spPr>
          <a:xfrm>
            <a:off x="628650" y="441326"/>
            <a:ext cx="7886700" cy="8540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3600" b="1" dirty="0">
              <a:latin typeface="+mn-lt"/>
            </a:endParaRPr>
          </a:p>
        </p:txBody>
      </p:sp>
      <p:sp>
        <p:nvSpPr>
          <p:cNvPr id="8" name="Content Placeholder 5"/>
          <p:cNvSpPr txBox="1">
            <a:spLocks/>
          </p:cNvSpPr>
          <p:nvPr/>
        </p:nvSpPr>
        <p:spPr>
          <a:xfrm>
            <a:off x="4743631" y="1219201"/>
            <a:ext cx="4137479" cy="5148820"/>
          </a:xfrm>
          <a:prstGeom prst="rect">
            <a:avLst/>
          </a:prstGeom>
        </p:spPr>
        <p:txBody>
          <a:bodyPr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just" fontAlgn="base">
              <a:spcBef>
                <a:spcPct val="20000"/>
              </a:spcBef>
              <a:spcAft>
                <a:spcPct val="0"/>
              </a:spcAft>
              <a:buClr>
                <a:srgbClr val="CCECFF"/>
              </a:buClr>
              <a:buSzPct val="115000"/>
              <a:buNone/>
            </a:pPr>
            <a:endParaRPr lang="en-US" sz="2800" kern="0" dirty="0">
              <a:latin typeface="Calibri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49E90BF-A4EB-4DAF-BF7E-ECE43DF147DD}"/>
              </a:ext>
            </a:extLst>
          </p:cNvPr>
          <p:cNvSpPr/>
          <p:nvPr/>
        </p:nvSpPr>
        <p:spPr>
          <a:xfrm>
            <a:off x="1676400" y="496729"/>
            <a:ext cx="691515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Types and structure of phospholipids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1FE529A-78E7-4837-84B7-5109C42E9065}"/>
              </a:ext>
            </a:extLst>
          </p:cNvPr>
          <p:cNvSpPr/>
          <p:nvPr/>
        </p:nvSpPr>
        <p:spPr>
          <a:xfrm>
            <a:off x="628650" y="2028901"/>
            <a:ext cx="3505200" cy="993098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Glycerophospholipids</a:t>
            </a:r>
            <a:r>
              <a:rPr lang="en-GB" dirty="0"/>
              <a:t> </a:t>
            </a:r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5129197-E8A6-4625-B176-264DFF8D0955}"/>
              </a:ext>
            </a:extLst>
          </p:cNvPr>
          <p:cNvSpPr/>
          <p:nvPr/>
        </p:nvSpPr>
        <p:spPr>
          <a:xfrm>
            <a:off x="4886327" y="2014566"/>
            <a:ext cx="3629023" cy="993099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Sphingophospholipids 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0053E55-5371-40A7-B57D-B9C7A0926F3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167" t="46668" r="38334" b="9930"/>
          <a:stretch/>
        </p:blipFill>
        <p:spPr>
          <a:xfrm>
            <a:off x="681658" y="3840396"/>
            <a:ext cx="3352801" cy="217336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6E8942A-02C5-4295-8F35-532ED53685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6327" y="4048539"/>
            <a:ext cx="3352801" cy="1975160"/>
          </a:xfrm>
          <a:prstGeom prst="rect">
            <a:avLst/>
          </a:prstGeom>
        </p:spPr>
      </p:pic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403D1691-7BC1-4CAF-86B3-9D64CD5AE18F}"/>
              </a:ext>
            </a:extLst>
          </p:cNvPr>
          <p:cNvCxnSpPr/>
          <p:nvPr/>
        </p:nvCxnSpPr>
        <p:spPr>
          <a:xfrm>
            <a:off x="2358059" y="3200400"/>
            <a:ext cx="0" cy="457200"/>
          </a:xfrm>
          <a:prstGeom prst="straightConnector1">
            <a:avLst/>
          </a:prstGeom>
          <a:ln>
            <a:tailEnd type="triangle"/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7" name="Picture 16">
            <a:extLst>
              <a:ext uri="{FF2B5EF4-FFF2-40B4-BE49-F238E27FC236}">
                <a16:creationId xmlns:a16="http://schemas.microsoft.com/office/drawing/2014/main" id="{3D139871-74E9-41B4-856C-C7BC894C46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49475" y="3195841"/>
            <a:ext cx="286537" cy="664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34403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LGIS - (2025) Template" id="{648899B7-B6B2-4513-87B4-71CEA5E2221E}" vid="{75E70D07-80E2-404D-BEB2-5A3D1E348A2B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LGIS - (2025) Template" id="{648899B7-B6B2-4513-87B4-71CEA5E2221E}" vid="{D6D3D166-50DC-44CB-9648-FE64210A09CF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LGIS - (2025) Template</Template>
  <TotalTime>123</TotalTime>
  <Words>1745</Words>
  <Application>Microsoft Office PowerPoint</Application>
  <PresentationFormat>On-screen Show (4:3)</PresentationFormat>
  <Paragraphs>294</Paragraphs>
  <Slides>41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41</vt:i4>
      </vt:variant>
    </vt:vector>
  </HeadingPairs>
  <TitlesOfParts>
    <vt:vector size="52" baseType="lpstr">
      <vt:lpstr>Arial</vt:lpstr>
      <vt:lpstr>Arial Black</vt:lpstr>
      <vt:lpstr>Arial Rounded MT Bold</vt:lpstr>
      <vt:lpstr>Calibri</vt:lpstr>
      <vt:lpstr>Calibri Light</vt:lpstr>
      <vt:lpstr>Segoe UI</vt:lpstr>
      <vt:lpstr>Söhne</vt:lpstr>
      <vt:lpstr>Times New Roman</vt:lpstr>
      <vt:lpstr>Wingdings</vt:lpstr>
      <vt:lpstr>Office Theme</vt:lpstr>
      <vt:lpstr>1_Office Theme</vt:lpstr>
      <vt:lpstr>PowerPoint Presentation</vt:lpstr>
      <vt:lpstr>CNS Module 2ND Year MBBS(LGIS) Phospholipid Metabolism</vt:lpstr>
      <vt:lpstr>Motto, Vision, Dream</vt:lpstr>
      <vt:lpstr>PowerPoint Presentation</vt:lpstr>
      <vt:lpstr>PowerPoint Presentation</vt:lpstr>
      <vt:lpstr>      Phospholipids </vt:lpstr>
      <vt:lpstr>      Phospholipids </vt:lpstr>
      <vt:lpstr>      Phospholipids </vt:lpstr>
      <vt:lpstr>PowerPoint Presentation</vt:lpstr>
      <vt:lpstr> </vt:lpstr>
      <vt:lpstr>PowerPoint Presentation</vt:lpstr>
      <vt:lpstr>PowerPoint Presentation</vt:lpstr>
      <vt:lpstr>Structures of glycerophospholipids</vt:lpstr>
      <vt:lpstr>Structures of glycerophospholipids</vt:lpstr>
      <vt:lpstr>Sphingophospholipids</vt:lpstr>
      <vt:lpstr>Structure of sphingolipid (Sphingomyelin)</vt:lpstr>
      <vt:lpstr>Synthesis of Glycerophospholipids</vt:lpstr>
      <vt:lpstr>Synthesis of phosphatidylcholine from phosphatidylserine in the liver </vt:lpstr>
      <vt:lpstr>DPPC as lung surfactant</vt:lpstr>
      <vt:lpstr>Structure of phosphatidylinositol 4,5-bisphosphate</vt:lpstr>
      <vt:lpstr>Structure of phosphatidylinositol 4,5-bisphosphate</vt:lpstr>
      <vt:lpstr> Role of inositol trisphosphate and diacylglycerol in intracellular signalling</vt:lpstr>
      <vt:lpstr>Synthesis of sphingomyelin </vt:lpstr>
      <vt:lpstr>Glycerophospholipid degradation </vt:lpstr>
      <vt:lpstr>Sphingomyelin degradation </vt:lpstr>
      <vt:lpstr>Anatomical and physiological aspects </vt:lpstr>
      <vt:lpstr>Clinical integration Respiratory distress syndrome (RDS)</vt:lpstr>
      <vt:lpstr>Respiratory distress syndrome (RDS)</vt:lpstr>
      <vt:lpstr>Niemann–Pick disease </vt:lpstr>
      <vt:lpstr>PowerPoint Presentation</vt:lpstr>
      <vt:lpstr>PowerPoint Presentation</vt:lpstr>
      <vt:lpstr>PowerPoint Presentation</vt:lpstr>
      <vt:lpstr>Suggested research articles</vt:lpstr>
      <vt:lpstr>PowerPoint Presentation</vt:lpstr>
      <vt:lpstr>PowerPoint Presentation</vt:lpstr>
      <vt:lpstr>Assessment</vt:lpstr>
      <vt:lpstr>PowerPoint Presentation</vt:lpstr>
      <vt:lpstr>PowerPoint Presentation</vt:lpstr>
      <vt:lpstr>PowerPoint Presentation</vt:lpstr>
      <vt:lpstr>PowerPoint Presentation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Uzma Zafar</dc:creator>
  <cp:lastModifiedBy>Uzma Zafar</cp:lastModifiedBy>
  <cp:revision>49</cp:revision>
  <dcterms:created xsi:type="dcterms:W3CDTF">2025-03-09T07:03:41Z</dcterms:created>
  <dcterms:modified xsi:type="dcterms:W3CDTF">2025-03-20T05:54:25Z</dcterms:modified>
</cp:coreProperties>
</file>