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9"/>
  </p:notesMasterIdLst>
  <p:sldIdLst>
    <p:sldId id="318" r:id="rId3"/>
    <p:sldId id="317" r:id="rId4"/>
    <p:sldId id="297" r:id="rId5"/>
    <p:sldId id="296" r:id="rId6"/>
    <p:sldId id="258" r:id="rId7"/>
    <p:sldId id="531" r:id="rId8"/>
    <p:sldId id="599" r:id="rId9"/>
    <p:sldId id="600" r:id="rId10"/>
    <p:sldId id="580" r:id="rId11"/>
    <p:sldId id="584" r:id="rId12"/>
    <p:sldId id="579" r:id="rId13"/>
    <p:sldId id="587" r:id="rId14"/>
    <p:sldId id="601" r:id="rId15"/>
    <p:sldId id="585" r:id="rId16"/>
    <p:sldId id="581" r:id="rId17"/>
    <p:sldId id="586" r:id="rId18"/>
    <p:sldId id="607" r:id="rId19"/>
    <p:sldId id="609" r:id="rId20"/>
    <p:sldId id="507" r:id="rId21"/>
    <p:sldId id="604" r:id="rId22"/>
    <p:sldId id="596" r:id="rId23"/>
    <p:sldId id="603" r:id="rId24"/>
    <p:sldId id="591" r:id="rId25"/>
    <p:sldId id="617" r:id="rId26"/>
    <p:sldId id="612" r:id="rId27"/>
    <p:sldId id="593" r:id="rId28"/>
    <p:sldId id="613" r:id="rId29"/>
    <p:sldId id="614" r:id="rId30"/>
    <p:sldId id="610" r:id="rId31"/>
    <p:sldId id="575" r:id="rId32"/>
    <p:sldId id="260" r:id="rId33"/>
    <p:sldId id="288" r:id="rId34"/>
    <p:sldId id="289" r:id="rId35"/>
    <p:sldId id="314" r:id="rId36"/>
    <p:sldId id="315" r:id="rId37"/>
    <p:sldId id="27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85067" autoAdjust="0"/>
  </p:normalViewPr>
  <p:slideViewPr>
    <p:cSldViewPr>
      <p:cViewPr varScale="1">
        <p:scale>
          <a:sx n="57" d="100"/>
          <a:sy n="57" d="100"/>
        </p:scale>
        <p:origin x="1372" y="52"/>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3/20/2025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cience.org/doi/abs/10.1126/science.1228792" TargetMode="External"/><Relationship Id="rId1" Type="http://schemas.openxmlformats.org/officeDocument/2006/relationships/slideLayout" Target="../slideLayouts/slideLayout2.xml"/><Relationship Id="rId4" Type="http://schemas.openxmlformats.org/officeDocument/2006/relationships/hyperlink" Target="https://doi.org/10.1016/j.bpg.2014.07.00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6857A-C01A-D542-066C-E8B73B79A493}"/>
              </a:ext>
            </a:extLst>
          </p:cNvPr>
          <p:cNvSpPr>
            <a:spLocks noGrp="1"/>
          </p:cNvSpPr>
          <p:nvPr>
            <p:ph type="title"/>
          </p:nvPr>
        </p:nvSpPr>
        <p:spPr>
          <a:xfrm>
            <a:off x="1981200" y="457200"/>
            <a:ext cx="4495800" cy="762000"/>
          </a:xfrm>
        </p:spPr>
        <p:txBody>
          <a:bodyPr>
            <a:normAutofit fontScale="90000"/>
          </a:bodyPr>
          <a:lstStyle/>
          <a:p>
            <a:r>
              <a:rPr lang="en-US" sz="6000" b="1"/>
              <a:t>      </a:t>
            </a:r>
            <a:endParaRPr lang="en-US" sz="6000" b="1" dirty="0"/>
          </a:p>
        </p:txBody>
      </p:sp>
      <p:sp>
        <p:nvSpPr>
          <p:cNvPr id="9" name="Content Placeholder 8">
            <a:extLst>
              <a:ext uri="{FF2B5EF4-FFF2-40B4-BE49-F238E27FC236}">
                <a16:creationId xmlns:a16="http://schemas.microsoft.com/office/drawing/2014/main" id="{030FB02B-DDF6-B179-8FA5-CADD5249E0BE}"/>
              </a:ext>
            </a:extLst>
          </p:cNvPr>
          <p:cNvSpPr>
            <a:spLocks noGrp="1"/>
          </p:cNvSpPr>
          <p:nvPr>
            <p:ph sz="half" idx="1"/>
          </p:nvPr>
        </p:nvSpPr>
        <p:spPr>
          <a:xfrm>
            <a:off x="0" y="1371600"/>
            <a:ext cx="4114800" cy="5410199"/>
          </a:xfrm>
        </p:spPr>
        <p:txBody>
          <a:bodyPr>
            <a:normAutofit/>
          </a:bodyPr>
          <a:lstStyle/>
          <a:p>
            <a:endParaRPr lang="en-US" sz="2000" dirty="0"/>
          </a:p>
          <a:p>
            <a:endParaRPr lang="en-US" sz="2000" dirty="0"/>
          </a:p>
          <a:p>
            <a:endParaRPr lang="en-US" sz="2000" dirty="0"/>
          </a:p>
        </p:txBody>
      </p:sp>
      <p:sp>
        <p:nvSpPr>
          <p:cNvPr id="3" name="Rectangle 2">
            <a:extLst>
              <a:ext uri="{FF2B5EF4-FFF2-40B4-BE49-F238E27FC236}">
                <a16:creationId xmlns:a16="http://schemas.microsoft.com/office/drawing/2014/main" id="{6DE30F19-1992-4E6B-A6E7-EB6B42148D61}"/>
              </a:ext>
            </a:extLst>
          </p:cNvPr>
          <p:cNvSpPr/>
          <p:nvPr/>
        </p:nvSpPr>
        <p:spPr>
          <a:xfrm>
            <a:off x="668407" y="2539353"/>
            <a:ext cx="2625585" cy="2554545"/>
          </a:xfrm>
          <a:prstGeom prst="rect">
            <a:avLst/>
          </a:prstGeom>
        </p:spPr>
        <p:txBody>
          <a:bodyPr wrap="square">
            <a:spAutoFit/>
          </a:bodyPr>
          <a:lstStyle/>
          <a:p>
            <a:r>
              <a:rPr lang="en-GB" sz="3200" b="1" dirty="0">
                <a:latin typeface="Times New Roman" panose="02020603050405020304" pitchFamily="18" charset="0"/>
                <a:cs typeface="Times New Roman" panose="02020603050405020304" pitchFamily="18" charset="0"/>
              </a:rPr>
              <a:t>Synthesis of intracellular cholesteryl ester by ACAT</a:t>
            </a:r>
            <a:endParaRPr lang="en-US" sz="32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D605E30-9BE6-4443-9E51-87A4FBA742A3}"/>
              </a:ext>
            </a:extLst>
          </p:cNvPr>
          <p:cNvPicPr>
            <a:picLocks noChangeAspect="1"/>
          </p:cNvPicPr>
          <p:nvPr/>
        </p:nvPicPr>
        <p:blipFill rotWithShape="1">
          <a:blip r:embed="rId2"/>
          <a:srcRect l="45000" t="1111" r="12500" b="1111"/>
          <a:stretch/>
        </p:blipFill>
        <p:spPr>
          <a:xfrm>
            <a:off x="4419600" y="1010025"/>
            <a:ext cx="3124200" cy="5390775"/>
          </a:xfrm>
          <a:prstGeom prst="rect">
            <a:avLst/>
          </a:prstGeom>
        </p:spPr>
      </p:pic>
      <p:sp>
        <p:nvSpPr>
          <p:cNvPr id="8" name="Round Same Side Corner Rectangle 4">
            <a:extLst>
              <a:ext uri="{FF2B5EF4-FFF2-40B4-BE49-F238E27FC236}">
                <a16:creationId xmlns:a16="http://schemas.microsoft.com/office/drawing/2014/main" id="{6E1F8E78-DA3F-4982-A20D-73BB4FC96B90}"/>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68077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6857A-C01A-D542-066C-E8B73B79A493}"/>
              </a:ext>
            </a:extLst>
          </p:cNvPr>
          <p:cNvSpPr>
            <a:spLocks noGrp="1"/>
          </p:cNvSpPr>
          <p:nvPr>
            <p:ph type="title"/>
          </p:nvPr>
        </p:nvSpPr>
        <p:spPr>
          <a:xfrm>
            <a:off x="1981200" y="457200"/>
            <a:ext cx="4495800" cy="762000"/>
          </a:xfrm>
        </p:spPr>
        <p:txBody>
          <a:bodyPr>
            <a:normAutofit fontScale="90000"/>
          </a:bodyPr>
          <a:lstStyle/>
          <a:p>
            <a:r>
              <a:rPr lang="en-US" sz="6000" b="1" dirty="0"/>
              <a:t>      </a:t>
            </a:r>
          </a:p>
        </p:txBody>
      </p:sp>
      <p:sp>
        <p:nvSpPr>
          <p:cNvPr id="9" name="Content Placeholder 8">
            <a:extLst>
              <a:ext uri="{FF2B5EF4-FFF2-40B4-BE49-F238E27FC236}">
                <a16:creationId xmlns:a16="http://schemas.microsoft.com/office/drawing/2014/main" id="{030FB02B-DDF6-B179-8FA5-CADD5249E0BE}"/>
              </a:ext>
            </a:extLst>
          </p:cNvPr>
          <p:cNvSpPr>
            <a:spLocks noGrp="1"/>
          </p:cNvSpPr>
          <p:nvPr>
            <p:ph sz="half" idx="1"/>
          </p:nvPr>
        </p:nvSpPr>
        <p:spPr>
          <a:xfrm>
            <a:off x="0" y="1371600"/>
            <a:ext cx="4114800" cy="5410199"/>
          </a:xfrm>
        </p:spPr>
        <p:txBody>
          <a:bodyPr>
            <a:normAutofit/>
          </a:bodyPr>
          <a:lstStyle/>
          <a:p>
            <a:endParaRPr lang="en-US" sz="2000" dirty="0"/>
          </a:p>
          <a:p>
            <a:endParaRPr lang="en-US" sz="2000" dirty="0"/>
          </a:p>
          <a:p>
            <a:endParaRPr lang="en-US" sz="2000" dirty="0"/>
          </a:p>
        </p:txBody>
      </p:sp>
      <p:sp>
        <p:nvSpPr>
          <p:cNvPr id="4" name="Content Placeholder 3">
            <a:extLst>
              <a:ext uri="{FF2B5EF4-FFF2-40B4-BE49-F238E27FC236}">
                <a16:creationId xmlns:a16="http://schemas.microsoft.com/office/drawing/2014/main" id="{C937ACEA-084F-4859-8BE5-FC8CF9779E4F}"/>
              </a:ext>
            </a:extLst>
          </p:cNvPr>
          <p:cNvSpPr>
            <a:spLocks noGrp="1"/>
          </p:cNvSpPr>
          <p:nvPr>
            <p:ph sz="half" idx="2"/>
          </p:nvPr>
        </p:nvSpPr>
        <p:spPr>
          <a:xfrm>
            <a:off x="10972800" y="1242391"/>
            <a:ext cx="209550" cy="842963"/>
          </a:xfrm>
        </p:spPr>
        <p:txBody>
          <a:bodyPr/>
          <a:lstStyle/>
          <a:p>
            <a:endParaRPr lang="en-US" dirty="0"/>
          </a:p>
        </p:txBody>
      </p:sp>
      <p:sp>
        <p:nvSpPr>
          <p:cNvPr id="3" name="Rectangle 2">
            <a:extLst>
              <a:ext uri="{FF2B5EF4-FFF2-40B4-BE49-F238E27FC236}">
                <a16:creationId xmlns:a16="http://schemas.microsoft.com/office/drawing/2014/main" id="{4A077F6E-8477-41A4-B37A-A01E52047216}"/>
              </a:ext>
            </a:extLst>
          </p:cNvPr>
          <p:cNvSpPr/>
          <p:nvPr/>
        </p:nvSpPr>
        <p:spPr>
          <a:xfrm>
            <a:off x="304800" y="969749"/>
            <a:ext cx="8382000" cy="5386090"/>
          </a:xfrm>
          <a:prstGeom prst="rect">
            <a:avLst/>
          </a:prstGeom>
        </p:spPr>
        <p:txBody>
          <a:bodyPr wrap="square">
            <a:spAutoFit/>
          </a:bodyPr>
          <a:lstStyle/>
          <a:p>
            <a:pPr algn="just"/>
            <a:r>
              <a:rPr lang="en-GB" sz="4000" b="1" dirty="0">
                <a:latin typeface="Times New Roman" panose="02020603050405020304" pitchFamily="18" charset="0"/>
                <a:cs typeface="Times New Roman" panose="02020603050405020304" pitchFamily="18" charset="0"/>
              </a:rPr>
              <a:t>Uptake of chemically modified LDL by macrophage scavenger receptors</a:t>
            </a:r>
            <a:r>
              <a:rPr lang="en-GB" sz="2400" dirty="0">
                <a:latin typeface="Times New Roman" panose="02020603050405020304" pitchFamily="18" charset="0"/>
                <a:cs typeface="Times New Roman" panose="02020603050405020304" pitchFamily="18" charset="0"/>
              </a:rPr>
              <a:t>: </a:t>
            </a:r>
          </a:p>
          <a:p>
            <a:pPr algn="just"/>
            <a:r>
              <a:rPr lang="en-GB" sz="2400" dirty="0">
                <a:latin typeface="Times New Roman" panose="02020603050405020304" pitchFamily="18" charset="0"/>
                <a:cs typeface="Times New Roman" panose="02020603050405020304" pitchFamily="18" charset="0"/>
              </a:rPr>
              <a:t>In addition to the highly specific and regulated receptor-mediated pathway for LDL uptake described above, macrophages possess high levels of scavenger receptor activity. These receptors, known as scavenger receptor class A (SR-A), can bind a broad range of ligands and mediate the endocytosis of chemically modified LDL in which the lipid components or apo B have been oxidized. Unlike the LDL receptor, the scavenger receptor is not downregulated in response to increased intracellular cholesterol</a:t>
            </a:r>
          </a:p>
          <a:p>
            <a:pPr algn="just"/>
            <a:r>
              <a:rPr lang="en-GB" sz="2400" dirty="0">
                <a:latin typeface="Times New Roman" panose="02020603050405020304" pitchFamily="18" charset="0"/>
                <a:cs typeface="Times New Roman" panose="02020603050405020304" pitchFamily="18" charset="0"/>
              </a:rPr>
              <a:t>Cholesteryl esters accumulate in macrophages and cause their transformation into “foam” cells, which participate in the formation of atherosclerotic plaque</a:t>
            </a:r>
            <a:endParaRPr lang="en-US" sz="2400" dirty="0">
              <a:latin typeface="Times New Roman" panose="02020603050405020304" pitchFamily="18" charset="0"/>
              <a:cs typeface="Times New Roman" panose="02020603050405020304" pitchFamily="18" charset="0"/>
            </a:endParaRPr>
          </a:p>
        </p:txBody>
      </p:sp>
      <p:sp>
        <p:nvSpPr>
          <p:cNvPr id="7" name="Round Same Side Corner Rectangle 4">
            <a:extLst>
              <a:ext uri="{FF2B5EF4-FFF2-40B4-BE49-F238E27FC236}">
                <a16:creationId xmlns:a16="http://schemas.microsoft.com/office/drawing/2014/main" id="{C522EDEC-F1E0-4AEA-8E39-E09B0FBF1BA0}"/>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47220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6857A-C01A-D542-066C-E8B73B79A493}"/>
              </a:ext>
            </a:extLst>
          </p:cNvPr>
          <p:cNvSpPr>
            <a:spLocks noGrp="1"/>
          </p:cNvSpPr>
          <p:nvPr>
            <p:ph type="title"/>
          </p:nvPr>
        </p:nvSpPr>
        <p:spPr>
          <a:xfrm>
            <a:off x="1981200" y="457200"/>
            <a:ext cx="4495800" cy="762000"/>
          </a:xfrm>
        </p:spPr>
        <p:txBody>
          <a:bodyPr>
            <a:normAutofit fontScale="90000"/>
          </a:bodyPr>
          <a:lstStyle/>
          <a:p>
            <a:r>
              <a:rPr lang="en-US" sz="6000" b="1" dirty="0"/>
              <a:t>      </a:t>
            </a:r>
          </a:p>
        </p:txBody>
      </p:sp>
      <p:sp>
        <p:nvSpPr>
          <p:cNvPr id="9" name="Content Placeholder 8">
            <a:extLst>
              <a:ext uri="{FF2B5EF4-FFF2-40B4-BE49-F238E27FC236}">
                <a16:creationId xmlns:a16="http://schemas.microsoft.com/office/drawing/2014/main" id="{030FB02B-DDF6-B179-8FA5-CADD5249E0BE}"/>
              </a:ext>
            </a:extLst>
          </p:cNvPr>
          <p:cNvSpPr>
            <a:spLocks noGrp="1"/>
          </p:cNvSpPr>
          <p:nvPr>
            <p:ph sz="half" idx="1"/>
          </p:nvPr>
        </p:nvSpPr>
        <p:spPr>
          <a:xfrm>
            <a:off x="0" y="1371600"/>
            <a:ext cx="4114800" cy="5410199"/>
          </a:xfrm>
        </p:spPr>
        <p:txBody>
          <a:bodyPr>
            <a:normAutofit/>
          </a:bodyPr>
          <a:lstStyle/>
          <a:p>
            <a:endParaRPr lang="en-US" sz="2000" dirty="0"/>
          </a:p>
          <a:p>
            <a:endParaRPr lang="en-US" sz="2000" dirty="0"/>
          </a:p>
          <a:p>
            <a:endParaRPr lang="en-US" sz="2000" dirty="0"/>
          </a:p>
        </p:txBody>
      </p:sp>
      <p:sp>
        <p:nvSpPr>
          <p:cNvPr id="3" name="Rectangle 2">
            <a:extLst>
              <a:ext uri="{FF2B5EF4-FFF2-40B4-BE49-F238E27FC236}">
                <a16:creationId xmlns:a16="http://schemas.microsoft.com/office/drawing/2014/main" id="{18EAE3DC-4D2C-4F2C-94D3-281F05EF6EAF}"/>
              </a:ext>
            </a:extLst>
          </p:cNvPr>
          <p:cNvSpPr/>
          <p:nvPr/>
        </p:nvSpPr>
        <p:spPr>
          <a:xfrm>
            <a:off x="238539" y="2489657"/>
            <a:ext cx="3112812" cy="2554545"/>
          </a:xfrm>
          <a:prstGeom prst="rect">
            <a:avLst/>
          </a:prstGeom>
        </p:spPr>
        <p:txBody>
          <a:bodyPr wrap="square">
            <a:spAutoFit/>
          </a:bodyPr>
          <a:lstStyle/>
          <a:p>
            <a:r>
              <a:rPr lang="en-GB" sz="3200" b="1" dirty="0">
                <a:latin typeface="Times New Roman" panose="02020603050405020304" pitchFamily="18" charset="0"/>
                <a:cs typeface="Times New Roman" panose="02020603050405020304" pitchFamily="18" charset="0"/>
              </a:rPr>
              <a:t>Role of oxidized lipoproteins in plaque formation in an arterial wall</a:t>
            </a:r>
            <a:endParaRPr lang="en-US" b="1" dirty="0"/>
          </a:p>
        </p:txBody>
      </p:sp>
      <p:pic>
        <p:nvPicPr>
          <p:cNvPr id="7" name="Picture 6">
            <a:extLst>
              <a:ext uri="{FF2B5EF4-FFF2-40B4-BE49-F238E27FC236}">
                <a16:creationId xmlns:a16="http://schemas.microsoft.com/office/drawing/2014/main" id="{18955FA8-94DD-4812-B653-8F8B63F09CC0}"/>
              </a:ext>
            </a:extLst>
          </p:cNvPr>
          <p:cNvPicPr>
            <a:picLocks noChangeAspect="1"/>
          </p:cNvPicPr>
          <p:nvPr/>
        </p:nvPicPr>
        <p:blipFill rotWithShape="1">
          <a:blip r:embed="rId2"/>
          <a:srcRect l="4263" t="1938" r="2105" b="2351"/>
          <a:stretch/>
        </p:blipFill>
        <p:spPr>
          <a:xfrm>
            <a:off x="3429000" y="1066800"/>
            <a:ext cx="5486400" cy="5181600"/>
          </a:xfrm>
          <a:prstGeom prst="rect">
            <a:avLst/>
          </a:prstGeom>
        </p:spPr>
      </p:pic>
      <p:sp>
        <p:nvSpPr>
          <p:cNvPr id="8" name="Round Same Side Corner Rectangle 4">
            <a:extLst>
              <a:ext uri="{FF2B5EF4-FFF2-40B4-BE49-F238E27FC236}">
                <a16:creationId xmlns:a16="http://schemas.microsoft.com/office/drawing/2014/main" id="{D82815E3-9A68-487D-B518-E103404F123D}"/>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54699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6857A-C01A-D542-066C-E8B73B79A493}"/>
              </a:ext>
            </a:extLst>
          </p:cNvPr>
          <p:cNvSpPr>
            <a:spLocks noGrp="1"/>
          </p:cNvSpPr>
          <p:nvPr>
            <p:ph type="title"/>
          </p:nvPr>
        </p:nvSpPr>
        <p:spPr>
          <a:xfrm>
            <a:off x="1981200" y="457200"/>
            <a:ext cx="4495800" cy="762000"/>
          </a:xfrm>
        </p:spPr>
        <p:txBody>
          <a:bodyPr>
            <a:normAutofit fontScale="90000"/>
          </a:bodyPr>
          <a:lstStyle/>
          <a:p>
            <a:r>
              <a:rPr lang="en-US" sz="6000" b="1" dirty="0"/>
              <a:t>      </a:t>
            </a:r>
          </a:p>
        </p:txBody>
      </p:sp>
      <p:sp>
        <p:nvSpPr>
          <p:cNvPr id="9" name="Content Placeholder 8">
            <a:extLst>
              <a:ext uri="{FF2B5EF4-FFF2-40B4-BE49-F238E27FC236}">
                <a16:creationId xmlns:a16="http://schemas.microsoft.com/office/drawing/2014/main" id="{030FB02B-DDF6-B179-8FA5-CADD5249E0BE}"/>
              </a:ext>
            </a:extLst>
          </p:cNvPr>
          <p:cNvSpPr>
            <a:spLocks noGrp="1"/>
          </p:cNvSpPr>
          <p:nvPr>
            <p:ph sz="half" idx="1"/>
          </p:nvPr>
        </p:nvSpPr>
        <p:spPr>
          <a:xfrm>
            <a:off x="0" y="1371600"/>
            <a:ext cx="4114800" cy="5410199"/>
          </a:xfrm>
        </p:spPr>
        <p:txBody>
          <a:bodyPr>
            <a:normAutofit/>
          </a:bodyPr>
          <a:lstStyle/>
          <a:p>
            <a:endParaRPr lang="en-US" sz="2000" dirty="0"/>
          </a:p>
          <a:p>
            <a:endParaRPr lang="en-US" sz="2000" dirty="0"/>
          </a:p>
          <a:p>
            <a:endParaRPr lang="en-US" sz="2000" dirty="0"/>
          </a:p>
        </p:txBody>
      </p:sp>
      <p:sp>
        <p:nvSpPr>
          <p:cNvPr id="4" name="Content Placeholder 3">
            <a:extLst>
              <a:ext uri="{FF2B5EF4-FFF2-40B4-BE49-F238E27FC236}">
                <a16:creationId xmlns:a16="http://schemas.microsoft.com/office/drawing/2014/main" id="{C937ACEA-084F-4859-8BE5-FC8CF9779E4F}"/>
              </a:ext>
            </a:extLst>
          </p:cNvPr>
          <p:cNvSpPr>
            <a:spLocks noGrp="1"/>
          </p:cNvSpPr>
          <p:nvPr>
            <p:ph sz="half" idx="2"/>
          </p:nvPr>
        </p:nvSpPr>
        <p:spPr>
          <a:xfrm>
            <a:off x="10972800" y="1242391"/>
            <a:ext cx="209550" cy="842963"/>
          </a:xfrm>
        </p:spPr>
        <p:txBody>
          <a:bodyPr/>
          <a:lstStyle/>
          <a:p>
            <a:endParaRPr lang="en-US" dirty="0"/>
          </a:p>
        </p:txBody>
      </p:sp>
      <p:sp>
        <p:nvSpPr>
          <p:cNvPr id="3" name="Rectangle 2">
            <a:extLst>
              <a:ext uri="{FF2B5EF4-FFF2-40B4-BE49-F238E27FC236}">
                <a16:creationId xmlns:a16="http://schemas.microsoft.com/office/drawing/2014/main" id="{82A2B454-7A56-4517-9347-0F6D546A09FE}"/>
              </a:ext>
            </a:extLst>
          </p:cNvPr>
          <p:cNvSpPr/>
          <p:nvPr/>
        </p:nvSpPr>
        <p:spPr>
          <a:xfrm>
            <a:off x="1828800" y="688320"/>
            <a:ext cx="6732430" cy="707886"/>
          </a:xfrm>
          <a:prstGeom prst="rect">
            <a:avLst/>
          </a:prstGeom>
        </p:spPr>
        <p:txBody>
          <a:bodyPr wrap="square">
            <a:spAutoFit/>
          </a:bodyPr>
          <a:lstStyle/>
          <a:p>
            <a:r>
              <a:rPr lang="en-GB" sz="4000" b="1" dirty="0">
                <a:latin typeface="Times New Roman" panose="02020603050405020304" pitchFamily="18" charset="0"/>
                <a:cs typeface="Times New Roman" panose="02020603050405020304" pitchFamily="18" charset="0"/>
              </a:rPr>
              <a:t>Metabolism of HDL particles</a:t>
            </a:r>
            <a:endParaRPr lang="en-US" sz="40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CD3D237-9D83-4615-A36E-F208C33A46AA}"/>
              </a:ext>
            </a:extLst>
          </p:cNvPr>
          <p:cNvPicPr>
            <a:picLocks noChangeAspect="1"/>
          </p:cNvPicPr>
          <p:nvPr/>
        </p:nvPicPr>
        <p:blipFill rotWithShape="1">
          <a:blip r:embed="rId2"/>
          <a:srcRect l="7500" t="4831" r="8873" b="26427"/>
          <a:stretch/>
        </p:blipFill>
        <p:spPr>
          <a:xfrm>
            <a:off x="305616" y="1593090"/>
            <a:ext cx="8609784" cy="5003858"/>
          </a:xfrm>
          <a:prstGeom prst="rect">
            <a:avLst/>
          </a:prstGeom>
        </p:spPr>
      </p:pic>
      <p:sp>
        <p:nvSpPr>
          <p:cNvPr id="10" name="Moon 9">
            <a:extLst>
              <a:ext uri="{FF2B5EF4-FFF2-40B4-BE49-F238E27FC236}">
                <a16:creationId xmlns:a16="http://schemas.microsoft.com/office/drawing/2014/main" id="{C3B706A4-6198-4942-AF90-3F155123AD38}"/>
              </a:ext>
            </a:extLst>
          </p:cNvPr>
          <p:cNvSpPr/>
          <p:nvPr/>
        </p:nvSpPr>
        <p:spPr>
          <a:xfrm>
            <a:off x="7649137" y="1905000"/>
            <a:ext cx="2117878" cy="685800"/>
          </a:xfrm>
          <a:prstGeom prst="mo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Apo- E   Apo -CII</a:t>
            </a:r>
            <a:endParaRPr lang="en-US" sz="1100" b="1" dirty="0">
              <a:solidFill>
                <a:schemeClr val="tx1"/>
              </a:solidFill>
            </a:endParaRPr>
          </a:p>
        </p:txBody>
      </p:sp>
      <p:sp>
        <p:nvSpPr>
          <p:cNvPr id="11" name="Oval 10">
            <a:extLst>
              <a:ext uri="{FF2B5EF4-FFF2-40B4-BE49-F238E27FC236}">
                <a16:creationId xmlns:a16="http://schemas.microsoft.com/office/drawing/2014/main" id="{8960F5E8-E786-4E5F-8300-15C2BAA8D3EA}"/>
              </a:ext>
            </a:extLst>
          </p:cNvPr>
          <p:cNvSpPr/>
          <p:nvPr/>
        </p:nvSpPr>
        <p:spPr>
          <a:xfrm>
            <a:off x="6781800" y="1752600"/>
            <a:ext cx="685800" cy="457200"/>
          </a:xfrm>
          <a:prstGeom prst="ellipse">
            <a:avLst/>
          </a:prstGeom>
          <a:noFill/>
          <a:ln>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1BF3DB-59EF-4C4F-9486-070867D4F75E}"/>
              </a:ext>
            </a:extLst>
          </p:cNvPr>
          <p:cNvPicPr>
            <a:picLocks noChangeAspect="1"/>
          </p:cNvPicPr>
          <p:nvPr/>
        </p:nvPicPr>
        <p:blipFill>
          <a:blip r:embed="rId3"/>
          <a:stretch>
            <a:fillRect/>
          </a:stretch>
        </p:blipFill>
        <p:spPr>
          <a:xfrm>
            <a:off x="7905452" y="1954114"/>
            <a:ext cx="829128" cy="603556"/>
          </a:xfrm>
          <a:prstGeom prst="rect">
            <a:avLst/>
          </a:prstGeom>
        </p:spPr>
      </p:pic>
      <p:pic>
        <p:nvPicPr>
          <p:cNvPr id="13" name="Picture 12">
            <a:extLst>
              <a:ext uri="{FF2B5EF4-FFF2-40B4-BE49-F238E27FC236}">
                <a16:creationId xmlns:a16="http://schemas.microsoft.com/office/drawing/2014/main" id="{6366ACD0-3A48-433B-9C72-BDB95C6FC126}"/>
              </a:ext>
            </a:extLst>
          </p:cNvPr>
          <p:cNvPicPr>
            <a:picLocks noChangeAspect="1"/>
          </p:cNvPicPr>
          <p:nvPr/>
        </p:nvPicPr>
        <p:blipFill>
          <a:blip r:embed="rId3"/>
          <a:stretch>
            <a:fillRect/>
          </a:stretch>
        </p:blipFill>
        <p:spPr>
          <a:xfrm>
            <a:off x="6477000" y="2641376"/>
            <a:ext cx="2257580" cy="603556"/>
          </a:xfrm>
          <a:prstGeom prst="rect">
            <a:avLst/>
          </a:prstGeom>
        </p:spPr>
      </p:pic>
      <p:pic>
        <p:nvPicPr>
          <p:cNvPr id="14" name="Picture 13">
            <a:extLst>
              <a:ext uri="{FF2B5EF4-FFF2-40B4-BE49-F238E27FC236}">
                <a16:creationId xmlns:a16="http://schemas.microsoft.com/office/drawing/2014/main" id="{A1C62914-2629-44BD-B499-DAC5D15CDB7B}"/>
              </a:ext>
            </a:extLst>
          </p:cNvPr>
          <p:cNvPicPr>
            <a:picLocks noChangeAspect="1"/>
          </p:cNvPicPr>
          <p:nvPr/>
        </p:nvPicPr>
        <p:blipFill>
          <a:blip r:embed="rId3"/>
          <a:stretch>
            <a:fillRect/>
          </a:stretch>
        </p:blipFill>
        <p:spPr>
          <a:xfrm>
            <a:off x="6979459" y="3244932"/>
            <a:ext cx="488141" cy="458080"/>
          </a:xfrm>
          <a:prstGeom prst="rect">
            <a:avLst/>
          </a:prstGeom>
        </p:spPr>
      </p:pic>
      <p:cxnSp>
        <p:nvCxnSpPr>
          <p:cNvPr id="16" name="Straight Arrow Connector 15">
            <a:extLst>
              <a:ext uri="{FF2B5EF4-FFF2-40B4-BE49-F238E27FC236}">
                <a16:creationId xmlns:a16="http://schemas.microsoft.com/office/drawing/2014/main" id="{D6D976E6-B849-4C9F-BAA0-7C6BD98A9E35}"/>
              </a:ext>
            </a:extLst>
          </p:cNvPr>
          <p:cNvCxnSpPr/>
          <p:nvPr/>
        </p:nvCxnSpPr>
        <p:spPr>
          <a:xfrm flipH="1" flipV="1">
            <a:off x="5334000" y="3429000"/>
            <a:ext cx="381000" cy="2740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a:extLst>
              <a:ext uri="{FF2B5EF4-FFF2-40B4-BE49-F238E27FC236}">
                <a16:creationId xmlns:a16="http://schemas.microsoft.com/office/drawing/2014/main" id="{8E4E62BE-389E-433A-AAF6-758E83E5D3FC}"/>
              </a:ext>
            </a:extLst>
          </p:cNvPr>
          <p:cNvSpPr/>
          <p:nvPr/>
        </p:nvSpPr>
        <p:spPr>
          <a:xfrm>
            <a:off x="5029202" y="3101494"/>
            <a:ext cx="488141" cy="274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imes New Roman" panose="02020603050405020304" pitchFamily="18" charset="0"/>
                <a:cs typeface="Times New Roman" panose="02020603050405020304" pitchFamily="18" charset="0"/>
              </a:rPr>
              <a:t>FA</a:t>
            </a: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F397EDA6-950A-48AE-8781-075DE48C8F41}"/>
              </a:ext>
            </a:extLst>
          </p:cNvPr>
          <p:cNvPicPr>
            <a:picLocks noChangeAspect="1"/>
          </p:cNvPicPr>
          <p:nvPr/>
        </p:nvPicPr>
        <p:blipFill>
          <a:blip r:embed="rId3"/>
          <a:stretch>
            <a:fillRect/>
          </a:stretch>
        </p:blipFill>
        <p:spPr>
          <a:xfrm>
            <a:off x="5517343" y="4267200"/>
            <a:ext cx="512298" cy="489987"/>
          </a:xfrm>
          <a:prstGeom prst="rect">
            <a:avLst/>
          </a:prstGeom>
        </p:spPr>
      </p:pic>
      <p:pic>
        <p:nvPicPr>
          <p:cNvPr id="19" name="Picture 18">
            <a:extLst>
              <a:ext uri="{FF2B5EF4-FFF2-40B4-BE49-F238E27FC236}">
                <a16:creationId xmlns:a16="http://schemas.microsoft.com/office/drawing/2014/main" id="{70C5934F-B58C-4674-8FEA-1D0873724530}"/>
              </a:ext>
            </a:extLst>
          </p:cNvPr>
          <p:cNvPicPr>
            <a:picLocks noChangeAspect="1"/>
          </p:cNvPicPr>
          <p:nvPr/>
        </p:nvPicPr>
        <p:blipFill>
          <a:blip r:embed="rId4"/>
          <a:stretch>
            <a:fillRect/>
          </a:stretch>
        </p:blipFill>
        <p:spPr>
          <a:xfrm>
            <a:off x="6366378" y="3889847"/>
            <a:ext cx="720221" cy="457240"/>
          </a:xfrm>
          <a:prstGeom prst="rect">
            <a:avLst/>
          </a:prstGeom>
        </p:spPr>
      </p:pic>
      <p:pic>
        <p:nvPicPr>
          <p:cNvPr id="20" name="Picture 19">
            <a:extLst>
              <a:ext uri="{FF2B5EF4-FFF2-40B4-BE49-F238E27FC236}">
                <a16:creationId xmlns:a16="http://schemas.microsoft.com/office/drawing/2014/main" id="{45804FF9-FC5F-44CD-9EFB-896F44B0DCD0}"/>
              </a:ext>
            </a:extLst>
          </p:cNvPr>
          <p:cNvPicPr>
            <a:picLocks noChangeAspect="1"/>
          </p:cNvPicPr>
          <p:nvPr/>
        </p:nvPicPr>
        <p:blipFill>
          <a:blip r:embed="rId4"/>
          <a:stretch>
            <a:fillRect/>
          </a:stretch>
        </p:blipFill>
        <p:spPr>
          <a:xfrm>
            <a:off x="5334000" y="5109990"/>
            <a:ext cx="914400" cy="489986"/>
          </a:xfrm>
          <a:prstGeom prst="rect">
            <a:avLst/>
          </a:prstGeom>
        </p:spPr>
      </p:pic>
      <p:pic>
        <p:nvPicPr>
          <p:cNvPr id="21" name="Picture 20">
            <a:extLst>
              <a:ext uri="{FF2B5EF4-FFF2-40B4-BE49-F238E27FC236}">
                <a16:creationId xmlns:a16="http://schemas.microsoft.com/office/drawing/2014/main" id="{0F030695-72A9-49D5-874E-6A1288712926}"/>
              </a:ext>
            </a:extLst>
          </p:cNvPr>
          <p:cNvPicPr>
            <a:picLocks noChangeAspect="1"/>
          </p:cNvPicPr>
          <p:nvPr/>
        </p:nvPicPr>
        <p:blipFill>
          <a:blip r:embed="rId4"/>
          <a:stretch>
            <a:fillRect/>
          </a:stretch>
        </p:blipFill>
        <p:spPr>
          <a:xfrm>
            <a:off x="1981200" y="6070635"/>
            <a:ext cx="762000" cy="457240"/>
          </a:xfrm>
          <a:prstGeom prst="rect">
            <a:avLst/>
          </a:prstGeom>
        </p:spPr>
      </p:pic>
      <p:pic>
        <p:nvPicPr>
          <p:cNvPr id="22" name="Picture 21">
            <a:extLst>
              <a:ext uri="{FF2B5EF4-FFF2-40B4-BE49-F238E27FC236}">
                <a16:creationId xmlns:a16="http://schemas.microsoft.com/office/drawing/2014/main" id="{938D1975-4F25-4CE3-BA09-920B0096B486}"/>
              </a:ext>
            </a:extLst>
          </p:cNvPr>
          <p:cNvPicPr>
            <a:picLocks noChangeAspect="1"/>
          </p:cNvPicPr>
          <p:nvPr/>
        </p:nvPicPr>
        <p:blipFill>
          <a:blip r:embed="rId4"/>
          <a:stretch>
            <a:fillRect/>
          </a:stretch>
        </p:blipFill>
        <p:spPr>
          <a:xfrm>
            <a:off x="1428248" y="2781260"/>
            <a:ext cx="857752" cy="463672"/>
          </a:xfrm>
          <a:prstGeom prst="rect">
            <a:avLst/>
          </a:prstGeom>
        </p:spPr>
      </p:pic>
      <p:sp>
        <p:nvSpPr>
          <p:cNvPr id="23" name="Round Same Side Corner Rectangle 4">
            <a:extLst>
              <a:ext uri="{FF2B5EF4-FFF2-40B4-BE49-F238E27FC236}">
                <a16:creationId xmlns:a16="http://schemas.microsoft.com/office/drawing/2014/main" id="{5DDA4282-8F93-45D4-9197-C7FFA8020CA2}"/>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2891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6857A-C01A-D542-066C-E8B73B79A493}"/>
              </a:ext>
            </a:extLst>
          </p:cNvPr>
          <p:cNvSpPr>
            <a:spLocks noGrp="1"/>
          </p:cNvSpPr>
          <p:nvPr>
            <p:ph type="title"/>
          </p:nvPr>
        </p:nvSpPr>
        <p:spPr>
          <a:xfrm>
            <a:off x="342900" y="2946002"/>
            <a:ext cx="2971800" cy="762000"/>
          </a:xfrm>
        </p:spPr>
        <p:txBody>
          <a:bodyPr>
            <a:normAutofit fontScale="90000"/>
          </a:bodyPr>
          <a:lstStyle/>
          <a:p>
            <a:r>
              <a:rPr lang="en-US" sz="4400" b="1" dirty="0">
                <a:latin typeface="Times New Roman" panose="02020603050405020304" pitchFamily="18" charset="0"/>
                <a:cs typeface="Times New Roman" panose="02020603050405020304" pitchFamily="18" charset="0"/>
              </a:rPr>
              <a:t>Synthesis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of TAG    </a:t>
            </a:r>
          </a:p>
        </p:txBody>
      </p:sp>
      <p:sp>
        <p:nvSpPr>
          <p:cNvPr id="9" name="Content Placeholder 8">
            <a:extLst>
              <a:ext uri="{FF2B5EF4-FFF2-40B4-BE49-F238E27FC236}">
                <a16:creationId xmlns:a16="http://schemas.microsoft.com/office/drawing/2014/main" id="{030FB02B-DDF6-B179-8FA5-CADD5249E0BE}"/>
              </a:ext>
            </a:extLst>
          </p:cNvPr>
          <p:cNvSpPr>
            <a:spLocks noGrp="1"/>
          </p:cNvSpPr>
          <p:nvPr>
            <p:ph sz="half" idx="1"/>
          </p:nvPr>
        </p:nvSpPr>
        <p:spPr>
          <a:xfrm>
            <a:off x="0" y="1371600"/>
            <a:ext cx="4114800" cy="5410199"/>
          </a:xfrm>
        </p:spPr>
        <p:txBody>
          <a:bodyPr>
            <a:normAutofit/>
          </a:bodyPr>
          <a:lstStyle/>
          <a:p>
            <a:endParaRPr lang="en-US" sz="2000" dirty="0"/>
          </a:p>
          <a:p>
            <a:endParaRPr lang="en-US" sz="2000" dirty="0"/>
          </a:p>
          <a:p>
            <a:endParaRPr lang="en-US" sz="2000" dirty="0"/>
          </a:p>
        </p:txBody>
      </p:sp>
      <p:pic>
        <p:nvPicPr>
          <p:cNvPr id="8" name="Picture 7">
            <a:extLst>
              <a:ext uri="{FF2B5EF4-FFF2-40B4-BE49-F238E27FC236}">
                <a16:creationId xmlns:a16="http://schemas.microsoft.com/office/drawing/2014/main" id="{E7EE49AF-EC80-46EA-8A07-5DB5F93B15C0}"/>
              </a:ext>
            </a:extLst>
          </p:cNvPr>
          <p:cNvPicPr>
            <a:picLocks noChangeAspect="1"/>
          </p:cNvPicPr>
          <p:nvPr/>
        </p:nvPicPr>
        <p:blipFill>
          <a:blip r:embed="rId2"/>
          <a:stretch>
            <a:fillRect/>
          </a:stretch>
        </p:blipFill>
        <p:spPr>
          <a:xfrm>
            <a:off x="2667000" y="851694"/>
            <a:ext cx="5788052" cy="5833342"/>
          </a:xfrm>
          <a:prstGeom prst="rect">
            <a:avLst/>
          </a:prstGeom>
        </p:spPr>
      </p:pic>
      <p:sp>
        <p:nvSpPr>
          <p:cNvPr id="5" name="Round Same Side Corner Rectangle 4">
            <a:extLst>
              <a:ext uri="{FF2B5EF4-FFF2-40B4-BE49-F238E27FC236}">
                <a16:creationId xmlns:a16="http://schemas.microsoft.com/office/drawing/2014/main" id="{372B9DE5-344A-479E-967A-057C375D0B58}"/>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78250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6857A-C01A-D542-066C-E8B73B79A493}"/>
              </a:ext>
            </a:extLst>
          </p:cNvPr>
          <p:cNvSpPr>
            <a:spLocks noGrp="1"/>
          </p:cNvSpPr>
          <p:nvPr>
            <p:ph type="title"/>
          </p:nvPr>
        </p:nvSpPr>
        <p:spPr>
          <a:xfrm>
            <a:off x="1981200" y="457200"/>
            <a:ext cx="4495800" cy="762000"/>
          </a:xfrm>
        </p:spPr>
        <p:txBody>
          <a:bodyPr>
            <a:normAutofit fontScale="90000"/>
          </a:bodyPr>
          <a:lstStyle/>
          <a:p>
            <a:r>
              <a:rPr lang="en-US" sz="6000" b="1" dirty="0"/>
              <a:t>      </a:t>
            </a:r>
          </a:p>
        </p:txBody>
      </p:sp>
      <p:sp>
        <p:nvSpPr>
          <p:cNvPr id="9" name="Content Placeholder 8">
            <a:extLst>
              <a:ext uri="{FF2B5EF4-FFF2-40B4-BE49-F238E27FC236}">
                <a16:creationId xmlns:a16="http://schemas.microsoft.com/office/drawing/2014/main" id="{030FB02B-DDF6-B179-8FA5-CADD5249E0BE}"/>
              </a:ext>
            </a:extLst>
          </p:cNvPr>
          <p:cNvSpPr>
            <a:spLocks noGrp="1"/>
          </p:cNvSpPr>
          <p:nvPr>
            <p:ph sz="half" idx="1"/>
          </p:nvPr>
        </p:nvSpPr>
        <p:spPr>
          <a:xfrm>
            <a:off x="0" y="1371600"/>
            <a:ext cx="4114800" cy="5410199"/>
          </a:xfrm>
        </p:spPr>
        <p:txBody>
          <a:bodyPr>
            <a:normAutofit/>
          </a:bodyPr>
          <a:lstStyle/>
          <a:p>
            <a:endParaRPr lang="en-US" sz="2000" dirty="0"/>
          </a:p>
          <a:p>
            <a:endParaRPr lang="en-US" sz="2000" dirty="0"/>
          </a:p>
          <a:p>
            <a:endParaRPr lang="en-US" sz="2400" dirty="0"/>
          </a:p>
        </p:txBody>
      </p:sp>
      <p:sp>
        <p:nvSpPr>
          <p:cNvPr id="7" name="Rectangle 6">
            <a:extLst>
              <a:ext uri="{FF2B5EF4-FFF2-40B4-BE49-F238E27FC236}">
                <a16:creationId xmlns:a16="http://schemas.microsoft.com/office/drawing/2014/main" id="{1DC7F189-B158-48DF-AFF0-5BED2C4D2CBA}"/>
              </a:ext>
            </a:extLst>
          </p:cNvPr>
          <p:cNvSpPr/>
          <p:nvPr/>
        </p:nvSpPr>
        <p:spPr>
          <a:xfrm>
            <a:off x="504825" y="453483"/>
            <a:ext cx="7448550" cy="6432530"/>
          </a:xfrm>
          <a:prstGeom prst="rect">
            <a:avLst/>
          </a:prstGeom>
        </p:spPr>
        <p:txBody>
          <a:bodyPr wrap="square">
            <a:spAutoFit/>
          </a:bodyPr>
          <a:lstStyle/>
          <a:p>
            <a:pPr algn="just"/>
            <a:r>
              <a:rPr lang="en-GB" sz="3200" b="1" dirty="0">
                <a:latin typeface="Times New Roman" panose="02020603050405020304" pitchFamily="18" charset="0"/>
                <a:cs typeface="Times New Roman" panose="02020603050405020304" pitchFamily="18" charset="0"/>
              </a:rPr>
              <a:t>Metabolism of high-density lipoproteins</a:t>
            </a:r>
            <a:r>
              <a:rPr lang="en-GB" sz="3200" dirty="0">
                <a:latin typeface="Times New Roman" panose="02020603050405020304" pitchFamily="18" charset="0"/>
                <a:cs typeface="Times New Roman" panose="02020603050405020304" pitchFamily="18" charset="0"/>
              </a:rPr>
              <a:t> </a:t>
            </a:r>
          </a:p>
          <a:p>
            <a:pPr algn="just"/>
            <a:endParaRPr lang="en-GB" sz="20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HDLs comprise a heterogeneous family of lipoproteins with a complex metabolism that is not yet completely understood. </a:t>
            </a:r>
            <a:r>
              <a:rPr lang="en-GB" sz="2400" b="1" dirty="0">
                <a:solidFill>
                  <a:srgbClr val="C00000"/>
                </a:solidFill>
                <a:latin typeface="Times New Roman" panose="02020603050405020304" pitchFamily="18" charset="0"/>
                <a:cs typeface="Times New Roman" panose="02020603050405020304" pitchFamily="18" charset="0"/>
              </a:rPr>
              <a:t>HDL</a:t>
            </a:r>
            <a:r>
              <a:rPr lang="en-GB" sz="2400" dirty="0">
                <a:latin typeface="Times New Roman" panose="02020603050405020304" pitchFamily="18" charset="0"/>
                <a:cs typeface="Times New Roman" panose="02020603050405020304" pitchFamily="18" charset="0"/>
              </a:rPr>
              <a:t> particles are </a:t>
            </a:r>
            <a:r>
              <a:rPr lang="en-GB" sz="2400" b="1" dirty="0">
                <a:solidFill>
                  <a:srgbClr val="C00000"/>
                </a:solidFill>
                <a:latin typeface="Times New Roman" panose="02020603050405020304" pitchFamily="18" charset="0"/>
                <a:cs typeface="Times New Roman" panose="02020603050405020304" pitchFamily="18" charset="0"/>
              </a:rPr>
              <a:t>formed in blood </a:t>
            </a:r>
            <a:r>
              <a:rPr lang="en-GB" sz="2400" dirty="0">
                <a:latin typeface="Times New Roman" panose="02020603050405020304" pitchFamily="18" charset="0"/>
                <a:cs typeface="Times New Roman" panose="02020603050405020304" pitchFamily="18" charset="0"/>
              </a:rPr>
              <a:t>by the addition of lipid </a:t>
            </a:r>
            <a:r>
              <a:rPr lang="en-GB" sz="2400" b="1" dirty="0">
                <a:solidFill>
                  <a:srgbClr val="C00000"/>
                </a:solidFill>
                <a:latin typeface="Times New Roman" panose="02020603050405020304" pitchFamily="18" charset="0"/>
                <a:cs typeface="Times New Roman" panose="02020603050405020304" pitchFamily="18" charset="0"/>
              </a:rPr>
              <a:t>to apo A-1</a:t>
            </a:r>
            <a:r>
              <a:rPr lang="en-GB" sz="2400" dirty="0">
                <a:latin typeface="Times New Roman" panose="02020603050405020304" pitchFamily="18" charset="0"/>
                <a:cs typeface="Times New Roman" panose="02020603050405020304" pitchFamily="18" charset="0"/>
              </a:rPr>
              <a:t>, an apolipoprotein made by the liver and intestine and secreted into blood</a:t>
            </a:r>
          </a:p>
          <a:p>
            <a:pPr algn="just"/>
            <a:r>
              <a:rPr lang="en-GB" sz="2400" b="1" dirty="0">
                <a:solidFill>
                  <a:srgbClr val="C00000"/>
                </a:solidFill>
                <a:latin typeface="Times New Roman" panose="02020603050405020304" pitchFamily="18" charset="0"/>
                <a:cs typeface="Times New Roman" panose="02020603050405020304" pitchFamily="18" charset="0"/>
              </a:rPr>
              <a:t>Apo A-1 accounts for about 70% of the apolipoproteins </a:t>
            </a:r>
            <a:r>
              <a:rPr lang="en-GB" sz="2400" dirty="0">
                <a:latin typeface="Times New Roman" panose="02020603050405020304" pitchFamily="18" charset="0"/>
                <a:cs typeface="Times New Roman" panose="02020603050405020304" pitchFamily="18" charset="0"/>
              </a:rPr>
              <a:t>in HDL</a:t>
            </a:r>
          </a:p>
          <a:p>
            <a:pPr algn="just"/>
            <a:r>
              <a:rPr lang="en-GB" sz="2400" dirty="0">
                <a:latin typeface="Times New Roman" panose="02020603050405020304" pitchFamily="18" charset="0"/>
                <a:cs typeface="Times New Roman" panose="02020603050405020304" pitchFamily="18" charset="0"/>
              </a:rPr>
              <a:t>HDLs perform a number of important functions, including the following</a:t>
            </a:r>
          </a:p>
          <a:p>
            <a:pPr algn="just"/>
            <a:r>
              <a:rPr lang="en-GB" sz="2400" dirty="0">
                <a:latin typeface="Times New Roman" panose="02020603050405020304" pitchFamily="18" charset="0"/>
                <a:cs typeface="Times New Roman" panose="02020603050405020304" pitchFamily="18" charset="0"/>
              </a:rPr>
              <a:t>Apolipoprotein supply: HDL particles serve as a </a:t>
            </a:r>
            <a:r>
              <a:rPr lang="en-GB" sz="2400" b="1" dirty="0">
                <a:solidFill>
                  <a:srgbClr val="C00000"/>
                </a:solidFill>
                <a:latin typeface="Times New Roman" panose="02020603050405020304" pitchFamily="18" charset="0"/>
                <a:cs typeface="Times New Roman" panose="02020603050405020304" pitchFamily="18" charset="0"/>
              </a:rPr>
              <a:t>circulating reservoir of apo C-II </a:t>
            </a:r>
            <a:r>
              <a:rPr lang="en-GB" sz="2400" dirty="0">
                <a:latin typeface="Times New Roman" panose="02020603050405020304" pitchFamily="18" charset="0"/>
                <a:cs typeface="Times New Roman" panose="02020603050405020304" pitchFamily="18" charset="0"/>
              </a:rPr>
              <a:t>(the apolipoprotein that is transferred to VLDL and chylomicrons and is an activator o f LPL) </a:t>
            </a:r>
            <a:r>
              <a:rPr lang="en-GB" sz="2400" b="1" dirty="0">
                <a:solidFill>
                  <a:srgbClr val="C00000"/>
                </a:solidFill>
                <a:latin typeface="Times New Roman" panose="02020603050405020304" pitchFamily="18" charset="0"/>
                <a:cs typeface="Times New Roman" panose="02020603050405020304" pitchFamily="18" charset="0"/>
              </a:rPr>
              <a:t>and apo E </a:t>
            </a:r>
            <a:r>
              <a:rPr lang="en-GB" sz="2400" dirty="0">
                <a:latin typeface="Times New Roman" panose="02020603050405020304" pitchFamily="18" charset="0"/>
                <a:cs typeface="Times New Roman" panose="02020603050405020304" pitchFamily="18" charset="0"/>
              </a:rPr>
              <a:t>(the apolipoprotein required for the receptor-mediated endocytosis of IDLs and chylomicron remnants)</a:t>
            </a:r>
          </a:p>
        </p:txBody>
      </p:sp>
      <p:sp>
        <p:nvSpPr>
          <p:cNvPr id="5" name="Round Same Side Corner Rectangle 4">
            <a:extLst>
              <a:ext uri="{FF2B5EF4-FFF2-40B4-BE49-F238E27FC236}">
                <a16:creationId xmlns:a16="http://schemas.microsoft.com/office/drawing/2014/main" id="{EB6E6AA3-6F29-4EFB-AB43-E2209A232287}"/>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21186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6857A-C01A-D542-066C-E8B73B79A493}"/>
              </a:ext>
            </a:extLst>
          </p:cNvPr>
          <p:cNvSpPr>
            <a:spLocks noGrp="1"/>
          </p:cNvSpPr>
          <p:nvPr>
            <p:ph type="title"/>
          </p:nvPr>
        </p:nvSpPr>
        <p:spPr>
          <a:xfrm>
            <a:off x="1981200" y="457200"/>
            <a:ext cx="4495800" cy="762000"/>
          </a:xfrm>
        </p:spPr>
        <p:txBody>
          <a:bodyPr>
            <a:normAutofit fontScale="90000"/>
          </a:bodyPr>
          <a:lstStyle/>
          <a:p>
            <a:r>
              <a:rPr lang="en-US" sz="6000" b="1" dirty="0"/>
              <a:t>      </a:t>
            </a:r>
          </a:p>
        </p:txBody>
      </p:sp>
      <p:sp>
        <p:nvSpPr>
          <p:cNvPr id="3" name="Rectangle 2">
            <a:extLst>
              <a:ext uri="{FF2B5EF4-FFF2-40B4-BE49-F238E27FC236}">
                <a16:creationId xmlns:a16="http://schemas.microsoft.com/office/drawing/2014/main" id="{B718B5C1-E05D-4AEB-AF21-C2DEB1B52C03}"/>
              </a:ext>
            </a:extLst>
          </p:cNvPr>
          <p:cNvSpPr/>
          <p:nvPr/>
        </p:nvSpPr>
        <p:spPr>
          <a:xfrm>
            <a:off x="533400" y="609600"/>
            <a:ext cx="8305800" cy="5509200"/>
          </a:xfrm>
          <a:prstGeom prst="rect">
            <a:avLst/>
          </a:prstGeom>
        </p:spPr>
        <p:txBody>
          <a:bodyPr wrap="square">
            <a:spAutoFit/>
          </a:bodyPr>
          <a:lstStyle/>
          <a:p>
            <a:pPr algn="ctr"/>
            <a:r>
              <a:rPr lang="en-GB" sz="3200" b="1" dirty="0">
                <a:latin typeface="Times New Roman" panose="02020603050405020304" pitchFamily="18" charset="0"/>
                <a:cs typeface="Times New Roman" panose="02020603050405020304" pitchFamily="18" charset="0"/>
              </a:rPr>
              <a:t>Reverse cholesterol transport</a:t>
            </a:r>
          </a:p>
          <a:p>
            <a:pPr algn="ctr"/>
            <a:r>
              <a:rPr lang="en-GB" sz="3200" dirty="0">
                <a:latin typeface="Times New Roman" panose="02020603050405020304" pitchFamily="18" charset="0"/>
                <a:cs typeface="Times New Roman" panose="02020603050405020304" pitchFamily="18" charset="0"/>
              </a:rPr>
              <a:t> </a:t>
            </a:r>
          </a:p>
          <a:p>
            <a:pPr algn="just"/>
            <a:r>
              <a:rPr lang="en-GB" sz="2400" dirty="0">
                <a:latin typeface="Calibri" panose="020F0502020204030204" pitchFamily="34" charset="0"/>
                <a:cs typeface="Calibri" panose="020F0502020204030204" pitchFamily="34" charset="0"/>
              </a:rPr>
              <a:t>The </a:t>
            </a:r>
            <a:r>
              <a:rPr lang="en-GB" sz="2400" b="1" dirty="0">
                <a:solidFill>
                  <a:srgbClr val="C00000"/>
                </a:solidFill>
                <a:latin typeface="Calibri" panose="020F0502020204030204" pitchFamily="34" charset="0"/>
                <a:cs typeface="Calibri" panose="020F0502020204030204" pitchFamily="34" charset="0"/>
              </a:rPr>
              <a:t>selective </a:t>
            </a:r>
            <a:r>
              <a:rPr lang="en-GB" sz="2400" dirty="0">
                <a:latin typeface="Calibri" panose="020F0502020204030204" pitchFamily="34" charset="0"/>
                <a:cs typeface="Calibri" panose="020F0502020204030204" pitchFamily="34" charset="0"/>
              </a:rPr>
              <a:t>transfer of cholesterol from peripheral cells to HDL, from HDL to the </a:t>
            </a:r>
            <a:r>
              <a:rPr lang="en-GB" sz="2400" b="1" dirty="0">
                <a:solidFill>
                  <a:srgbClr val="C00000"/>
                </a:solidFill>
                <a:latin typeface="Calibri" panose="020F0502020204030204" pitchFamily="34" charset="0"/>
                <a:cs typeface="Calibri" panose="020F0502020204030204" pitchFamily="34" charset="0"/>
              </a:rPr>
              <a:t>liver</a:t>
            </a:r>
            <a:r>
              <a:rPr lang="en-GB" sz="2400" dirty="0">
                <a:latin typeface="Calibri" panose="020F0502020204030204" pitchFamily="34" charset="0"/>
                <a:cs typeface="Calibri" panose="020F0502020204030204" pitchFamily="34" charset="0"/>
              </a:rPr>
              <a:t> for bile acid synthesis or disposal via the bile, and to steroidogenic cells for hormone synthesis, is a key component of cholesterol homeostasis </a:t>
            </a:r>
          </a:p>
          <a:p>
            <a:pPr algn="just"/>
            <a:r>
              <a:rPr lang="en-GB" sz="2400" dirty="0">
                <a:latin typeface="Calibri" panose="020F0502020204030204" pitchFamily="34" charset="0"/>
                <a:cs typeface="Calibri" panose="020F0502020204030204" pitchFamily="34" charset="0"/>
              </a:rPr>
              <a:t>Reverse cholesterol transport </a:t>
            </a:r>
            <a:r>
              <a:rPr lang="en-GB" sz="2400" b="1" dirty="0">
                <a:solidFill>
                  <a:srgbClr val="C00000"/>
                </a:solidFill>
                <a:latin typeface="Calibri" panose="020F0502020204030204" pitchFamily="34" charset="0"/>
                <a:cs typeface="Calibri" panose="020F0502020204030204" pitchFamily="34" charset="0"/>
              </a:rPr>
              <a:t>involves efflux of cholesterol </a:t>
            </a:r>
            <a:r>
              <a:rPr lang="en-GB" sz="2400" dirty="0">
                <a:latin typeface="Calibri" panose="020F0502020204030204" pitchFamily="34" charset="0"/>
                <a:cs typeface="Calibri" panose="020F0502020204030204" pitchFamily="34" charset="0"/>
              </a:rPr>
              <a:t>from </a:t>
            </a:r>
            <a:r>
              <a:rPr lang="en-GB" sz="2400" b="1" dirty="0">
                <a:solidFill>
                  <a:srgbClr val="C00000"/>
                </a:solidFill>
                <a:latin typeface="Calibri" panose="020F0502020204030204" pitchFamily="34" charset="0"/>
                <a:cs typeface="Calibri" panose="020F0502020204030204" pitchFamily="34" charset="0"/>
              </a:rPr>
              <a:t>peripheral cells </a:t>
            </a:r>
            <a:r>
              <a:rPr lang="en-GB" sz="2400" dirty="0">
                <a:latin typeface="Calibri" panose="020F0502020204030204" pitchFamily="34" charset="0"/>
                <a:cs typeface="Calibri" panose="020F0502020204030204" pitchFamily="34" charset="0"/>
              </a:rPr>
              <a:t>to HDL, esterification of the cholesterol by LCAT, binding of the cholesteryl ester–rich HDL (HDL2) </a:t>
            </a:r>
            <a:r>
              <a:rPr lang="en-GB" sz="2400" b="1" dirty="0">
                <a:solidFill>
                  <a:srgbClr val="C00000"/>
                </a:solidFill>
                <a:latin typeface="Calibri" panose="020F0502020204030204" pitchFamily="34" charset="0"/>
                <a:cs typeface="Calibri" panose="020F0502020204030204" pitchFamily="34" charset="0"/>
              </a:rPr>
              <a:t>to liver </a:t>
            </a:r>
            <a:r>
              <a:rPr lang="en-GB" sz="2400" dirty="0">
                <a:latin typeface="Calibri" panose="020F0502020204030204" pitchFamily="34" charset="0"/>
                <a:cs typeface="Calibri" panose="020F0502020204030204" pitchFamily="34" charset="0"/>
              </a:rPr>
              <a:t>(and steroidogenic cells), the </a:t>
            </a:r>
            <a:r>
              <a:rPr lang="en-GB" sz="2400" b="1" dirty="0">
                <a:solidFill>
                  <a:srgbClr val="C00000"/>
                </a:solidFill>
                <a:latin typeface="Calibri" panose="020F0502020204030204" pitchFamily="34" charset="0"/>
                <a:cs typeface="Calibri" panose="020F0502020204030204" pitchFamily="34" charset="0"/>
              </a:rPr>
              <a:t>selective transfer of the cholesteryl esters into these cells, and the release of lipid-depleted HDL </a:t>
            </a:r>
            <a:r>
              <a:rPr lang="en-GB" sz="2400" dirty="0">
                <a:latin typeface="Calibri" panose="020F0502020204030204" pitchFamily="34" charset="0"/>
                <a:cs typeface="Calibri" panose="020F0502020204030204" pitchFamily="34" charset="0"/>
              </a:rPr>
              <a:t>(HDL3)</a:t>
            </a:r>
          </a:p>
          <a:p>
            <a:pPr algn="just"/>
            <a:r>
              <a:rPr lang="en-GB" sz="2400" dirty="0">
                <a:latin typeface="Calibri" panose="020F0502020204030204" pitchFamily="34" charset="0"/>
                <a:cs typeface="Calibri" panose="020F0502020204030204" pitchFamily="34" charset="0"/>
              </a:rPr>
              <a:t>The efflux of </a:t>
            </a:r>
            <a:r>
              <a:rPr lang="en-GB" sz="2400" b="1" dirty="0">
                <a:solidFill>
                  <a:srgbClr val="C00000"/>
                </a:solidFill>
                <a:latin typeface="Calibri" panose="020F0502020204030204" pitchFamily="34" charset="0"/>
                <a:cs typeface="Calibri" panose="020F0502020204030204" pitchFamily="34" charset="0"/>
              </a:rPr>
              <a:t>cholesterol from peripheral </a:t>
            </a:r>
            <a:r>
              <a:rPr lang="en-GB" sz="2400" dirty="0">
                <a:latin typeface="Calibri" panose="020F0502020204030204" pitchFamily="34" charset="0"/>
                <a:cs typeface="Calibri" panose="020F0502020204030204" pitchFamily="34" charset="0"/>
              </a:rPr>
              <a:t>cells is mediated, at least in part, by the transport protein </a:t>
            </a:r>
            <a:r>
              <a:rPr lang="en-GB" sz="2400" b="1" dirty="0">
                <a:solidFill>
                  <a:srgbClr val="C00000"/>
                </a:solidFill>
                <a:latin typeface="Calibri" panose="020F0502020204030204" pitchFamily="34" charset="0"/>
                <a:cs typeface="Calibri" panose="020F0502020204030204" pitchFamily="34" charset="0"/>
              </a:rPr>
              <a:t>ABCA1</a:t>
            </a:r>
          </a:p>
        </p:txBody>
      </p:sp>
      <p:sp>
        <p:nvSpPr>
          <p:cNvPr id="5" name="Round Same Side Corner Rectangle 4">
            <a:extLst>
              <a:ext uri="{FF2B5EF4-FFF2-40B4-BE49-F238E27FC236}">
                <a16:creationId xmlns:a16="http://schemas.microsoft.com/office/drawing/2014/main" id="{615BED1B-93FE-4828-B39A-5214B5BCD001}"/>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6023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6857A-C01A-D542-066C-E8B73B79A493}"/>
              </a:ext>
            </a:extLst>
          </p:cNvPr>
          <p:cNvSpPr>
            <a:spLocks noGrp="1"/>
          </p:cNvSpPr>
          <p:nvPr>
            <p:ph type="title"/>
          </p:nvPr>
        </p:nvSpPr>
        <p:spPr>
          <a:xfrm>
            <a:off x="1553479" y="1573212"/>
            <a:ext cx="8048876" cy="331788"/>
          </a:xfrm>
        </p:spPr>
        <p:txBody>
          <a:bodyPr>
            <a:normAutofit fontScale="90000"/>
          </a:bodyPr>
          <a:lstStyle/>
          <a:p>
            <a:r>
              <a:rPr lang="en-US" sz="4900" b="1" dirty="0">
                <a:latin typeface="Times New Roman" panose="02020603050405020304" pitchFamily="18" charset="0"/>
                <a:cs typeface="Times New Roman" panose="02020603050405020304" pitchFamily="18" charset="0"/>
              </a:rPr>
              <a:t>Reverse cholesterol transport</a:t>
            </a:r>
            <a:br>
              <a:rPr lang="en-US" sz="6000" b="1" dirty="0"/>
            </a:br>
            <a:r>
              <a:rPr lang="en-US" sz="6000" b="1" dirty="0"/>
              <a:t> </a:t>
            </a:r>
            <a:br>
              <a:rPr lang="en-US" sz="6000" b="1" dirty="0"/>
            </a:br>
            <a:endParaRPr lang="en-US" sz="6000" b="1" dirty="0"/>
          </a:p>
        </p:txBody>
      </p:sp>
      <p:sp>
        <p:nvSpPr>
          <p:cNvPr id="9" name="Content Placeholder 8">
            <a:extLst>
              <a:ext uri="{FF2B5EF4-FFF2-40B4-BE49-F238E27FC236}">
                <a16:creationId xmlns:a16="http://schemas.microsoft.com/office/drawing/2014/main" id="{030FB02B-DDF6-B179-8FA5-CADD5249E0BE}"/>
              </a:ext>
            </a:extLst>
          </p:cNvPr>
          <p:cNvSpPr>
            <a:spLocks noGrp="1"/>
          </p:cNvSpPr>
          <p:nvPr>
            <p:ph sz="half" idx="1"/>
          </p:nvPr>
        </p:nvSpPr>
        <p:spPr>
          <a:xfrm>
            <a:off x="0" y="1371600"/>
            <a:ext cx="4114800" cy="5410199"/>
          </a:xfrm>
        </p:spPr>
        <p:txBody>
          <a:bodyPr>
            <a:normAutofit/>
          </a:bodyPr>
          <a:lstStyle/>
          <a:p>
            <a:endParaRPr lang="en-US" sz="2000" dirty="0"/>
          </a:p>
          <a:p>
            <a:endParaRPr lang="en-US" sz="2000" dirty="0"/>
          </a:p>
          <a:p>
            <a:endParaRPr lang="en-US" sz="2000" dirty="0"/>
          </a:p>
        </p:txBody>
      </p:sp>
      <p:sp>
        <p:nvSpPr>
          <p:cNvPr id="4" name="Content Placeholder 3">
            <a:extLst>
              <a:ext uri="{FF2B5EF4-FFF2-40B4-BE49-F238E27FC236}">
                <a16:creationId xmlns:a16="http://schemas.microsoft.com/office/drawing/2014/main" id="{C937ACEA-084F-4859-8BE5-FC8CF9779E4F}"/>
              </a:ext>
            </a:extLst>
          </p:cNvPr>
          <p:cNvSpPr>
            <a:spLocks noGrp="1"/>
          </p:cNvSpPr>
          <p:nvPr>
            <p:ph sz="half" idx="2"/>
          </p:nvPr>
        </p:nvSpPr>
        <p:spPr>
          <a:xfrm>
            <a:off x="10972800" y="1242391"/>
            <a:ext cx="209550" cy="842963"/>
          </a:xfrm>
        </p:spPr>
        <p:txBody>
          <a:bodyPr/>
          <a:lstStyle/>
          <a:p>
            <a:endParaRPr lang="en-US" dirty="0"/>
          </a:p>
        </p:txBody>
      </p:sp>
      <p:pic>
        <p:nvPicPr>
          <p:cNvPr id="7" name="Picture 6">
            <a:extLst>
              <a:ext uri="{FF2B5EF4-FFF2-40B4-BE49-F238E27FC236}">
                <a16:creationId xmlns:a16="http://schemas.microsoft.com/office/drawing/2014/main" id="{2CD3D237-9D83-4615-A36E-F208C33A46AA}"/>
              </a:ext>
            </a:extLst>
          </p:cNvPr>
          <p:cNvPicPr>
            <a:picLocks noChangeAspect="1"/>
          </p:cNvPicPr>
          <p:nvPr/>
        </p:nvPicPr>
        <p:blipFill rotWithShape="1">
          <a:blip r:embed="rId2"/>
          <a:srcRect l="7500" t="4831" r="8873" b="26427"/>
          <a:stretch/>
        </p:blipFill>
        <p:spPr>
          <a:xfrm>
            <a:off x="0" y="1793696"/>
            <a:ext cx="9144000" cy="5064303"/>
          </a:xfrm>
          <a:prstGeom prst="rect">
            <a:avLst/>
          </a:prstGeom>
        </p:spPr>
      </p:pic>
      <p:sp>
        <p:nvSpPr>
          <p:cNvPr id="10" name="Moon 9">
            <a:extLst>
              <a:ext uri="{FF2B5EF4-FFF2-40B4-BE49-F238E27FC236}">
                <a16:creationId xmlns:a16="http://schemas.microsoft.com/office/drawing/2014/main" id="{C3B706A4-6198-4942-AF90-3F155123AD38}"/>
              </a:ext>
            </a:extLst>
          </p:cNvPr>
          <p:cNvSpPr/>
          <p:nvPr/>
        </p:nvSpPr>
        <p:spPr>
          <a:xfrm>
            <a:off x="7772400" y="1981200"/>
            <a:ext cx="2117878" cy="685800"/>
          </a:xfrm>
          <a:prstGeom prst="mo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Apo- E   Apo -CII</a:t>
            </a:r>
            <a:endParaRPr lang="en-US" sz="1100" b="1" dirty="0">
              <a:solidFill>
                <a:schemeClr val="tx1"/>
              </a:solidFill>
            </a:endParaRPr>
          </a:p>
        </p:txBody>
      </p:sp>
      <p:cxnSp>
        <p:nvCxnSpPr>
          <p:cNvPr id="16" name="Straight Arrow Connector 15">
            <a:extLst>
              <a:ext uri="{FF2B5EF4-FFF2-40B4-BE49-F238E27FC236}">
                <a16:creationId xmlns:a16="http://schemas.microsoft.com/office/drawing/2014/main" id="{D6D976E6-B849-4C9F-BAA0-7C6BD98A9E35}"/>
              </a:ext>
            </a:extLst>
          </p:cNvPr>
          <p:cNvCxnSpPr>
            <a:cxnSpLocks/>
          </p:cNvCxnSpPr>
          <p:nvPr/>
        </p:nvCxnSpPr>
        <p:spPr>
          <a:xfrm flipH="1" flipV="1">
            <a:off x="5334000" y="3429000"/>
            <a:ext cx="533400" cy="3686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a:extLst>
              <a:ext uri="{FF2B5EF4-FFF2-40B4-BE49-F238E27FC236}">
                <a16:creationId xmlns:a16="http://schemas.microsoft.com/office/drawing/2014/main" id="{8E4E62BE-389E-433A-AAF6-758E83E5D3FC}"/>
              </a:ext>
            </a:extLst>
          </p:cNvPr>
          <p:cNvSpPr/>
          <p:nvPr/>
        </p:nvSpPr>
        <p:spPr>
          <a:xfrm>
            <a:off x="5029202" y="3101494"/>
            <a:ext cx="488141" cy="274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imes New Roman" panose="02020603050405020304" pitchFamily="18" charset="0"/>
                <a:cs typeface="Times New Roman" panose="02020603050405020304" pitchFamily="18" charset="0"/>
              </a:rPr>
              <a:t>FA</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1" name="Round Same Side Corner Rectangle 4">
            <a:extLst>
              <a:ext uri="{FF2B5EF4-FFF2-40B4-BE49-F238E27FC236}">
                <a16:creationId xmlns:a16="http://schemas.microsoft.com/office/drawing/2014/main" id="{EC1912B7-289F-4A37-B21F-83AA05A5D448}"/>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3621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98E6-7F52-9F6D-55F5-F5EACA986331}"/>
              </a:ext>
            </a:extLst>
          </p:cNvPr>
          <p:cNvSpPr>
            <a:spLocks noGrp="1"/>
          </p:cNvSpPr>
          <p:nvPr>
            <p:ph type="title"/>
          </p:nvPr>
        </p:nvSpPr>
        <p:spPr>
          <a:xfrm>
            <a:off x="10820400" y="2819400"/>
            <a:ext cx="457200" cy="357982"/>
          </a:xfrm>
        </p:spPr>
        <p:txBody>
          <a:bodyPr>
            <a:normAutofit fontScale="90000"/>
          </a:bodyPr>
          <a:lstStyle/>
          <a:p>
            <a:r>
              <a:rPr lang="en-GB" sz="2800" b="1" dirty="0"/>
              <a:t> </a:t>
            </a:r>
            <a:endParaRPr lang="en-US" sz="2800" b="1" dirty="0"/>
          </a:p>
        </p:txBody>
      </p:sp>
      <p:sp>
        <p:nvSpPr>
          <p:cNvPr id="3" name="Content Placeholder 2">
            <a:extLst>
              <a:ext uri="{FF2B5EF4-FFF2-40B4-BE49-F238E27FC236}">
                <a16:creationId xmlns:a16="http://schemas.microsoft.com/office/drawing/2014/main" id="{4DDE038E-9E25-2B58-8DCF-47C627481D09}"/>
              </a:ext>
            </a:extLst>
          </p:cNvPr>
          <p:cNvSpPr>
            <a:spLocks noGrp="1"/>
          </p:cNvSpPr>
          <p:nvPr>
            <p:ph idx="1"/>
          </p:nvPr>
        </p:nvSpPr>
        <p:spPr>
          <a:xfrm>
            <a:off x="533400" y="1524000"/>
            <a:ext cx="3657600" cy="4351338"/>
          </a:xfrm>
        </p:spPr>
        <p:txBody>
          <a:bodyPr>
            <a:normAutofit lnSpcReduction="10000"/>
          </a:bodyPr>
          <a:lstStyle/>
          <a:p>
            <a:pPr marL="0" indent="0" algn="just">
              <a:buNone/>
            </a:pPr>
            <a:r>
              <a:rPr lang="en-GB" sz="4000" b="1" u="sng" dirty="0">
                <a:latin typeface="Times New Roman" panose="02020603050405020304" pitchFamily="18" charset="0"/>
                <a:cs typeface="Times New Roman" panose="02020603050405020304" pitchFamily="18" charset="0"/>
              </a:rPr>
              <a:t>Lipoprotein (a) </a:t>
            </a:r>
          </a:p>
          <a:p>
            <a:pPr marL="0" indent="0" algn="just">
              <a:buNone/>
            </a:pPr>
            <a:r>
              <a:rPr lang="en-GB" sz="2400" dirty="0">
                <a:latin typeface="Times New Roman" panose="02020603050405020304" pitchFamily="18" charset="0"/>
                <a:cs typeface="Times New Roman" panose="02020603050405020304" pitchFamily="18" charset="0"/>
              </a:rPr>
              <a:t>Is a </a:t>
            </a:r>
            <a:r>
              <a:rPr lang="en-GB" sz="2400" b="1" dirty="0">
                <a:solidFill>
                  <a:srgbClr val="C00000"/>
                </a:solidFill>
                <a:latin typeface="Times New Roman" panose="02020603050405020304" pitchFamily="18" charset="0"/>
                <a:cs typeface="Times New Roman" panose="02020603050405020304" pitchFamily="18" charset="0"/>
              </a:rPr>
              <a:t>LDL variant </a:t>
            </a:r>
            <a:r>
              <a:rPr lang="en-GB" sz="2400" dirty="0">
                <a:latin typeface="Times New Roman" panose="02020603050405020304" pitchFamily="18" charset="0"/>
                <a:cs typeface="Times New Roman" panose="02020603050405020304" pitchFamily="18" charset="0"/>
              </a:rPr>
              <a:t>containing a protein called </a:t>
            </a:r>
            <a:r>
              <a:rPr lang="en-GB" sz="2400" b="1" dirty="0">
                <a:solidFill>
                  <a:srgbClr val="C00000"/>
                </a:solidFill>
                <a:latin typeface="Times New Roman" panose="02020603050405020304" pitchFamily="18" charset="0"/>
                <a:cs typeface="Times New Roman" panose="02020603050405020304" pitchFamily="18" charset="0"/>
              </a:rPr>
              <a:t>apolipoprotein (a)</a:t>
            </a:r>
            <a:r>
              <a:rPr lang="en-GB" sz="2400" dirty="0">
                <a:latin typeface="Times New Roman" panose="02020603050405020304" pitchFamily="18" charset="0"/>
                <a:cs typeface="Times New Roman" panose="02020603050405020304" pitchFamily="18" charset="0"/>
              </a:rPr>
              <a:t> Lp (a) is nearly identical in structure to an LDL particle</a:t>
            </a:r>
          </a:p>
          <a:p>
            <a:pPr marL="0" indent="0" algn="just">
              <a:buNone/>
            </a:pPr>
            <a:r>
              <a:rPr lang="en-GB" sz="2400" dirty="0">
                <a:latin typeface="Times New Roman" panose="02020603050405020304" pitchFamily="18" charset="0"/>
                <a:cs typeface="Times New Roman" panose="02020603050405020304" pitchFamily="18" charset="0"/>
              </a:rPr>
              <a:t>Its distinguishing feature is the presence of an additional apolipoprotein molecule, apo (a), that is covalently linked at a single site to apo B-100</a:t>
            </a:r>
          </a:p>
        </p:txBody>
      </p:sp>
      <p:pic>
        <p:nvPicPr>
          <p:cNvPr id="4" name="Picture 3">
            <a:extLst>
              <a:ext uri="{FF2B5EF4-FFF2-40B4-BE49-F238E27FC236}">
                <a16:creationId xmlns:a16="http://schemas.microsoft.com/office/drawing/2014/main" id="{8CFE7E5F-A851-46E8-9CBA-2225CE3D0FD5}"/>
              </a:ext>
            </a:extLst>
          </p:cNvPr>
          <p:cNvPicPr>
            <a:picLocks noChangeAspect="1"/>
          </p:cNvPicPr>
          <p:nvPr/>
        </p:nvPicPr>
        <p:blipFill>
          <a:blip r:embed="rId2"/>
          <a:stretch>
            <a:fillRect/>
          </a:stretch>
        </p:blipFill>
        <p:spPr>
          <a:xfrm>
            <a:off x="4724400" y="1981200"/>
            <a:ext cx="3886200" cy="3716020"/>
          </a:xfrm>
          <a:prstGeom prst="rect">
            <a:avLst/>
          </a:prstGeom>
        </p:spPr>
      </p:pic>
      <p:sp>
        <p:nvSpPr>
          <p:cNvPr id="5" name="Round Same Side Corner Rectangle 4">
            <a:extLst>
              <a:ext uri="{FF2B5EF4-FFF2-40B4-BE49-F238E27FC236}">
                <a16:creationId xmlns:a16="http://schemas.microsoft.com/office/drawing/2014/main" id="{E9DBC7A2-3A40-4A99-976F-0F4062768C9E}"/>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13185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485E-737D-0AE6-3206-D5D4846B914D}"/>
              </a:ext>
            </a:extLst>
          </p:cNvPr>
          <p:cNvSpPr>
            <a:spLocks noGrp="1"/>
          </p:cNvSpPr>
          <p:nvPr>
            <p:ph type="title"/>
          </p:nvPr>
        </p:nvSpPr>
        <p:spPr>
          <a:xfrm>
            <a:off x="1752600" y="839684"/>
            <a:ext cx="7239000" cy="808038"/>
          </a:xfrm>
        </p:spPr>
        <p:txBody>
          <a:bodyPr>
            <a:normAutofit fontScale="90000"/>
          </a:bodyPr>
          <a:lstStyle/>
          <a:p>
            <a:r>
              <a:rPr lang="en-US" sz="3600" b="1" dirty="0">
                <a:latin typeface="Times New Roman" panose="02020603050405020304" pitchFamily="18" charset="0"/>
                <a:cs typeface="Times New Roman" panose="02020603050405020304" pitchFamily="18" charset="0"/>
              </a:rPr>
              <a:t>Anatomical and physiological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aspects of cholesterol</a:t>
            </a:r>
            <a:br>
              <a:rPr lang="en-US" sz="3600" b="1" dirty="0">
                <a:latin typeface="Times New Roman" panose="02020603050405020304" pitchFamily="18" charset="0"/>
                <a:cs typeface="Times New Roman" panose="02020603050405020304" pitchFamily="18" charset="0"/>
              </a:rPr>
            </a:br>
            <a:endParaRPr lang="en-US" sz="3600" dirty="0"/>
          </a:p>
        </p:txBody>
      </p:sp>
      <p:pic>
        <p:nvPicPr>
          <p:cNvPr id="7" name="Content Placeholder 6">
            <a:extLst>
              <a:ext uri="{FF2B5EF4-FFF2-40B4-BE49-F238E27FC236}">
                <a16:creationId xmlns:a16="http://schemas.microsoft.com/office/drawing/2014/main" id="{12567F34-0F6C-4366-A169-9F2552B93D99}"/>
              </a:ext>
            </a:extLst>
          </p:cNvPr>
          <p:cNvPicPr>
            <a:picLocks noGrp="1" noChangeAspect="1"/>
          </p:cNvPicPr>
          <p:nvPr>
            <p:ph idx="1"/>
          </p:nvPr>
        </p:nvPicPr>
        <p:blipFill>
          <a:blip r:embed="rId2"/>
          <a:stretch>
            <a:fillRect/>
          </a:stretch>
        </p:blipFill>
        <p:spPr>
          <a:xfrm>
            <a:off x="1981200" y="1621218"/>
            <a:ext cx="5410200" cy="4894151"/>
          </a:xfrm>
          <a:prstGeom prst="rect">
            <a:avLst/>
          </a:prstGeom>
        </p:spPr>
      </p:pic>
      <p:sp>
        <p:nvSpPr>
          <p:cNvPr id="4" name="Round Same Side Corner Rectangle 4">
            <a:extLst>
              <a:ext uri="{FF2B5EF4-FFF2-40B4-BE49-F238E27FC236}">
                <a16:creationId xmlns:a16="http://schemas.microsoft.com/office/drawing/2014/main" id="{FC610AA0-ED1B-4002-AE69-DE2139A9810E}"/>
              </a:ext>
            </a:extLst>
          </p:cNvPr>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216540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CNS Module</a:t>
            </a:r>
            <a:br>
              <a:rPr lang="en-US" sz="4000" u="sng" dirty="0">
                <a:cs typeface="Times New Roman" pitchFamily="18" charset="0"/>
              </a:rPr>
            </a:br>
            <a:r>
              <a:rPr lang="en-US" sz="3200" u="sng" dirty="0">
                <a:cs typeface="Times New Roman" pitchFamily="18" charset="0"/>
              </a:rPr>
              <a:t>2nd</a:t>
            </a:r>
            <a:r>
              <a:rPr lang="en-US" sz="3200" dirty="0">
                <a:cs typeface="Times New Roman" pitchFamily="18" charset="0"/>
              </a:rPr>
              <a:t> Year MBBS(LGIS)</a:t>
            </a:r>
            <a:br>
              <a:rPr lang="en-US" sz="4000" u="sng">
                <a:cs typeface="Times New Roman" pitchFamily="18" charset="0"/>
              </a:rPr>
            </a:b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Dept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8C9D5FC8-5D10-4EE0-8815-6F51066288BF}"/>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2362199" cy="1871804"/>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485E-737D-0AE6-3206-D5D4846B914D}"/>
              </a:ext>
            </a:extLst>
          </p:cNvPr>
          <p:cNvSpPr>
            <a:spLocks noGrp="1"/>
          </p:cNvSpPr>
          <p:nvPr>
            <p:ph type="title"/>
          </p:nvPr>
        </p:nvSpPr>
        <p:spPr>
          <a:xfrm>
            <a:off x="2895600" y="990600"/>
            <a:ext cx="7239000" cy="808038"/>
          </a:xfrm>
        </p:spPr>
        <p:txBody>
          <a:bodyPr>
            <a:normAutofit fontScale="90000"/>
          </a:bodyPr>
          <a:lstStyle/>
          <a:p>
            <a:br>
              <a:rPr lang="en-US" sz="3600" b="1" dirty="0">
                <a:latin typeface="Times New Roman" panose="02020603050405020304" pitchFamily="18" charset="0"/>
                <a:cs typeface="Times New Roman" panose="02020603050405020304" pitchFamily="18" charset="0"/>
              </a:rPr>
            </a:br>
            <a:endParaRPr lang="en-US" sz="3600" dirty="0"/>
          </a:p>
        </p:txBody>
      </p:sp>
      <p:pic>
        <p:nvPicPr>
          <p:cNvPr id="7" name="Content Placeholder 6">
            <a:extLst>
              <a:ext uri="{FF2B5EF4-FFF2-40B4-BE49-F238E27FC236}">
                <a16:creationId xmlns:a16="http://schemas.microsoft.com/office/drawing/2014/main" id="{51EA5685-91C8-4B69-806E-EFFF3ED99B42}"/>
              </a:ext>
            </a:extLst>
          </p:cNvPr>
          <p:cNvPicPr>
            <a:picLocks noGrp="1" noChangeAspect="1"/>
          </p:cNvPicPr>
          <p:nvPr>
            <p:ph idx="1"/>
          </p:nvPr>
        </p:nvPicPr>
        <p:blipFill rotWithShape="1">
          <a:blip r:embed="rId2"/>
          <a:srcRect l="39165"/>
          <a:stretch/>
        </p:blipFill>
        <p:spPr>
          <a:xfrm>
            <a:off x="3810000" y="1798638"/>
            <a:ext cx="4706056" cy="4351338"/>
          </a:xfrm>
          <a:prstGeom prst="rect">
            <a:avLst/>
          </a:prstGeom>
        </p:spPr>
      </p:pic>
      <p:sp>
        <p:nvSpPr>
          <p:cNvPr id="8" name="Rectangle 7">
            <a:extLst>
              <a:ext uri="{FF2B5EF4-FFF2-40B4-BE49-F238E27FC236}">
                <a16:creationId xmlns:a16="http://schemas.microsoft.com/office/drawing/2014/main" id="{C87B0CEF-D95B-4218-9B09-D45243A9C477}"/>
              </a:ext>
            </a:extLst>
          </p:cNvPr>
          <p:cNvSpPr/>
          <p:nvPr/>
        </p:nvSpPr>
        <p:spPr>
          <a:xfrm>
            <a:off x="3505200" y="5334000"/>
            <a:ext cx="533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7F640E-D2DC-42D6-AE91-CB3C16D242E6}"/>
              </a:ext>
            </a:extLst>
          </p:cNvPr>
          <p:cNvSpPr/>
          <p:nvPr/>
        </p:nvSpPr>
        <p:spPr>
          <a:xfrm>
            <a:off x="245327" y="2331299"/>
            <a:ext cx="3575824" cy="1938992"/>
          </a:xfrm>
          <a:prstGeom prst="rect">
            <a:avLst/>
          </a:prstGeom>
        </p:spPr>
        <p:txBody>
          <a:bodyPr wrap="square">
            <a:spAutoFit/>
          </a:bodyPr>
          <a:lstStyle/>
          <a:p>
            <a:pPr algn="just"/>
            <a:r>
              <a:rPr lang="en-GB" sz="4000" b="1" dirty="0">
                <a:latin typeface="Times New Roman" panose="02020603050405020304" pitchFamily="18" charset="0"/>
                <a:cs typeface="Times New Roman" panose="02020603050405020304" pitchFamily="18" charset="0"/>
              </a:rPr>
              <a:t>HDL function</a:t>
            </a:r>
          </a:p>
          <a:p>
            <a:pPr algn="just"/>
            <a:r>
              <a:rPr lang="en-GB" sz="2000" dirty="0">
                <a:latin typeface="Times New Roman" panose="02020603050405020304" pitchFamily="18" charset="0"/>
                <a:cs typeface="Times New Roman" panose="02020603050405020304" pitchFamily="18" charset="0"/>
              </a:rPr>
              <a:t>HDL cholesterol, sometimes called “</a:t>
            </a:r>
            <a:r>
              <a:rPr lang="en-GB" sz="2000" b="1" dirty="0">
                <a:solidFill>
                  <a:srgbClr val="C00000"/>
                </a:solidFill>
                <a:latin typeface="Times New Roman" panose="02020603050405020304" pitchFamily="18" charset="0"/>
                <a:cs typeface="Times New Roman" panose="02020603050405020304" pitchFamily="18" charset="0"/>
              </a:rPr>
              <a:t>good” cholesterol,</a:t>
            </a:r>
            <a:r>
              <a:rPr lang="en-GB" sz="2000" dirty="0">
                <a:latin typeface="Times New Roman" panose="02020603050405020304" pitchFamily="18" charset="0"/>
                <a:cs typeface="Times New Roman" panose="02020603050405020304" pitchFamily="18" charset="0"/>
              </a:rPr>
              <a:t> absorbs </a:t>
            </a:r>
            <a:r>
              <a:rPr lang="en-GB" sz="2000" b="1" dirty="0">
                <a:solidFill>
                  <a:srgbClr val="C00000"/>
                </a:solidFill>
                <a:latin typeface="Times New Roman" panose="02020603050405020304" pitchFamily="18" charset="0"/>
                <a:cs typeface="Times New Roman" panose="02020603050405020304" pitchFamily="18" charset="0"/>
              </a:rPr>
              <a:t>cholesterol</a:t>
            </a:r>
            <a:r>
              <a:rPr lang="en-GB" sz="2000" dirty="0">
                <a:latin typeface="Times New Roman" panose="02020603050405020304" pitchFamily="18" charset="0"/>
                <a:cs typeface="Times New Roman" panose="02020603050405020304" pitchFamily="18" charset="0"/>
              </a:rPr>
              <a:t> in the blood and carries it </a:t>
            </a:r>
            <a:r>
              <a:rPr lang="en-GB" sz="2000" b="1" dirty="0">
                <a:solidFill>
                  <a:srgbClr val="C00000"/>
                </a:solidFill>
                <a:latin typeface="Times New Roman" panose="02020603050405020304" pitchFamily="18" charset="0"/>
                <a:cs typeface="Times New Roman" panose="02020603050405020304" pitchFamily="18" charset="0"/>
              </a:rPr>
              <a:t>back to the liver</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6" name="Round Same Side Corner Rectangle 4">
            <a:extLst>
              <a:ext uri="{FF2B5EF4-FFF2-40B4-BE49-F238E27FC236}">
                <a16:creationId xmlns:a16="http://schemas.microsoft.com/office/drawing/2014/main" id="{009B6736-ED65-4A6C-A5BD-E18D498F387C}"/>
              </a:ext>
            </a:extLst>
          </p:cNvPr>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2831443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485E-737D-0AE6-3206-D5D4846B914D}"/>
              </a:ext>
            </a:extLst>
          </p:cNvPr>
          <p:cNvSpPr>
            <a:spLocks noGrp="1"/>
          </p:cNvSpPr>
          <p:nvPr>
            <p:ph type="title"/>
          </p:nvPr>
        </p:nvSpPr>
        <p:spPr>
          <a:xfrm>
            <a:off x="9448800" y="1166019"/>
            <a:ext cx="1143000" cy="685800"/>
          </a:xfrm>
        </p:spPr>
        <p:txBody>
          <a:bodyPr>
            <a:normAutofit/>
          </a:bodyPr>
          <a:lstStyle/>
          <a:p>
            <a:endParaRPr lang="en-US" sz="36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36C11219-9706-4012-BD77-8440FF1207A8}"/>
              </a:ext>
            </a:extLst>
          </p:cNvPr>
          <p:cNvSpPr>
            <a:spLocks noGrp="1"/>
          </p:cNvSpPr>
          <p:nvPr>
            <p:ph idx="1"/>
          </p:nvPr>
        </p:nvSpPr>
        <p:spPr>
          <a:xfrm>
            <a:off x="57938" y="1815790"/>
            <a:ext cx="3462130" cy="4351338"/>
          </a:xfrm>
        </p:spPr>
        <p:txBody>
          <a:bodyPr>
            <a:normAutofit/>
          </a:bodyPr>
          <a:lstStyle/>
          <a:p>
            <a:pPr marL="0" indent="0">
              <a:buNone/>
            </a:pPr>
            <a:r>
              <a:rPr lang="en-GB" sz="4000" b="1" dirty="0">
                <a:latin typeface="Times New Roman" panose="02020603050405020304" pitchFamily="18" charset="0"/>
                <a:cs typeface="Times New Roman" panose="02020603050405020304" pitchFamily="18" charset="0"/>
              </a:rPr>
              <a:t>LDL function</a:t>
            </a:r>
          </a:p>
          <a:p>
            <a:pPr marL="0" indent="0">
              <a:buNone/>
            </a:pPr>
            <a:r>
              <a:rPr lang="en-GB" sz="2400" dirty="0">
                <a:latin typeface="Times New Roman" panose="02020603050405020304" pitchFamily="18" charset="0"/>
                <a:cs typeface="Times New Roman" panose="02020603050405020304" pitchFamily="18" charset="0"/>
              </a:rPr>
              <a:t>LDL cholesterol, sometimes called “</a:t>
            </a:r>
            <a:r>
              <a:rPr lang="en-GB" sz="2400" b="1" dirty="0">
                <a:solidFill>
                  <a:srgbClr val="C00000"/>
                </a:solidFill>
                <a:latin typeface="Times New Roman" panose="02020603050405020304" pitchFamily="18" charset="0"/>
                <a:cs typeface="Times New Roman" panose="02020603050405020304" pitchFamily="18" charset="0"/>
              </a:rPr>
              <a:t>bad” cholesterol</a:t>
            </a:r>
            <a:r>
              <a:rPr lang="en-GB" sz="2400" dirty="0">
                <a:latin typeface="Times New Roman" panose="02020603050405020304" pitchFamily="18" charset="0"/>
                <a:cs typeface="Times New Roman" panose="02020603050405020304" pitchFamily="18" charset="0"/>
              </a:rPr>
              <a:t>, it is responsible for </a:t>
            </a:r>
            <a:r>
              <a:rPr lang="en-GB" sz="2400" b="1" dirty="0">
                <a:solidFill>
                  <a:srgbClr val="C00000"/>
                </a:solidFill>
                <a:latin typeface="Times New Roman" panose="02020603050405020304" pitchFamily="18" charset="0"/>
                <a:cs typeface="Times New Roman" panose="02020603050405020304" pitchFamily="18" charset="0"/>
              </a:rPr>
              <a:t>carrying cholesterol </a:t>
            </a:r>
            <a:r>
              <a:rPr lang="en-GB" sz="2400" dirty="0">
                <a:latin typeface="Times New Roman" panose="02020603050405020304" pitchFamily="18" charset="0"/>
                <a:cs typeface="Times New Roman" panose="02020603050405020304" pitchFamily="18" charset="0"/>
              </a:rPr>
              <a:t>to peripheral tissue</a:t>
            </a:r>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E630723-A83C-408F-B42F-D8BAFA30775A}"/>
              </a:ext>
            </a:extLst>
          </p:cNvPr>
          <p:cNvPicPr>
            <a:picLocks noChangeAspect="1"/>
          </p:cNvPicPr>
          <p:nvPr/>
        </p:nvPicPr>
        <p:blipFill rotWithShape="1">
          <a:blip r:embed="rId2"/>
          <a:srcRect r="37191"/>
          <a:stretch/>
        </p:blipFill>
        <p:spPr>
          <a:xfrm>
            <a:off x="3505200" y="1166019"/>
            <a:ext cx="5225498" cy="5143500"/>
          </a:xfrm>
          <a:prstGeom prst="rect">
            <a:avLst/>
          </a:prstGeom>
        </p:spPr>
      </p:pic>
      <p:sp>
        <p:nvSpPr>
          <p:cNvPr id="8" name="Rectangle 7">
            <a:extLst>
              <a:ext uri="{FF2B5EF4-FFF2-40B4-BE49-F238E27FC236}">
                <a16:creationId xmlns:a16="http://schemas.microsoft.com/office/drawing/2014/main" id="{947FACE5-296A-4CDB-8B7B-3DDED0EC2FC0}"/>
              </a:ext>
            </a:extLst>
          </p:cNvPr>
          <p:cNvSpPr/>
          <p:nvPr/>
        </p:nvSpPr>
        <p:spPr>
          <a:xfrm>
            <a:off x="8610600" y="16764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64DE87-472D-4FB9-9BD6-A70AD175434D}"/>
              </a:ext>
            </a:extLst>
          </p:cNvPr>
          <p:cNvSpPr/>
          <p:nvPr/>
        </p:nvSpPr>
        <p:spPr>
          <a:xfrm>
            <a:off x="8305800" y="5403057"/>
            <a:ext cx="685800" cy="624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4">
            <a:extLst>
              <a:ext uri="{FF2B5EF4-FFF2-40B4-BE49-F238E27FC236}">
                <a16:creationId xmlns:a16="http://schemas.microsoft.com/office/drawing/2014/main" id="{AF276574-E95B-4138-9B6F-6EEEA2CC9868}"/>
              </a:ext>
            </a:extLst>
          </p:cNvPr>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361341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6857A-C01A-D542-066C-E8B73B79A493}"/>
              </a:ext>
            </a:extLst>
          </p:cNvPr>
          <p:cNvSpPr>
            <a:spLocks noGrp="1"/>
          </p:cNvSpPr>
          <p:nvPr>
            <p:ph type="title"/>
          </p:nvPr>
        </p:nvSpPr>
        <p:spPr>
          <a:xfrm>
            <a:off x="1981200" y="457200"/>
            <a:ext cx="4495800" cy="762000"/>
          </a:xfrm>
        </p:spPr>
        <p:txBody>
          <a:bodyPr>
            <a:normAutofit fontScale="90000"/>
          </a:bodyPr>
          <a:lstStyle/>
          <a:p>
            <a:r>
              <a:rPr lang="en-US" sz="6000" b="1" dirty="0"/>
              <a:t>      </a:t>
            </a:r>
          </a:p>
        </p:txBody>
      </p:sp>
      <p:sp>
        <p:nvSpPr>
          <p:cNvPr id="9" name="Content Placeholder 8">
            <a:extLst>
              <a:ext uri="{FF2B5EF4-FFF2-40B4-BE49-F238E27FC236}">
                <a16:creationId xmlns:a16="http://schemas.microsoft.com/office/drawing/2014/main" id="{030FB02B-DDF6-B179-8FA5-CADD5249E0BE}"/>
              </a:ext>
            </a:extLst>
          </p:cNvPr>
          <p:cNvSpPr>
            <a:spLocks noGrp="1"/>
          </p:cNvSpPr>
          <p:nvPr>
            <p:ph sz="half" idx="1"/>
          </p:nvPr>
        </p:nvSpPr>
        <p:spPr>
          <a:xfrm>
            <a:off x="0" y="1371600"/>
            <a:ext cx="4114800" cy="5410199"/>
          </a:xfrm>
        </p:spPr>
        <p:txBody>
          <a:bodyPr>
            <a:normAutofit/>
          </a:bodyPr>
          <a:lstStyle/>
          <a:p>
            <a:endParaRPr lang="en-US" sz="2000" dirty="0"/>
          </a:p>
          <a:p>
            <a:endParaRPr lang="en-US" sz="2000" dirty="0"/>
          </a:p>
          <a:p>
            <a:endParaRPr lang="en-US" sz="2000" dirty="0"/>
          </a:p>
        </p:txBody>
      </p:sp>
      <p:sp>
        <p:nvSpPr>
          <p:cNvPr id="3" name="Rectangle 2">
            <a:extLst>
              <a:ext uri="{FF2B5EF4-FFF2-40B4-BE49-F238E27FC236}">
                <a16:creationId xmlns:a16="http://schemas.microsoft.com/office/drawing/2014/main" id="{B718B5C1-E05D-4AEB-AF21-C2DEB1B52C03}"/>
              </a:ext>
            </a:extLst>
          </p:cNvPr>
          <p:cNvSpPr/>
          <p:nvPr/>
        </p:nvSpPr>
        <p:spPr>
          <a:xfrm>
            <a:off x="323852" y="1828800"/>
            <a:ext cx="4705350" cy="4062651"/>
          </a:xfrm>
          <a:prstGeom prst="rect">
            <a:avLst/>
          </a:prstGeom>
        </p:spPr>
        <p:txBody>
          <a:bodyPr wrap="square">
            <a:spAutoFit/>
          </a:bodyPr>
          <a:lstStyle/>
          <a:p>
            <a:pPr algn="just"/>
            <a:r>
              <a:rPr lang="en-GB" sz="4000" b="1" u="sng" dirty="0">
                <a:latin typeface="Times New Roman" panose="02020603050405020304" pitchFamily="18" charset="0"/>
                <a:cs typeface="Times New Roman" panose="02020603050405020304" pitchFamily="18" charset="0"/>
              </a:rPr>
              <a:t>Tangier disease </a:t>
            </a:r>
          </a:p>
          <a:p>
            <a:pPr algn="just"/>
            <a:endParaRPr lang="en-GB" dirty="0"/>
          </a:p>
          <a:p>
            <a:pPr algn="just"/>
            <a:r>
              <a:rPr lang="en-GB" sz="2000" dirty="0">
                <a:latin typeface="Times New Roman" panose="02020603050405020304" pitchFamily="18" charset="0"/>
                <a:cs typeface="Times New Roman" panose="02020603050405020304" pitchFamily="18" charset="0"/>
              </a:rPr>
              <a:t>Rare</a:t>
            </a:r>
            <a:r>
              <a:rPr lang="en-GB" sz="2000" b="1" dirty="0">
                <a:solidFill>
                  <a:srgbClr val="C00000"/>
                </a:solidFill>
                <a:latin typeface="Times New Roman" panose="02020603050405020304" pitchFamily="18" charset="0"/>
                <a:cs typeface="Times New Roman" panose="02020603050405020304" pitchFamily="18" charset="0"/>
              </a:rPr>
              <a:t> deficiency of ABCA1 </a:t>
            </a:r>
          </a:p>
          <a:p>
            <a:pPr algn="just"/>
            <a:r>
              <a:rPr lang="en-GB" sz="2000" b="1" dirty="0">
                <a:solidFill>
                  <a:srgbClr val="C00000"/>
                </a:solidFill>
                <a:latin typeface="Times New Roman" panose="02020603050405020304" pitchFamily="18" charset="0"/>
                <a:cs typeface="Times New Roman" panose="02020603050405020304" pitchFamily="18" charset="0"/>
              </a:rPr>
              <a:t>Inherited disorder </a:t>
            </a:r>
            <a:r>
              <a:rPr lang="en-GB" sz="2000" dirty="0">
                <a:latin typeface="Times New Roman" panose="02020603050405020304" pitchFamily="18" charset="0"/>
                <a:cs typeface="Times New Roman" panose="02020603050405020304" pitchFamily="18" charset="0"/>
              </a:rPr>
              <a:t>characterized by significantly </a:t>
            </a:r>
            <a:r>
              <a:rPr lang="en-GB" sz="2000" b="1" dirty="0">
                <a:solidFill>
                  <a:srgbClr val="C00000"/>
                </a:solidFill>
                <a:latin typeface="Times New Roman" panose="02020603050405020304" pitchFamily="18" charset="0"/>
                <a:cs typeface="Times New Roman" panose="02020603050405020304" pitchFamily="18" charset="0"/>
              </a:rPr>
              <a:t>reduced levels of HDL </a:t>
            </a:r>
            <a:r>
              <a:rPr lang="en-GB" sz="2000" dirty="0">
                <a:latin typeface="Times New Roman" panose="02020603050405020304" pitchFamily="18" charset="0"/>
                <a:cs typeface="Times New Roman" panose="02020603050405020304" pitchFamily="18" charset="0"/>
              </a:rPr>
              <a:t>in the blood</a:t>
            </a:r>
          </a:p>
          <a:p>
            <a:pPr algn="just"/>
            <a:r>
              <a:rPr lang="en-GB" sz="2000" dirty="0">
                <a:latin typeface="Times New Roman" panose="02020603050405020304" pitchFamily="18" charset="0"/>
                <a:cs typeface="Times New Roman" panose="02020603050405020304" pitchFamily="18" charset="0"/>
              </a:rPr>
              <a:t>Characterized by </a:t>
            </a:r>
            <a:r>
              <a:rPr lang="en-GB" sz="2000" dirty="0">
                <a:solidFill>
                  <a:srgbClr val="C00000"/>
                </a:solidFill>
                <a:latin typeface="Times New Roman" panose="02020603050405020304" pitchFamily="18" charset="0"/>
                <a:cs typeface="Times New Roman" panose="02020603050405020304" pitchFamily="18" charset="0"/>
              </a:rPr>
              <a:t>enlarged orange- or yellow-</a:t>
            </a:r>
            <a:r>
              <a:rPr lang="en-GB" sz="2000" dirty="0" err="1">
                <a:solidFill>
                  <a:srgbClr val="C00000"/>
                </a:solidFill>
                <a:latin typeface="Times New Roman" panose="02020603050405020304" pitchFamily="18" charset="0"/>
                <a:cs typeface="Times New Roman" panose="02020603050405020304" pitchFamily="18" charset="0"/>
              </a:rPr>
              <a:t>colored</a:t>
            </a:r>
            <a:r>
              <a:rPr lang="en-GB" sz="2000" dirty="0">
                <a:solidFill>
                  <a:srgbClr val="C00000"/>
                </a:solidFill>
                <a:latin typeface="Times New Roman" panose="02020603050405020304" pitchFamily="18" charset="0"/>
                <a:cs typeface="Times New Roman" panose="02020603050405020304" pitchFamily="18" charset="0"/>
              </a:rPr>
              <a:t> tonsils</a:t>
            </a:r>
            <a:r>
              <a:rPr lang="en-GB" sz="2000" dirty="0">
                <a:latin typeface="Times New Roman" panose="02020603050405020304" pitchFamily="18" charset="0"/>
                <a:cs typeface="Times New Roman" panose="02020603050405020304" pitchFamily="18" charset="0"/>
              </a:rPr>
              <a:t>. This discoloration is due to </a:t>
            </a:r>
            <a:r>
              <a:rPr lang="en-GB" sz="2000" b="1" dirty="0">
                <a:solidFill>
                  <a:srgbClr val="C00000"/>
                </a:solidFill>
                <a:latin typeface="Times New Roman" panose="02020603050405020304" pitchFamily="18" charset="0"/>
                <a:cs typeface="Times New Roman" panose="02020603050405020304" pitchFamily="18" charset="0"/>
              </a:rPr>
              <a:t>fatty deposits accumulating </a:t>
            </a:r>
            <a:r>
              <a:rPr lang="en-GB" sz="2000" dirty="0">
                <a:latin typeface="Times New Roman" panose="02020603050405020304" pitchFamily="18" charset="0"/>
                <a:cs typeface="Times New Roman" panose="02020603050405020304" pitchFamily="18" charset="0"/>
              </a:rPr>
              <a:t>in the tonsils. Fatty deposits can also form in other organs causing enlargement of the </a:t>
            </a:r>
            <a:r>
              <a:rPr lang="en-GB" sz="2000" b="1" dirty="0">
                <a:solidFill>
                  <a:srgbClr val="C00000"/>
                </a:solidFill>
                <a:latin typeface="Times New Roman" panose="02020603050405020304" pitchFamily="18" charset="0"/>
                <a:cs typeface="Times New Roman" panose="02020603050405020304" pitchFamily="18" charset="0"/>
              </a:rPr>
              <a:t>throat, liver, spleen, or lymph nodes</a:t>
            </a:r>
            <a:endParaRPr lang="en-GB" sz="2000" b="1" u="sng" dirty="0">
              <a:solidFill>
                <a:srgbClr val="C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356B4F6-42DA-40AB-AB2D-19763155CDFA}"/>
              </a:ext>
            </a:extLst>
          </p:cNvPr>
          <p:cNvPicPr>
            <a:picLocks noChangeAspect="1"/>
          </p:cNvPicPr>
          <p:nvPr/>
        </p:nvPicPr>
        <p:blipFill rotWithShape="1">
          <a:blip r:embed="rId2"/>
          <a:srcRect r="3939" b="4167"/>
          <a:stretch/>
        </p:blipFill>
        <p:spPr>
          <a:xfrm>
            <a:off x="5257800" y="2209800"/>
            <a:ext cx="3352800" cy="3505200"/>
          </a:xfrm>
          <a:prstGeom prst="rect">
            <a:avLst/>
          </a:prstGeom>
        </p:spPr>
      </p:pic>
      <p:sp>
        <p:nvSpPr>
          <p:cNvPr id="7" name="Round Same Side Corner Rectangle 4">
            <a:extLst>
              <a:ext uri="{FF2B5EF4-FFF2-40B4-BE49-F238E27FC236}">
                <a16:creationId xmlns:a16="http://schemas.microsoft.com/office/drawing/2014/main" id="{56F98551-3312-4345-BC4F-EC2EFC32DBCC}"/>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Tree>
    <p:extLst>
      <p:ext uri="{BB962C8B-B14F-4D97-AF65-F5344CB8AC3E}">
        <p14:creationId xmlns:p14="http://schemas.microsoft.com/office/powerpoint/2010/main" val="245665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98E6-7F52-9F6D-55F5-F5EACA986331}"/>
              </a:ext>
            </a:extLst>
          </p:cNvPr>
          <p:cNvSpPr>
            <a:spLocks noGrp="1"/>
          </p:cNvSpPr>
          <p:nvPr>
            <p:ph type="title"/>
          </p:nvPr>
        </p:nvSpPr>
        <p:spPr>
          <a:xfrm>
            <a:off x="914400" y="480219"/>
            <a:ext cx="7543800" cy="842964"/>
          </a:xfrm>
        </p:spPr>
        <p:txBody>
          <a:bodyPr>
            <a:normAutofit/>
          </a:bodyPr>
          <a:lstStyle/>
          <a:p>
            <a:pPr algn="ctr"/>
            <a:r>
              <a:rPr lang="en-GB" sz="4400" b="1" dirty="0">
                <a:latin typeface="Times New Roman" panose="02020603050405020304" pitchFamily="18" charset="0"/>
                <a:cs typeface="Times New Roman" panose="02020603050405020304" pitchFamily="18" charset="0"/>
              </a:rPr>
              <a:t>Fatty liver </a:t>
            </a:r>
            <a:endParaRPr lang="en-US" sz="4400" b="1"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EE49E72A-A74F-4FF4-8C77-115D495C3963}"/>
              </a:ext>
            </a:extLst>
          </p:cNvPr>
          <p:cNvPicPr>
            <a:picLocks noGrp="1" noChangeAspect="1"/>
          </p:cNvPicPr>
          <p:nvPr>
            <p:ph idx="1"/>
          </p:nvPr>
        </p:nvPicPr>
        <p:blipFill rotWithShape="1">
          <a:blip r:embed="rId2"/>
          <a:srcRect b="24468"/>
          <a:stretch/>
        </p:blipFill>
        <p:spPr>
          <a:xfrm>
            <a:off x="857250" y="1828800"/>
            <a:ext cx="7429500" cy="4038600"/>
          </a:xfrm>
          <a:prstGeom prst="rect">
            <a:avLst/>
          </a:prstGeom>
        </p:spPr>
      </p:pic>
    </p:spTree>
    <p:extLst>
      <p:ext uri="{BB962C8B-B14F-4D97-AF65-F5344CB8AC3E}">
        <p14:creationId xmlns:p14="http://schemas.microsoft.com/office/powerpoint/2010/main" val="381381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98E6-7F52-9F6D-55F5-F5EACA986331}"/>
              </a:ext>
            </a:extLst>
          </p:cNvPr>
          <p:cNvSpPr>
            <a:spLocks noGrp="1"/>
          </p:cNvSpPr>
          <p:nvPr>
            <p:ph type="title"/>
          </p:nvPr>
        </p:nvSpPr>
        <p:spPr>
          <a:xfrm>
            <a:off x="914400" y="480219"/>
            <a:ext cx="7543800" cy="842964"/>
          </a:xfrm>
        </p:spPr>
        <p:txBody>
          <a:bodyPr>
            <a:normAutofit/>
          </a:bodyPr>
          <a:lstStyle/>
          <a:p>
            <a:pPr algn="ctr"/>
            <a:r>
              <a:rPr lang="en-GB" sz="4400" b="1" dirty="0">
                <a:latin typeface="Times New Roman" panose="02020603050405020304" pitchFamily="18" charset="0"/>
                <a:cs typeface="Times New Roman" panose="02020603050405020304" pitchFamily="18" charset="0"/>
              </a:rPr>
              <a:t>Types of fatty liver </a:t>
            </a:r>
            <a:endParaRPr lang="en-US" sz="4400" b="1" dirty="0">
              <a:latin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9F1922C4-AF1F-4F91-88F7-A2609F841D72}"/>
              </a:ext>
            </a:extLst>
          </p:cNvPr>
          <p:cNvPicPr>
            <a:picLocks noGrp="1" noChangeAspect="1"/>
          </p:cNvPicPr>
          <p:nvPr>
            <p:ph idx="1"/>
          </p:nvPr>
        </p:nvPicPr>
        <p:blipFill rotWithShape="1">
          <a:blip r:embed="rId2"/>
          <a:srcRect b="25566"/>
          <a:stretch/>
        </p:blipFill>
        <p:spPr>
          <a:xfrm>
            <a:off x="730614" y="3200401"/>
            <a:ext cx="7727586" cy="3177380"/>
          </a:xfrm>
          <a:prstGeom prst="rect">
            <a:avLst/>
          </a:prstGeom>
        </p:spPr>
      </p:pic>
      <p:sp>
        <p:nvSpPr>
          <p:cNvPr id="5" name="Rectangle 4">
            <a:extLst>
              <a:ext uri="{FF2B5EF4-FFF2-40B4-BE49-F238E27FC236}">
                <a16:creationId xmlns:a16="http://schemas.microsoft.com/office/drawing/2014/main" id="{256A0AA9-CA01-46E1-99E0-A146E1FBB64E}"/>
              </a:ext>
            </a:extLst>
          </p:cNvPr>
          <p:cNvSpPr/>
          <p:nvPr/>
        </p:nvSpPr>
        <p:spPr>
          <a:xfrm>
            <a:off x="628650" y="1825625"/>
            <a:ext cx="3562350" cy="1069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Alcoholic fatty liver</a:t>
            </a:r>
            <a:endParaRPr lang="en-US" sz="24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030CC57-D04F-4DD6-9E6D-89F6AD5C5C18}"/>
              </a:ext>
            </a:extLst>
          </p:cNvPr>
          <p:cNvSpPr/>
          <p:nvPr/>
        </p:nvSpPr>
        <p:spPr>
          <a:xfrm>
            <a:off x="4800600" y="1825625"/>
            <a:ext cx="3714750" cy="1069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Non- alcoholic fatty liver</a:t>
            </a:r>
          </a:p>
        </p:txBody>
      </p:sp>
      <p:sp>
        <p:nvSpPr>
          <p:cNvPr id="6" name="Round Same Side Corner Rectangle 4">
            <a:extLst>
              <a:ext uri="{FF2B5EF4-FFF2-40B4-BE49-F238E27FC236}">
                <a16:creationId xmlns:a16="http://schemas.microsoft.com/office/drawing/2014/main" id="{A2F427E3-F31F-46F4-842B-8618219FED42}"/>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53062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98E6-7F52-9F6D-55F5-F5EACA986331}"/>
              </a:ext>
            </a:extLst>
          </p:cNvPr>
          <p:cNvSpPr>
            <a:spLocks noGrp="1"/>
          </p:cNvSpPr>
          <p:nvPr>
            <p:ph type="title"/>
          </p:nvPr>
        </p:nvSpPr>
        <p:spPr>
          <a:xfrm>
            <a:off x="914400" y="480219"/>
            <a:ext cx="7543800" cy="842964"/>
          </a:xfrm>
        </p:spPr>
        <p:txBody>
          <a:bodyPr>
            <a:normAutofit/>
          </a:bodyPr>
          <a:lstStyle/>
          <a:p>
            <a:pPr algn="ctr"/>
            <a:r>
              <a:rPr lang="en-GB" sz="4400" b="1" dirty="0">
                <a:latin typeface="Times New Roman" panose="02020603050405020304" pitchFamily="18" charset="0"/>
                <a:cs typeface="Times New Roman" panose="02020603050405020304" pitchFamily="18" charset="0"/>
              </a:rPr>
              <a:t>Causes of fatty liver </a:t>
            </a:r>
            <a:endParaRPr lang="en-US" sz="4400" b="1" dirty="0">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81743F83-5764-49F4-9B2F-FCBFE87F95B2}"/>
              </a:ext>
            </a:extLst>
          </p:cNvPr>
          <p:cNvSpPr>
            <a:spLocks noGrp="1"/>
          </p:cNvSpPr>
          <p:nvPr>
            <p:ph idx="1"/>
          </p:nvPr>
        </p:nvSpPr>
        <p:spPr>
          <a:xfrm>
            <a:off x="11125200" y="2360612"/>
            <a:ext cx="209550" cy="1376363"/>
          </a:xfrm>
        </p:spPr>
        <p:txBody>
          <a:bodyPr/>
          <a:lstStyle/>
          <a:p>
            <a:endParaRPr lang="en-US"/>
          </a:p>
        </p:txBody>
      </p:sp>
      <p:sp>
        <p:nvSpPr>
          <p:cNvPr id="10" name="Rectangle 9">
            <a:extLst>
              <a:ext uri="{FF2B5EF4-FFF2-40B4-BE49-F238E27FC236}">
                <a16:creationId xmlns:a16="http://schemas.microsoft.com/office/drawing/2014/main" id="{9E805175-B43B-43F0-A3D8-C7D84F653F78}"/>
              </a:ext>
            </a:extLst>
          </p:cNvPr>
          <p:cNvSpPr/>
          <p:nvPr/>
        </p:nvSpPr>
        <p:spPr>
          <a:xfrm>
            <a:off x="838200" y="1825625"/>
            <a:ext cx="2286000" cy="1069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imes New Roman" panose="02020603050405020304" pitchFamily="18" charset="0"/>
                <a:cs typeface="Times New Roman" panose="02020603050405020304" pitchFamily="18" charset="0"/>
              </a:rPr>
              <a:t>Increase synthesis of TAG</a:t>
            </a:r>
            <a:endParaRPr lang="en-US" b="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9431C9F-CC16-4145-B3B8-1FC88D2AF4BD}"/>
              </a:ext>
            </a:extLst>
          </p:cNvPr>
          <p:cNvSpPr/>
          <p:nvPr/>
        </p:nvSpPr>
        <p:spPr>
          <a:xfrm>
            <a:off x="3657600" y="1825625"/>
            <a:ext cx="2133600" cy="1069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imes New Roman" panose="02020603050405020304" pitchFamily="18" charset="0"/>
                <a:cs typeface="Times New Roman" panose="02020603050405020304" pitchFamily="18" charset="0"/>
              </a:rPr>
              <a:t>Decrease utilization of fats </a:t>
            </a:r>
            <a:endParaRPr lang="en-US"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E052A16-A50E-41CF-BE4E-BD466028F86D}"/>
              </a:ext>
            </a:extLst>
          </p:cNvPr>
          <p:cNvSpPr/>
          <p:nvPr/>
        </p:nvSpPr>
        <p:spPr>
          <a:xfrm>
            <a:off x="6324600" y="1825625"/>
            <a:ext cx="2133600" cy="1069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imes New Roman" panose="02020603050405020304" pitchFamily="18" charset="0"/>
                <a:cs typeface="Times New Roman" panose="02020603050405020304" pitchFamily="18" charset="0"/>
              </a:rPr>
              <a:t>Decrease removal of fats</a:t>
            </a:r>
            <a:endParaRPr lang="en-US" b="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0C1C2116-32EE-4CF5-A602-DAB3424B2DC4}"/>
              </a:ext>
            </a:extLst>
          </p:cNvPr>
          <p:cNvSpPr/>
          <p:nvPr/>
        </p:nvSpPr>
        <p:spPr>
          <a:xfrm>
            <a:off x="1066800" y="3505200"/>
            <a:ext cx="14478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imes New Roman" panose="02020603050405020304" pitchFamily="18" charset="0"/>
                <a:cs typeface="Times New Roman" panose="02020603050405020304" pitchFamily="18" charset="0"/>
              </a:rPr>
              <a:t>High fat diet</a:t>
            </a:r>
          </a:p>
          <a:p>
            <a:pPr algn="ctr"/>
            <a:r>
              <a:rPr lang="en-GB" b="1" dirty="0">
                <a:latin typeface="Times New Roman" panose="02020603050405020304" pitchFamily="18" charset="0"/>
                <a:cs typeface="Times New Roman" panose="02020603050405020304" pitchFamily="18" charset="0"/>
              </a:rPr>
              <a:t>Starvation</a:t>
            </a:r>
          </a:p>
          <a:p>
            <a:pPr algn="ctr"/>
            <a:r>
              <a:rPr lang="en-GB" b="1" dirty="0">
                <a:latin typeface="Times New Roman" panose="02020603050405020304" pitchFamily="18" charset="0"/>
                <a:cs typeface="Times New Roman" panose="02020603050405020304" pitchFamily="18" charset="0"/>
              </a:rPr>
              <a:t>Diabetes</a:t>
            </a:r>
          </a:p>
          <a:p>
            <a:pPr algn="ctr"/>
            <a:endParaRPr lang="en-US" dirty="0"/>
          </a:p>
        </p:txBody>
      </p:sp>
      <p:sp>
        <p:nvSpPr>
          <p:cNvPr id="14" name="Rectangle 13">
            <a:extLst>
              <a:ext uri="{FF2B5EF4-FFF2-40B4-BE49-F238E27FC236}">
                <a16:creationId xmlns:a16="http://schemas.microsoft.com/office/drawing/2014/main" id="{1057B9B8-24EE-43B5-8D59-F7B6AE975892}"/>
              </a:ext>
            </a:extLst>
          </p:cNvPr>
          <p:cNvSpPr/>
          <p:nvPr/>
        </p:nvSpPr>
        <p:spPr>
          <a:xfrm>
            <a:off x="4000500" y="3505200"/>
            <a:ext cx="14478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imes New Roman" panose="02020603050405020304" pitchFamily="18" charset="0"/>
                <a:cs typeface="Times New Roman" panose="02020603050405020304" pitchFamily="18" charset="0"/>
              </a:rPr>
              <a:t>Chronic ethanol consumption</a:t>
            </a:r>
            <a:endParaRPr lang="en-US"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B7D45E1-CA4E-44BE-AD97-E1D7A0AEA947}"/>
              </a:ext>
            </a:extLst>
          </p:cNvPr>
          <p:cNvSpPr/>
          <p:nvPr/>
        </p:nvSpPr>
        <p:spPr>
          <a:xfrm>
            <a:off x="6858000" y="3505200"/>
            <a:ext cx="13335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imes New Roman" panose="02020603050405020304" pitchFamily="18" charset="0"/>
                <a:cs typeface="Times New Roman" panose="02020603050405020304" pitchFamily="18" charset="0"/>
              </a:rPr>
              <a:t>Impaired VLDL synthesis</a:t>
            </a:r>
            <a:endParaRPr lang="en-US" b="1" dirty="0">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C9638D2A-5715-48FE-8C35-95714C99A0B5}"/>
              </a:ext>
            </a:extLst>
          </p:cNvPr>
          <p:cNvCxnSpPr/>
          <p:nvPr/>
        </p:nvCxnSpPr>
        <p:spPr>
          <a:xfrm>
            <a:off x="1828800" y="3048000"/>
            <a:ext cx="0" cy="304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8" name="Picture 17">
            <a:extLst>
              <a:ext uri="{FF2B5EF4-FFF2-40B4-BE49-F238E27FC236}">
                <a16:creationId xmlns:a16="http://schemas.microsoft.com/office/drawing/2014/main" id="{B5335C66-A666-4C81-9334-AA67B028F41F}"/>
              </a:ext>
            </a:extLst>
          </p:cNvPr>
          <p:cNvPicPr>
            <a:picLocks noChangeAspect="1"/>
          </p:cNvPicPr>
          <p:nvPr/>
        </p:nvPicPr>
        <p:blipFill>
          <a:blip r:embed="rId2"/>
          <a:stretch>
            <a:fillRect/>
          </a:stretch>
        </p:blipFill>
        <p:spPr>
          <a:xfrm>
            <a:off x="4642097" y="3098457"/>
            <a:ext cx="164606" cy="390178"/>
          </a:xfrm>
          <a:prstGeom prst="rect">
            <a:avLst/>
          </a:prstGeom>
        </p:spPr>
      </p:pic>
      <p:pic>
        <p:nvPicPr>
          <p:cNvPr id="19" name="Picture 18">
            <a:extLst>
              <a:ext uri="{FF2B5EF4-FFF2-40B4-BE49-F238E27FC236}">
                <a16:creationId xmlns:a16="http://schemas.microsoft.com/office/drawing/2014/main" id="{F1073AF0-B923-4BCD-8CE3-A5CC87C6488C}"/>
              </a:ext>
            </a:extLst>
          </p:cNvPr>
          <p:cNvPicPr>
            <a:picLocks noChangeAspect="1"/>
          </p:cNvPicPr>
          <p:nvPr/>
        </p:nvPicPr>
        <p:blipFill>
          <a:blip r:embed="rId2"/>
          <a:stretch>
            <a:fillRect/>
          </a:stretch>
        </p:blipFill>
        <p:spPr>
          <a:xfrm>
            <a:off x="7505700" y="3098457"/>
            <a:ext cx="164606" cy="390178"/>
          </a:xfrm>
          <a:prstGeom prst="rect">
            <a:avLst/>
          </a:prstGeom>
        </p:spPr>
      </p:pic>
      <p:sp>
        <p:nvSpPr>
          <p:cNvPr id="16" name="Round Same Side Corner Rectangle 4">
            <a:extLst>
              <a:ext uri="{FF2B5EF4-FFF2-40B4-BE49-F238E27FC236}">
                <a16:creationId xmlns:a16="http://schemas.microsoft.com/office/drawing/2014/main" id="{0E400C6B-70D1-4FBD-AE50-0999B851D559}"/>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27370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98E6-7F52-9F6D-55F5-F5EACA986331}"/>
              </a:ext>
            </a:extLst>
          </p:cNvPr>
          <p:cNvSpPr>
            <a:spLocks noGrp="1"/>
          </p:cNvSpPr>
          <p:nvPr>
            <p:ph type="title"/>
          </p:nvPr>
        </p:nvSpPr>
        <p:spPr>
          <a:xfrm>
            <a:off x="10515600" y="1524000"/>
            <a:ext cx="685800" cy="609601"/>
          </a:xfrm>
        </p:spPr>
        <p:txBody>
          <a:bodyPr>
            <a:normAutofit/>
          </a:bodyPr>
          <a:lstStyle/>
          <a:p>
            <a:endParaRPr lang="en-US" sz="2800" b="1" dirty="0"/>
          </a:p>
        </p:txBody>
      </p:sp>
      <p:sp>
        <p:nvSpPr>
          <p:cNvPr id="3" name="Content Placeholder 2">
            <a:extLst>
              <a:ext uri="{FF2B5EF4-FFF2-40B4-BE49-F238E27FC236}">
                <a16:creationId xmlns:a16="http://schemas.microsoft.com/office/drawing/2014/main" id="{4DDE038E-9E25-2B58-8DCF-47C627481D09}"/>
              </a:ext>
            </a:extLst>
          </p:cNvPr>
          <p:cNvSpPr>
            <a:spLocks noGrp="1"/>
          </p:cNvSpPr>
          <p:nvPr>
            <p:ph idx="1"/>
          </p:nvPr>
        </p:nvSpPr>
        <p:spPr>
          <a:xfrm>
            <a:off x="1600200" y="824603"/>
            <a:ext cx="8077200" cy="2136775"/>
          </a:xfrm>
        </p:spPr>
        <p:txBody>
          <a:bodyPr>
            <a:normAutofit/>
          </a:bodyPr>
          <a:lstStyle/>
          <a:p>
            <a:pPr marL="0" indent="0">
              <a:buNone/>
            </a:pPr>
            <a:r>
              <a:rPr lang="en-GB" sz="3200" b="1" dirty="0">
                <a:latin typeface="Times New Roman" panose="02020603050405020304" pitchFamily="18" charset="0"/>
                <a:cs typeface="Times New Roman" panose="02020603050405020304" pitchFamily="18" charset="0"/>
              </a:rPr>
              <a:t>Chronic alcoholism leads to fatty liver</a:t>
            </a:r>
            <a:endParaRPr lang="en-US" sz="32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1890E95-0A88-4694-87BF-5C4BA6AFF16B}"/>
              </a:ext>
            </a:extLst>
          </p:cNvPr>
          <p:cNvPicPr>
            <a:picLocks noChangeAspect="1"/>
          </p:cNvPicPr>
          <p:nvPr/>
        </p:nvPicPr>
        <p:blipFill rotWithShape="1">
          <a:blip r:embed="rId2"/>
          <a:srcRect l="41724"/>
          <a:stretch/>
        </p:blipFill>
        <p:spPr>
          <a:xfrm>
            <a:off x="304801" y="1981200"/>
            <a:ext cx="4267200" cy="4287838"/>
          </a:xfrm>
          <a:prstGeom prst="rect">
            <a:avLst/>
          </a:prstGeom>
        </p:spPr>
      </p:pic>
      <p:pic>
        <p:nvPicPr>
          <p:cNvPr id="5" name="Picture 4">
            <a:extLst>
              <a:ext uri="{FF2B5EF4-FFF2-40B4-BE49-F238E27FC236}">
                <a16:creationId xmlns:a16="http://schemas.microsoft.com/office/drawing/2014/main" id="{A6894493-A2D3-4452-B0D9-A6C777300B0C}"/>
              </a:ext>
            </a:extLst>
          </p:cNvPr>
          <p:cNvPicPr>
            <a:picLocks noChangeAspect="1"/>
          </p:cNvPicPr>
          <p:nvPr/>
        </p:nvPicPr>
        <p:blipFill rotWithShape="1">
          <a:blip r:embed="rId3"/>
          <a:srcRect l="4693" t="12778" r="20452"/>
          <a:stretch/>
        </p:blipFill>
        <p:spPr>
          <a:xfrm>
            <a:off x="4571999" y="1981200"/>
            <a:ext cx="4267200" cy="4287837"/>
          </a:xfrm>
          <a:prstGeom prst="rect">
            <a:avLst/>
          </a:prstGeom>
        </p:spPr>
      </p:pic>
      <p:sp>
        <p:nvSpPr>
          <p:cNvPr id="6" name="Round Same Side Corner Rectangle 4">
            <a:extLst>
              <a:ext uri="{FF2B5EF4-FFF2-40B4-BE49-F238E27FC236}">
                <a16:creationId xmlns:a16="http://schemas.microsoft.com/office/drawing/2014/main" id="{7AE90EEF-69BA-4BF0-A518-B04D28E092A7}"/>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147837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98E6-7F52-9F6D-55F5-F5EACA986331}"/>
              </a:ext>
            </a:extLst>
          </p:cNvPr>
          <p:cNvSpPr>
            <a:spLocks noGrp="1"/>
          </p:cNvSpPr>
          <p:nvPr>
            <p:ph type="title"/>
          </p:nvPr>
        </p:nvSpPr>
        <p:spPr>
          <a:xfrm>
            <a:off x="914400" y="480219"/>
            <a:ext cx="7543800" cy="842964"/>
          </a:xfrm>
        </p:spPr>
        <p:txBody>
          <a:bodyPr>
            <a:normAutofit/>
          </a:bodyPr>
          <a:lstStyle/>
          <a:p>
            <a:pPr algn="ctr"/>
            <a:r>
              <a:rPr lang="en-GB" sz="4400" b="1" dirty="0">
                <a:latin typeface="Times New Roman" panose="02020603050405020304" pitchFamily="18" charset="0"/>
                <a:cs typeface="Times New Roman" panose="02020603050405020304" pitchFamily="18" charset="0"/>
              </a:rPr>
              <a:t>Fatty liver </a:t>
            </a:r>
            <a:endParaRPr lang="en-US" sz="4400"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F6858CFC-3A24-4165-864E-9866A419FB1D}"/>
              </a:ext>
            </a:extLst>
          </p:cNvPr>
          <p:cNvPicPr>
            <a:picLocks noGrp="1" noChangeAspect="1"/>
          </p:cNvPicPr>
          <p:nvPr>
            <p:ph idx="1"/>
          </p:nvPr>
        </p:nvPicPr>
        <p:blipFill>
          <a:blip r:embed="rId2"/>
          <a:stretch>
            <a:fillRect/>
          </a:stretch>
        </p:blipFill>
        <p:spPr>
          <a:xfrm>
            <a:off x="0" y="1323184"/>
            <a:ext cx="9144000" cy="5534816"/>
          </a:xfrm>
          <a:prstGeom prst="rect">
            <a:avLst/>
          </a:prstGeom>
        </p:spPr>
      </p:pic>
      <p:sp>
        <p:nvSpPr>
          <p:cNvPr id="4" name="Round Same Side Corner Rectangle 4">
            <a:extLst>
              <a:ext uri="{FF2B5EF4-FFF2-40B4-BE49-F238E27FC236}">
                <a16:creationId xmlns:a16="http://schemas.microsoft.com/office/drawing/2014/main" id="{DDE91FE8-7951-428C-AF12-B90D7BC7894C}"/>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301066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98E6-7F52-9F6D-55F5-F5EACA986331}"/>
              </a:ext>
            </a:extLst>
          </p:cNvPr>
          <p:cNvSpPr>
            <a:spLocks noGrp="1"/>
          </p:cNvSpPr>
          <p:nvPr>
            <p:ph type="title"/>
          </p:nvPr>
        </p:nvSpPr>
        <p:spPr>
          <a:xfrm>
            <a:off x="914400" y="480219"/>
            <a:ext cx="7543800" cy="842964"/>
          </a:xfrm>
        </p:spPr>
        <p:txBody>
          <a:bodyPr>
            <a:normAutofit/>
          </a:bodyPr>
          <a:lstStyle/>
          <a:p>
            <a:pPr algn="ctr"/>
            <a:r>
              <a:rPr lang="en-GB" sz="4400" b="1" dirty="0">
                <a:latin typeface="Times New Roman" panose="02020603050405020304" pitchFamily="18" charset="0"/>
                <a:cs typeface="Times New Roman" panose="02020603050405020304" pitchFamily="18" charset="0"/>
              </a:rPr>
              <a:t>Fatty liver </a:t>
            </a:r>
            <a:endParaRPr lang="en-US" sz="44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3DB52A1C-E3CB-4ECC-8B1E-153A613680A8}"/>
              </a:ext>
            </a:extLst>
          </p:cNvPr>
          <p:cNvPicPr>
            <a:picLocks noGrp="1" noChangeAspect="1"/>
          </p:cNvPicPr>
          <p:nvPr>
            <p:ph idx="1"/>
          </p:nvPr>
        </p:nvPicPr>
        <p:blipFill rotWithShape="1">
          <a:blip r:embed="rId2"/>
          <a:srcRect b="39926"/>
          <a:stretch/>
        </p:blipFill>
        <p:spPr>
          <a:xfrm>
            <a:off x="0" y="1323183"/>
            <a:ext cx="9144000" cy="4620417"/>
          </a:xfrm>
          <a:prstGeom prst="rect">
            <a:avLst/>
          </a:prstGeom>
        </p:spPr>
      </p:pic>
      <p:sp>
        <p:nvSpPr>
          <p:cNvPr id="4" name="Round Same Side Corner Rectangle 4">
            <a:extLst>
              <a:ext uri="{FF2B5EF4-FFF2-40B4-BE49-F238E27FC236}">
                <a16:creationId xmlns:a16="http://schemas.microsoft.com/office/drawing/2014/main" id="{59DB9178-C054-44A3-AB80-574A106F1A71}"/>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907335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98E6-7F52-9F6D-55F5-F5EACA986331}"/>
              </a:ext>
            </a:extLst>
          </p:cNvPr>
          <p:cNvSpPr>
            <a:spLocks noGrp="1"/>
          </p:cNvSpPr>
          <p:nvPr>
            <p:ph type="title"/>
          </p:nvPr>
        </p:nvSpPr>
        <p:spPr>
          <a:xfrm>
            <a:off x="914400" y="480219"/>
            <a:ext cx="7543800" cy="842964"/>
          </a:xfrm>
        </p:spPr>
        <p:txBody>
          <a:bodyPr>
            <a:normAutofit/>
          </a:bodyPr>
          <a:lstStyle/>
          <a:p>
            <a:pPr algn="ctr"/>
            <a:r>
              <a:rPr lang="en-GB" sz="4400" b="1" dirty="0">
                <a:latin typeface="Times New Roman" panose="02020603050405020304" pitchFamily="18" charset="0"/>
                <a:cs typeface="Times New Roman" panose="02020603050405020304" pitchFamily="18" charset="0"/>
              </a:rPr>
              <a:t>Fatty liver </a:t>
            </a:r>
            <a:endParaRPr lang="en-US" sz="4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DDE038E-9E25-2B58-8DCF-47C627481D09}"/>
              </a:ext>
            </a:extLst>
          </p:cNvPr>
          <p:cNvSpPr>
            <a:spLocks noGrp="1"/>
          </p:cNvSpPr>
          <p:nvPr>
            <p:ph idx="1"/>
          </p:nvPr>
        </p:nvSpPr>
        <p:spPr>
          <a:xfrm>
            <a:off x="381000" y="1752600"/>
            <a:ext cx="7886700" cy="4351338"/>
          </a:xfrm>
        </p:spPr>
        <p:txBody>
          <a:bodyPr>
            <a:noAutofit/>
          </a:bodyPr>
          <a:lstStyle/>
          <a:p>
            <a:pPr marL="0" indent="0" algn="just">
              <a:buNone/>
            </a:pPr>
            <a:r>
              <a:rPr lang="en-GB" sz="1800" dirty="0">
                <a:latin typeface="Times New Roman" panose="02020603050405020304" pitchFamily="18" charset="0"/>
                <a:cs typeface="Times New Roman" panose="02020603050405020304" pitchFamily="18" charset="0"/>
              </a:rPr>
              <a:t>In each reaction, electrons are transferred to oxidized NAD+, resulting in an increase in the concentration of cytosolic NADH</a:t>
            </a:r>
          </a:p>
          <a:p>
            <a:pPr marL="0" indent="0" algn="just">
              <a:buNone/>
            </a:pPr>
            <a:r>
              <a:rPr lang="en-GB" sz="1800" dirty="0">
                <a:latin typeface="Times New Roman" panose="02020603050405020304" pitchFamily="18" charset="0"/>
                <a:cs typeface="Times New Roman" panose="02020603050405020304" pitchFamily="18" charset="0"/>
              </a:rPr>
              <a:t>The </a:t>
            </a:r>
            <a:r>
              <a:rPr lang="en-GB" sz="1800" b="1" dirty="0">
                <a:solidFill>
                  <a:srgbClr val="C00000"/>
                </a:solidFill>
                <a:latin typeface="Times New Roman" panose="02020603050405020304" pitchFamily="18" charset="0"/>
                <a:cs typeface="Times New Roman" panose="02020603050405020304" pitchFamily="18" charset="0"/>
              </a:rPr>
              <a:t>abundance of NADH favours the reduction of pyruvate to lactate </a:t>
            </a:r>
            <a:r>
              <a:rPr lang="en-GB" sz="1800" dirty="0">
                <a:latin typeface="Times New Roman" panose="02020603050405020304" pitchFamily="18" charset="0"/>
                <a:cs typeface="Times New Roman" panose="02020603050405020304" pitchFamily="18" charset="0"/>
              </a:rPr>
              <a:t>and of </a:t>
            </a:r>
            <a:r>
              <a:rPr lang="en-GB" sz="1800" b="1" dirty="0">
                <a:solidFill>
                  <a:srgbClr val="C00000"/>
                </a:solidFill>
                <a:latin typeface="Times New Roman" panose="02020603050405020304" pitchFamily="18" charset="0"/>
                <a:cs typeface="Times New Roman" panose="02020603050405020304" pitchFamily="18" charset="0"/>
              </a:rPr>
              <a:t>oxaloacetate (OAA) to malate</a:t>
            </a:r>
            <a:r>
              <a:rPr lang="en-GB" sz="1800" dirty="0">
                <a:latin typeface="Times New Roman" panose="02020603050405020304" pitchFamily="18" charset="0"/>
                <a:cs typeface="Times New Roman" panose="02020603050405020304" pitchFamily="18" charset="0"/>
              </a:rPr>
              <a:t>, that pyruvate and OAA are intermediates in the synthesis of glucose </a:t>
            </a:r>
          </a:p>
          <a:p>
            <a:pPr marL="0" indent="0" algn="just">
              <a:buNone/>
            </a:pPr>
            <a:r>
              <a:rPr lang="en-GB" sz="1800" dirty="0">
                <a:latin typeface="Times New Roman" panose="02020603050405020304" pitchFamily="18" charset="0"/>
                <a:cs typeface="Times New Roman" panose="02020603050405020304" pitchFamily="18" charset="0"/>
              </a:rPr>
              <a:t>Thus, the ethanol-mediated increase in NADH causes these </a:t>
            </a:r>
            <a:r>
              <a:rPr lang="en-GB" sz="1800" b="1" dirty="0">
                <a:solidFill>
                  <a:srgbClr val="C00000"/>
                </a:solidFill>
                <a:latin typeface="Times New Roman" panose="02020603050405020304" pitchFamily="18" charset="0"/>
                <a:cs typeface="Times New Roman" panose="02020603050405020304" pitchFamily="18" charset="0"/>
              </a:rPr>
              <a:t>intermediates of gluconeogenesis to be diverted into alternate pathways</a:t>
            </a:r>
            <a:r>
              <a:rPr lang="en-GB" sz="1800" dirty="0">
                <a:latin typeface="Times New Roman" panose="02020603050405020304" pitchFamily="18" charset="0"/>
                <a:cs typeface="Times New Roman" panose="02020603050405020304" pitchFamily="18" charset="0"/>
              </a:rPr>
              <a:t>, resulting in the </a:t>
            </a:r>
            <a:r>
              <a:rPr lang="en-GB" sz="1800" b="1" dirty="0">
                <a:solidFill>
                  <a:srgbClr val="C00000"/>
                </a:solidFill>
                <a:latin typeface="Times New Roman" panose="02020603050405020304" pitchFamily="18" charset="0"/>
                <a:cs typeface="Times New Roman" panose="02020603050405020304" pitchFamily="18" charset="0"/>
              </a:rPr>
              <a:t>decreased synthesis of glucose</a:t>
            </a:r>
          </a:p>
          <a:p>
            <a:pPr marL="0" indent="0" algn="just">
              <a:buNone/>
            </a:pPr>
            <a:r>
              <a:rPr lang="en-GB" sz="1800" dirty="0">
                <a:latin typeface="Times New Roman" panose="02020603050405020304" pitchFamily="18" charset="0"/>
                <a:cs typeface="Times New Roman" panose="02020603050405020304" pitchFamily="18" charset="0"/>
              </a:rPr>
              <a:t>Chronic alcohol consumption can also result in alcoholic fatty liver due to increased hepatic synthesis of TAGs coupled with impaired formation or release of VLDLs. This occurs as a result of decreased fatty acid oxidation due to a fall in the NAD+/NADH ratio and increased lipogenesis due to the increased availability of fatty acids (decreased catabolism) and of glyceraldehyde 3-phosphate (the dehydrogenase is inhibited by the low NAD+/NADH ratio). With continued alcohol consumption, alcoholic fatty liver can progress first to alcoholic hepatitis and then to alcoholic cirrhosis</a:t>
            </a:r>
            <a:endParaRPr lang="en-US" sz="1800" dirty="0">
              <a:latin typeface="Times New Roman" panose="02020603050405020304" pitchFamily="18" charset="0"/>
              <a:cs typeface="Times New Roman" panose="02020603050405020304" pitchFamily="18" charset="0"/>
            </a:endParaRPr>
          </a:p>
          <a:p>
            <a:pPr marL="0" indent="0" algn="just">
              <a:buNone/>
            </a:pPr>
            <a:endParaRPr lang="en-GB" sz="1800" b="1" dirty="0">
              <a:solidFill>
                <a:srgbClr val="C00000"/>
              </a:solidFill>
              <a:latin typeface="Times New Roman" panose="02020603050405020304" pitchFamily="18" charset="0"/>
              <a:cs typeface="Times New Roman" panose="02020603050405020304" pitchFamily="18" charset="0"/>
            </a:endParaRPr>
          </a:p>
        </p:txBody>
      </p:sp>
      <p:sp>
        <p:nvSpPr>
          <p:cNvPr id="4" name="Round Same Side Corner Rectangle 4">
            <a:extLst>
              <a:ext uri="{FF2B5EF4-FFF2-40B4-BE49-F238E27FC236}">
                <a16:creationId xmlns:a16="http://schemas.microsoft.com/office/drawing/2014/main" id="{13EE6C1D-A08B-41CF-B812-A8D37370A9CA}"/>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2245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8269-6135-F267-C5C7-20AACC740C5D}"/>
              </a:ext>
            </a:extLst>
          </p:cNvPr>
          <p:cNvSpPr>
            <a:spLocks noGrp="1"/>
          </p:cNvSpPr>
          <p:nvPr>
            <p:ph type="title"/>
          </p:nvPr>
        </p:nvSpPr>
        <p:spPr>
          <a:xfrm>
            <a:off x="1905000" y="609600"/>
            <a:ext cx="6705600" cy="1066800"/>
          </a:xfrm>
        </p:spPr>
        <p:txBody>
          <a:bodyPr>
            <a:noAutofit/>
          </a:bodyPr>
          <a:lstStyle/>
          <a:p>
            <a:r>
              <a:rPr lang="en-US" sz="4400" b="1" dirty="0">
                <a:latin typeface="Times New Roman" panose="02020603050405020304" pitchFamily="18" charset="0"/>
                <a:cs typeface="Times New Roman" panose="02020603050405020304" pitchFamily="18" charset="0"/>
              </a:rPr>
              <a:t>Suggested research articles</a:t>
            </a:r>
          </a:p>
        </p:txBody>
      </p:sp>
      <p:sp>
        <p:nvSpPr>
          <p:cNvPr id="3" name="Content Placeholder 2">
            <a:extLst>
              <a:ext uri="{FF2B5EF4-FFF2-40B4-BE49-F238E27FC236}">
                <a16:creationId xmlns:a16="http://schemas.microsoft.com/office/drawing/2014/main" id="{E8F68D05-F291-952E-930C-206327994D5C}"/>
              </a:ext>
            </a:extLst>
          </p:cNvPr>
          <p:cNvSpPr>
            <a:spLocks noGrp="1"/>
          </p:cNvSpPr>
          <p:nvPr>
            <p:ph idx="1"/>
          </p:nvPr>
        </p:nvSpPr>
        <p:spPr>
          <a:xfrm>
            <a:off x="745598" y="2286000"/>
            <a:ext cx="8077200" cy="3535363"/>
          </a:xfrm>
        </p:spPr>
        <p:txBody>
          <a:bodyPr/>
          <a:lstStyle/>
          <a:p>
            <a:pPr marL="0" indent="0">
              <a:buNone/>
            </a:pPr>
            <a:endParaRPr lang="en-US" dirty="0">
              <a:hlinkClick r:id="rId2"/>
            </a:endParaRPr>
          </a:p>
          <a:p>
            <a:pPr marL="0" indent="0">
              <a:buNone/>
            </a:pPr>
            <a:endParaRPr lang="en-US" dirty="0"/>
          </a:p>
        </p:txBody>
      </p:sp>
      <p:pic>
        <p:nvPicPr>
          <p:cNvPr id="6" name="Picture 5">
            <a:extLst>
              <a:ext uri="{FF2B5EF4-FFF2-40B4-BE49-F238E27FC236}">
                <a16:creationId xmlns:a16="http://schemas.microsoft.com/office/drawing/2014/main" id="{67B15246-EC34-45EA-9495-AB8CF8721480}"/>
              </a:ext>
            </a:extLst>
          </p:cNvPr>
          <p:cNvPicPr>
            <a:picLocks noChangeAspect="1"/>
          </p:cNvPicPr>
          <p:nvPr/>
        </p:nvPicPr>
        <p:blipFill>
          <a:blip r:embed="rId3"/>
          <a:stretch>
            <a:fillRect/>
          </a:stretch>
        </p:blipFill>
        <p:spPr>
          <a:xfrm>
            <a:off x="609600" y="1676399"/>
            <a:ext cx="8000999" cy="4238625"/>
          </a:xfrm>
          <a:prstGeom prst="rect">
            <a:avLst/>
          </a:prstGeom>
        </p:spPr>
      </p:pic>
      <p:sp>
        <p:nvSpPr>
          <p:cNvPr id="8" name="Rectangle 7">
            <a:extLst>
              <a:ext uri="{FF2B5EF4-FFF2-40B4-BE49-F238E27FC236}">
                <a16:creationId xmlns:a16="http://schemas.microsoft.com/office/drawing/2014/main" id="{E17CA670-0473-4931-9D17-1AEF21E4186D}"/>
              </a:ext>
            </a:extLst>
          </p:cNvPr>
          <p:cNvSpPr/>
          <p:nvPr/>
        </p:nvSpPr>
        <p:spPr>
          <a:xfrm>
            <a:off x="745598" y="6042648"/>
            <a:ext cx="4208332" cy="646331"/>
          </a:xfrm>
          <a:prstGeom prst="rect">
            <a:avLst/>
          </a:prstGeom>
        </p:spPr>
        <p:txBody>
          <a:bodyPr wrap="none">
            <a:spAutoFit/>
          </a:bodyPr>
          <a:lstStyle/>
          <a:p>
            <a:r>
              <a:rPr lang="en-US" dirty="0">
                <a:hlinkClick r:id="rId4"/>
              </a:rPr>
              <a:t>https://doi.org/10.1016/j.bpg.2014.07.008</a:t>
            </a:r>
            <a:endParaRPr lang="en-US" dirty="0"/>
          </a:p>
          <a:p>
            <a:endParaRPr lang="en-US" dirty="0"/>
          </a:p>
        </p:txBody>
      </p:sp>
      <p:sp>
        <p:nvSpPr>
          <p:cNvPr id="7" name="Round Same Side Corner Rectangle 4">
            <a:extLst>
              <a:ext uri="{FF2B5EF4-FFF2-40B4-BE49-F238E27FC236}">
                <a16:creationId xmlns:a16="http://schemas.microsoft.com/office/drawing/2014/main" id="{2D05E2C5-5417-4D49-8ED8-4B8C42A93327}"/>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286498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83" y="365127"/>
            <a:ext cx="9037771" cy="1235074"/>
          </a:xfrm>
        </p:spPr>
        <p:txBody>
          <a:bodyPr>
            <a:noAutofit/>
          </a:bodyPr>
          <a:lstStyle/>
          <a:p>
            <a:pPr algn="ctr"/>
            <a:r>
              <a:rPr lang="en-US" sz="4000" b="1" dirty="0">
                <a:latin typeface="+mn-lt"/>
              </a:rPr>
              <a:t>Family Medicine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31</a:t>
            </a:fld>
            <a:endParaRPr lang="en-US"/>
          </a:p>
        </p:txBody>
      </p:sp>
      <p:sp>
        <p:nvSpPr>
          <p:cNvPr id="9" name="Content Placeholder 8">
            <a:extLst>
              <a:ext uri="{FF2B5EF4-FFF2-40B4-BE49-F238E27FC236}">
                <a16:creationId xmlns:a16="http://schemas.microsoft.com/office/drawing/2014/main" id="{CDA41942-ABDB-6765-CDB1-BC6D30AC7E89}"/>
              </a:ext>
            </a:extLst>
          </p:cNvPr>
          <p:cNvSpPr>
            <a:spLocks noGrp="1"/>
          </p:cNvSpPr>
          <p:nvPr>
            <p:ph idx="1"/>
          </p:nvPr>
        </p:nvSpPr>
        <p:spPr/>
        <p:txBody>
          <a:bodyPr/>
          <a:lstStyle/>
          <a:p>
            <a:pPr marL="342900" indent="-342900"/>
            <a:r>
              <a:rPr lang="en-US" sz="2000" dirty="0"/>
              <a:t>Diagnosis </a:t>
            </a:r>
          </a:p>
          <a:p>
            <a:pPr marL="342900" indent="-342900"/>
            <a:r>
              <a:rPr lang="en-US" sz="2000" dirty="0"/>
              <a:t>Family Medicine plays important role in following manner:</a:t>
            </a:r>
          </a:p>
          <a:p>
            <a:pPr marL="342900" indent="-342900"/>
            <a:endParaRPr lang="en-US" sz="2000" dirty="0"/>
          </a:p>
          <a:p>
            <a:pPr marL="342900" indent="-342900"/>
            <a:r>
              <a:rPr lang="en-US" sz="2000" dirty="0"/>
              <a:t>Education &amp; Counselling</a:t>
            </a:r>
          </a:p>
          <a:p>
            <a:r>
              <a:rPr lang="en-US" sz="2000" dirty="0"/>
              <a:t> </a:t>
            </a:r>
          </a:p>
          <a:p>
            <a:pPr marL="342900" indent="-342900"/>
            <a:r>
              <a:rPr lang="en-US" sz="2000" dirty="0"/>
              <a:t>Dietary Guidance</a:t>
            </a:r>
          </a:p>
          <a:p>
            <a:pPr marL="342900" indent="-342900"/>
            <a:endParaRPr lang="en-US" sz="2000" dirty="0"/>
          </a:p>
          <a:p>
            <a:pPr marL="342900" indent="-342900"/>
            <a:r>
              <a:rPr lang="en-US" sz="2000" dirty="0"/>
              <a:t>Monitoring</a:t>
            </a:r>
          </a:p>
          <a:p>
            <a:pPr marL="342900" indent="-342900"/>
            <a:endParaRPr lang="en-US" sz="2000" dirty="0"/>
          </a:p>
          <a:p>
            <a:pPr marL="342900" indent="-342900"/>
            <a:r>
              <a:rPr lang="en-US" sz="2000" dirty="0"/>
              <a:t>Refer to Specialists </a:t>
            </a:r>
          </a:p>
          <a:p>
            <a:endParaRPr lang="en-US" dirty="0"/>
          </a:p>
        </p:txBody>
      </p:sp>
      <p:sp>
        <p:nvSpPr>
          <p:cNvPr id="10" name="Round Same Side Corner Rectangle 4">
            <a:extLst>
              <a:ext uri="{FF2B5EF4-FFF2-40B4-BE49-F238E27FC236}">
                <a16:creationId xmlns:a16="http://schemas.microsoft.com/office/drawing/2014/main" id="{37C89EE5-E7E8-4A34-B200-58CFE8092039}"/>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1261385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32</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33</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777431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8</a:t>
            </a:r>
            <a:r>
              <a:rPr lang="en-US" sz="2800" baseline="30000" dirty="0"/>
              <a:t>th</a:t>
            </a:r>
            <a:r>
              <a:rPr lang="en-US" sz="2800" dirty="0"/>
              <a:t> Edition, Chap , pages  - </a:t>
            </a:r>
          </a:p>
          <a:p>
            <a:r>
              <a:rPr lang="en-US" sz="2800" dirty="0"/>
              <a:t>Harper’s Illustrated Biochemistry 32</a:t>
            </a:r>
            <a:r>
              <a:rPr lang="en-US" sz="2800" baseline="30000" dirty="0"/>
              <a:t>nd</a:t>
            </a:r>
            <a:r>
              <a:rPr lang="en-US" sz="2800" dirty="0"/>
              <a:t> Edition, Chap , pages  – </a:t>
            </a:r>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915695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0" indent="0" algn="just">
              <a:buNone/>
            </a:pPr>
            <a:endParaRPr lang="en-US" sz="2800" dirty="0">
              <a:latin typeface="Calibri" pitchFamily="34" charset="0"/>
            </a:endParaRPr>
          </a:p>
          <a:p>
            <a:pPr marL="0" indent="0" algn="just">
              <a:buNone/>
            </a:pPr>
            <a:r>
              <a:rPr lang="en-US" sz="2800" dirty="0">
                <a:latin typeface="Calibri" pitchFamily="34" charset="0"/>
              </a:rPr>
              <a:t>At the end of this session students should be able to</a:t>
            </a:r>
          </a:p>
          <a:p>
            <a:pPr marL="0" indent="0" algn="just">
              <a:buNone/>
            </a:pPr>
            <a:endParaRPr lang="en-US" sz="2800" dirty="0">
              <a:latin typeface="Calibri" pitchFamily="34" charset="0"/>
            </a:endParaRPr>
          </a:p>
          <a:p>
            <a:pPr>
              <a:buFont typeface="Wingdings" panose="05000000000000000000" pitchFamily="2" charset="2"/>
              <a:buChar char="§"/>
            </a:pPr>
            <a:r>
              <a:rPr lang="en-GB" sz="2800" dirty="0">
                <a:latin typeface="Times New Roman" panose="02020603050405020304" pitchFamily="18" charset="0"/>
                <a:cs typeface="Times New Roman" panose="02020603050405020304" pitchFamily="18" charset="0"/>
              </a:rPr>
              <a:t>Understand metabolism of HDL and LDL</a:t>
            </a:r>
          </a:p>
          <a:p>
            <a:pPr>
              <a:buFont typeface="Wingdings" panose="05000000000000000000" pitchFamily="2" charset="2"/>
              <a:buChar char="§"/>
            </a:pPr>
            <a:r>
              <a:rPr lang="en-GB" sz="2800" dirty="0">
                <a:latin typeface="Times New Roman" panose="02020603050405020304" pitchFamily="18" charset="0"/>
                <a:cs typeface="Times New Roman" panose="02020603050405020304" pitchFamily="18" charset="0"/>
              </a:rPr>
              <a:t>Understand biochemical aspects of fatty liver</a:t>
            </a:r>
          </a:p>
          <a:p>
            <a:pPr>
              <a:buFont typeface="Wingdings" panose="05000000000000000000" pitchFamily="2" charset="2"/>
              <a:buChar char="§"/>
            </a:pPr>
            <a:r>
              <a:rPr lang="en-GB" sz="2800" dirty="0">
                <a:latin typeface="Times New Roman" panose="02020603050405020304" pitchFamily="18" charset="0"/>
                <a:cs typeface="Times New Roman" panose="02020603050405020304" pitchFamily="18" charset="0"/>
              </a:rPr>
              <a:t>I</a:t>
            </a:r>
            <a:r>
              <a:rPr lang="en-US" sz="2800" dirty="0" err="1">
                <a:latin typeface="Times New Roman" panose="02020603050405020304" pitchFamily="18" charset="0"/>
                <a:cs typeface="Times New Roman" panose="02020603050405020304" pitchFamily="18" charset="0"/>
              </a:rPr>
              <a:t>ntegrate</a:t>
            </a:r>
            <a:r>
              <a:rPr lang="en-US" sz="2800" dirty="0">
                <a:latin typeface="Times New Roman" panose="02020603050405020304" pitchFamily="18" charset="0"/>
                <a:cs typeface="Times New Roman" panose="02020603050405020304" pitchFamily="18" charset="0"/>
              </a:rPr>
              <a:t> anatomical and physiological aspects</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Associated clinicopathological conditions</a:t>
            </a:r>
          </a:p>
          <a:p>
            <a:pPr marL="0" indent="0">
              <a:buNone/>
            </a:pPr>
            <a:endParaRPr lang="en-US" sz="2800"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6857A-C01A-D542-066C-E8B73B79A493}"/>
              </a:ext>
            </a:extLst>
          </p:cNvPr>
          <p:cNvSpPr>
            <a:spLocks noGrp="1"/>
          </p:cNvSpPr>
          <p:nvPr>
            <p:ph type="title"/>
          </p:nvPr>
        </p:nvSpPr>
        <p:spPr>
          <a:xfrm>
            <a:off x="1981200" y="457200"/>
            <a:ext cx="4495800" cy="762000"/>
          </a:xfrm>
        </p:spPr>
        <p:txBody>
          <a:bodyPr>
            <a:normAutofit fontScale="90000"/>
          </a:bodyPr>
          <a:lstStyle/>
          <a:p>
            <a:r>
              <a:rPr lang="en-US" sz="6000" b="1" dirty="0"/>
              <a:t>      </a:t>
            </a:r>
          </a:p>
        </p:txBody>
      </p:sp>
      <p:sp>
        <p:nvSpPr>
          <p:cNvPr id="9" name="Content Placeholder 8">
            <a:extLst>
              <a:ext uri="{FF2B5EF4-FFF2-40B4-BE49-F238E27FC236}">
                <a16:creationId xmlns:a16="http://schemas.microsoft.com/office/drawing/2014/main" id="{030FB02B-DDF6-B179-8FA5-CADD5249E0BE}"/>
              </a:ext>
            </a:extLst>
          </p:cNvPr>
          <p:cNvSpPr>
            <a:spLocks noGrp="1"/>
          </p:cNvSpPr>
          <p:nvPr>
            <p:ph sz="half" idx="1"/>
          </p:nvPr>
        </p:nvSpPr>
        <p:spPr>
          <a:xfrm>
            <a:off x="0" y="1371600"/>
            <a:ext cx="4114800" cy="5410199"/>
          </a:xfrm>
        </p:spPr>
        <p:txBody>
          <a:bodyPr>
            <a:normAutofit/>
          </a:bodyPr>
          <a:lstStyle/>
          <a:p>
            <a:endParaRPr lang="en-US" sz="2000" dirty="0"/>
          </a:p>
          <a:p>
            <a:endParaRPr lang="en-US" sz="2000" dirty="0"/>
          </a:p>
          <a:p>
            <a:endParaRPr lang="en-US" sz="2000" dirty="0"/>
          </a:p>
        </p:txBody>
      </p:sp>
      <p:sp>
        <p:nvSpPr>
          <p:cNvPr id="5" name="Rectangle 4">
            <a:extLst>
              <a:ext uri="{FF2B5EF4-FFF2-40B4-BE49-F238E27FC236}">
                <a16:creationId xmlns:a16="http://schemas.microsoft.com/office/drawing/2014/main" id="{6042C53B-E021-45F7-B59C-D38EA65B3B1C}"/>
              </a:ext>
            </a:extLst>
          </p:cNvPr>
          <p:cNvSpPr/>
          <p:nvPr/>
        </p:nvSpPr>
        <p:spPr>
          <a:xfrm>
            <a:off x="379343" y="1276246"/>
            <a:ext cx="8385313" cy="4647426"/>
          </a:xfrm>
          <a:prstGeom prst="rect">
            <a:avLst/>
          </a:prstGeom>
        </p:spPr>
        <p:txBody>
          <a:bodyPr wrap="square">
            <a:spAutoFit/>
          </a:bodyPr>
          <a:lstStyle/>
          <a:p>
            <a:pPr algn="ctr"/>
            <a:r>
              <a:rPr lang="en-GB" sz="3200" b="1" u="sng" dirty="0">
                <a:latin typeface="Times New Roman" panose="02020603050405020304" pitchFamily="18" charset="0"/>
                <a:cs typeface="Times New Roman" panose="02020603050405020304" pitchFamily="18" charset="0"/>
              </a:rPr>
              <a:t>Metabolism of low-density lipoproteins (LDL)</a:t>
            </a:r>
          </a:p>
          <a:p>
            <a:pPr algn="ctr"/>
            <a:endParaRPr lang="en-GB" sz="2400" b="1" u="sng"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GB" sz="2400" b="1" dirty="0">
                <a:solidFill>
                  <a:srgbClr val="C00000"/>
                </a:solidFill>
                <a:latin typeface="Times New Roman" panose="02020603050405020304" pitchFamily="18" charset="0"/>
                <a:cs typeface="Times New Roman" panose="02020603050405020304" pitchFamily="18" charset="0"/>
              </a:rPr>
              <a:t>LDL</a:t>
            </a:r>
            <a:r>
              <a:rPr lang="en-GB" sz="2400" dirty="0">
                <a:latin typeface="Times New Roman" panose="02020603050405020304" pitchFamily="18" charset="0"/>
                <a:cs typeface="Times New Roman" panose="02020603050405020304" pitchFamily="18" charset="0"/>
              </a:rPr>
              <a:t> particles contain much </a:t>
            </a:r>
            <a:r>
              <a:rPr lang="en-GB" sz="2400" b="1" dirty="0">
                <a:solidFill>
                  <a:srgbClr val="C00000"/>
                </a:solidFill>
                <a:latin typeface="Times New Roman" panose="02020603050405020304" pitchFamily="18" charset="0"/>
                <a:cs typeface="Times New Roman" panose="02020603050405020304" pitchFamily="18" charset="0"/>
              </a:rPr>
              <a:t>less TAG </a:t>
            </a:r>
            <a:r>
              <a:rPr lang="en-GB" sz="2400" dirty="0">
                <a:latin typeface="Times New Roman" panose="02020603050405020304" pitchFamily="18" charset="0"/>
                <a:cs typeface="Times New Roman" panose="02020603050405020304" pitchFamily="18" charset="0"/>
              </a:rPr>
              <a:t>than their VLDL predecessors and have a </a:t>
            </a:r>
            <a:r>
              <a:rPr lang="en-GB" sz="2400" b="1" dirty="0">
                <a:solidFill>
                  <a:srgbClr val="C00000"/>
                </a:solidFill>
                <a:latin typeface="Times New Roman" panose="02020603050405020304" pitchFamily="18" charset="0"/>
                <a:cs typeface="Times New Roman" panose="02020603050405020304" pitchFamily="18" charset="0"/>
              </a:rPr>
              <a:t>high concentration of cholesterol and cholesteryl esters </a:t>
            </a:r>
          </a:p>
          <a:p>
            <a:pPr marL="342900" indent="-342900" algn="just">
              <a:buFont typeface="Wingdings" panose="05000000000000000000" pitchFamily="2" charset="2"/>
              <a:buChar char="§"/>
            </a:pPr>
            <a:r>
              <a:rPr lang="en-GB" sz="2400" b="1" dirty="0">
                <a:latin typeface="Times New Roman" panose="02020603050405020304" pitchFamily="18" charset="0"/>
                <a:cs typeface="Times New Roman" panose="02020603050405020304" pitchFamily="18" charset="0"/>
              </a:rPr>
              <a:t>Receptor-mediated endocytosis</a:t>
            </a:r>
            <a:r>
              <a:rPr lang="en-GB" sz="2400" dirty="0">
                <a:latin typeface="Times New Roman" panose="02020603050405020304" pitchFamily="18" charset="0"/>
                <a:cs typeface="Times New Roman" panose="02020603050405020304" pitchFamily="18" charset="0"/>
              </a:rPr>
              <a:t>: The </a:t>
            </a:r>
            <a:r>
              <a:rPr lang="en-GB" sz="2400" b="1" dirty="0">
                <a:solidFill>
                  <a:srgbClr val="C00000"/>
                </a:solidFill>
                <a:latin typeface="Times New Roman" panose="02020603050405020304" pitchFamily="18" charset="0"/>
                <a:cs typeface="Times New Roman" panose="02020603050405020304" pitchFamily="18" charset="0"/>
              </a:rPr>
              <a:t>primary function </a:t>
            </a:r>
            <a:r>
              <a:rPr lang="en-GB" sz="2400" dirty="0">
                <a:latin typeface="Times New Roman" panose="02020603050405020304" pitchFamily="18" charset="0"/>
                <a:cs typeface="Times New Roman" panose="02020603050405020304" pitchFamily="18" charset="0"/>
              </a:rPr>
              <a:t>of LDL particles is to </a:t>
            </a:r>
            <a:r>
              <a:rPr lang="en-GB" sz="2400" b="1" dirty="0">
                <a:solidFill>
                  <a:srgbClr val="C00000"/>
                </a:solidFill>
                <a:latin typeface="Times New Roman" panose="02020603050405020304" pitchFamily="18" charset="0"/>
                <a:cs typeface="Times New Roman" panose="02020603050405020304" pitchFamily="18" charset="0"/>
              </a:rPr>
              <a:t>provide cholesterol to the peripheral tissues </a:t>
            </a:r>
            <a:r>
              <a:rPr lang="en-GB" sz="2400" dirty="0">
                <a:latin typeface="Times New Roman" panose="02020603050405020304" pitchFamily="18" charset="0"/>
                <a:cs typeface="Times New Roman" panose="02020603050405020304" pitchFamily="18" charset="0"/>
              </a:rPr>
              <a:t>(or return it to the liver). They do so by binding to cell surface membrane LDL receptors that recognize apo B-100 </a:t>
            </a:r>
          </a:p>
          <a:p>
            <a:pPr marL="342900" indent="-342900" algn="just">
              <a:buFont typeface="Wingdings" panose="05000000000000000000" pitchFamily="2" charset="2"/>
              <a:buChar char="§"/>
            </a:pPr>
            <a:r>
              <a:rPr lang="en-GB" sz="2400" dirty="0">
                <a:latin typeface="Times New Roman" panose="02020603050405020304" pitchFamily="18" charset="0"/>
                <a:cs typeface="Times New Roman" panose="02020603050405020304" pitchFamily="18" charset="0"/>
              </a:rPr>
              <a:t>A </a:t>
            </a:r>
            <a:r>
              <a:rPr lang="en-GB" sz="2400" b="1" dirty="0">
                <a:solidFill>
                  <a:srgbClr val="C00000"/>
                </a:solidFill>
                <a:latin typeface="Times New Roman" panose="02020603050405020304" pitchFamily="18" charset="0"/>
                <a:cs typeface="Times New Roman" panose="02020603050405020304" pitchFamily="18" charset="0"/>
              </a:rPr>
              <a:t>similar mechanism of receptor-mediated endocytosis </a:t>
            </a:r>
            <a:r>
              <a:rPr lang="en-GB" sz="2400" dirty="0">
                <a:latin typeface="Times New Roman" panose="02020603050405020304" pitchFamily="18" charset="0"/>
                <a:cs typeface="Times New Roman" panose="02020603050405020304" pitchFamily="18" charset="0"/>
              </a:rPr>
              <a:t>is used for the cellular uptake and degradation of </a:t>
            </a:r>
            <a:r>
              <a:rPr lang="en-GB" sz="2400" b="1" dirty="0">
                <a:solidFill>
                  <a:srgbClr val="C00000"/>
                </a:solidFill>
                <a:latin typeface="Times New Roman" panose="02020603050405020304" pitchFamily="18" charset="0"/>
                <a:cs typeface="Times New Roman" panose="02020603050405020304" pitchFamily="18" charset="0"/>
              </a:rPr>
              <a:t>chylomicron remnants and IDLs by the liver</a:t>
            </a:r>
          </a:p>
        </p:txBody>
      </p:sp>
      <p:sp>
        <p:nvSpPr>
          <p:cNvPr id="7" name="Round Same Side Corner Rectangle 4">
            <a:extLst>
              <a:ext uri="{FF2B5EF4-FFF2-40B4-BE49-F238E27FC236}">
                <a16:creationId xmlns:a16="http://schemas.microsoft.com/office/drawing/2014/main" id="{57F60376-3DB8-44AF-9CCC-7C11CC30829B}"/>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4973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6857A-C01A-D542-066C-E8B73B79A493}"/>
              </a:ext>
            </a:extLst>
          </p:cNvPr>
          <p:cNvSpPr>
            <a:spLocks noGrp="1"/>
          </p:cNvSpPr>
          <p:nvPr>
            <p:ph type="title"/>
          </p:nvPr>
        </p:nvSpPr>
        <p:spPr>
          <a:xfrm>
            <a:off x="1981200" y="457200"/>
            <a:ext cx="4495800" cy="762000"/>
          </a:xfrm>
        </p:spPr>
        <p:txBody>
          <a:bodyPr>
            <a:normAutofit fontScale="90000"/>
          </a:bodyPr>
          <a:lstStyle/>
          <a:p>
            <a:r>
              <a:rPr lang="en-US" sz="6000" b="1" dirty="0"/>
              <a:t>      </a:t>
            </a:r>
          </a:p>
        </p:txBody>
      </p:sp>
      <p:sp>
        <p:nvSpPr>
          <p:cNvPr id="9" name="Content Placeholder 8">
            <a:extLst>
              <a:ext uri="{FF2B5EF4-FFF2-40B4-BE49-F238E27FC236}">
                <a16:creationId xmlns:a16="http://schemas.microsoft.com/office/drawing/2014/main" id="{030FB02B-DDF6-B179-8FA5-CADD5249E0BE}"/>
              </a:ext>
            </a:extLst>
          </p:cNvPr>
          <p:cNvSpPr>
            <a:spLocks noGrp="1"/>
          </p:cNvSpPr>
          <p:nvPr>
            <p:ph sz="half" idx="1"/>
          </p:nvPr>
        </p:nvSpPr>
        <p:spPr>
          <a:xfrm>
            <a:off x="0" y="1371600"/>
            <a:ext cx="4114800" cy="5410199"/>
          </a:xfrm>
        </p:spPr>
        <p:txBody>
          <a:bodyPr>
            <a:normAutofit/>
          </a:bodyPr>
          <a:lstStyle/>
          <a:p>
            <a:endParaRPr lang="en-US" sz="2000" dirty="0"/>
          </a:p>
          <a:p>
            <a:endParaRPr lang="en-US" sz="2000" dirty="0"/>
          </a:p>
          <a:p>
            <a:endParaRPr lang="en-US" sz="2000" dirty="0"/>
          </a:p>
        </p:txBody>
      </p:sp>
      <p:sp>
        <p:nvSpPr>
          <p:cNvPr id="4" name="Content Placeholder 3">
            <a:extLst>
              <a:ext uri="{FF2B5EF4-FFF2-40B4-BE49-F238E27FC236}">
                <a16:creationId xmlns:a16="http://schemas.microsoft.com/office/drawing/2014/main" id="{C937ACEA-084F-4859-8BE5-FC8CF9779E4F}"/>
              </a:ext>
            </a:extLst>
          </p:cNvPr>
          <p:cNvSpPr>
            <a:spLocks noGrp="1"/>
          </p:cNvSpPr>
          <p:nvPr>
            <p:ph sz="half" idx="2"/>
          </p:nvPr>
        </p:nvSpPr>
        <p:spPr>
          <a:xfrm>
            <a:off x="10972800" y="1242391"/>
            <a:ext cx="209550" cy="842963"/>
          </a:xfrm>
        </p:spPr>
        <p:txBody>
          <a:bodyPr/>
          <a:lstStyle/>
          <a:p>
            <a:endParaRPr lang="en-US" dirty="0"/>
          </a:p>
        </p:txBody>
      </p:sp>
      <p:sp>
        <p:nvSpPr>
          <p:cNvPr id="3" name="Rectangle 2">
            <a:extLst>
              <a:ext uri="{FF2B5EF4-FFF2-40B4-BE49-F238E27FC236}">
                <a16:creationId xmlns:a16="http://schemas.microsoft.com/office/drawing/2014/main" id="{0B4909B7-6DFA-47D6-B6B4-F561A9C4262E}"/>
              </a:ext>
            </a:extLst>
          </p:cNvPr>
          <p:cNvSpPr/>
          <p:nvPr/>
        </p:nvSpPr>
        <p:spPr>
          <a:xfrm>
            <a:off x="685800" y="2491313"/>
            <a:ext cx="2961861" cy="2554545"/>
          </a:xfrm>
          <a:prstGeom prst="rect">
            <a:avLst/>
          </a:prstGeom>
        </p:spPr>
        <p:txBody>
          <a:bodyPr wrap="square">
            <a:spAutoFit/>
          </a:bodyPr>
          <a:lstStyle/>
          <a:p>
            <a:r>
              <a:rPr lang="en-GB" sz="4000" b="1" dirty="0">
                <a:latin typeface="Times New Roman" panose="02020603050405020304" pitchFamily="18" charset="0"/>
                <a:cs typeface="Times New Roman" panose="02020603050405020304" pitchFamily="18" charset="0"/>
              </a:rPr>
              <a:t>Composition of the plasma lipoproteins</a:t>
            </a:r>
            <a:endParaRPr lang="en-US" sz="40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5543D5D-3878-4297-B0C7-E5DAE64756DA}"/>
              </a:ext>
            </a:extLst>
          </p:cNvPr>
          <p:cNvPicPr>
            <a:picLocks noChangeAspect="1"/>
          </p:cNvPicPr>
          <p:nvPr/>
        </p:nvPicPr>
        <p:blipFill rotWithShape="1">
          <a:blip r:embed="rId2"/>
          <a:srcRect l="6400" t="9877" r="28517" b="3166"/>
          <a:stretch/>
        </p:blipFill>
        <p:spPr>
          <a:xfrm>
            <a:off x="3647661" y="1524000"/>
            <a:ext cx="5039139" cy="4571999"/>
          </a:xfrm>
          <a:prstGeom prst="rect">
            <a:avLst/>
          </a:prstGeom>
        </p:spPr>
      </p:pic>
      <p:sp>
        <p:nvSpPr>
          <p:cNvPr id="8" name="Round Same Side Corner Rectangle 4">
            <a:extLst>
              <a:ext uri="{FF2B5EF4-FFF2-40B4-BE49-F238E27FC236}">
                <a16:creationId xmlns:a16="http://schemas.microsoft.com/office/drawing/2014/main" id="{AC49D83E-6561-4FD9-A08E-732EF18C1835}"/>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85816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6857A-C01A-D542-066C-E8B73B79A493}"/>
              </a:ext>
            </a:extLst>
          </p:cNvPr>
          <p:cNvSpPr>
            <a:spLocks noGrp="1"/>
          </p:cNvSpPr>
          <p:nvPr>
            <p:ph type="title"/>
          </p:nvPr>
        </p:nvSpPr>
        <p:spPr>
          <a:xfrm>
            <a:off x="1981200" y="457200"/>
            <a:ext cx="4495800" cy="762000"/>
          </a:xfrm>
        </p:spPr>
        <p:txBody>
          <a:bodyPr>
            <a:normAutofit fontScale="90000"/>
          </a:bodyPr>
          <a:lstStyle/>
          <a:p>
            <a:r>
              <a:rPr lang="en-US" sz="6000" b="1" dirty="0"/>
              <a:t>      </a:t>
            </a:r>
          </a:p>
        </p:txBody>
      </p:sp>
      <p:sp>
        <p:nvSpPr>
          <p:cNvPr id="9" name="Content Placeholder 8">
            <a:extLst>
              <a:ext uri="{FF2B5EF4-FFF2-40B4-BE49-F238E27FC236}">
                <a16:creationId xmlns:a16="http://schemas.microsoft.com/office/drawing/2014/main" id="{030FB02B-DDF6-B179-8FA5-CADD5249E0BE}"/>
              </a:ext>
            </a:extLst>
          </p:cNvPr>
          <p:cNvSpPr>
            <a:spLocks noGrp="1"/>
          </p:cNvSpPr>
          <p:nvPr>
            <p:ph sz="half" idx="1"/>
          </p:nvPr>
        </p:nvSpPr>
        <p:spPr>
          <a:xfrm>
            <a:off x="0" y="1371600"/>
            <a:ext cx="4114800" cy="5410199"/>
          </a:xfrm>
        </p:spPr>
        <p:txBody>
          <a:bodyPr>
            <a:normAutofit/>
          </a:bodyPr>
          <a:lstStyle/>
          <a:p>
            <a:endParaRPr lang="en-US" sz="2000" dirty="0"/>
          </a:p>
          <a:p>
            <a:endParaRPr lang="en-US" sz="2000" dirty="0"/>
          </a:p>
          <a:p>
            <a:endParaRPr lang="en-US" sz="2000" dirty="0"/>
          </a:p>
        </p:txBody>
      </p:sp>
      <p:sp>
        <p:nvSpPr>
          <p:cNvPr id="3" name="Rectangle 2">
            <a:extLst>
              <a:ext uri="{FF2B5EF4-FFF2-40B4-BE49-F238E27FC236}">
                <a16:creationId xmlns:a16="http://schemas.microsoft.com/office/drawing/2014/main" id="{18EAE3DC-4D2C-4F2C-94D3-281F05EF6EAF}"/>
              </a:ext>
            </a:extLst>
          </p:cNvPr>
          <p:cNvSpPr/>
          <p:nvPr/>
        </p:nvSpPr>
        <p:spPr>
          <a:xfrm>
            <a:off x="1490870" y="684497"/>
            <a:ext cx="7424530" cy="584775"/>
          </a:xfrm>
          <a:prstGeom prst="rect">
            <a:avLst/>
          </a:prstGeom>
        </p:spPr>
        <p:txBody>
          <a:bodyPr wrap="square">
            <a:spAutoFit/>
          </a:bodyPr>
          <a:lstStyle/>
          <a:p>
            <a:r>
              <a:rPr lang="en-GB" sz="3200" b="1" dirty="0">
                <a:latin typeface="Times New Roman" panose="02020603050405020304" pitchFamily="18" charset="0"/>
                <a:cs typeface="Times New Roman" panose="02020603050405020304" pitchFamily="18" charset="0"/>
              </a:rPr>
              <a:t>Cellular uptake and degradation of LDL</a:t>
            </a:r>
            <a:endParaRPr lang="en-US" sz="32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BD24525-893B-47BD-9546-E39A16A5658F}"/>
              </a:ext>
            </a:extLst>
          </p:cNvPr>
          <p:cNvPicPr>
            <a:picLocks noChangeAspect="1"/>
          </p:cNvPicPr>
          <p:nvPr/>
        </p:nvPicPr>
        <p:blipFill rotWithShape="1">
          <a:blip r:embed="rId2"/>
          <a:srcRect l="10833" t="7862" r="10833" b="15047"/>
          <a:stretch/>
        </p:blipFill>
        <p:spPr>
          <a:xfrm>
            <a:off x="0" y="1471746"/>
            <a:ext cx="9144000" cy="5410198"/>
          </a:xfrm>
          <a:prstGeom prst="rect">
            <a:avLst/>
          </a:prstGeom>
        </p:spPr>
      </p:pic>
      <p:sp>
        <p:nvSpPr>
          <p:cNvPr id="7" name="Round Same Side Corner Rectangle 4">
            <a:extLst>
              <a:ext uri="{FF2B5EF4-FFF2-40B4-BE49-F238E27FC236}">
                <a16:creationId xmlns:a16="http://schemas.microsoft.com/office/drawing/2014/main" id="{CE9ED5D3-2AE5-4B1F-9828-6587A7F186F8}"/>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704220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6857A-C01A-D542-066C-E8B73B79A493}"/>
              </a:ext>
            </a:extLst>
          </p:cNvPr>
          <p:cNvSpPr>
            <a:spLocks noGrp="1"/>
          </p:cNvSpPr>
          <p:nvPr>
            <p:ph type="title"/>
          </p:nvPr>
        </p:nvSpPr>
        <p:spPr>
          <a:xfrm>
            <a:off x="1981200" y="457200"/>
            <a:ext cx="4495800" cy="762000"/>
          </a:xfrm>
        </p:spPr>
        <p:txBody>
          <a:bodyPr>
            <a:normAutofit fontScale="90000"/>
          </a:bodyPr>
          <a:lstStyle/>
          <a:p>
            <a:r>
              <a:rPr lang="en-US" sz="6000" b="1" dirty="0"/>
              <a:t>      </a:t>
            </a:r>
          </a:p>
        </p:txBody>
      </p:sp>
      <p:sp>
        <p:nvSpPr>
          <p:cNvPr id="9" name="Content Placeholder 8">
            <a:extLst>
              <a:ext uri="{FF2B5EF4-FFF2-40B4-BE49-F238E27FC236}">
                <a16:creationId xmlns:a16="http://schemas.microsoft.com/office/drawing/2014/main" id="{030FB02B-DDF6-B179-8FA5-CADD5249E0BE}"/>
              </a:ext>
            </a:extLst>
          </p:cNvPr>
          <p:cNvSpPr>
            <a:spLocks noGrp="1"/>
          </p:cNvSpPr>
          <p:nvPr>
            <p:ph sz="half" idx="1"/>
          </p:nvPr>
        </p:nvSpPr>
        <p:spPr>
          <a:xfrm>
            <a:off x="0" y="1371600"/>
            <a:ext cx="4114800" cy="5410199"/>
          </a:xfrm>
        </p:spPr>
        <p:txBody>
          <a:bodyPr>
            <a:normAutofit/>
          </a:bodyPr>
          <a:lstStyle/>
          <a:p>
            <a:endParaRPr lang="en-US" sz="2000" dirty="0"/>
          </a:p>
          <a:p>
            <a:endParaRPr lang="en-US" sz="2000" dirty="0"/>
          </a:p>
          <a:p>
            <a:endParaRPr lang="en-US" sz="2000" dirty="0"/>
          </a:p>
        </p:txBody>
      </p:sp>
      <p:sp>
        <p:nvSpPr>
          <p:cNvPr id="3" name="Rectangle 2">
            <a:extLst>
              <a:ext uri="{FF2B5EF4-FFF2-40B4-BE49-F238E27FC236}">
                <a16:creationId xmlns:a16="http://schemas.microsoft.com/office/drawing/2014/main" id="{0093F0CB-475B-481E-BA1B-406C2CF1EE39}"/>
              </a:ext>
            </a:extLst>
          </p:cNvPr>
          <p:cNvSpPr/>
          <p:nvPr/>
        </p:nvSpPr>
        <p:spPr>
          <a:xfrm>
            <a:off x="381000" y="1066800"/>
            <a:ext cx="8610600" cy="4093428"/>
          </a:xfrm>
          <a:prstGeom prst="rect">
            <a:avLst/>
          </a:prstGeom>
        </p:spPr>
        <p:txBody>
          <a:bodyPr wrap="square">
            <a:spAutoFit/>
          </a:bodyPr>
          <a:lstStyle/>
          <a:p>
            <a:pPr algn="just"/>
            <a:r>
              <a:rPr lang="en-GB" sz="4000" b="1" dirty="0">
                <a:latin typeface="Times New Roman" panose="02020603050405020304" pitchFamily="18" charset="0"/>
                <a:cs typeface="Times New Roman" panose="02020603050405020304" pitchFamily="18" charset="0"/>
              </a:rPr>
              <a:t>Effect of endocytosed cholesterol on cellular cholesterol homeostasis</a:t>
            </a:r>
          </a:p>
          <a:p>
            <a:pPr algn="just"/>
            <a:r>
              <a:rPr lang="en-GB" sz="2000" dirty="0">
                <a:latin typeface="Times New Roman" panose="02020603050405020304" pitchFamily="18" charset="0"/>
                <a:cs typeface="Times New Roman" panose="02020603050405020304" pitchFamily="18" charset="0"/>
              </a:rPr>
              <a:t>The chylomicron remnant-, IDL-, and LDL-derived cholesterol affects cellular cholesterol content in several. First, expression of the gene for HMG CoA reductase is inhibited by high cholesterol, as a result of which, de novo cholesterol synthesis decreases. Additionally, degradation of the reductase is accelerated Second, synthesis of new LDL receptor protein is reduced by decreasing the expression of the LDL receptor gene, thus limiting further entry of LDL cholesterol into cells. [Note: Regulation of the LDL receptor gene involves a SRE and SREBP-2, as was seen in the regulation of the gene for HMG CoA reductase This allows coordinate regulation of the expression of these proteins] </a:t>
            </a:r>
          </a:p>
        </p:txBody>
      </p:sp>
      <p:sp>
        <p:nvSpPr>
          <p:cNvPr id="5" name="Round Same Side Corner Rectangle 4">
            <a:extLst>
              <a:ext uri="{FF2B5EF4-FFF2-40B4-BE49-F238E27FC236}">
                <a16:creationId xmlns:a16="http://schemas.microsoft.com/office/drawing/2014/main" id="{32A6DCBC-D940-4E75-A330-B2EEB81722D5}"/>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885734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96</TotalTime>
  <Words>1490</Words>
  <Application>Microsoft Office PowerPoint</Application>
  <PresentationFormat>On-screen Show (4:3)</PresentationFormat>
  <Paragraphs>187</Paragraphs>
  <Slides>36</Slides>
  <Notes>0</Notes>
  <HiddenSlides>7</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Arial Black</vt:lpstr>
      <vt:lpstr>Calibri</vt:lpstr>
      <vt:lpstr>Calibri Light</vt:lpstr>
      <vt:lpstr>Segoe UI</vt:lpstr>
      <vt:lpstr>Times New Roman</vt:lpstr>
      <vt:lpstr>Wingdings</vt:lpstr>
      <vt:lpstr>Office Theme</vt:lpstr>
      <vt:lpstr>1_Office Theme</vt:lpstr>
      <vt:lpstr>PowerPoint Presentation</vt:lpstr>
      <vt:lpstr>CNS Module 2nd Year MBBS(LGIS) </vt:lpstr>
      <vt:lpstr>Motto, Vision, Dream</vt:lpstr>
      <vt:lpstr>PowerPoint Presentation</vt:lpstr>
      <vt:lpstr>PowerPoint Presentation</vt:lpstr>
      <vt:lpstr>      </vt:lpstr>
      <vt:lpstr>      </vt:lpstr>
      <vt:lpstr>      </vt:lpstr>
      <vt:lpstr>      </vt:lpstr>
      <vt:lpstr>      </vt:lpstr>
      <vt:lpstr>      </vt:lpstr>
      <vt:lpstr>      </vt:lpstr>
      <vt:lpstr>      </vt:lpstr>
      <vt:lpstr>Synthesis  of TAG    </vt:lpstr>
      <vt:lpstr>      </vt:lpstr>
      <vt:lpstr>      </vt:lpstr>
      <vt:lpstr>Reverse cholesterol transport   </vt:lpstr>
      <vt:lpstr> </vt:lpstr>
      <vt:lpstr>Anatomical and physiological  aspects of cholesterol </vt:lpstr>
      <vt:lpstr> </vt:lpstr>
      <vt:lpstr>PowerPoint Presentation</vt:lpstr>
      <vt:lpstr>      </vt:lpstr>
      <vt:lpstr>Fatty liver </vt:lpstr>
      <vt:lpstr>Types of fatty liver </vt:lpstr>
      <vt:lpstr>Causes of fatty liver </vt:lpstr>
      <vt:lpstr>PowerPoint Presentation</vt:lpstr>
      <vt:lpstr>Fatty liver </vt:lpstr>
      <vt:lpstr>Fatty liver </vt:lpstr>
      <vt:lpstr>Fatty liver </vt:lpstr>
      <vt:lpstr>Suggested research articles</vt:lpstr>
      <vt:lpstr>Family Medicine</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21</cp:revision>
  <dcterms:created xsi:type="dcterms:W3CDTF">2025-03-05T03:56:49Z</dcterms:created>
  <dcterms:modified xsi:type="dcterms:W3CDTF">2025-03-20T05:53:41Z</dcterms:modified>
</cp:coreProperties>
</file>