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26"/>
  </p:notesMasterIdLst>
  <p:sldIdLst>
    <p:sldId id="318" r:id="rId3"/>
    <p:sldId id="317" r:id="rId4"/>
    <p:sldId id="297" r:id="rId5"/>
    <p:sldId id="296" r:id="rId6"/>
    <p:sldId id="258" r:id="rId7"/>
    <p:sldId id="588" r:id="rId8"/>
    <p:sldId id="589" r:id="rId9"/>
    <p:sldId id="590" r:id="rId10"/>
    <p:sldId id="591" r:id="rId11"/>
    <p:sldId id="592" r:id="rId12"/>
    <p:sldId id="593" r:id="rId13"/>
    <p:sldId id="594" r:id="rId14"/>
    <p:sldId id="597" r:id="rId15"/>
    <p:sldId id="586" r:id="rId16"/>
    <p:sldId id="587" r:id="rId17"/>
    <p:sldId id="595" r:id="rId18"/>
    <p:sldId id="308" r:id="rId19"/>
    <p:sldId id="288" r:id="rId20"/>
    <p:sldId id="289" r:id="rId21"/>
    <p:sldId id="319" r:id="rId22"/>
    <p:sldId id="314" r:id="rId23"/>
    <p:sldId id="315"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85067" autoAdjust="0"/>
  </p:normalViewPr>
  <p:slideViewPr>
    <p:cSldViewPr>
      <p:cViewPr varScale="1">
        <p:scale>
          <a:sx n="57" d="100"/>
          <a:sy n="57" d="100"/>
        </p:scale>
        <p:origin x="1372" y="52"/>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5</a:t>
            </a:fld>
            <a:endParaRPr lang="en-US"/>
          </a:p>
        </p:txBody>
      </p:sp>
    </p:spTree>
    <p:extLst>
      <p:ext uri="{BB962C8B-B14F-4D97-AF65-F5344CB8AC3E}">
        <p14:creationId xmlns:p14="http://schemas.microsoft.com/office/powerpoint/2010/main" val="425240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10634967/#:~:text=The%20two%20main%20ketone%20bodies,of%20neonates%20and%20pregnant%20women"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780638"/>
            <a:ext cx="5486400" cy="4239161"/>
          </a:xfrm>
          <a:prstGeom prst="rect">
            <a:avLst/>
          </a:prstGeom>
        </p:spPr>
      </p:pic>
      <p:sp>
        <p:nvSpPr>
          <p:cNvPr id="5" name="TextBox 4"/>
          <p:cNvSpPr txBox="1"/>
          <p:nvPr/>
        </p:nvSpPr>
        <p:spPr>
          <a:xfrm>
            <a:off x="1038764" y="457200"/>
            <a:ext cx="8029036" cy="1323439"/>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Mechanism of diabetic ketoacidosis seen in uncontrolled type 1 diabetes.</a:t>
            </a:r>
          </a:p>
        </p:txBody>
      </p:sp>
      <p:sp>
        <p:nvSpPr>
          <p:cNvPr id="2" name="Rectangle 1">
            <a:extLst>
              <a:ext uri="{FF2B5EF4-FFF2-40B4-BE49-F238E27FC236}">
                <a16:creationId xmlns:a16="http://schemas.microsoft.com/office/drawing/2014/main" id="{5117655B-9FD8-4AB2-8BCD-98DEE530F911}"/>
              </a:ext>
            </a:extLst>
          </p:cNvPr>
          <p:cNvSpPr/>
          <p:nvPr/>
        </p:nvSpPr>
        <p:spPr>
          <a:xfrm>
            <a:off x="8515350" y="6050518"/>
            <a:ext cx="418704" cy="369332"/>
          </a:xfrm>
          <a:prstGeom prst="rect">
            <a:avLst/>
          </a:prstGeom>
        </p:spPr>
        <p:txBody>
          <a:bodyPr wrap="none">
            <a:spAutoFit/>
          </a:bodyPr>
          <a:lstStyle/>
          <a:p>
            <a:pPr>
              <a:defRPr/>
            </a:pPr>
            <a:r>
              <a:rPr lang="en-US" dirty="0"/>
              <a:t>15</a:t>
            </a:r>
          </a:p>
        </p:txBody>
      </p:sp>
      <p:sp>
        <p:nvSpPr>
          <p:cNvPr id="6" name="Round Same Side Corner Rectangle 4">
            <a:extLst>
              <a:ext uri="{FF2B5EF4-FFF2-40B4-BE49-F238E27FC236}">
                <a16:creationId xmlns:a16="http://schemas.microsoft.com/office/drawing/2014/main" id="{DB8ED5C3-B34D-4C45-A108-36DE7C993F8B}"/>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55718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75282" y="340035"/>
            <a:ext cx="8393435" cy="3571807"/>
          </a:xfrm>
        </p:spPr>
        <p:txBody>
          <a:bodyPr>
            <a:noAutofit/>
          </a:bodyPr>
          <a:lstStyle/>
          <a:p>
            <a:pPr marL="113849" indent="0" algn="just" defTabSz="685765">
              <a:lnSpc>
                <a:spcPct val="150000"/>
              </a:lnSpc>
              <a:buNone/>
              <a:defRPr/>
            </a:pPr>
            <a:r>
              <a:rPr lang="en-US" sz="4000" b="1" u="sng" dirty="0">
                <a:effectLst>
                  <a:outerShdw blurRad="38100" dist="38100" dir="2700000" algn="tl">
                    <a:srgbClr val="000000">
                      <a:alpha val="43137"/>
                    </a:srgbClr>
                  </a:outerShdw>
                </a:effectLst>
              </a:rPr>
              <a:t>Mechanism of diabetic ketoacidosis seen in uncontrolled type 1 diabetes</a:t>
            </a:r>
          </a:p>
          <a:p>
            <a:pPr marL="456749" algn="just" defTabSz="685765">
              <a:lnSpc>
                <a:spcPct val="150000"/>
              </a:lnSpc>
              <a:defRPr/>
            </a:pPr>
            <a:r>
              <a:rPr lang="en-US" sz="2000" dirty="0">
                <a:latin typeface="Calibri" panose="020F0502020204030204" pitchFamily="34" charset="0"/>
                <a:cs typeface="Calibri" panose="020F0502020204030204" pitchFamily="34" charset="0"/>
              </a:rPr>
              <a:t>The elevation of the ketone body concentration in the blood can result in acidemia</a:t>
            </a:r>
          </a:p>
          <a:p>
            <a:pPr marL="456749" algn="just" defTabSz="685765">
              <a:lnSpc>
                <a:spcPct val="150000"/>
              </a:lnSpc>
              <a:defRPr/>
            </a:pPr>
            <a:r>
              <a:rPr lang="en-US" sz="2000" dirty="0">
                <a:latin typeface="Calibri" panose="020F0502020204030204" pitchFamily="34" charset="0"/>
                <a:cs typeface="Calibri" panose="020F0502020204030204" pitchFamily="34" charset="0"/>
              </a:rPr>
              <a:t>The carboxyl group of a ketone body has a pKa of 4. Therefore, each ketone body loses a proton [H+ ] as it circulates in the blood, which lowers the pH.</a:t>
            </a:r>
          </a:p>
          <a:p>
            <a:pPr marL="456749" algn="just" defTabSz="685765">
              <a:lnSpc>
                <a:spcPct val="150000"/>
              </a:lnSpc>
              <a:defRPr/>
            </a:pPr>
            <a:r>
              <a:rPr lang="en-US" sz="2000" dirty="0">
                <a:latin typeface="Calibri" panose="020F0502020204030204" pitchFamily="34" charset="0"/>
                <a:cs typeface="Calibri" panose="020F0502020204030204" pitchFamily="34" charset="0"/>
              </a:rPr>
              <a:t>Also, in uncontrolled T1D, urinary loss of glucose and ketone bodies results in dehydration.</a:t>
            </a:r>
          </a:p>
          <a:p>
            <a:pPr marL="456749" algn="just" defTabSz="685765">
              <a:lnSpc>
                <a:spcPct val="150000"/>
              </a:lnSpc>
              <a:defRPr/>
            </a:pPr>
            <a:r>
              <a:rPr lang="en-US" sz="2000" dirty="0">
                <a:latin typeface="Calibri" panose="020F0502020204030204" pitchFamily="34" charset="0"/>
                <a:cs typeface="Calibri" panose="020F0502020204030204" pitchFamily="34" charset="0"/>
              </a:rPr>
              <a:t>Therefore, the increased number of H+ circulating in a decreased volume of plasma can cause a severe acidosis known as diabetic ketoacidosis [DKA].) </a:t>
            </a:r>
          </a:p>
        </p:txBody>
      </p:sp>
      <p:sp>
        <p:nvSpPr>
          <p:cNvPr id="2" name="Rectangle 1">
            <a:extLst>
              <a:ext uri="{FF2B5EF4-FFF2-40B4-BE49-F238E27FC236}">
                <a16:creationId xmlns:a16="http://schemas.microsoft.com/office/drawing/2014/main" id="{ED3E8F34-422D-4899-822C-E379A3095029}"/>
              </a:ext>
            </a:extLst>
          </p:cNvPr>
          <p:cNvSpPr/>
          <p:nvPr/>
        </p:nvSpPr>
        <p:spPr>
          <a:xfrm>
            <a:off x="8439150" y="6148633"/>
            <a:ext cx="418704" cy="369332"/>
          </a:xfrm>
          <a:prstGeom prst="rect">
            <a:avLst/>
          </a:prstGeom>
        </p:spPr>
        <p:txBody>
          <a:bodyPr wrap="none">
            <a:spAutoFit/>
          </a:bodyPr>
          <a:lstStyle/>
          <a:p>
            <a:pPr>
              <a:defRPr/>
            </a:pPr>
            <a:r>
              <a:rPr lang="en-US" dirty="0"/>
              <a:t>16</a:t>
            </a:r>
          </a:p>
        </p:txBody>
      </p:sp>
      <p:sp>
        <p:nvSpPr>
          <p:cNvPr id="4" name="Round Same Side Corner Rectangle 4">
            <a:extLst>
              <a:ext uri="{FF2B5EF4-FFF2-40B4-BE49-F238E27FC236}">
                <a16:creationId xmlns:a16="http://schemas.microsoft.com/office/drawing/2014/main" id="{31E483D5-6A61-4BA5-B8AE-2C4E01E9F0D1}"/>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60218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0934" y="969376"/>
            <a:ext cx="6515100" cy="707886"/>
          </a:xfrm>
          <a:prstGeom prst="rect">
            <a:avLst/>
          </a:prstGeom>
          <a:noFill/>
        </p:spPr>
        <p:txBody>
          <a:bodyPr wrap="square" rtlCol="0">
            <a:spAutoFit/>
          </a:bodyPr>
          <a:lstStyle/>
          <a:p>
            <a:pPr algn="ctr"/>
            <a:r>
              <a:rPr lang="en-US" sz="4000" b="1" u="sng" dirty="0">
                <a:effectLst>
                  <a:outerShdw blurRad="38100" dist="38100" dir="2700000" algn="tl">
                    <a:srgbClr val="000000">
                      <a:alpha val="43137"/>
                    </a:srgbClr>
                  </a:outerShdw>
                </a:effectLst>
              </a:rPr>
              <a:t>Vertical Integration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713" y="2133600"/>
            <a:ext cx="6553919" cy="4191000"/>
          </a:xfrm>
          <a:prstGeom prst="rect">
            <a:avLst/>
          </a:prstGeom>
        </p:spPr>
      </p:pic>
      <p:sp>
        <p:nvSpPr>
          <p:cNvPr id="2" name="Rectangle 1">
            <a:extLst>
              <a:ext uri="{FF2B5EF4-FFF2-40B4-BE49-F238E27FC236}">
                <a16:creationId xmlns:a16="http://schemas.microsoft.com/office/drawing/2014/main" id="{322DA109-F2D3-4064-954C-66523C4C8265}"/>
              </a:ext>
            </a:extLst>
          </p:cNvPr>
          <p:cNvSpPr/>
          <p:nvPr/>
        </p:nvSpPr>
        <p:spPr>
          <a:xfrm>
            <a:off x="8229600" y="6172200"/>
            <a:ext cx="418704" cy="369332"/>
          </a:xfrm>
          <a:prstGeom prst="rect">
            <a:avLst/>
          </a:prstGeom>
        </p:spPr>
        <p:txBody>
          <a:bodyPr wrap="none">
            <a:spAutoFit/>
          </a:bodyPr>
          <a:lstStyle/>
          <a:p>
            <a:pPr>
              <a:defRPr/>
            </a:pPr>
            <a:r>
              <a:rPr lang="en-US" dirty="0"/>
              <a:t>17</a:t>
            </a:r>
          </a:p>
        </p:txBody>
      </p:sp>
    </p:spTree>
    <p:extLst>
      <p:ext uri="{BB962C8B-B14F-4D97-AF65-F5344CB8AC3E}">
        <p14:creationId xmlns:p14="http://schemas.microsoft.com/office/powerpoint/2010/main" val="317671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9688" y="347568"/>
            <a:ext cx="6515100" cy="707886"/>
          </a:xfrm>
          <a:prstGeom prst="rect">
            <a:avLst/>
          </a:prstGeom>
          <a:noFill/>
        </p:spPr>
        <p:txBody>
          <a:bodyPr wrap="square" rtlCol="0">
            <a:spAutoFit/>
          </a:bodyPr>
          <a:lstStyle/>
          <a:p>
            <a:pPr algn="ctr"/>
            <a:r>
              <a:rPr lang="en-US" sz="4000" b="1" u="sng" dirty="0">
                <a:effectLst>
                  <a:outerShdw blurRad="38100" dist="38100" dir="2700000" algn="tl">
                    <a:srgbClr val="000000">
                      <a:alpha val="43137"/>
                    </a:srgbClr>
                  </a:outerShdw>
                </a:effectLst>
                <a:latin typeface="+mj-lt"/>
              </a:rPr>
              <a:t>Ketone Bodies</a:t>
            </a:r>
          </a:p>
        </p:txBody>
      </p:sp>
      <p:sp>
        <p:nvSpPr>
          <p:cNvPr id="12" name="Slide Number Placeholder 2">
            <a:extLst>
              <a:ext uri="{FF2B5EF4-FFF2-40B4-BE49-F238E27FC236}">
                <a16:creationId xmlns:a16="http://schemas.microsoft.com/office/drawing/2014/main" id="{CC1BD798-4F84-39C8-8ABC-8ECD79C5FC81}"/>
              </a:ext>
            </a:extLst>
          </p:cNvPr>
          <p:cNvSpPr>
            <a:spLocks noGrp="1"/>
          </p:cNvSpPr>
          <p:nvPr>
            <p:ph type="sldNum" sz="quarter" idx="12"/>
          </p:nvPr>
        </p:nvSpPr>
        <p:spPr>
          <a:xfrm>
            <a:off x="6553200" y="6356350"/>
            <a:ext cx="2133600" cy="365125"/>
          </a:xfrm>
        </p:spPr>
        <p:txBody>
          <a:bodyPr/>
          <a:lstStyle/>
          <a:p>
            <a:pPr>
              <a:defRPr/>
            </a:pPr>
            <a:fld id="{D829B39B-E19B-4684-B84C-73DF500C59FE}" type="slidenum">
              <a:rPr lang="en-US" smtClean="0"/>
              <a:pPr>
                <a:defRPr/>
              </a:pPr>
              <a:t>13</a:t>
            </a:fld>
            <a:endParaRPr lang="en-US"/>
          </a:p>
        </p:txBody>
      </p:sp>
      <p:pic>
        <p:nvPicPr>
          <p:cNvPr id="5" name="Picture 4">
            <a:extLst>
              <a:ext uri="{FF2B5EF4-FFF2-40B4-BE49-F238E27FC236}">
                <a16:creationId xmlns:a16="http://schemas.microsoft.com/office/drawing/2014/main" id="{8A7B2536-6649-497D-BF58-5A38E389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43" y="1371600"/>
            <a:ext cx="8688357" cy="4648200"/>
          </a:xfrm>
          <a:prstGeom prst="rect">
            <a:avLst/>
          </a:prstGeom>
        </p:spPr>
      </p:pic>
      <p:sp>
        <p:nvSpPr>
          <p:cNvPr id="2" name="Rectangle 1">
            <a:extLst>
              <a:ext uri="{FF2B5EF4-FFF2-40B4-BE49-F238E27FC236}">
                <a16:creationId xmlns:a16="http://schemas.microsoft.com/office/drawing/2014/main" id="{BD70D408-23F4-41F3-96A9-CEBDDF379749}"/>
              </a:ext>
            </a:extLst>
          </p:cNvPr>
          <p:cNvSpPr/>
          <p:nvPr/>
        </p:nvSpPr>
        <p:spPr>
          <a:xfrm>
            <a:off x="4421157" y="3244334"/>
            <a:ext cx="301686" cy="369332"/>
          </a:xfrm>
          <a:prstGeom prst="rect">
            <a:avLst/>
          </a:prstGeom>
        </p:spPr>
        <p:txBody>
          <a:bodyPr wrap="none">
            <a:spAutoFit/>
          </a:bodyPr>
          <a:lstStyle/>
          <a:p>
            <a:pPr>
              <a:defRPr/>
            </a:pPr>
            <a:r>
              <a:rPr lang="en-US" dirty="0"/>
              <a:t>3</a:t>
            </a:r>
          </a:p>
        </p:txBody>
      </p:sp>
      <p:sp>
        <p:nvSpPr>
          <p:cNvPr id="6" name="Round Same Side Corner Rectangle 4">
            <a:extLst>
              <a:ext uri="{FF2B5EF4-FFF2-40B4-BE49-F238E27FC236}">
                <a16:creationId xmlns:a16="http://schemas.microsoft.com/office/drawing/2014/main" id="{EE721444-4825-477F-AD0C-D50C5244B903}"/>
              </a:ext>
            </a:extLst>
          </p:cNvPr>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79804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73D7AE-F49E-45C9-16A6-02D3795CF52E}"/>
              </a:ext>
            </a:extLst>
          </p:cNvPr>
          <p:cNvSpPr>
            <a:spLocks noGrp="1"/>
          </p:cNvSpPr>
          <p:nvPr>
            <p:ph type="sldNum" sz="quarter" idx="12"/>
          </p:nvPr>
        </p:nvSpPr>
        <p:spPr/>
        <p:txBody>
          <a:bodyPr/>
          <a:lstStyle/>
          <a:p>
            <a:pPr>
              <a:defRPr/>
            </a:pPr>
            <a:fld id="{D829B39B-E19B-4684-B84C-73DF500C59FE}" type="slidenum">
              <a:rPr lang="en-US" smtClean="0"/>
              <a:pPr>
                <a:defRPr/>
              </a:pPr>
              <a:t>14</a:t>
            </a:fld>
            <a:endParaRPr lang="en-US"/>
          </a:p>
        </p:txBody>
      </p:sp>
      <p:sp>
        <p:nvSpPr>
          <p:cNvPr id="7" name="TextBox 6">
            <a:extLst>
              <a:ext uri="{FF2B5EF4-FFF2-40B4-BE49-F238E27FC236}">
                <a16:creationId xmlns:a16="http://schemas.microsoft.com/office/drawing/2014/main" id="{DE37BCB5-93E3-1BA2-798E-167B220B585E}"/>
              </a:ext>
            </a:extLst>
          </p:cNvPr>
          <p:cNvSpPr txBox="1"/>
          <p:nvPr/>
        </p:nvSpPr>
        <p:spPr>
          <a:xfrm>
            <a:off x="457200" y="457200"/>
            <a:ext cx="8305800" cy="707886"/>
          </a:xfrm>
          <a:prstGeom prst="rect">
            <a:avLst/>
          </a:prstGeom>
          <a:noFill/>
        </p:spPr>
        <p:txBody>
          <a:bodyPr wrap="square">
            <a:spAutoFit/>
          </a:bodyPr>
          <a:lstStyle/>
          <a:p>
            <a:pPr algn="ctr"/>
            <a:r>
              <a:rPr lang="en-US" sz="4000" b="1" u="sng" dirty="0">
                <a:solidFill>
                  <a:srgbClr val="9179AE"/>
                </a:solidFill>
                <a:effectLst>
                  <a:outerShdw blurRad="38100" dist="38100" dir="2700000" algn="tl">
                    <a:srgbClr val="000000">
                      <a:alpha val="43137"/>
                    </a:srgbClr>
                  </a:outerShdw>
                </a:effectLst>
              </a:rPr>
              <a:t>Horizontal Integration</a:t>
            </a:r>
            <a:endParaRPr lang="en-US" sz="4000" dirty="0">
              <a:solidFill>
                <a:srgbClr val="9179AE"/>
              </a:solidFill>
            </a:endParaRPr>
          </a:p>
        </p:txBody>
      </p:sp>
      <p:pic>
        <p:nvPicPr>
          <p:cNvPr id="11" name="Picture 10">
            <a:extLst>
              <a:ext uri="{FF2B5EF4-FFF2-40B4-BE49-F238E27FC236}">
                <a16:creationId xmlns:a16="http://schemas.microsoft.com/office/drawing/2014/main" id="{51BC8267-6C20-4469-B5C5-D67814741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9600"/>
            <a:ext cx="8610600" cy="5562600"/>
          </a:xfrm>
          <a:prstGeom prst="rect">
            <a:avLst/>
          </a:prstGeom>
        </p:spPr>
      </p:pic>
      <p:sp>
        <p:nvSpPr>
          <p:cNvPr id="5" name="Round Same Side Corner Rectangle 4">
            <a:extLst>
              <a:ext uri="{FF2B5EF4-FFF2-40B4-BE49-F238E27FC236}">
                <a16:creationId xmlns:a16="http://schemas.microsoft.com/office/drawing/2014/main" id="{8E7FE1CB-FF32-4C9C-8CE3-92B66D58DDBE}"/>
              </a:ext>
            </a:extLst>
          </p:cNvPr>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172003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796469-9A2B-4C69-8CFA-D3417821B331}"/>
              </a:ext>
            </a:extLst>
          </p:cNvPr>
          <p:cNvSpPr>
            <a:spLocks noGrp="1"/>
          </p:cNvSpPr>
          <p:nvPr>
            <p:ph type="sldNum" sz="quarter" idx="12"/>
          </p:nvPr>
        </p:nvSpPr>
        <p:spPr/>
        <p:txBody>
          <a:bodyPr/>
          <a:lstStyle/>
          <a:p>
            <a:pPr>
              <a:defRPr/>
            </a:pPr>
            <a:fld id="{D829B39B-E19B-4684-B84C-73DF500C59FE}" type="slidenum">
              <a:rPr lang="en-US" smtClean="0"/>
              <a:pPr>
                <a:defRPr/>
              </a:pPr>
              <a:t>15</a:t>
            </a:fld>
            <a:endParaRPr lang="en-US"/>
          </a:p>
        </p:txBody>
      </p:sp>
      <p:sp>
        <p:nvSpPr>
          <p:cNvPr id="4" name="Rectangle 3">
            <a:extLst>
              <a:ext uri="{FF2B5EF4-FFF2-40B4-BE49-F238E27FC236}">
                <a16:creationId xmlns:a16="http://schemas.microsoft.com/office/drawing/2014/main" id="{54955EBF-8EF5-4BB0-BAA9-56D9DC054D70}"/>
              </a:ext>
            </a:extLst>
          </p:cNvPr>
          <p:cNvSpPr/>
          <p:nvPr/>
        </p:nvSpPr>
        <p:spPr>
          <a:xfrm>
            <a:off x="457200" y="838200"/>
            <a:ext cx="8001000" cy="4712187"/>
          </a:xfrm>
          <a:prstGeom prst="rect">
            <a:avLst/>
          </a:prstGeom>
        </p:spPr>
        <p:txBody>
          <a:bodyPr wrap="square">
            <a:spAutoFit/>
          </a:bodyPr>
          <a:lstStyle/>
          <a:p>
            <a:pPr marL="151799" indent="0" algn="ctr" defTabSz="914353">
              <a:lnSpc>
                <a:spcPct val="150000"/>
              </a:lnSpc>
              <a:buNone/>
              <a:defRPr/>
            </a:pPr>
            <a:r>
              <a:rPr lang="en-US" sz="4000" b="1" dirty="0">
                <a:effectLst>
                  <a:outerShdw blurRad="38100" dist="38100" dir="2700000" algn="tl">
                    <a:srgbClr val="000000">
                      <a:alpha val="43137"/>
                    </a:srgbClr>
                  </a:outerShdw>
                </a:effectLst>
                <a:cs typeface="Andalus" pitchFamily="18" charset="-78"/>
              </a:rPr>
              <a:t>Functions of Ketone bodies</a:t>
            </a:r>
          </a:p>
          <a:p>
            <a:pPr marL="608999" indent="-457200" algn="just" defTabSz="914353">
              <a:lnSpc>
                <a:spcPct val="150000"/>
              </a:lnSpc>
              <a:defRPr/>
            </a:pPr>
            <a:r>
              <a:rPr lang="en-US" dirty="0"/>
              <a:t>Ketone bodies are important sources of energy for the peripheral tissues because</a:t>
            </a:r>
          </a:p>
          <a:p>
            <a:pPr marL="666149" indent="-514350" algn="just" defTabSz="914353">
              <a:lnSpc>
                <a:spcPct val="150000"/>
              </a:lnSpc>
              <a:buAutoNum type="arabicParenBoth"/>
              <a:defRPr/>
            </a:pPr>
            <a:r>
              <a:rPr lang="en-US" dirty="0"/>
              <a:t>They are soluble in aqueous solution and, therefore, do not need to be incorporated into lipoproteins or carried by albumin as do the other lipids</a:t>
            </a:r>
          </a:p>
          <a:p>
            <a:pPr marL="666149" indent="-514350" algn="just" defTabSz="914353">
              <a:lnSpc>
                <a:spcPct val="150000"/>
              </a:lnSpc>
              <a:buAutoNum type="arabicParenBoth"/>
              <a:defRPr/>
            </a:pPr>
            <a:r>
              <a:rPr lang="en-US" dirty="0"/>
              <a:t>They are produced in the liver during periods when the amount of acetyl CoA present exceeds the oxidative capacity of the liver;</a:t>
            </a:r>
          </a:p>
          <a:p>
            <a:pPr marL="666149" indent="-514350" algn="just" defTabSz="914353">
              <a:lnSpc>
                <a:spcPct val="150000"/>
              </a:lnSpc>
              <a:buAutoNum type="arabicParenBoth"/>
              <a:defRPr/>
            </a:pPr>
            <a:r>
              <a:rPr lang="en-US" dirty="0"/>
              <a:t>They are used in proportion to their concentration in the blood by extrahepatic tissues, such as skeletal and cardiac muscle, the intestinal mucosa, and the renal cortex. Even the brain can use ketone bodies to help meet its energy needs.</a:t>
            </a:r>
            <a:endParaRPr lang="en-US" b="1" dirty="0">
              <a:effectLst>
                <a:outerShdw blurRad="38100" dist="38100" dir="2700000" algn="tl">
                  <a:srgbClr val="000000">
                    <a:alpha val="43137"/>
                  </a:srgbClr>
                </a:outerShdw>
              </a:effectLst>
              <a:cs typeface="Andalus" pitchFamily="18" charset="-78"/>
            </a:endParaRPr>
          </a:p>
        </p:txBody>
      </p:sp>
      <p:sp>
        <p:nvSpPr>
          <p:cNvPr id="5" name="Round Same Side Corner Rectangle 4">
            <a:extLst>
              <a:ext uri="{FF2B5EF4-FFF2-40B4-BE49-F238E27FC236}">
                <a16:creationId xmlns:a16="http://schemas.microsoft.com/office/drawing/2014/main" id="{1BF2B9F9-E8B7-453B-9967-54E3059592A9}"/>
              </a:ext>
            </a:extLst>
          </p:cNvPr>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424536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713" y="838200"/>
            <a:ext cx="7434353" cy="5486400"/>
          </a:xfrm>
          <a:prstGeom prst="rect">
            <a:avLst/>
          </a:prstGeom>
        </p:spPr>
      </p:pic>
      <p:sp>
        <p:nvSpPr>
          <p:cNvPr id="2" name="Rectangle 1">
            <a:extLst>
              <a:ext uri="{FF2B5EF4-FFF2-40B4-BE49-F238E27FC236}">
                <a16:creationId xmlns:a16="http://schemas.microsoft.com/office/drawing/2014/main" id="{322DA109-F2D3-4064-954C-66523C4C8265}"/>
              </a:ext>
            </a:extLst>
          </p:cNvPr>
          <p:cNvSpPr/>
          <p:nvPr/>
        </p:nvSpPr>
        <p:spPr>
          <a:xfrm>
            <a:off x="8229600" y="6172200"/>
            <a:ext cx="418704" cy="369332"/>
          </a:xfrm>
          <a:prstGeom prst="rect">
            <a:avLst/>
          </a:prstGeom>
        </p:spPr>
        <p:txBody>
          <a:bodyPr wrap="none">
            <a:spAutoFit/>
          </a:bodyPr>
          <a:lstStyle/>
          <a:p>
            <a:pPr>
              <a:defRPr/>
            </a:pPr>
            <a:r>
              <a:rPr lang="en-US" dirty="0"/>
              <a:t>17</a:t>
            </a:r>
          </a:p>
        </p:txBody>
      </p:sp>
      <p:sp>
        <p:nvSpPr>
          <p:cNvPr id="6" name="Round Same Side Corner Rectangle 4">
            <a:extLst>
              <a:ext uri="{FF2B5EF4-FFF2-40B4-BE49-F238E27FC236}">
                <a16:creationId xmlns:a16="http://schemas.microsoft.com/office/drawing/2014/main" id="{2ECA92F7-26CE-4644-97D5-06FC531FC638}"/>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Tree>
    <p:extLst>
      <p:ext uri="{BB962C8B-B14F-4D97-AF65-F5344CB8AC3E}">
        <p14:creationId xmlns:p14="http://schemas.microsoft.com/office/powerpoint/2010/main" val="383779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6" name="Title 2"/>
          <p:cNvSpPr txBox="1">
            <a:spLocks/>
          </p:cNvSpPr>
          <p:nvPr/>
        </p:nvSpPr>
        <p:spPr>
          <a:xfrm>
            <a:off x="304800" y="359524"/>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Family Medicine</a:t>
            </a:r>
          </a:p>
        </p:txBody>
      </p:sp>
      <p:sp>
        <p:nvSpPr>
          <p:cNvPr id="8" name="Content Placeholder 5"/>
          <p:cNvSpPr txBox="1">
            <a:spLocks/>
          </p:cNvSpPr>
          <p:nvPr/>
        </p:nvSpPr>
        <p:spPr>
          <a:xfrm>
            <a:off x="776514" y="1429656"/>
            <a:ext cx="7886700" cy="49577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eaLnBrk="0" fontAlgn="base" hangingPunct="0">
              <a:lnSpc>
                <a:spcPct val="100000"/>
              </a:lnSpc>
              <a:spcBef>
                <a:spcPct val="0"/>
              </a:spcBef>
              <a:spcAft>
                <a:spcPct val="0"/>
              </a:spcAft>
              <a:buNone/>
            </a:pPr>
            <a:r>
              <a:rPr kumimoji="0" lang="en-US" altLang="en-US" sz="32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7" name="Round Same Side Corner Rectangle 4"/>
          <p:cNvSpPr/>
          <p:nvPr/>
        </p:nvSpPr>
        <p:spPr>
          <a:xfrm>
            <a:off x="6477000" y="-21771"/>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endParaRPr lang="en-GB" sz="2300" kern="1200" dirty="0">
              <a:solidFill>
                <a:schemeClr val="tx1"/>
              </a:solidFill>
            </a:endParaRPr>
          </a:p>
        </p:txBody>
      </p:sp>
      <p:sp>
        <p:nvSpPr>
          <p:cNvPr id="3" name="Rectangle 2">
            <a:extLst>
              <a:ext uri="{FF2B5EF4-FFF2-40B4-BE49-F238E27FC236}">
                <a16:creationId xmlns:a16="http://schemas.microsoft.com/office/drawing/2014/main" id="{574D6A66-02E3-4E7F-A452-E0802850359D}"/>
              </a:ext>
            </a:extLst>
          </p:cNvPr>
          <p:cNvSpPr/>
          <p:nvPr/>
        </p:nvSpPr>
        <p:spPr>
          <a:xfrm>
            <a:off x="480786" y="1859340"/>
            <a:ext cx="7977414" cy="3785652"/>
          </a:xfrm>
          <a:prstGeom prst="rect">
            <a:avLst/>
          </a:prstGeom>
        </p:spPr>
        <p:txBody>
          <a:bodyPr wrap="square">
            <a:spAutoFit/>
          </a:bodyPr>
          <a:lstStyle/>
          <a:p>
            <a:r>
              <a:rPr lang="en-US" sz="2400" dirty="0"/>
              <a:t>Family Medicine plays important role in following manner:</a:t>
            </a:r>
          </a:p>
          <a:p>
            <a:r>
              <a:rPr lang="en-US" sz="2400" dirty="0"/>
              <a:t>Diagnosis </a:t>
            </a:r>
          </a:p>
          <a:p>
            <a:endParaRPr lang="en-US" sz="2400" dirty="0"/>
          </a:p>
          <a:p>
            <a:r>
              <a:rPr lang="en-US" sz="2400" dirty="0"/>
              <a:t>Education &amp; Counselling</a:t>
            </a:r>
          </a:p>
          <a:p>
            <a:r>
              <a:rPr lang="en-US" sz="2400" dirty="0"/>
              <a:t> </a:t>
            </a:r>
          </a:p>
          <a:p>
            <a:r>
              <a:rPr lang="en-US" sz="2400" dirty="0"/>
              <a:t>Dietary Guidance</a:t>
            </a:r>
          </a:p>
          <a:p>
            <a:endParaRPr lang="en-US" sz="2400" dirty="0"/>
          </a:p>
          <a:p>
            <a:r>
              <a:rPr lang="en-US" sz="2400" dirty="0"/>
              <a:t>Monitoring</a:t>
            </a:r>
          </a:p>
          <a:p>
            <a:endParaRPr lang="en-US" sz="2400" dirty="0"/>
          </a:p>
          <a:p>
            <a:r>
              <a:rPr lang="en-US" sz="2400" dirty="0"/>
              <a:t>Refer to Specialists </a:t>
            </a:r>
          </a:p>
        </p:txBody>
      </p:sp>
    </p:spTree>
    <p:extLst>
      <p:ext uri="{BB962C8B-B14F-4D97-AF65-F5344CB8AC3E}">
        <p14:creationId xmlns:p14="http://schemas.microsoft.com/office/powerpoint/2010/main" val="427112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18</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400" dirty="0">
                <a:solidFill>
                  <a:srgbClr val="0D0D0D"/>
                </a:solidFill>
              </a:rPr>
              <a:t>AI can potentially aid in </a:t>
            </a:r>
            <a:r>
              <a:rPr lang="en-US" sz="2400" b="1" dirty="0">
                <a:solidFill>
                  <a:srgbClr val="0D0D0D"/>
                </a:solidFill>
              </a:rPr>
              <a:t>enhancing diagnostic accuracy and efficiency. </a:t>
            </a:r>
          </a:p>
          <a:p>
            <a:pPr fontAlgn="base"/>
            <a:r>
              <a:rPr lang="en-US" sz="2400" dirty="0">
                <a:solidFill>
                  <a:srgbClr val="0D0D0D"/>
                </a:solidFill>
              </a:rPr>
              <a:t>AI-powered decision support systems can also help clinicians in </a:t>
            </a:r>
            <a:r>
              <a:rPr lang="en-US" sz="2400" b="1" dirty="0">
                <a:solidFill>
                  <a:srgbClr val="0D0D0D"/>
                </a:solidFill>
              </a:rPr>
              <a:t>selecting appropriate treatment modalities</a:t>
            </a:r>
          </a:p>
          <a:p>
            <a:pPr fontAlgn="base"/>
            <a:r>
              <a:rPr lang="en-US" sz="2400" dirty="0">
                <a:solidFill>
                  <a:srgbClr val="0D0D0D"/>
                </a:solidFill>
              </a:rPr>
              <a:t>AI-driven predictive models may help </a:t>
            </a:r>
            <a:r>
              <a:rPr lang="en-US" sz="2400" b="1" dirty="0">
                <a:solidFill>
                  <a:srgbClr val="0D0D0D"/>
                </a:solidFill>
              </a:rPr>
              <a:t>anticipate the risk of complications of the Disease</a:t>
            </a:r>
            <a:r>
              <a:rPr lang="en-US" sz="2400" dirty="0">
                <a:solidFill>
                  <a:srgbClr val="0D0D0D"/>
                </a:solidFill>
              </a:rPr>
              <a:t> in susceptible populations</a:t>
            </a:r>
            <a:endParaRPr lang="en-US" sz="24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19</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CNS  Module</a:t>
            </a:r>
            <a:br>
              <a:rPr lang="en-US" sz="4000" u="sng" dirty="0">
                <a:cs typeface="Times New Roman" pitchFamily="18" charset="0"/>
              </a:rPr>
            </a:br>
            <a:r>
              <a:rPr lang="en-US" sz="3200" u="sng" dirty="0">
                <a:cs typeface="Times New Roman" pitchFamily="18" charset="0"/>
              </a:rPr>
              <a:t>2nd</a:t>
            </a:r>
            <a:r>
              <a:rPr lang="en-US" sz="3200" dirty="0">
                <a:cs typeface="Times New Roman" pitchFamily="18" charset="0"/>
              </a:rPr>
              <a:t> Year MBBS(SGD)</a:t>
            </a:r>
            <a:br>
              <a:rPr lang="en-US" sz="4000" u="sng" dirty="0">
                <a:cs typeface="Times New Roman" pitchFamily="18" charset="0"/>
              </a:rPr>
            </a:br>
            <a:r>
              <a:rPr lang="en-US" sz="4000" b="1" u="sng" dirty="0">
                <a:cs typeface="Times New Roman" pitchFamily="18" charset="0"/>
              </a:rPr>
              <a:t>Ke</a:t>
            </a:r>
            <a:r>
              <a:rPr lang="en-US" sz="4000" b="1" u="sng" dirty="0">
                <a:latin typeface="+mn-lt"/>
                <a:cs typeface="Times New Roman" pitchFamily="18" charset="0"/>
              </a:rPr>
              <a:t>tone Bodies</a:t>
            </a:r>
            <a:endParaRPr lang="en-US" b="1"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Dept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087DE6-805A-8CDD-99E3-6BC9318DC8CF}"/>
              </a:ext>
            </a:extLst>
          </p:cNvPr>
          <p:cNvSpPr>
            <a:spLocks noGrp="1"/>
          </p:cNvSpPr>
          <p:nvPr>
            <p:ph idx="1"/>
          </p:nvPr>
        </p:nvSpPr>
        <p:spPr>
          <a:xfrm>
            <a:off x="609600" y="1417638"/>
            <a:ext cx="8077200" cy="5211762"/>
          </a:xfrm>
        </p:spPr>
        <p:txBody>
          <a:bodyPr>
            <a:normAutofit/>
          </a:bodyPr>
          <a:lstStyle/>
          <a:p>
            <a:pPr marL="0" indent="0" algn="just" fontAlgn="base">
              <a:lnSpc>
                <a:spcPct val="80000"/>
              </a:lnSpc>
              <a:buNone/>
            </a:pPr>
            <a:r>
              <a:rPr lang="en-US" sz="3400" b="1" i="0" dirty="0">
                <a:solidFill>
                  <a:srgbClr val="131314"/>
                </a:solidFill>
                <a:effectLst/>
                <a:latin typeface="Inter Var"/>
              </a:rPr>
              <a:t> </a:t>
            </a:r>
            <a:endParaRPr lang="en-US" sz="3400" dirty="0"/>
          </a:p>
        </p:txBody>
      </p:sp>
      <p:sp>
        <p:nvSpPr>
          <p:cNvPr id="4" name="Slide Number Placeholder 3">
            <a:extLst>
              <a:ext uri="{FF2B5EF4-FFF2-40B4-BE49-F238E27FC236}">
                <a16:creationId xmlns:a16="http://schemas.microsoft.com/office/drawing/2014/main" id="{FDBE0D25-ADB4-8987-C4D3-95F837C0DB38}"/>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
        <p:nvSpPr>
          <p:cNvPr id="7" name="TextBox 6">
            <a:extLst>
              <a:ext uri="{FF2B5EF4-FFF2-40B4-BE49-F238E27FC236}">
                <a16:creationId xmlns:a16="http://schemas.microsoft.com/office/drawing/2014/main" id="{F4649901-8A76-AFFC-D104-178155CDB328}"/>
              </a:ext>
            </a:extLst>
          </p:cNvPr>
          <p:cNvSpPr txBox="1"/>
          <p:nvPr/>
        </p:nvSpPr>
        <p:spPr>
          <a:xfrm>
            <a:off x="-838200" y="115568"/>
            <a:ext cx="44958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Spiral Integration</a:t>
            </a:r>
            <a:endParaRPr lang="en-GB" sz="2000" kern="1200" dirty="0">
              <a:solidFill>
                <a:schemeClr val="tx1"/>
              </a:solidFill>
            </a:endParaRPr>
          </a:p>
        </p:txBody>
      </p:sp>
      <p:sp>
        <p:nvSpPr>
          <p:cNvPr id="9" name="TextBox 8">
            <a:extLst>
              <a:ext uri="{FF2B5EF4-FFF2-40B4-BE49-F238E27FC236}">
                <a16:creationId xmlns:a16="http://schemas.microsoft.com/office/drawing/2014/main" id="{FBE09D10-BBEE-691E-43CC-70B3D6DF4A52}"/>
              </a:ext>
            </a:extLst>
          </p:cNvPr>
          <p:cNvSpPr txBox="1"/>
          <p:nvPr/>
        </p:nvSpPr>
        <p:spPr>
          <a:xfrm>
            <a:off x="5327904" y="76200"/>
            <a:ext cx="4578096"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Research Article</a:t>
            </a:r>
            <a:endParaRPr lang="en-GB" sz="2000" kern="1200" dirty="0">
              <a:solidFill>
                <a:schemeClr val="tx1"/>
              </a:solidFill>
            </a:endParaRPr>
          </a:p>
        </p:txBody>
      </p:sp>
      <p:pic>
        <p:nvPicPr>
          <p:cNvPr id="8" name="Picture 7">
            <a:extLst>
              <a:ext uri="{FF2B5EF4-FFF2-40B4-BE49-F238E27FC236}">
                <a16:creationId xmlns:a16="http://schemas.microsoft.com/office/drawing/2014/main" id="{833DD891-E7AE-4857-90FF-5425EA98D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990600"/>
            <a:ext cx="5336375" cy="5791200"/>
          </a:xfrm>
          <a:prstGeom prst="rect">
            <a:avLst/>
          </a:prstGeom>
        </p:spPr>
      </p:pic>
      <p:sp>
        <p:nvSpPr>
          <p:cNvPr id="5" name="Rectangle 4">
            <a:extLst>
              <a:ext uri="{FF2B5EF4-FFF2-40B4-BE49-F238E27FC236}">
                <a16:creationId xmlns:a16="http://schemas.microsoft.com/office/drawing/2014/main" id="{DBAF5198-09CE-4587-83A5-D5CEFA12B07C}"/>
              </a:ext>
            </a:extLst>
          </p:cNvPr>
          <p:cNvSpPr/>
          <p:nvPr/>
        </p:nvSpPr>
        <p:spPr>
          <a:xfrm>
            <a:off x="214252" y="2895600"/>
            <a:ext cx="3041904" cy="1938992"/>
          </a:xfrm>
          <a:prstGeom prst="rect">
            <a:avLst/>
          </a:prstGeom>
        </p:spPr>
        <p:txBody>
          <a:bodyPr wrap="square">
            <a:spAutoFit/>
          </a:bodyPr>
          <a:lstStyle/>
          <a:p>
            <a:r>
              <a:rPr lang="en-US" sz="2000" dirty="0">
                <a:latin typeface="Baskerville Old Face" panose="02020602080505020303" pitchFamily="18" charset="0"/>
                <a:hlinkClick r:id="rId3"/>
              </a:rPr>
              <a:t>https://pubmed.ncbi.nlm.nih.gov/10634967/#:~:text=The%20two%20main%20ketone%20bodies,of%20neonates%20and%20pregnant%20women</a:t>
            </a:r>
            <a:r>
              <a:rPr lang="en-US" sz="2000" dirty="0">
                <a:latin typeface="Baskerville Old Face" panose="02020602080505020303" pitchFamily="18" charset="0"/>
              </a:rPr>
              <a:t>.</a:t>
            </a:r>
          </a:p>
        </p:txBody>
      </p:sp>
    </p:spTree>
    <p:extLst>
      <p:ext uri="{BB962C8B-B14F-4D97-AF65-F5344CB8AC3E}">
        <p14:creationId xmlns:p14="http://schemas.microsoft.com/office/powerpoint/2010/main" val="40331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777431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a:t>
            </a:r>
            <a:endParaRPr lang="en-US" sz="2400" dirty="0"/>
          </a:p>
          <a:p>
            <a:pPr marL="0" indent="0">
              <a:buNone/>
            </a:pPr>
            <a:endParaRPr lang="en-US" sz="2800" dirty="0"/>
          </a:p>
          <a:p>
            <a:r>
              <a:rPr lang="en-US" sz="2800" dirty="0"/>
              <a:t>Harper’s Illustrated Biochemistry </a:t>
            </a:r>
            <a:r>
              <a:rPr lang="en-US" sz="2800"/>
              <a:t>32</a:t>
            </a:r>
            <a:r>
              <a:rPr lang="en-US" sz="2800" baseline="30000"/>
              <a:t>nd</a:t>
            </a:r>
            <a:r>
              <a:rPr lang="en-US" sz="2800"/>
              <a:t> Edition</a:t>
            </a:r>
          </a:p>
          <a:p>
            <a:pPr marL="0" indent="0">
              <a:buNone/>
            </a:pPr>
            <a:endParaRPr lang="en-US" sz="2800" dirty="0"/>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91569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r>
              <a:rPr lang="en-US" sz="2800" dirty="0"/>
              <a:t>At the end of this session, students will be able to:</a:t>
            </a:r>
          </a:p>
          <a:p>
            <a:pPr>
              <a:lnSpc>
                <a:spcPct val="150000"/>
              </a:lnSpc>
              <a:buFont typeface="Wingdings" panose="05000000000000000000" pitchFamily="2" charset="2"/>
              <a:buChar char="§"/>
            </a:pPr>
            <a:r>
              <a:rPr lang="en-US" sz="2800" dirty="0"/>
              <a:t>Describe ketone body synthesis by the liver: Ketogenesis</a:t>
            </a:r>
          </a:p>
          <a:p>
            <a:pPr>
              <a:lnSpc>
                <a:spcPct val="150000"/>
              </a:lnSpc>
              <a:buFont typeface="Wingdings" panose="05000000000000000000" pitchFamily="2" charset="2"/>
              <a:buChar char="§"/>
            </a:pPr>
            <a:r>
              <a:rPr lang="en-US" sz="2800" dirty="0"/>
              <a:t>Explain the steps of ketone body synthesis</a:t>
            </a:r>
          </a:p>
          <a:p>
            <a:pPr>
              <a:lnSpc>
                <a:spcPct val="150000"/>
              </a:lnSpc>
              <a:buFont typeface="Wingdings" panose="05000000000000000000" pitchFamily="2" charset="2"/>
              <a:buChar char="§"/>
            </a:pPr>
            <a:r>
              <a:rPr lang="en-US" sz="2800" dirty="0"/>
              <a:t>Elaborate the ketone body use by the peripheral tissues: </a:t>
            </a:r>
            <a:r>
              <a:rPr lang="en-US" sz="2800" dirty="0" err="1"/>
              <a:t>Ketolysis</a:t>
            </a:r>
            <a:endParaRPr lang="en-US" sz="2800" dirty="0"/>
          </a:p>
          <a:p>
            <a:pPr>
              <a:lnSpc>
                <a:spcPct val="150000"/>
              </a:lnSpc>
              <a:buFont typeface="Wingdings" panose="05000000000000000000" pitchFamily="2" charset="2"/>
              <a:buChar char="§"/>
            </a:pPr>
            <a:r>
              <a:rPr lang="en-US" sz="2800" dirty="0"/>
              <a:t>Study the mechanism of diabetic ketoacidosis</a:t>
            </a:r>
          </a:p>
          <a:p>
            <a:pPr marL="0" indent="0" algn="just">
              <a:buNone/>
            </a:pP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31860" y="1981200"/>
            <a:ext cx="7947669" cy="3061267"/>
          </a:xfrm>
        </p:spPr>
        <p:txBody>
          <a:bodyPr>
            <a:normAutofit fontScale="25000" lnSpcReduction="20000"/>
          </a:bodyPr>
          <a:lstStyle/>
          <a:p>
            <a:pPr marL="499612" indent="-385763" algn="just" defTabSz="685765">
              <a:lnSpc>
                <a:spcPct val="150000"/>
              </a:lnSpc>
              <a:buAutoNum type="alphaUcPeriod"/>
              <a:defRPr/>
            </a:pPr>
            <a:r>
              <a:rPr lang="en-US" sz="9600" b="1" dirty="0">
                <a:effectLst>
                  <a:outerShdw blurRad="38100" dist="38100" dir="2700000" algn="tl">
                    <a:srgbClr val="000000">
                      <a:alpha val="43137"/>
                    </a:srgbClr>
                  </a:outerShdw>
                </a:effectLst>
              </a:rPr>
              <a:t>Ketone body synthesis by the liver: ketogenesis </a:t>
            </a:r>
          </a:p>
          <a:p>
            <a:pPr marL="499612" indent="-385763" algn="just" defTabSz="685765">
              <a:lnSpc>
                <a:spcPct val="150000"/>
              </a:lnSpc>
              <a:buFont typeface="+mj-lt"/>
              <a:buAutoNum type="arabicParenR"/>
              <a:defRPr/>
            </a:pPr>
            <a:r>
              <a:rPr lang="en-US" sz="9600" dirty="0"/>
              <a:t>During a fast, the liver is flooded with fatty acids mobilized from adipose tissue.</a:t>
            </a:r>
          </a:p>
          <a:p>
            <a:pPr marL="499612" indent="-385763" algn="just" defTabSz="685765">
              <a:lnSpc>
                <a:spcPct val="150000"/>
              </a:lnSpc>
              <a:buFont typeface="+mj-lt"/>
              <a:buAutoNum type="arabicParenR"/>
              <a:defRPr/>
            </a:pPr>
            <a:r>
              <a:rPr lang="en-US" sz="9600" dirty="0"/>
              <a:t>The resulting elevated hepatic acetyl CoA produced by fatty acid oxidation inhibits pyruvate dehydrogenase and activates pyruvate carboxylase (PC).</a:t>
            </a:r>
          </a:p>
          <a:p>
            <a:pPr marL="499612" indent="-385763" algn="just" defTabSz="685765">
              <a:lnSpc>
                <a:spcPct val="150000"/>
              </a:lnSpc>
              <a:buFont typeface="+mj-lt"/>
              <a:buAutoNum type="arabicParenR"/>
              <a:defRPr/>
            </a:pPr>
            <a:r>
              <a:rPr lang="en-US" sz="9600" dirty="0"/>
              <a:t>The OAA produced by PC is used by the liver for gluconeogenesis rather than for the TCA cycle.</a:t>
            </a:r>
          </a:p>
          <a:p>
            <a:pPr marL="499612" indent="-385763" algn="just" defTabSz="685765">
              <a:lnSpc>
                <a:spcPct val="150000"/>
              </a:lnSpc>
              <a:buFont typeface="+mj-lt"/>
              <a:buAutoNum type="arabicParenR"/>
              <a:defRPr/>
            </a:pPr>
            <a:endParaRPr lang="en-US" sz="2100" dirty="0">
              <a:latin typeface="Baskerville Old Face" panose="02020602080505020303" pitchFamily="18" charset="0"/>
            </a:endParaRPr>
          </a:p>
        </p:txBody>
      </p:sp>
      <p:sp>
        <p:nvSpPr>
          <p:cNvPr id="3" name="TextBox 2"/>
          <p:cNvSpPr txBox="1"/>
          <p:nvPr/>
        </p:nvSpPr>
        <p:spPr>
          <a:xfrm>
            <a:off x="990600" y="996040"/>
            <a:ext cx="6629400" cy="707886"/>
          </a:xfrm>
          <a:prstGeom prst="rect">
            <a:avLst/>
          </a:prstGeom>
          <a:noFill/>
        </p:spPr>
        <p:txBody>
          <a:bodyPr wrap="square" rtlCol="0">
            <a:spAutoFit/>
          </a:bodyPr>
          <a:lstStyle/>
          <a:p>
            <a:r>
              <a:rPr lang="en-US" sz="4000" b="1" u="sng" dirty="0">
                <a:effectLst>
                  <a:outerShdw blurRad="38100" dist="38100" dir="2700000" algn="tl">
                    <a:srgbClr val="000000">
                      <a:alpha val="43137"/>
                    </a:srgbClr>
                  </a:outerShdw>
                </a:effectLst>
              </a:rPr>
              <a:t>Ketone Bodies Metabolism</a:t>
            </a:r>
          </a:p>
        </p:txBody>
      </p:sp>
      <p:sp>
        <p:nvSpPr>
          <p:cNvPr id="6" name="Round Same Side Corner Rectangle 4">
            <a:extLst>
              <a:ext uri="{FF2B5EF4-FFF2-40B4-BE49-F238E27FC236}">
                <a16:creationId xmlns:a16="http://schemas.microsoft.com/office/drawing/2014/main" id="{A8D92553-469B-4C00-9107-26B5EB72E7A5}"/>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45807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31860" y="1590963"/>
            <a:ext cx="7947669" cy="3571807"/>
          </a:xfrm>
        </p:spPr>
        <p:txBody>
          <a:bodyPr>
            <a:normAutofit/>
          </a:bodyPr>
          <a:lstStyle/>
          <a:p>
            <a:pPr marL="499612" indent="-385763" algn="just" defTabSz="685765">
              <a:lnSpc>
                <a:spcPct val="150000"/>
              </a:lnSpc>
              <a:buAutoNum type="alphaUcPeriod"/>
              <a:defRPr/>
            </a:pP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Ketone body synthesis by the liver: ketogenesis </a:t>
            </a:r>
          </a:p>
          <a:p>
            <a:pPr marL="113849" indent="0" algn="just" defTabSz="685765">
              <a:lnSpc>
                <a:spcPct val="150000"/>
              </a:lnSpc>
              <a:buNone/>
              <a:defRPr/>
            </a:pPr>
            <a:r>
              <a:rPr lang="en-US" sz="2400" dirty="0">
                <a:solidFill>
                  <a:schemeClr val="accent1"/>
                </a:solidFill>
                <a:latin typeface="Calibri" panose="020F0502020204030204" pitchFamily="34" charset="0"/>
                <a:cs typeface="Calibri" panose="020F0502020204030204" pitchFamily="34" charset="0"/>
              </a:rPr>
              <a:t>4)</a:t>
            </a:r>
            <a:r>
              <a:rPr lang="en-US" sz="2400" dirty="0">
                <a:latin typeface="Calibri" panose="020F0502020204030204" pitchFamily="34" charset="0"/>
                <a:cs typeface="Calibri" panose="020F0502020204030204" pitchFamily="34" charset="0"/>
              </a:rPr>
              <a:t> Additionally, fatty acid oxidation decreases the NAD+ /NADH ratio, and the rise in NADH shifts OAA to malate.</a:t>
            </a:r>
          </a:p>
          <a:p>
            <a:pPr marL="113849" indent="0" algn="just" defTabSz="685765">
              <a:lnSpc>
                <a:spcPct val="150000"/>
              </a:lnSpc>
              <a:buNone/>
              <a:defRPr/>
            </a:pPr>
            <a:r>
              <a:rPr lang="en-US" sz="2400" dirty="0">
                <a:solidFill>
                  <a:schemeClr val="accent1"/>
                </a:solidFill>
                <a:latin typeface="Calibri" panose="020F0502020204030204" pitchFamily="34" charset="0"/>
                <a:cs typeface="Calibri" panose="020F0502020204030204" pitchFamily="34" charset="0"/>
              </a:rPr>
              <a:t>5)</a:t>
            </a:r>
            <a:r>
              <a:rPr lang="en-US" sz="2400" dirty="0">
                <a:latin typeface="Calibri" panose="020F0502020204030204" pitchFamily="34" charset="0"/>
                <a:cs typeface="Calibri" panose="020F0502020204030204" pitchFamily="34" charset="0"/>
              </a:rPr>
              <a:t> The decreased availability of OAA for condensation with acetyl CoA results in the increased use of acetyl CoA for ketone body synthesis</a:t>
            </a:r>
          </a:p>
        </p:txBody>
      </p:sp>
      <p:sp>
        <p:nvSpPr>
          <p:cNvPr id="9" name="TextBox 8"/>
          <p:cNvSpPr txBox="1"/>
          <p:nvPr/>
        </p:nvSpPr>
        <p:spPr>
          <a:xfrm>
            <a:off x="1603332" y="762000"/>
            <a:ext cx="5635668" cy="707886"/>
          </a:xfrm>
          <a:prstGeom prst="rect">
            <a:avLst/>
          </a:prstGeom>
          <a:noFill/>
        </p:spPr>
        <p:txBody>
          <a:bodyPr wrap="square" rtlCol="0">
            <a:spAutoFit/>
          </a:bodyPr>
          <a:lstStyle/>
          <a:p>
            <a:r>
              <a:rPr lang="en-US" sz="4000" b="1" u="sng" dirty="0">
                <a:effectLst>
                  <a:outerShdw blurRad="38100" dist="38100" dir="2700000" algn="tl">
                    <a:srgbClr val="000000">
                      <a:alpha val="43137"/>
                    </a:srgbClr>
                  </a:outerShdw>
                </a:effectLst>
              </a:rPr>
              <a:t>Ketone Body Metabolism</a:t>
            </a:r>
          </a:p>
        </p:txBody>
      </p:sp>
      <p:sp>
        <p:nvSpPr>
          <p:cNvPr id="2" name="Rectangle 1">
            <a:extLst>
              <a:ext uri="{FF2B5EF4-FFF2-40B4-BE49-F238E27FC236}">
                <a16:creationId xmlns:a16="http://schemas.microsoft.com/office/drawing/2014/main" id="{24316B5B-E8FA-410D-A61C-1E2A86E0E9DA}"/>
              </a:ext>
            </a:extLst>
          </p:cNvPr>
          <p:cNvSpPr/>
          <p:nvPr/>
        </p:nvSpPr>
        <p:spPr>
          <a:xfrm>
            <a:off x="8534400" y="6172200"/>
            <a:ext cx="418704" cy="369332"/>
          </a:xfrm>
          <a:prstGeom prst="rect">
            <a:avLst/>
          </a:prstGeom>
        </p:spPr>
        <p:txBody>
          <a:bodyPr wrap="none">
            <a:spAutoFit/>
          </a:bodyPr>
          <a:lstStyle/>
          <a:p>
            <a:pPr>
              <a:defRPr/>
            </a:pPr>
            <a:r>
              <a:rPr lang="en-US" dirty="0"/>
              <a:t>12</a:t>
            </a:r>
          </a:p>
        </p:txBody>
      </p:sp>
      <p:sp>
        <p:nvSpPr>
          <p:cNvPr id="6" name="Round Same Side Corner Rectangle 4">
            <a:extLst>
              <a:ext uri="{FF2B5EF4-FFF2-40B4-BE49-F238E27FC236}">
                <a16:creationId xmlns:a16="http://schemas.microsoft.com/office/drawing/2014/main" id="{568FA186-E22C-42C7-80FE-DAC358C880BC}"/>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34977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58686"/>
            <a:ext cx="2719631" cy="415361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555" y="857250"/>
            <a:ext cx="2772548" cy="4200061"/>
          </a:xfrm>
          <a:prstGeom prst="rect">
            <a:avLst/>
          </a:prstGeom>
        </p:spPr>
      </p:pic>
      <p:sp>
        <p:nvSpPr>
          <p:cNvPr id="13" name="TextBox 12"/>
          <p:cNvSpPr txBox="1"/>
          <p:nvPr/>
        </p:nvSpPr>
        <p:spPr>
          <a:xfrm>
            <a:off x="335044" y="5112305"/>
            <a:ext cx="1973293" cy="553998"/>
          </a:xfrm>
          <a:prstGeom prst="rect">
            <a:avLst/>
          </a:prstGeom>
          <a:noFill/>
        </p:spPr>
        <p:txBody>
          <a:bodyPr wrap="square" rtlCol="0">
            <a:spAutoFit/>
          </a:bodyPr>
          <a:lstStyle/>
          <a:p>
            <a:r>
              <a:rPr lang="en-US" sz="1500" dirty="0">
                <a:effectLst>
                  <a:outerShdw blurRad="38100" dist="38100" dir="2700000" algn="tl">
                    <a:srgbClr val="000000">
                      <a:alpha val="43137"/>
                    </a:srgbClr>
                  </a:outerShdw>
                </a:effectLst>
                <a:latin typeface="Baskerville Old Face" panose="02020602080505020303" pitchFamily="18" charset="0"/>
              </a:rPr>
              <a:t>Synthesis of HMG CoA</a:t>
            </a:r>
          </a:p>
        </p:txBody>
      </p:sp>
      <p:sp>
        <p:nvSpPr>
          <p:cNvPr id="14" name="TextBox 13"/>
          <p:cNvSpPr txBox="1"/>
          <p:nvPr/>
        </p:nvSpPr>
        <p:spPr>
          <a:xfrm>
            <a:off x="5915298" y="5112305"/>
            <a:ext cx="2411350" cy="323165"/>
          </a:xfrm>
          <a:prstGeom prst="rect">
            <a:avLst/>
          </a:prstGeom>
          <a:noFill/>
        </p:spPr>
        <p:txBody>
          <a:bodyPr wrap="square" rtlCol="0">
            <a:spAutoFit/>
          </a:bodyPr>
          <a:lstStyle/>
          <a:p>
            <a:r>
              <a:rPr lang="en-US" sz="1500" dirty="0">
                <a:effectLst>
                  <a:outerShdw blurRad="38100" dist="38100" dir="2700000" algn="tl">
                    <a:srgbClr val="000000">
                      <a:alpha val="43137"/>
                    </a:srgbClr>
                  </a:outerShdw>
                </a:effectLst>
                <a:latin typeface="Baskerville Old Face" panose="02020602080505020303" pitchFamily="18" charset="0"/>
              </a:rPr>
              <a:t>Synthesis Of Ketone Bodies</a:t>
            </a:r>
          </a:p>
        </p:txBody>
      </p:sp>
      <p:sp>
        <p:nvSpPr>
          <p:cNvPr id="15" name="TextBox 14"/>
          <p:cNvSpPr txBox="1"/>
          <p:nvPr/>
        </p:nvSpPr>
        <p:spPr>
          <a:xfrm>
            <a:off x="2833778" y="2819400"/>
            <a:ext cx="2719631"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Ketogenesis</a:t>
            </a:r>
          </a:p>
        </p:txBody>
      </p:sp>
      <p:sp>
        <p:nvSpPr>
          <p:cNvPr id="3" name="Rectangle 2">
            <a:extLst>
              <a:ext uri="{FF2B5EF4-FFF2-40B4-BE49-F238E27FC236}">
                <a16:creationId xmlns:a16="http://schemas.microsoft.com/office/drawing/2014/main" id="{C7192EC6-AFCB-4E43-8B8F-3A07A632F9E9}"/>
              </a:ext>
            </a:extLst>
          </p:cNvPr>
          <p:cNvSpPr/>
          <p:nvPr/>
        </p:nvSpPr>
        <p:spPr>
          <a:xfrm>
            <a:off x="8175805" y="6172200"/>
            <a:ext cx="418704" cy="369332"/>
          </a:xfrm>
          <a:prstGeom prst="rect">
            <a:avLst/>
          </a:prstGeom>
        </p:spPr>
        <p:txBody>
          <a:bodyPr wrap="none">
            <a:spAutoFit/>
          </a:bodyPr>
          <a:lstStyle/>
          <a:p>
            <a:pPr>
              <a:defRPr/>
            </a:pPr>
            <a:r>
              <a:rPr lang="en-US" dirty="0"/>
              <a:t>13</a:t>
            </a:r>
          </a:p>
        </p:txBody>
      </p:sp>
      <p:sp>
        <p:nvSpPr>
          <p:cNvPr id="11" name="Round Same Side Corner Rectangle 4">
            <a:extLst>
              <a:ext uri="{FF2B5EF4-FFF2-40B4-BE49-F238E27FC236}">
                <a16:creationId xmlns:a16="http://schemas.microsoft.com/office/drawing/2014/main" id="{671D11CE-0104-4F23-8149-25C4213F1F52}"/>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87565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31" y="1447800"/>
            <a:ext cx="7938198" cy="3124200"/>
          </a:xfrm>
          <a:prstGeom prst="rect">
            <a:avLst/>
          </a:prstGeom>
        </p:spPr>
      </p:pic>
      <p:sp>
        <p:nvSpPr>
          <p:cNvPr id="3" name="TextBox 2"/>
          <p:cNvSpPr txBox="1"/>
          <p:nvPr/>
        </p:nvSpPr>
        <p:spPr>
          <a:xfrm>
            <a:off x="1488057" y="4756709"/>
            <a:ext cx="6795516" cy="415498"/>
          </a:xfrm>
          <a:prstGeom prst="rect">
            <a:avLst/>
          </a:prstGeom>
          <a:noFill/>
        </p:spPr>
        <p:txBody>
          <a:bodyPr wrap="square" rtlCol="0">
            <a:spAutoFit/>
          </a:bodyPr>
          <a:lstStyle/>
          <a:p>
            <a:r>
              <a:rPr lang="en-US" sz="2100" dirty="0">
                <a:effectLst>
                  <a:outerShdw blurRad="38100" dist="38100" dir="2700000" algn="tl">
                    <a:srgbClr val="000000">
                      <a:alpha val="43137"/>
                    </a:srgbClr>
                  </a:outerShdw>
                </a:effectLst>
                <a:latin typeface="Baskerville Old Face" panose="02020602080505020303" pitchFamily="18" charset="0"/>
              </a:rPr>
              <a:t>Ketone body synthesis in the liver and use in peripheral tissues</a:t>
            </a:r>
          </a:p>
        </p:txBody>
      </p:sp>
      <p:sp>
        <p:nvSpPr>
          <p:cNvPr id="4" name="Rectangle 3">
            <a:extLst>
              <a:ext uri="{FF2B5EF4-FFF2-40B4-BE49-F238E27FC236}">
                <a16:creationId xmlns:a16="http://schemas.microsoft.com/office/drawing/2014/main" id="{8128054F-83D1-4715-B668-31CD321FDA21}"/>
              </a:ext>
            </a:extLst>
          </p:cNvPr>
          <p:cNvSpPr/>
          <p:nvPr/>
        </p:nvSpPr>
        <p:spPr>
          <a:xfrm>
            <a:off x="8330707" y="6172200"/>
            <a:ext cx="418704" cy="369332"/>
          </a:xfrm>
          <a:prstGeom prst="rect">
            <a:avLst/>
          </a:prstGeom>
        </p:spPr>
        <p:txBody>
          <a:bodyPr wrap="none">
            <a:spAutoFit/>
          </a:bodyPr>
          <a:lstStyle/>
          <a:p>
            <a:pPr>
              <a:defRPr/>
            </a:pPr>
            <a:r>
              <a:rPr lang="en-US" dirty="0"/>
              <a:t>14</a:t>
            </a:r>
          </a:p>
        </p:txBody>
      </p:sp>
      <p:sp>
        <p:nvSpPr>
          <p:cNvPr id="5" name="Rectangle 4">
            <a:extLst>
              <a:ext uri="{FF2B5EF4-FFF2-40B4-BE49-F238E27FC236}">
                <a16:creationId xmlns:a16="http://schemas.microsoft.com/office/drawing/2014/main" id="{EF91511E-D122-441B-A43D-8AC57CD7734D}"/>
              </a:ext>
            </a:extLst>
          </p:cNvPr>
          <p:cNvSpPr/>
          <p:nvPr/>
        </p:nvSpPr>
        <p:spPr>
          <a:xfrm>
            <a:off x="2743200" y="462173"/>
            <a:ext cx="2991132" cy="707886"/>
          </a:xfrm>
          <a:prstGeom prst="rect">
            <a:avLst/>
          </a:prstGeom>
        </p:spPr>
        <p:txBody>
          <a:bodyPr wrap="square">
            <a:spAutoFit/>
          </a:bodyPr>
          <a:lstStyle/>
          <a:p>
            <a:pPr algn="ctr"/>
            <a:r>
              <a:rPr lang="en-US" sz="4000" b="1" dirty="0">
                <a:effectLst>
                  <a:outerShdw blurRad="38100" dist="38100" dir="2700000" algn="tl">
                    <a:srgbClr val="000000">
                      <a:alpha val="43137"/>
                    </a:srgbClr>
                  </a:outerShdw>
                </a:effectLst>
              </a:rPr>
              <a:t>Ketogenesis</a:t>
            </a:r>
          </a:p>
        </p:txBody>
      </p:sp>
      <p:sp>
        <p:nvSpPr>
          <p:cNvPr id="6" name="Round Same Side Corner Rectangle 4">
            <a:extLst>
              <a:ext uri="{FF2B5EF4-FFF2-40B4-BE49-F238E27FC236}">
                <a16:creationId xmlns:a16="http://schemas.microsoft.com/office/drawing/2014/main" id="{FBD7CE0B-C2E0-4F05-882B-43D0488915D3}"/>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76934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58</TotalTime>
  <Words>849</Words>
  <Application>Microsoft Office PowerPoint</Application>
  <PresentationFormat>On-screen Show (4:3)</PresentationFormat>
  <Paragraphs>126</Paragraphs>
  <Slides>23</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Andalus</vt:lpstr>
      <vt:lpstr>Arial</vt:lpstr>
      <vt:lpstr>Arial Black</vt:lpstr>
      <vt:lpstr>Baskerville Old Face</vt:lpstr>
      <vt:lpstr>Calibri</vt:lpstr>
      <vt:lpstr>Calibri Light</vt:lpstr>
      <vt:lpstr>Inter Var</vt:lpstr>
      <vt:lpstr>Segoe UI</vt:lpstr>
      <vt:lpstr>Times New Roman</vt:lpstr>
      <vt:lpstr>Wingdings</vt:lpstr>
      <vt:lpstr>Office Theme</vt:lpstr>
      <vt:lpstr>1_Office Theme</vt:lpstr>
      <vt:lpstr>PowerPoint Presentation</vt:lpstr>
      <vt:lpstr>CNS  Module 2nd Year MBBS(SGD) Ketone Bodies</vt:lpstr>
      <vt:lpstr>Motto, Vision, Dream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8</cp:revision>
  <dcterms:created xsi:type="dcterms:W3CDTF">2025-03-04T05:54:51Z</dcterms:created>
  <dcterms:modified xsi:type="dcterms:W3CDTF">2025-03-04T15:48:15Z</dcterms:modified>
</cp:coreProperties>
</file>