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1"/>
    <p:sldMasterId id="2147483737" r:id="rId2"/>
  </p:sldMasterIdLst>
  <p:notesMasterIdLst>
    <p:notesMasterId r:id="rId41"/>
  </p:notesMasterIdLst>
  <p:sldIdLst>
    <p:sldId id="318" r:id="rId3"/>
    <p:sldId id="317" r:id="rId4"/>
    <p:sldId id="297" r:id="rId5"/>
    <p:sldId id="296" r:id="rId6"/>
    <p:sldId id="258" r:id="rId7"/>
    <p:sldId id="639" r:id="rId8"/>
    <p:sldId id="589" r:id="rId9"/>
    <p:sldId id="613" r:id="rId10"/>
    <p:sldId id="591" r:id="rId11"/>
    <p:sldId id="588" r:id="rId12"/>
    <p:sldId id="614" r:id="rId13"/>
    <p:sldId id="592" r:id="rId14"/>
    <p:sldId id="623" r:id="rId15"/>
    <p:sldId id="594" r:id="rId16"/>
    <p:sldId id="604" r:id="rId17"/>
    <p:sldId id="622" r:id="rId18"/>
    <p:sldId id="605" r:id="rId19"/>
    <p:sldId id="607" r:id="rId20"/>
    <p:sldId id="644" r:id="rId21"/>
    <p:sldId id="541" r:id="rId22"/>
    <p:sldId id="628" r:id="rId23"/>
    <p:sldId id="606" r:id="rId24"/>
    <p:sldId id="629" r:id="rId25"/>
    <p:sldId id="596" r:id="rId26"/>
    <p:sldId id="575" r:id="rId27"/>
    <p:sldId id="526" r:id="rId28"/>
    <p:sldId id="551" r:id="rId29"/>
    <p:sldId id="260" r:id="rId30"/>
    <p:sldId id="645" r:id="rId31"/>
    <p:sldId id="646" r:id="rId32"/>
    <p:sldId id="647" r:id="rId33"/>
    <p:sldId id="648" r:id="rId34"/>
    <p:sldId id="288" r:id="rId35"/>
    <p:sldId id="289" r:id="rId36"/>
    <p:sldId id="319" r:id="rId37"/>
    <p:sldId id="314" r:id="rId38"/>
    <p:sldId id="315" r:id="rId39"/>
    <p:sldId id="275"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1" autoAdjust="0"/>
    <p:restoredTop sz="85067" autoAdjust="0"/>
  </p:normalViewPr>
  <p:slideViewPr>
    <p:cSldViewPr>
      <p:cViewPr varScale="1">
        <p:scale>
          <a:sx n="57" d="100"/>
          <a:sy n="57" d="100"/>
        </p:scale>
        <p:origin x="1372" y="52"/>
      </p:cViewPr>
      <p:guideLst>
        <p:guide orient="horz" pos="2160"/>
        <p:guide pos="2880"/>
      </p:guideLst>
    </p:cSldViewPr>
  </p:slideViewPr>
  <p:outlineViewPr>
    <p:cViewPr>
      <p:scale>
        <a:sx n="33" d="100"/>
        <a:sy n="33" d="100"/>
      </p:scale>
      <p:origin x="0" y="-13248"/>
    </p:cViewPr>
  </p:outlineViewPr>
  <p:notesTextViewPr>
    <p:cViewPr>
      <p:scale>
        <a:sx n="100" d="100"/>
        <a:sy n="100" d="100"/>
      </p:scale>
      <p:origin x="0" y="0"/>
    </p:cViewPr>
  </p:notesTextViewPr>
  <p:sorterViewPr>
    <p:cViewPr>
      <p:scale>
        <a:sx n="100" d="100"/>
        <a:sy n="100" d="100"/>
      </p:scale>
      <p:origin x="0" y="-80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a:latin typeface="Arial Black" pitchFamily="34" charset="0"/>
            </a:rPr>
            <a:t>Servic</a:t>
          </a:r>
          <a:r>
            <a:rPr lang="en-US">
              <a:latin typeface="Arial Black" pitchFamily="34" charset="0"/>
            </a:rPr>
            <a:t>e</a:t>
          </a:r>
          <a:r>
            <a:rPr lang="en-US"/>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custLinFactNeighborX="-2197" custLinFactNeighborY="-4465">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BCD04705-36DD-4DD8-975E-17A8A8823C24}" type="presOf" srcId="{399ACE2F-90C5-48B1-9E65-700A32562848}" destId="{9815588C-16D0-4475-B64C-847FC87C8C32}" srcOrd="3" destOrd="0" presId="urn:microsoft.com/office/officeart/2005/8/layout/gear1#1"/>
    <dgm:cxn modelId="{B329D811-2DC0-428C-93F9-EC295334CB59}" type="presOf" srcId="{663C1E13-76F9-4B70-A2F2-CA23180743CE}" destId="{4822A78E-EAEC-401F-941A-3A84E13E2357}" srcOrd="2" destOrd="0" presId="urn:microsoft.com/office/officeart/2005/8/layout/gear1#1"/>
    <dgm:cxn modelId="{2A55751B-D612-4B51-AEC3-36D2858B3260}" type="presOf" srcId="{DA82EADB-2721-42A0-95EA-F9B5521A38A6}" destId="{A09CEA93-9338-4361-A5E6-CF85B6019F5A}" srcOrd="0" destOrd="0" presId="urn:microsoft.com/office/officeart/2005/8/layout/gear1#1"/>
    <dgm:cxn modelId="{DFCB2425-075A-4C6C-929E-F6097E5A1C9D}" type="presOf" srcId="{663C1E13-76F9-4B70-A2F2-CA23180743CE}" destId="{B9330EE9-43E4-4FD4-8144-E92B1DD0FCDF}" srcOrd="1" destOrd="0" presId="urn:microsoft.com/office/officeart/2005/8/layout/gear1#1"/>
    <dgm:cxn modelId="{3BCD072C-25C9-4250-8652-87FBCF0DABA6}" type="presOf" srcId="{399ACE2F-90C5-48B1-9E65-700A32562848}" destId="{7D3EFDB4-E5D1-439A-86D8-1FCF80D959BA}" srcOrd="2"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27D5C237-BD22-44BF-9950-F9F1FA679CDF}" type="presOf" srcId="{DACAB5BA-B8B4-4D66-8B11-1D02259E020B}" destId="{B6B6B41B-120B-4968-AB6A-FC6E7C8EF3C0}" srcOrd="1" destOrd="0" presId="urn:microsoft.com/office/officeart/2005/8/layout/gear1#1"/>
    <dgm:cxn modelId="{B964FB53-399D-4617-9215-CDB272640224}" type="presOf" srcId="{DACAB5BA-B8B4-4D66-8B11-1D02259E020B}" destId="{8BC64EA7-2794-42B6-96C9-F39A52CB985A}" srcOrd="2" destOrd="0" presId="urn:microsoft.com/office/officeart/2005/8/layout/gear1#1"/>
    <dgm:cxn modelId="{3110AE78-D6EA-4A38-86A7-AC99150FD766}" type="presOf" srcId="{188C389E-9423-41DE-9C5E-D4A7E95C7E62}" destId="{6DF3A3A0-5919-4E69-80DD-61760D6340A0}" srcOrd="0" destOrd="0" presId="urn:microsoft.com/office/officeart/2005/8/layout/gear1#1"/>
    <dgm:cxn modelId="{7D746359-E4F7-44A1-8BA0-EBB9D3BEF975}" type="presOf" srcId="{DACAB5BA-B8B4-4D66-8B11-1D02259E020B}" destId="{87622A90-D0D8-4EA3-BC0D-D537801AF2B1}" srcOrd="0" destOrd="0" presId="urn:microsoft.com/office/officeart/2005/8/layout/gear1#1"/>
    <dgm:cxn modelId="{94829459-B61C-404A-9C90-E05469EA5CE2}" type="presOf" srcId="{23718C41-0A1F-40BF-86BE-8A5476EC271E}" destId="{398423B3-DD54-4226-99D7-017EFC1488DF}" srcOrd="0" destOrd="0" presId="urn:microsoft.com/office/officeart/2005/8/layout/gear1#1"/>
    <dgm:cxn modelId="{3478D7B4-2DD6-40FE-BD2F-3917309833F2}" type="presOf" srcId="{F9CEBA05-2F10-437E-89B2-54F4D9FAF478}" destId="{5ED88519-AC6C-4AA3-B76D-812B93A167E4}" srcOrd="0"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7C4913C1-9DC8-4658-A4FC-A894F8F82CF0}" srcId="{F9CEBA05-2F10-437E-89B2-54F4D9FAF478}" destId="{399ACE2F-90C5-48B1-9E65-700A32562848}" srcOrd="2" destOrd="0" parTransId="{1911F9CB-1EEA-4FFD-A302-90DCBC7D11BE}" sibTransId="{DA82EADB-2721-42A0-95EA-F9B5521A38A6}"/>
    <dgm:cxn modelId="{E2FB4CD3-3C8A-4FB6-A753-257CB4D01EB0}" type="presOf" srcId="{663C1E13-76F9-4B70-A2F2-CA23180743CE}" destId="{93300324-D62F-4E58-B882-734182BDB462}" srcOrd="0" destOrd="0" presId="urn:microsoft.com/office/officeart/2005/8/layout/gear1#1"/>
    <dgm:cxn modelId="{78EC88D6-53DA-4707-A7D4-048F9BCC3A61}" type="presOf" srcId="{399ACE2F-90C5-48B1-9E65-700A32562848}" destId="{59EDF28D-6C67-49D0-B5A1-DE5C3CBA2292}" srcOrd="0" destOrd="0" presId="urn:microsoft.com/office/officeart/2005/8/layout/gear1#1"/>
    <dgm:cxn modelId="{9B2D6BF4-A0B8-4492-A59C-6D2D11F48737}" type="presOf" srcId="{399ACE2F-90C5-48B1-9E65-700A32562848}" destId="{23DC08E4-3725-4448-BFFF-1CCEA2F2987E}" srcOrd="1" destOrd="0" presId="urn:microsoft.com/office/officeart/2005/8/layout/gear1#1"/>
    <dgm:cxn modelId="{97DE9217-CF77-49C2-B978-A30F014886D7}" type="presParOf" srcId="{5ED88519-AC6C-4AA3-B76D-812B93A167E4}" destId="{87622A90-D0D8-4EA3-BC0D-D537801AF2B1}" srcOrd="0" destOrd="0" presId="urn:microsoft.com/office/officeart/2005/8/layout/gear1#1"/>
    <dgm:cxn modelId="{C5CD7F30-6D45-4736-B9F0-4F4BBE0D07F9}" type="presParOf" srcId="{5ED88519-AC6C-4AA3-B76D-812B93A167E4}" destId="{B6B6B41B-120B-4968-AB6A-FC6E7C8EF3C0}" srcOrd="1" destOrd="0" presId="urn:microsoft.com/office/officeart/2005/8/layout/gear1#1"/>
    <dgm:cxn modelId="{6FC4BF47-CD4C-4970-BEA7-200A2F834F47}" type="presParOf" srcId="{5ED88519-AC6C-4AA3-B76D-812B93A167E4}" destId="{8BC64EA7-2794-42B6-96C9-F39A52CB985A}" srcOrd="2" destOrd="0" presId="urn:microsoft.com/office/officeart/2005/8/layout/gear1#1"/>
    <dgm:cxn modelId="{454D4536-798D-411A-8205-327FC6B608D6}" type="presParOf" srcId="{5ED88519-AC6C-4AA3-B76D-812B93A167E4}" destId="{93300324-D62F-4E58-B882-734182BDB462}" srcOrd="3" destOrd="0" presId="urn:microsoft.com/office/officeart/2005/8/layout/gear1#1"/>
    <dgm:cxn modelId="{93CFAD20-517D-4683-A063-CE048BC54429}" type="presParOf" srcId="{5ED88519-AC6C-4AA3-B76D-812B93A167E4}" destId="{B9330EE9-43E4-4FD4-8144-E92B1DD0FCDF}" srcOrd="4" destOrd="0" presId="urn:microsoft.com/office/officeart/2005/8/layout/gear1#1"/>
    <dgm:cxn modelId="{9047844E-5652-48B9-80E2-79089FBE630F}" type="presParOf" srcId="{5ED88519-AC6C-4AA3-B76D-812B93A167E4}" destId="{4822A78E-EAEC-401F-941A-3A84E13E2357}" srcOrd="5" destOrd="0" presId="urn:microsoft.com/office/officeart/2005/8/layout/gear1#1"/>
    <dgm:cxn modelId="{7503660B-C8BD-4A6E-9FC7-BC0BC4EDC9DA}" type="presParOf" srcId="{5ED88519-AC6C-4AA3-B76D-812B93A167E4}" destId="{59EDF28D-6C67-49D0-B5A1-DE5C3CBA2292}" srcOrd="6" destOrd="0" presId="urn:microsoft.com/office/officeart/2005/8/layout/gear1#1"/>
    <dgm:cxn modelId="{B5A766CE-302E-4E31-878F-3E0A34FD895B}" type="presParOf" srcId="{5ED88519-AC6C-4AA3-B76D-812B93A167E4}" destId="{23DC08E4-3725-4448-BFFF-1CCEA2F2987E}" srcOrd="7" destOrd="0" presId="urn:microsoft.com/office/officeart/2005/8/layout/gear1#1"/>
    <dgm:cxn modelId="{F0BC6F87-1060-4E66-A9B4-2374F32F25AF}" type="presParOf" srcId="{5ED88519-AC6C-4AA3-B76D-812B93A167E4}" destId="{7D3EFDB4-E5D1-439A-86D8-1FCF80D959BA}" srcOrd="8" destOrd="0" presId="urn:microsoft.com/office/officeart/2005/8/layout/gear1#1"/>
    <dgm:cxn modelId="{07DE065A-EC92-4C19-A543-1977EF598B36}" type="presParOf" srcId="{5ED88519-AC6C-4AA3-B76D-812B93A167E4}" destId="{9815588C-16D0-4475-B64C-847FC87C8C32}" srcOrd="9" destOrd="0" presId="urn:microsoft.com/office/officeart/2005/8/layout/gear1#1"/>
    <dgm:cxn modelId="{F9C97360-1013-4730-A7B7-5737EDF9F81E}" type="presParOf" srcId="{5ED88519-AC6C-4AA3-B76D-812B93A167E4}" destId="{398423B3-DD54-4226-99D7-017EFC1488DF}" srcOrd="10" destOrd="0" presId="urn:microsoft.com/office/officeart/2005/8/layout/gear1#1"/>
    <dgm:cxn modelId="{92E44D6A-76E9-4865-9D0E-3F3B1BC520E7}" type="presParOf" srcId="{5ED88519-AC6C-4AA3-B76D-812B93A167E4}" destId="{6DF3A3A0-5919-4E69-80DD-61760D6340A0}" srcOrd="11" destOrd="0" presId="urn:microsoft.com/office/officeart/2005/8/layout/gear1#1"/>
    <dgm:cxn modelId="{8F556FC8-E143-4D8F-86C6-B91C6832F4D9}"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467355" y="2008233"/>
          <a:ext cx="1798270" cy="1798270"/>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Black" pitchFamily="34" charset="0"/>
            </a:rPr>
            <a:t>Wisdom</a:t>
          </a:r>
        </a:p>
      </dsp:txBody>
      <dsp:txXfrm>
        <a:off x="1828887" y="2429469"/>
        <a:ext cx="1075206" cy="924348"/>
      </dsp:txXfrm>
    </dsp:sp>
    <dsp:sp modelId="{93300324-D62F-4E58-B882-734182BDB462}">
      <dsp:nvSpPr>
        <dsp:cNvPr id="0" name=""/>
        <dsp:cNvSpPr/>
      </dsp:nvSpPr>
      <dsp:spPr>
        <a:xfrm>
          <a:off x="396312" y="1528749"/>
          <a:ext cx="1307832" cy="1307832"/>
        </a:xfrm>
        <a:prstGeom prst="gear6">
          <a:avLst/>
        </a:prstGeom>
        <a:solidFill>
          <a:schemeClr val="accent4">
            <a:hueOff val="-2232385"/>
            <a:satOff val="13449"/>
            <a:lumOff val="107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Black" pitchFamily="34" charset="0"/>
            </a:rPr>
            <a:t>Truth</a:t>
          </a:r>
          <a:r>
            <a:rPr lang="en-US" sz="1200" kern="1200" dirty="0"/>
            <a:t> </a:t>
          </a:r>
        </a:p>
      </dsp:txBody>
      <dsp:txXfrm>
        <a:off x="725563" y="1859990"/>
        <a:ext cx="649330" cy="645350"/>
      </dsp:txXfrm>
    </dsp:sp>
    <dsp:sp modelId="{59EDF28D-6C67-49D0-B5A1-DE5C3CBA2292}">
      <dsp:nvSpPr>
        <dsp:cNvPr id="0" name=""/>
        <dsp:cNvSpPr/>
      </dsp:nvSpPr>
      <dsp:spPr>
        <a:xfrm rot="20700000">
          <a:off x="1157565" y="684873"/>
          <a:ext cx="1281409" cy="1281409"/>
        </a:xfrm>
        <a:prstGeom prst="gear6">
          <a:avLst/>
        </a:prstGeom>
        <a:solidFill>
          <a:schemeClr val="accent4">
            <a:hueOff val="-4464770"/>
            <a:satOff val="26899"/>
            <a:lumOff val="215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Arial Black" pitchFamily="34" charset="0"/>
            </a:rPr>
            <a:t>Servic</a:t>
          </a:r>
          <a:r>
            <a:rPr lang="en-US" sz="1200" kern="1200">
              <a:latin typeface="Arial Black" pitchFamily="34" charset="0"/>
            </a:rPr>
            <a:t>e</a:t>
          </a:r>
          <a:r>
            <a:rPr lang="en-US" sz="1200" kern="1200"/>
            <a:t> </a:t>
          </a:r>
        </a:p>
      </dsp:txBody>
      <dsp:txXfrm rot="-20700000">
        <a:off x="1438616" y="965923"/>
        <a:ext cx="719308" cy="719308"/>
      </dsp:txXfrm>
    </dsp:sp>
    <dsp:sp modelId="{398423B3-DD54-4226-99D7-017EFC1488DF}">
      <dsp:nvSpPr>
        <dsp:cNvPr id="0" name=""/>
        <dsp:cNvSpPr/>
      </dsp:nvSpPr>
      <dsp:spPr>
        <a:xfrm>
          <a:off x="1323153" y="1746409"/>
          <a:ext cx="2301785" cy="2301785"/>
        </a:xfrm>
        <a:prstGeom prst="circularArrow">
          <a:avLst>
            <a:gd name="adj1" fmla="val 4687"/>
            <a:gd name="adj2" fmla="val 299029"/>
            <a:gd name="adj3" fmla="val 2489219"/>
            <a:gd name="adj4" fmla="val 15920595"/>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193430" y="1301738"/>
          <a:ext cx="1672391" cy="1672391"/>
        </a:xfrm>
        <a:prstGeom prst="leftCircularArrow">
          <a:avLst>
            <a:gd name="adj1" fmla="val 6452"/>
            <a:gd name="adj2" fmla="val 429999"/>
            <a:gd name="adj3" fmla="val 10489124"/>
            <a:gd name="adj4" fmla="val 14837806"/>
            <a:gd name="adj5" fmla="val 7527"/>
          </a:avLst>
        </a:prstGeom>
        <a:solidFill>
          <a:schemeClr val="accent4">
            <a:hueOff val="-2232385"/>
            <a:satOff val="13449"/>
            <a:lumOff val="1078"/>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861162" y="408164"/>
          <a:ext cx="1803174" cy="1803174"/>
        </a:xfrm>
        <a:prstGeom prst="circularArrow">
          <a:avLst>
            <a:gd name="adj1" fmla="val 5984"/>
            <a:gd name="adj2" fmla="val 394124"/>
            <a:gd name="adj3" fmla="val 13313824"/>
            <a:gd name="adj4" fmla="val 10508221"/>
            <a:gd name="adj5" fmla="val 6981"/>
          </a:avLst>
        </a:prstGeom>
        <a:solidFill>
          <a:schemeClr val="accent4">
            <a:hueOff val="-4464770"/>
            <a:satOff val="26899"/>
            <a:lumOff val="2156"/>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830D8-62A4-407D-AB11-1592EF9A9D31}" type="datetimeFigureOut">
              <a:rPr lang="en-US" smtClean="0"/>
              <a:t>3/20/2025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FE803A-9B28-45B3-A89D-B0C58AF25D99}" type="slidenum">
              <a:rPr lang="en-US" smtClean="0"/>
              <a:t>‹#›</a:t>
            </a:fld>
            <a:endParaRPr lang="en-US"/>
          </a:p>
        </p:txBody>
      </p:sp>
    </p:spTree>
    <p:extLst>
      <p:ext uri="{BB962C8B-B14F-4D97-AF65-F5344CB8AC3E}">
        <p14:creationId xmlns:p14="http://schemas.microsoft.com/office/powerpoint/2010/main" val="342808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39B-1A0F-4DF1-B983-F5045D9648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224E21-1EC0-4992-B383-396CA4E9DD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28A79A-0104-486C-BABB-AD47E2DC3D9C}"/>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23964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0FCE-1029-4286-A9B1-20E675F4F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F1AE6-7E4A-4CD3-A931-0BEF3435F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2EB9E-C9D4-4E0C-BA38-5477167C79AB}"/>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326B317-1D1C-44EF-90B1-59D42369E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B2743-622B-4376-B1C3-B2D9707C32E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359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A579C-298E-4186-ADFB-35382927262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DD574-A4CB-4028-BBF8-DB26CE3E9A1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0C697-2D1D-4BE7-ABA4-3FB39D5922B3}"/>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A10E6CC-1F03-4B53-A837-1D71242BC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6AA1E-B6CE-4F81-AC77-6E80D1C5FDE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25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920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29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53056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644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3354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6667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7760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1343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526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25CD-6B15-4481-A70D-B3C0A3108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2CBDD-376F-43C6-874C-C003300609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EB4810-4233-4C9A-AF6C-0E698013A9B8}"/>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1732445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4166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8809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5702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614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D0DA-8C8D-40C3-81A3-0FD4F8CFABE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21A3D6-B0C8-4101-AB7E-1F2FECA454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ACFBF271-4C8C-4C92-BCD2-73128F817D07}"/>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224096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9B71-8062-472A-AA84-60884DE28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A111F-522C-429F-AF9F-169041294A9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4AE87-C088-45A9-9D1B-3CA5B3C138F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6B131-9884-4401-808D-E49137FA77A8}"/>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1446E73-578E-44B4-870E-D34403BD3E3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984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B5F5-05A0-4725-9FFB-13C5E16F00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1CF3A-E8B9-4FC3-A328-A4B5FECC98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E29D43E-BF9B-4E08-B150-D61FC59A0D6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5A596-37FA-4645-8A28-53B1CBD917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55CF2DD-9A80-47BE-9AB6-394A6BBC0CD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7CF0D-D006-4121-AF66-7EAA45D52A08}"/>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9EB50719-FF02-4B5C-A2BD-6F9161E15F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81457-CF38-4BF3-A83E-A45422BF75D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343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E945-7B58-414B-A22A-D052072443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9620FB-AFD7-4A13-9FC6-5198B2499F70}"/>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3367C7BD-2012-4ED5-8E80-921690C2A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9FA745-F9CF-413F-9814-6983092EB81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180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5CFAB-1419-497B-BA4B-E1BAC92E8976}"/>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CEB8459-21C6-4B02-9448-E21C815624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2F9980-1758-416C-9FEB-07778127234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197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29F2-2149-49F4-B99E-AC437D6217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A26C35-FC01-4EF8-B9E0-3DA76744EB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98421-F48E-481D-9A23-71AF931988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A15F0F8-DEB3-44DE-9CA5-EC67F37FBEB2}"/>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FBD38C0-112D-43DD-972B-0483913747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0F09AE-C087-49E2-A3A1-3D9916353F5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59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CE3-34F6-4A34-AEAF-20A9AB8A37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5467304-9ABF-4D55-8CB7-51A7D43CB8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851C563-435A-4272-A7E2-EB976B4814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91702D-5572-4CF5-8A94-8866F636B18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8B97477-8585-4545-84E9-3E52115A5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A439F-40D6-4F7E-A551-BDF2F1790F8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036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53D72-BF5F-4B63-B9E1-FA50183EBA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AEC91-12AC-400D-9E70-A85AEE3721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2BC081B8-CDAD-4D4B-80CD-FB6D99ACB00E}"/>
              </a:ext>
            </a:extLst>
          </p:cNvPr>
          <p:cNvSpPr>
            <a:spLocks noGrp="1"/>
          </p:cNvSpPr>
          <p:nvPr>
            <p:ph type="sldNum" sz="quarter" idx="4"/>
          </p:nvPr>
        </p:nvSpPr>
        <p:spPr>
          <a:xfrm>
            <a:off x="8515350" y="6248400"/>
            <a:ext cx="552450" cy="609600"/>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9355153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AFEB4810-4233-4C9A-AF6C-0E698013A9B8}"/>
              </a:ext>
            </a:extLst>
          </p:cNvPr>
          <p:cNvSpPr>
            <a:spLocks noGrp="1"/>
          </p:cNvSpPr>
          <p:nvPr>
            <p:ph type="sldNum" sz="quarter" idx="4"/>
          </p:nvPr>
        </p:nvSpPr>
        <p:spPr>
          <a:xfrm>
            <a:off x="8591550" y="6324600"/>
            <a:ext cx="552450" cy="533400"/>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567885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science.org/doi/abs/10.1126/science.1228792" TargetMode="External"/><Relationship Id="rId1" Type="http://schemas.openxmlformats.org/officeDocument/2006/relationships/slideLayout" Target="../slideLayouts/slideLayout2.xml"/><Relationship Id="rId4" Type="http://schemas.openxmlformats.org/officeDocument/2006/relationships/hyperlink" Target="https://www.ncbi.nlm.nih.gov/pmc/articles/PMC1853362/"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hyperlink" Target="https://www.researchgate.net/journal/Merit-Research-Journal-of-Medicine-and-Medical-Sciences-2354-323X?_tp=eyJjb250ZXh0Ijp7ImZpcnN0UGFnZSI6InB1YmxpY2F0aW9uIiwicGFnZSI6InB1YmxpY2F0aW9uIiwicG9zaXRpb24iOiJwYWdlSGVhZGVyIn19"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58" t="9305" r="16271"/>
          <a:stretch/>
        </p:blipFill>
        <p:spPr bwMode="auto">
          <a:xfrm>
            <a:off x="-152400" y="-239305"/>
            <a:ext cx="9296400" cy="80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677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98E6-7F52-9F6D-55F5-F5EACA986331}"/>
              </a:ext>
            </a:extLst>
          </p:cNvPr>
          <p:cNvSpPr>
            <a:spLocks noGrp="1"/>
          </p:cNvSpPr>
          <p:nvPr>
            <p:ph type="title"/>
          </p:nvPr>
        </p:nvSpPr>
        <p:spPr>
          <a:xfrm>
            <a:off x="2712390" y="559471"/>
            <a:ext cx="4252619" cy="842964"/>
          </a:xfrm>
        </p:spPr>
        <p:txBody>
          <a:bodyPr>
            <a:noAutofit/>
          </a:bodyPr>
          <a:lstStyle/>
          <a:p>
            <a:r>
              <a:rPr lang="en-US" sz="5400" b="1" dirty="0">
                <a:latin typeface="Times New Roman" panose="02020603050405020304" pitchFamily="18" charset="0"/>
                <a:cs typeface="Times New Roman" panose="02020603050405020304" pitchFamily="18" charset="0"/>
              </a:rPr>
              <a:t>Chylomicron</a:t>
            </a:r>
          </a:p>
        </p:txBody>
      </p:sp>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p:txBody>
          <a:bodyPr/>
          <a:lstStyle/>
          <a:p>
            <a:endParaRPr lang="en-US" dirty="0"/>
          </a:p>
          <a:p>
            <a:endParaRPr lang="en-US" dirty="0"/>
          </a:p>
        </p:txBody>
      </p:sp>
      <p:pic>
        <p:nvPicPr>
          <p:cNvPr id="6" name="Picture 5">
            <a:extLst>
              <a:ext uri="{FF2B5EF4-FFF2-40B4-BE49-F238E27FC236}">
                <a16:creationId xmlns:a16="http://schemas.microsoft.com/office/drawing/2014/main" id="{6C0D6561-69B2-4C83-A6AA-0AF0C6FBE1D9}"/>
              </a:ext>
            </a:extLst>
          </p:cNvPr>
          <p:cNvPicPr>
            <a:picLocks noChangeAspect="1"/>
          </p:cNvPicPr>
          <p:nvPr/>
        </p:nvPicPr>
        <p:blipFill>
          <a:blip r:embed="rId2"/>
          <a:stretch>
            <a:fillRect/>
          </a:stretch>
        </p:blipFill>
        <p:spPr>
          <a:xfrm>
            <a:off x="762000" y="1676400"/>
            <a:ext cx="8153400" cy="5029200"/>
          </a:xfrm>
          <a:prstGeom prst="rect">
            <a:avLst/>
          </a:prstGeom>
        </p:spPr>
      </p:pic>
      <p:sp>
        <p:nvSpPr>
          <p:cNvPr id="8" name="Arrow: Right 7">
            <a:extLst>
              <a:ext uri="{FF2B5EF4-FFF2-40B4-BE49-F238E27FC236}">
                <a16:creationId xmlns:a16="http://schemas.microsoft.com/office/drawing/2014/main" id="{9F048791-F107-48DD-B4F0-CD09C61DDBCC}"/>
              </a:ext>
            </a:extLst>
          </p:cNvPr>
          <p:cNvSpPr/>
          <p:nvPr/>
        </p:nvSpPr>
        <p:spPr>
          <a:xfrm rot="8773325">
            <a:off x="5722595" y="2231815"/>
            <a:ext cx="1371600" cy="50958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A2E2920-6F59-434E-9A02-16511ADBF25F}"/>
              </a:ext>
            </a:extLst>
          </p:cNvPr>
          <p:cNvPicPr>
            <a:picLocks noChangeAspect="1"/>
          </p:cNvPicPr>
          <p:nvPr/>
        </p:nvPicPr>
        <p:blipFill>
          <a:blip r:embed="rId3"/>
          <a:stretch>
            <a:fillRect/>
          </a:stretch>
        </p:blipFill>
        <p:spPr>
          <a:xfrm>
            <a:off x="3868671" y="1643063"/>
            <a:ext cx="895351" cy="696874"/>
          </a:xfrm>
          <a:prstGeom prst="rect">
            <a:avLst/>
          </a:prstGeom>
        </p:spPr>
      </p:pic>
      <p:pic>
        <p:nvPicPr>
          <p:cNvPr id="10" name="Picture 9">
            <a:extLst>
              <a:ext uri="{FF2B5EF4-FFF2-40B4-BE49-F238E27FC236}">
                <a16:creationId xmlns:a16="http://schemas.microsoft.com/office/drawing/2014/main" id="{AFF71140-4257-4E2B-B8B7-379B33937F6A}"/>
              </a:ext>
            </a:extLst>
          </p:cNvPr>
          <p:cNvPicPr>
            <a:picLocks noChangeAspect="1"/>
          </p:cNvPicPr>
          <p:nvPr/>
        </p:nvPicPr>
        <p:blipFill>
          <a:blip r:embed="rId3"/>
          <a:stretch>
            <a:fillRect/>
          </a:stretch>
        </p:blipFill>
        <p:spPr>
          <a:xfrm rot="15195891">
            <a:off x="2027338" y="2848597"/>
            <a:ext cx="900251" cy="700688"/>
          </a:xfrm>
          <a:prstGeom prst="rect">
            <a:avLst/>
          </a:prstGeom>
        </p:spPr>
      </p:pic>
      <p:pic>
        <p:nvPicPr>
          <p:cNvPr id="11" name="Picture 10">
            <a:extLst>
              <a:ext uri="{FF2B5EF4-FFF2-40B4-BE49-F238E27FC236}">
                <a16:creationId xmlns:a16="http://schemas.microsoft.com/office/drawing/2014/main" id="{459512AC-F1E9-4695-B13C-049EC4F2AF0C}"/>
              </a:ext>
            </a:extLst>
          </p:cNvPr>
          <p:cNvPicPr>
            <a:picLocks noChangeAspect="1"/>
          </p:cNvPicPr>
          <p:nvPr/>
        </p:nvPicPr>
        <p:blipFill>
          <a:blip r:embed="rId3"/>
          <a:stretch>
            <a:fillRect/>
          </a:stretch>
        </p:blipFill>
        <p:spPr>
          <a:xfrm>
            <a:off x="5910624" y="3079680"/>
            <a:ext cx="1237595" cy="963251"/>
          </a:xfrm>
          <a:prstGeom prst="rect">
            <a:avLst/>
          </a:prstGeom>
        </p:spPr>
      </p:pic>
      <p:pic>
        <p:nvPicPr>
          <p:cNvPr id="12" name="Picture 11">
            <a:extLst>
              <a:ext uri="{FF2B5EF4-FFF2-40B4-BE49-F238E27FC236}">
                <a16:creationId xmlns:a16="http://schemas.microsoft.com/office/drawing/2014/main" id="{06809B1F-A928-45CC-AB91-B211A2D98709}"/>
              </a:ext>
            </a:extLst>
          </p:cNvPr>
          <p:cNvPicPr>
            <a:picLocks noChangeAspect="1"/>
          </p:cNvPicPr>
          <p:nvPr/>
        </p:nvPicPr>
        <p:blipFill>
          <a:blip r:embed="rId3"/>
          <a:stretch>
            <a:fillRect/>
          </a:stretch>
        </p:blipFill>
        <p:spPr>
          <a:xfrm>
            <a:off x="5291826" y="4265826"/>
            <a:ext cx="1237595" cy="963251"/>
          </a:xfrm>
          <a:prstGeom prst="rect">
            <a:avLst/>
          </a:prstGeom>
        </p:spPr>
      </p:pic>
      <p:sp>
        <p:nvSpPr>
          <p:cNvPr id="13" name="Round Same Side Corner Rectangle 4">
            <a:extLst>
              <a:ext uri="{FF2B5EF4-FFF2-40B4-BE49-F238E27FC236}">
                <a16:creationId xmlns:a16="http://schemas.microsoft.com/office/drawing/2014/main" id="{2B65C308-58D4-469A-ADD1-66F47084DF81}"/>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189983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98E6-7F52-9F6D-55F5-F5EACA986331}"/>
              </a:ext>
            </a:extLst>
          </p:cNvPr>
          <p:cNvSpPr>
            <a:spLocks noGrp="1"/>
          </p:cNvSpPr>
          <p:nvPr>
            <p:ph type="title"/>
          </p:nvPr>
        </p:nvSpPr>
        <p:spPr>
          <a:xfrm>
            <a:off x="2971800" y="537931"/>
            <a:ext cx="7543800" cy="842964"/>
          </a:xfrm>
        </p:spPr>
        <p:txBody>
          <a:bodyPr>
            <a:normAutofit/>
          </a:bodyPr>
          <a:lstStyle/>
          <a:p>
            <a:r>
              <a:rPr lang="en-US" sz="4400" b="1" dirty="0">
                <a:latin typeface="Times New Roman" panose="02020603050405020304" pitchFamily="18" charset="0"/>
                <a:cs typeface="Times New Roman" panose="02020603050405020304" pitchFamily="18" charset="0"/>
              </a:rPr>
              <a:t>Composition</a:t>
            </a:r>
          </a:p>
        </p:txBody>
      </p:sp>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p:txBody>
          <a:bodyPr/>
          <a:lstStyle/>
          <a:p>
            <a:endParaRPr lang="en-US" dirty="0"/>
          </a:p>
          <a:p>
            <a:endParaRPr lang="en-US" dirty="0"/>
          </a:p>
        </p:txBody>
      </p:sp>
      <p:sp>
        <p:nvSpPr>
          <p:cNvPr id="4" name="Rectangle 3">
            <a:extLst>
              <a:ext uri="{FF2B5EF4-FFF2-40B4-BE49-F238E27FC236}">
                <a16:creationId xmlns:a16="http://schemas.microsoft.com/office/drawing/2014/main" id="{5AB0A435-2D9E-4980-BBBE-323602F88C95}"/>
              </a:ext>
            </a:extLst>
          </p:cNvPr>
          <p:cNvSpPr/>
          <p:nvPr/>
        </p:nvSpPr>
        <p:spPr>
          <a:xfrm>
            <a:off x="625337" y="2133600"/>
            <a:ext cx="8153400" cy="3170099"/>
          </a:xfrm>
          <a:prstGeom prst="rect">
            <a:avLst/>
          </a:prstGeom>
        </p:spPr>
        <p:txBody>
          <a:bodyPr wrap="square">
            <a:spAutoFit/>
          </a:bodyPr>
          <a:lstStyle/>
          <a:p>
            <a:pPr algn="just"/>
            <a:r>
              <a:rPr lang="en-GB" sz="2000" dirty="0">
                <a:latin typeface="Times New Roman" panose="02020603050405020304" pitchFamily="18" charset="0"/>
                <a:cs typeface="Times New Roman" panose="02020603050405020304" pitchFamily="18" charset="0"/>
              </a:rPr>
              <a:t>Lipoproteins are composed of a neutral lipid core (containing TAG and cholesteryl esters) surrounded by a shell of amphipathic apolipoproteins, phospholipid, and nonesterified (free) cholesterol</a:t>
            </a:r>
          </a:p>
          <a:p>
            <a:pPr algn="just"/>
            <a:r>
              <a:rPr lang="en-GB" sz="2000" dirty="0">
                <a:latin typeface="Times New Roman" panose="02020603050405020304" pitchFamily="18" charset="0"/>
                <a:cs typeface="Times New Roman" panose="02020603050405020304" pitchFamily="18" charset="0"/>
              </a:rPr>
              <a:t>These amphipathic compounds are oriented such that their </a:t>
            </a:r>
            <a:r>
              <a:rPr lang="en-GB" sz="2000" b="1" dirty="0">
                <a:solidFill>
                  <a:srgbClr val="C00000"/>
                </a:solidFill>
                <a:latin typeface="Times New Roman" panose="02020603050405020304" pitchFamily="18" charset="0"/>
                <a:cs typeface="Times New Roman" panose="02020603050405020304" pitchFamily="18" charset="0"/>
              </a:rPr>
              <a:t>polar portions </a:t>
            </a:r>
            <a:r>
              <a:rPr lang="en-GB" sz="2000" dirty="0">
                <a:latin typeface="Times New Roman" panose="02020603050405020304" pitchFamily="18" charset="0"/>
                <a:cs typeface="Times New Roman" panose="02020603050405020304" pitchFamily="18" charset="0"/>
              </a:rPr>
              <a:t>are exposed on the surface of the lipoprotein, thereby rendering the particle </a:t>
            </a:r>
            <a:r>
              <a:rPr lang="en-GB" sz="2000" b="1" dirty="0">
                <a:solidFill>
                  <a:srgbClr val="C00000"/>
                </a:solidFill>
                <a:latin typeface="Times New Roman" panose="02020603050405020304" pitchFamily="18" charset="0"/>
                <a:cs typeface="Times New Roman" panose="02020603050405020304" pitchFamily="18" charset="0"/>
              </a:rPr>
              <a:t>soluble in aqueous solution</a:t>
            </a:r>
          </a:p>
          <a:p>
            <a:pPr algn="just"/>
            <a:r>
              <a:rPr lang="en-GB" sz="2000" dirty="0">
                <a:latin typeface="Times New Roman" panose="02020603050405020304" pitchFamily="18" charset="0"/>
                <a:cs typeface="Times New Roman" panose="02020603050405020304" pitchFamily="18" charset="0"/>
              </a:rPr>
              <a:t>The TAG and cholesterol carried by the lipoproteins are obtained either from the diet </a:t>
            </a:r>
            <a:r>
              <a:rPr lang="en-GB" sz="2000" b="1" dirty="0">
                <a:solidFill>
                  <a:srgbClr val="C00000"/>
                </a:solidFill>
                <a:latin typeface="Times New Roman" panose="02020603050405020304" pitchFamily="18" charset="0"/>
                <a:cs typeface="Times New Roman" panose="02020603050405020304" pitchFamily="18" charset="0"/>
              </a:rPr>
              <a:t>(exogenous source) </a:t>
            </a:r>
            <a:r>
              <a:rPr lang="en-GB" sz="2000" dirty="0">
                <a:latin typeface="Times New Roman" panose="02020603050405020304" pitchFamily="18" charset="0"/>
                <a:cs typeface="Times New Roman" panose="02020603050405020304" pitchFamily="18" charset="0"/>
              </a:rPr>
              <a:t>or from de novo synthesis (</a:t>
            </a:r>
            <a:r>
              <a:rPr lang="en-GB" sz="2000" b="1" dirty="0">
                <a:solidFill>
                  <a:srgbClr val="C00000"/>
                </a:solidFill>
                <a:latin typeface="Times New Roman" panose="02020603050405020304" pitchFamily="18" charset="0"/>
                <a:cs typeface="Times New Roman" panose="02020603050405020304" pitchFamily="18" charset="0"/>
              </a:rPr>
              <a:t>endogenous source</a:t>
            </a:r>
            <a:r>
              <a:rPr lang="en-GB" sz="2000" dirty="0">
                <a:latin typeface="Times New Roman" panose="02020603050405020304" pitchFamily="18" charset="0"/>
                <a:cs typeface="Times New Roman" panose="02020603050405020304" pitchFamily="18" charset="0"/>
              </a:rPr>
              <a:t>). (Note: The cholesterol [C] content of plasma lipoproteins is now routinely measured in fasting blood</a:t>
            </a:r>
            <a:endParaRPr lang="en-US" sz="2000" dirty="0">
              <a:latin typeface="Times New Roman" panose="02020603050405020304" pitchFamily="18" charset="0"/>
              <a:cs typeface="Times New Roman" panose="02020603050405020304" pitchFamily="18" charset="0"/>
            </a:endParaRPr>
          </a:p>
        </p:txBody>
      </p:sp>
      <p:sp>
        <p:nvSpPr>
          <p:cNvPr id="5" name="Round Same Side Corner Rectangle 4">
            <a:extLst>
              <a:ext uri="{FF2B5EF4-FFF2-40B4-BE49-F238E27FC236}">
                <a16:creationId xmlns:a16="http://schemas.microsoft.com/office/drawing/2014/main" id="{095A9EBF-7F8F-4CCF-ACF1-25F62A74A42E}"/>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1484614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p:txBody>
          <a:bodyPr/>
          <a:lstStyle/>
          <a:p>
            <a:endParaRPr lang="en-US" dirty="0"/>
          </a:p>
          <a:p>
            <a:endParaRPr lang="en-US" dirty="0"/>
          </a:p>
        </p:txBody>
      </p:sp>
      <p:sp>
        <p:nvSpPr>
          <p:cNvPr id="4" name="Rectangle 3">
            <a:extLst>
              <a:ext uri="{FF2B5EF4-FFF2-40B4-BE49-F238E27FC236}">
                <a16:creationId xmlns:a16="http://schemas.microsoft.com/office/drawing/2014/main" id="{C88FBA4E-3ECE-4F8D-BA10-84D299C82A5A}"/>
              </a:ext>
            </a:extLst>
          </p:cNvPr>
          <p:cNvSpPr/>
          <p:nvPr/>
        </p:nvSpPr>
        <p:spPr>
          <a:xfrm>
            <a:off x="533400" y="1720840"/>
            <a:ext cx="8039261" cy="3170099"/>
          </a:xfrm>
          <a:prstGeom prst="rect">
            <a:avLst/>
          </a:prstGeom>
        </p:spPr>
        <p:txBody>
          <a:bodyPr wrap="square">
            <a:spAutoFit/>
          </a:bodyPr>
          <a:lstStyle/>
          <a:p>
            <a:pPr algn="just"/>
            <a:endParaRPr lang="en-GB" sz="2000" b="1" dirty="0">
              <a:solidFill>
                <a:srgbClr val="0070C0"/>
              </a:solidFill>
              <a:latin typeface="Times New Roman" panose="02020603050405020304" pitchFamily="18" charset="0"/>
              <a:cs typeface="Times New Roman" panose="02020603050405020304" pitchFamily="18" charset="0"/>
            </a:endParaRPr>
          </a:p>
          <a:p>
            <a:pPr algn="just"/>
            <a:endParaRPr lang="en-GB" sz="2000" dirty="0">
              <a:latin typeface="Times New Roman" panose="02020603050405020304" pitchFamily="18" charset="0"/>
              <a:cs typeface="Times New Roman" panose="02020603050405020304" pitchFamily="18" charset="0"/>
            </a:endParaRPr>
          </a:p>
          <a:p>
            <a:pPr algn="just"/>
            <a:r>
              <a:rPr lang="en-GB" sz="2000" dirty="0">
                <a:latin typeface="Times New Roman" panose="02020603050405020304" pitchFamily="18" charset="0"/>
                <a:cs typeface="Times New Roman" panose="02020603050405020304" pitchFamily="18" charset="0"/>
              </a:rPr>
              <a:t>Size and density: </a:t>
            </a:r>
            <a:r>
              <a:rPr lang="en-GB" sz="2000" b="1" dirty="0">
                <a:solidFill>
                  <a:srgbClr val="C00000"/>
                </a:solidFill>
                <a:latin typeface="Times New Roman" panose="02020603050405020304" pitchFamily="18" charset="0"/>
                <a:cs typeface="Times New Roman" panose="02020603050405020304" pitchFamily="18" charset="0"/>
              </a:rPr>
              <a:t>Chylomicrons</a:t>
            </a:r>
            <a:r>
              <a:rPr lang="en-GB" sz="2000" dirty="0">
                <a:latin typeface="Times New Roman" panose="02020603050405020304" pitchFamily="18" charset="0"/>
                <a:cs typeface="Times New Roman" panose="02020603050405020304" pitchFamily="18" charset="0"/>
              </a:rPr>
              <a:t> are the lipoprotein particles </a:t>
            </a:r>
            <a:r>
              <a:rPr lang="en-GB" sz="2000" b="1" dirty="0">
                <a:solidFill>
                  <a:srgbClr val="C00000"/>
                </a:solidFill>
                <a:latin typeface="Times New Roman" panose="02020603050405020304" pitchFamily="18" charset="0"/>
                <a:cs typeface="Times New Roman" panose="02020603050405020304" pitchFamily="18" charset="0"/>
              </a:rPr>
              <a:t>lowest in density and largest </a:t>
            </a:r>
            <a:r>
              <a:rPr lang="en-GB" sz="2000" dirty="0">
                <a:latin typeface="Times New Roman" panose="02020603050405020304" pitchFamily="18" charset="0"/>
                <a:cs typeface="Times New Roman" panose="02020603050405020304" pitchFamily="18" charset="0"/>
              </a:rPr>
              <a:t>in size and that contain the </a:t>
            </a:r>
            <a:r>
              <a:rPr lang="en-GB" sz="2000" b="1" dirty="0">
                <a:solidFill>
                  <a:srgbClr val="C00000"/>
                </a:solidFill>
                <a:latin typeface="Times New Roman" panose="02020603050405020304" pitchFamily="18" charset="0"/>
                <a:cs typeface="Times New Roman" panose="02020603050405020304" pitchFamily="18" charset="0"/>
              </a:rPr>
              <a:t>highest</a:t>
            </a:r>
            <a:r>
              <a:rPr lang="en-GB" sz="2000" dirty="0">
                <a:latin typeface="Times New Roman" panose="02020603050405020304" pitchFamily="18" charset="0"/>
                <a:cs typeface="Times New Roman" panose="02020603050405020304" pitchFamily="18" charset="0"/>
              </a:rPr>
              <a:t> percentage of lipid (as </a:t>
            </a:r>
            <a:r>
              <a:rPr lang="en-GB" sz="2000" b="1" dirty="0">
                <a:solidFill>
                  <a:srgbClr val="C00000"/>
                </a:solidFill>
                <a:latin typeface="Times New Roman" panose="02020603050405020304" pitchFamily="18" charset="0"/>
                <a:cs typeface="Times New Roman" panose="02020603050405020304" pitchFamily="18" charset="0"/>
              </a:rPr>
              <a:t>TAG</a:t>
            </a:r>
            <a:r>
              <a:rPr lang="en-GB" sz="2000" dirty="0">
                <a:latin typeface="Times New Roman" panose="02020603050405020304" pitchFamily="18" charset="0"/>
                <a:cs typeface="Times New Roman" panose="02020603050405020304" pitchFamily="18" charset="0"/>
              </a:rPr>
              <a:t>) and the lowest percentage of protein</a:t>
            </a:r>
          </a:p>
          <a:p>
            <a:pPr algn="just"/>
            <a:r>
              <a:rPr lang="en-GB" sz="2000" dirty="0">
                <a:latin typeface="Times New Roman" panose="02020603050405020304" pitchFamily="18" charset="0"/>
                <a:cs typeface="Times New Roman" panose="02020603050405020304" pitchFamily="18" charset="0"/>
              </a:rPr>
              <a:t>VLDLs and LDLs are successively denser, having higher ratios of protein to lipid</a:t>
            </a:r>
          </a:p>
          <a:p>
            <a:pPr algn="just"/>
            <a:r>
              <a:rPr lang="en-GB" sz="2000" b="1" dirty="0">
                <a:solidFill>
                  <a:srgbClr val="C00000"/>
                </a:solidFill>
                <a:latin typeface="Times New Roman" panose="02020603050405020304" pitchFamily="18" charset="0"/>
                <a:cs typeface="Times New Roman" panose="02020603050405020304" pitchFamily="18" charset="0"/>
              </a:rPr>
              <a:t>HDL</a:t>
            </a:r>
            <a:r>
              <a:rPr lang="en-GB" sz="2000" dirty="0">
                <a:latin typeface="Times New Roman" panose="02020603050405020304" pitchFamily="18" charset="0"/>
                <a:cs typeface="Times New Roman" panose="02020603050405020304" pitchFamily="18" charset="0"/>
              </a:rPr>
              <a:t> particles are the </a:t>
            </a:r>
            <a:r>
              <a:rPr lang="en-GB" sz="2000" b="1" dirty="0">
                <a:solidFill>
                  <a:srgbClr val="C00000"/>
                </a:solidFill>
                <a:latin typeface="Times New Roman" panose="02020603050405020304" pitchFamily="18" charset="0"/>
                <a:cs typeface="Times New Roman" panose="02020603050405020304" pitchFamily="18" charset="0"/>
              </a:rPr>
              <a:t>smallest and densest</a:t>
            </a:r>
          </a:p>
          <a:p>
            <a:pPr algn="just"/>
            <a:r>
              <a:rPr lang="en-GB" sz="2000" b="1" u="sng" dirty="0">
                <a:latin typeface="Times New Roman" panose="02020603050405020304" pitchFamily="18" charset="0"/>
                <a:cs typeface="Times New Roman" panose="02020603050405020304" pitchFamily="18" charset="0"/>
              </a:rPr>
              <a:t>Apolipoproteins</a:t>
            </a:r>
            <a:r>
              <a:rPr lang="en-GB" sz="2000" dirty="0">
                <a:latin typeface="Times New Roman" panose="02020603050405020304" pitchFamily="18" charset="0"/>
                <a:cs typeface="Times New Roman" panose="02020603050405020304" pitchFamily="18" charset="0"/>
              </a:rPr>
              <a:t>: The apolipoproteins associated with lipoprotein particles have a number of diverse functions</a:t>
            </a:r>
            <a:endParaRPr lang="en-US" sz="2000" dirty="0">
              <a:latin typeface="Times New Roman" panose="02020603050405020304" pitchFamily="18" charset="0"/>
              <a:cs typeface="Times New Roman" panose="02020603050405020304" pitchFamily="18" charset="0"/>
            </a:endParaRPr>
          </a:p>
        </p:txBody>
      </p:sp>
      <p:sp>
        <p:nvSpPr>
          <p:cNvPr id="5" name="Round Same Side Corner Rectangle 4">
            <a:extLst>
              <a:ext uri="{FF2B5EF4-FFF2-40B4-BE49-F238E27FC236}">
                <a16:creationId xmlns:a16="http://schemas.microsoft.com/office/drawing/2014/main" id="{BF9AED66-6A34-4B70-91C2-69505D813885}"/>
              </a:ext>
            </a:extLst>
          </p:cNvPr>
          <p:cNvSpPr/>
          <p:nvPr/>
        </p:nvSpPr>
        <p:spPr>
          <a:xfrm>
            <a:off x="21183" y="76607"/>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3327907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p:txBody>
          <a:bodyPr/>
          <a:lstStyle/>
          <a:p>
            <a:endParaRPr lang="en-US" dirty="0"/>
          </a:p>
          <a:p>
            <a:endParaRPr lang="en-US" dirty="0"/>
          </a:p>
        </p:txBody>
      </p:sp>
      <p:sp>
        <p:nvSpPr>
          <p:cNvPr id="4" name="Rectangle 3">
            <a:extLst>
              <a:ext uri="{FF2B5EF4-FFF2-40B4-BE49-F238E27FC236}">
                <a16:creationId xmlns:a16="http://schemas.microsoft.com/office/drawing/2014/main" id="{C88FBA4E-3ECE-4F8D-BA10-84D299C82A5A}"/>
              </a:ext>
            </a:extLst>
          </p:cNvPr>
          <p:cNvSpPr/>
          <p:nvPr/>
        </p:nvSpPr>
        <p:spPr>
          <a:xfrm>
            <a:off x="685963" y="1720840"/>
            <a:ext cx="7315200" cy="369332"/>
          </a:xfrm>
          <a:prstGeom prst="rect">
            <a:avLst/>
          </a:prstGeom>
        </p:spPr>
        <p:txBody>
          <a:bodyPr wrap="square">
            <a:spAutoFit/>
          </a:bodyPr>
          <a:lstStyle/>
          <a:p>
            <a:pPr algn="just"/>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33C3FB1-F07C-40D9-8E1D-432A4B8462A9}"/>
              </a:ext>
            </a:extLst>
          </p:cNvPr>
          <p:cNvPicPr>
            <a:picLocks noChangeAspect="1"/>
          </p:cNvPicPr>
          <p:nvPr/>
        </p:nvPicPr>
        <p:blipFill rotWithShape="1">
          <a:blip r:embed="rId2"/>
          <a:srcRect l="3736" t="2840" r="2500" b="9030"/>
          <a:stretch/>
        </p:blipFill>
        <p:spPr>
          <a:xfrm>
            <a:off x="0" y="1447800"/>
            <a:ext cx="9144000" cy="5410200"/>
          </a:xfrm>
          <a:prstGeom prst="rect">
            <a:avLst/>
          </a:prstGeom>
        </p:spPr>
      </p:pic>
      <p:pic>
        <p:nvPicPr>
          <p:cNvPr id="6" name="Picture 5">
            <a:extLst>
              <a:ext uri="{FF2B5EF4-FFF2-40B4-BE49-F238E27FC236}">
                <a16:creationId xmlns:a16="http://schemas.microsoft.com/office/drawing/2014/main" id="{23A97EAA-DC78-45BA-86EB-81D8A488731E}"/>
              </a:ext>
            </a:extLst>
          </p:cNvPr>
          <p:cNvPicPr>
            <a:picLocks noChangeAspect="1"/>
          </p:cNvPicPr>
          <p:nvPr/>
        </p:nvPicPr>
        <p:blipFill>
          <a:blip r:embed="rId3"/>
          <a:stretch>
            <a:fillRect/>
          </a:stretch>
        </p:blipFill>
        <p:spPr>
          <a:xfrm>
            <a:off x="1358674" y="383882"/>
            <a:ext cx="7443861" cy="1176630"/>
          </a:xfrm>
          <a:prstGeom prst="rect">
            <a:avLst/>
          </a:prstGeom>
        </p:spPr>
      </p:pic>
      <p:pic>
        <p:nvPicPr>
          <p:cNvPr id="8" name="Picture 7">
            <a:extLst>
              <a:ext uri="{FF2B5EF4-FFF2-40B4-BE49-F238E27FC236}">
                <a16:creationId xmlns:a16="http://schemas.microsoft.com/office/drawing/2014/main" id="{22AB5B86-0443-4C6D-B17C-45B19D36FA34}"/>
              </a:ext>
            </a:extLst>
          </p:cNvPr>
          <p:cNvPicPr>
            <a:picLocks noChangeAspect="1"/>
          </p:cNvPicPr>
          <p:nvPr/>
        </p:nvPicPr>
        <p:blipFill>
          <a:blip r:embed="rId4"/>
          <a:stretch>
            <a:fillRect/>
          </a:stretch>
        </p:blipFill>
        <p:spPr>
          <a:xfrm>
            <a:off x="1994272" y="1490942"/>
            <a:ext cx="1418307" cy="829128"/>
          </a:xfrm>
          <a:prstGeom prst="rect">
            <a:avLst/>
          </a:prstGeom>
        </p:spPr>
      </p:pic>
      <p:pic>
        <p:nvPicPr>
          <p:cNvPr id="9" name="Picture 8">
            <a:extLst>
              <a:ext uri="{FF2B5EF4-FFF2-40B4-BE49-F238E27FC236}">
                <a16:creationId xmlns:a16="http://schemas.microsoft.com/office/drawing/2014/main" id="{6BE1435B-31C6-40DC-B68F-2B4DE9650EA1}"/>
              </a:ext>
            </a:extLst>
          </p:cNvPr>
          <p:cNvPicPr>
            <a:picLocks noChangeAspect="1"/>
          </p:cNvPicPr>
          <p:nvPr/>
        </p:nvPicPr>
        <p:blipFill>
          <a:blip r:embed="rId4"/>
          <a:stretch>
            <a:fillRect/>
          </a:stretch>
        </p:blipFill>
        <p:spPr>
          <a:xfrm>
            <a:off x="3588494" y="1086352"/>
            <a:ext cx="2499619" cy="2467500"/>
          </a:xfrm>
          <a:prstGeom prst="rect">
            <a:avLst/>
          </a:prstGeom>
        </p:spPr>
      </p:pic>
      <p:pic>
        <p:nvPicPr>
          <p:cNvPr id="10" name="Picture 9">
            <a:extLst>
              <a:ext uri="{FF2B5EF4-FFF2-40B4-BE49-F238E27FC236}">
                <a16:creationId xmlns:a16="http://schemas.microsoft.com/office/drawing/2014/main" id="{ECD7F678-B72B-483E-9872-365524C7045B}"/>
              </a:ext>
            </a:extLst>
          </p:cNvPr>
          <p:cNvPicPr>
            <a:picLocks noChangeAspect="1"/>
          </p:cNvPicPr>
          <p:nvPr/>
        </p:nvPicPr>
        <p:blipFill>
          <a:blip r:embed="rId4"/>
          <a:stretch>
            <a:fillRect/>
          </a:stretch>
        </p:blipFill>
        <p:spPr>
          <a:xfrm>
            <a:off x="228600" y="2208944"/>
            <a:ext cx="1365622" cy="381857"/>
          </a:xfrm>
          <a:prstGeom prst="rect">
            <a:avLst/>
          </a:prstGeom>
        </p:spPr>
      </p:pic>
      <p:pic>
        <p:nvPicPr>
          <p:cNvPr id="11" name="Picture 10">
            <a:extLst>
              <a:ext uri="{FF2B5EF4-FFF2-40B4-BE49-F238E27FC236}">
                <a16:creationId xmlns:a16="http://schemas.microsoft.com/office/drawing/2014/main" id="{793E52F1-4FF3-47BE-9865-B69EDB6583DA}"/>
              </a:ext>
            </a:extLst>
          </p:cNvPr>
          <p:cNvPicPr>
            <a:picLocks noChangeAspect="1"/>
          </p:cNvPicPr>
          <p:nvPr/>
        </p:nvPicPr>
        <p:blipFill>
          <a:blip r:embed="rId4"/>
          <a:stretch>
            <a:fillRect/>
          </a:stretch>
        </p:blipFill>
        <p:spPr>
          <a:xfrm>
            <a:off x="267894" y="5197583"/>
            <a:ext cx="1365622" cy="829128"/>
          </a:xfrm>
          <a:prstGeom prst="rect">
            <a:avLst/>
          </a:prstGeom>
        </p:spPr>
      </p:pic>
      <p:pic>
        <p:nvPicPr>
          <p:cNvPr id="12" name="Picture 11">
            <a:extLst>
              <a:ext uri="{FF2B5EF4-FFF2-40B4-BE49-F238E27FC236}">
                <a16:creationId xmlns:a16="http://schemas.microsoft.com/office/drawing/2014/main" id="{0EAC9551-C08D-445C-8093-A2B6C0FD4C0B}"/>
              </a:ext>
            </a:extLst>
          </p:cNvPr>
          <p:cNvPicPr>
            <a:picLocks noChangeAspect="1"/>
          </p:cNvPicPr>
          <p:nvPr/>
        </p:nvPicPr>
        <p:blipFill>
          <a:blip r:embed="rId4"/>
          <a:stretch>
            <a:fillRect/>
          </a:stretch>
        </p:blipFill>
        <p:spPr>
          <a:xfrm>
            <a:off x="2308280" y="5367058"/>
            <a:ext cx="1672069" cy="1534084"/>
          </a:xfrm>
          <a:prstGeom prst="rect">
            <a:avLst/>
          </a:prstGeom>
        </p:spPr>
      </p:pic>
      <p:pic>
        <p:nvPicPr>
          <p:cNvPr id="13" name="Picture 12">
            <a:extLst>
              <a:ext uri="{FF2B5EF4-FFF2-40B4-BE49-F238E27FC236}">
                <a16:creationId xmlns:a16="http://schemas.microsoft.com/office/drawing/2014/main" id="{3E597360-9514-4093-8F0E-A4A2AE579721}"/>
              </a:ext>
            </a:extLst>
          </p:cNvPr>
          <p:cNvPicPr>
            <a:picLocks noChangeAspect="1"/>
          </p:cNvPicPr>
          <p:nvPr/>
        </p:nvPicPr>
        <p:blipFill>
          <a:blip r:embed="rId4"/>
          <a:stretch>
            <a:fillRect/>
          </a:stretch>
        </p:blipFill>
        <p:spPr>
          <a:xfrm>
            <a:off x="3980350" y="5182393"/>
            <a:ext cx="1365622" cy="829128"/>
          </a:xfrm>
          <a:prstGeom prst="rect">
            <a:avLst/>
          </a:prstGeom>
        </p:spPr>
      </p:pic>
      <p:pic>
        <p:nvPicPr>
          <p:cNvPr id="14" name="Picture 13">
            <a:extLst>
              <a:ext uri="{FF2B5EF4-FFF2-40B4-BE49-F238E27FC236}">
                <a16:creationId xmlns:a16="http://schemas.microsoft.com/office/drawing/2014/main" id="{65CD9AF4-CEE4-4C6C-A3F1-59BF24ED3057}"/>
              </a:ext>
            </a:extLst>
          </p:cNvPr>
          <p:cNvPicPr>
            <a:picLocks noChangeAspect="1"/>
          </p:cNvPicPr>
          <p:nvPr/>
        </p:nvPicPr>
        <p:blipFill>
          <a:blip r:embed="rId4"/>
          <a:stretch>
            <a:fillRect/>
          </a:stretch>
        </p:blipFill>
        <p:spPr>
          <a:xfrm>
            <a:off x="6695500" y="4353265"/>
            <a:ext cx="1365622" cy="829128"/>
          </a:xfrm>
          <a:prstGeom prst="rect">
            <a:avLst/>
          </a:prstGeom>
        </p:spPr>
      </p:pic>
      <p:pic>
        <p:nvPicPr>
          <p:cNvPr id="15" name="Picture 14">
            <a:extLst>
              <a:ext uri="{FF2B5EF4-FFF2-40B4-BE49-F238E27FC236}">
                <a16:creationId xmlns:a16="http://schemas.microsoft.com/office/drawing/2014/main" id="{0C1D6935-FBA9-4FF1-873B-AAFE38B382A7}"/>
              </a:ext>
            </a:extLst>
          </p:cNvPr>
          <p:cNvPicPr>
            <a:picLocks noChangeAspect="1"/>
          </p:cNvPicPr>
          <p:nvPr/>
        </p:nvPicPr>
        <p:blipFill>
          <a:blip r:embed="rId5"/>
          <a:stretch>
            <a:fillRect/>
          </a:stretch>
        </p:blipFill>
        <p:spPr>
          <a:xfrm>
            <a:off x="6835720" y="5755540"/>
            <a:ext cx="542591" cy="981541"/>
          </a:xfrm>
          <a:prstGeom prst="rect">
            <a:avLst/>
          </a:prstGeom>
        </p:spPr>
      </p:pic>
      <p:pic>
        <p:nvPicPr>
          <p:cNvPr id="16" name="Picture 15">
            <a:extLst>
              <a:ext uri="{FF2B5EF4-FFF2-40B4-BE49-F238E27FC236}">
                <a16:creationId xmlns:a16="http://schemas.microsoft.com/office/drawing/2014/main" id="{01DECA26-AE9E-4121-92F1-2BB08F0472E2}"/>
              </a:ext>
            </a:extLst>
          </p:cNvPr>
          <p:cNvPicPr>
            <a:picLocks noChangeAspect="1"/>
          </p:cNvPicPr>
          <p:nvPr/>
        </p:nvPicPr>
        <p:blipFill>
          <a:blip r:embed="rId5"/>
          <a:stretch>
            <a:fillRect/>
          </a:stretch>
        </p:blipFill>
        <p:spPr>
          <a:xfrm>
            <a:off x="8323226" y="5045170"/>
            <a:ext cx="542591" cy="981541"/>
          </a:xfrm>
          <a:prstGeom prst="rect">
            <a:avLst/>
          </a:prstGeom>
        </p:spPr>
      </p:pic>
      <p:sp>
        <p:nvSpPr>
          <p:cNvPr id="17" name="Round Same Side Corner Rectangle 4">
            <a:extLst>
              <a:ext uri="{FF2B5EF4-FFF2-40B4-BE49-F238E27FC236}">
                <a16:creationId xmlns:a16="http://schemas.microsoft.com/office/drawing/2014/main" id="{146909F8-B487-423E-8608-E100C8145C25}"/>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191292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p:txBody>
          <a:bodyPr/>
          <a:lstStyle/>
          <a:p>
            <a:endParaRPr lang="en-US" dirty="0"/>
          </a:p>
          <a:p>
            <a:endParaRPr lang="en-US" dirty="0"/>
          </a:p>
        </p:txBody>
      </p:sp>
      <p:sp>
        <p:nvSpPr>
          <p:cNvPr id="4" name="Rectangle 3">
            <a:extLst>
              <a:ext uri="{FF2B5EF4-FFF2-40B4-BE49-F238E27FC236}">
                <a16:creationId xmlns:a16="http://schemas.microsoft.com/office/drawing/2014/main" id="{05A872F3-7A1B-4AA1-98BD-C5C4113D6445}"/>
              </a:ext>
            </a:extLst>
          </p:cNvPr>
          <p:cNvSpPr/>
          <p:nvPr/>
        </p:nvSpPr>
        <p:spPr>
          <a:xfrm>
            <a:off x="380999" y="1376754"/>
            <a:ext cx="8305801" cy="4647426"/>
          </a:xfrm>
          <a:prstGeom prst="rect">
            <a:avLst/>
          </a:prstGeom>
        </p:spPr>
        <p:txBody>
          <a:bodyPr wrap="square">
            <a:spAutoFit/>
          </a:bodyPr>
          <a:lstStyle/>
          <a:p>
            <a:pPr algn="just"/>
            <a:r>
              <a:rPr lang="en-GB" sz="2400" b="1" u="sng" dirty="0">
                <a:latin typeface="Times New Roman" panose="02020603050405020304" pitchFamily="18" charset="0"/>
                <a:cs typeface="Times New Roman" panose="02020603050405020304" pitchFamily="18" charset="0"/>
              </a:rPr>
              <a:t>Chylomicron metabolism</a:t>
            </a:r>
          </a:p>
          <a:p>
            <a:pPr algn="just"/>
            <a:r>
              <a:rPr lang="en-GB" sz="1600" dirty="0">
                <a:latin typeface="Times New Roman" panose="02020603050405020304" pitchFamily="18" charset="0"/>
                <a:cs typeface="Times New Roman" panose="02020603050405020304" pitchFamily="18" charset="0"/>
              </a:rPr>
              <a:t>Chylomicrons are </a:t>
            </a:r>
            <a:r>
              <a:rPr lang="en-GB" sz="1600" b="1" dirty="0">
                <a:solidFill>
                  <a:srgbClr val="C00000"/>
                </a:solidFill>
                <a:latin typeface="Times New Roman" panose="02020603050405020304" pitchFamily="18" charset="0"/>
                <a:cs typeface="Times New Roman" panose="02020603050405020304" pitchFamily="18" charset="0"/>
              </a:rPr>
              <a:t>assembled in intestinal mucosal cells </a:t>
            </a:r>
            <a:r>
              <a:rPr lang="en-GB" sz="1600" dirty="0">
                <a:latin typeface="Times New Roman" panose="02020603050405020304" pitchFamily="18" charset="0"/>
                <a:cs typeface="Times New Roman" panose="02020603050405020304" pitchFamily="18" charset="0"/>
              </a:rPr>
              <a:t>and </a:t>
            </a:r>
            <a:r>
              <a:rPr lang="en-GB" sz="1600" b="1" dirty="0">
                <a:solidFill>
                  <a:srgbClr val="00B0F0"/>
                </a:solidFill>
                <a:latin typeface="Times New Roman" panose="02020603050405020304" pitchFamily="18" charset="0"/>
                <a:cs typeface="Times New Roman" panose="02020603050405020304" pitchFamily="18" charset="0"/>
              </a:rPr>
              <a:t>carry</a:t>
            </a:r>
            <a:r>
              <a:rPr lang="en-GB" sz="1600" b="1" dirty="0">
                <a:solidFill>
                  <a:srgbClr val="C00000"/>
                </a:solidFill>
                <a:latin typeface="Times New Roman" panose="02020603050405020304" pitchFamily="18" charset="0"/>
                <a:cs typeface="Times New Roman" panose="02020603050405020304" pitchFamily="18" charset="0"/>
              </a:rPr>
              <a:t> dietary (exogenous) TAG</a:t>
            </a:r>
            <a:r>
              <a:rPr lang="en-GB" sz="1600" dirty="0">
                <a:latin typeface="Times New Roman" panose="02020603050405020304" pitchFamily="18" charset="0"/>
                <a:cs typeface="Times New Roman" panose="02020603050405020304" pitchFamily="18" charset="0"/>
              </a:rPr>
              <a:t>, </a:t>
            </a:r>
            <a:r>
              <a:rPr lang="en-GB" sz="1600" b="1" dirty="0">
                <a:solidFill>
                  <a:srgbClr val="C00000"/>
                </a:solidFill>
                <a:latin typeface="Times New Roman" panose="02020603050405020304" pitchFamily="18" charset="0"/>
                <a:cs typeface="Times New Roman" panose="02020603050405020304" pitchFamily="18" charset="0"/>
              </a:rPr>
              <a:t>cholesterol, fat-soluble vitamins, and cholesteryl esters </a:t>
            </a:r>
            <a:r>
              <a:rPr lang="en-GB" sz="1600" b="1" dirty="0">
                <a:solidFill>
                  <a:srgbClr val="00B0F0"/>
                </a:solidFill>
                <a:latin typeface="Times New Roman" panose="02020603050405020304" pitchFamily="18" charset="0"/>
                <a:cs typeface="Times New Roman" panose="02020603050405020304" pitchFamily="18" charset="0"/>
              </a:rPr>
              <a:t>to the peripheral tissues </a:t>
            </a:r>
            <a:r>
              <a:rPr lang="en-GB" sz="1600" dirty="0">
                <a:latin typeface="Times New Roman" panose="02020603050405020304" pitchFamily="18" charset="0"/>
                <a:cs typeface="Times New Roman" panose="02020603050405020304" pitchFamily="18" charset="0"/>
              </a:rPr>
              <a:t>(Note: TAGs account for close to 90% of the lipids in a chylomicron.)</a:t>
            </a:r>
          </a:p>
          <a:p>
            <a:pPr algn="just"/>
            <a:r>
              <a:rPr lang="en-GB" sz="1600" b="1" dirty="0">
                <a:latin typeface="Times New Roman" panose="02020603050405020304" pitchFamily="18" charset="0"/>
                <a:cs typeface="Times New Roman" panose="02020603050405020304" pitchFamily="18" charset="0"/>
              </a:rPr>
              <a:t>Apolipoprotein synthesis</a:t>
            </a:r>
            <a:r>
              <a:rPr lang="en-GB" sz="1600" dirty="0">
                <a:latin typeface="Times New Roman" panose="02020603050405020304" pitchFamily="18" charset="0"/>
                <a:cs typeface="Times New Roman" panose="02020603050405020304" pitchFamily="18" charset="0"/>
              </a:rPr>
              <a:t>: Apo B-48 is unique to chylomicrons. Its synthesis begins on the rough ER (RER), and it is glycosylated as it moves through the RER and Golgi. (Note: Apo B-48 is so named because it constitutes the N-terminal 48% of the protein encoded by the gene for apo B.</a:t>
            </a:r>
          </a:p>
          <a:p>
            <a:pPr algn="just"/>
            <a:r>
              <a:rPr lang="en-GB" sz="1600" dirty="0">
                <a:latin typeface="Times New Roman" panose="02020603050405020304" pitchFamily="18" charset="0"/>
                <a:cs typeface="Times New Roman" panose="02020603050405020304" pitchFamily="18" charset="0"/>
              </a:rPr>
              <a:t>Apo B-100, which is synthesized by the liver and found in VLDL and LDL, represents the entire protein encoded by this gene. </a:t>
            </a:r>
            <a:r>
              <a:rPr lang="en-GB" sz="1600" b="1" dirty="0">
                <a:solidFill>
                  <a:srgbClr val="C00000"/>
                </a:solidFill>
                <a:latin typeface="Times New Roman" panose="02020603050405020304" pitchFamily="18" charset="0"/>
                <a:cs typeface="Times New Roman" panose="02020603050405020304" pitchFamily="18" charset="0"/>
              </a:rPr>
              <a:t>Posttranscriptional editing of a cytosine to a uracil</a:t>
            </a:r>
            <a:r>
              <a:rPr lang="en-GB" sz="1600" dirty="0">
                <a:latin typeface="Times New Roman" panose="02020603050405020304" pitchFamily="18" charset="0"/>
                <a:cs typeface="Times New Roman" panose="02020603050405020304" pitchFamily="18" charset="0"/>
              </a:rPr>
              <a:t> in intestinal apo B-100 messenger RNA [mRNA] creates a nonsense [</a:t>
            </a:r>
            <a:r>
              <a:rPr lang="en-GB" sz="1600" b="1" dirty="0">
                <a:solidFill>
                  <a:srgbClr val="C00000"/>
                </a:solidFill>
                <a:latin typeface="Times New Roman" panose="02020603050405020304" pitchFamily="18" charset="0"/>
                <a:cs typeface="Times New Roman" panose="02020603050405020304" pitchFamily="18" charset="0"/>
              </a:rPr>
              <a:t>stop] codon</a:t>
            </a:r>
            <a:r>
              <a:rPr lang="en-GB" sz="1600" dirty="0">
                <a:latin typeface="Times New Roman" panose="02020603050405020304" pitchFamily="18" charset="0"/>
                <a:cs typeface="Times New Roman" panose="02020603050405020304" pitchFamily="18" charset="0"/>
              </a:rPr>
              <a:t>, allowing </a:t>
            </a:r>
            <a:r>
              <a:rPr lang="en-GB" sz="1600" b="1" dirty="0">
                <a:solidFill>
                  <a:srgbClr val="C00000"/>
                </a:solidFill>
                <a:latin typeface="Times New Roman" panose="02020603050405020304" pitchFamily="18" charset="0"/>
                <a:cs typeface="Times New Roman" panose="02020603050405020304" pitchFamily="18" charset="0"/>
              </a:rPr>
              <a:t>translation</a:t>
            </a:r>
            <a:r>
              <a:rPr lang="en-GB" sz="1600" dirty="0">
                <a:latin typeface="Times New Roman" panose="02020603050405020304" pitchFamily="18" charset="0"/>
                <a:cs typeface="Times New Roman" panose="02020603050405020304" pitchFamily="18" charset="0"/>
              </a:rPr>
              <a:t> of only </a:t>
            </a:r>
            <a:r>
              <a:rPr lang="en-GB" sz="1600" b="1" dirty="0">
                <a:solidFill>
                  <a:srgbClr val="C00000"/>
                </a:solidFill>
                <a:latin typeface="Times New Roman" panose="02020603050405020304" pitchFamily="18" charset="0"/>
                <a:cs typeface="Times New Roman" panose="02020603050405020304" pitchFamily="18" charset="0"/>
              </a:rPr>
              <a:t>48%</a:t>
            </a:r>
            <a:r>
              <a:rPr lang="en-GB" sz="1600" dirty="0">
                <a:latin typeface="Times New Roman" panose="02020603050405020304" pitchFamily="18" charset="0"/>
                <a:cs typeface="Times New Roman" panose="02020603050405020304" pitchFamily="18" charset="0"/>
              </a:rPr>
              <a:t> of the mRNA)</a:t>
            </a:r>
          </a:p>
          <a:p>
            <a:pPr algn="just"/>
            <a:r>
              <a:rPr lang="en-GB" sz="1600" b="1" dirty="0">
                <a:latin typeface="Times New Roman" panose="02020603050405020304" pitchFamily="18" charset="0"/>
                <a:cs typeface="Times New Roman" panose="02020603050405020304" pitchFamily="18" charset="0"/>
              </a:rPr>
              <a:t>Chylomicron assembly</a:t>
            </a:r>
            <a:r>
              <a:rPr lang="en-GB" sz="1600" dirty="0">
                <a:latin typeface="Times New Roman" panose="02020603050405020304" pitchFamily="18" charset="0"/>
                <a:cs typeface="Times New Roman" panose="02020603050405020304" pitchFamily="18" charset="0"/>
              </a:rPr>
              <a:t>: Many enzymes involved in TAG, cholesterol, and phospholipid synthesis are located in the SER. </a:t>
            </a:r>
            <a:r>
              <a:rPr lang="en-GB" sz="1600" b="1" dirty="0">
                <a:solidFill>
                  <a:srgbClr val="C00000"/>
                </a:solidFill>
                <a:latin typeface="Times New Roman" panose="02020603050405020304" pitchFamily="18" charset="0"/>
                <a:cs typeface="Times New Roman" panose="02020603050405020304" pitchFamily="18" charset="0"/>
              </a:rPr>
              <a:t>Assembly of the apolipoprotein and lipid </a:t>
            </a:r>
            <a:r>
              <a:rPr lang="en-GB" sz="1600" dirty="0">
                <a:latin typeface="Times New Roman" panose="02020603050405020304" pitchFamily="18" charset="0"/>
                <a:cs typeface="Times New Roman" panose="02020603050405020304" pitchFamily="18" charset="0"/>
              </a:rPr>
              <a:t>into chylomicrons </a:t>
            </a:r>
            <a:r>
              <a:rPr lang="en-GB" sz="1600" b="1" dirty="0">
                <a:solidFill>
                  <a:srgbClr val="C00000"/>
                </a:solidFill>
                <a:latin typeface="Times New Roman" panose="02020603050405020304" pitchFamily="18" charset="0"/>
                <a:cs typeface="Times New Roman" panose="02020603050405020304" pitchFamily="18" charset="0"/>
              </a:rPr>
              <a:t>requires microsomal triglyceride transfer protein (MTP)</a:t>
            </a:r>
            <a:r>
              <a:rPr lang="en-GB" sz="1600" dirty="0">
                <a:latin typeface="Times New Roman" panose="02020603050405020304" pitchFamily="18" charset="0"/>
                <a:cs typeface="Times New Roman" panose="02020603050405020304" pitchFamily="18" charset="0"/>
              </a:rPr>
              <a:t>, which loads apo B-48 with lipid. This occurs before transition from the ER to the Golgi, where the particles are packaged in secretory vesicles. These </a:t>
            </a:r>
            <a:r>
              <a:rPr lang="en-GB" sz="1600" dirty="0">
                <a:solidFill>
                  <a:srgbClr val="C00000"/>
                </a:solidFill>
                <a:latin typeface="Times New Roman" panose="02020603050405020304" pitchFamily="18" charset="0"/>
                <a:cs typeface="Times New Roman" panose="02020603050405020304" pitchFamily="18" charset="0"/>
              </a:rPr>
              <a:t>fuse with the plasma membrane releasing the lipoproteins</a:t>
            </a:r>
            <a:r>
              <a:rPr lang="en-GB" sz="1600" dirty="0">
                <a:latin typeface="Times New Roman" panose="02020603050405020304" pitchFamily="18" charset="0"/>
                <a:cs typeface="Times New Roman" panose="02020603050405020304" pitchFamily="18" charset="0"/>
              </a:rPr>
              <a:t>, which then enter the lymphatic system and, ultimately, the blood. (Note: </a:t>
            </a:r>
            <a:r>
              <a:rPr lang="en-GB" sz="1600" b="1" dirty="0">
                <a:solidFill>
                  <a:srgbClr val="00B0F0"/>
                </a:solidFill>
                <a:latin typeface="Times New Roman" panose="02020603050405020304" pitchFamily="18" charset="0"/>
                <a:cs typeface="Times New Roman" panose="02020603050405020304" pitchFamily="18" charset="0"/>
              </a:rPr>
              <a:t>Chylomicrons leave the lymphatic system via the thoracic duct that empties into the left subclavian vein</a:t>
            </a:r>
            <a:r>
              <a:rPr lang="en-GB"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5" name="Round Same Side Corner Rectangle 4">
            <a:extLst>
              <a:ext uri="{FF2B5EF4-FFF2-40B4-BE49-F238E27FC236}">
                <a16:creationId xmlns:a16="http://schemas.microsoft.com/office/drawing/2014/main" id="{7E9AB8C8-014A-4184-856A-C8A848F9E45B}"/>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4220841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a:xfrm>
            <a:off x="954985" y="1836677"/>
            <a:ext cx="7886700" cy="4351338"/>
          </a:xfrm>
        </p:spPr>
        <p:txBody>
          <a:bodyPr/>
          <a:lstStyle/>
          <a:p>
            <a:endParaRPr lang="en-US" dirty="0"/>
          </a:p>
          <a:p>
            <a:endParaRPr lang="en-US" dirty="0"/>
          </a:p>
        </p:txBody>
      </p:sp>
      <p:sp>
        <p:nvSpPr>
          <p:cNvPr id="4" name="Rectangle 3">
            <a:extLst>
              <a:ext uri="{FF2B5EF4-FFF2-40B4-BE49-F238E27FC236}">
                <a16:creationId xmlns:a16="http://schemas.microsoft.com/office/drawing/2014/main" id="{E9B5532E-AF73-490F-8647-9BFFEB997666}"/>
              </a:ext>
            </a:extLst>
          </p:cNvPr>
          <p:cNvSpPr/>
          <p:nvPr/>
        </p:nvSpPr>
        <p:spPr>
          <a:xfrm>
            <a:off x="457200" y="1310431"/>
            <a:ext cx="8229600" cy="4770537"/>
          </a:xfrm>
          <a:prstGeom prst="rect">
            <a:avLst/>
          </a:prstGeom>
        </p:spPr>
        <p:txBody>
          <a:bodyPr wrap="square">
            <a:spAutoFit/>
          </a:bodyPr>
          <a:lstStyle/>
          <a:p>
            <a:pPr algn="ctr"/>
            <a:r>
              <a:rPr lang="en-GB" sz="3200" b="1" u="sng" dirty="0">
                <a:latin typeface="Times New Roman" panose="02020603050405020304" pitchFamily="18" charset="0"/>
                <a:cs typeface="Times New Roman" panose="02020603050405020304" pitchFamily="18" charset="0"/>
              </a:rPr>
              <a:t>Metabolism of very-low-density lipoproteins</a:t>
            </a:r>
          </a:p>
          <a:p>
            <a:pPr algn="ctr"/>
            <a:endParaRPr lang="en-GB" sz="3200" b="1" u="sng" dirty="0">
              <a:latin typeface="Times New Roman" panose="02020603050405020304" pitchFamily="18" charset="0"/>
              <a:cs typeface="Times New Roman" panose="02020603050405020304" pitchFamily="18" charset="0"/>
            </a:endParaRPr>
          </a:p>
          <a:p>
            <a:pPr algn="just"/>
            <a:r>
              <a:rPr lang="en-GB" sz="2400" b="1" dirty="0">
                <a:solidFill>
                  <a:srgbClr val="C00000"/>
                </a:solidFill>
                <a:latin typeface="Times New Roman" panose="02020603050405020304" pitchFamily="18" charset="0"/>
                <a:cs typeface="Times New Roman" panose="02020603050405020304" pitchFamily="18" charset="0"/>
              </a:rPr>
              <a:t>VLDLs</a:t>
            </a:r>
            <a:r>
              <a:rPr lang="en-GB" sz="2400" dirty="0">
                <a:latin typeface="Times New Roman" panose="02020603050405020304" pitchFamily="18" charset="0"/>
                <a:cs typeface="Times New Roman" panose="02020603050405020304" pitchFamily="18" charset="0"/>
              </a:rPr>
              <a:t> are produced in the </a:t>
            </a:r>
            <a:r>
              <a:rPr lang="en-GB" sz="2400" b="1" dirty="0">
                <a:solidFill>
                  <a:srgbClr val="C00000"/>
                </a:solidFill>
                <a:latin typeface="Times New Roman" panose="02020603050405020304" pitchFamily="18" charset="0"/>
                <a:cs typeface="Times New Roman" panose="02020603050405020304" pitchFamily="18" charset="0"/>
              </a:rPr>
              <a:t>liver</a:t>
            </a:r>
            <a:r>
              <a:rPr lang="en-GB" sz="2400" dirty="0">
                <a:latin typeface="Times New Roman" panose="02020603050405020304" pitchFamily="18" charset="0"/>
                <a:cs typeface="Times New Roman" panose="02020603050405020304" pitchFamily="18" charset="0"/>
              </a:rPr>
              <a:t>. They are composed predominantly of endogenous </a:t>
            </a:r>
            <a:r>
              <a:rPr lang="en-GB" sz="2400" b="1" dirty="0">
                <a:solidFill>
                  <a:srgbClr val="C00000"/>
                </a:solidFill>
                <a:latin typeface="Times New Roman" panose="02020603050405020304" pitchFamily="18" charset="0"/>
                <a:cs typeface="Times New Roman" panose="02020603050405020304" pitchFamily="18" charset="0"/>
              </a:rPr>
              <a:t>TAG (approximately 60%), </a:t>
            </a:r>
            <a:r>
              <a:rPr lang="en-GB" sz="2400" dirty="0">
                <a:latin typeface="Times New Roman" panose="02020603050405020304" pitchFamily="18" charset="0"/>
                <a:cs typeface="Times New Roman" panose="02020603050405020304" pitchFamily="18" charset="0"/>
              </a:rPr>
              <a:t>and their function is to </a:t>
            </a:r>
            <a:r>
              <a:rPr lang="en-GB" sz="2400" b="1" dirty="0">
                <a:solidFill>
                  <a:srgbClr val="C00000"/>
                </a:solidFill>
                <a:latin typeface="Times New Roman" panose="02020603050405020304" pitchFamily="18" charset="0"/>
                <a:cs typeface="Times New Roman" panose="02020603050405020304" pitchFamily="18" charset="0"/>
              </a:rPr>
              <a:t>carry this lipid </a:t>
            </a:r>
            <a:r>
              <a:rPr lang="en-GB" sz="2400" dirty="0">
                <a:latin typeface="Times New Roman" panose="02020603050405020304" pitchFamily="18" charset="0"/>
                <a:cs typeface="Times New Roman" panose="02020603050405020304" pitchFamily="18" charset="0"/>
              </a:rPr>
              <a:t>from the liver (site of synthesis) to the </a:t>
            </a:r>
            <a:r>
              <a:rPr lang="en-GB" sz="2400" b="1" dirty="0">
                <a:solidFill>
                  <a:srgbClr val="C00000"/>
                </a:solidFill>
                <a:latin typeface="Times New Roman" panose="02020603050405020304" pitchFamily="18" charset="0"/>
                <a:cs typeface="Times New Roman" panose="02020603050405020304" pitchFamily="18" charset="0"/>
              </a:rPr>
              <a:t>peripheral tissues</a:t>
            </a:r>
          </a:p>
          <a:p>
            <a:pPr algn="just"/>
            <a:r>
              <a:rPr lang="en-GB" sz="2400" dirty="0">
                <a:latin typeface="Times New Roman" panose="02020603050405020304" pitchFamily="18" charset="0"/>
                <a:cs typeface="Times New Roman" panose="02020603050405020304" pitchFamily="18" charset="0"/>
              </a:rPr>
              <a:t>There, the </a:t>
            </a:r>
            <a:r>
              <a:rPr lang="en-GB" sz="2400" b="1" dirty="0">
                <a:solidFill>
                  <a:srgbClr val="C00000"/>
                </a:solidFill>
                <a:latin typeface="Times New Roman" panose="02020603050405020304" pitchFamily="18" charset="0"/>
                <a:cs typeface="Times New Roman" panose="02020603050405020304" pitchFamily="18" charset="0"/>
              </a:rPr>
              <a:t>TAG is degraded by LPL, </a:t>
            </a:r>
            <a:r>
              <a:rPr lang="en-GB" sz="2400" dirty="0">
                <a:latin typeface="Times New Roman" panose="02020603050405020304" pitchFamily="18" charset="0"/>
                <a:cs typeface="Times New Roman" panose="02020603050405020304" pitchFamily="18" charset="0"/>
              </a:rPr>
              <a:t>as discussed for chylomicrons</a:t>
            </a:r>
          </a:p>
          <a:p>
            <a:pPr algn="just"/>
            <a:r>
              <a:rPr lang="en-GB" sz="2400" b="1" dirty="0">
                <a:solidFill>
                  <a:srgbClr val="0070C0"/>
                </a:solidFill>
                <a:latin typeface="Times New Roman" panose="02020603050405020304" pitchFamily="18" charset="0"/>
                <a:cs typeface="Times New Roman" panose="02020603050405020304" pitchFamily="18" charset="0"/>
              </a:rPr>
              <a:t>[Note: Non-alcoholic “fatty liver” (hepatic steatosis) occurs in conditions in which there is an imbalance between hepatic TAG synthesis and the secretion of VLDL Such conditions include obesity and type 2 diabetes mellitus]</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5" name="Round Same Side Corner Rectangle 4">
            <a:extLst>
              <a:ext uri="{FF2B5EF4-FFF2-40B4-BE49-F238E27FC236}">
                <a16:creationId xmlns:a16="http://schemas.microsoft.com/office/drawing/2014/main" id="{E2C07D0F-7222-43CB-9A21-B9B05B4CF638}"/>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40658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p:txBody>
          <a:bodyPr/>
          <a:lstStyle/>
          <a:p>
            <a:endParaRPr lang="en-US" dirty="0"/>
          </a:p>
          <a:p>
            <a:endParaRPr lang="en-US" dirty="0"/>
          </a:p>
        </p:txBody>
      </p:sp>
      <p:sp>
        <p:nvSpPr>
          <p:cNvPr id="5" name="Rectangle 4">
            <a:extLst>
              <a:ext uri="{FF2B5EF4-FFF2-40B4-BE49-F238E27FC236}">
                <a16:creationId xmlns:a16="http://schemas.microsoft.com/office/drawing/2014/main" id="{41E403A9-0503-4B12-B44A-77964E924D2F}"/>
              </a:ext>
            </a:extLst>
          </p:cNvPr>
          <p:cNvSpPr/>
          <p:nvPr/>
        </p:nvSpPr>
        <p:spPr>
          <a:xfrm>
            <a:off x="1524000" y="476251"/>
            <a:ext cx="6858000" cy="2123658"/>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Metabolism of very-low-density lipoprotein (VLDL) </a:t>
            </a:r>
          </a:p>
          <a:p>
            <a:endParaRPr lang="en-US" sz="4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43A8CD4C-303D-4ACF-80DF-5A4D4C6B2753}"/>
              </a:ext>
            </a:extLst>
          </p:cNvPr>
          <p:cNvPicPr>
            <a:picLocks noChangeAspect="1"/>
          </p:cNvPicPr>
          <p:nvPr/>
        </p:nvPicPr>
        <p:blipFill>
          <a:blip r:embed="rId2"/>
          <a:stretch>
            <a:fillRect/>
          </a:stretch>
        </p:blipFill>
        <p:spPr>
          <a:xfrm>
            <a:off x="0" y="2078322"/>
            <a:ext cx="9144000" cy="4779678"/>
          </a:xfrm>
          <a:prstGeom prst="rect">
            <a:avLst/>
          </a:prstGeom>
        </p:spPr>
      </p:pic>
      <p:pic>
        <p:nvPicPr>
          <p:cNvPr id="8" name="Picture 7">
            <a:extLst>
              <a:ext uri="{FF2B5EF4-FFF2-40B4-BE49-F238E27FC236}">
                <a16:creationId xmlns:a16="http://schemas.microsoft.com/office/drawing/2014/main" id="{1F5DBF7E-AB4E-4C01-81B8-843C162609BA}"/>
              </a:ext>
            </a:extLst>
          </p:cNvPr>
          <p:cNvPicPr>
            <a:picLocks noChangeAspect="1"/>
          </p:cNvPicPr>
          <p:nvPr/>
        </p:nvPicPr>
        <p:blipFill>
          <a:blip r:embed="rId3"/>
          <a:stretch>
            <a:fillRect/>
          </a:stretch>
        </p:blipFill>
        <p:spPr>
          <a:xfrm>
            <a:off x="3111775" y="2078322"/>
            <a:ext cx="1139985" cy="686653"/>
          </a:xfrm>
          <a:prstGeom prst="rect">
            <a:avLst/>
          </a:prstGeom>
        </p:spPr>
      </p:pic>
      <p:pic>
        <p:nvPicPr>
          <p:cNvPr id="9" name="Picture 8">
            <a:extLst>
              <a:ext uri="{FF2B5EF4-FFF2-40B4-BE49-F238E27FC236}">
                <a16:creationId xmlns:a16="http://schemas.microsoft.com/office/drawing/2014/main" id="{C051C618-79B1-4F31-92C5-2866627142B7}"/>
              </a:ext>
            </a:extLst>
          </p:cNvPr>
          <p:cNvPicPr>
            <a:picLocks noChangeAspect="1"/>
          </p:cNvPicPr>
          <p:nvPr/>
        </p:nvPicPr>
        <p:blipFill>
          <a:blip r:embed="rId3"/>
          <a:stretch>
            <a:fillRect/>
          </a:stretch>
        </p:blipFill>
        <p:spPr>
          <a:xfrm>
            <a:off x="4188100" y="2078322"/>
            <a:ext cx="1907900" cy="1621920"/>
          </a:xfrm>
          <a:prstGeom prst="rect">
            <a:avLst/>
          </a:prstGeom>
        </p:spPr>
      </p:pic>
      <p:pic>
        <p:nvPicPr>
          <p:cNvPr id="10" name="Picture 9">
            <a:extLst>
              <a:ext uri="{FF2B5EF4-FFF2-40B4-BE49-F238E27FC236}">
                <a16:creationId xmlns:a16="http://schemas.microsoft.com/office/drawing/2014/main" id="{7E8D6DA7-14AB-438B-BAB2-063323F01D23}"/>
              </a:ext>
            </a:extLst>
          </p:cNvPr>
          <p:cNvPicPr>
            <a:picLocks noChangeAspect="1"/>
          </p:cNvPicPr>
          <p:nvPr/>
        </p:nvPicPr>
        <p:blipFill>
          <a:blip r:embed="rId3"/>
          <a:stretch>
            <a:fillRect/>
          </a:stretch>
        </p:blipFill>
        <p:spPr>
          <a:xfrm>
            <a:off x="6858000" y="4876800"/>
            <a:ext cx="1219200" cy="676715"/>
          </a:xfrm>
          <a:prstGeom prst="rect">
            <a:avLst/>
          </a:prstGeom>
        </p:spPr>
      </p:pic>
      <p:pic>
        <p:nvPicPr>
          <p:cNvPr id="11" name="Picture 10">
            <a:extLst>
              <a:ext uri="{FF2B5EF4-FFF2-40B4-BE49-F238E27FC236}">
                <a16:creationId xmlns:a16="http://schemas.microsoft.com/office/drawing/2014/main" id="{AAA6A1AE-74E9-4F3F-8488-0E69B00AE1D3}"/>
              </a:ext>
            </a:extLst>
          </p:cNvPr>
          <p:cNvPicPr>
            <a:picLocks noChangeAspect="1"/>
          </p:cNvPicPr>
          <p:nvPr/>
        </p:nvPicPr>
        <p:blipFill>
          <a:blip r:embed="rId3"/>
          <a:stretch>
            <a:fillRect/>
          </a:stretch>
        </p:blipFill>
        <p:spPr>
          <a:xfrm>
            <a:off x="4689479" y="5049617"/>
            <a:ext cx="1219200" cy="1022348"/>
          </a:xfrm>
          <a:prstGeom prst="rect">
            <a:avLst/>
          </a:prstGeom>
        </p:spPr>
      </p:pic>
      <p:pic>
        <p:nvPicPr>
          <p:cNvPr id="12" name="Picture 11">
            <a:extLst>
              <a:ext uri="{FF2B5EF4-FFF2-40B4-BE49-F238E27FC236}">
                <a16:creationId xmlns:a16="http://schemas.microsoft.com/office/drawing/2014/main" id="{45993C25-7043-4F06-8C96-0A714D297ECD}"/>
              </a:ext>
            </a:extLst>
          </p:cNvPr>
          <p:cNvPicPr>
            <a:picLocks noChangeAspect="1"/>
          </p:cNvPicPr>
          <p:nvPr/>
        </p:nvPicPr>
        <p:blipFill>
          <a:blip r:embed="rId3"/>
          <a:stretch>
            <a:fillRect/>
          </a:stretch>
        </p:blipFill>
        <p:spPr>
          <a:xfrm>
            <a:off x="5718015" y="5840768"/>
            <a:ext cx="755970" cy="676715"/>
          </a:xfrm>
          <a:prstGeom prst="rect">
            <a:avLst/>
          </a:prstGeom>
        </p:spPr>
      </p:pic>
      <p:pic>
        <p:nvPicPr>
          <p:cNvPr id="13" name="Picture 12">
            <a:extLst>
              <a:ext uri="{FF2B5EF4-FFF2-40B4-BE49-F238E27FC236}">
                <a16:creationId xmlns:a16="http://schemas.microsoft.com/office/drawing/2014/main" id="{E2B482C0-EFE4-4655-944B-7EA6DD32B48B}"/>
              </a:ext>
            </a:extLst>
          </p:cNvPr>
          <p:cNvPicPr>
            <a:picLocks noChangeAspect="1"/>
          </p:cNvPicPr>
          <p:nvPr/>
        </p:nvPicPr>
        <p:blipFill>
          <a:blip r:embed="rId3"/>
          <a:stretch>
            <a:fillRect/>
          </a:stretch>
        </p:blipFill>
        <p:spPr>
          <a:xfrm>
            <a:off x="1971791" y="2397160"/>
            <a:ext cx="755970" cy="676715"/>
          </a:xfrm>
          <a:prstGeom prst="rect">
            <a:avLst/>
          </a:prstGeom>
        </p:spPr>
      </p:pic>
      <p:pic>
        <p:nvPicPr>
          <p:cNvPr id="14" name="Picture 13">
            <a:extLst>
              <a:ext uri="{FF2B5EF4-FFF2-40B4-BE49-F238E27FC236}">
                <a16:creationId xmlns:a16="http://schemas.microsoft.com/office/drawing/2014/main" id="{F82F9D08-A406-4F15-9C59-919925147A9D}"/>
              </a:ext>
            </a:extLst>
          </p:cNvPr>
          <p:cNvPicPr>
            <a:picLocks noChangeAspect="1"/>
          </p:cNvPicPr>
          <p:nvPr/>
        </p:nvPicPr>
        <p:blipFill>
          <a:blip r:embed="rId3"/>
          <a:stretch>
            <a:fillRect/>
          </a:stretch>
        </p:blipFill>
        <p:spPr>
          <a:xfrm>
            <a:off x="895350" y="2211203"/>
            <a:ext cx="1009650" cy="641403"/>
          </a:xfrm>
          <a:prstGeom prst="rect">
            <a:avLst/>
          </a:prstGeom>
        </p:spPr>
      </p:pic>
      <p:pic>
        <p:nvPicPr>
          <p:cNvPr id="15" name="Picture 14">
            <a:extLst>
              <a:ext uri="{FF2B5EF4-FFF2-40B4-BE49-F238E27FC236}">
                <a16:creationId xmlns:a16="http://schemas.microsoft.com/office/drawing/2014/main" id="{828B9E70-71F1-4607-842A-579E326B2057}"/>
              </a:ext>
            </a:extLst>
          </p:cNvPr>
          <p:cNvPicPr>
            <a:picLocks noChangeAspect="1"/>
          </p:cNvPicPr>
          <p:nvPr/>
        </p:nvPicPr>
        <p:blipFill>
          <a:blip r:embed="rId4"/>
          <a:stretch>
            <a:fillRect/>
          </a:stretch>
        </p:blipFill>
        <p:spPr>
          <a:xfrm rot="1221257">
            <a:off x="7008723" y="6109016"/>
            <a:ext cx="359695" cy="816935"/>
          </a:xfrm>
          <a:prstGeom prst="rect">
            <a:avLst/>
          </a:prstGeom>
        </p:spPr>
      </p:pic>
      <p:pic>
        <p:nvPicPr>
          <p:cNvPr id="16" name="Picture 15">
            <a:extLst>
              <a:ext uri="{FF2B5EF4-FFF2-40B4-BE49-F238E27FC236}">
                <a16:creationId xmlns:a16="http://schemas.microsoft.com/office/drawing/2014/main" id="{0E6D3DB5-FDFA-41DA-B1B5-DEC79216A438}"/>
              </a:ext>
            </a:extLst>
          </p:cNvPr>
          <p:cNvPicPr>
            <a:picLocks noChangeAspect="1"/>
          </p:cNvPicPr>
          <p:nvPr/>
        </p:nvPicPr>
        <p:blipFill>
          <a:blip r:embed="rId4"/>
          <a:stretch>
            <a:fillRect/>
          </a:stretch>
        </p:blipFill>
        <p:spPr>
          <a:xfrm>
            <a:off x="8541556" y="5566767"/>
            <a:ext cx="359695" cy="816935"/>
          </a:xfrm>
          <a:prstGeom prst="rect">
            <a:avLst/>
          </a:prstGeom>
        </p:spPr>
      </p:pic>
      <p:pic>
        <p:nvPicPr>
          <p:cNvPr id="17" name="Picture 16">
            <a:extLst>
              <a:ext uri="{FF2B5EF4-FFF2-40B4-BE49-F238E27FC236}">
                <a16:creationId xmlns:a16="http://schemas.microsoft.com/office/drawing/2014/main" id="{E396911E-CA84-48F1-A304-2BA43063DB69}"/>
              </a:ext>
            </a:extLst>
          </p:cNvPr>
          <p:cNvPicPr>
            <a:picLocks noChangeAspect="1"/>
          </p:cNvPicPr>
          <p:nvPr/>
        </p:nvPicPr>
        <p:blipFill>
          <a:blip r:embed="rId5"/>
          <a:stretch>
            <a:fillRect/>
          </a:stretch>
        </p:blipFill>
        <p:spPr>
          <a:xfrm>
            <a:off x="1857292" y="2872423"/>
            <a:ext cx="809708" cy="641403"/>
          </a:xfrm>
          <a:prstGeom prst="rect">
            <a:avLst/>
          </a:prstGeom>
        </p:spPr>
      </p:pic>
      <p:pic>
        <p:nvPicPr>
          <p:cNvPr id="18" name="Picture 17">
            <a:extLst>
              <a:ext uri="{FF2B5EF4-FFF2-40B4-BE49-F238E27FC236}">
                <a16:creationId xmlns:a16="http://schemas.microsoft.com/office/drawing/2014/main" id="{E0B47576-7982-4090-9374-DC18CBCBF3F5}"/>
              </a:ext>
            </a:extLst>
          </p:cNvPr>
          <p:cNvPicPr>
            <a:picLocks noChangeAspect="1"/>
          </p:cNvPicPr>
          <p:nvPr/>
        </p:nvPicPr>
        <p:blipFill>
          <a:blip r:embed="rId5"/>
          <a:stretch>
            <a:fillRect/>
          </a:stretch>
        </p:blipFill>
        <p:spPr>
          <a:xfrm>
            <a:off x="1035083" y="5625638"/>
            <a:ext cx="1219306" cy="1024217"/>
          </a:xfrm>
          <a:prstGeom prst="rect">
            <a:avLst/>
          </a:prstGeom>
        </p:spPr>
      </p:pic>
      <p:pic>
        <p:nvPicPr>
          <p:cNvPr id="19" name="Picture 18">
            <a:extLst>
              <a:ext uri="{FF2B5EF4-FFF2-40B4-BE49-F238E27FC236}">
                <a16:creationId xmlns:a16="http://schemas.microsoft.com/office/drawing/2014/main" id="{579453A2-30E1-4224-A556-BB10F954CF9B}"/>
              </a:ext>
            </a:extLst>
          </p:cNvPr>
          <p:cNvPicPr>
            <a:picLocks noChangeAspect="1"/>
          </p:cNvPicPr>
          <p:nvPr/>
        </p:nvPicPr>
        <p:blipFill>
          <a:blip r:embed="rId5"/>
          <a:stretch>
            <a:fillRect/>
          </a:stretch>
        </p:blipFill>
        <p:spPr>
          <a:xfrm>
            <a:off x="3063740" y="5334000"/>
            <a:ext cx="1390782" cy="1675915"/>
          </a:xfrm>
          <a:prstGeom prst="rect">
            <a:avLst/>
          </a:prstGeom>
        </p:spPr>
      </p:pic>
      <p:sp>
        <p:nvSpPr>
          <p:cNvPr id="20" name="Round Same Side Corner Rectangle 4">
            <a:extLst>
              <a:ext uri="{FF2B5EF4-FFF2-40B4-BE49-F238E27FC236}">
                <a16:creationId xmlns:a16="http://schemas.microsoft.com/office/drawing/2014/main" id="{9E7338BB-F8CD-4605-8C81-7C80EB018A5D}"/>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175656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98E6-7F52-9F6D-55F5-F5EACA986331}"/>
              </a:ext>
            </a:extLst>
          </p:cNvPr>
          <p:cNvSpPr>
            <a:spLocks noGrp="1"/>
          </p:cNvSpPr>
          <p:nvPr>
            <p:ph type="title"/>
          </p:nvPr>
        </p:nvSpPr>
        <p:spPr>
          <a:xfrm>
            <a:off x="628650" y="3425687"/>
            <a:ext cx="3505200" cy="842964"/>
          </a:xfrm>
        </p:spPr>
        <p:txBody>
          <a:bodyPr>
            <a:noAutofit/>
          </a:bodyPr>
          <a:lstStyle/>
          <a:p>
            <a:r>
              <a:rPr lang="en-GB" sz="3600" b="1" dirty="0">
                <a:latin typeface="Times New Roman" panose="02020603050405020304" pitchFamily="18" charset="0"/>
                <a:cs typeface="Times New Roman" panose="02020603050405020304" pitchFamily="18" charset="0"/>
              </a:rPr>
              <a:t>Transfer of cholesteryl ester </a:t>
            </a:r>
            <a:r>
              <a:rPr lang="en-GB" sz="3600" b="1" dirty="0">
                <a:solidFill>
                  <a:srgbClr val="C00000"/>
                </a:solidFill>
                <a:latin typeface="Times New Roman" panose="02020603050405020304" pitchFamily="18" charset="0"/>
                <a:cs typeface="Times New Roman" panose="02020603050405020304" pitchFamily="18" charset="0"/>
              </a:rPr>
              <a:t>(CE) </a:t>
            </a:r>
            <a:r>
              <a:rPr lang="en-GB" sz="3600" b="1" dirty="0">
                <a:latin typeface="Times New Roman" panose="02020603050405020304" pitchFamily="18" charset="0"/>
                <a:cs typeface="Times New Roman" panose="02020603050405020304" pitchFamily="18" charset="0"/>
              </a:rPr>
              <a:t>from </a:t>
            </a:r>
            <a:r>
              <a:rPr lang="en-GB" sz="3600" b="1" dirty="0">
                <a:solidFill>
                  <a:srgbClr val="C00000"/>
                </a:solidFill>
                <a:latin typeface="Times New Roman" panose="02020603050405020304" pitchFamily="18" charset="0"/>
                <a:cs typeface="Times New Roman" panose="02020603050405020304" pitchFamily="18" charset="0"/>
              </a:rPr>
              <a:t>HDL to VLDL </a:t>
            </a:r>
            <a:r>
              <a:rPr lang="en-GB" sz="3600" b="1" dirty="0">
                <a:latin typeface="Times New Roman" panose="02020603050405020304" pitchFamily="18" charset="0"/>
                <a:cs typeface="Times New Roman" panose="02020603050405020304" pitchFamily="18" charset="0"/>
              </a:rPr>
              <a:t>in exchange for triacylglycerol </a:t>
            </a:r>
            <a:r>
              <a:rPr lang="en-GB" sz="3600" b="1" dirty="0">
                <a:solidFill>
                  <a:srgbClr val="C00000"/>
                </a:solidFill>
                <a:latin typeface="Times New Roman" panose="02020603050405020304" pitchFamily="18" charset="0"/>
                <a:cs typeface="Times New Roman" panose="02020603050405020304" pitchFamily="18" charset="0"/>
              </a:rPr>
              <a:t>(TAG)</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a:xfrm>
            <a:off x="7391400" y="4268651"/>
            <a:ext cx="1123950" cy="1908312"/>
          </a:xfrm>
        </p:spPr>
        <p:txBody>
          <a:bodyPr/>
          <a:lstStyle/>
          <a:p>
            <a:endParaRPr lang="en-US" dirty="0"/>
          </a:p>
          <a:p>
            <a:endParaRPr lang="en-US" dirty="0"/>
          </a:p>
        </p:txBody>
      </p:sp>
      <p:pic>
        <p:nvPicPr>
          <p:cNvPr id="4" name="Picture 3">
            <a:extLst>
              <a:ext uri="{FF2B5EF4-FFF2-40B4-BE49-F238E27FC236}">
                <a16:creationId xmlns:a16="http://schemas.microsoft.com/office/drawing/2014/main" id="{24CF4B11-2FCA-4E77-B596-ED0A04CFC287}"/>
              </a:ext>
            </a:extLst>
          </p:cNvPr>
          <p:cNvPicPr>
            <a:picLocks noChangeAspect="1"/>
          </p:cNvPicPr>
          <p:nvPr/>
        </p:nvPicPr>
        <p:blipFill rotWithShape="1">
          <a:blip r:embed="rId2"/>
          <a:srcRect l="54166" t="8220" r="8333" b="5393"/>
          <a:stretch/>
        </p:blipFill>
        <p:spPr>
          <a:xfrm>
            <a:off x="4724400" y="914400"/>
            <a:ext cx="3943350" cy="5526168"/>
          </a:xfrm>
          <a:prstGeom prst="rect">
            <a:avLst/>
          </a:prstGeom>
        </p:spPr>
      </p:pic>
      <p:sp>
        <p:nvSpPr>
          <p:cNvPr id="5" name="Rectangle 4">
            <a:extLst>
              <a:ext uri="{FF2B5EF4-FFF2-40B4-BE49-F238E27FC236}">
                <a16:creationId xmlns:a16="http://schemas.microsoft.com/office/drawing/2014/main" id="{27CA9664-DB0E-4621-952A-6BABCEB1E69F}"/>
              </a:ext>
            </a:extLst>
          </p:cNvPr>
          <p:cNvSpPr/>
          <p:nvPr/>
        </p:nvSpPr>
        <p:spPr>
          <a:xfrm>
            <a:off x="6457950" y="3808139"/>
            <a:ext cx="552450" cy="4605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rgbClr val="C00000"/>
                </a:solidFill>
                <a:latin typeface="Times New Roman" panose="02020603050405020304" pitchFamily="18" charset="0"/>
                <a:cs typeface="Times New Roman" panose="02020603050405020304" pitchFamily="18" charset="0"/>
              </a:rPr>
              <a:t>CETP</a:t>
            </a:r>
            <a:endParaRPr lang="en-US" sz="900" b="1" dirty="0">
              <a:solidFill>
                <a:srgbClr val="C00000"/>
              </a:solidFill>
              <a:latin typeface="Times New Roman" panose="02020603050405020304" pitchFamily="18" charset="0"/>
              <a:cs typeface="Times New Roman" panose="02020603050405020304" pitchFamily="18" charset="0"/>
            </a:endParaRPr>
          </a:p>
        </p:txBody>
      </p:sp>
      <p:sp>
        <p:nvSpPr>
          <p:cNvPr id="6" name="Round Same Side Corner Rectangle 4">
            <a:extLst>
              <a:ext uri="{FF2B5EF4-FFF2-40B4-BE49-F238E27FC236}">
                <a16:creationId xmlns:a16="http://schemas.microsoft.com/office/drawing/2014/main" id="{3D1FA3B8-38C8-482F-A170-64C060B1DBA7}"/>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2995541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p:txBody>
          <a:bodyPr/>
          <a:lstStyle/>
          <a:p>
            <a:endParaRPr lang="en-US" dirty="0"/>
          </a:p>
          <a:p>
            <a:endParaRPr lang="en-US" dirty="0"/>
          </a:p>
        </p:txBody>
      </p:sp>
      <p:sp>
        <p:nvSpPr>
          <p:cNvPr id="5" name="Rectangle 4">
            <a:extLst>
              <a:ext uri="{FF2B5EF4-FFF2-40B4-BE49-F238E27FC236}">
                <a16:creationId xmlns:a16="http://schemas.microsoft.com/office/drawing/2014/main" id="{41E403A9-0503-4B12-B44A-77964E924D2F}"/>
              </a:ext>
            </a:extLst>
          </p:cNvPr>
          <p:cNvSpPr/>
          <p:nvPr/>
        </p:nvSpPr>
        <p:spPr>
          <a:xfrm>
            <a:off x="2209800" y="476251"/>
            <a:ext cx="6172200" cy="1446550"/>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Physiological and </a:t>
            </a:r>
          </a:p>
          <a:p>
            <a:r>
              <a:rPr lang="en-US" sz="4400" b="1" dirty="0">
                <a:latin typeface="Times New Roman" panose="02020603050405020304" pitchFamily="18" charset="0"/>
                <a:cs typeface="Times New Roman" panose="02020603050405020304" pitchFamily="18" charset="0"/>
              </a:rPr>
              <a:t>anatomical aspect</a:t>
            </a:r>
          </a:p>
        </p:txBody>
      </p:sp>
      <p:pic>
        <p:nvPicPr>
          <p:cNvPr id="6" name="Picture 5">
            <a:extLst>
              <a:ext uri="{FF2B5EF4-FFF2-40B4-BE49-F238E27FC236}">
                <a16:creationId xmlns:a16="http://schemas.microsoft.com/office/drawing/2014/main" id="{854DCA6B-A635-4F03-AE06-8DC787BF6812}"/>
              </a:ext>
            </a:extLst>
          </p:cNvPr>
          <p:cNvPicPr>
            <a:picLocks noChangeAspect="1"/>
          </p:cNvPicPr>
          <p:nvPr/>
        </p:nvPicPr>
        <p:blipFill>
          <a:blip r:embed="rId2"/>
          <a:stretch>
            <a:fillRect/>
          </a:stretch>
        </p:blipFill>
        <p:spPr>
          <a:xfrm>
            <a:off x="1398431" y="1922802"/>
            <a:ext cx="5916769" cy="4706598"/>
          </a:xfrm>
          <a:prstGeom prst="rect">
            <a:avLst/>
          </a:prstGeom>
        </p:spPr>
      </p:pic>
      <p:sp>
        <p:nvSpPr>
          <p:cNvPr id="7" name="Round Same Side Corner Rectangle 4">
            <a:extLst>
              <a:ext uri="{FF2B5EF4-FFF2-40B4-BE49-F238E27FC236}">
                <a16:creationId xmlns:a16="http://schemas.microsoft.com/office/drawing/2014/main" id="{87DF38A6-96C2-4300-8ABC-697FE3FDB1F2}"/>
              </a:ext>
            </a:extLst>
          </p:cNvPr>
          <p:cNvSpPr/>
          <p:nvPr/>
        </p:nvSpPr>
        <p:spPr>
          <a:xfrm>
            <a:off x="21183" y="23448"/>
            <a:ext cx="34078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Horizontal Integration</a:t>
            </a:r>
            <a:endParaRPr lang="en-GB" sz="2300" kern="1200" dirty="0">
              <a:solidFill>
                <a:schemeClr val="tx1"/>
              </a:solidFill>
            </a:endParaRPr>
          </a:p>
        </p:txBody>
      </p:sp>
    </p:spTree>
    <p:extLst>
      <p:ext uri="{BB962C8B-B14F-4D97-AF65-F5344CB8AC3E}">
        <p14:creationId xmlns:p14="http://schemas.microsoft.com/office/powerpoint/2010/main" val="1442092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a:xfrm>
            <a:off x="628650" y="1600200"/>
            <a:ext cx="7886700" cy="4351338"/>
          </a:xfrm>
        </p:spPr>
        <p:txBody>
          <a:bodyPr>
            <a:normAutofit/>
          </a:bodyPr>
          <a:lstStyle/>
          <a:p>
            <a:pPr marL="0" indent="0">
              <a:buNone/>
            </a:pPr>
            <a:r>
              <a:rPr lang="en-US" sz="3200" b="1" u="sng" dirty="0">
                <a:latin typeface="Times New Roman" panose="02020603050405020304" pitchFamily="18" charset="0"/>
                <a:cs typeface="Times New Roman" panose="02020603050405020304" pitchFamily="18" charset="0"/>
              </a:rPr>
              <a:t>Functions of bile salts </a:t>
            </a:r>
          </a:p>
        </p:txBody>
      </p:sp>
      <p:sp>
        <p:nvSpPr>
          <p:cNvPr id="5" name="Rectangle 4">
            <a:extLst>
              <a:ext uri="{FF2B5EF4-FFF2-40B4-BE49-F238E27FC236}">
                <a16:creationId xmlns:a16="http://schemas.microsoft.com/office/drawing/2014/main" id="{41E403A9-0503-4B12-B44A-77964E924D2F}"/>
              </a:ext>
            </a:extLst>
          </p:cNvPr>
          <p:cNvSpPr/>
          <p:nvPr/>
        </p:nvSpPr>
        <p:spPr>
          <a:xfrm>
            <a:off x="1550831" y="681037"/>
            <a:ext cx="7593169" cy="646331"/>
          </a:xfrm>
          <a:prstGeom prst="rect">
            <a:avLst/>
          </a:prstGeom>
        </p:spPr>
        <p:txBody>
          <a:bodyPr wrap="square">
            <a:spAutoFit/>
          </a:bodyPr>
          <a:lstStyle/>
          <a:p>
            <a:r>
              <a:rPr lang="en-US" sz="3600" b="1" dirty="0">
                <a:latin typeface="Times New Roman" panose="02020603050405020304" pitchFamily="18" charset="0"/>
                <a:cs typeface="Times New Roman" panose="02020603050405020304" pitchFamily="18" charset="0"/>
              </a:rPr>
              <a:t>Physiological and anatomical aspect</a:t>
            </a:r>
          </a:p>
        </p:txBody>
      </p:sp>
      <p:pic>
        <p:nvPicPr>
          <p:cNvPr id="4" name="Picture 3">
            <a:extLst>
              <a:ext uri="{FF2B5EF4-FFF2-40B4-BE49-F238E27FC236}">
                <a16:creationId xmlns:a16="http://schemas.microsoft.com/office/drawing/2014/main" id="{766E999A-F7F9-468E-837F-1FABDB1EE04D}"/>
              </a:ext>
            </a:extLst>
          </p:cNvPr>
          <p:cNvPicPr>
            <a:picLocks noChangeAspect="1"/>
          </p:cNvPicPr>
          <p:nvPr/>
        </p:nvPicPr>
        <p:blipFill rotWithShape="1">
          <a:blip r:embed="rId2"/>
          <a:srcRect l="10001" t="18889" r="3749" b="3334"/>
          <a:stretch/>
        </p:blipFill>
        <p:spPr>
          <a:xfrm>
            <a:off x="628650" y="2133600"/>
            <a:ext cx="7886700" cy="4351338"/>
          </a:xfrm>
          <a:prstGeom prst="rect">
            <a:avLst/>
          </a:prstGeom>
        </p:spPr>
      </p:pic>
      <p:sp>
        <p:nvSpPr>
          <p:cNvPr id="8" name="Star: 5 Points 7">
            <a:extLst>
              <a:ext uri="{FF2B5EF4-FFF2-40B4-BE49-F238E27FC236}">
                <a16:creationId xmlns:a16="http://schemas.microsoft.com/office/drawing/2014/main" id="{7C8F7BEA-087A-4C8E-BE97-FFD44AC4CE0B}"/>
              </a:ext>
            </a:extLst>
          </p:cNvPr>
          <p:cNvSpPr/>
          <p:nvPr/>
        </p:nvSpPr>
        <p:spPr>
          <a:xfrm>
            <a:off x="152400" y="23622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045D069-34DC-4941-B4D9-0F0DFE077B46}"/>
              </a:ext>
            </a:extLst>
          </p:cNvPr>
          <p:cNvPicPr>
            <a:picLocks noChangeAspect="1"/>
          </p:cNvPicPr>
          <p:nvPr/>
        </p:nvPicPr>
        <p:blipFill>
          <a:blip r:embed="rId3"/>
          <a:stretch>
            <a:fillRect/>
          </a:stretch>
        </p:blipFill>
        <p:spPr>
          <a:xfrm>
            <a:off x="134097" y="4135518"/>
            <a:ext cx="341406" cy="347502"/>
          </a:xfrm>
          <a:prstGeom prst="rect">
            <a:avLst/>
          </a:prstGeom>
        </p:spPr>
      </p:pic>
      <p:pic>
        <p:nvPicPr>
          <p:cNvPr id="10" name="Picture 9">
            <a:extLst>
              <a:ext uri="{FF2B5EF4-FFF2-40B4-BE49-F238E27FC236}">
                <a16:creationId xmlns:a16="http://schemas.microsoft.com/office/drawing/2014/main" id="{3A46342F-F7E6-4A17-8E52-C6AA6549C691}"/>
              </a:ext>
            </a:extLst>
          </p:cNvPr>
          <p:cNvPicPr>
            <a:picLocks noChangeAspect="1"/>
          </p:cNvPicPr>
          <p:nvPr/>
        </p:nvPicPr>
        <p:blipFill>
          <a:blip r:embed="rId3"/>
          <a:stretch>
            <a:fillRect/>
          </a:stretch>
        </p:blipFill>
        <p:spPr>
          <a:xfrm>
            <a:off x="134097" y="5105400"/>
            <a:ext cx="341406" cy="347502"/>
          </a:xfrm>
          <a:prstGeom prst="rect">
            <a:avLst/>
          </a:prstGeom>
        </p:spPr>
      </p:pic>
      <p:pic>
        <p:nvPicPr>
          <p:cNvPr id="11" name="Picture 10">
            <a:extLst>
              <a:ext uri="{FF2B5EF4-FFF2-40B4-BE49-F238E27FC236}">
                <a16:creationId xmlns:a16="http://schemas.microsoft.com/office/drawing/2014/main" id="{6DB2D6F1-2B34-432A-B99E-B09094B5E518}"/>
              </a:ext>
            </a:extLst>
          </p:cNvPr>
          <p:cNvPicPr>
            <a:picLocks noChangeAspect="1"/>
          </p:cNvPicPr>
          <p:nvPr/>
        </p:nvPicPr>
        <p:blipFill>
          <a:blip r:embed="rId3"/>
          <a:stretch>
            <a:fillRect/>
          </a:stretch>
        </p:blipFill>
        <p:spPr>
          <a:xfrm>
            <a:off x="115794" y="5640467"/>
            <a:ext cx="341406" cy="347502"/>
          </a:xfrm>
          <a:prstGeom prst="rect">
            <a:avLst/>
          </a:prstGeom>
        </p:spPr>
      </p:pic>
      <p:sp>
        <p:nvSpPr>
          <p:cNvPr id="12" name="Round Same Side Corner Rectangle 4">
            <a:extLst>
              <a:ext uri="{FF2B5EF4-FFF2-40B4-BE49-F238E27FC236}">
                <a16:creationId xmlns:a16="http://schemas.microsoft.com/office/drawing/2014/main" id="{2F96BB07-184D-4C98-8290-92A86319C453}"/>
              </a:ext>
            </a:extLst>
          </p:cNvPr>
          <p:cNvSpPr/>
          <p:nvPr/>
        </p:nvSpPr>
        <p:spPr>
          <a:xfrm>
            <a:off x="21183" y="23448"/>
            <a:ext cx="34078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Horizontal Integration</a:t>
            </a:r>
            <a:endParaRPr lang="en-GB" sz="2300" kern="1200" dirty="0">
              <a:solidFill>
                <a:schemeClr val="tx1"/>
              </a:solidFill>
            </a:endParaRPr>
          </a:p>
        </p:txBody>
      </p:sp>
    </p:spTree>
    <p:extLst>
      <p:ext uri="{BB962C8B-B14F-4D97-AF65-F5344CB8AC3E}">
        <p14:creationId xmlns:p14="http://schemas.microsoft.com/office/powerpoint/2010/main" val="2576420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900" y="1290433"/>
            <a:ext cx="7772400" cy="1470025"/>
          </a:xfrm>
        </p:spPr>
        <p:txBody>
          <a:bodyPr>
            <a:normAutofit fontScale="90000"/>
          </a:bodyPr>
          <a:lstStyle/>
          <a:p>
            <a:r>
              <a:rPr lang="en-US" sz="4000" b="1" dirty="0">
                <a:cs typeface="Times New Roman" pitchFamily="18" charset="0"/>
              </a:rPr>
              <a:t>CNS Module</a:t>
            </a:r>
            <a:br>
              <a:rPr lang="en-US" sz="4000" u="sng" dirty="0">
                <a:cs typeface="Times New Roman" pitchFamily="18" charset="0"/>
              </a:rPr>
            </a:br>
            <a:r>
              <a:rPr lang="en-US" sz="3200" u="sng" dirty="0">
                <a:cs typeface="Times New Roman" pitchFamily="18" charset="0"/>
              </a:rPr>
              <a:t>2nd</a:t>
            </a:r>
            <a:r>
              <a:rPr lang="en-US" sz="3200" dirty="0">
                <a:cs typeface="Times New Roman" pitchFamily="18" charset="0"/>
              </a:rPr>
              <a:t> Year MBBS(Metabolism of </a:t>
            </a:r>
            <a:r>
              <a:rPr lang="en-US" sz="3200" dirty="0" err="1">
                <a:cs typeface="Times New Roman" pitchFamily="18" charset="0"/>
              </a:rPr>
              <a:t>Chylomicron&amp;VLDL</a:t>
            </a:r>
            <a:endParaRPr lang="en-US" dirty="0"/>
          </a:p>
        </p:txBody>
      </p:sp>
      <p:sp>
        <p:nvSpPr>
          <p:cNvPr id="3" name="Subtitle 2"/>
          <p:cNvSpPr>
            <a:spLocks noGrp="1"/>
          </p:cNvSpPr>
          <p:nvPr>
            <p:ph type="subTitle" idx="1"/>
          </p:nvPr>
        </p:nvSpPr>
        <p:spPr>
          <a:xfrm>
            <a:off x="609600" y="5772629"/>
            <a:ext cx="8534400" cy="762000"/>
          </a:xfrm>
        </p:spPr>
        <p:txBody>
          <a:bodyPr>
            <a:normAutofit fontScale="25000" lnSpcReduction="20000"/>
          </a:bodyPr>
          <a:lstStyle/>
          <a:p>
            <a:pPr algn="l"/>
            <a:r>
              <a:rPr lang="en-US" sz="7200" b="1" dirty="0">
                <a:cs typeface="Times New Roman" pitchFamily="18" charset="0"/>
              </a:rPr>
              <a:t>Presenter: Dr Uzma Zafar				Date: 01-02-25</a:t>
            </a:r>
          </a:p>
          <a:p>
            <a:pPr algn="l"/>
            <a:r>
              <a:rPr lang="en-US" sz="7200" b="1" dirty="0">
                <a:cs typeface="Times New Roman" pitchFamily="18" charset="0"/>
              </a:rPr>
              <a:t>    Dept of Biochemistry</a:t>
            </a:r>
          </a:p>
          <a:p>
            <a:pPr algn="l"/>
            <a:r>
              <a:rPr lang="en-US" sz="7200" b="1" dirty="0">
                <a:cs typeface="Times New Roman" pitchFamily="18" charset="0"/>
              </a:rPr>
              <a:t>               RMU                                         			</a:t>
            </a:r>
            <a:r>
              <a:rPr lang="en-US" sz="3300" b="1" dirty="0">
                <a:cs typeface="Times New Roman" pitchFamily="18" charset="0"/>
              </a:rPr>
              <a:t>			</a:t>
            </a:r>
            <a:r>
              <a:rPr lang="en-US" sz="2400" b="1" dirty="0">
                <a:cs typeface="Times New Roman" pitchFamily="18" charset="0"/>
              </a:rPr>
              <a:t>		</a:t>
            </a:r>
            <a:endParaRPr lang="en-US" sz="2400" b="1"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3028"/>
            <a:ext cx="914400" cy="9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logo with a skull and text&#10;&#10;Description automatically generated"/>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34200" y="283028"/>
            <a:ext cx="1204686" cy="1007405"/>
          </a:xfrm>
          <a:prstGeom prst="rect">
            <a:avLst/>
          </a:prstGeom>
          <a:noFill/>
          <a:ln>
            <a:noFill/>
          </a:ln>
        </p:spPr>
      </p:pic>
      <p:pic>
        <p:nvPicPr>
          <p:cNvPr id="6" name="Picture 5">
            <a:extLst>
              <a:ext uri="{FF2B5EF4-FFF2-40B4-BE49-F238E27FC236}">
                <a16:creationId xmlns:a16="http://schemas.microsoft.com/office/drawing/2014/main" id="{00540D4B-FCB8-44C7-BFDD-024DC2BC98EB}"/>
              </a:ext>
            </a:extLst>
          </p:cNvPr>
          <p:cNvPicPr>
            <a:picLocks noChangeAspect="1"/>
          </p:cNvPicPr>
          <p:nvPr/>
        </p:nvPicPr>
        <p:blipFill>
          <a:blip r:embed="rId5"/>
          <a:stretch>
            <a:fillRect/>
          </a:stretch>
        </p:blipFill>
        <p:spPr>
          <a:xfrm>
            <a:off x="381000" y="3767863"/>
            <a:ext cx="2667000" cy="1871634"/>
          </a:xfrm>
          <a:prstGeom prst="rect">
            <a:avLst/>
          </a:prstGeom>
        </p:spPr>
      </p:pic>
    </p:spTree>
    <p:extLst>
      <p:ext uri="{BB962C8B-B14F-4D97-AF65-F5344CB8AC3E}">
        <p14:creationId xmlns:p14="http://schemas.microsoft.com/office/powerpoint/2010/main" val="377139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98E6-7F52-9F6D-55F5-F5EACA986331}"/>
              </a:ext>
            </a:extLst>
          </p:cNvPr>
          <p:cNvSpPr>
            <a:spLocks noGrp="1"/>
          </p:cNvSpPr>
          <p:nvPr>
            <p:ph type="title"/>
          </p:nvPr>
        </p:nvSpPr>
        <p:spPr>
          <a:xfrm>
            <a:off x="2628900" y="863677"/>
            <a:ext cx="7543800" cy="842964"/>
          </a:xfrm>
        </p:spPr>
        <p:txBody>
          <a:bodyPr>
            <a:normAutofit/>
          </a:bodyPr>
          <a:lstStyle/>
          <a:p>
            <a:r>
              <a:rPr lang="en-US" sz="4400" b="1" dirty="0">
                <a:latin typeface="Times New Roman" panose="02020603050405020304" pitchFamily="18" charset="0"/>
                <a:cs typeface="Times New Roman" panose="02020603050405020304" pitchFamily="18" charset="0"/>
              </a:rPr>
              <a:t>Cholelithiasis</a:t>
            </a:r>
          </a:p>
        </p:txBody>
      </p:sp>
      <p:pic>
        <p:nvPicPr>
          <p:cNvPr id="4" name="Content Placeholder 3">
            <a:extLst>
              <a:ext uri="{FF2B5EF4-FFF2-40B4-BE49-F238E27FC236}">
                <a16:creationId xmlns:a16="http://schemas.microsoft.com/office/drawing/2014/main" id="{2CB405DE-65BD-4504-9177-A191C06CC922}"/>
              </a:ext>
            </a:extLst>
          </p:cNvPr>
          <p:cNvPicPr>
            <a:picLocks noGrp="1" noChangeAspect="1"/>
          </p:cNvPicPr>
          <p:nvPr>
            <p:ph idx="1"/>
          </p:nvPr>
        </p:nvPicPr>
        <p:blipFill rotWithShape="1">
          <a:blip r:embed="rId2"/>
          <a:srcRect b="13080"/>
          <a:stretch/>
        </p:blipFill>
        <p:spPr>
          <a:xfrm>
            <a:off x="4267200" y="1981200"/>
            <a:ext cx="4267200" cy="3886200"/>
          </a:xfrm>
          <a:prstGeom prst="rect">
            <a:avLst/>
          </a:prstGeom>
        </p:spPr>
      </p:pic>
      <p:sp>
        <p:nvSpPr>
          <p:cNvPr id="5" name="Rectangle 4">
            <a:extLst>
              <a:ext uri="{FF2B5EF4-FFF2-40B4-BE49-F238E27FC236}">
                <a16:creationId xmlns:a16="http://schemas.microsoft.com/office/drawing/2014/main" id="{FAAB2B8D-7717-4B27-A95A-1B71C3E54AD6}"/>
              </a:ext>
            </a:extLst>
          </p:cNvPr>
          <p:cNvSpPr/>
          <p:nvPr/>
        </p:nvSpPr>
        <p:spPr>
          <a:xfrm>
            <a:off x="304800" y="2286000"/>
            <a:ext cx="3733800" cy="3416320"/>
          </a:xfrm>
          <a:prstGeom prst="rect">
            <a:avLst/>
          </a:prstGeom>
        </p:spPr>
        <p:txBody>
          <a:bodyPr wrap="square">
            <a:spAutoFit/>
          </a:bodyPr>
          <a:lstStyle/>
          <a:p>
            <a:pPr algn="just"/>
            <a:r>
              <a:rPr lang="en-GB" dirty="0">
                <a:latin typeface="Times New Roman" panose="02020603050405020304" pitchFamily="18" charset="0"/>
                <a:cs typeface="Times New Roman" panose="02020603050405020304" pitchFamily="18" charset="0"/>
              </a:rPr>
              <a:t>The movement of </a:t>
            </a:r>
            <a:r>
              <a:rPr lang="en-GB" b="1" dirty="0">
                <a:solidFill>
                  <a:srgbClr val="C00000"/>
                </a:solidFill>
                <a:latin typeface="Times New Roman" panose="02020603050405020304" pitchFamily="18" charset="0"/>
                <a:cs typeface="Times New Roman" panose="02020603050405020304" pitchFamily="18" charset="0"/>
              </a:rPr>
              <a:t>cholesterol</a:t>
            </a:r>
            <a:r>
              <a:rPr lang="en-GB" dirty="0">
                <a:latin typeface="Times New Roman" panose="02020603050405020304" pitchFamily="18" charset="0"/>
                <a:cs typeface="Times New Roman" panose="02020603050405020304" pitchFamily="18" charset="0"/>
              </a:rPr>
              <a:t> from the liver into the </a:t>
            </a:r>
            <a:r>
              <a:rPr lang="en-GB" b="1" dirty="0">
                <a:solidFill>
                  <a:srgbClr val="C00000"/>
                </a:solidFill>
                <a:latin typeface="Times New Roman" panose="02020603050405020304" pitchFamily="18" charset="0"/>
                <a:cs typeface="Times New Roman" panose="02020603050405020304" pitchFamily="18" charset="0"/>
              </a:rPr>
              <a:t>bile</a:t>
            </a:r>
            <a:r>
              <a:rPr lang="en-GB" dirty="0">
                <a:latin typeface="Times New Roman" panose="02020603050405020304" pitchFamily="18" charset="0"/>
                <a:cs typeface="Times New Roman" panose="02020603050405020304" pitchFamily="18" charset="0"/>
              </a:rPr>
              <a:t> must be accompanied by the </a:t>
            </a:r>
            <a:r>
              <a:rPr lang="en-GB" b="1" dirty="0">
                <a:solidFill>
                  <a:srgbClr val="C00000"/>
                </a:solidFill>
                <a:latin typeface="Times New Roman" panose="02020603050405020304" pitchFamily="18" charset="0"/>
                <a:cs typeface="Times New Roman" panose="02020603050405020304" pitchFamily="18" charset="0"/>
              </a:rPr>
              <a:t>simultaneous secretion of phospholipid and bile salts</a:t>
            </a:r>
          </a:p>
          <a:p>
            <a:pPr algn="just"/>
            <a:r>
              <a:rPr lang="en-GB" dirty="0">
                <a:latin typeface="Times New Roman" panose="02020603050405020304" pitchFamily="18" charset="0"/>
                <a:cs typeface="Times New Roman" panose="02020603050405020304" pitchFamily="18" charset="0"/>
              </a:rPr>
              <a:t>If this </a:t>
            </a:r>
            <a:r>
              <a:rPr lang="en-GB" b="1" dirty="0">
                <a:solidFill>
                  <a:srgbClr val="C00000"/>
                </a:solidFill>
                <a:latin typeface="Times New Roman" panose="02020603050405020304" pitchFamily="18" charset="0"/>
                <a:cs typeface="Times New Roman" panose="02020603050405020304" pitchFamily="18" charset="0"/>
              </a:rPr>
              <a:t>dual process is disrupted </a:t>
            </a:r>
            <a:r>
              <a:rPr lang="en-GB" dirty="0">
                <a:latin typeface="Times New Roman" panose="02020603050405020304" pitchFamily="18" charset="0"/>
                <a:cs typeface="Times New Roman" panose="02020603050405020304" pitchFamily="18" charset="0"/>
              </a:rPr>
              <a:t>and more cholesterol is present than can be solubilized by the bile salts and PC present, the cholesterol may precipitate in the gallbladder, leading to cholesterol gallstone disease or </a:t>
            </a:r>
            <a:r>
              <a:rPr lang="en-GB" b="1" dirty="0">
                <a:solidFill>
                  <a:srgbClr val="C00000"/>
                </a:solidFill>
                <a:latin typeface="Times New Roman" panose="02020603050405020304" pitchFamily="18" charset="0"/>
                <a:cs typeface="Times New Roman" panose="02020603050405020304" pitchFamily="18" charset="0"/>
              </a:rPr>
              <a:t>cholelithiasis </a:t>
            </a:r>
          </a:p>
        </p:txBody>
      </p:sp>
      <p:sp>
        <p:nvSpPr>
          <p:cNvPr id="6" name="Round Same Side Corner Rectangle 4">
            <a:extLst>
              <a:ext uri="{FF2B5EF4-FFF2-40B4-BE49-F238E27FC236}">
                <a16:creationId xmlns:a16="http://schemas.microsoft.com/office/drawing/2014/main" id="{65C24276-03B7-4380-AAED-A38F3312D0D2}"/>
              </a:ext>
            </a:extLst>
          </p:cNvPr>
          <p:cNvSpPr/>
          <p:nvPr/>
        </p:nvSpPr>
        <p:spPr>
          <a:xfrm>
            <a:off x="21183" y="23448"/>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Vertical Integration</a:t>
            </a:r>
            <a:endParaRPr lang="en-GB" sz="2300" kern="1200" dirty="0">
              <a:solidFill>
                <a:schemeClr val="tx1"/>
              </a:solidFill>
            </a:endParaRPr>
          </a:p>
        </p:txBody>
      </p:sp>
    </p:spTree>
    <p:extLst>
      <p:ext uri="{BB962C8B-B14F-4D97-AF65-F5344CB8AC3E}">
        <p14:creationId xmlns:p14="http://schemas.microsoft.com/office/powerpoint/2010/main" val="3687421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p:txBody>
          <a:bodyPr/>
          <a:lstStyle/>
          <a:p>
            <a:endParaRPr lang="en-US"/>
          </a:p>
          <a:p>
            <a:endParaRPr lang="en-US" dirty="0"/>
          </a:p>
        </p:txBody>
      </p:sp>
      <p:sp>
        <p:nvSpPr>
          <p:cNvPr id="4" name="Rectangle 3">
            <a:extLst>
              <a:ext uri="{FF2B5EF4-FFF2-40B4-BE49-F238E27FC236}">
                <a16:creationId xmlns:a16="http://schemas.microsoft.com/office/drawing/2014/main" id="{05A872F3-7A1B-4AA1-98BD-C5C4113D6445}"/>
              </a:ext>
            </a:extLst>
          </p:cNvPr>
          <p:cNvSpPr/>
          <p:nvPr/>
        </p:nvSpPr>
        <p:spPr>
          <a:xfrm>
            <a:off x="298735" y="3057464"/>
            <a:ext cx="3486149" cy="1938992"/>
          </a:xfrm>
          <a:prstGeom prst="rect">
            <a:avLst/>
          </a:prstGeom>
        </p:spPr>
        <p:txBody>
          <a:bodyPr wrap="square">
            <a:spAutoFit/>
          </a:bodyPr>
          <a:lstStyle/>
          <a:p>
            <a:pPr algn="just"/>
            <a:endParaRPr lang="en-GB" sz="2000" dirty="0">
              <a:latin typeface="Times New Roman" panose="02020603050405020304" pitchFamily="18" charset="0"/>
              <a:cs typeface="Times New Roman" panose="02020603050405020304" pitchFamily="18" charset="0"/>
            </a:endParaRPr>
          </a:p>
          <a:p>
            <a:pPr algn="just"/>
            <a:r>
              <a:rPr lang="en-GB" sz="2000" dirty="0">
                <a:latin typeface="Times New Roman" panose="02020603050405020304" pitchFamily="18" charset="0"/>
                <a:cs typeface="Times New Roman" panose="02020603050405020304" pitchFamily="18" charset="0"/>
              </a:rPr>
              <a:t>(</a:t>
            </a:r>
            <a:r>
              <a:rPr lang="en-GB" sz="2000" b="1" dirty="0">
                <a:latin typeface="Times New Roman" panose="02020603050405020304" pitchFamily="18" charset="0"/>
                <a:cs typeface="Times New Roman" panose="02020603050405020304" pitchFamily="18" charset="0"/>
              </a:rPr>
              <a:t>Rare hypolipoproteinaemia</a:t>
            </a:r>
            <a:r>
              <a:rPr lang="en-GB" sz="2000" dirty="0">
                <a:latin typeface="Times New Roman" panose="02020603050405020304" pitchFamily="18" charset="0"/>
                <a:cs typeface="Times New Roman" panose="02020603050405020304" pitchFamily="18" charset="0"/>
              </a:rPr>
              <a:t>) Assembly of the apolipoprotein and lipid into chylomicrons requires (MTP), which loads apo B-48, apo B-100 with lipid</a:t>
            </a:r>
            <a:endParaRPr lang="en-US" sz="2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984B54B-AF92-4EF2-88CD-064E7BDAE817}"/>
              </a:ext>
            </a:extLst>
          </p:cNvPr>
          <p:cNvPicPr>
            <a:picLocks noChangeAspect="1"/>
          </p:cNvPicPr>
          <p:nvPr/>
        </p:nvPicPr>
        <p:blipFill>
          <a:blip r:embed="rId2"/>
          <a:stretch>
            <a:fillRect/>
          </a:stretch>
        </p:blipFill>
        <p:spPr>
          <a:xfrm>
            <a:off x="4114799" y="2286000"/>
            <a:ext cx="4761673" cy="2714625"/>
          </a:xfrm>
          <a:prstGeom prst="rect">
            <a:avLst/>
          </a:prstGeom>
        </p:spPr>
      </p:pic>
      <p:sp>
        <p:nvSpPr>
          <p:cNvPr id="6" name="Rectangle 5">
            <a:extLst>
              <a:ext uri="{FF2B5EF4-FFF2-40B4-BE49-F238E27FC236}">
                <a16:creationId xmlns:a16="http://schemas.microsoft.com/office/drawing/2014/main" id="{011F410E-E347-48A3-8A2B-935119CEB4EE}"/>
              </a:ext>
            </a:extLst>
          </p:cNvPr>
          <p:cNvSpPr/>
          <p:nvPr/>
        </p:nvSpPr>
        <p:spPr>
          <a:xfrm>
            <a:off x="248065" y="690932"/>
            <a:ext cx="9181271" cy="1446550"/>
          </a:xfrm>
          <a:prstGeom prst="rect">
            <a:avLst/>
          </a:prstGeom>
        </p:spPr>
        <p:txBody>
          <a:bodyPr wrap="square">
            <a:spAutoFit/>
          </a:bodyPr>
          <a:lstStyle/>
          <a:p>
            <a:r>
              <a:rPr lang="en-GB" sz="4400" b="1" dirty="0">
                <a:latin typeface="Times New Roman" panose="02020603050405020304" pitchFamily="18" charset="0"/>
                <a:cs typeface="Times New Roman" panose="02020603050405020304" pitchFamily="18" charset="0"/>
              </a:rPr>
              <a:t>Disorders of Plasma Lipoproteins</a:t>
            </a:r>
          </a:p>
          <a:p>
            <a:r>
              <a:rPr lang="en-GB" sz="4400" b="1" dirty="0">
                <a:latin typeface="Times New Roman" panose="02020603050405020304" pitchFamily="18" charset="0"/>
                <a:cs typeface="Times New Roman" panose="02020603050405020304" pitchFamily="18" charset="0"/>
              </a:rPr>
              <a:t>          Abetalipoproteinemia</a:t>
            </a:r>
            <a:endParaRPr lang="en-US" sz="4400" b="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96661AC-957D-47B2-AAEF-BE8E4800BB44}"/>
              </a:ext>
            </a:extLst>
          </p:cNvPr>
          <p:cNvSpPr/>
          <p:nvPr/>
        </p:nvSpPr>
        <p:spPr>
          <a:xfrm>
            <a:off x="5029200" y="4191000"/>
            <a:ext cx="1143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48098E8-2A78-4B7F-8D56-26C7B1862E17}"/>
              </a:ext>
            </a:extLst>
          </p:cNvPr>
          <p:cNvPicPr>
            <a:picLocks noChangeAspect="1"/>
          </p:cNvPicPr>
          <p:nvPr/>
        </p:nvPicPr>
        <p:blipFill>
          <a:blip r:embed="rId3"/>
          <a:stretch>
            <a:fillRect/>
          </a:stretch>
        </p:blipFill>
        <p:spPr>
          <a:xfrm>
            <a:off x="7330704" y="3873981"/>
            <a:ext cx="1158340" cy="317019"/>
          </a:xfrm>
          <a:prstGeom prst="rect">
            <a:avLst/>
          </a:prstGeom>
        </p:spPr>
      </p:pic>
      <p:sp>
        <p:nvSpPr>
          <p:cNvPr id="12" name="Round Same Side Corner Rectangle 4">
            <a:extLst>
              <a:ext uri="{FF2B5EF4-FFF2-40B4-BE49-F238E27FC236}">
                <a16:creationId xmlns:a16="http://schemas.microsoft.com/office/drawing/2014/main" id="{DD852228-05BD-4938-971A-327307807A0C}"/>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1951723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98E6-7F52-9F6D-55F5-F5EACA986331}"/>
              </a:ext>
            </a:extLst>
          </p:cNvPr>
          <p:cNvSpPr>
            <a:spLocks noGrp="1"/>
          </p:cNvSpPr>
          <p:nvPr>
            <p:ph type="title"/>
          </p:nvPr>
        </p:nvSpPr>
        <p:spPr>
          <a:xfrm>
            <a:off x="10896600" y="2590800"/>
            <a:ext cx="476250" cy="218659"/>
          </a:xfrm>
        </p:spPr>
        <p:txBody>
          <a:bodyPr>
            <a:normAutofit fontScale="90000"/>
          </a:bodyPr>
          <a:lstStyle/>
          <a:p>
            <a:endParaRPr lang="en-US" sz="2800" b="1" dirty="0"/>
          </a:p>
        </p:txBody>
      </p:sp>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a:xfrm>
            <a:off x="304800" y="1745461"/>
            <a:ext cx="8686800" cy="4351338"/>
          </a:xfrm>
        </p:spPr>
        <p:txBody>
          <a:bodyPr/>
          <a:lstStyle/>
          <a:p>
            <a:endParaRPr lang="en-US" dirty="0"/>
          </a:p>
          <a:p>
            <a:endParaRPr lang="en-US" dirty="0"/>
          </a:p>
        </p:txBody>
      </p:sp>
      <p:sp>
        <p:nvSpPr>
          <p:cNvPr id="4" name="Rectangle 3">
            <a:extLst>
              <a:ext uri="{FF2B5EF4-FFF2-40B4-BE49-F238E27FC236}">
                <a16:creationId xmlns:a16="http://schemas.microsoft.com/office/drawing/2014/main" id="{D51519C8-35BE-4419-96A4-E1E5B628D396}"/>
              </a:ext>
            </a:extLst>
          </p:cNvPr>
          <p:cNvSpPr/>
          <p:nvPr/>
        </p:nvSpPr>
        <p:spPr>
          <a:xfrm>
            <a:off x="571500" y="914400"/>
            <a:ext cx="8153400" cy="4862870"/>
          </a:xfrm>
          <a:prstGeom prst="rect">
            <a:avLst/>
          </a:prstGeom>
        </p:spPr>
        <p:txBody>
          <a:bodyPr wrap="square">
            <a:spAutoFit/>
          </a:bodyPr>
          <a:lstStyle/>
          <a:p>
            <a:pPr algn="just"/>
            <a:r>
              <a:rPr lang="en-GB" sz="2800" b="1" dirty="0" err="1">
                <a:latin typeface="Times New Roman" panose="02020603050405020304" pitchFamily="18" charset="0"/>
                <a:cs typeface="Times New Roman" panose="02020603050405020304" pitchFamily="18" charset="0"/>
              </a:rPr>
              <a:t>Cont</a:t>
            </a:r>
            <a:r>
              <a:rPr lang="en-GB" sz="2400" dirty="0">
                <a:latin typeface="Times New Roman" panose="02020603050405020304" pitchFamily="18" charset="0"/>
                <a:cs typeface="Times New Roman" panose="02020603050405020304" pitchFamily="18" charset="0"/>
              </a:rPr>
              <a:t>:</a:t>
            </a:r>
          </a:p>
          <a:p>
            <a:pPr algn="just"/>
            <a:r>
              <a:rPr lang="en-GB" sz="2400" dirty="0">
                <a:latin typeface="Times New Roman" panose="02020603050405020304" pitchFamily="18" charset="0"/>
                <a:cs typeface="Times New Roman" panose="02020603050405020304" pitchFamily="18" charset="0"/>
              </a:rPr>
              <a:t>(Note: Abetalipoproteinemia is a rare hypolipoproteinemia caused by a </a:t>
            </a:r>
            <a:r>
              <a:rPr lang="en-GB" sz="2400" b="1" dirty="0">
                <a:solidFill>
                  <a:srgbClr val="C00000"/>
                </a:solidFill>
                <a:latin typeface="Times New Roman" panose="02020603050405020304" pitchFamily="18" charset="0"/>
                <a:cs typeface="Times New Roman" panose="02020603050405020304" pitchFamily="18" charset="0"/>
              </a:rPr>
              <a:t>defect in MTP</a:t>
            </a:r>
            <a:r>
              <a:rPr lang="en-GB" sz="2400" dirty="0">
                <a:latin typeface="Times New Roman" panose="02020603050405020304" pitchFamily="18" charset="0"/>
                <a:cs typeface="Times New Roman" panose="02020603050405020304" pitchFamily="18" charset="0"/>
              </a:rPr>
              <a:t>, leading to an inability to load apo B with lipid consequently, </a:t>
            </a:r>
          </a:p>
          <a:p>
            <a:pPr algn="just"/>
            <a:endParaRPr lang="en-GB" sz="2400" dirty="0">
              <a:latin typeface="Times New Roman" panose="02020603050405020304" pitchFamily="18" charset="0"/>
              <a:cs typeface="Times New Roman" panose="02020603050405020304" pitchFamily="18" charset="0"/>
            </a:endParaRPr>
          </a:p>
          <a:p>
            <a:pPr algn="just"/>
            <a:r>
              <a:rPr lang="en-GB" sz="2400" b="1" dirty="0">
                <a:solidFill>
                  <a:srgbClr val="C00000"/>
                </a:solidFill>
                <a:latin typeface="Times New Roman" panose="02020603050405020304" pitchFamily="18" charset="0"/>
                <a:cs typeface="Times New Roman" panose="02020603050405020304" pitchFamily="18" charset="0"/>
              </a:rPr>
              <a:t>Few VLDLs or chylomicrons are formed</a:t>
            </a:r>
          </a:p>
          <a:p>
            <a:pPr algn="just"/>
            <a:endParaRPr lang="en-GB" sz="2400" b="1" dirty="0">
              <a:solidFill>
                <a:srgbClr val="C00000"/>
              </a:solidFill>
              <a:latin typeface="Times New Roman" panose="02020603050405020304" pitchFamily="18" charset="0"/>
              <a:cs typeface="Times New Roman" panose="02020603050405020304" pitchFamily="18" charset="0"/>
            </a:endParaRPr>
          </a:p>
          <a:p>
            <a:pPr algn="just"/>
            <a:endParaRPr lang="en-GB" sz="2400" b="1" dirty="0">
              <a:solidFill>
                <a:srgbClr val="C00000"/>
              </a:solidFill>
              <a:latin typeface="Times New Roman" panose="02020603050405020304" pitchFamily="18" charset="0"/>
              <a:cs typeface="Times New Roman" panose="02020603050405020304" pitchFamily="18" charset="0"/>
            </a:endParaRPr>
          </a:p>
          <a:p>
            <a:pPr algn="just"/>
            <a:r>
              <a:rPr lang="en-GB" sz="2400" b="1" dirty="0">
                <a:solidFill>
                  <a:srgbClr val="C00000"/>
                </a:solidFill>
                <a:latin typeface="Times New Roman" panose="02020603050405020304" pitchFamily="18" charset="0"/>
                <a:cs typeface="Times New Roman" panose="02020603050405020304" pitchFamily="18" charset="0"/>
              </a:rPr>
              <a:t>TAG accumulates in the liver and intestine</a:t>
            </a:r>
          </a:p>
          <a:p>
            <a:pPr algn="just"/>
            <a:endParaRPr lang="en-GB" sz="2400" b="1" dirty="0">
              <a:solidFill>
                <a:srgbClr val="C00000"/>
              </a:solidFill>
              <a:latin typeface="Times New Roman" panose="02020603050405020304" pitchFamily="18" charset="0"/>
              <a:cs typeface="Times New Roman" panose="02020603050405020304" pitchFamily="18" charset="0"/>
            </a:endParaRPr>
          </a:p>
          <a:p>
            <a:pPr algn="just"/>
            <a:endParaRPr lang="en-GB" sz="2400" b="1" dirty="0">
              <a:solidFill>
                <a:srgbClr val="C00000"/>
              </a:solidFill>
              <a:latin typeface="Times New Roman" panose="02020603050405020304" pitchFamily="18" charset="0"/>
              <a:cs typeface="Times New Roman" panose="02020603050405020304" pitchFamily="18" charset="0"/>
            </a:endParaRPr>
          </a:p>
          <a:p>
            <a:pPr algn="just"/>
            <a:r>
              <a:rPr lang="en-GB" sz="2400" b="1" dirty="0">
                <a:solidFill>
                  <a:srgbClr val="C00000"/>
                </a:solidFill>
                <a:latin typeface="Times New Roman" panose="02020603050405020304" pitchFamily="18" charset="0"/>
                <a:cs typeface="Times New Roman" panose="02020603050405020304" pitchFamily="18" charset="0"/>
              </a:rPr>
              <a:t>Absorption of fat-soluble vitamins is decreased </a:t>
            </a:r>
          </a:p>
          <a:p>
            <a:pPr algn="just"/>
            <a:endParaRPr lang="en-GB" dirty="0">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D572AE8B-1D1D-42B3-8EF2-9646B1E717EB}"/>
              </a:ext>
            </a:extLst>
          </p:cNvPr>
          <p:cNvCxnSpPr/>
          <p:nvPr/>
        </p:nvCxnSpPr>
        <p:spPr>
          <a:xfrm>
            <a:off x="914400" y="2700129"/>
            <a:ext cx="0" cy="34787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8" name="Picture 7">
            <a:extLst>
              <a:ext uri="{FF2B5EF4-FFF2-40B4-BE49-F238E27FC236}">
                <a16:creationId xmlns:a16="http://schemas.microsoft.com/office/drawing/2014/main" id="{FFE97A61-62E7-4776-AF5F-01DFEEA3DC09}"/>
              </a:ext>
            </a:extLst>
          </p:cNvPr>
          <p:cNvPicPr>
            <a:picLocks noChangeAspect="1"/>
          </p:cNvPicPr>
          <p:nvPr/>
        </p:nvPicPr>
        <p:blipFill>
          <a:blip r:embed="rId2"/>
          <a:stretch>
            <a:fillRect/>
          </a:stretch>
        </p:blipFill>
        <p:spPr>
          <a:xfrm>
            <a:off x="832097" y="3630587"/>
            <a:ext cx="164606" cy="432854"/>
          </a:xfrm>
          <a:prstGeom prst="rect">
            <a:avLst/>
          </a:prstGeom>
        </p:spPr>
      </p:pic>
      <p:pic>
        <p:nvPicPr>
          <p:cNvPr id="9" name="Picture 8">
            <a:extLst>
              <a:ext uri="{FF2B5EF4-FFF2-40B4-BE49-F238E27FC236}">
                <a16:creationId xmlns:a16="http://schemas.microsoft.com/office/drawing/2014/main" id="{E085B861-BB12-40D2-8DA7-1BAA3A43A910}"/>
              </a:ext>
            </a:extLst>
          </p:cNvPr>
          <p:cNvPicPr>
            <a:picLocks noChangeAspect="1"/>
          </p:cNvPicPr>
          <p:nvPr/>
        </p:nvPicPr>
        <p:blipFill>
          <a:blip r:embed="rId2"/>
          <a:stretch>
            <a:fillRect/>
          </a:stretch>
        </p:blipFill>
        <p:spPr>
          <a:xfrm>
            <a:off x="832097" y="4698409"/>
            <a:ext cx="164606" cy="432854"/>
          </a:xfrm>
          <a:prstGeom prst="rect">
            <a:avLst/>
          </a:prstGeom>
        </p:spPr>
      </p:pic>
      <p:sp>
        <p:nvSpPr>
          <p:cNvPr id="10" name="Round Same Side Corner Rectangle 4">
            <a:extLst>
              <a:ext uri="{FF2B5EF4-FFF2-40B4-BE49-F238E27FC236}">
                <a16:creationId xmlns:a16="http://schemas.microsoft.com/office/drawing/2014/main" id="{9FBD8A54-7B59-4407-BBB8-1AC50B39FD10}"/>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172225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9" end="9"/>
                                            </p:txEl>
                                          </p:spTgt>
                                        </p:tgtEl>
                                        <p:attrNameLst>
                                          <p:attrName>style.visibility</p:attrName>
                                        </p:attrNameLst>
                                      </p:cBhvr>
                                      <p:to>
                                        <p:strVal val="visible"/>
                                      </p:to>
                                    </p:set>
                                    <p:animEffect transition="in" filter="fade">
                                      <p:cBhvr>
                                        <p:cTn id="26"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98E6-7F52-9F6D-55F5-F5EACA986331}"/>
              </a:ext>
            </a:extLst>
          </p:cNvPr>
          <p:cNvSpPr>
            <a:spLocks noGrp="1"/>
          </p:cNvSpPr>
          <p:nvPr>
            <p:ph type="title"/>
          </p:nvPr>
        </p:nvSpPr>
        <p:spPr>
          <a:xfrm>
            <a:off x="10896600" y="2590800"/>
            <a:ext cx="476250" cy="218659"/>
          </a:xfrm>
        </p:spPr>
        <p:txBody>
          <a:bodyPr>
            <a:normAutofit fontScale="90000"/>
          </a:bodyPr>
          <a:lstStyle/>
          <a:p>
            <a:endParaRPr lang="en-US" sz="2800" b="1" dirty="0"/>
          </a:p>
        </p:txBody>
      </p:sp>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a:xfrm>
            <a:off x="304800" y="1745461"/>
            <a:ext cx="8686800" cy="4351338"/>
          </a:xfrm>
        </p:spPr>
        <p:txBody>
          <a:bodyPr/>
          <a:lstStyle/>
          <a:p>
            <a:endParaRPr lang="en-US" dirty="0"/>
          </a:p>
          <a:p>
            <a:endParaRPr lang="en-US" dirty="0"/>
          </a:p>
        </p:txBody>
      </p:sp>
      <p:sp>
        <p:nvSpPr>
          <p:cNvPr id="4" name="Rectangle 3">
            <a:extLst>
              <a:ext uri="{FF2B5EF4-FFF2-40B4-BE49-F238E27FC236}">
                <a16:creationId xmlns:a16="http://schemas.microsoft.com/office/drawing/2014/main" id="{D51519C8-35BE-4419-96A4-E1E5B628D396}"/>
              </a:ext>
            </a:extLst>
          </p:cNvPr>
          <p:cNvSpPr/>
          <p:nvPr/>
        </p:nvSpPr>
        <p:spPr>
          <a:xfrm>
            <a:off x="609601" y="2909347"/>
            <a:ext cx="3962400" cy="2862322"/>
          </a:xfrm>
          <a:prstGeom prst="rect">
            <a:avLst/>
          </a:prstGeom>
        </p:spPr>
        <p:txBody>
          <a:bodyPr wrap="square">
            <a:spAutoFit/>
          </a:bodyPr>
          <a:lstStyle/>
          <a:p>
            <a:pPr algn="just"/>
            <a:r>
              <a:rPr lang="en-GB" sz="2000" b="1" dirty="0">
                <a:solidFill>
                  <a:srgbClr val="C00000"/>
                </a:solidFill>
                <a:latin typeface="Times New Roman" panose="02020603050405020304" pitchFamily="18" charset="0"/>
                <a:cs typeface="Times New Roman" panose="02020603050405020304" pitchFamily="18" charset="0"/>
              </a:rPr>
              <a:t>Apo E-2 binds poorly to receptors</a:t>
            </a:r>
            <a:r>
              <a:rPr lang="en-GB" sz="2000" dirty="0">
                <a:latin typeface="Times New Roman" panose="02020603050405020304" pitchFamily="18" charset="0"/>
                <a:cs typeface="Times New Roman" panose="02020603050405020304" pitchFamily="18" charset="0"/>
              </a:rPr>
              <a:t>, and patients who are homozygotic for apo E-2 are </a:t>
            </a:r>
            <a:r>
              <a:rPr lang="en-GB" sz="2000" b="1" dirty="0">
                <a:solidFill>
                  <a:srgbClr val="C00000"/>
                </a:solidFill>
                <a:latin typeface="Times New Roman" panose="02020603050405020304" pitchFamily="18" charset="0"/>
                <a:cs typeface="Times New Roman" panose="02020603050405020304" pitchFamily="18" charset="0"/>
              </a:rPr>
              <a:t>deficient in the clearance of IDL and chylomicron remnants</a:t>
            </a:r>
            <a:r>
              <a:rPr lang="en-GB" sz="2000" dirty="0">
                <a:latin typeface="Times New Roman" panose="02020603050405020304" pitchFamily="18" charset="0"/>
                <a:cs typeface="Times New Roman" panose="02020603050405020304" pitchFamily="18" charset="0"/>
              </a:rPr>
              <a:t>. These individuals have </a:t>
            </a:r>
            <a:r>
              <a:rPr lang="en-GB" sz="2000" b="1" u="sng" dirty="0">
                <a:solidFill>
                  <a:srgbClr val="C00000"/>
                </a:solidFill>
                <a:latin typeface="Times New Roman" panose="02020603050405020304" pitchFamily="18" charset="0"/>
                <a:cs typeface="Times New Roman" panose="02020603050405020304" pitchFamily="18" charset="0"/>
              </a:rPr>
              <a:t>familial type III hyperlipoproteinemia</a:t>
            </a:r>
            <a:r>
              <a:rPr lang="en-GB" sz="2000" b="1" dirty="0">
                <a:solidFill>
                  <a:srgbClr val="C00000"/>
                </a:solidFill>
                <a:latin typeface="Times New Roman" panose="02020603050405020304" pitchFamily="18" charset="0"/>
                <a:cs typeface="Times New Roman" panose="02020603050405020304" pitchFamily="18" charset="0"/>
              </a:rPr>
              <a:t>,</a:t>
            </a:r>
            <a:r>
              <a:rPr lang="en-GB" sz="2000" dirty="0">
                <a:latin typeface="Times New Roman" panose="02020603050405020304" pitchFamily="18" charset="0"/>
                <a:cs typeface="Times New Roman" panose="02020603050405020304" pitchFamily="18" charset="0"/>
              </a:rPr>
              <a:t> with hypercholesterolemia and  atherosclerosis</a:t>
            </a:r>
            <a:endParaRPr lang="en-US" sz="2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C152542-0BE0-407B-9234-F9DA37BB9BA1}"/>
              </a:ext>
            </a:extLst>
          </p:cNvPr>
          <p:cNvSpPr/>
          <p:nvPr/>
        </p:nvSpPr>
        <p:spPr>
          <a:xfrm>
            <a:off x="1904999" y="807425"/>
            <a:ext cx="6823211" cy="1200329"/>
          </a:xfrm>
          <a:prstGeom prst="rect">
            <a:avLst/>
          </a:prstGeom>
        </p:spPr>
        <p:txBody>
          <a:bodyPr wrap="square">
            <a:spAutoFit/>
          </a:bodyPr>
          <a:lstStyle/>
          <a:p>
            <a:r>
              <a:rPr lang="en-GB" sz="3600" b="1" dirty="0">
                <a:latin typeface="Times New Roman" panose="02020603050405020304" pitchFamily="18" charset="0"/>
                <a:cs typeface="Times New Roman" panose="02020603050405020304" pitchFamily="18" charset="0"/>
              </a:rPr>
              <a:t>Familial dysbetalipoproteinemia or broad beta disease</a:t>
            </a:r>
            <a:endParaRPr lang="en-US" sz="36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1FFEC90-EA17-4609-90B7-0BC26DADEF46}"/>
              </a:ext>
            </a:extLst>
          </p:cNvPr>
          <p:cNvPicPr>
            <a:picLocks noChangeAspect="1"/>
          </p:cNvPicPr>
          <p:nvPr/>
        </p:nvPicPr>
        <p:blipFill>
          <a:blip r:embed="rId2"/>
          <a:stretch>
            <a:fillRect/>
          </a:stretch>
        </p:blipFill>
        <p:spPr>
          <a:xfrm>
            <a:off x="4800600" y="2590800"/>
            <a:ext cx="3684518" cy="3276600"/>
          </a:xfrm>
          <a:prstGeom prst="rect">
            <a:avLst/>
          </a:prstGeom>
        </p:spPr>
      </p:pic>
      <p:sp>
        <p:nvSpPr>
          <p:cNvPr id="7" name="Round Same Side Corner Rectangle 4">
            <a:extLst>
              <a:ext uri="{FF2B5EF4-FFF2-40B4-BE49-F238E27FC236}">
                <a16:creationId xmlns:a16="http://schemas.microsoft.com/office/drawing/2014/main" id="{F155BAAB-4556-482B-A34D-140F43681F6A}"/>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733343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98E6-7F52-9F6D-55F5-F5EACA986331}"/>
              </a:ext>
            </a:extLst>
          </p:cNvPr>
          <p:cNvSpPr>
            <a:spLocks noGrp="1"/>
          </p:cNvSpPr>
          <p:nvPr>
            <p:ph type="title"/>
          </p:nvPr>
        </p:nvSpPr>
        <p:spPr>
          <a:xfrm>
            <a:off x="2057400" y="681037"/>
            <a:ext cx="7543800" cy="842964"/>
          </a:xfrm>
        </p:spPr>
        <p:txBody>
          <a:bodyPr>
            <a:normAutofit/>
          </a:bodyPr>
          <a:lstStyle/>
          <a:p>
            <a:r>
              <a:rPr lang="en-US" sz="3600" b="1" dirty="0">
                <a:latin typeface="Times New Roman" panose="02020603050405020304" pitchFamily="18" charset="0"/>
                <a:cs typeface="Times New Roman" panose="02020603050405020304" pitchFamily="18" charset="0"/>
              </a:rPr>
              <a:t>Type I hyperlipoproteinemia</a:t>
            </a:r>
          </a:p>
        </p:txBody>
      </p:sp>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p:txBody>
          <a:bodyPr/>
          <a:lstStyle/>
          <a:p>
            <a:endParaRPr lang="en-US" dirty="0"/>
          </a:p>
          <a:p>
            <a:pPr marL="0" indent="0">
              <a:buNone/>
            </a:pPr>
            <a:endParaRPr lang="en-US" dirty="0"/>
          </a:p>
        </p:txBody>
      </p:sp>
      <p:sp>
        <p:nvSpPr>
          <p:cNvPr id="4" name="Rectangle 3">
            <a:extLst>
              <a:ext uri="{FF2B5EF4-FFF2-40B4-BE49-F238E27FC236}">
                <a16:creationId xmlns:a16="http://schemas.microsoft.com/office/drawing/2014/main" id="{AD73653E-51A2-4A68-88DC-EBB94DB7BAC9}"/>
              </a:ext>
            </a:extLst>
          </p:cNvPr>
          <p:cNvSpPr/>
          <p:nvPr/>
        </p:nvSpPr>
        <p:spPr>
          <a:xfrm>
            <a:off x="723899" y="1825625"/>
            <a:ext cx="3695700" cy="4708981"/>
          </a:xfrm>
          <a:prstGeom prst="rect">
            <a:avLst/>
          </a:prstGeom>
        </p:spPr>
        <p:txBody>
          <a:bodyPr wrap="square">
            <a:spAutoFit/>
          </a:bodyPr>
          <a:lstStyle/>
          <a:p>
            <a:pPr algn="just"/>
            <a:r>
              <a:rPr lang="en-US" sz="2000" dirty="0">
                <a:latin typeface="Times New Roman" panose="02020603050405020304" pitchFamily="18" charset="0"/>
                <a:cs typeface="Times New Roman" panose="02020603050405020304" pitchFamily="18" charset="0"/>
              </a:rPr>
              <a:t>Patients with a deficiency of LPL or apo C-II show a dramatic accumulation </a:t>
            </a:r>
            <a:r>
              <a:rPr lang="en-US" sz="2000" b="1" dirty="0">
                <a:solidFill>
                  <a:srgbClr val="C00000"/>
                </a:solidFill>
                <a:latin typeface="Times New Roman" panose="02020603050405020304" pitchFamily="18" charset="0"/>
                <a:cs typeface="Times New Roman" panose="02020603050405020304" pitchFamily="18" charset="0"/>
              </a:rPr>
              <a:t>[≥1,000 mg/dl] </a:t>
            </a:r>
            <a:r>
              <a:rPr lang="en-US" sz="2000" dirty="0">
                <a:latin typeface="Times New Roman" panose="02020603050405020304" pitchFamily="18" charset="0"/>
                <a:cs typeface="Times New Roman" panose="02020603050405020304" pitchFamily="18" charset="0"/>
              </a:rPr>
              <a:t>of </a:t>
            </a:r>
            <a:r>
              <a:rPr lang="en-US" sz="2000" b="1" dirty="0">
                <a:solidFill>
                  <a:srgbClr val="C00000"/>
                </a:solidFill>
                <a:latin typeface="Times New Roman" panose="02020603050405020304" pitchFamily="18" charset="0"/>
                <a:cs typeface="Times New Roman" panose="02020603050405020304" pitchFamily="18" charset="0"/>
              </a:rPr>
              <a:t>chylomicron-TAG</a:t>
            </a:r>
            <a:r>
              <a:rPr lang="en-US" sz="2000" dirty="0">
                <a:latin typeface="Times New Roman" panose="02020603050405020304" pitchFamily="18" charset="0"/>
                <a:cs typeface="Times New Roman" panose="02020603050405020304" pitchFamily="18" charset="0"/>
              </a:rPr>
              <a:t> in the plasma even in the fasted state. They are at increased risk for </a:t>
            </a:r>
            <a:r>
              <a:rPr lang="en-US" sz="2000" b="1" dirty="0">
                <a:solidFill>
                  <a:srgbClr val="C00000"/>
                </a:solidFill>
                <a:latin typeface="Times New Roman" panose="02020603050405020304" pitchFamily="18" charset="0"/>
                <a:cs typeface="Times New Roman" panose="02020603050405020304" pitchFamily="18" charset="0"/>
              </a:rPr>
              <a:t>acute pancreatitis. </a:t>
            </a:r>
            <a:r>
              <a:rPr lang="en-US" sz="2000" dirty="0">
                <a:latin typeface="Times New Roman" panose="02020603050405020304" pitchFamily="18" charset="0"/>
                <a:cs typeface="Times New Roman" panose="02020603050405020304" pitchFamily="18" charset="0"/>
              </a:rPr>
              <a:t>Treatment is the</a:t>
            </a:r>
          </a:p>
          <a:p>
            <a:pPr algn="just"/>
            <a:r>
              <a:rPr lang="en-US" sz="2000" dirty="0">
                <a:latin typeface="Times New Roman" panose="02020603050405020304" pitchFamily="18" charset="0"/>
                <a:cs typeface="Times New Roman" panose="02020603050405020304" pitchFamily="18" charset="0"/>
              </a:rPr>
              <a:t>reduction of dietary fat</a:t>
            </a:r>
          </a:p>
          <a:p>
            <a:pPr algn="just"/>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Large TG-rich lipoprotein particles, primarily chylomicrons, </a:t>
            </a:r>
            <a:r>
              <a:rPr lang="en-US" sz="2000" dirty="0">
                <a:solidFill>
                  <a:srgbClr val="C00000"/>
                </a:solidFill>
                <a:latin typeface="Times New Roman" panose="02020603050405020304" pitchFamily="18" charset="0"/>
                <a:cs typeface="Times New Roman" panose="02020603050405020304" pitchFamily="18" charset="0"/>
              </a:rPr>
              <a:t>impede capillary circulation </a:t>
            </a:r>
            <a:r>
              <a:rPr lang="en-US" sz="2000" dirty="0">
                <a:latin typeface="Times New Roman" panose="02020603050405020304" pitchFamily="18" charset="0"/>
                <a:cs typeface="Times New Roman" panose="02020603050405020304" pitchFamily="18" charset="0"/>
              </a:rPr>
              <a:t>and cause ischemic </a:t>
            </a:r>
            <a:r>
              <a:rPr lang="en-US" sz="2000" b="1" dirty="0">
                <a:solidFill>
                  <a:srgbClr val="C00000"/>
                </a:solidFill>
                <a:latin typeface="Times New Roman" panose="02020603050405020304" pitchFamily="18" charset="0"/>
                <a:cs typeface="Times New Roman" panose="02020603050405020304" pitchFamily="18" charset="0"/>
              </a:rPr>
              <a:t>damage to pancreatic </a:t>
            </a:r>
            <a:r>
              <a:rPr lang="en-US" sz="2000" dirty="0">
                <a:latin typeface="Times New Roman" panose="02020603050405020304" pitchFamily="18" charset="0"/>
                <a:cs typeface="Times New Roman" panose="02020603050405020304" pitchFamily="18" charset="0"/>
              </a:rPr>
              <a:t>acinar cells</a:t>
            </a:r>
          </a:p>
          <a:p>
            <a:pPr algn="just"/>
            <a:endParaRPr lang="en-US" sz="2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425B713-264C-4D52-9E42-0E225C53F873}"/>
              </a:ext>
            </a:extLst>
          </p:cNvPr>
          <p:cNvPicPr>
            <a:picLocks noChangeAspect="1"/>
          </p:cNvPicPr>
          <p:nvPr/>
        </p:nvPicPr>
        <p:blipFill rotWithShape="1">
          <a:blip r:embed="rId2"/>
          <a:srcRect l="50000" t="17595" r="4167" b="30197"/>
          <a:stretch/>
        </p:blipFill>
        <p:spPr>
          <a:xfrm>
            <a:off x="4724402" y="2183607"/>
            <a:ext cx="4191000" cy="3150393"/>
          </a:xfrm>
          <a:prstGeom prst="rect">
            <a:avLst/>
          </a:prstGeom>
        </p:spPr>
      </p:pic>
      <p:sp>
        <p:nvSpPr>
          <p:cNvPr id="6" name="Round Same Side Corner Rectangle 4">
            <a:extLst>
              <a:ext uri="{FF2B5EF4-FFF2-40B4-BE49-F238E27FC236}">
                <a16:creationId xmlns:a16="http://schemas.microsoft.com/office/drawing/2014/main" id="{E2AEDCBC-1B31-4479-8040-F7B1367A9ED6}"/>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3130102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269-6135-F267-C5C7-20AACC740C5D}"/>
              </a:ext>
            </a:extLst>
          </p:cNvPr>
          <p:cNvSpPr>
            <a:spLocks noGrp="1"/>
          </p:cNvSpPr>
          <p:nvPr>
            <p:ph type="title"/>
          </p:nvPr>
        </p:nvSpPr>
        <p:spPr>
          <a:xfrm>
            <a:off x="1905000" y="609600"/>
            <a:ext cx="6705600" cy="1066800"/>
          </a:xfrm>
        </p:spPr>
        <p:txBody>
          <a:bodyPr>
            <a:noAutofit/>
          </a:bodyPr>
          <a:lstStyle/>
          <a:p>
            <a:r>
              <a:rPr lang="en-US" sz="4400" b="1" dirty="0">
                <a:latin typeface="Times New Roman" panose="02020603050405020304" pitchFamily="18" charset="0"/>
                <a:cs typeface="Times New Roman" panose="02020603050405020304" pitchFamily="18" charset="0"/>
              </a:rPr>
              <a:t>Suggested research articles</a:t>
            </a:r>
          </a:p>
        </p:txBody>
      </p:sp>
      <p:sp>
        <p:nvSpPr>
          <p:cNvPr id="3" name="Content Placeholder 2">
            <a:extLst>
              <a:ext uri="{FF2B5EF4-FFF2-40B4-BE49-F238E27FC236}">
                <a16:creationId xmlns:a16="http://schemas.microsoft.com/office/drawing/2014/main" id="{E8F68D05-F291-952E-930C-206327994D5C}"/>
              </a:ext>
            </a:extLst>
          </p:cNvPr>
          <p:cNvSpPr>
            <a:spLocks noGrp="1"/>
          </p:cNvSpPr>
          <p:nvPr>
            <p:ph idx="1"/>
          </p:nvPr>
        </p:nvSpPr>
        <p:spPr>
          <a:xfrm>
            <a:off x="745598" y="2286000"/>
            <a:ext cx="8077200" cy="3535363"/>
          </a:xfrm>
        </p:spPr>
        <p:txBody>
          <a:bodyPr/>
          <a:lstStyle/>
          <a:p>
            <a:pPr marL="0" indent="0">
              <a:buNone/>
            </a:pPr>
            <a:endParaRPr lang="en-US" dirty="0">
              <a:hlinkClick r:id="rId2"/>
            </a:endParaRPr>
          </a:p>
          <a:p>
            <a:pPr marL="0" indent="0">
              <a:buNone/>
            </a:pPr>
            <a:endParaRPr lang="en-US" dirty="0"/>
          </a:p>
        </p:txBody>
      </p:sp>
      <p:pic>
        <p:nvPicPr>
          <p:cNvPr id="6" name="Picture 5">
            <a:extLst>
              <a:ext uri="{FF2B5EF4-FFF2-40B4-BE49-F238E27FC236}">
                <a16:creationId xmlns:a16="http://schemas.microsoft.com/office/drawing/2014/main" id="{E1E7D3E5-B782-49CC-8396-D86C99BDC663}"/>
              </a:ext>
            </a:extLst>
          </p:cNvPr>
          <p:cNvPicPr>
            <a:picLocks noChangeAspect="1"/>
          </p:cNvPicPr>
          <p:nvPr/>
        </p:nvPicPr>
        <p:blipFill>
          <a:blip r:embed="rId3"/>
          <a:stretch>
            <a:fillRect/>
          </a:stretch>
        </p:blipFill>
        <p:spPr>
          <a:xfrm>
            <a:off x="431273" y="1676400"/>
            <a:ext cx="8391525" cy="4476750"/>
          </a:xfrm>
          <a:prstGeom prst="rect">
            <a:avLst/>
          </a:prstGeom>
        </p:spPr>
      </p:pic>
      <p:sp>
        <p:nvSpPr>
          <p:cNvPr id="8" name="Rectangle 7">
            <a:extLst>
              <a:ext uri="{FF2B5EF4-FFF2-40B4-BE49-F238E27FC236}">
                <a16:creationId xmlns:a16="http://schemas.microsoft.com/office/drawing/2014/main" id="{02EAB073-05C4-42F2-9C27-67813B440288}"/>
              </a:ext>
            </a:extLst>
          </p:cNvPr>
          <p:cNvSpPr/>
          <p:nvPr/>
        </p:nvSpPr>
        <p:spPr>
          <a:xfrm>
            <a:off x="431272" y="6136585"/>
            <a:ext cx="5664727" cy="615553"/>
          </a:xfrm>
          <a:prstGeom prst="rect">
            <a:avLst/>
          </a:prstGeom>
        </p:spPr>
        <p:txBody>
          <a:bodyPr wrap="square">
            <a:spAutoFit/>
          </a:bodyPr>
          <a:lstStyle/>
          <a:p>
            <a:r>
              <a:rPr lang="en-US" sz="1600" dirty="0">
                <a:hlinkClick r:id="rId4"/>
              </a:rPr>
              <a:t>https://www.ncbi.nlm.nih.gov/pmc/articles/PMC1853362/</a:t>
            </a:r>
            <a:endParaRPr lang="en-US" sz="1600" dirty="0"/>
          </a:p>
          <a:p>
            <a:endParaRPr lang="en-US" dirty="0"/>
          </a:p>
        </p:txBody>
      </p:sp>
      <p:sp>
        <p:nvSpPr>
          <p:cNvPr id="7" name="Round Same Side Corner Rectangle 4">
            <a:extLst>
              <a:ext uri="{FF2B5EF4-FFF2-40B4-BE49-F238E27FC236}">
                <a16:creationId xmlns:a16="http://schemas.microsoft.com/office/drawing/2014/main" id="{893AC05F-D1A6-45DE-848F-3EDD7BFEBF9D}"/>
              </a:ext>
            </a:extLst>
          </p:cNvPr>
          <p:cNvSpPr/>
          <p:nvPr/>
        </p:nvSpPr>
        <p:spPr>
          <a:xfrm>
            <a:off x="21183" y="23448"/>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kern="1200" dirty="0">
              <a:solidFill>
                <a:schemeClr val="tx1"/>
              </a:solidFill>
            </a:endParaRPr>
          </a:p>
        </p:txBody>
      </p:sp>
    </p:spTree>
    <p:extLst>
      <p:ext uri="{BB962C8B-B14F-4D97-AF65-F5344CB8AC3E}">
        <p14:creationId xmlns:p14="http://schemas.microsoft.com/office/powerpoint/2010/main" val="4286498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B1C8-12B7-1FF6-AC48-FDD9DC255B2F}"/>
              </a:ext>
            </a:extLst>
          </p:cNvPr>
          <p:cNvSpPr>
            <a:spLocks noGrp="1"/>
          </p:cNvSpPr>
          <p:nvPr>
            <p:ph type="title"/>
          </p:nvPr>
        </p:nvSpPr>
        <p:spPr>
          <a:xfrm>
            <a:off x="457200" y="533400"/>
            <a:ext cx="8229600" cy="609600"/>
          </a:xfrm>
        </p:spPr>
        <p:txBody>
          <a:bodyPr>
            <a:normAutofit/>
          </a:bodyPr>
          <a:lstStyle/>
          <a:p>
            <a:r>
              <a:rPr lang="en-US" b="1" dirty="0">
                <a:latin typeface="Calibri" pitchFamily="34" charset="0"/>
              </a:rPr>
              <a:t>How To Access Digital Library</a:t>
            </a:r>
            <a:endParaRPr lang="en-US" b="1" dirty="0"/>
          </a:p>
        </p:txBody>
      </p:sp>
      <p:sp>
        <p:nvSpPr>
          <p:cNvPr id="3" name="Content Placeholder 2">
            <a:extLst>
              <a:ext uri="{FF2B5EF4-FFF2-40B4-BE49-F238E27FC236}">
                <a16:creationId xmlns:a16="http://schemas.microsoft.com/office/drawing/2014/main" id="{0E04A17E-177D-DB21-27CC-AF62960A7281}"/>
              </a:ext>
            </a:extLst>
          </p:cNvPr>
          <p:cNvSpPr>
            <a:spLocks noGrp="1"/>
          </p:cNvSpPr>
          <p:nvPr>
            <p:ph idx="1"/>
          </p:nvPr>
        </p:nvSpPr>
        <p:spPr>
          <a:xfrm>
            <a:off x="457200" y="1295400"/>
            <a:ext cx="8229600" cy="4830763"/>
          </a:xfrm>
        </p:spPr>
        <p:txBody>
          <a:bodyPr>
            <a:normAutofit fontScale="55000" lnSpcReduction="20000"/>
          </a:bodyPr>
          <a:lstStyle/>
          <a:p>
            <a:pPr marL="514350" indent="-514350">
              <a:buFont typeface="+mj-lt"/>
              <a:buAutoNum type="arabicPeriod"/>
            </a:pPr>
            <a:r>
              <a:rPr lang="en-US" sz="3200" dirty="0">
                <a:solidFill>
                  <a:srgbClr val="202124"/>
                </a:solidFill>
                <a:latin typeface="Times New Roman" panose="02020603050405020304" pitchFamily="18" charset="0"/>
                <a:cs typeface="Times New Roman" panose="02020603050405020304" pitchFamily="18" charset="0"/>
              </a:rPr>
              <a:t>Steps to Access HEC Digital Library</a:t>
            </a:r>
          </a:p>
          <a:p>
            <a:pPr marL="514350" indent="-514350">
              <a:buFont typeface="+mj-lt"/>
              <a:buAutoNum type="arabicPeriod"/>
            </a:pPr>
            <a:endParaRPr lang="en-US" sz="3200" dirty="0">
              <a:solidFill>
                <a:srgbClr val="202124"/>
              </a:solidFill>
              <a:latin typeface="Times New Roman" panose="02020603050405020304" pitchFamily="18" charset="0"/>
              <a:cs typeface="Times New Roman" panose="02020603050405020304" pitchFamily="18" charset="0"/>
            </a:endParaRPr>
          </a:p>
          <a:p>
            <a:pPr>
              <a:buFont typeface="+mj-lt"/>
              <a:buAutoNum type="arabicPeriod"/>
            </a:pPr>
            <a:r>
              <a:rPr lang="en-US" sz="3200" dirty="0">
                <a:solidFill>
                  <a:srgbClr val="202124"/>
                </a:solidFill>
                <a:latin typeface="Times New Roman" panose="02020603050405020304" pitchFamily="18" charset="0"/>
                <a:cs typeface="Times New Roman" panose="02020603050405020304" pitchFamily="18" charset="0"/>
              </a:rPr>
              <a:t>       Go to the website of HEC National Digital Library</a:t>
            </a:r>
          </a:p>
          <a:p>
            <a:pPr marL="514350" indent="-514350">
              <a:buFont typeface="+mj-lt"/>
              <a:buAutoNum type="arabicPeriod"/>
            </a:pPr>
            <a:endParaRPr lang="en-US" sz="3200" dirty="0">
              <a:solidFill>
                <a:srgbClr val="202124"/>
              </a:solidFill>
              <a:latin typeface="Times New Roman" panose="02020603050405020304" pitchFamily="18" charset="0"/>
              <a:cs typeface="Times New Roman" panose="02020603050405020304" pitchFamily="18" charset="0"/>
            </a:endParaRPr>
          </a:p>
          <a:p>
            <a:pPr>
              <a:buFont typeface="+mj-lt"/>
              <a:buAutoNum type="arabicPeriod"/>
            </a:pPr>
            <a:r>
              <a:rPr lang="en-US" sz="3200" dirty="0">
                <a:solidFill>
                  <a:srgbClr val="202124"/>
                </a:solidFill>
                <a:latin typeface="Times New Roman" panose="02020603050405020304" pitchFamily="18" charset="0"/>
                <a:cs typeface="Times New Roman" panose="02020603050405020304" pitchFamily="18" charset="0"/>
              </a:rPr>
              <a:t>       On Home Page, click on the INSTITUTES</a:t>
            </a:r>
          </a:p>
          <a:p>
            <a:pPr marL="514350" indent="-514350">
              <a:buFont typeface="+mj-lt"/>
              <a:buAutoNum type="arabicPeriod"/>
            </a:pPr>
            <a:endParaRPr lang="en-US" sz="3200" dirty="0">
              <a:solidFill>
                <a:srgbClr val="202124"/>
              </a:solidFill>
              <a:latin typeface="Times New Roman" panose="02020603050405020304" pitchFamily="18" charset="0"/>
              <a:cs typeface="Times New Roman" panose="02020603050405020304" pitchFamily="18" charset="0"/>
            </a:endParaRPr>
          </a:p>
          <a:p>
            <a:pPr>
              <a:buFont typeface="+mj-lt"/>
              <a:buAutoNum type="arabicPeriod"/>
            </a:pPr>
            <a:r>
              <a:rPr lang="en-US" sz="3200" dirty="0">
                <a:solidFill>
                  <a:srgbClr val="202124"/>
                </a:solidFill>
                <a:latin typeface="Times New Roman" panose="02020603050405020304" pitchFamily="18" charset="0"/>
                <a:cs typeface="Times New Roman" panose="02020603050405020304" pitchFamily="18" charset="0"/>
              </a:rPr>
              <a:t>       A page will appear showing the universities from Public and Private Sector and           other Institutes which have access to HEC National Digital Library HNDL</a:t>
            </a:r>
          </a:p>
          <a:p>
            <a:pPr marL="514350" indent="-514350">
              <a:buFont typeface="+mj-lt"/>
              <a:buAutoNum type="arabicPeriod"/>
            </a:pPr>
            <a:endParaRPr lang="en-US" sz="3200" dirty="0">
              <a:solidFill>
                <a:srgbClr val="202124"/>
              </a:solidFill>
              <a:latin typeface="Times New Roman" panose="02020603050405020304" pitchFamily="18" charset="0"/>
              <a:cs typeface="Times New Roman" panose="02020603050405020304" pitchFamily="18" charset="0"/>
            </a:endParaRPr>
          </a:p>
          <a:p>
            <a:pPr>
              <a:buFont typeface="+mj-lt"/>
              <a:buAutoNum type="arabicPeriod"/>
            </a:pPr>
            <a:r>
              <a:rPr lang="en-US" sz="3200" dirty="0">
                <a:solidFill>
                  <a:srgbClr val="202124"/>
                </a:solidFill>
                <a:latin typeface="Times New Roman" panose="02020603050405020304" pitchFamily="18" charset="0"/>
                <a:cs typeface="Times New Roman" panose="02020603050405020304" pitchFamily="18" charset="0"/>
              </a:rPr>
              <a:t>      Select your desired Institute</a:t>
            </a:r>
          </a:p>
          <a:p>
            <a:pPr marL="514350" indent="-514350">
              <a:buFont typeface="+mj-lt"/>
              <a:buAutoNum type="arabicPeriod"/>
            </a:pPr>
            <a:endParaRPr lang="en-US" sz="3200" dirty="0">
              <a:solidFill>
                <a:srgbClr val="202124"/>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200" dirty="0">
                <a:solidFill>
                  <a:srgbClr val="000000"/>
                </a:solidFill>
                <a:latin typeface="Times New Roman" panose="02020603050405020304" pitchFamily="18" charset="0"/>
                <a:cs typeface="Times New Roman" panose="02020603050405020304" pitchFamily="18" charset="0"/>
              </a:rPr>
              <a:t>A page will appear showing the resources of the institution</a:t>
            </a:r>
          </a:p>
          <a:p>
            <a:pPr marL="514350" indent="-514350">
              <a:buFont typeface="+mj-lt"/>
              <a:buAutoNum type="arabicPeriod"/>
            </a:pPr>
            <a:endParaRPr lang="en-US" sz="3200" dirty="0">
              <a:solidFill>
                <a:srgbClr val="00000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200" dirty="0">
                <a:solidFill>
                  <a:srgbClr val="000000"/>
                </a:solidFill>
                <a:latin typeface="Times New Roman" panose="02020603050405020304" pitchFamily="18" charset="0"/>
                <a:cs typeface="Times New Roman" panose="02020603050405020304" pitchFamily="18" charset="0"/>
              </a:rPr>
              <a:t>Journals and Researches will appear</a:t>
            </a:r>
          </a:p>
          <a:p>
            <a:pPr marL="514350" indent="-514350">
              <a:buFont typeface="+mj-lt"/>
              <a:buAutoNum type="arabicPeriod"/>
            </a:pPr>
            <a:endParaRPr lang="en-US" sz="3200" dirty="0">
              <a:solidFill>
                <a:srgbClr val="00000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200" dirty="0">
                <a:solidFill>
                  <a:srgbClr val="000000"/>
                </a:solidFill>
                <a:latin typeface="Times New Roman" panose="02020603050405020304" pitchFamily="18" charset="0"/>
                <a:cs typeface="Times New Roman" panose="02020603050405020304" pitchFamily="18" charset="0"/>
              </a:rPr>
              <a:t>You can find a Journal by clicking on JOURNALS AND DATABASE and enter a keyword to search for your desired journal</a:t>
            </a:r>
            <a:endParaRPr lang="en-US" sz="3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34325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34E39-7AC9-60CE-F028-9AE8066E22A4}"/>
              </a:ext>
            </a:extLst>
          </p:cNvPr>
          <p:cNvSpPr>
            <a:spLocks noGrp="1"/>
          </p:cNvSpPr>
          <p:nvPr>
            <p:ph type="title"/>
          </p:nvPr>
        </p:nvSpPr>
        <p:spPr>
          <a:xfrm>
            <a:off x="2137741" y="800099"/>
            <a:ext cx="6400800" cy="838201"/>
          </a:xfrm>
        </p:spPr>
        <p:txBody>
          <a:bodyPr>
            <a:noAutofit/>
          </a:bodyPr>
          <a:lstStyle/>
          <a:p>
            <a:r>
              <a:rPr lang="en-US" sz="4400" b="1" dirty="0">
                <a:latin typeface="Times New Roman" panose="02020603050405020304" pitchFamily="18" charset="0"/>
                <a:cs typeface="Times New Roman" panose="02020603050405020304" pitchFamily="18" charset="0"/>
              </a:rPr>
              <a:t>Learning resources</a:t>
            </a:r>
          </a:p>
        </p:txBody>
      </p:sp>
      <p:sp>
        <p:nvSpPr>
          <p:cNvPr id="3" name="Content Placeholder 2">
            <a:extLst>
              <a:ext uri="{FF2B5EF4-FFF2-40B4-BE49-F238E27FC236}">
                <a16:creationId xmlns:a16="http://schemas.microsoft.com/office/drawing/2014/main" id="{D171501C-D8F1-2341-B710-E4956448C3C5}"/>
              </a:ext>
            </a:extLst>
          </p:cNvPr>
          <p:cNvSpPr>
            <a:spLocks noGrp="1"/>
          </p:cNvSpPr>
          <p:nvPr>
            <p:ph idx="1"/>
          </p:nvPr>
        </p:nvSpPr>
        <p:spPr>
          <a:xfrm>
            <a:off x="457200" y="2209800"/>
            <a:ext cx="7886700" cy="4351338"/>
          </a:xfrm>
        </p:spPr>
        <p:txBody>
          <a:bodyPr>
            <a:normAutofit/>
          </a:bodyPr>
          <a:lstStyle/>
          <a:p>
            <a:pPr marL="0" indent="0">
              <a:buNone/>
            </a:pPr>
            <a:endParaRPr lang="en-US" dirty="0"/>
          </a:p>
          <a:p>
            <a:pPr>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Lippincott Illustrated Review, </a:t>
            </a:r>
          </a:p>
          <a:p>
            <a:pPr marL="0" indent="0">
              <a:buNone/>
            </a:pPr>
            <a:r>
              <a:rPr lang="en-GB" sz="2400" dirty="0">
                <a:latin typeface="Times New Roman" panose="02020603050405020304" pitchFamily="18" charset="0"/>
                <a:cs typeface="Times New Roman" panose="02020603050405020304" pitchFamily="18" charset="0"/>
              </a:rPr>
              <a:t>   Biochemistry, (Eighth edition, </a:t>
            </a:r>
          </a:p>
          <a:p>
            <a:pPr marL="0" indent="0">
              <a:buNone/>
            </a:pPr>
            <a:r>
              <a:rPr lang="en-GB" sz="2400" dirty="0">
                <a:latin typeface="Times New Roman" panose="02020603050405020304" pitchFamily="18" charset="0"/>
                <a:cs typeface="Times New Roman" panose="02020603050405020304" pitchFamily="18" charset="0"/>
              </a:rPr>
              <a:t>   chapter 18, Pages 224-231)</a:t>
            </a:r>
          </a:p>
          <a:p>
            <a:pPr>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Related articles</a:t>
            </a:r>
          </a:p>
          <a:p>
            <a:pPr>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Google images</a:t>
            </a:r>
          </a:p>
          <a:p>
            <a:endParaRPr lang="en-US" dirty="0"/>
          </a:p>
          <a:p>
            <a:pPr marL="0" indent="0">
              <a:buNone/>
            </a:pPr>
            <a:r>
              <a:rPr lang="en-US" sz="2400" dirty="0">
                <a:latin typeface="Arial Rounded MT Bold" panose="020F0704030504030204" pitchFamily="34" charset="0"/>
              </a:rPr>
              <a:t>                                        </a:t>
            </a:r>
            <a:endParaRPr lang="en-US" sz="8000" dirty="0"/>
          </a:p>
          <a:p>
            <a:endParaRPr lang="en-US" dirty="0"/>
          </a:p>
          <a:p>
            <a:endParaRPr lang="en-US" dirty="0"/>
          </a:p>
        </p:txBody>
      </p:sp>
      <p:pic>
        <p:nvPicPr>
          <p:cNvPr id="5" name="Picture 4">
            <a:extLst>
              <a:ext uri="{FF2B5EF4-FFF2-40B4-BE49-F238E27FC236}">
                <a16:creationId xmlns:a16="http://schemas.microsoft.com/office/drawing/2014/main" id="{96B7A5C7-DAF1-43ED-B4C0-CC808638F1E0}"/>
              </a:ext>
            </a:extLst>
          </p:cNvPr>
          <p:cNvPicPr>
            <a:picLocks noChangeAspect="1"/>
          </p:cNvPicPr>
          <p:nvPr/>
        </p:nvPicPr>
        <p:blipFill>
          <a:blip r:embed="rId2"/>
          <a:stretch>
            <a:fillRect/>
          </a:stretch>
        </p:blipFill>
        <p:spPr>
          <a:xfrm>
            <a:off x="6082515" y="2438400"/>
            <a:ext cx="2254759" cy="2933701"/>
          </a:xfrm>
          <a:prstGeom prst="rect">
            <a:avLst/>
          </a:prstGeom>
        </p:spPr>
      </p:pic>
    </p:spTree>
    <p:extLst>
      <p:ext uri="{BB962C8B-B14F-4D97-AF65-F5344CB8AC3E}">
        <p14:creationId xmlns:p14="http://schemas.microsoft.com/office/powerpoint/2010/main" val="495021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83" y="365127"/>
            <a:ext cx="9037771" cy="1235074"/>
          </a:xfrm>
        </p:spPr>
        <p:txBody>
          <a:bodyPr>
            <a:noAutofit/>
          </a:bodyPr>
          <a:lstStyle/>
          <a:p>
            <a:pPr algn="ctr"/>
            <a:r>
              <a:rPr lang="en-US" sz="4000" b="1" dirty="0">
                <a:latin typeface="+mn-lt"/>
              </a:rPr>
              <a:t>Family Medicine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28</a:t>
            </a:fld>
            <a:endParaRPr lang="en-US"/>
          </a:p>
        </p:txBody>
      </p:sp>
      <p:sp>
        <p:nvSpPr>
          <p:cNvPr id="2" name="Rectangle 1">
            <a:extLst>
              <a:ext uri="{FF2B5EF4-FFF2-40B4-BE49-F238E27FC236}">
                <a16:creationId xmlns:a16="http://schemas.microsoft.com/office/drawing/2014/main" id="{B6A1171D-F594-4618-814E-FBBDDA662D84}"/>
              </a:ext>
            </a:extLst>
          </p:cNvPr>
          <p:cNvSpPr/>
          <p:nvPr/>
        </p:nvSpPr>
        <p:spPr>
          <a:xfrm>
            <a:off x="1447800" y="1859340"/>
            <a:ext cx="5410200" cy="4154984"/>
          </a:xfrm>
          <a:prstGeom prst="rect">
            <a:avLst/>
          </a:prstGeom>
        </p:spPr>
        <p:txBody>
          <a:bodyPr wrap="square">
            <a:spAutoFit/>
          </a:bodyPr>
          <a:lstStyle/>
          <a:p>
            <a:pPr marL="342900" indent="-342900">
              <a:buFont typeface="Arial" panose="020B0604020202020204" pitchFamily="34" charset="0"/>
              <a:buChar char="•"/>
            </a:pPr>
            <a:r>
              <a:rPr lang="en-US" sz="2400" dirty="0"/>
              <a:t>Diagnosis </a:t>
            </a:r>
          </a:p>
          <a:p>
            <a:pPr marL="342900" indent="-342900">
              <a:buFont typeface="Arial" panose="020B0604020202020204" pitchFamily="34" charset="0"/>
              <a:buChar char="•"/>
            </a:pPr>
            <a:r>
              <a:rPr lang="en-US" sz="2400" dirty="0"/>
              <a:t>Family Medicine plays important role in following manner: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Education &amp; Counselling</a:t>
            </a:r>
          </a:p>
          <a:p>
            <a:r>
              <a:rPr lang="en-US" sz="2400" dirty="0"/>
              <a:t> </a:t>
            </a:r>
          </a:p>
          <a:p>
            <a:pPr marL="342900" indent="-342900">
              <a:buFont typeface="Arial" panose="020B0604020202020204" pitchFamily="34" charset="0"/>
              <a:buChar char="•"/>
            </a:pPr>
            <a:r>
              <a:rPr lang="en-US" sz="2400" dirty="0"/>
              <a:t>Dietary Guidance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Monitoring</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Refer to Specialists </a:t>
            </a:r>
          </a:p>
        </p:txBody>
      </p:sp>
      <p:sp>
        <p:nvSpPr>
          <p:cNvPr id="9" name="Round Same Side Corner Rectangle 4">
            <a:extLst>
              <a:ext uri="{FF2B5EF4-FFF2-40B4-BE49-F238E27FC236}">
                <a16:creationId xmlns:a16="http://schemas.microsoft.com/office/drawing/2014/main" id="{F7396DA5-1775-4A37-A1F6-32BA8B878C88}"/>
              </a:ext>
            </a:extLst>
          </p:cNvPr>
          <p:cNvSpPr/>
          <p:nvPr/>
        </p:nvSpPr>
        <p:spPr>
          <a:xfrm>
            <a:off x="21183" y="23448"/>
            <a:ext cx="29506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kern="1200" dirty="0">
              <a:solidFill>
                <a:schemeClr val="tx1"/>
              </a:solidFill>
            </a:endParaRPr>
          </a:p>
        </p:txBody>
      </p:sp>
    </p:spTree>
    <p:extLst>
      <p:ext uri="{BB962C8B-B14F-4D97-AF65-F5344CB8AC3E}">
        <p14:creationId xmlns:p14="http://schemas.microsoft.com/office/powerpoint/2010/main" val="1261385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B1C8-12B7-1FF6-AC48-FDD9DC255B2F}"/>
              </a:ext>
            </a:extLst>
          </p:cNvPr>
          <p:cNvSpPr>
            <a:spLocks noGrp="1"/>
          </p:cNvSpPr>
          <p:nvPr>
            <p:ph type="title"/>
          </p:nvPr>
        </p:nvSpPr>
        <p:spPr>
          <a:xfrm>
            <a:off x="869795" y="427037"/>
            <a:ext cx="8229600" cy="609600"/>
          </a:xfrm>
        </p:spPr>
        <p:txBody>
          <a:bodyPr>
            <a:normAutofit/>
          </a:bodyPr>
          <a:lstStyle/>
          <a:p>
            <a:r>
              <a:rPr lang="en-US" b="1" dirty="0">
                <a:latin typeface="Calibri" pitchFamily="34" charset="0"/>
              </a:rPr>
              <a:t>How To Access Digital Library</a:t>
            </a:r>
            <a:endParaRPr lang="en-US" dirty="0"/>
          </a:p>
        </p:txBody>
      </p:sp>
      <p:sp>
        <p:nvSpPr>
          <p:cNvPr id="3" name="Content Placeholder 2">
            <a:extLst>
              <a:ext uri="{FF2B5EF4-FFF2-40B4-BE49-F238E27FC236}">
                <a16:creationId xmlns:a16="http://schemas.microsoft.com/office/drawing/2014/main" id="{0E04A17E-177D-DB21-27CC-AF62960A7281}"/>
              </a:ext>
            </a:extLst>
          </p:cNvPr>
          <p:cNvSpPr>
            <a:spLocks noGrp="1"/>
          </p:cNvSpPr>
          <p:nvPr>
            <p:ph idx="1"/>
          </p:nvPr>
        </p:nvSpPr>
        <p:spPr>
          <a:xfrm>
            <a:off x="457200" y="1295400"/>
            <a:ext cx="8229600" cy="4830763"/>
          </a:xfrm>
        </p:spPr>
        <p:txBody>
          <a:bodyPr>
            <a:normAutofit fontScale="55000" lnSpcReduction="20000"/>
          </a:bodyPr>
          <a:lstStyle/>
          <a:p>
            <a:pPr marL="514350" indent="-514350">
              <a:buFont typeface="+mj-lt"/>
              <a:buAutoNum type="arabicPeriod"/>
            </a:pPr>
            <a:r>
              <a:rPr lang="en-US" sz="3200" dirty="0">
                <a:solidFill>
                  <a:srgbClr val="202124"/>
                </a:solidFill>
                <a:latin typeface="Times New Roman" panose="02020603050405020304" pitchFamily="18" charset="0"/>
                <a:cs typeface="Times New Roman" panose="02020603050405020304" pitchFamily="18" charset="0"/>
              </a:rPr>
              <a:t>Steps to Access HEC Digital Library</a:t>
            </a:r>
          </a:p>
          <a:p>
            <a:pPr marL="514350" indent="-514350">
              <a:buFont typeface="+mj-lt"/>
              <a:buAutoNum type="arabicPeriod"/>
            </a:pPr>
            <a:endParaRPr lang="en-US" sz="3200" dirty="0">
              <a:solidFill>
                <a:srgbClr val="202124"/>
              </a:solidFill>
              <a:latin typeface="Times New Roman" panose="02020603050405020304" pitchFamily="18" charset="0"/>
              <a:cs typeface="Times New Roman" panose="02020603050405020304" pitchFamily="18" charset="0"/>
            </a:endParaRPr>
          </a:p>
          <a:p>
            <a:pPr>
              <a:buFont typeface="+mj-lt"/>
              <a:buAutoNum type="arabicPeriod"/>
            </a:pPr>
            <a:r>
              <a:rPr lang="en-US" sz="3200" dirty="0">
                <a:solidFill>
                  <a:srgbClr val="202124"/>
                </a:solidFill>
                <a:latin typeface="Times New Roman" panose="02020603050405020304" pitchFamily="18" charset="0"/>
                <a:cs typeface="Times New Roman" panose="02020603050405020304" pitchFamily="18" charset="0"/>
              </a:rPr>
              <a:t>       Go to the website of HEC National Digital Library</a:t>
            </a:r>
          </a:p>
          <a:p>
            <a:pPr marL="514350" indent="-514350">
              <a:buFont typeface="+mj-lt"/>
              <a:buAutoNum type="arabicPeriod"/>
            </a:pPr>
            <a:endParaRPr lang="en-US" sz="3200" dirty="0">
              <a:solidFill>
                <a:srgbClr val="202124"/>
              </a:solidFill>
              <a:latin typeface="Times New Roman" panose="02020603050405020304" pitchFamily="18" charset="0"/>
              <a:cs typeface="Times New Roman" panose="02020603050405020304" pitchFamily="18" charset="0"/>
            </a:endParaRPr>
          </a:p>
          <a:p>
            <a:pPr>
              <a:buFont typeface="+mj-lt"/>
              <a:buAutoNum type="arabicPeriod"/>
            </a:pPr>
            <a:r>
              <a:rPr lang="en-US" sz="3200" dirty="0">
                <a:solidFill>
                  <a:srgbClr val="202124"/>
                </a:solidFill>
                <a:latin typeface="Times New Roman" panose="02020603050405020304" pitchFamily="18" charset="0"/>
                <a:cs typeface="Times New Roman" panose="02020603050405020304" pitchFamily="18" charset="0"/>
              </a:rPr>
              <a:t>       On Home Page, click on the INSTITUTES</a:t>
            </a:r>
          </a:p>
          <a:p>
            <a:pPr marL="514350" indent="-514350">
              <a:buFont typeface="+mj-lt"/>
              <a:buAutoNum type="arabicPeriod"/>
            </a:pPr>
            <a:endParaRPr lang="en-US" sz="3200" dirty="0">
              <a:solidFill>
                <a:srgbClr val="202124"/>
              </a:solidFill>
              <a:latin typeface="Times New Roman" panose="02020603050405020304" pitchFamily="18" charset="0"/>
              <a:cs typeface="Times New Roman" panose="02020603050405020304" pitchFamily="18" charset="0"/>
            </a:endParaRPr>
          </a:p>
          <a:p>
            <a:pPr>
              <a:buFont typeface="+mj-lt"/>
              <a:buAutoNum type="arabicPeriod"/>
            </a:pPr>
            <a:r>
              <a:rPr lang="en-US" sz="3200" dirty="0">
                <a:solidFill>
                  <a:srgbClr val="202124"/>
                </a:solidFill>
                <a:latin typeface="Times New Roman" panose="02020603050405020304" pitchFamily="18" charset="0"/>
                <a:cs typeface="Times New Roman" panose="02020603050405020304" pitchFamily="18" charset="0"/>
              </a:rPr>
              <a:t>       A page will appear showing the universities from Public and Private Sector and           other Institutes which have access to HEC National Digital Library HNDL</a:t>
            </a:r>
          </a:p>
          <a:p>
            <a:pPr marL="514350" indent="-514350">
              <a:buFont typeface="+mj-lt"/>
              <a:buAutoNum type="arabicPeriod"/>
            </a:pPr>
            <a:endParaRPr lang="en-US" sz="3200" dirty="0">
              <a:solidFill>
                <a:srgbClr val="202124"/>
              </a:solidFill>
              <a:latin typeface="Times New Roman" panose="02020603050405020304" pitchFamily="18" charset="0"/>
              <a:cs typeface="Times New Roman" panose="02020603050405020304" pitchFamily="18" charset="0"/>
            </a:endParaRPr>
          </a:p>
          <a:p>
            <a:pPr>
              <a:buFont typeface="+mj-lt"/>
              <a:buAutoNum type="arabicPeriod"/>
            </a:pPr>
            <a:r>
              <a:rPr lang="en-US" sz="3200" dirty="0">
                <a:solidFill>
                  <a:srgbClr val="202124"/>
                </a:solidFill>
                <a:latin typeface="Times New Roman" panose="02020603050405020304" pitchFamily="18" charset="0"/>
                <a:cs typeface="Times New Roman" panose="02020603050405020304" pitchFamily="18" charset="0"/>
              </a:rPr>
              <a:t>      Select your desired Institute</a:t>
            </a:r>
          </a:p>
          <a:p>
            <a:pPr marL="514350" indent="-514350">
              <a:buFont typeface="+mj-lt"/>
              <a:buAutoNum type="arabicPeriod"/>
            </a:pPr>
            <a:endParaRPr lang="en-US" sz="3200" dirty="0">
              <a:solidFill>
                <a:srgbClr val="202124"/>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200" dirty="0">
                <a:solidFill>
                  <a:srgbClr val="000000"/>
                </a:solidFill>
                <a:latin typeface="Times New Roman" panose="02020603050405020304" pitchFamily="18" charset="0"/>
                <a:cs typeface="Times New Roman" panose="02020603050405020304" pitchFamily="18" charset="0"/>
              </a:rPr>
              <a:t>A page will appear showing the resources of the institution</a:t>
            </a:r>
          </a:p>
          <a:p>
            <a:pPr marL="514350" indent="-514350">
              <a:buFont typeface="+mj-lt"/>
              <a:buAutoNum type="arabicPeriod"/>
            </a:pPr>
            <a:endParaRPr lang="en-US" sz="3200" dirty="0">
              <a:solidFill>
                <a:srgbClr val="00000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200" dirty="0">
                <a:solidFill>
                  <a:srgbClr val="000000"/>
                </a:solidFill>
                <a:latin typeface="Times New Roman" panose="02020603050405020304" pitchFamily="18" charset="0"/>
                <a:cs typeface="Times New Roman" panose="02020603050405020304" pitchFamily="18" charset="0"/>
              </a:rPr>
              <a:t>Journals and Researches will appear</a:t>
            </a:r>
          </a:p>
          <a:p>
            <a:pPr marL="514350" indent="-514350">
              <a:buFont typeface="+mj-lt"/>
              <a:buAutoNum type="arabicPeriod"/>
            </a:pPr>
            <a:endParaRPr lang="en-US" sz="3200" dirty="0">
              <a:solidFill>
                <a:srgbClr val="00000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200" dirty="0">
                <a:solidFill>
                  <a:srgbClr val="000000"/>
                </a:solidFill>
                <a:latin typeface="Times New Roman" panose="02020603050405020304" pitchFamily="18" charset="0"/>
                <a:cs typeface="Times New Roman" panose="02020603050405020304" pitchFamily="18" charset="0"/>
              </a:rPr>
              <a:t>You can find a Journal by clicking on JOURNALS AND DATABASE and enter a keyword to search for your desired journal</a:t>
            </a:r>
            <a:endParaRPr lang="en-US" sz="3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6562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latin typeface="+mn-lt"/>
              </a:rPr>
              <a:t>Motto, Vision, Dream</a:t>
            </a:r>
          </a:p>
        </p:txBody>
      </p:sp>
      <p:graphicFrame>
        <p:nvGraphicFramePr>
          <p:cNvPr id="4" name="Content Placeholder 3">
            <a:extLst>
              <a:ext uri="{FF2B5EF4-FFF2-40B4-BE49-F238E27FC236}">
                <a16:creationId xmlns:a16="http://schemas.microsoft.com/office/drawing/2014/main" id="{A267C48E-C722-45BA-ABA8-7A339C617CBD}"/>
              </a:ext>
            </a:extLst>
          </p:cNvPr>
          <p:cNvGraphicFramePr>
            <a:graphicFrameLocks noGrp="1"/>
          </p:cNvGraphicFramePr>
          <p:nvPr>
            <p:ph idx="1"/>
          </p:nvPr>
        </p:nvGraphicFramePr>
        <p:xfrm>
          <a:off x="628650" y="1825625"/>
          <a:ext cx="326958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4572000" y="1295400"/>
            <a:ext cx="4114799" cy="526297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To impart evidence based research oriented medical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To provide best possible patient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To inculcate the values of mutual respect and ethical practice of medicine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886851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34E39-7AC9-60CE-F028-9AE8066E22A4}"/>
              </a:ext>
            </a:extLst>
          </p:cNvPr>
          <p:cNvSpPr>
            <a:spLocks noGrp="1"/>
          </p:cNvSpPr>
          <p:nvPr>
            <p:ph type="title"/>
          </p:nvPr>
        </p:nvSpPr>
        <p:spPr>
          <a:xfrm>
            <a:off x="2137741" y="800099"/>
            <a:ext cx="6400800" cy="838201"/>
          </a:xfrm>
        </p:spPr>
        <p:txBody>
          <a:bodyPr>
            <a:noAutofit/>
          </a:bodyPr>
          <a:lstStyle/>
          <a:p>
            <a:r>
              <a:rPr lang="en-US" sz="4400" b="1" dirty="0">
                <a:latin typeface="Times New Roman" panose="02020603050405020304" pitchFamily="18" charset="0"/>
                <a:cs typeface="Times New Roman" panose="02020603050405020304" pitchFamily="18" charset="0"/>
              </a:rPr>
              <a:t>Learning resources</a:t>
            </a:r>
          </a:p>
        </p:txBody>
      </p:sp>
      <p:sp>
        <p:nvSpPr>
          <p:cNvPr id="3" name="Content Placeholder 2">
            <a:extLst>
              <a:ext uri="{FF2B5EF4-FFF2-40B4-BE49-F238E27FC236}">
                <a16:creationId xmlns:a16="http://schemas.microsoft.com/office/drawing/2014/main" id="{D171501C-D8F1-2341-B710-E4956448C3C5}"/>
              </a:ext>
            </a:extLst>
          </p:cNvPr>
          <p:cNvSpPr>
            <a:spLocks noGrp="1"/>
          </p:cNvSpPr>
          <p:nvPr>
            <p:ph idx="1"/>
          </p:nvPr>
        </p:nvSpPr>
        <p:spPr>
          <a:xfrm>
            <a:off x="457200" y="2209800"/>
            <a:ext cx="7886700" cy="4351338"/>
          </a:xfrm>
        </p:spPr>
        <p:txBody>
          <a:bodyPr>
            <a:normAutofit/>
          </a:bodyPr>
          <a:lstStyle/>
          <a:p>
            <a:pPr marL="0" indent="0">
              <a:buNone/>
            </a:pPr>
            <a:endParaRPr lang="en-US" dirty="0"/>
          </a:p>
          <a:p>
            <a:pPr>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Lippincott Illustrated Review, </a:t>
            </a:r>
          </a:p>
          <a:p>
            <a:pPr marL="0" indent="0">
              <a:buNone/>
            </a:pPr>
            <a:r>
              <a:rPr lang="en-GB" sz="2400" dirty="0">
                <a:latin typeface="Times New Roman" panose="02020603050405020304" pitchFamily="18" charset="0"/>
                <a:cs typeface="Times New Roman" panose="02020603050405020304" pitchFamily="18" charset="0"/>
              </a:rPr>
              <a:t>   Biochemistry, (Eighth edition, </a:t>
            </a:r>
          </a:p>
          <a:p>
            <a:pPr marL="0" indent="0">
              <a:buNone/>
            </a:pPr>
            <a:r>
              <a:rPr lang="en-GB" sz="2400" dirty="0">
                <a:latin typeface="Times New Roman" panose="02020603050405020304" pitchFamily="18" charset="0"/>
                <a:cs typeface="Times New Roman" panose="02020603050405020304" pitchFamily="18" charset="0"/>
              </a:rPr>
              <a:t>   chapter 18, Pages 224-231)</a:t>
            </a:r>
          </a:p>
          <a:p>
            <a:pPr>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Related articles</a:t>
            </a:r>
          </a:p>
          <a:p>
            <a:pPr>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Google images</a:t>
            </a:r>
          </a:p>
          <a:p>
            <a:endParaRPr lang="en-US" dirty="0"/>
          </a:p>
          <a:p>
            <a:pPr marL="0" indent="0">
              <a:buNone/>
            </a:pPr>
            <a:r>
              <a:rPr lang="en-US" sz="2400" dirty="0">
                <a:latin typeface="Arial Rounded MT Bold" panose="020F0704030504030204" pitchFamily="34" charset="0"/>
              </a:rPr>
              <a:t>                                        </a:t>
            </a:r>
            <a:endParaRPr lang="en-US" sz="8000" dirty="0"/>
          </a:p>
          <a:p>
            <a:endParaRPr lang="en-US" dirty="0"/>
          </a:p>
          <a:p>
            <a:endParaRPr lang="en-US" dirty="0"/>
          </a:p>
        </p:txBody>
      </p:sp>
      <p:pic>
        <p:nvPicPr>
          <p:cNvPr id="5" name="Picture 4">
            <a:extLst>
              <a:ext uri="{FF2B5EF4-FFF2-40B4-BE49-F238E27FC236}">
                <a16:creationId xmlns:a16="http://schemas.microsoft.com/office/drawing/2014/main" id="{96B7A5C7-DAF1-43ED-B4C0-CC808638F1E0}"/>
              </a:ext>
            </a:extLst>
          </p:cNvPr>
          <p:cNvPicPr>
            <a:picLocks noChangeAspect="1"/>
          </p:cNvPicPr>
          <p:nvPr/>
        </p:nvPicPr>
        <p:blipFill>
          <a:blip r:embed="rId2"/>
          <a:stretch>
            <a:fillRect/>
          </a:stretch>
        </p:blipFill>
        <p:spPr>
          <a:xfrm>
            <a:off x="6082515" y="2438400"/>
            <a:ext cx="2254759" cy="2933701"/>
          </a:xfrm>
          <a:prstGeom prst="rect">
            <a:avLst/>
          </a:prstGeom>
        </p:spPr>
      </p:pic>
    </p:spTree>
    <p:extLst>
      <p:ext uri="{BB962C8B-B14F-4D97-AF65-F5344CB8AC3E}">
        <p14:creationId xmlns:p14="http://schemas.microsoft.com/office/powerpoint/2010/main" val="1498529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B1C8-12B7-1FF6-AC48-FDD9DC255B2F}"/>
              </a:ext>
            </a:extLst>
          </p:cNvPr>
          <p:cNvSpPr>
            <a:spLocks noGrp="1"/>
          </p:cNvSpPr>
          <p:nvPr>
            <p:ph type="title"/>
          </p:nvPr>
        </p:nvSpPr>
        <p:spPr>
          <a:xfrm>
            <a:off x="457200" y="533400"/>
            <a:ext cx="8229600" cy="609600"/>
          </a:xfrm>
        </p:spPr>
        <p:txBody>
          <a:bodyPr>
            <a:normAutofit/>
          </a:bodyPr>
          <a:lstStyle/>
          <a:p>
            <a:r>
              <a:rPr lang="en-US" b="1" dirty="0">
                <a:solidFill>
                  <a:schemeClr val="accent4">
                    <a:lumMod val="75000"/>
                  </a:schemeClr>
                </a:solidFill>
                <a:latin typeface="Calibri" pitchFamily="34" charset="0"/>
              </a:rPr>
              <a:t>How To Access Digital Library</a:t>
            </a:r>
            <a:endParaRPr lang="en-US" dirty="0"/>
          </a:p>
        </p:txBody>
      </p:sp>
      <p:sp>
        <p:nvSpPr>
          <p:cNvPr id="3" name="Content Placeholder 2">
            <a:extLst>
              <a:ext uri="{FF2B5EF4-FFF2-40B4-BE49-F238E27FC236}">
                <a16:creationId xmlns:a16="http://schemas.microsoft.com/office/drawing/2014/main" id="{0E04A17E-177D-DB21-27CC-AF62960A7281}"/>
              </a:ext>
            </a:extLst>
          </p:cNvPr>
          <p:cNvSpPr>
            <a:spLocks noGrp="1"/>
          </p:cNvSpPr>
          <p:nvPr>
            <p:ph idx="1"/>
          </p:nvPr>
        </p:nvSpPr>
        <p:spPr>
          <a:xfrm>
            <a:off x="457200" y="1295400"/>
            <a:ext cx="8229600" cy="4830763"/>
          </a:xfrm>
        </p:spPr>
        <p:txBody>
          <a:bodyPr>
            <a:normAutofit fontScale="55000" lnSpcReduction="20000"/>
          </a:bodyPr>
          <a:lstStyle/>
          <a:p>
            <a:pPr marL="514350" indent="-514350">
              <a:buFont typeface="+mj-lt"/>
              <a:buAutoNum type="arabicPeriod"/>
            </a:pPr>
            <a:r>
              <a:rPr lang="en-US" sz="3200" dirty="0">
                <a:solidFill>
                  <a:srgbClr val="202124"/>
                </a:solidFill>
                <a:latin typeface="Times New Roman" panose="02020603050405020304" pitchFamily="18" charset="0"/>
                <a:cs typeface="Times New Roman" panose="02020603050405020304" pitchFamily="18" charset="0"/>
              </a:rPr>
              <a:t>Steps to Access HEC Digital Library</a:t>
            </a:r>
          </a:p>
          <a:p>
            <a:pPr marL="514350" indent="-514350">
              <a:buFont typeface="+mj-lt"/>
              <a:buAutoNum type="arabicPeriod"/>
            </a:pPr>
            <a:endParaRPr lang="en-US" sz="3200" dirty="0">
              <a:solidFill>
                <a:srgbClr val="202124"/>
              </a:solidFill>
              <a:latin typeface="Times New Roman" panose="02020603050405020304" pitchFamily="18" charset="0"/>
              <a:cs typeface="Times New Roman" panose="02020603050405020304" pitchFamily="18" charset="0"/>
            </a:endParaRPr>
          </a:p>
          <a:p>
            <a:pPr>
              <a:buFont typeface="+mj-lt"/>
              <a:buAutoNum type="arabicPeriod"/>
            </a:pPr>
            <a:r>
              <a:rPr lang="en-US" sz="3200" dirty="0">
                <a:solidFill>
                  <a:srgbClr val="202124"/>
                </a:solidFill>
                <a:latin typeface="Times New Roman" panose="02020603050405020304" pitchFamily="18" charset="0"/>
                <a:cs typeface="Times New Roman" panose="02020603050405020304" pitchFamily="18" charset="0"/>
              </a:rPr>
              <a:t>       Go to the website of HEC National Digital Library</a:t>
            </a:r>
          </a:p>
          <a:p>
            <a:pPr marL="514350" indent="-514350">
              <a:buFont typeface="+mj-lt"/>
              <a:buAutoNum type="arabicPeriod"/>
            </a:pPr>
            <a:endParaRPr lang="en-US" sz="3200" dirty="0">
              <a:solidFill>
                <a:srgbClr val="202124"/>
              </a:solidFill>
              <a:latin typeface="Times New Roman" panose="02020603050405020304" pitchFamily="18" charset="0"/>
              <a:cs typeface="Times New Roman" panose="02020603050405020304" pitchFamily="18" charset="0"/>
            </a:endParaRPr>
          </a:p>
          <a:p>
            <a:pPr>
              <a:buFont typeface="+mj-lt"/>
              <a:buAutoNum type="arabicPeriod"/>
            </a:pPr>
            <a:r>
              <a:rPr lang="en-US" sz="3200" dirty="0">
                <a:solidFill>
                  <a:srgbClr val="202124"/>
                </a:solidFill>
                <a:latin typeface="Times New Roman" panose="02020603050405020304" pitchFamily="18" charset="0"/>
                <a:cs typeface="Times New Roman" panose="02020603050405020304" pitchFamily="18" charset="0"/>
              </a:rPr>
              <a:t>       On Home Page, click on the INSTITUTES</a:t>
            </a:r>
          </a:p>
          <a:p>
            <a:pPr marL="514350" indent="-514350">
              <a:buFont typeface="+mj-lt"/>
              <a:buAutoNum type="arabicPeriod"/>
            </a:pPr>
            <a:endParaRPr lang="en-US" sz="3200" dirty="0">
              <a:solidFill>
                <a:srgbClr val="202124"/>
              </a:solidFill>
              <a:latin typeface="Times New Roman" panose="02020603050405020304" pitchFamily="18" charset="0"/>
              <a:cs typeface="Times New Roman" panose="02020603050405020304" pitchFamily="18" charset="0"/>
            </a:endParaRPr>
          </a:p>
          <a:p>
            <a:pPr>
              <a:buFont typeface="+mj-lt"/>
              <a:buAutoNum type="arabicPeriod"/>
            </a:pPr>
            <a:r>
              <a:rPr lang="en-US" sz="3200" dirty="0">
                <a:solidFill>
                  <a:srgbClr val="202124"/>
                </a:solidFill>
                <a:latin typeface="Times New Roman" panose="02020603050405020304" pitchFamily="18" charset="0"/>
                <a:cs typeface="Times New Roman" panose="02020603050405020304" pitchFamily="18" charset="0"/>
              </a:rPr>
              <a:t>       A page will appear showing the universities from Public and Private Sector and           other Institutes which have access to HEC National Digital Library HNDL</a:t>
            </a:r>
          </a:p>
          <a:p>
            <a:pPr marL="514350" indent="-514350">
              <a:buFont typeface="+mj-lt"/>
              <a:buAutoNum type="arabicPeriod"/>
            </a:pPr>
            <a:endParaRPr lang="en-US" sz="3200" dirty="0">
              <a:solidFill>
                <a:srgbClr val="202124"/>
              </a:solidFill>
              <a:latin typeface="Times New Roman" panose="02020603050405020304" pitchFamily="18" charset="0"/>
              <a:cs typeface="Times New Roman" panose="02020603050405020304" pitchFamily="18" charset="0"/>
            </a:endParaRPr>
          </a:p>
          <a:p>
            <a:pPr>
              <a:buFont typeface="+mj-lt"/>
              <a:buAutoNum type="arabicPeriod"/>
            </a:pPr>
            <a:r>
              <a:rPr lang="en-US" sz="3200" dirty="0">
                <a:solidFill>
                  <a:srgbClr val="202124"/>
                </a:solidFill>
                <a:latin typeface="Times New Roman" panose="02020603050405020304" pitchFamily="18" charset="0"/>
                <a:cs typeface="Times New Roman" panose="02020603050405020304" pitchFamily="18" charset="0"/>
              </a:rPr>
              <a:t>      Select your desired Institute</a:t>
            </a:r>
          </a:p>
          <a:p>
            <a:pPr marL="514350" indent="-514350">
              <a:buFont typeface="+mj-lt"/>
              <a:buAutoNum type="arabicPeriod"/>
            </a:pPr>
            <a:endParaRPr lang="en-US" sz="3200" dirty="0">
              <a:solidFill>
                <a:srgbClr val="202124"/>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200" dirty="0">
                <a:solidFill>
                  <a:srgbClr val="000000"/>
                </a:solidFill>
                <a:latin typeface="Times New Roman" panose="02020603050405020304" pitchFamily="18" charset="0"/>
                <a:cs typeface="Times New Roman" panose="02020603050405020304" pitchFamily="18" charset="0"/>
              </a:rPr>
              <a:t>A page will appear showing the resources of the institution</a:t>
            </a:r>
          </a:p>
          <a:p>
            <a:pPr marL="514350" indent="-514350">
              <a:buFont typeface="+mj-lt"/>
              <a:buAutoNum type="arabicPeriod"/>
            </a:pPr>
            <a:endParaRPr lang="en-US" sz="3200" dirty="0">
              <a:solidFill>
                <a:srgbClr val="00000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200" dirty="0">
                <a:solidFill>
                  <a:srgbClr val="000000"/>
                </a:solidFill>
                <a:latin typeface="Times New Roman" panose="02020603050405020304" pitchFamily="18" charset="0"/>
                <a:cs typeface="Times New Roman" panose="02020603050405020304" pitchFamily="18" charset="0"/>
              </a:rPr>
              <a:t>Journals and Researches will appear</a:t>
            </a:r>
          </a:p>
          <a:p>
            <a:pPr marL="514350" indent="-514350">
              <a:buFont typeface="+mj-lt"/>
              <a:buAutoNum type="arabicPeriod"/>
            </a:pPr>
            <a:endParaRPr lang="en-US" sz="3200" dirty="0">
              <a:solidFill>
                <a:srgbClr val="00000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3200" dirty="0">
                <a:solidFill>
                  <a:srgbClr val="000000"/>
                </a:solidFill>
                <a:latin typeface="Times New Roman" panose="02020603050405020304" pitchFamily="18" charset="0"/>
                <a:cs typeface="Times New Roman" panose="02020603050405020304" pitchFamily="18" charset="0"/>
              </a:rPr>
              <a:t>You can find a Journal by clicking on JOURNALS AND DATABASE and enter a keyword to search for your desired journal</a:t>
            </a:r>
            <a:endParaRPr lang="en-US" sz="3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39779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34E39-7AC9-60CE-F028-9AE8066E22A4}"/>
              </a:ext>
            </a:extLst>
          </p:cNvPr>
          <p:cNvSpPr>
            <a:spLocks noGrp="1"/>
          </p:cNvSpPr>
          <p:nvPr>
            <p:ph type="title"/>
          </p:nvPr>
        </p:nvSpPr>
        <p:spPr>
          <a:xfrm>
            <a:off x="2137741" y="800099"/>
            <a:ext cx="6400800" cy="838201"/>
          </a:xfrm>
        </p:spPr>
        <p:txBody>
          <a:bodyPr>
            <a:noAutofit/>
          </a:bodyPr>
          <a:lstStyle/>
          <a:p>
            <a:r>
              <a:rPr lang="en-US" sz="4400" b="1" dirty="0">
                <a:latin typeface="Times New Roman" panose="02020603050405020304" pitchFamily="18" charset="0"/>
                <a:cs typeface="Times New Roman" panose="02020603050405020304" pitchFamily="18" charset="0"/>
              </a:rPr>
              <a:t>Learning resources</a:t>
            </a:r>
          </a:p>
        </p:txBody>
      </p:sp>
      <p:sp>
        <p:nvSpPr>
          <p:cNvPr id="3" name="Content Placeholder 2">
            <a:extLst>
              <a:ext uri="{FF2B5EF4-FFF2-40B4-BE49-F238E27FC236}">
                <a16:creationId xmlns:a16="http://schemas.microsoft.com/office/drawing/2014/main" id="{D171501C-D8F1-2341-B710-E4956448C3C5}"/>
              </a:ext>
            </a:extLst>
          </p:cNvPr>
          <p:cNvSpPr>
            <a:spLocks noGrp="1"/>
          </p:cNvSpPr>
          <p:nvPr>
            <p:ph idx="1"/>
          </p:nvPr>
        </p:nvSpPr>
        <p:spPr>
          <a:xfrm>
            <a:off x="457200" y="2209800"/>
            <a:ext cx="7886700" cy="4351338"/>
          </a:xfrm>
        </p:spPr>
        <p:txBody>
          <a:bodyPr>
            <a:normAutofit/>
          </a:bodyPr>
          <a:lstStyle/>
          <a:p>
            <a:pPr marL="0" indent="0">
              <a:buNone/>
            </a:pPr>
            <a:endParaRPr lang="en-US" dirty="0"/>
          </a:p>
          <a:p>
            <a:pPr>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Lippincott Illustrated Review, </a:t>
            </a:r>
          </a:p>
          <a:p>
            <a:pPr marL="0" indent="0">
              <a:buNone/>
            </a:pPr>
            <a:r>
              <a:rPr lang="en-GB" sz="2400" dirty="0">
                <a:latin typeface="Times New Roman" panose="02020603050405020304" pitchFamily="18" charset="0"/>
                <a:cs typeface="Times New Roman" panose="02020603050405020304" pitchFamily="18" charset="0"/>
              </a:rPr>
              <a:t>   Biochemistry, (Eighth edition, </a:t>
            </a:r>
          </a:p>
          <a:p>
            <a:pPr marL="0" indent="0">
              <a:buNone/>
            </a:pPr>
            <a:r>
              <a:rPr lang="en-GB" sz="2400" dirty="0">
                <a:latin typeface="Times New Roman" panose="02020603050405020304" pitchFamily="18" charset="0"/>
                <a:cs typeface="Times New Roman" panose="02020603050405020304" pitchFamily="18" charset="0"/>
              </a:rPr>
              <a:t>   chapter 18, Pages 224-231)</a:t>
            </a:r>
          </a:p>
          <a:p>
            <a:pPr>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Related articles</a:t>
            </a:r>
          </a:p>
          <a:p>
            <a:pPr>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Google images</a:t>
            </a:r>
          </a:p>
          <a:p>
            <a:endParaRPr lang="en-US" dirty="0"/>
          </a:p>
          <a:p>
            <a:pPr marL="0" indent="0">
              <a:buNone/>
            </a:pPr>
            <a:r>
              <a:rPr lang="en-US" sz="2400" dirty="0">
                <a:latin typeface="Arial Rounded MT Bold" panose="020F0704030504030204" pitchFamily="34" charset="0"/>
              </a:rPr>
              <a:t>                                        </a:t>
            </a:r>
            <a:endParaRPr lang="en-US" sz="8000" dirty="0"/>
          </a:p>
          <a:p>
            <a:endParaRPr lang="en-US" dirty="0"/>
          </a:p>
          <a:p>
            <a:endParaRPr lang="en-US" dirty="0"/>
          </a:p>
        </p:txBody>
      </p:sp>
      <p:pic>
        <p:nvPicPr>
          <p:cNvPr id="5" name="Picture 4">
            <a:extLst>
              <a:ext uri="{FF2B5EF4-FFF2-40B4-BE49-F238E27FC236}">
                <a16:creationId xmlns:a16="http://schemas.microsoft.com/office/drawing/2014/main" id="{96B7A5C7-DAF1-43ED-B4C0-CC808638F1E0}"/>
              </a:ext>
            </a:extLst>
          </p:cNvPr>
          <p:cNvPicPr>
            <a:picLocks noChangeAspect="1"/>
          </p:cNvPicPr>
          <p:nvPr/>
        </p:nvPicPr>
        <p:blipFill>
          <a:blip r:embed="rId2"/>
          <a:stretch>
            <a:fillRect/>
          </a:stretch>
        </p:blipFill>
        <p:spPr>
          <a:xfrm>
            <a:off x="6082515" y="2438400"/>
            <a:ext cx="2254759" cy="2933701"/>
          </a:xfrm>
          <a:prstGeom prst="rect">
            <a:avLst/>
          </a:prstGeom>
        </p:spPr>
      </p:pic>
    </p:spTree>
    <p:extLst>
      <p:ext uri="{BB962C8B-B14F-4D97-AF65-F5344CB8AC3E}">
        <p14:creationId xmlns:p14="http://schemas.microsoft.com/office/powerpoint/2010/main" val="1046538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7492412" y="0"/>
            <a:ext cx="16552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Bioethics</a:t>
            </a:r>
            <a:endParaRPr lang="en-GB" sz="2300" kern="1200" dirty="0">
              <a:solidFill>
                <a:schemeClr val="tx1"/>
              </a:solidFill>
            </a:endParaRPr>
          </a:p>
        </p:txBody>
      </p:sp>
      <p:sp>
        <p:nvSpPr>
          <p:cNvPr id="7"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Ethical Considerations</a:t>
            </a:r>
            <a:endParaRPr lang="en-US" sz="3600" b="1" dirty="0">
              <a:latin typeface="+mn-lt"/>
            </a:endParaRPr>
          </a:p>
        </p:txBody>
      </p:sp>
      <p:sp>
        <p:nvSpPr>
          <p:cNvPr id="8" name="Content Placeholder 5"/>
          <p:cNvSpPr txBox="1">
            <a:spLocks/>
          </p:cNvSpPr>
          <p:nvPr/>
        </p:nvSpPr>
        <p:spPr>
          <a:xfrm>
            <a:off x="762000" y="1400628"/>
            <a:ext cx="7986486" cy="51235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2800" dirty="0">
                <a:solidFill>
                  <a:srgbClr val="0D0D0D"/>
                </a:solidFill>
              </a:rPr>
              <a:t>From an ethical standpoint, the scenario raises considerations regarding </a:t>
            </a:r>
            <a:r>
              <a:rPr lang="en-US" sz="2800" b="1" dirty="0">
                <a:solidFill>
                  <a:srgbClr val="0D0D0D"/>
                </a:solidFill>
              </a:rPr>
              <a:t>patient autonomy</a:t>
            </a:r>
            <a:r>
              <a:rPr lang="en-US" sz="2800" dirty="0">
                <a:solidFill>
                  <a:srgbClr val="0D0D0D"/>
                </a:solidFill>
              </a:rPr>
              <a:t>, </a:t>
            </a:r>
            <a:r>
              <a:rPr lang="en-US" sz="2800" b="1" dirty="0">
                <a:solidFill>
                  <a:srgbClr val="0D0D0D"/>
                </a:solidFill>
              </a:rPr>
              <a:t>informed consent</a:t>
            </a:r>
            <a:r>
              <a:rPr lang="en-US" sz="2800" dirty="0">
                <a:solidFill>
                  <a:srgbClr val="0D0D0D"/>
                </a:solidFill>
              </a:rPr>
              <a:t>, and </a:t>
            </a:r>
            <a:r>
              <a:rPr lang="en-US" sz="2800" b="1" dirty="0">
                <a:solidFill>
                  <a:srgbClr val="0D0D0D"/>
                </a:solidFill>
              </a:rPr>
              <a:t>confidentiality</a:t>
            </a:r>
            <a:r>
              <a:rPr lang="en-US" sz="2800" dirty="0">
                <a:solidFill>
                  <a:srgbClr val="0D0D0D"/>
                </a:solidFill>
              </a:rPr>
              <a:t> </a:t>
            </a:r>
          </a:p>
          <a:p>
            <a:pPr algn="just"/>
            <a:r>
              <a:rPr lang="en-US" sz="2800" dirty="0">
                <a:solidFill>
                  <a:srgbClr val="0D0D0D"/>
                </a:solidFill>
              </a:rPr>
              <a:t>The physician must ensure that patient fully understands her diagnosis, treatment options, and potential implications </a:t>
            </a:r>
          </a:p>
          <a:p>
            <a:pPr algn="just"/>
            <a:r>
              <a:rPr lang="en-US" sz="2800" dirty="0">
                <a:solidFill>
                  <a:srgbClr val="0D0D0D"/>
                </a:solidFill>
              </a:rPr>
              <a:t>Discuss the necessity of a healthy lifestyle </a:t>
            </a:r>
            <a:r>
              <a:rPr lang="en-US" sz="3600" dirty="0">
                <a:solidFill>
                  <a:srgbClr val="0D0D0D"/>
                </a:solidFill>
              </a:rPr>
              <a:t> </a:t>
            </a:r>
            <a:r>
              <a:rPr lang="en-US" sz="2800" dirty="0"/>
              <a:t>&amp; treatment plan. This requires clear communication and understanding of risks and benefits.</a:t>
            </a:r>
            <a:endParaRPr lang="en-US" sz="3600" dirty="0">
              <a:solidFill>
                <a:srgbClr val="0D0D0D"/>
              </a:solidFill>
            </a:endParaRPr>
          </a:p>
          <a:p>
            <a:pPr algn="just"/>
            <a:r>
              <a:rPr lang="en-US" sz="2800" dirty="0">
                <a:solidFill>
                  <a:srgbClr val="0D0D0D"/>
                </a:solidFill>
              </a:rPr>
              <a:t>Additionally, the physician must respect patient’s privacy and confidentiality throughout the diagnostic and treatment process</a:t>
            </a:r>
            <a:endParaRPr lang="en-US" sz="2800"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33</a:t>
            </a:fld>
            <a:endParaRPr lang="en-US"/>
          </a:p>
        </p:txBody>
      </p:sp>
      <p:sp>
        <p:nvSpPr>
          <p:cNvPr id="6" name="Round Same Side Corner Rectangle 4"/>
          <p:cNvSpPr/>
          <p:nvPr/>
        </p:nvSpPr>
        <p:spPr>
          <a:xfrm>
            <a:off x="21183" y="23448"/>
            <a:ext cx="2722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kern="1200" dirty="0">
              <a:solidFill>
                <a:schemeClr val="tx1"/>
              </a:solidFill>
            </a:endParaRPr>
          </a:p>
        </p:txBody>
      </p:sp>
    </p:spTree>
    <p:extLst>
      <p:ext uri="{BB962C8B-B14F-4D97-AF65-F5344CB8AC3E}">
        <p14:creationId xmlns:p14="http://schemas.microsoft.com/office/powerpoint/2010/main" val="38573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4"/>
          <p:cNvSpPr/>
          <p:nvPr/>
        </p:nvSpPr>
        <p:spPr>
          <a:xfrm>
            <a:off x="6040983" y="46017"/>
            <a:ext cx="3103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Artificial Intelligence</a:t>
            </a:r>
            <a:endParaRPr lang="en-GB" sz="2300" kern="1200" dirty="0">
              <a:solidFill>
                <a:schemeClr val="tx1"/>
              </a:solidFill>
            </a:endParaRPr>
          </a:p>
        </p:txBody>
      </p:sp>
      <p:sp>
        <p:nvSpPr>
          <p:cNvPr id="7"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Role of AI in (The Disease) Management</a:t>
            </a:r>
            <a:endParaRPr lang="en-US" sz="3600" b="1" dirty="0">
              <a:latin typeface="+mn-lt"/>
            </a:endParaRPr>
          </a:p>
        </p:txBody>
      </p:sp>
      <p:sp>
        <p:nvSpPr>
          <p:cNvPr id="8" name="Content Placeholder 5"/>
          <p:cNvSpPr txBox="1">
            <a:spLocks/>
          </p:cNvSpPr>
          <p:nvPr/>
        </p:nvSpPr>
        <p:spPr>
          <a:xfrm>
            <a:off x="762000" y="1400628"/>
            <a:ext cx="7986486" cy="51235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r>
              <a:rPr lang="en-US" sz="2800" dirty="0">
                <a:solidFill>
                  <a:srgbClr val="0D0D0D"/>
                </a:solidFill>
              </a:rPr>
              <a:t>AI can potentially aid in </a:t>
            </a:r>
            <a:r>
              <a:rPr lang="en-US" sz="2800" b="1" dirty="0">
                <a:solidFill>
                  <a:srgbClr val="0D0D0D"/>
                </a:solidFill>
              </a:rPr>
              <a:t>enhancing diagnostic accuracy and efficiency. </a:t>
            </a:r>
          </a:p>
          <a:p>
            <a:pPr fontAlgn="base"/>
            <a:r>
              <a:rPr lang="en-US" sz="2800" dirty="0">
                <a:solidFill>
                  <a:srgbClr val="0D0D0D"/>
                </a:solidFill>
              </a:rPr>
              <a:t>AI-powered decision support systems can also help clinicians in </a:t>
            </a:r>
            <a:r>
              <a:rPr lang="en-US" sz="2800" b="1" dirty="0">
                <a:solidFill>
                  <a:srgbClr val="0D0D0D"/>
                </a:solidFill>
              </a:rPr>
              <a:t>selecting appropriate treatment modalities</a:t>
            </a:r>
          </a:p>
          <a:p>
            <a:pPr fontAlgn="base"/>
            <a:r>
              <a:rPr lang="en-US" sz="2800" dirty="0">
                <a:solidFill>
                  <a:srgbClr val="0D0D0D"/>
                </a:solidFill>
              </a:rPr>
              <a:t>AI-driven predictive models may help </a:t>
            </a:r>
            <a:r>
              <a:rPr lang="en-US" sz="2800" b="1" dirty="0">
                <a:solidFill>
                  <a:srgbClr val="0D0D0D"/>
                </a:solidFill>
              </a:rPr>
              <a:t>anticipate the risk of complications of the Disease</a:t>
            </a:r>
            <a:r>
              <a:rPr lang="en-US" sz="2800" dirty="0">
                <a:solidFill>
                  <a:srgbClr val="0D0D0D"/>
                </a:solidFill>
              </a:rPr>
              <a:t> in susceptible populations</a:t>
            </a:r>
            <a:endParaRPr lang="en-US" sz="2800"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34</a:t>
            </a:fld>
            <a:endParaRPr lang="en-US"/>
          </a:p>
        </p:txBody>
      </p:sp>
      <p:sp>
        <p:nvSpPr>
          <p:cNvPr id="9" name="Round Same Side Corner Rectangle 4"/>
          <p:cNvSpPr/>
          <p:nvPr/>
        </p:nvSpPr>
        <p:spPr>
          <a:xfrm>
            <a:off x="21183" y="23448"/>
            <a:ext cx="2722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latin typeface="Segoe UI" panose="020B0502040204020203" pitchFamily="34" charset="0"/>
                <a:cs typeface="Segoe UI" panose="020B0502040204020203" pitchFamily="34" charset="0"/>
              </a:rPr>
              <a:t>Spiral Integration</a:t>
            </a:r>
            <a:endParaRPr lang="en-GB" sz="2300" kern="1200" dirty="0">
              <a:solidFill>
                <a:schemeClr val="tx1"/>
              </a:solidFill>
            </a:endParaRPr>
          </a:p>
        </p:txBody>
      </p:sp>
    </p:spTree>
    <p:extLst>
      <p:ext uri="{BB962C8B-B14F-4D97-AF65-F5344CB8AC3E}">
        <p14:creationId xmlns:p14="http://schemas.microsoft.com/office/powerpoint/2010/main" val="442083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1F33-BE29-BDBC-63CE-13895C7B9D61}"/>
              </a:ext>
            </a:extLst>
          </p:cNvPr>
          <p:cNvSpPr>
            <a:spLocks noGrp="1"/>
          </p:cNvSpPr>
          <p:nvPr>
            <p:ph type="title"/>
          </p:nvPr>
        </p:nvSpPr>
        <p:spPr>
          <a:xfrm>
            <a:off x="457200" y="274638"/>
            <a:ext cx="8229600" cy="944562"/>
          </a:xfrm>
        </p:spPr>
        <p:txBody>
          <a:bodyPr>
            <a:normAutofit fontScale="90000"/>
          </a:bodyPr>
          <a:lstStyle/>
          <a:p>
            <a:r>
              <a:rPr lang="en-US" b="1" i="0" dirty="0">
                <a:solidFill>
                  <a:srgbClr val="131314"/>
                </a:solidFill>
                <a:effectLst/>
                <a:latin typeface="Manrope Var"/>
              </a:rPr>
              <a:t>Liver cirrhosis: An Overview</a:t>
            </a:r>
            <a:br>
              <a:rPr lang="en-US" b="1" i="0" dirty="0">
                <a:solidFill>
                  <a:srgbClr val="131314"/>
                </a:solidFill>
                <a:effectLst/>
                <a:latin typeface="Manrope Var"/>
              </a:rPr>
            </a:br>
            <a:r>
              <a:rPr lang="en-US" b="1" i="0" dirty="0">
                <a:solidFill>
                  <a:srgbClr val="0070C0"/>
                </a:solidFill>
                <a:effectLst/>
                <a:latin typeface="Manrope Var"/>
              </a:rPr>
              <a:t>(Make Changes)</a:t>
            </a:r>
            <a:endParaRPr lang="en-US" dirty="0">
              <a:solidFill>
                <a:srgbClr val="0070C0"/>
              </a:solidFill>
            </a:endParaRPr>
          </a:p>
        </p:txBody>
      </p:sp>
      <p:sp>
        <p:nvSpPr>
          <p:cNvPr id="3" name="Content Placeholder 2">
            <a:extLst>
              <a:ext uri="{FF2B5EF4-FFF2-40B4-BE49-F238E27FC236}">
                <a16:creationId xmlns:a16="http://schemas.microsoft.com/office/drawing/2014/main" id="{2F087DE6-805A-8CDD-99E3-6BC9318DC8CF}"/>
              </a:ext>
            </a:extLst>
          </p:cNvPr>
          <p:cNvSpPr>
            <a:spLocks noGrp="1"/>
          </p:cNvSpPr>
          <p:nvPr>
            <p:ph idx="1"/>
          </p:nvPr>
        </p:nvSpPr>
        <p:spPr>
          <a:xfrm>
            <a:off x="609600" y="1417638"/>
            <a:ext cx="8077200" cy="5211762"/>
          </a:xfrm>
        </p:spPr>
        <p:txBody>
          <a:bodyPr>
            <a:normAutofit fontScale="70000" lnSpcReduction="20000"/>
          </a:bodyPr>
          <a:lstStyle/>
          <a:p>
            <a:pPr marL="0" indent="0" algn="just" fontAlgn="base">
              <a:lnSpc>
                <a:spcPct val="80000"/>
              </a:lnSpc>
              <a:buNone/>
            </a:pPr>
            <a:r>
              <a:rPr lang="en-US" sz="2900" i="1" dirty="0"/>
              <a:t>Nadia Moustafa, Manal Abdul-Hamid Mohamed, Rasha Rashad Ahmed, Rehab Nady</a:t>
            </a:r>
          </a:p>
          <a:p>
            <a:pPr marL="0" indent="0" algn="just" fontAlgn="base">
              <a:lnSpc>
                <a:spcPct val="80000"/>
              </a:lnSpc>
              <a:buNone/>
            </a:pPr>
            <a:r>
              <a:rPr lang="en-US" sz="2900" i="1" dirty="0">
                <a:solidFill>
                  <a:srgbClr val="0070C0"/>
                </a:solidFill>
              </a:rPr>
              <a:t>July 2016 </a:t>
            </a:r>
            <a:r>
              <a:rPr lang="en-US" sz="2900" i="1" dirty="0">
                <a:solidFill>
                  <a:srgbClr val="0070C0"/>
                </a:solidFill>
                <a:hlinkClick r:id="rId2">
                  <a:extLst>
                    <a:ext uri="{A12FA001-AC4F-418D-AE19-62706E023703}">
                      <ahyp:hlinkClr xmlns:ahyp="http://schemas.microsoft.com/office/drawing/2018/hyperlinkcolor" val="tx"/>
                    </a:ext>
                  </a:extLst>
                </a:hlinkClick>
              </a:rPr>
              <a:t>Merit Research Journal of Medicine and Medical Sciences</a:t>
            </a:r>
            <a:r>
              <a:rPr lang="en-US" sz="2900" i="1" dirty="0">
                <a:solidFill>
                  <a:srgbClr val="0070C0"/>
                </a:solidFill>
              </a:rPr>
              <a:t> 4(7):329-343</a:t>
            </a:r>
          </a:p>
          <a:p>
            <a:pPr marL="0" indent="0">
              <a:buNone/>
            </a:pPr>
            <a:endParaRPr lang="en-US" dirty="0"/>
          </a:p>
          <a:p>
            <a:pPr marL="0" indent="0">
              <a:buNone/>
            </a:pPr>
            <a:r>
              <a:rPr lang="en-US" sz="3400" b="0" i="0" dirty="0">
                <a:solidFill>
                  <a:srgbClr val="131314"/>
                </a:solidFill>
                <a:effectLst/>
                <a:latin typeface="Inter Var"/>
              </a:rPr>
              <a:t>Identification and characterization of cell populations contributing to the </a:t>
            </a:r>
            <a:r>
              <a:rPr lang="en-US" sz="3400" b="0" i="0" dirty="0" err="1">
                <a:solidFill>
                  <a:srgbClr val="131314"/>
                </a:solidFill>
                <a:effectLst/>
                <a:latin typeface="Inter Var"/>
              </a:rPr>
              <a:t>myofibroblastic</a:t>
            </a:r>
            <a:r>
              <a:rPr lang="en-US" sz="3400" b="0" i="0" dirty="0">
                <a:solidFill>
                  <a:srgbClr val="131314"/>
                </a:solidFill>
                <a:effectLst/>
                <a:latin typeface="Inter Var"/>
              </a:rPr>
              <a:t> pool and production of extracellular matrix (ECM) in liver fibrosis, as well as the increasing knowledge about natural course, many of the intricate </a:t>
            </a:r>
            <a:r>
              <a:rPr lang="en-US" sz="3400" b="1" i="0" dirty="0">
                <a:solidFill>
                  <a:srgbClr val="131314"/>
                </a:solidFill>
                <a:effectLst/>
                <a:latin typeface="Inter Var"/>
              </a:rPr>
              <a:t>cellular and molecular mechanisms underlying liver fibrogenesis and its progression, and contributions of the genetic regulation, inflammatory and immuno-mediators, neuroendocrine factors, and oxidative stress</a:t>
            </a:r>
            <a:r>
              <a:rPr lang="en-US" sz="3400" b="0" i="0" dirty="0">
                <a:solidFill>
                  <a:srgbClr val="131314"/>
                </a:solidFill>
                <a:effectLst/>
                <a:latin typeface="Inter Var"/>
              </a:rPr>
              <a:t>, have provided </a:t>
            </a:r>
            <a:r>
              <a:rPr lang="en-US" sz="3400" i="0" dirty="0">
                <a:solidFill>
                  <a:srgbClr val="131314"/>
                </a:solidFill>
                <a:effectLst/>
                <a:latin typeface="Inter Var"/>
              </a:rPr>
              <a:t>important data upon which the design of </a:t>
            </a:r>
            <a:r>
              <a:rPr lang="en-US" sz="3400" b="1" i="0" dirty="0">
                <a:solidFill>
                  <a:srgbClr val="131314"/>
                </a:solidFill>
                <a:effectLst/>
                <a:latin typeface="Inter Var"/>
              </a:rPr>
              <a:t>effective and targeted antifibrotic pharmacological strategies, aiming at halting the progression to decompensated cirrhosis or even reversing the liver fibrogenesis, can be based. </a:t>
            </a:r>
            <a:endParaRPr lang="en-US" sz="3400" dirty="0"/>
          </a:p>
        </p:txBody>
      </p:sp>
      <p:sp>
        <p:nvSpPr>
          <p:cNvPr id="4" name="Slide Number Placeholder 3">
            <a:extLst>
              <a:ext uri="{FF2B5EF4-FFF2-40B4-BE49-F238E27FC236}">
                <a16:creationId xmlns:a16="http://schemas.microsoft.com/office/drawing/2014/main" id="{FDBE0D25-ADB4-8987-C4D3-95F837C0DB38}"/>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
        <p:nvSpPr>
          <p:cNvPr id="7" name="TextBox 6">
            <a:extLst>
              <a:ext uri="{FF2B5EF4-FFF2-40B4-BE49-F238E27FC236}">
                <a16:creationId xmlns:a16="http://schemas.microsoft.com/office/drawing/2014/main" id="{F4649901-8A76-AFFC-D104-178155CDB328}"/>
              </a:ext>
            </a:extLst>
          </p:cNvPr>
          <p:cNvSpPr txBox="1"/>
          <p:nvPr/>
        </p:nvSpPr>
        <p:spPr>
          <a:xfrm>
            <a:off x="-838200" y="115568"/>
            <a:ext cx="4495800" cy="369332"/>
          </a:xfrm>
          <a:prstGeom prst="rect">
            <a:avLst/>
          </a:prstGeom>
          <a:noFill/>
        </p:spPr>
        <p:txBody>
          <a:bodyPr wrap="square">
            <a:spAutoFit/>
          </a:bodyPr>
          <a:lstStyle/>
          <a:p>
            <a:pPr lvl="0" algn="ctr" defTabSz="1022350">
              <a:lnSpc>
                <a:spcPct val="90000"/>
              </a:lnSpc>
              <a:spcBef>
                <a:spcPct val="0"/>
              </a:spcBef>
              <a:spcAft>
                <a:spcPct val="35000"/>
              </a:spcAft>
            </a:pPr>
            <a:r>
              <a:rPr lang="en-GB" sz="2000" b="1" dirty="0">
                <a:solidFill>
                  <a:schemeClr val="tx1"/>
                </a:solidFill>
                <a:latin typeface="Segoe UI" panose="020B0502040204020203" pitchFamily="34" charset="0"/>
                <a:cs typeface="Segoe UI" panose="020B0502040204020203" pitchFamily="34" charset="0"/>
              </a:rPr>
              <a:t>Spiral Integration</a:t>
            </a:r>
            <a:endParaRPr lang="en-GB" sz="2000" kern="1200" dirty="0">
              <a:solidFill>
                <a:schemeClr val="tx1"/>
              </a:solidFill>
            </a:endParaRPr>
          </a:p>
        </p:txBody>
      </p:sp>
      <p:sp>
        <p:nvSpPr>
          <p:cNvPr id="9" name="TextBox 8">
            <a:extLst>
              <a:ext uri="{FF2B5EF4-FFF2-40B4-BE49-F238E27FC236}">
                <a16:creationId xmlns:a16="http://schemas.microsoft.com/office/drawing/2014/main" id="{FBE09D10-BBEE-691E-43CC-70B3D6DF4A52}"/>
              </a:ext>
            </a:extLst>
          </p:cNvPr>
          <p:cNvSpPr txBox="1"/>
          <p:nvPr/>
        </p:nvSpPr>
        <p:spPr>
          <a:xfrm>
            <a:off x="5327904" y="76200"/>
            <a:ext cx="4578096" cy="369332"/>
          </a:xfrm>
          <a:prstGeom prst="rect">
            <a:avLst/>
          </a:prstGeom>
          <a:noFill/>
        </p:spPr>
        <p:txBody>
          <a:bodyPr wrap="square">
            <a:spAutoFit/>
          </a:bodyPr>
          <a:lstStyle/>
          <a:p>
            <a:pPr lvl="0" algn="ctr" defTabSz="1022350">
              <a:lnSpc>
                <a:spcPct val="90000"/>
              </a:lnSpc>
              <a:spcBef>
                <a:spcPct val="0"/>
              </a:spcBef>
              <a:spcAft>
                <a:spcPct val="35000"/>
              </a:spcAft>
            </a:pPr>
            <a:r>
              <a:rPr lang="en-GB" sz="2000" b="1" dirty="0">
                <a:solidFill>
                  <a:schemeClr val="tx1"/>
                </a:solidFill>
                <a:latin typeface="Segoe UI" panose="020B0502040204020203" pitchFamily="34" charset="0"/>
                <a:cs typeface="Segoe UI" panose="020B0502040204020203" pitchFamily="34" charset="0"/>
              </a:rPr>
              <a:t>Research Article</a:t>
            </a:r>
            <a:endParaRPr lang="en-GB" sz="2000" kern="1200" dirty="0">
              <a:solidFill>
                <a:schemeClr val="tx1"/>
              </a:solidFill>
            </a:endParaRPr>
          </a:p>
        </p:txBody>
      </p:sp>
    </p:spTree>
    <p:extLst>
      <p:ext uri="{BB962C8B-B14F-4D97-AF65-F5344CB8AC3E}">
        <p14:creationId xmlns:p14="http://schemas.microsoft.com/office/powerpoint/2010/main" val="403311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28600" y="76200"/>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How To Access Digital Library</a:t>
            </a:r>
          </a:p>
        </p:txBody>
      </p:sp>
      <p:sp>
        <p:nvSpPr>
          <p:cNvPr id="7" name="Content Placeholder 5"/>
          <p:cNvSpPr txBox="1">
            <a:spLocks/>
          </p:cNvSpPr>
          <p:nvPr/>
        </p:nvSpPr>
        <p:spPr>
          <a:xfrm>
            <a:off x="762000" y="914400"/>
            <a:ext cx="7986486" cy="6143172"/>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b="1" dirty="0">
                <a:solidFill>
                  <a:srgbClr val="202124"/>
                </a:solidFill>
              </a:rPr>
              <a:t>Steps to Access HEC Digital Library</a:t>
            </a:r>
            <a:endParaRPr lang="en-US" sz="2800" dirty="0">
              <a:solidFill>
                <a:srgbClr val="202124"/>
              </a:solidFill>
            </a:endParaRPr>
          </a:p>
          <a:p>
            <a:pPr marL="514350" indent="-514350">
              <a:buFont typeface="+mj-lt"/>
              <a:buAutoNum type="alphaLcParenR"/>
            </a:pPr>
            <a:r>
              <a:rPr lang="en-US" sz="2800" dirty="0">
                <a:solidFill>
                  <a:srgbClr val="202124"/>
                </a:solidFill>
              </a:rPr>
              <a:t>Go to the website of HEC National Digital Library</a:t>
            </a:r>
          </a:p>
          <a:p>
            <a:pPr marL="514350" indent="-514350">
              <a:buFont typeface="+mj-lt"/>
              <a:buAutoNum type="alphaLcParenR"/>
            </a:pPr>
            <a:r>
              <a:rPr lang="en-US" sz="2800" dirty="0">
                <a:solidFill>
                  <a:srgbClr val="202124"/>
                </a:solidFill>
              </a:rPr>
              <a:t>On Home Page, click on the INSTITUTES</a:t>
            </a:r>
          </a:p>
          <a:p>
            <a:pPr marL="514350" indent="-514350">
              <a:buFont typeface="+mj-lt"/>
              <a:buAutoNum type="alphaLcParenR"/>
            </a:pPr>
            <a:r>
              <a:rPr lang="en-US" sz="2800" dirty="0">
                <a:solidFill>
                  <a:srgbClr val="202124"/>
                </a:solidFill>
              </a:rPr>
              <a:t>A page will appear showing the universities from Public and Private Sector and other Institutes which have access to HEC National Digital Library HNDL</a:t>
            </a:r>
          </a:p>
          <a:p>
            <a:pPr marL="514350" indent="-514350">
              <a:buFont typeface="+mj-lt"/>
              <a:buAutoNum type="alphaLcParenR"/>
            </a:pPr>
            <a:r>
              <a:rPr lang="en-US" sz="2800" dirty="0">
                <a:solidFill>
                  <a:srgbClr val="202124"/>
                </a:solidFill>
              </a:rPr>
              <a:t>Select your desired Institute</a:t>
            </a:r>
          </a:p>
          <a:p>
            <a:pPr marL="514350" indent="-514350">
              <a:buFont typeface="+mj-lt"/>
              <a:buAutoNum type="alphaLcParenR"/>
            </a:pPr>
            <a:r>
              <a:rPr lang="en-US" sz="2800" dirty="0">
                <a:solidFill>
                  <a:srgbClr val="000000"/>
                </a:solidFill>
              </a:rPr>
              <a:t>A page will appear showing the resources of the institution</a:t>
            </a:r>
          </a:p>
          <a:p>
            <a:pPr marL="514350" indent="-514350">
              <a:buFont typeface="+mj-lt"/>
              <a:buAutoNum type="alphaLcParenR"/>
            </a:pPr>
            <a:r>
              <a:rPr lang="en-US" sz="2800" dirty="0">
                <a:solidFill>
                  <a:srgbClr val="000000"/>
                </a:solidFill>
              </a:rPr>
              <a:t>Journals and Researches will appear</a:t>
            </a:r>
          </a:p>
          <a:p>
            <a:pPr marL="514350" indent="-514350">
              <a:buFont typeface="+mj-lt"/>
              <a:buAutoNum type="alphaLcParenR"/>
            </a:pPr>
            <a:r>
              <a:rPr lang="en-US" sz="2800" dirty="0">
                <a:solidFill>
                  <a:srgbClr val="000000"/>
                </a:solidFill>
              </a:rPr>
              <a:t>You can find a Journal by clicking on JOURNALS AND DATABASE and enter a keyword to search for your desired journal</a:t>
            </a: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777431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28600" y="365127"/>
            <a:ext cx="8686800" cy="8540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t>Learning Resources</a:t>
            </a:r>
            <a:endParaRPr lang="en-US" sz="3600" b="1" dirty="0">
              <a:latin typeface="+mn-lt"/>
            </a:endParaRPr>
          </a:p>
        </p:txBody>
      </p:sp>
      <p:sp>
        <p:nvSpPr>
          <p:cNvPr id="7" name="Content Placeholder 5"/>
          <p:cNvSpPr txBox="1">
            <a:spLocks/>
          </p:cNvSpPr>
          <p:nvPr/>
        </p:nvSpPr>
        <p:spPr>
          <a:xfrm>
            <a:off x="776514" y="1400628"/>
            <a:ext cx="7986486" cy="4466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a:t>Lippincott Illustrated Reviews 8</a:t>
            </a:r>
            <a:r>
              <a:rPr lang="en-US" sz="2800" baseline="30000" dirty="0"/>
              <a:t>th</a:t>
            </a:r>
            <a:r>
              <a:rPr lang="en-US" sz="2800" dirty="0"/>
              <a:t> Edition, Chap , pages  - </a:t>
            </a:r>
          </a:p>
          <a:p>
            <a:r>
              <a:rPr lang="en-US" sz="2800" dirty="0"/>
              <a:t>Harper’s Illustrated Biochemistry 32</a:t>
            </a:r>
            <a:r>
              <a:rPr lang="en-US" sz="2800" baseline="30000" dirty="0"/>
              <a:t>nd</a:t>
            </a:r>
            <a:r>
              <a:rPr lang="en-US" sz="2800" dirty="0"/>
              <a:t> Edition, Chap , pages  – </a:t>
            </a:r>
          </a:p>
          <a:p>
            <a:r>
              <a:rPr lang="en-US" sz="2800" dirty="0"/>
              <a:t>Google images</a:t>
            </a:r>
          </a:p>
          <a:p>
            <a:pPr marL="0" indent="0">
              <a:buNone/>
            </a:pP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2915695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7400" y="2514600"/>
            <a:ext cx="5029200" cy="1143000"/>
          </a:xfrm>
        </p:spPr>
        <p:txBody>
          <a:bodyPr>
            <a:normAutofit/>
          </a:bodyPr>
          <a:lstStyle/>
          <a:p>
            <a:pPr algn="ctr"/>
            <a:r>
              <a:rPr lang="en-US" sz="5400" b="1" dirty="0">
                <a:latin typeface="+mn-lt"/>
              </a:rPr>
              <a:t>THANK YOU</a:t>
            </a:r>
          </a:p>
        </p:txBody>
      </p:sp>
      <p:sp>
        <p:nvSpPr>
          <p:cNvPr id="6" name="Slide Number Placeholder 5"/>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1354827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04900"/>
            <a:ext cx="80010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latin typeface="+mn-lt"/>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66079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20762"/>
            <a:ext cx="8286750" cy="5532438"/>
          </a:xfrm>
        </p:spPr>
        <p:txBody>
          <a:bodyPr>
            <a:normAutofit/>
          </a:bodyPr>
          <a:lstStyle/>
          <a:p>
            <a:pPr marL="0" indent="0" algn="just">
              <a:buNone/>
            </a:pPr>
            <a:r>
              <a:rPr lang="en-US" sz="2800" dirty="0">
                <a:latin typeface="Calibri" pitchFamily="34" charset="0"/>
              </a:rPr>
              <a:t>At the end of this session students should be able to</a:t>
            </a:r>
          </a:p>
          <a:p>
            <a:pPr marL="0" indent="0" algn="just">
              <a:buNone/>
            </a:pPr>
            <a:endParaRPr lang="en-US" sz="2800" dirty="0">
              <a:latin typeface="Calibri" pitchFamily="34" charset="0"/>
            </a:endParaRPr>
          </a:p>
          <a:p>
            <a:pPr>
              <a:buFont typeface="Wingdings" panose="05000000000000000000" pitchFamily="2" charset="2"/>
              <a:buChar char="§"/>
            </a:pPr>
            <a:r>
              <a:rPr lang="en-GB" sz="2800" dirty="0">
                <a:latin typeface="Times New Roman" panose="02020603050405020304" pitchFamily="18" charset="0"/>
                <a:cs typeface="Times New Roman" panose="02020603050405020304" pitchFamily="18" charset="0"/>
              </a:rPr>
              <a:t>Explain </a:t>
            </a:r>
            <a:r>
              <a:rPr lang="en-US" sz="2800" dirty="0">
                <a:latin typeface="Times New Roman" panose="02020603050405020304" pitchFamily="18" charset="0"/>
                <a:cs typeface="Times New Roman" panose="02020603050405020304" pitchFamily="18" charset="0"/>
              </a:rPr>
              <a:t>chylomicrons and VLDL metabolism</a:t>
            </a:r>
          </a:p>
          <a:p>
            <a:pPr>
              <a:buFont typeface="Wingdings" panose="05000000000000000000" pitchFamily="2" charset="2"/>
              <a:buChar char="§"/>
            </a:pPr>
            <a:r>
              <a:rPr lang="en-GB" sz="2800" dirty="0">
                <a:latin typeface="Times New Roman" panose="02020603050405020304" pitchFamily="18" charset="0"/>
                <a:cs typeface="Times New Roman" panose="02020603050405020304" pitchFamily="18" charset="0"/>
              </a:rPr>
              <a:t>Describe its disorders</a:t>
            </a:r>
          </a:p>
          <a:p>
            <a:pPr marL="0" indent="0">
              <a:buNone/>
            </a:pPr>
            <a:endParaRPr lang="en-US" sz="2800" dirty="0"/>
          </a:p>
          <a:p>
            <a:pPr marL="0" indent="0">
              <a:buNone/>
            </a:pPr>
            <a:endParaRPr lang="en-US" sz="2800" dirty="0"/>
          </a:p>
          <a:p>
            <a:pPr marL="0" indent="0">
              <a:buNone/>
            </a:pPr>
            <a:endParaRPr lang="en-US" sz="2800" dirty="0"/>
          </a:p>
        </p:txBody>
      </p:sp>
      <p:sp>
        <p:nvSpPr>
          <p:cNvPr id="4"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Learning Objectives</a:t>
            </a:r>
          </a:p>
        </p:txBody>
      </p:sp>
      <p:sp>
        <p:nvSpPr>
          <p:cNvPr id="7" name="Slide Number Placeholder 6"/>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704231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785BB4-60CF-4F63-A9C2-3927AF27D6CF}"/>
              </a:ext>
            </a:extLst>
          </p:cNvPr>
          <p:cNvSpPr/>
          <p:nvPr/>
        </p:nvSpPr>
        <p:spPr>
          <a:xfrm>
            <a:off x="1981200" y="669284"/>
            <a:ext cx="6629400" cy="954107"/>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Re esterification of dietary lipids in the intestine</a:t>
            </a:r>
          </a:p>
        </p:txBody>
      </p:sp>
      <p:pic>
        <p:nvPicPr>
          <p:cNvPr id="6" name="Content Placeholder 5">
            <a:extLst>
              <a:ext uri="{FF2B5EF4-FFF2-40B4-BE49-F238E27FC236}">
                <a16:creationId xmlns:a16="http://schemas.microsoft.com/office/drawing/2014/main" id="{D98C1411-FA84-4300-BBD2-39826ABDF011}"/>
              </a:ext>
            </a:extLst>
          </p:cNvPr>
          <p:cNvPicPr>
            <a:picLocks noGrp="1" noChangeAspect="1"/>
          </p:cNvPicPr>
          <p:nvPr>
            <p:ph idx="1"/>
          </p:nvPr>
        </p:nvPicPr>
        <p:blipFill rotWithShape="1">
          <a:blip r:embed="rId2"/>
          <a:srcRect t="52608"/>
          <a:stretch/>
        </p:blipFill>
        <p:spPr>
          <a:xfrm>
            <a:off x="0" y="1600200"/>
            <a:ext cx="9144000" cy="5257800"/>
          </a:xfrm>
          <a:prstGeom prst="rect">
            <a:avLst/>
          </a:prstGeom>
        </p:spPr>
      </p:pic>
      <p:sp>
        <p:nvSpPr>
          <p:cNvPr id="4" name="Round Same Side Corner Rectangle 4">
            <a:extLst>
              <a:ext uri="{FF2B5EF4-FFF2-40B4-BE49-F238E27FC236}">
                <a16:creationId xmlns:a16="http://schemas.microsoft.com/office/drawing/2014/main" id="{F2250D44-0C24-4B64-A9F4-BEF780868A85}"/>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3808572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98E6-7F52-9F6D-55F5-F5EACA986331}"/>
              </a:ext>
            </a:extLst>
          </p:cNvPr>
          <p:cNvSpPr>
            <a:spLocks noGrp="1"/>
          </p:cNvSpPr>
          <p:nvPr>
            <p:ph type="title"/>
          </p:nvPr>
        </p:nvSpPr>
        <p:spPr>
          <a:xfrm>
            <a:off x="2133600" y="644524"/>
            <a:ext cx="7543800" cy="842964"/>
          </a:xfrm>
        </p:spPr>
        <p:txBody>
          <a:bodyPr>
            <a:normAutofit/>
          </a:bodyPr>
          <a:lstStyle/>
          <a:p>
            <a:r>
              <a:rPr lang="en-US" sz="4400" b="1" dirty="0">
                <a:latin typeface="Times New Roman" panose="02020603050405020304" pitchFamily="18" charset="0"/>
                <a:cs typeface="Times New Roman" panose="02020603050405020304" pitchFamily="18" charset="0"/>
              </a:rPr>
              <a:t>Plasma lipoproteins</a:t>
            </a:r>
          </a:p>
        </p:txBody>
      </p:sp>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p:txBody>
          <a:bodyPr/>
          <a:lstStyle/>
          <a:p>
            <a:endParaRPr lang="en-US" dirty="0"/>
          </a:p>
          <a:p>
            <a:endParaRPr lang="en-US" dirty="0"/>
          </a:p>
        </p:txBody>
      </p:sp>
      <p:sp>
        <p:nvSpPr>
          <p:cNvPr id="4" name="Rectangle 3">
            <a:extLst>
              <a:ext uri="{FF2B5EF4-FFF2-40B4-BE49-F238E27FC236}">
                <a16:creationId xmlns:a16="http://schemas.microsoft.com/office/drawing/2014/main" id="{5265AFC1-A340-431E-BA89-43371109CC62}"/>
              </a:ext>
            </a:extLst>
          </p:cNvPr>
          <p:cNvSpPr/>
          <p:nvPr/>
        </p:nvSpPr>
        <p:spPr>
          <a:xfrm>
            <a:off x="381000" y="2149704"/>
            <a:ext cx="8134350" cy="3046988"/>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The plasma lipoproteins are </a:t>
            </a:r>
            <a:r>
              <a:rPr lang="en-US" sz="2400" b="1" dirty="0">
                <a:solidFill>
                  <a:srgbClr val="C00000"/>
                </a:solidFill>
                <a:latin typeface="Times New Roman" panose="02020603050405020304" pitchFamily="18" charset="0"/>
                <a:cs typeface="Times New Roman" panose="02020603050405020304" pitchFamily="18" charset="0"/>
              </a:rPr>
              <a:t>spherical macromolecular complexes </a:t>
            </a:r>
            <a:r>
              <a:rPr lang="en-US" sz="2400" dirty="0">
                <a:latin typeface="Times New Roman" panose="02020603050405020304" pitchFamily="18" charset="0"/>
                <a:cs typeface="Times New Roman" panose="02020603050405020304" pitchFamily="18" charset="0"/>
              </a:rPr>
              <a:t>of lipids and </a:t>
            </a:r>
            <a:r>
              <a:rPr lang="en-US" sz="2400" b="1" dirty="0">
                <a:solidFill>
                  <a:srgbClr val="C00000"/>
                </a:solidFill>
                <a:latin typeface="Times New Roman" panose="02020603050405020304" pitchFamily="18" charset="0"/>
                <a:cs typeface="Times New Roman" panose="02020603050405020304" pitchFamily="18" charset="0"/>
              </a:rPr>
              <a:t>proteins</a:t>
            </a:r>
            <a:r>
              <a:rPr lang="en-US" sz="2400" dirty="0">
                <a:latin typeface="Times New Roman" panose="02020603050405020304" pitchFamily="18" charset="0"/>
                <a:cs typeface="Times New Roman" panose="02020603050405020304" pitchFamily="18" charset="0"/>
              </a:rPr>
              <a:t> (apolipoproteins)</a:t>
            </a:r>
          </a:p>
          <a:p>
            <a:pPr marL="342900" indent="-342900" algn="just">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Chylomicrons</a:t>
            </a:r>
          </a:p>
          <a:p>
            <a:pPr marL="342900" indent="-342900" algn="just">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VLDL </a:t>
            </a:r>
          </a:p>
          <a:p>
            <a:pPr marL="342900" indent="-342900" algn="just">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IDL</a:t>
            </a: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LDLs</a:t>
            </a:r>
          </a:p>
          <a:p>
            <a:pPr marL="342900" indent="-342900" algn="just">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HDLs</a:t>
            </a:r>
          </a:p>
          <a:p>
            <a:pPr marL="342900" indent="-342900" algn="just">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Lp [a]</a:t>
            </a:r>
          </a:p>
        </p:txBody>
      </p:sp>
      <p:pic>
        <p:nvPicPr>
          <p:cNvPr id="5" name="Picture 4">
            <a:extLst>
              <a:ext uri="{FF2B5EF4-FFF2-40B4-BE49-F238E27FC236}">
                <a16:creationId xmlns:a16="http://schemas.microsoft.com/office/drawing/2014/main" id="{07A64F23-5A57-48A8-B8A9-92A1BBEE25AA}"/>
              </a:ext>
            </a:extLst>
          </p:cNvPr>
          <p:cNvPicPr>
            <a:picLocks noChangeAspect="1"/>
          </p:cNvPicPr>
          <p:nvPr/>
        </p:nvPicPr>
        <p:blipFill rotWithShape="1">
          <a:blip r:embed="rId2"/>
          <a:srcRect b="48249"/>
          <a:stretch/>
        </p:blipFill>
        <p:spPr>
          <a:xfrm>
            <a:off x="2238375" y="3657600"/>
            <a:ext cx="6524625" cy="1907636"/>
          </a:xfrm>
          <a:prstGeom prst="rect">
            <a:avLst/>
          </a:prstGeom>
        </p:spPr>
      </p:pic>
      <p:cxnSp>
        <p:nvCxnSpPr>
          <p:cNvPr id="8" name="Straight Arrow Connector 7">
            <a:extLst>
              <a:ext uri="{FF2B5EF4-FFF2-40B4-BE49-F238E27FC236}">
                <a16:creationId xmlns:a16="http://schemas.microsoft.com/office/drawing/2014/main" id="{9C616BA3-0A25-43D5-8C40-2048885E37AF}"/>
              </a:ext>
            </a:extLst>
          </p:cNvPr>
          <p:cNvCxnSpPr/>
          <p:nvPr/>
        </p:nvCxnSpPr>
        <p:spPr>
          <a:xfrm flipV="1">
            <a:off x="2362200" y="5257800"/>
            <a:ext cx="609600" cy="685800"/>
          </a:xfrm>
          <a:prstGeom prst="straightConnector1">
            <a:avLst/>
          </a:prstGeom>
          <a:ln>
            <a:tailEnd type="triangle"/>
          </a:ln>
          <a:effectLst>
            <a:glow rad="139700">
              <a:schemeClr val="accent1">
                <a:satMod val="175000"/>
                <a:alpha val="40000"/>
              </a:schemeClr>
            </a:glow>
          </a:effectLst>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E85D2317-F0EE-440F-BD9E-42083DEEBD2C}"/>
              </a:ext>
            </a:extLst>
          </p:cNvPr>
          <p:cNvPicPr>
            <a:picLocks noChangeAspect="1"/>
          </p:cNvPicPr>
          <p:nvPr/>
        </p:nvPicPr>
        <p:blipFill>
          <a:blip r:embed="rId3"/>
          <a:stretch>
            <a:fillRect/>
          </a:stretch>
        </p:blipFill>
        <p:spPr>
          <a:xfrm>
            <a:off x="7509689" y="5187752"/>
            <a:ext cx="975445" cy="1048603"/>
          </a:xfrm>
          <a:prstGeom prst="rect">
            <a:avLst/>
          </a:prstGeom>
        </p:spPr>
      </p:pic>
      <p:pic>
        <p:nvPicPr>
          <p:cNvPr id="10" name="Picture 9">
            <a:extLst>
              <a:ext uri="{FF2B5EF4-FFF2-40B4-BE49-F238E27FC236}">
                <a16:creationId xmlns:a16="http://schemas.microsoft.com/office/drawing/2014/main" id="{CB2487B3-2CED-4B34-8BA9-9466AA50E8E3}"/>
              </a:ext>
            </a:extLst>
          </p:cNvPr>
          <p:cNvPicPr>
            <a:picLocks noChangeAspect="1"/>
          </p:cNvPicPr>
          <p:nvPr/>
        </p:nvPicPr>
        <p:blipFill>
          <a:blip r:embed="rId3"/>
          <a:stretch>
            <a:fillRect/>
          </a:stretch>
        </p:blipFill>
        <p:spPr>
          <a:xfrm>
            <a:off x="6417902" y="5151310"/>
            <a:ext cx="975445" cy="1048603"/>
          </a:xfrm>
          <a:prstGeom prst="rect">
            <a:avLst/>
          </a:prstGeom>
        </p:spPr>
      </p:pic>
      <p:pic>
        <p:nvPicPr>
          <p:cNvPr id="11" name="Picture 10">
            <a:extLst>
              <a:ext uri="{FF2B5EF4-FFF2-40B4-BE49-F238E27FC236}">
                <a16:creationId xmlns:a16="http://schemas.microsoft.com/office/drawing/2014/main" id="{616FFCCB-792A-48BF-97A7-B3C17FFA2C3C}"/>
              </a:ext>
            </a:extLst>
          </p:cNvPr>
          <p:cNvPicPr>
            <a:picLocks noChangeAspect="1"/>
          </p:cNvPicPr>
          <p:nvPr/>
        </p:nvPicPr>
        <p:blipFill>
          <a:blip r:embed="rId3"/>
          <a:stretch>
            <a:fillRect/>
          </a:stretch>
        </p:blipFill>
        <p:spPr>
          <a:xfrm>
            <a:off x="5233320" y="5117135"/>
            <a:ext cx="975445" cy="1048603"/>
          </a:xfrm>
          <a:prstGeom prst="rect">
            <a:avLst/>
          </a:prstGeom>
        </p:spPr>
      </p:pic>
      <p:pic>
        <p:nvPicPr>
          <p:cNvPr id="12" name="Picture 11">
            <a:extLst>
              <a:ext uri="{FF2B5EF4-FFF2-40B4-BE49-F238E27FC236}">
                <a16:creationId xmlns:a16="http://schemas.microsoft.com/office/drawing/2014/main" id="{9CCE4933-1E81-4968-9F22-FC75846831ED}"/>
              </a:ext>
            </a:extLst>
          </p:cNvPr>
          <p:cNvPicPr>
            <a:picLocks noChangeAspect="1"/>
          </p:cNvPicPr>
          <p:nvPr/>
        </p:nvPicPr>
        <p:blipFill>
          <a:blip r:embed="rId3"/>
          <a:stretch>
            <a:fillRect/>
          </a:stretch>
        </p:blipFill>
        <p:spPr>
          <a:xfrm>
            <a:off x="3898746" y="5151311"/>
            <a:ext cx="975445" cy="1048603"/>
          </a:xfrm>
          <a:prstGeom prst="rect">
            <a:avLst/>
          </a:prstGeom>
        </p:spPr>
      </p:pic>
      <p:sp>
        <p:nvSpPr>
          <p:cNvPr id="13" name="Round Same Side Corner Rectangle 4">
            <a:extLst>
              <a:ext uri="{FF2B5EF4-FFF2-40B4-BE49-F238E27FC236}">
                <a16:creationId xmlns:a16="http://schemas.microsoft.com/office/drawing/2014/main" id="{A18F5683-5EE6-4223-97D7-308C41C5A2F5}"/>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66998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500"/>
                                        <p:tgtEl>
                                          <p:spTgt spid="4">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fade">
                                      <p:cBhvr>
                                        <p:cTn id="4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98E6-7F52-9F6D-55F5-F5EACA986331}"/>
              </a:ext>
            </a:extLst>
          </p:cNvPr>
          <p:cNvSpPr>
            <a:spLocks noGrp="1"/>
          </p:cNvSpPr>
          <p:nvPr>
            <p:ph type="title"/>
          </p:nvPr>
        </p:nvSpPr>
        <p:spPr>
          <a:xfrm>
            <a:off x="2133600" y="644524"/>
            <a:ext cx="7543800" cy="842964"/>
          </a:xfrm>
        </p:spPr>
        <p:txBody>
          <a:bodyPr>
            <a:normAutofit/>
          </a:bodyPr>
          <a:lstStyle/>
          <a:p>
            <a:r>
              <a:rPr lang="en-US" sz="4400" b="1" dirty="0">
                <a:latin typeface="Times New Roman" panose="02020603050405020304" pitchFamily="18" charset="0"/>
                <a:cs typeface="Times New Roman" panose="02020603050405020304" pitchFamily="18" charset="0"/>
              </a:rPr>
              <a:t>Plasma lipoproteins</a:t>
            </a:r>
          </a:p>
        </p:txBody>
      </p:sp>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p:txBody>
          <a:bodyPr/>
          <a:lstStyle/>
          <a:p>
            <a:endParaRPr lang="en-US" dirty="0"/>
          </a:p>
          <a:p>
            <a:endParaRPr lang="en-US" dirty="0"/>
          </a:p>
        </p:txBody>
      </p:sp>
      <p:sp>
        <p:nvSpPr>
          <p:cNvPr id="4" name="Rectangle 3">
            <a:extLst>
              <a:ext uri="{FF2B5EF4-FFF2-40B4-BE49-F238E27FC236}">
                <a16:creationId xmlns:a16="http://schemas.microsoft.com/office/drawing/2014/main" id="{5265AFC1-A340-431E-BA89-43371109CC62}"/>
              </a:ext>
            </a:extLst>
          </p:cNvPr>
          <p:cNvSpPr/>
          <p:nvPr/>
        </p:nvSpPr>
        <p:spPr>
          <a:xfrm>
            <a:off x="628650" y="1600200"/>
            <a:ext cx="8134350" cy="4708981"/>
          </a:xfrm>
          <a:prstGeom prst="rect">
            <a:avLst/>
          </a:prstGeom>
        </p:spPr>
        <p:txBody>
          <a:bodyPr wrap="square">
            <a:spAutoFit/>
          </a:bodyPr>
          <a:lstStyle/>
          <a:p>
            <a:pPr algn="just"/>
            <a:r>
              <a:rPr lang="en-US" sz="2000" dirty="0">
                <a:latin typeface="Times New Roman" panose="02020603050405020304" pitchFamily="18" charset="0"/>
                <a:cs typeface="Times New Roman" panose="02020603050405020304" pitchFamily="18" charset="0"/>
              </a:rPr>
              <a:t>The plasma lipoproteins are </a:t>
            </a:r>
            <a:r>
              <a:rPr lang="en-US" sz="2000" b="1" dirty="0">
                <a:solidFill>
                  <a:srgbClr val="C00000"/>
                </a:solidFill>
                <a:latin typeface="Times New Roman" panose="02020603050405020304" pitchFamily="18" charset="0"/>
                <a:cs typeface="Times New Roman" panose="02020603050405020304" pitchFamily="18" charset="0"/>
              </a:rPr>
              <a:t>spherical macromolecular complexes </a:t>
            </a:r>
            <a:r>
              <a:rPr lang="en-US" sz="2000" dirty="0">
                <a:latin typeface="Times New Roman" panose="02020603050405020304" pitchFamily="18" charset="0"/>
                <a:cs typeface="Times New Roman" panose="02020603050405020304" pitchFamily="18" charset="0"/>
              </a:rPr>
              <a:t>of lipids and </a:t>
            </a:r>
            <a:r>
              <a:rPr lang="en-US" sz="2000" b="1" dirty="0">
                <a:solidFill>
                  <a:srgbClr val="C00000"/>
                </a:solidFill>
                <a:latin typeface="Times New Roman" panose="02020603050405020304" pitchFamily="18" charset="0"/>
                <a:cs typeface="Times New Roman" panose="02020603050405020304" pitchFamily="18" charset="0"/>
              </a:rPr>
              <a:t>proteins</a:t>
            </a:r>
            <a:r>
              <a:rPr lang="en-US" sz="2000" dirty="0">
                <a:latin typeface="Times New Roman" panose="02020603050405020304" pitchFamily="18" charset="0"/>
                <a:cs typeface="Times New Roman" panose="02020603050405020304" pitchFamily="18" charset="0"/>
              </a:rPr>
              <a:t> (apolipoproteins). The lipoprotein particles include </a:t>
            </a:r>
            <a:r>
              <a:rPr lang="en-US" sz="2000" dirty="0">
                <a:solidFill>
                  <a:srgbClr val="C00000"/>
                </a:solidFill>
                <a:latin typeface="Times New Roman" panose="02020603050405020304" pitchFamily="18" charset="0"/>
                <a:cs typeface="Times New Roman" panose="02020603050405020304" pitchFamily="18" charset="0"/>
              </a:rPr>
              <a:t>chylomicrons</a:t>
            </a:r>
            <a:r>
              <a:rPr lang="en-US" sz="2000" dirty="0">
                <a:latin typeface="Times New Roman" panose="02020603050405020304" pitchFamily="18" charset="0"/>
                <a:cs typeface="Times New Roman" panose="02020603050405020304" pitchFamily="18" charset="0"/>
              </a:rPr>
              <a:t>, chylomicron remnants, very–low-density lipoproteins (VLDLs), </a:t>
            </a:r>
            <a:r>
              <a:rPr lang="en-US" sz="2000" dirty="0">
                <a:solidFill>
                  <a:srgbClr val="C00000"/>
                </a:solidFill>
                <a:latin typeface="Times New Roman" panose="02020603050405020304" pitchFamily="18" charset="0"/>
                <a:cs typeface="Times New Roman" panose="02020603050405020304" pitchFamily="18" charset="0"/>
              </a:rPr>
              <a:t>VLDL</a:t>
            </a:r>
            <a:r>
              <a:rPr lang="en-US" sz="2000" dirty="0">
                <a:latin typeface="Times New Roman" panose="02020603050405020304" pitchFamily="18" charset="0"/>
                <a:cs typeface="Times New Roman" panose="02020603050405020304" pitchFamily="18" charset="0"/>
              </a:rPr>
              <a:t> remnants, also known as intermediate density lipoproteins (IDLs), low-density lipoproteins </a:t>
            </a:r>
            <a:r>
              <a:rPr lang="en-US" sz="2000" dirty="0">
                <a:solidFill>
                  <a:srgbClr val="C00000"/>
                </a:solidFill>
                <a:latin typeface="Times New Roman" panose="02020603050405020304" pitchFamily="18" charset="0"/>
                <a:cs typeface="Times New Roman" panose="02020603050405020304" pitchFamily="18" charset="0"/>
              </a:rPr>
              <a:t>(LDLs), </a:t>
            </a:r>
            <a:r>
              <a:rPr lang="en-US" sz="2000" dirty="0">
                <a:latin typeface="Times New Roman" panose="02020603050405020304" pitchFamily="18" charset="0"/>
                <a:cs typeface="Times New Roman" panose="02020603050405020304" pitchFamily="18" charset="0"/>
              </a:rPr>
              <a:t>high-density lipoproteins </a:t>
            </a:r>
            <a:r>
              <a:rPr lang="en-US" sz="2000" dirty="0">
                <a:solidFill>
                  <a:srgbClr val="C00000"/>
                </a:solidFill>
                <a:latin typeface="Times New Roman" panose="02020603050405020304" pitchFamily="18" charset="0"/>
                <a:cs typeface="Times New Roman" panose="02020603050405020304" pitchFamily="18" charset="0"/>
              </a:rPr>
              <a:t>(HDLs) </a:t>
            </a:r>
            <a:r>
              <a:rPr lang="en-US" sz="2000" dirty="0">
                <a:latin typeface="Times New Roman" panose="02020603050405020304" pitchFamily="18" charset="0"/>
                <a:cs typeface="Times New Roman" panose="02020603050405020304" pitchFamily="18" charset="0"/>
              </a:rPr>
              <a:t>and lipoprotein (a</a:t>
            </a:r>
            <a:r>
              <a:rPr lang="en-US" sz="2000" dirty="0">
                <a:solidFill>
                  <a:srgbClr val="C00000"/>
                </a:solidFill>
                <a:latin typeface="Times New Roman" panose="02020603050405020304" pitchFamily="18" charset="0"/>
                <a:cs typeface="Times New Roman" panose="02020603050405020304" pitchFamily="18" charset="0"/>
              </a:rPr>
              <a:t>) (Lp [a])</a:t>
            </a:r>
          </a:p>
          <a:p>
            <a:pPr algn="just"/>
            <a:r>
              <a:rPr lang="en-US" sz="2000" dirty="0">
                <a:solidFill>
                  <a:srgbClr val="C00000"/>
                </a:solidFill>
                <a:latin typeface="Times New Roman" panose="02020603050405020304" pitchFamily="18" charset="0"/>
                <a:cs typeface="Times New Roman" panose="02020603050405020304" pitchFamily="18" charset="0"/>
              </a:rPr>
              <a:t>They differ in lipid and protein composition, size, density, and site of origin. </a:t>
            </a:r>
            <a:r>
              <a:rPr lang="en-US" sz="2000" dirty="0">
                <a:latin typeface="Times New Roman" panose="02020603050405020304" pitchFamily="18" charset="0"/>
                <a:cs typeface="Times New Roman" panose="02020603050405020304" pitchFamily="18" charset="0"/>
              </a:rPr>
              <a:t>(Note: Because lipoprotein particles constantly interchange lipids and apolipoproteins, the actual apolipoprotein and lipid content of each class of particles is somewhat variable) </a:t>
            </a:r>
          </a:p>
          <a:p>
            <a:pPr algn="just"/>
            <a:r>
              <a:rPr lang="en-US" sz="2000" dirty="0">
                <a:latin typeface="Times New Roman" panose="02020603050405020304" pitchFamily="18" charset="0"/>
                <a:cs typeface="Times New Roman" panose="02020603050405020304" pitchFamily="18" charset="0"/>
              </a:rPr>
              <a:t>Lipoproteins function both to keep their component lipids soluble as they transport them in the plasma and to provide an efficient mechanism for transporting their lipid contents to (and from) the tissues</a:t>
            </a:r>
          </a:p>
          <a:p>
            <a:pPr algn="just"/>
            <a:r>
              <a:rPr lang="en-US" sz="2000" dirty="0">
                <a:latin typeface="Times New Roman" panose="02020603050405020304" pitchFamily="18" charset="0"/>
                <a:cs typeface="Times New Roman" panose="02020603050405020304" pitchFamily="18" charset="0"/>
              </a:rPr>
              <a:t>In humans, there is a gradual deposition of lipid (especially cholesterol) in tissues</a:t>
            </a:r>
          </a:p>
        </p:txBody>
      </p:sp>
      <p:sp>
        <p:nvSpPr>
          <p:cNvPr id="5" name="Round Same Side Corner Rectangle 4">
            <a:extLst>
              <a:ext uri="{FF2B5EF4-FFF2-40B4-BE49-F238E27FC236}">
                <a16:creationId xmlns:a16="http://schemas.microsoft.com/office/drawing/2014/main" id="{48DF71FA-5852-48F8-B11B-EC3E8D211EA9}"/>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4026191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98E6-7F52-9F6D-55F5-F5EACA986331}"/>
              </a:ext>
            </a:extLst>
          </p:cNvPr>
          <p:cNvSpPr>
            <a:spLocks noGrp="1"/>
          </p:cNvSpPr>
          <p:nvPr>
            <p:ph type="title"/>
          </p:nvPr>
        </p:nvSpPr>
        <p:spPr>
          <a:xfrm>
            <a:off x="11007261" y="2667000"/>
            <a:ext cx="381000" cy="379413"/>
          </a:xfrm>
        </p:spPr>
        <p:txBody>
          <a:bodyPr>
            <a:normAutofit fontScale="90000"/>
          </a:bodyPr>
          <a:lstStyle/>
          <a:p>
            <a:endParaRPr lang="en-US" sz="2800" b="1" dirty="0"/>
          </a:p>
        </p:txBody>
      </p:sp>
      <p:sp>
        <p:nvSpPr>
          <p:cNvPr id="3" name="Content Placeholder 2">
            <a:extLst>
              <a:ext uri="{FF2B5EF4-FFF2-40B4-BE49-F238E27FC236}">
                <a16:creationId xmlns:a16="http://schemas.microsoft.com/office/drawing/2014/main" id="{4DDE038E-9E25-2B58-8DCF-47C627481D09}"/>
              </a:ext>
            </a:extLst>
          </p:cNvPr>
          <p:cNvSpPr>
            <a:spLocks noGrp="1"/>
          </p:cNvSpPr>
          <p:nvPr>
            <p:ph idx="1"/>
          </p:nvPr>
        </p:nvSpPr>
        <p:spPr>
          <a:xfrm>
            <a:off x="7772400" y="4571999"/>
            <a:ext cx="742950" cy="1604963"/>
          </a:xfrm>
        </p:spPr>
        <p:txBody>
          <a:bodyPr/>
          <a:lstStyle/>
          <a:p>
            <a:endParaRPr lang="en-US" dirty="0"/>
          </a:p>
          <a:p>
            <a:endParaRPr lang="en-US" dirty="0"/>
          </a:p>
        </p:txBody>
      </p:sp>
      <p:pic>
        <p:nvPicPr>
          <p:cNvPr id="4" name="Picture 3">
            <a:extLst>
              <a:ext uri="{FF2B5EF4-FFF2-40B4-BE49-F238E27FC236}">
                <a16:creationId xmlns:a16="http://schemas.microsoft.com/office/drawing/2014/main" id="{01F144DE-75A0-49E5-8335-7E7CB5FFD3C1}"/>
              </a:ext>
            </a:extLst>
          </p:cNvPr>
          <p:cNvPicPr>
            <a:picLocks noChangeAspect="1"/>
          </p:cNvPicPr>
          <p:nvPr/>
        </p:nvPicPr>
        <p:blipFill rotWithShape="1">
          <a:blip r:embed="rId2"/>
          <a:srcRect l="69167" r="2466"/>
          <a:stretch/>
        </p:blipFill>
        <p:spPr>
          <a:xfrm>
            <a:off x="4680590" y="1066800"/>
            <a:ext cx="3505200" cy="5410200"/>
          </a:xfrm>
          <a:prstGeom prst="rect">
            <a:avLst/>
          </a:prstGeom>
        </p:spPr>
      </p:pic>
      <p:sp>
        <p:nvSpPr>
          <p:cNvPr id="5" name="Rectangle 4">
            <a:extLst>
              <a:ext uri="{FF2B5EF4-FFF2-40B4-BE49-F238E27FC236}">
                <a16:creationId xmlns:a16="http://schemas.microsoft.com/office/drawing/2014/main" id="{A70C6DE9-4FF0-4DE0-86E0-52D86E79964F}"/>
              </a:ext>
            </a:extLst>
          </p:cNvPr>
          <p:cNvSpPr/>
          <p:nvPr/>
        </p:nvSpPr>
        <p:spPr>
          <a:xfrm>
            <a:off x="641902" y="2286000"/>
            <a:ext cx="4572000" cy="2800767"/>
          </a:xfrm>
          <a:prstGeom prst="rect">
            <a:avLst/>
          </a:prstGeom>
        </p:spPr>
        <p:txBody>
          <a:bodyPr>
            <a:spAutoFit/>
          </a:bodyPr>
          <a:lstStyle/>
          <a:p>
            <a:r>
              <a:rPr lang="en-GB" sz="4400" b="1" dirty="0">
                <a:latin typeface="Times New Roman" panose="02020603050405020304" pitchFamily="18" charset="0"/>
                <a:cs typeface="Times New Roman" panose="02020603050405020304" pitchFamily="18" charset="0"/>
              </a:rPr>
              <a:t>Size and </a:t>
            </a:r>
          </a:p>
          <a:p>
            <a:r>
              <a:rPr lang="en-GB" sz="4400" b="1" dirty="0">
                <a:latin typeface="Times New Roman" panose="02020603050405020304" pitchFamily="18" charset="0"/>
                <a:cs typeface="Times New Roman" panose="02020603050405020304" pitchFamily="18" charset="0"/>
              </a:rPr>
              <a:t>density of </a:t>
            </a:r>
          </a:p>
          <a:p>
            <a:r>
              <a:rPr lang="en-GB" sz="4400" b="1" dirty="0">
                <a:latin typeface="Times New Roman" panose="02020603050405020304" pitchFamily="18" charset="0"/>
                <a:cs typeface="Times New Roman" panose="02020603050405020304" pitchFamily="18" charset="0"/>
              </a:rPr>
              <a:t>serum </a:t>
            </a:r>
          </a:p>
          <a:p>
            <a:r>
              <a:rPr lang="en-GB" sz="4400" b="1" dirty="0">
                <a:latin typeface="Times New Roman" panose="02020603050405020304" pitchFamily="18" charset="0"/>
                <a:cs typeface="Times New Roman" panose="02020603050405020304" pitchFamily="18" charset="0"/>
              </a:rPr>
              <a:t>lipoproteins</a:t>
            </a:r>
            <a:endParaRPr lang="en-US" sz="4400" b="1" dirty="0">
              <a:latin typeface="Times New Roman" panose="02020603050405020304" pitchFamily="18" charset="0"/>
              <a:cs typeface="Times New Roman" panose="02020603050405020304" pitchFamily="18" charset="0"/>
            </a:endParaRPr>
          </a:p>
        </p:txBody>
      </p:sp>
      <p:sp>
        <p:nvSpPr>
          <p:cNvPr id="8" name="Round Same Side Corner Rectangle 4">
            <a:extLst>
              <a:ext uri="{FF2B5EF4-FFF2-40B4-BE49-F238E27FC236}">
                <a16:creationId xmlns:a16="http://schemas.microsoft.com/office/drawing/2014/main" id="{92FC3F7D-6158-4AD6-8AA1-A373E0054A90}"/>
              </a:ext>
            </a:extLst>
          </p:cNvPr>
          <p:cNvSpPr/>
          <p:nvPr/>
        </p:nvSpPr>
        <p:spPr>
          <a:xfrm>
            <a:off x="21183" y="23448"/>
            <a:ext cx="2472235"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kern="1200" dirty="0">
                <a:solidFill>
                  <a:schemeClr val="tx1"/>
                </a:solidFill>
                <a:latin typeface="Segoe UI" panose="020B0502040204020203" pitchFamily="34" charset="0"/>
                <a:cs typeface="Segoe UI" panose="020B0502040204020203" pitchFamily="34" charset="0"/>
              </a:rPr>
              <a:t>Core</a:t>
            </a:r>
            <a:r>
              <a:rPr lang="en-GB" sz="2300" b="1" kern="1200" dirty="0">
                <a:solidFill>
                  <a:schemeClr val="bg1"/>
                </a:solidFill>
                <a:latin typeface="Segoe UI" panose="020B0502040204020203" pitchFamily="34" charset="0"/>
                <a:cs typeface="Segoe UI" panose="020B0502040204020203" pitchFamily="34" charset="0"/>
              </a:rPr>
              <a:t> </a:t>
            </a:r>
            <a:r>
              <a:rPr lang="en-GB" sz="2300" b="1" dirty="0">
                <a:solidFill>
                  <a:schemeClr val="tx1"/>
                </a:solidFill>
                <a:latin typeface="Segoe UI" panose="020B0502040204020203" pitchFamily="34" charset="0"/>
                <a:cs typeface="Segoe UI" panose="020B0502040204020203" pitchFamily="34" charset="0"/>
              </a:rPr>
              <a:t>Knowledge</a:t>
            </a:r>
            <a:endParaRPr lang="en-GB" sz="2300" kern="1200" dirty="0">
              <a:solidFill>
                <a:schemeClr val="tx1"/>
              </a:solidFill>
            </a:endParaRPr>
          </a:p>
        </p:txBody>
      </p:sp>
    </p:spTree>
    <p:extLst>
      <p:ext uri="{BB962C8B-B14F-4D97-AF65-F5344CB8AC3E}">
        <p14:creationId xmlns:p14="http://schemas.microsoft.com/office/powerpoint/2010/main" val="3084772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GIS - (2025) Template" id="{648899B7-B6B2-4513-87B4-71CEA5E2221E}" vid="{75E70D07-80E2-404D-BEB2-5A3D1E348A2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GIS - (2025) Template" id="{648899B7-B6B2-4513-87B4-71CEA5E2221E}" vid="{D6D3D166-50DC-44CB-9648-FE64210A09C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LGIS - (2025) Template</Template>
  <TotalTime>68</TotalTime>
  <Words>1977</Words>
  <Application>Microsoft Office PowerPoint</Application>
  <PresentationFormat>On-screen Show (4:3)</PresentationFormat>
  <Paragraphs>243</Paragraphs>
  <Slides>38</Slides>
  <Notes>0</Notes>
  <HiddenSlides>4</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Arial</vt:lpstr>
      <vt:lpstr>Arial Black</vt:lpstr>
      <vt:lpstr>Arial Rounded MT Bold</vt:lpstr>
      <vt:lpstr>Calibri</vt:lpstr>
      <vt:lpstr>Calibri Light</vt:lpstr>
      <vt:lpstr>Inter Var</vt:lpstr>
      <vt:lpstr>Manrope Var</vt:lpstr>
      <vt:lpstr>Segoe UI</vt:lpstr>
      <vt:lpstr>Times New Roman</vt:lpstr>
      <vt:lpstr>Wingdings</vt:lpstr>
      <vt:lpstr>Office Theme</vt:lpstr>
      <vt:lpstr>1_Office Theme</vt:lpstr>
      <vt:lpstr>PowerPoint Presentation</vt:lpstr>
      <vt:lpstr>CNS Module 2nd Year MBBS(Metabolism of Chylomicron&amp;VLDL</vt:lpstr>
      <vt:lpstr>Motto, Vision, Dream</vt:lpstr>
      <vt:lpstr>PowerPoint Presentation</vt:lpstr>
      <vt:lpstr>PowerPoint Presentation</vt:lpstr>
      <vt:lpstr>PowerPoint Presentation</vt:lpstr>
      <vt:lpstr>Plasma lipoproteins</vt:lpstr>
      <vt:lpstr>Plasma lipoproteins</vt:lpstr>
      <vt:lpstr>PowerPoint Presentation</vt:lpstr>
      <vt:lpstr>Chylomicron</vt:lpstr>
      <vt:lpstr>Composition</vt:lpstr>
      <vt:lpstr>PowerPoint Presentation</vt:lpstr>
      <vt:lpstr>PowerPoint Presentation</vt:lpstr>
      <vt:lpstr>PowerPoint Presentation</vt:lpstr>
      <vt:lpstr>PowerPoint Presentation</vt:lpstr>
      <vt:lpstr>PowerPoint Presentation</vt:lpstr>
      <vt:lpstr>Transfer of cholesteryl ester (CE) from HDL to VLDL in exchange for triacylglycerol (TAG)</vt:lpstr>
      <vt:lpstr>PowerPoint Presentation</vt:lpstr>
      <vt:lpstr>PowerPoint Presentation</vt:lpstr>
      <vt:lpstr>Cholelithiasis</vt:lpstr>
      <vt:lpstr>PowerPoint Presentation</vt:lpstr>
      <vt:lpstr>PowerPoint Presentation</vt:lpstr>
      <vt:lpstr>PowerPoint Presentation</vt:lpstr>
      <vt:lpstr>Type I hyperlipoproteinemia</vt:lpstr>
      <vt:lpstr>Suggested research articles</vt:lpstr>
      <vt:lpstr>How To Access Digital Library</vt:lpstr>
      <vt:lpstr>Learning resources</vt:lpstr>
      <vt:lpstr>Family Medicine</vt:lpstr>
      <vt:lpstr>How To Access Digital Library</vt:lpstr>
      <vt:lpstr>Learning resources</vt:lpstr>
      <vt:lpstr>How To Access Digital Library</vt:lpstr>
      <vt:lpstr>Learning resources</vt:lpstr>
      <vt:lpstr>PowerPoint Presentation</vt:lpstr>
      <vt:lpstr>PowerPoint Presentation</vt:lpstr>
      <vt:lpstr>Liver cirrhosis: An Overview (Make Changes)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Uzma Zafar</dc:creator>
  <cp:lastModifiedBy>Uzma Zafar</cp:lastModifiedBy>
  <cp:revision>11</cp:revision>
  <dcterms:created xsi:type="dcterms:W3CDTF">2025-03-05T02:49:37Z</dcterms:created>
  <dcterms:modified xsi:type="dcterms:W3CDTF">2025-03-20T05:53:24Z</dcterms:modified>
</cp:coreProperties>
</file>