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7"/>
  </p:notesMasterIdLst>
  <p:sldIdLst>
    <p:sldId id="318" r:id="rId3"/>
    <p:sldId id="317" r:id="rId4"/>
    <p:sldId id="297" r:id="rId5"/>
    <p:sldId id="296" r:id="rId6"/>
    <p:sldId id="258" r:id="rId7"/>
    <p:sldId id="304" r:id="rId8"/>
    <p:sldId id="321" r:id="rId9"/>
    <p:sldId id="322" r:id="rId10"/>
    <p:sldId id="343" r:id="rId11"/>
    <p:sldId id="344" r:id="rId12"/>
    <p:sldId id="345" r:id="rId13"/>
    <p:sldId id="328" r:id="rId14"/>
    <p:sldId id="329" r:id="rId15"/>
    <p:sldId id="331" r:id="rId16"/>
    <p:sldId id="332" r:id="rId17"/>
    <p:sldId id="273" r:id="rId18"/>
    <p:sldId id="274" r:id="rId19"/>
    <p:sldId id="308" r:id="rId20"/>
    <p:sldId id="288" r:id="rId21"/>
    <p:sldId id="289" r:id="rId22"/>
    <p:sldId id="319" r:id="rId23"/>
    <p:sldId id="314" r:id="rId24"/>
    <p:sldId id="315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3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3"/>
    <dgm:cxn modelId="{B329D811-2DC0-428C-93F9-EC295334CB59}" type="presOf" srcId="{663C1E13-76F9-4B70-A2F2-CA23180743CE}" destId="{4822A78E-EAEC-401F-941A-3A84E13E2357}" srcOrd="2" destOrd="0" presId="urn:microsoft.com/office/officeart/2005/8/layout/gear1#3"/>
    <dgm:cxn modelId="{2A55751B-D612-4B51-AEC3-36D2858B3260}" type="presOf" srcId="{DA82EADB-2721-42A0-95EA-F9B5521A38A6}" destId="{A09CEA93-9338-4361-A5E6-CF85B6019F5A}" srcOrd="0" destOrd="0" presId="urn:microsoft.com/office/officeart/2005/8/layout/gear1#3"/>
    <dgm:cxn modelId="{DFCB2425-075A-4C6C-929E-F6097E5A1C9D}" type="presOf" srcId="{663C1E13-76F9-4B70-A2F2-CA23180743CE}" destId="{B9330EE9-43E4-4FD4-8144-E92B1DD0FCDF}" srcOrd="1" destOrd="0" presId="urn:microsoft.com/office/officeart/2005/8/layout/gear1#3"/>
    <dgm:cxn modelId="{3BCD072C-25C9-4250-8652-87FBCF0DABA6}" type="presOf" srcId="{399ACE2F-90C5-48B1-9E65-700A32562848}" destId="{7D3EFDB4-E5D1-439A-86D8-1FCF80D959BA}" srcOrd="2" destOrd="0" presId="urn:microsoft.com/office/officeart/2005/8/layout/gear1#3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3"/>
    <dgm:cxn modelId="{B964FB53-399D-4617-9215-CDB272640224}" type="presOf" srcId="{DACAB5BA-B8B4-4D66-8B11-1D02259E020B}" destId="{8BC64EA7-2794-42B6-96C9-F39A52CB985A}" srcOrd="2" destOrd="0" presId="urn:microsoft.com/office/officeart/2005/8/layout/gear1#3"/>
    <dgm:cxn modelId="{3110AE78-D6EA-4A38-86A7-AC99150FD766}" type="presOf" srcId="{188C389E-9423-41DE-9C5E-D4A7E95C7E62}" destId="{6DF3A3A0-5919-4E69-80DD-61760D6340A0}" srcOrd="0" destOrd="0" presId="urn:microsoft.com/office/officeart/2005/8/layout/gear1#3"/>
    <dgm:cxn modelId="{7D746359-E4F7-44A1-8BA0-EBB9D3BEF975}" type="presOf" srcId="{DACAB5BA-B8B4-4D66-8B11-1D02259E020B}" destId="{87622A90-D0D8-4EA3-BC0D-D537801AF2B1}" srcOrd="0" destOrd="0" presId="urn:microsoft.com/office/officeart/2005/8/layout/gear1#3"/>
    <dgm:cxn modelId="{94829459-B61C-404A-9C90-E05469EA5CE2}" type="presOf" srcId="{23718C41-0A1F-40BF-86BE-8A5476EC271E}" destId="{398423B3-DD54-4226-99D7-017EFC1488DF}" srcOrd="0" destOrd="0" presId="urn:microsoft.com/office/officeart/2005/8/layout/gear1#3"/>
    <dgm:cxn modelId="{3478D7B4-2DD6-40FE-BD2F-3917309833F2}" type="presOf" srcId="{F9CEBA05-2F10-437E-89B2-54F4D9FAF478}" destId="{5ED88519-AC6C-4AA3-B76D-812B93A167E4}" srcOrd="0" destOrd="0" presId="urn:microsoft.com/office/officeart/2005/8/layout/gear1#3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3"/>
    <dgm:cxn modelId="{78EC88D6-53DA-4707-A7D4-048F9BCC3A61}" type="presOf" srcId="{399ACE2F-90C5-48B1-9E65-700A32562848}" destId="{59EDF28D-6C67-49D0-B5A1-DE5C3CBA2292}" srcOrd="0" destOrd="0" presId="urn:microsoft.com/office/officeart/2005/8/layout/gear1#3"/>
    <dgm:cxn modelId="{9B2D6BF4-A0B8-4492-A59C-6D2D11F48737}" type="presOf" srcId="{399ACE2F-90C5-48B1-9E65-700A32562848}" destId="{23DC08E4-3725-4448-BFFF-1CCEA2F2987E}" srcOrd="1" destOrd="0" presId="urn:microsoft.com/office/officeart/2005/8/layout/gear1#3"/>
    <dgm:cxn modelId="{97DE9217-CF77-49C2-B978-A30F014886D7}" type="presParOf" srcId="{5ED88519-AC6C-4AA3-B76D-812B93A167E4}" destId="{87622A90-D0D8-4EA3-BC0D-D537801AF2B1}" srcOrd="0" destOrd="0" presId="urn:microsoft.com/office/officeart/2005/8/layout/gear1#3"/>
    <dgm:cxn modelId="{C5CD7F30-6D45-4736-B9F0-4F4BBE0D07F9}" type="presParOf" srcId="{5ED88519-AC6C-4AA3-B76D-812B93A167E4}" destId="{B6B6B41B-120B-4968-AB6A-FC6E7C8EF3C0}" srcOrd="1" destOrd="0" presId="urn:microsoft.com/office/officeart/2005/8/layout/gear1#3"/>
    <dgm:cxn modelId="{6FC4BF47-CD4C-4970-BEA7-200A2F834F47}" type="presParOf" srcId="{5ED88519-AC6C-4AA3-B76D-812B93A167E4}" destId="{8BC64EA7-2794-42B6-96C9-F39A52CB985A}" srcOrd="2" destOrd="0" presId="urn:microsoft.com/office/officeart/2005/8/layout/gear1#3"/>
    <dgm:cxn modelId="{454D4536-798D-411A-8205-327FC6B608D6}" type="presParOf" srcId="{5ED88519-AC6C-4AA3-B76D-812B93A167E4}" destId="{93300324-D62F-4E58-B882-734182BDB462}" srcOrd="3" destOrd="0" presId="urn:microsoft.com/office/officeart/2005/8/layout/gear1#3"/>
    <dgm:cxn modelId="{93CFAD20-517D-4683-A063-CE048BC54429}" type="presParOf" srcId="{5ED88519-AC6C-4AA3-B76D-812B93A167E4}" destId="{B9330EE9-43E4-4FD4-8144-E92B1DD0FCDF}" srcOrd="4" destOrd="0" presId="urn:microsoft.com/office/officeart/2005/8/layout/gear1#3"/>
    <dgm:cxn modelId="{9047844E-5652-48B9-80E2-79089FBE630F}" type="presParOf" srcId="{5ED88519-AC6C-4AA3-B76D-812B93A167E4}" destId="{4822A78E-EAEC-401F-941A-3A84E13E2357}" srcOrd="5" destOrd="0" presId="urn:microsoft.com/office/officeart/2005/8/layout/gear1#3"/>
    <dgm:cxn modelId="{7503660B-C8BD-4A6E-9FC7-BC0BC4EDC9DA}" type="presParOf" srcId="{5ED88519-AC6C-4AA3-B76D-812B93A167E4}" destId="{59EDF28D-6C67-49D0-B5A1-DE5C3CBA2292}" srcOrd="6" destOrd="0" presId="urn:microsoft.com/office/officeart/2005/8/layout/gear1#3"/>
    <dgm:cxn modelId="{B5A766CE-302E-4E31-878F-3E0A34FD895B}" type="presParOf" srcId="{5ED88519-AC6C-4AA3-B76D-812B93A167E4}" destId="{23DC08E4-3725-4448-BFFF-1CCEA2F2987E}" srcOrd="7" destOrd="0" presId="urn:microsoft.com/office/officeart/2005/8/layout/gear1#3"/>
    <dgm:cxn modelId="{F0BC6F87-1060-4E66-A9B4-2374F32F25AF}" type="presParOf" srcId="{5ED88519-AC6C-4AA3-B76D-812B93A167E4}" destId="{7D3EFDB4-E5D1-439A-86D8-1FCF80D959BA}" srcOrd="8" destOrd="0" presId="urn:microsoft.com/office/officeart/2005/8/layout/gear1#3"/>
    <dgm:cxn modelId="{07DE065A-EC92-4C19-A543-1977EF598B36}" type="presParOf" srcId="{5ED88519-AC6C-4AA3-B76D-812B93A167E4}" destId="{9815588C-16D0-4475-B64C-847FC87C8C32}" srcOrd="9" destOrd="0" presId="urn:microsoft.com/office/officeart/2005/8/layout/gear1#3"/>
    <dgm:cxn modelId="{F9C97360-1013-4730-A7B7-5737EDF9F81E}" type="presParOf" srcId="{5ED88519-AC6C-4AA3-B76D-812B93A167E4}" destId="{398423B3-DD54-4226-99D7-017EFC1488DF}" srcOrd="10" destOrd="0" presId="urn:microsoft.com/office/officeart/2005/8/layout/gear1#3"/>
    <dgm:cxn modelId="{92E44D6A-76E9-4865-9D0E-3F3B1BC520E7}" type="presParOf" srcId="{5ED88519-AC6C-4AA3-B76D-812B93A167E4}" destId="{6DF3A3A0-5919-4E69-80DD-61760D6340A0}" srcOrd="11" destOrd="0" presId="urn:microsoft.com/office/officeart/2005/8/layout/gear1#3"/>
    <dgm:cxn modelId="{8F556FC8-E143-4D8F-86C6-B91C6832F4D9}" type="presParOf" srcId="{5ED88519-AC6C-4AA3-B76D-812B93A167E4}" destId="{A09CEA93-9338-4361-A5E6-CF85B6019F5A}" srcOrd="12" destOrd="0" presId="urn:microsoft.com/office/officeart/2005/8/layout/gear1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3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frontiersin.org/articles/10.3389/fphys.2020.00794/full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27560"/>
            <a:ext cx="8153400" cy="5298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50232"/>
            <a:ext cx="7953375" cy="3684985"/>
          </a:xfrm>
        </p:spPr>
        <p:txBody>
          <a:bodyPr>
            <a:normAutofit fontScale="25000" lnSpcReduction="20000"/>
          </a:bodyPr>
          <a:lstStyle/>
          <a:p>
            <a:pPr marL="415290" indent="-301466" algn="just">
              <a:lnSpc>
                <a:spcPct val="15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b.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Carnitine shuttle inhibitor: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8000" dirty="0"/>
              <a:t>Malonyl CoA inhibits CPT-I, thus preventing the entry of long-chain acyl groups into the mitochondrial matrix</a:t>
            </a:r>
          </a:p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ndalus" pitchFamily="18" charset="-78"/>
              </a:rPr>
              <a:t>C.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Carnitine sources: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8000" dirty="0"/>
              <a:t>Carnitine can be obtained from the diet, where it is found primarily in meat products.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8000" dirty="0"/>
              <a:t>It can also be synthesized from the amino acids lysine and methionine by an enzymatic pathway found in the liver and kidneys but not in skeletal or cardiac muscle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B3D8EE26-E13D-4832-AE01-714802BFF89A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1" y="1427560"/>
            <a:ext cx="7974806" cy="70604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" y="1957387"/>
            <a:ext cx="7974806" cy="3577829"/>
          </a:xfrm>
        </p:spPr>
        <p:txBody>
          <a:bodyPr>
            <a:normAutofit fontScale="25000" lnSpcReduction="20000"/>
          </a:bodyPr>
          <a:lstStyle/>
          <a:p>
            <a:pPr marL="415290" indent="-301466" algn="just">
              <a:lnSpc>
                <a:spcPct val="15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Carnitine deficiencies:</a:t>
            </a:r>
          </a:p>
          <a:p>
            <a:pPr marL="370999" indent="-257175" algn="just">
              <a:lnSpc>
                <a:spcPct val="150000"/>
              </a:lnSpc>
              <a:defRPr/>
            </a:pPr>
            <a:r>
              <a:rPr lang="en-US" sz="8000" dirty="0"/>
              <a:t>Primary carnitine deficiency is caused by defects in a membrane transporter that prevent uptake of carnitine by cardiac and skeletal muscle and the kidneys, causing carnitine to be excreted. Treatment includes carnitine supplementation.</a:t>
            </a:r>
          </a:p>
          <a:p>
            <a:pPr marL="370999" indent="-257175" algn="just">
              <a:lnSpc>
                <a:spcPct val="150000"/>
              </a:lnSpc>
              <a:defRPr/>
            </a:pPr>
            <a:r>
              <a:rPr lang="en-US" sz="8000" dirty="0"/>
              <a:t>CPT-I deficiency affects the liver, where an inability to use LCFA for fuel greatly impairs that tissue’s ability to synthesize glucose [an endergonic process] during a fast. This can lead to severe hypoglycemia, coma, and death.</a:t>
            </a:r>
            <a:endParaRPr lang="en-US" sz="8000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8F24E8C0-8F5C-4C58-BAE8-BF9F2978750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27560"/>
            <a:ext cx="7467600" cy="52982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196578" y="1957388"/>
            <a:ext cx="7947422" cy="3571875"/>
          </a:xfrm>
        </p:spPr>
        <p:txBody>
          <a:bodyPr>
            <a:normAutofit/>
          </a:bodyPr>
          <a:lstStyle/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2325" b="1" u="sng" dirty="0">
                <a:cs typeface="Andalus" pitchFamily="18" charset="-78"/>
              </a:rPr>
              <a:t>III. Reactions of </a:t>
            </a:r>
            <a:r>
              <a:rPr lang="el-GR" sz="2325" b="1" u="sng" dirty="0">
                <a:cs typeface="Andalus" pitchFamily="18" charset="-78"/>
              </a:rPr>
              <a:t>β</a:t>
            </a:r>
            <a:r>
              <a:rPr lang="en-US" sz="2325" b="1" u="sng" dirty="0">
                <a:cs typeface="Andalus" pitchFamily="18" charset="-78"/>
              </a:rPr>
              <a:t>-oxidation</a:t>
            </a:r>
          </a:p>
          <a:p>
            <a:pPr marL="499586" indent="-385763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cs typeface="Andalus" pitchFamily="18" charset="-78"/>
              </a:rPr>
              <a:t>Oxidation</a:t>
            </a:r>
          </a:p>
          <a:p>
            <a:pPr marL="499586" indent="-385763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cs typeface="Andalus" pitchFamily="18" charset="-78"/>
              </a:rPr>
              <a:t>Hydration</a:t>
            </a:r>
          </a:p>
          <a:p>
            <a:pPr marL="499586" indent="-385763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cs typeface="Andalus" pitchFamily="18" charset="-78"/>
              </a:rPr>
              <a:t>Oxidation</a:t>
            </a:r>
          </a:p>
          <a:p>
            <a:pPr marL="499586" indent="-385763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dirty="0">
                <a:cs typeface="Andalus" pitchFamily="18" charset="-78"/>
              </a:rPr>
              <a:t>Thiolytic cleavage </a:t>
            </a:r>
          </a:p>
          <a:p>
            <a:pPr marL="415290" indent="-301466" algn="just">
              <a:lnSpc>
                <a:spcPct val="150000"/>
              </a:lnSpc>
              <a:buNone/>
              <a:defRPr/>
            </a:pPr>
            <a:endParaRPr lang="en-US" dirty="0">
              <a:cs typeface="Andalus" pitchFamily="18" charset="-78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9052" y="2394676"/>
            <a:ext cx="3802948" cy="23302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A2DAE810-B9C2-44EB-BE12-292C5920188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01726" y="886909"/>
            <a:ext cx="5867400" cy="352424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b="1" dirty="0"/>
              <a:t>Beta Oxidation of Fatty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60" y="2021684"/>
            <a:ext cx="2549111" cy="39494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294" y="1463444"/>
            <a:ext cx="3000591" cy="39311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61349" y="2694676"/>
            <a:ext cx="190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Enzymes involved in the β-oxidation of fatty acyl coenzyme A(CoA)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2090420D-9864-4B1C-8470-85478569567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1" y="1427560"/>
            <a:ext cx="7543801" cy="529828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196578" y="1957388"/>
            <a:ext cx="7947422" cy="3571875"/>
          </a:xfrm>
        </p:spPr>
        <p:txBody>
          <a:bodyPr>
            <a:normAutofit lnSpcReduction="10000"/>
          </a:bodyPr>
          <a:lstStyle/>
          <a:p>
            <a:pPr marL="415290" indent="-301466" algn="just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ndalus" pitchFamily="18" charset="-78"/>
              </a:rPr>
              <a:t>Each cycle produces </a:t>
            </a:r>
          </a:p>
          <a:p>
            <a:pPr marL="1074896" lvl="2" indent="-361474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one acetyl CoA  </a:t>
            </a:r>
          </a:p>
          <a:p>
            <a:pPr marL="1074896" lvl="2" indent="-361474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one NADH and </a:t>
            </a:r>
          </a:p>
          <a:p>
            <a:pPr marL="1074896" lvl="2" indent="-361474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cs typeface="Andalus" pitchFamily="18" charset="-78"/>
              </a:rPr>
              <a:t>one FADH</a:t>
            </a:r>
            <a:r>
              <a:rPr lang="en-US" sz="2400" baseline="-25000" dirty="0">
                <a:cs typeface="Andalus" pitchFamily="18" charset="-78"/>
              </a:rPr>
              <a:t>2</a:t>
            </a:r>
          </a:p>
          <a:p>
            <a:pPr marL="415290" indent="-301466" algn="just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ndalus" pitchFamily="18" charset="-78"/>
              </a:rPr>
              <a:t>The final thiolytic cleavage produces two acetyl groups</a:t>
            </a:r>
          </a:p>
          <a:p>
            <a:pPr marL="415290" indent="-301466" algn="just">
              <a:lnSpc>
                <a:spcPct val="150000"/>
              </a:lnSpc>
              <a:buFontTx/>
              <a:buChar char="•"/>
            </a:pPr>
            <a:r>
              <a:rPr lang="en-US" sz="2400" dirty="0">
                <a:cs typeface="Andalus" pitchFamily="18" charset="-78"/>
              </a:rPr>
              <a:t>Acetyl CoA is oxidized in TCA cycle</a:t>
            </a:r>
          </a:p>
          <a:p>
            <a:pPr marL="415290" indent="-301466" algn="just">
              <a:lnSpc>
                <a:spcPct val="150000"/>
              </a:lnSpc>
              <a:buNone/>
              <a:defRPr/>
            </a:pPr>
            <a:endParaRPr lang="en-US" dirty="0">
              <a:solidFill>
                <a:schemeClr val="tx1"/>
              </a:solidFill>
              <a:cs typeface="Andalus" pitchFamily="18" charset="-78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B9F2A20-84E9-4C61-8EB5-3B95803F6EAD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1987" y="1013926"/>
            <a:ext cx="6553201" cy="529828"/>
          </a:xfrm>
        </p:spPr>
        <p:txBody>
          <a:bodyPr>
            <a:noAutofit/>
          </a:bodyPr>
          <a:lstStyle/>
          <a:p>
            <a:r>
              <a:rPr lang="en-US" b="1" dirty="0"/>
              <a:t>Beta Oxidation of Fatty Acids</a:t>
            </a:r>
          </a:p>
        </p:txBody>
      </p:sp>
      <p:pic>
        <p:nvPicPr>
          <p:cNvPr id="8" name="Picture 2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9353" y="1900237"/>
            <a:ext cx="4794647" cy="35956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75813" y="1957235"/>
            <a:ext cx="2659092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+mj-lt"/>
                <a:cs typeface="Andalus" pitchFamily="18" charset="-78"/>
              </a:rPr>
              <a:t>ATP Yield </a:t>
            </a:r>
          </a:p>
          <a:p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>
            <a:off x="575813" y="2355019"/>
            <a:ext cx="27496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of the energy yield from the oxidation of palmitoyl coenzyme A(CoA) (16 carbons). (Note: *Activation of palmitate to palmitoyl CoA requires the equivalent of 2 ATP [ATP → AMP +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].) FADH2 =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flavin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adenine dinucleotide; NADH = nicotinamide adenine dinucleotide; TCA= tricarboxylic acid; </a:t>
            </a:r>
            <a:r>
              <a:rPr lang="en-US" sz="1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CoQ</a:t>
            </a:r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coenzyme Q; CO2 = carbon dioxide.</a:t>
            </a:r>
          </a:p>
        </p:txBody>
      </p:sp>
      <p:sp>
        <p:nvSpPr>
          <p:cNvPr id="7" name="Round Same Side Corner Rectangle 4">
            <a:extLst>
              <a:ext uri="{FF2B5EF4-FFF2-40B4-BE49-F238E27FC236}">
                <a16:creationId xmlns:a16="http://schemas.microsoft.com/office/drawing/2014/main" id="{2E83C27B-3F47-4012-B1BB-6C32614735EC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5175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pic>
        <p:nvPicPr>
          <p:cNvPr id="9" name="Picture 2" descr="Adipose Tissue Anatomy/Histology Flashcards | Quizlet">
            <a:extLst>
              <a:ext uri="{FF2B5EF4-FFF2-40B4-BE49-F238E27FC236}">
                <a16:creationId xmlns:a16="http://schemas.microsoft.com/office/drawing/2014/main" id="{4A9214A2-D298-44ED-A3F6-19FBA47635D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325" y="1066800"/>
            <a:ext cx="4156075" cy="4648200"/>
          </a:xfrm>
          <a:prstGeom prst="rect">
            <a:avLst/>
          </a:prstGeom>
          <a:noFill/>
        </p:spPr>
      </p:pic>
      <p:pic>
        <p:nvPicPr>
          <p:cNvPr id="11" name="Picture 4" descr="Muscle - Definition, Function, Types and Structure | Biology Dictionary">
            <a:extLst>
              <a:ext uri="{FF2B5EF4-FFF2-40B4-BE49-F238E27FC236}">
                <a16:creationId xmlns:a16="http://schemas.microsoft.com/office/drawing/2014/main" id="{EEA7D177-30D3-48BC-9852-CBE8F386BB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1" y="1066800"/>
            <a:ext cx="4495800" cy="506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1772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219201"/>
            <a:ext cx="3581399" cy="502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Deficiency of Carnitine </a:t>
            </a:r>
          </a:p>
          <a:p>
            <a:pPr marL="494665" indent="-342900" algn="just" defTabSz="914400">
              <a:lnSpc>
                <a:spcPct val="150000"/>
              </a:lnSpc>
              <a:defRPr/>
            </a:pPr>
            <a:r>
              <a:rPr lang="en-US" sz="3200" dirty="0">
                <a:cs typeface="Andalus" pitchFamily="18" charset="-78"/>
              </a:rPr>
              <a:t>CPT-I deficiency </a:t>
            </a:r>
          </a:p>
          <a:p>
            <a:pPr marL="494665" indent="-342900" algn="just" defTabSz="914400">
              <a:lnSpc>
                <a:spcPct val="150000"/>
              </a:lnSpc>
              <a:defRPr/>
            </a:pPr>
            <a:r>
              <a:rPr lang="en-US" sz="3200" dirty="0">
                <a:cs typeface="Andalus" pitchFamily="18" charset="-78"/>
              </a:rPr>
              <a:t>CPT-I deficiency </a:t>
            </a:r>
          </a:p>
          <a:p>
            <a:pPr marL="0" indent="0">
              <a:buNone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Clinical Correlates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10C977-9E95-49F4-B721-08E9E99F7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91" y="1257458"/>
            <a:ext cx="5029810" cy="434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Family Medicine 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3200" dirty="0"/>
              <a:t>Family Medicine plays important role in following manner:</a:t>
            </a:r>
          </a:p>
          <a:p>
            <a:pPr marL="342900" indent="-342900"/>
            <a:r>
              <a:rPr lang="en-US" sz="3200" dirty="0"/>
              <a:t>Diagnosis 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Education &amp; Counselling</a:t>
            </a:r>
          </a:p>
          <a:p>
            <a:r>
              <a:rPr lang="en-US" sz="3200" dirty="0"/>
              <a:t> </a:t>
            </a:r>
          </a:p>
          <a:p>
            <a:pPr marL="342900" indent="-342900"/>
            <a:r>
              <a:rPr lang="en-US" sz="3200" dirty="0"/>
              <a:t>Dietary Guidance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Monitoring</a:t>
            </a:r>
          </a:p>
          <a:p>
            <a:pPr marL="342900" indent="-342900"/>
            <a:endParaRPr lang="en-US" sz="3200" dirty="0"/>
          </a:p>
          <a:p>
            <a:pPr marL="342900" indent="-342900"/>
            <a:r>
              <a:rPr lang="en-US" sz="3200" dirty="0"/>
              <a:t>Refer to Specialists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Family Medicine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/>
          </a:p>
          <a:p>
            <a:pPr algn="just"/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900" y="129043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CNS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2</a:t>
            </a:r>
            <a:r>
              <a:rPr lang="en-US" sz="3200" u="sng" baseline="30000" dirty="0">
                <a:cs typeface="Times New Roman" pitchFamily="18" charset="0"/>
              </a:rPr>
              <a:t>nd 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dirty="0"/>
              <a:t>Beta Oxidation of Fatty Acids)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</a:t>
            </a:r>
            <a:r>
              <a:rPr lang="en-US" sz="7200" b="1" dirty="0" err="1">
                <a:cs typeface="Times New Roman" pitchFamily="18" charset="0"/>
              </a:rPr>
              <a:t>Deptt</a:t>
            </a:r>
            <a:r>
              <a:rPr lang="en-US" sz="7200" b="1" dirty="0">
                <a:cs typeface="Times New Roman" pitchFamily="18" charset="0"/>
              </a:rPr>
              <a:t>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in 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Artificial Intelligence </a:t>
            </a:r>
            <a:r>
              <a:rPr lang="en-GB" sz="2800" dirty="0"/>
              <a:t>plays role </a:t>
            </a:r>
            <a:r>
              <a:rPr lang="en-US" sz="2800" dirty="0"/>
              <a:t>in following </a:t>
            </a:r>
            <a:r>
              <a:rPr lang="en-GB" sz="2800" dirty="0"/>
              <a:t>aspects: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Personalized Nutrition </a:t>
            </a:r>
          </a:p>
          <a:p>
            <a:endParaRPr lang="en-US" sz="2800" dirty="0"/>
          </a:p>
          <a:p>
            <a:r>
              <a:rPr lang="en-US" sz="2800" dirty="0"/>
              <a:t>Diagnostic To</a:t>
            </a:r>
            <a:r>
              <a:rPr lang="en-GB" sz="2800" dirty="0" err="1"/>
              <a:t>ol</a:t>
            </a:r>
            <a:r>
              <a:rPr lang="en-US" sz="2800" dirty="0"/>
              <a:t>s</a:t>
            </a:r>
          </a:p>
          <a:p>
            <a:endParaRPr lang="en-US" sz="2800" dirty="0"/>
          </a:p>
          <a:p>
            <a:r>
              <a:rPr lang="en-US" sz="2800" dirty="0"/>
              <a:t>Food Recommendations</a:t>
            </a:r>
          </a:p>
          <a:p>
            <a:endParaRPr lang="en-US" sz="2800" dirty="0"/>
          </a:p>
          <a:p>
            <a:r>
              <a:rPr lang="en-US" sz="2800" dirty="0"/>
              <a:t>Drug Development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fontAlgn="base"/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2512"/>
            <a:ext cx="8229600" cy="166687"/>
          </a:xfrm>
        </p:spPr>
        <p:txBody>
          <a:bodyPr>
            <a:normAutofit fontScale="90000"/>
          </a:bodyPr>
          <a:lstStyle/>
          <a:p>
            <a:r>
              <a:rPr lang="en-US" sz="1800" b="1" dirty="0">
                <a:hlinkClick r:id="rId2"/>
              </a:rPr>
              <a:t>https://www.frontiersin.org/articles/10.3389/fphys.2020.00794/full</a:t>
            </a:r>
            <a:br>
              <a:rPr lang="en-US" sz="1800" b="1" dirty="0"/>
            </a:br>
            <a:endParaRPr lang="en-US" sz="1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8077200" cy="5211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cs typeface="+mn-lt"/>
              </a:rPr>
              <a:t>The Link Between the Mitochondrial Fatty Acid Oxidation Derangement and Kidney Injury</a:t>
            </a:r>
            <a:br>
              <a:rPr lang="en-US" b="1" dirty="0">
                <a:cs typeface="+mn-lt"/>
              </a:rPr>
            </a:br>
            <a:br>
              <a:rPr lang="en-US" b="1" dirty="0">
                <a:latin typeface="Andalus" pitchFamily="18" charset="-78"/>
                <a:cs typeface="Andalus" pitchFamily="18" charset="-78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924333-FF30-49D4-B675-9D1786BE5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0"/>
            <a:ext cx="7315199" cy="32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/>
              <a:t>Lippincott Illustrated Reviews Biochemistry, 8th Edition, Chapter 16 , page no. 210-14 </a:t>
            </a:r>
          </a:p>
          <a:p>
            <a:pPr algn="just"/>
            <a:r>
              <a:rPr lang="en-US" sz="2800" dirty="0"/>
              <a:t>Google scholar</a:t>
            </a:r>
          </a:p>
          <a:p>
            <a:pPr algn="just"/>
            <a:r>
              <a:rPr lang="en-US" sz="2800" dirty="0"/>
              <a:t>Google images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r>
              <a:rPr lang="en-US" sz="2800" dirty="0"/>
              <a:t>Describe the steps of beta oxidation of fatty acids </a:t>
            </a:r>
          </a:p>
          <a:p>
            <a:r>
              <a:rPr lang="en-US" sz="2800" dirty="0"/>
              <a:t>Discuss different enzymes/coenzymes involved in oxidation</a:t>
            </a:r>
          </a:p>
          <a:p>
            <a:r>
              <a:rPr lang="en-US" sz="2800" dirty="0"/>
              <a:t>Explain carnitine shuttle </a:t>
            </a:r>
          </a:p>
          <a:p>
            <a:r>
              <a:rPr lang="en-US" sz="2800" dirty="0"/>
              <a:t>Understand energy yield </a:t>
            </a:r>
          </a:p>
          <a:p>
            <a:r>
              <a:rPr lang="en-US" sz="2800" dirty="0"/>
              <a:t>Vertically integrate related disorder</a:t>
            </a:r>
          </a:p>
          <a:p>
            <a:pPr marL="0" indent="0" algn="just">
              <a:buNone/>
            </a:pPr>
            <a:endParaRPr lang="en-US" sz="28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27560"/>
            <a:ext cx="7620000" cy="5298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50069" y="1957388"/>
            <a:ext cx="8593931" cy="3571875"/>
          </a:xfrm>
        </p:spPr>
        <p:txBody>
          <a:bodyPr>
            <a:normAutofit/>
          </a:bodyPr>
          <a:lstStyle/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2400" dirty="0">
                <a:cs typeface="Andalus" pitchFamily="18" charset="-78"/>
              </a:rPr>
              <a:t>Fatty acid oxidation</a:t>
            </a:r>
          </a:p>
          <a:p>
            <a:pPr marL="415290" indent="-301466" algn="just">
              <a:lnSpc>
                <a:spcPct val="150000"/>
              </a:lnSpc>
              <a:defRPr/>
            </a:pPr>
            <a:r>
              <a:rPr lang="en-US" sz="2400" dirty="0">
                <a:cs typeface="Andalus" pitchFamily="18" charset="-78"/>
              </a:rPr>
              <a:t>It is an aerobic process</a:t>
            </a:r>
          </a:p>
          <a:p>
            <a:pPr marL="415290" indent="-301466" algn="just">
              <a:lnSpc>
                <a:spcPct val="150000"/>
              </a:lnSpc>
              <a:defRPr/>
            </a:pPr>
            <a:r>
              <a:rPr lang="en-US" sz="2400" dirty="0">
                <a:cs typeface="Andalus" pitchFamily="18" charset="-78"/>
              </a:rPr>
              <a:t>Occurs in the mitochondria</a:t>
            </a:r>
          </a:p>
          <a:p>
            <a:pPr marL="415290" indent="-301466" algn="just">
              <a:lnSpc>
                <a:spcPct val="150000"/>
              </a:lnSpc>
              <a:defRPr/>
            </a:pPr>
            <a:r>
              <a:rPr lang="en-US" sz="2400" dirty="0">
                <a:cs typeface="Andalus" pitchFamily="18" charset="-78"/>
              </a:rPr>
              <a:t>Requires NAD &amp; FAD as coenzymes</a:t>
            </a:r>
          </a:p>
          <a:p>
            <a:pPr marL="415290" indent="-301466" algn="just">
              <a:lnSpc>
                <a:spcPct val="150000"/>
              </a:lnSpc>
              <a:defRPr/>
            </a:pPr>
            <a:r>
              <a:rPr lang="en-US" sz="2400" dirty="0">
                <a:cs typeface="Andalus" pitchFamily="18" charset="-78"/>
              </a:rPr>
              <a:t>Generates ATP </a:t>
            </a:r>
          </a:p>
          <a:p>
            <a:endParaRPr lang="en-US" sz="1950" dirty="0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7CBABDD4-BBA1-4DC2-8455-875BACF9DC26}"/>
              </a:ext>
            </a:extLst>
          </p:cNvPr>
          <p:cNvSpPr/>
          <p:nvPr/>
        </p:nvSpPr>
        <p:spPr>
          <a:xfrm>
            <a:off x="-838200" y="442285"/>
            <a:ext cx="2514600" cy="480241"/>
          </a:xfrm>
          <a:prstGeom prst="round2SameRect">
            <a:avLst>
              <a:gd name="adj1" fmla="val 16670"/>
              <a:gd name="adj2" fmla="val 0"/>
            </a:avLst>
          </a:prstGeom>
          <a:solidFill>
            <a:schemeClr val="bg1"/>
          </a:solidFill>
          <a:ln>
            <a:noFill/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4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0EEFFE55-FB9E-4B57-8B29-193EB3957D1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27560"/>
            <a:ext cx="7947422" cy="5298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196578" y="1957388"/>
            <a:ext cx="7947422" cy="3571875"/>
          </a:xfrm>
        </p:spPr>
        <p:txBody>
          <a:bodyPr>
            <a:normAutofit/>
          </a:bodyPr>
          <a:lstStyle/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2400" u="sng" dirty="0">
                <a:cs typeface="Andalus" pitchFamily="18" charset="-78"/>
              </a:rPr>
              <a:t>Steps of fatty acid oxidation</a:t>
            </a:r>
          </a:p>
          <a:p>
            <a:pPr marL="565785" indent="-451961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dirty="0">
                <a:cs typeface="Andalus" pitchFamily="18" charset="-78"/>
              </a:rPr>
              <a:t>Activation of fatty acid to its CoA from</a:t>
            </a:r>
          </a:p>
          <a:p>
            <a:pPr marL="565785" indent="-451961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dirty="0">
                <a:cs typeface="Andalus" pitchFamily="18" charset="-78"/>
              </a:rPr>
              <a:t>Transport of fatty acyl CoA into mitochondria</a:t>
            </a:r>
          </a:p>
          <a:p>
            <a:pPr marL="565785" indent="-451961" algn="just">
              <a:lnSpc>
                <a:spcPct val="150000"/>
              </a:lnSpc>
              <a:buFont typeface="+mj-lt"/>
              <a:buAutoNum type="romanUcPeriod"/>
              <a:defRPr/>
            </a:pPr>
            <a:r>
              <a:rPr lang="en-US" sz="2400" dirty="0">
                <a:cs typeface="Andalus" pitchFamily="18" charset="-78"/>
              </a:rPr>
              <a:t>Reactions of </a:t>
            </a:r>
            <a:r>
              <a:rPr lang="el-GR" sz="2400" dirty="0">
                <a:cs typeface="Andalus" pitchFamily="18" charset="-78"/>
              </a:rPr>
              <a:t>β</a:t>
            </a:r>
            <a:r>
              <a:rPr lang="en-US" sz="2400" dirty="0">
                <a:cs typeface="Andalus" pitchFamily="18" charset="-78"/>
              </a:rPr>
              <a:t>-oxidation</a:t>
            </a:r>
          </a:p>
        </p:txBody>
      </p:sp>
      <p:sp>
        <p:nvSpPr>
          <p:cNvPr id="8" name="Round Same Side Corner Rectangle 4">
            <a:extLst>
              <a:ext uri="{FF2B5EF4-FFF2-40B4-BE49-F238E27FC236}">
                <a16:creationId xmlns:a16="http://schemas.microsoft.com/office/drawing/2014/main" id="{C1BA60D2-A99D-4660-9E20-982C6073B3D5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427560"/>
            <a:ext cx="7316808" cy="5298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196578" y="1957388"/>
            <a:ext cx="7947422" cy="3571875"/>
          </a:xfrm>
        </p:spPr>
        <p:txBody>
          <a:bodyPr>
            <a:normAutofit/>
          </a:bodyPr>
          <a:lstStyle/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b="1" u="sng" dirty="0">
                <a:latin typeface="+mj-lt"/>
                <a:cs typeface="Andalus" pitchFamily="18" charset="-78"/>
              </a:rPr>
              <a:t>I. Activation of Long chain fatty acids</a:t>
            </a:r>
          </a:p>
          <a:p>
            <a:pPr marL="415290" indent="-301466" algn="just">
              <a:lnSpc>
                <a:spcPct val="15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13824" indent="0" algn="just">
              <a:lnSpc>
                <a:spcPct val="150000"/>
              </a:lnSpc>
              <a:buNone/>
              <a:defRPr/>
            </a:pPr>
            <a:endParaRPr lang="en-US" dirty="0">
              <a:cs typeface="Andalus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56" y="2627512"/>
            <a:ext cx="7444739" cy="21114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4633" y="4787761"/>
            <a:ext cx="542217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Carnitine shuttle. The net effect is that a long-chain (LC) fatty acyl coenzyme A(CoA) is transported from the outside to the inside of mitochondria. AMP = adenosine monophosphate; </a:t>
            </a:r>
            <a:r>
              <a:rPr lang="en-US" sz="13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PPi</a:t>
            </a:r>
            <a:r>
              <a:rPr lang="en-US" sz="13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pyrophosphate.</a:t>
            </a:r>
          </a:p>
        </p:txBody>
      </p:sp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002EAFB1-A93B-4C3A-A08E-ABF1428675B1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-2" y="1427560"/>
            <a:ext cx="7848601" cy="529828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Beta Oxidation of Fatty Acids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104775" y="1957388"/>
            <a:ext cx="7953375" cy="3931444"/>
          </a:xfrm>
        </p:spPr>
        <p:txBody>
          <a:bodyPr>
            <a:normAutofit fontScale="25000" lnSpcReduction="20000"/>
          </a:bodyPr>
          <a:lstStyle/>
          <a:p>
            <a:pPr marL="415290" indent="-301466" algn="just">
              <a:lnSpc>
                <a:spcPct val="150000"/>
              </a:lnSpc>
              <a:defRPr/>
            </a:pPr>
            <a:endParaRPr lang="en-US" dirty="0">
              <a:latin typeface="Andalus" pitchFamily="18" charset="-78"/>
              <a:cs typeface="Andalus" pitchFamily="18" charset="-78"/>
            </a:endParaRPr>
          </a:p>
          <a:p>
            <a:pPr marL="113824" indent="0" algn="just">
              <a:lnSpc>
                <a:spcPct val="150000"/>
              </a:lnSpc>
              <a:buNone/>
              <a:defRPr/>
            </a:pPr>
            <a:r>
              <a:rPr lang="en-U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a. </a:t>
            </a:r>
            <a:r>
              <a:rPr lang="en-US" sz="7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Translocation steps: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7400" dirty="0"/>
              <a:t>First, the acyl group is transferred from CoA to carnitine by carnitine palmitoyltransferase I (CPT-I), an enzyme of the outer mitochondrial membrane.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7400" dirty="0"/>
              <a:t>This reaction forms an acylcarnitine and regenerates free CoA. Second, the acylcarnitine is transported into the mitochondrial matrix in exchange for free carnitine by carnitine–acylcarnitine translocase.</a:t>
            </a:r>
          </a:p>
          <a:p>
            <a:pPr marL="456724" indent="-342900" algn="just">
              <a:lnSpc>
                <a:spcPct val="150000"/>
              </a:lnSpc>
              <a:defRPr/>
            </a:pPr>
            <a:r>
              <a:rPr lang="en-US" sz="7400" dirty="0"/>
              <a:t>Carnitine palmitoyltransferase 2 (CPT-II, or CAT-II), an enzyme of the inner mitochondrial membrane, catalyzes the transfer of the acyl group from carnitine to CoA in the mitochondrial matrix, thus regenerating free carnitine.</a:t>
            </a:r>
            <a:endParaRPr lang="en-US" sz="7400" dirty="0">
              <a:cs typeface="Andalus" pitchFamily="18" charset="-78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29E5B554-96ED-46F3-8BC1-633182B8052F}"/>
              </a:ext>
            </a:extLst>
          </p:cNvPr>
          <p:cNvSpPr/>
          <p:nvPr/>
        </p:nvSpPr>
        <p:spPr>
          <a:xfrm>
            <a:off x="21183" y="23448"/>
            <a:ext cx="2472235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kern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Core</a:t>
            </a:r>
            <a:r>
              <a:rPr lang="en-GB" sz="2300" b="1" kern="1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Knowledge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25</TotalTime>
  <Words>972</Words>
  <Application>Microsoft Office PowerPoint</Application>
  <PresentationFormat>On-screen Show (4:3)</PresentationFormat>
  <Paragraphs>150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Andalus</vt:lpstr>
      <vt:lpstr>Arial</vt:lpstr>
      <vt:lpstr>Arial Black</vt:lpstr>
      <vt:lpstr>Calibri</vt:lpstr>
      <vt:lpstr>Calibri Light</vt:lpstr>
      <vt:lpstr>Segoe UI</vt:lpstr>
      <vt:lpstr>Times New Roman</vt:lpstr>
      <vt:lpstr>Wingdings</vt:lpstr>
      <vt:lpstr>Office Theme</vt:lpstr>
      <vt:lpstr>1_Office Theme</vt:lpstr>
      <vt:lpstr>PowerPoint Presentation</vt:lpstr>
      <vt:lpstr>CNS Module 2nd  Year MBBS(LGIS) Beta Oxidation of Fatty Acids) </vt:lpstr>
      <vt:lpstr>Motto, Vision, Dream</vt:lpstr>
      <vt:lpstr>PowerPoint Presentation</vt:lpstr>
      <vt:lpstr>PowerPoint Presentation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Beta Oxidation of Fatty Acids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https://www.frontiersin.org/articles/10.3389/fphys.2020.00794/full 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4</cp:revision>
  <dcterms:created xsi:type="dcterms:W3CDTF">2025-03-25T05:18:56Z</dcterms:created>
  <dcterms:modified xsi:type="dcterms:W3CDTF">2025-03-25T05:45:51Z</dcterms:modified>
</cp:coreProperties>
</file>