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5" r:id="rId1"/>
    <p:sldMasterId id="2147483737" r:id="rId2"/>
  </p:sldMasterIdLst>
  <p:notesMasterIdLst>
    <p:notesMasterId r:id="rId38"/>
  </p:notesMasterIdLst>
  <p:sldIdLst>
    <p:sldId id="318" r:id="rId3"/>
    <p:sldId id="317" r:id="rId4"/>
    <p:sldId id="297" r:id="rId5"/>
    <p:sldId id="296" r:id="rId6"/>
    <p:sldId id="258" r:id="rId7"/>
    <p:sldId id="260" r:id="rId8"/>
    <p:sldId id="261" r:id="rId9"/>
    <p:sldId id="262" r:id="rId10"/>
    <p:sldId id="263" r:id="rId11"/>
    <p:sldId id="280" r:id="rId12"/>
    <p:sldId id="306" r:id="rId13"/>
    <p:sldId id="307" r:id="rId14"/>
    <p:sldId id="266" r:id="rId15"/>
    <p:sldId id="264" r:id="rId16"/>
    <p:sldId id="265" r:id="rId17"/>
    <p:sldId id="268" r:id="rId18"/>
    <p:sldId id="271" r:id="rId19"/>
    <p:sldId id="273" r:id="rId20"/>
    <p:sldId id="328" r:id="rId21"/>
    <p:sldId id="329" r:id="rId22"/>
    <p:sldId id="274" r:id="rId23"/>
    <p:sldId id="320" r:id="rId24"/>
    <p:sldId id="321" r:id="rId25"/>
    <p:sldId id="322" r:id="rId26"/>
    <p:sldId id="288" r:id="rId27"/>
    <p:sldId id="289" r:id="rId28"/>
    <p:sldId id="319" r:id="rId29"/>
    <p:sldId id="314" r:id="rId30"/>
    <p:sldId id="315" r:id="rId31"/>
    <p:sldId id="323" r:id="rId32"/>
    <p:sldId id="324" r:id="rId33"/>
    <p:sldId id="325" r:id="rId34"/>
    <p:sldId id="326" r:id="rId35"/>
    <p:sldId id="327" r:id="rId36"/>
    <p:sldId id="275"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08" autoAdjust="0"/>
    <p:restoredTop sz="85067" autoAdjust="0"/>
  </p:normalViewPr>
  <p:slideViewPr>
    <p:cSldViewPr>
      <p:cViewPr varScale="1">
        <p:scale>
          <a:sx n="57" d="100"/>
          <a:sy n="57" d="100"/>
        </p:scale>
        <p:origin x="1608" y="52"/>
      </p:cViewPr>
      <p:guideLst>
        <p:guide orient="horz" pos="2160"/>
        <p:guide pos="2880"/>
      </p:guideLst>
    </p:cSldViewPr>
  </p:slideViewPr>
  <p:outlineViewPr>
    <p:cViewPr>
      <p:scale>
        <a:sx n="33" d="100"/>
        <a:sy n="33" d="100"/>
      </p:scale>
      <p:origin x="0" y="-13248"/>
    </p:cViewPr>
  </p:outlineViewPr>
  <p:notesTextViewPr>
    <p:cViewPr>
      <p:scale>
        <a:sx n="100" d="100"/>
        <a:sy n="100" d="100"/>
      </p:scale>
      <p:origin x="0" y="0"/>
    </p:cViewPr>
  </p:notesTextViewPr>
  <p:sorterViewPr>
    <p:cViewPr>
      <p:scale>
        <a:sx n="100" d="100"/>
        <a:sy n="100" d="100"/>
      </p:scale>
      <p:origin x="0" y="-80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CEBA05-2F10-437E-89B2-54F4D9FAF478}" type="doc">
      <dgm:prSet loTypeId="urn:microsoft.com/office/officeart/2005/8/layout/gear1#10" loCatId="cycle" qsTypeId="urn:microsoft.com/office/officeart/2005/8/quickstyle/3d5" qsCatId="3D" csTypeId="urn:microsoft.com/office/officeart/2005/8/colors/colorful4" csCatId="colorful" phldr="1"/>
      <dgm:spPr/>
    </dgm:pt>
    <dgm:pt modelId="{DACAB5BA-B8B4-4D66-8B11-1D02259E020B}">
      <dgm:prSet phldrT="[Text]"/>
      <dgm:spPr/>
      <dgm:t>
        <a:bodyPr/>
        <a:lstStyle/>
        <a:p>
          <a:pPr algn="ctr"/>
          <a:r>
            <a:rPr lang="en-US" b="1">
              <a:latin typeface="Arial Black" pitchFamily="34" charset="0"/>
            </a:rPr>
            <a:t>Wisdom</a:t>
          </a:r>
        </a:p>
      </dgm:t>
    </dgm:pt>
    <dgm:pt modelId="{D76093C5-B96B-4182-8418-CFDB341D2418}" type="parTrans" cxnId="{0F63D9BC-9028-4C84-92D9-B4BDAB4F1E91}">
      <dgm:prSet/>
      <dgm:spPr/>
      <dgm:t>
        <a:bodyPr/>
        <a:lstStyle/>
        <a:p>
          <a:pPr algn="ctr"/>
          <a:endParaRPr lang="en-US"/>
        </a:p>
      </dgm:t>
    </dgm:pt>
    <dgm:pt modelId="{23718C41-0A1F-40BF-86BE-8A5476EC271E}" type="sibTrans" cxnId="{0F63D9BC-9028-4C84-92D9-B4BDAB4F1E91}">
      <dgm:prSet/>
      <dgm:spPr/>
      <dgm:t>
        <a:bodyPr/>
        <a:lstStyle/>
        <a:p>
          <a:pPr algn="ctr"/>
          <a:endParaRPr lang="en-US"/>
        </a:p>
      </dgm:t>
    </dgm:pt>
    <dgm:pt modelId="{663C1E13-76F9-4B70-A2F2-CA23180743CE}">
      <dgm:prSet phldrT="[Text]"/>
      <dgm:spPr/>
      <dgm:t>
        <a:bodyPr/>
        <a:lstStyle/>
        <a:p>
          <a:pPr algn="ctr"/>
          <a:r>
            <a:rPr lang="en-US" dirty="0">
              <a:latin typeface="Arial Black" pitchFamily="34" charset="0"/>
            </a:rPr>
            <a:t>Truth</a:t>
          </a:r>
          <a:r>
            <a:rPr lang="en-US" dirty="0"/>
            <a:t> </a:t>
          </a:r>
        </a:p>
      </dgm:t>
    </dgm:pt>
    <dgm:pt modelId="{637C3D51-3F4B-4277-8185-724806355FF8}" type="parTrans" cxnId="{32FAE72D-29B2-4404-A917-2C4136EE3C4F}">
      <dgm:prSet/>
      <dgm:spPr/>
      <dgm:t>
        <a:bodyPr/>
        <a:lstStyle/>
        <a:p>
          <a:pPr algn="ctr"/>
          <a:endParaRPr lang="en-US"/>
        </a:p>
      </dgm:t>
    </dgm:pt>
    <dgm:pt modelId="{188C389E-9423-41DE-9C5E-D4A7E95C7E62}" type="sibTrans" cxnId="{32FAE72D-29B2-4404-A917-2C4136EE3C4F}">
      <dgm:prSet/>
      <dgm:spPr/>
      <dgm:t>
        <a:bodyPr/>
        <a:lstStyle/>
        <a:p>
          <a:pPr algn="ctr"/>
          <a:endParaRPr lang="en-US"/>
        </a:p>
      </dgm:t>
    </dgm:pt>
    <dgm:pt modelId="{399ACE2F-90C5-48B1-9E65-700A32562848}">
      <dgm:prSet phldrT="[Text]"/>
      <dgm:spPr/>
      <dgm:t>
        <a:bodyPr/>
        <a:lstStyle/>
        <a:p>
          <a:pPr algn="ctr"/>
          <a:r>
            <a:rPr lang="en-US" b="1">
              <a:latin typeface="Arial Black" pitchFamily="34" charset="0"/>
            </a:rPr>
            <a:t>Servic</a:t>
          </a:r>
          <a:r>
            <a:rPr lang="en-US">
              <a:latin typeface="Arial Black" pitchFamily="34" charset="0"/>
            </a:rPr>
            <a:t>e</a:t>
          </a:r>
          <a:r>
            <a:rPr lang="en-US"/>
            <a:t> </a:t>
          </a:r>
        </a:p>
      </dgm:t>
    </dgm:pt>
    <dgm:pt modelId="{1911F9CB-1EEA-4FFD-A302-90DCBC7D11BE}" type="parTrans" cxnId="{7C4913C1-9DC8-4658-A4FC-A894F8F82CF0}">
      <dgm:prSet/>
      <dgm:spPr/>
      <dgm:t>
        <a:bodyPr/>
        <a:lstStyle/>
        <a:p>
          <a:pPr algn="ctr"/>
          <a:endParaRPr lang="en-US"/>
        </a:p>
      </dgm:t>
    </dgm:pt>
    <dgm:pt modelId="{DA82EADB-2721-42A0-95EA-F9B5521A38A6}" type="sibTrans" cxnId="{7C4913C1-9DC8-4658-A4FC-A894F8F82CF0}">
      <dgm:prSet/>
      <dgm:spPr/>
      <dgm:t>
        <a:bodyPr/>
        <a:lstStyle/>
        <a:p>
          <a:pPr algn="ctr"/>
          <a:endParaRPr lang="en-US"/>
        </a:p>
      </dgm:t>
    </dgm:pt>
    <dgm:pt modelId="{5ED88519-AC6C-4AA3-B76D-812B93A167E4}" type="pres">
      <dgm:prSet presAssocID="{F9CEBA05-2F10-437E-89B2-54F4D9FAF478}" presName="composite" presStyleCnt="0">
        <dgm:presLayoutVars>
          <dgm:chMax val="3"/>
          <dgm:animLvl val="lvl"/>
          <dgm:resizeHandles val="exact"/>
        </dgm:presLayoutVars>
      </dgm:prSet>
      <dgm:spPr/>
    </dgm:pt>
    <dgm:pt modelId="{87622A90-D0D8-4EA3-BC0D-D537801AF2B1}" type="pres">
      <dgm:prSet presAssocID="{DACAB5BA-B8B4-4D66-8B11-1D02259E020B}" presName="gear1" presStyleLbl="node1" presStyleIdx="0" presStyleCnt="3" custLinFactNeighborX="-220" custLinFactNeighborY="-220">
        <dgm:presLayoutVars>
          <dgm:chMax val="1"/>
          <dgm:bulletEnabled val="1"/>
        </dgm:presLayoutVars>
      </dgm:prSet>
      <dgm:spPr/>
    </dgm:pt>
    <dgm:pt modelId="{B6B6B41B-120B-4968-AB6A-FC6E7C8EF3C0}" type="pres">
      <dgm:prSet presAssocID="{DACAB5BA-B8B4-4D66-8B11-1D02259E020B}" presName="gear1srcNode" presStyleLbl="node1" presStyleIdx="0" presStyleCnt="3"/>
      <dgm:spPr/>
    </dgm:pt>
    <dgm:pt modelId="{8BC64EA7-2794-42B6-96C9-F39A52CB985A}" type="pres">
      <dgm:prSet presAssocID="{DACAB5BA-B8B4-4D66-8B11-1D02259E020B}" presName="gear1dstNode" presStyleLbl="node1" presStyleIdx="0" presStyleCnt="3"/>
      <dgm:spPr/>
    </dgm:pt>
    <dgm:pt modelId="{93300324-D62F-4E58-B882-734182BDB462}" type="pres">
      <dgm:prSet presAssocID="{663C1E13-76F9-4B70-A2F2-CA23180743CE}" presName="gear2" presStyleLbl="node1" presStyleIdx="1" presStyleCnt="3" custLinFactNeighborX="-2197" custLinFactNeighborY="-4465">
        <dgm:presLayoutVars>
          <dgm:chMax val="1"/>
          <dgm:bulletEnabled val="1"/>
        </dgm:presLayoutVars>
      </dgm:prSet>
      <dgm:spPr/>
    </dgm:pt>
    <dgm:pt modelId="{B9330EE9-43E4-4FD4-8144-E92B1DD0FCDF}" type="pres">
      <dgm:prSet presAssocID="{663C1E13-76F9-4B70-A2F2-CA23180743CE}" presName="gear2srcNode" presStyleLbl="node1" presStyleIdx="1" presStyleCnt="3"/>
      <dgm:spPr/>
    </dgm:pt>
    <dgm:pt modelId="{4822A78E-EAEC-401F-941A-3A84E13E2357}" type="pres">
      <dgm:prSet presAssocID="{663C1E13-76F9-4B70-A2F2-CA23180743CE}" presName="gear2dstNode" presStyleLbl="node1" presStyleIdx="1" presStyleCnt="3"/>
      <dgm:spPr/>
    </dgm:pt>
    <dgm:pt modelId="{59EDF28D-6C67-49D0-B5A1-DE5C3CBA2292}" type="pres">
      <dgm:prSet presAssocID="{399ACE2F-90C5-48B1-9E65-700A32562848}" presName="gear3" presStyleLbl="node1" presStyleIdx="2" presStyleCnt="3"/>
      <dgm:spPr/>
    </dgm:pt>
    <dgm:pt modelId="{23DC08E4-3725-4448-BFFF-1CCEA2F2987E}" type="pres">
      <dgm:prSet presAssocID="{399ACE2F-90C5-48B1-9E65-700A32562848}" presName="gear3tx" presStyleLbl="node1" presStyleIdx="2" presStyleCnt="3">
        <dgm:presLayoutVars>
          <dgm:chMax val="1"/>
          <dgm:bulletEnabled val="1"/>
        </dgm:presLayoutVars>
      </dgm:prSet>
      <dgm:spPr/>
    </dgm:pt>
    <dgm:pt modelId="{7D3EFDB4-E5D1-439A-86D8-1FCF80D959BA}" type="pres">
      <dgm:prSet presAssocID="{399ACE2F-90C5-48B1-9E65-700A32562848}" presName="gear3srcNode" presStyleLbl="node1" presStyleIdx="2" presStyleCnt="3"/>
      <dgm:spPr/>
    </dgm:pt>
    <dgm:pt modelId="{9815588C-16D0-4475-B64C-847FC87C8C32}" type="pres">
      <dgm:prSet presAssocID="{399ACE2F-90C5-48B1-9E65-700A32562848}" presName="gear3dstNode" presStyleLbl="node1" presStyleIdx="2" presStyleCnt="3"/>
      <dgm:spPr/>
    </dgm:pt>
    <dgm:pt modelId="{398423B3-DD54-4226-99D7-017EFC1488DF}" type="pres">
      <dgm:prSet presAssocID="{23718C41-0A1F-40BF-86BE-8A5476EC271E}" presName="connector1" presStyleLbl="sibTrans2D1" presStyleIdx="0" presStyleCnt="3"/>
      <dgm:spPr/>
    </dgm:pt>
    <dgm:pt modelId="{6DF3A3A0-5919-4E69-80DD-61760D6340A0}" type="pres">
      <dgm:prSet presAssocID="{188C389E-9423-41DE-9C5E-D4A7E95C7E62}" presName="connector2" presStyleLbl="sibTrans2D1" presStyleIdx="1" presStyleCnt="3"/>
      <dgm:spPr/>
    </dgm:pt>
    <dgm:pt modelId="{A09CEA93-9338-4361-A5E6-CF85B6019F5A}" type="pres">
      <dgm:prSet presAssocID="{DA82EADB-2721-42A0-95EA-F9B5521A38A6}" presName="connector3" presStyleLbl="sibTrans2D1" presStyleIdx="2" presStyleCnt="3"/>
      <dgm:spPr/>
    </dgm:pt>
  </dgm:ptLst>
  <dgm:cxnLst>
    <dgm:cxn modelId="{BCD04705-36DD-4DD8-975E-17A8A8823C24}" type="presOf" srcId="{399ACE2F-90C5-48B1-9E65-700A32562848}" destId="{9815588C-16D0-4475-B64C-847FC87C8C32}" srcOrd="3" destOrd="0" presId="urn:microsoft.com/office/officeart/2005/8/layout/gear1#10"/>
    <dgm:cxn modelId="{B329D811-2DC0-428C-93F9-EC295334CB59}" type="presOf" srcId="{663C1E13-76F9-4B70-A2F2-CA23180743CE}" destId="{4822A78E-EAEC-401F-941A-3A84E13E2357}" srcOrd="2" destOrd="0" presId="urn:microsoft.com/office/officeart/2005/8/layout/gear1#10"/>
    <dgm:cxn modelId="{2A55751B-D612-4B51-AEC3-36D2858B3260}" type="presOf" srcId="{DA82EADB-2721-42A0-95EA-F9B5521A38A6}" destId="{A09CEA93-9338-4361-A5E6-CF85B6019F5A}" srcOrd="0" destOrd="0" presId="urn:microsoft.com/office/officeart/2005/8/layout/gear1#10"/>
    <dgm:cxn modelId="{DFCB2425-075A-4C6C-929E-F6097E5A1C9D}" type="presOf" srcId="{663C1E13-76F9-4B70-A2F2-CA23180743CE}" destId="{B9330EE9-43E4-4FD4-8144-E92B1DD0FCDF}" srcOrd="1" destOrd="0" presId="urn:microsoft.com/office/officeart/2005/8/layout/gear1#10"/>
    <dgm:cxn modelId="{3BCD072C-25C9-4250-8652-87FBCF0DABA6}" type="presOf" srcId="{399ACE2F-90C5-48B1-9E65-700A32562848}" destId="{7D3EFDB4-E5D1-439A-86D8-1FCF80D959BA}" srcOrd="2" destOrd="0" presId="urn:microsoft.com/office/officeart/2005/8/layout/gear1#10"/>
    <dgm:cxn modelId="{32FAE72D-29B2-4404-A917-2C4136EE3C4F}" srcId="{F9CEBA05-2F10-437E-89B2-54F4D9FAF478}" destId="{663C1E13-76F9-4B70-A2F2-CA23180743CE}" srcOrd="1" destOrd="0" parTransId="{637C3D51-3F4B-4277-8185-724806355FF8}" sibTransId="{188C389E-9423-41DE-9C5E-D4A7E95C7E62}"/>
    <dgm:cxn modelId="{27D5C237-BD22-44BF-9950-F9F1FA679CDF}" type="presOf" srcId="{DACAB5BA-B8B4-4D66-8B11-1D02259E020B}" destId="{B6B6B41B-120B-4968-AB6A-FC6E7C8EF3C0}" srcOrd="1" destOrd="0" presId="urn:microsoft.com/office/officeart/2005/8/layout/gear1#10"/>
    <dgm:cxn modelId="{B964FB53-399D-4617-9215-CDB272640224}" type="presOf" srcId="{DACAB5BA-B8B4-4D66-8B11-1D02259E020B}" destId="{8BC64EA7-2794-42B6-96C9-F39A52CB985A}" srcOrd="2" destOrd="0" presId="urn:microsoft.com/office/officeart/2005/8/layout/gear1#10"/>
    <dgm:cxn modelId="{3110AE78-D6EA-4A38-86A7-AC99150FD766}" type="presOf" srcId="{188C389E-9423-41DE-9C5E-D4A7E95C7E62}" destId="{6DF3A3A0-5919-4E69-80DD-61760D6340A0}" srcOrd="0" destOrd="0" presId="urn:microsoft.com/office/officeart/2005/8/layout/gear1#10"/>
    <dgm:cxn modelId="{7D746359-E4F7-44A1-8BA0-EBB9D3BEF975}" type="presOf" srcId="{DACAB5BA-B8B4-4D66-8B11-1D02259E020B}" destId="{87622A90-D0D8-4EA3-BC0D-D537801AF2B1}" srcOrd="0" destOrd="0" presId="urn:microsoft.com/office/officeart/2005/8/layout/gear1#10"/>
    <dgm:cxn modelId="{94829459-B61C-404A-9C90-E05469EA5CE2}" type="presOf" srcId="{23718C41-0A1F-40BF-86BE-8A5476EC271E}" destId="{398423B3-DD54-4226-99D7-017EFC1488DF}" srcOrd="0" destOrd="0" presId="urn:microsoft.com/office/officeart/2005/8/layout/gear1#10"/>
    <dgm:cxn modelId="{3478D7B4-2DD6-40FE-BD2F-3917309833F2}" type="presOf" srcId="{F9CEBA05-2F10-437E-89B2-54F4D9FAF478}" destId="{5ED88519-AC6C-4AA3-B76D-812B93A167E4}" srcOrd="0" destOrd="0" presId="urn:microsoft.com/office/officeart/2005/8/layout/gear1#10"/>
    <dgm:cxn modelId="{0F63D9BC-9028-4C84-92D9-B4BDAB4F1E91}" srcId="{F9CEBA05-2F10-437E-89B2-54F4D9FAF478}" destId="{DACAB5BA-B8B4-4D66-8B11-1D02259E020B}" srcOrd="0" destOrd="0" parTransId="{D76093C5-B96B-4182-8418-CFDB341D2418}" sibTransId="{23718C41-0A1F-40BF-86BE-8A5476EC271E}"/>
    <dgm:cxn modelId="{7C4913C1-9DC8-4658-A4FC-A894F8F82CF0}" srcId="{F9CEBA05-2F10-437E-89B2-54F4D9FAF478}" destId="{399ACE2F-90C5-48B1-9E65-700A32562848}" srcOrd="2" destOrd="0" parTransId="{1911F9CB-1EEA-4FFD-A302-90DCBC7D11BE}" sibTransId="{DA82EADB-2721-42A0-95EA-F9B5521A38A6}"/>
    <dgm:cxn modelId="{E2FB4CD3-3C8A-4FB6-A753-257CB4D01EB0}" type="presOf" srcId="{663C1E13-76F9-4B70-A2F2-CA23180743CE}" destId="{93300324-D62F-4E58-B882-734182BDB462}" srcOrd="0" destOrd="0" presId="urn:microsoft.com/office/officeart/2005/8/layout/gear1#10"/>
    <dgm:cxn modelId="{78EC88D6-53DA-4707-A7D4-048F9BCC3A61}" type="presOf" srcId="{399ACE2F-90C5-48B1-9E65-700A32562848}" destId="{59EDF28D-6C67-49D0-B5A1-DE5C3CBA2292}" srcOrd="0" destOrd="0" presId="urn:microsoft.com/office/officeart/2005/8/layout/gear1#10"/>
    <dgm:cxn modelId="{9B2D6BF4-A0B8-4492-A59C-6D2D11F48737}" type="presOf" srcId="{399ACE2F-90C5-48B1-9E65-700A32562848}" destId="{23DC08E4-3725-4448-BFFF-1CCEA2F2987E}" srcOrd="1" destOrd="0" presId="urn:microsoft.com/office/officeart/2005/8/layout/gear1#10"/>
    <dgm:cxn modelId="{97DE9217-CF77-49C2-B978-A30F014886D7}" type="presParOf" srcId="{5ED88519-AC6C-4AA3-B76D-812B93A167E4}" destId="{87622A90-D0D8-4EA3-BC0D-D537801AF2B1}" srcOrd="0" destOrd="0" presId="urn:microsoft.com/office/officeart/2005/8/layout/gear1#10"/>
    <dgm:cxn modelId="{C5CD7F30-6D45-4736-B9F0-4F4BBE0D07F9}" type="presParOf" srcId="{5ED88519-AC6C-4AA3-B76D-812B93A167E4}" destId="{B6B6B41B-120B-4968-AB6A-FC6E7C8EF3C0}" srcOrd="1" destOrd="0" presId="urn:microsoft.com/office/officeart/2005/8/layout/gear1#10"/>
    <dgm:cxn modelId="{6FC4BF47-CD4C-4970-BEA7-200A2F834F47}" type="presParOf" srcId="{5ED88519-AC6C-4AA3-B76D-812B93A167E4}" destId="{8BC64EA7-2794-42B6-96C9-F39A52CB985A}" srcOrd="2" destOrd="0" presId="urn:microsoft.com/office/officeart/2005/8/layout/gear1#10"/>
    <dgm:cxn modelId="{454D4536-798D-411A-8205-327FC6B608D6}" type="presParOf" srcId="{5ED88519-AC6C-4AA3-B76D-812B93A167E4}" destId="{93300324-D62F-4E58-B882-734182BDB462}" srcOrd="3" destOrd="0" presId="urn:microsoft.com/office/officeart/2005/8/layout/gear1#10"/>
    <dgm:cxn modelId="{93CFAD20-517D-4683-A063-CE048BC54429}" type="presParOf" srcId="{5ED88519-AC6C-4AA3-B76D-812B93A167E4}" destId="{B9330EE9-43E4-4FD4-8144-E92B1DD0FCDF}" srcOrd="4" destOrd="0" presId="urn:microsoft.com/office/officeart/2005/8/layout/gear1#10"/>
    <dgm:cxn modelId="{9047844E-5652-48B9-80E2-79089FBE630F}" type="presParOf" srcId="{5ED88519-AC6C-4AA3-B76D-812B93A167E4}" destId="{4822A78E-EAEC-401F-941A-3A84E13E2357}" srcOrd="5" destOrd="0" presId="urn:microsoft.com/office/officeart/2005/8/layout/gear1#10"/>
    <dgm:cxn modelId="{7503660B-C8BD-4A6E-9FC7-BC0BC4EDC9DA}" type="presParOf" srcId="{5ED88519-AC6C-4AA3-B76D-812B93A167E4}" destId="{59EDF28D-6C67-49D0-B5A1-DE5C3CBA2292}" srcOrd="6" destOrd="0" presId="urn:microsoft.com/office/officeart/2005/8/layout/gear1#10"/>
    <dgm:cxn modelId="{B5A766CE-302E-4E31-878F-3E0A34FD895B}" type="presParOf" srcId="{5ED88519-AC6C-4AA3-B76D-812B93A167E4}" destId="{23DC08E4-3725-4448-BFFF-1CCEA2F2987E}" srcOrd="7" destOrd="0" presId="urn:microsoft.com/office/officeart/2005/8/layout/gear1#10"/>
    <dgm:cxn modelId="{F0BC6F87-1060-4E66-A9B4-2374F32F25AF}" type="presParOf" srcId="{5ED88519-AC6C-4AA3-B76D-812B93A167E4}" destId="{7D3EFDB4-E5D1-439A-86D8-1FCF80D959BA}" srcOrd="8" destOrd="0" presId="urn:microsoft.com/office/officeart/2005/8/layout/gear1#10"/>
    <dgm:cxn modelId="{07DE065A-EC92-4C19-A543-1977EF598B36}" type="presParOf" srcId="{5ED88519-AC6C-4AA3-B76D-812B93A167E4}" destId="{9815588C-16D0-4475-B64C-847FC87C8C32}" srcOrd="9" destOrd="0" presId="urn:microsoft.com/office/officeart/2005/8/layout/gear1#10"/>
    <dgm:cxn modelId="{F9C97360-1013-4730-A7B7-5737EDF9F81E}" type="presParOf" srcId="{5ED88519-AC6C-4AA3-B76D-812B93A167E4}" destId="{398423B3-DD54-4226-99D7-017EFC1488DF}" srcOrd="10" destOrd="0" presId="urn:microsoft.com/office/officeart/2005/8/layout/gear1#10"/>
    <dgm:cxn modelId="{92E44D6A-76E9-4865-9D0E-3F3B1BC520E7}" type="presParOf" srcId="{5ED88519-AC6C-4AA3-B76D-812B93A167E4}" destId="{6DF3A3A0-5919-4E69-80DD-61760D6340A0}" srcOrd="11" destOrd="0" presId="urn:microsoft.com/office/officeart/2005/8/layout/gear1#10"/>
    <dgm:cxn modelId="{8F556FC8-E143-4D8F-86C6-B91C6832F4D9}" type="presParOf" srcId="{5ED88519-AC6C-4AA3-B76D-812B93A167E4}" destId="{A09CEA93-9338-4361-A5E6-CF85B6019F5A}" srcOrd="12" destOrd="0" presId="urn:microsoft.com/office/officeart/2005/8/layout/gear1#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22A90-D0D8-4EA3-BC0D-D537801AF2B1}">
      <dsp:nvSpPr>
        <dsp:cNvPr id="0" name=""/>
        <dsp:cNvSpPr/>
      </dsp:nvSpPr>
      <dsp:spPr>
        <a:xfrm>
          <a:off x="1467355" y="2008233"/>
          <a:ext cx="1798270" cy="1798270"/>
        </a:xfrm>
        <a:prstGeom prst="gear9">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Arial Black" pitchFamily="34" charset="0"/>
            </a:rPr>
            <a:t>Wisdom</a:t>
          </a:r>
        </a:p>
      </dsp:txBody>
      <dsp:txXfrm>
        <a:off x="1828887" y="2429469"/>
        <a:ext cx="1075206" cy="924348"/>
      </dsp:txXfrm>
    </dsp:sp>
    <dsp:sp modelId="{93300324-D62F-4E58-B882-734182BDB462}">
      <dsp:nvSpPr>
        <dsp:cNvPr id="0" name=""/>
        <dsp:cNvSpPr/>
      </dsp:nvSpPr>
      <dsp:spPr>
        <a:xfrm>
          <a:off x="396312" y="1528749"/>
          <a:ext cx="1307832" cy="1307832"/>
        </a:xfrm>
        <a:prstGeom prst="gear6">
          <a:avLst/>
        </a:prstGeom>
        <a:solidFill>
          <a:schemeClr val="accent4">
            <a:hueOff val="-2232385"/>
            <a:satOff val="13449"/>
            <a:lumOff val="107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Black" pitchFamily="34" charset="0"/>
            </a:rPr>
            <a:t>Truth</a:t>
          </a:r>
          <a:r>
            <a:rPr lang="en-US" sz="1200" kern="1200" dirty="0"/>
            <a:t> </a:t>
          </a:r>
        </a:p>
      </dsp:txBody>
      <dsp:txXfrm>
        <a:off x="725563" y="1859990"/>
        <a:ext cx="649330" cy="645350"/>
      </dsp:txXfrm>
    </dsp:sp>
    <dsp:sp modelId="{59EDF28D-6C67-49D0-B5A1-DE5C3CBA2292}">
      <dsp:nvSpPr>
        <dsp:cNvPr id="0" name=""/>
        <dsp:cNvSpPr/>
      </dsp:nvSpPr>
      <dsp:spPr>
        <a:xfrm rot="20700000">
          <a:off x="1157565" y="684873"/>
          <a:ext cx="1281409" cy="1281409"/>
        </a:xfrm>
        <a:prstGeom prst="gear6">
          <a:avLst/>
        </a:prstGeom>
        <a:solidFill>
          <a:schemeClr val="accent4">
            <a:hueOff val="-4464770"/>
            <a:satOff val="26899"/>
            <a:lumOff val="215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Arial Black" pitchFamily="34" charset="0"/>
            </a:rPr>
            <a:t>Servic</a:t>
          </a:r>
          <a:r>
            <a:rPr lang="en-US" sz="1200" kern="1200">
              <a:latin typeface="Arial Black" pitchFamily="34" charset="0"/>
            </a:rPr>
            <a:t>e</a:t>
          </a:r>
          <a:r>
            <a:rPr lang="en-US" sz="1200" kern="1200"/>
            <a:t> </a:t>
          </a:r>
        </a:p>
      </dsp:txBody>
      <dsp:txXfrm rot="-20700000">
        <a:off x="1438616" y="965923"/>
        <a:ext cx="719308" cy="719308"/>
      </dsp:txXfrm>
    </dsp:sp>
    <dsp:sp modelId="{398423B3-DD54-4226-99D7-017EFC1488DF}">
      <dsp:nvSpPr>
        <dsp:cNvPr id="0" name=""/>
        <dsp:cNvSpPr/>
      </dsp:nvSpPr>
      <dsp:spPr>
        <a:xfrm>
          <a:off x="1323153" y="1746409"/>
          <a:ext cx="2301785" cy="2301785"/>
        </a:xfrm>
        <a:prstGeom prst="circularArrow">
          <a:avLst>
            <a:gd name="adj1" fmla="val 4687"/>
            <a:gd name="adj2" fmla="val 299029"/>
            <a:gd name="adj3" fmla="val 2489219"/>
            <a:gd name="adj4" fmla="val 15920595"/>
            <a:gd name="adj5" fmla="val 5469"/>
          </a:avLst>
        </a:prstGeom>
        <a:solidFill>
          <a:schemeClr val="accent4">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6DF3A3A0-5919-4E69-80DD-61760D6340A0}">
      <dsp:nvSpPr>
        <dsp:cNvPr id="0" name=""/>
        <dsp:cNvSpPr/>
      </dsp:nvSpPr>
      <dsp:spPr>
        <a:xfrm>
          <a:off x="193430" y="1301738"/>
          <a:ext cx="1672391" cy="1672391"/>
        </a:xfrm>
        <a:prstGeom prst="leftCircularArrow">
          <a:avLst>
            <a:gd name="adj1" fmla="val 6452"/>
            <a:gd name="adj2" fmla="val 429999"/>
            <a:gd name="adj3" fmla="val 10489124"/>
            <a:gd name="adj4" fmla="val 14837806"/>
            <a:gd name="adj5" fmla="val 7527"/>
          </a:avLst>
        </a:prstGeom>
        <a:solidFill>
          <a:schemeClr val="accent4">
            <a:hueOff val="-2232385"/>
            <a:satOff val="13449"/>
            <a:lumOff val="1078"/>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09CEA93-9338-4361-A5E6-CF85B6019F5A}">
      <dsp:nvSpPr>
        <dsp:cNvPr id="0" name=""/>
        <dsp:cNvSpPr/>
      </dsp:nvSpPr>
      <dsp:spPr>
        <a:xfrm>
          <a:off x="861162" y="408164"/>
          <a:ext cx="1803174" cy="1803174"/>
        </a:xfrm>
        <a:prstGeom prst="circularArrow">
          <a:avLst>
            <a:gd name="adj1" fmla="val 5984"/>
            <a:gd name="adj2" fmla="val 394124"/>
            <a:gd name="adj3" fmla="val 13313824"/>
            <a:gd name="adj4" fmla="val 10508221"/>
            <a:gd name="adj5" fmla="val 6981"/>
          </a:avLst>
        </a:prstGeom>
        <a:solidFill>
          <a:schemeClr val="accent4">
            <a:hueOff val="-4464770"/>
            <a:satOff val="26899"/>
            <a:lumOff val="2156"/>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10">
  <dgm:title val=""/>
  <dgm:desc val=""/>
  <dgm:catLst>
    <dgm:cat type="relationship" pri="109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D830D8-62A4-407D-AB11-1592EF9A9D31}" type="datetimeFigureOut">
              <a:rPr lang="en-US" smtClean="0"/>
              <a:t>3/20/2025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FE803A-9B28-45B3-A89D-B0C58AF25D99}" type="slidenum">
              <a:rPr lang="en-US" smtClean="0"/>
              <a:t>‹#›</a:t>
            </a:fld>
            <a:endParaRPr lang="en-US"/>
          </a:p>
        </p:txBody>
      </p:sp>
    </p:spTree>
    <p:extLst>
      <p:ext uri="{BB962C8B-B14F-4D97-AF65-F5344CB8AC3E}">
        <p14:creationId xmlns:p14="http://schemas.microsoft.com/office/powerpoint/2010/main" val="342808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FE803A-9B28-45B3-A89D-B0C58AF25D99}" type="slidenum">
              <a:rPr lang="en-US" smtClean="0"/>
              <a:t>1</a:t>
            </a:fld>
            <a:endParaRPr lang="en-US"/>
          </a:p>
        </p:txBody>
      </p:sp>
    </p:spTree>
    <p:extLst>
      <p:ext uri="{BB962C8B-B14F-4D97-AF65-F5344CB8AC3E}">
        <p14:creationId xmlns:p14="http://schemas.microsoft.com/office/powerpoint/2010/main" val="3729693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D339B-1A0F-4DF1-B983-F5045D96488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9224E21-1EC0-4992-B383-396CA4E9DDA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a:extLst>
              <a:ext uri="{FF2B5EF4-FFF2-40B4-BE49-F238E27FC236}">
                <a16:creationId xmlns:a16="http://schemas.microsoft.com/office/drawing/2014/main" id="{0228A79A-0104-486C-BABB-AD47E2DC3D9C}"/>
              </a:ext>
            </a:extLst>
          </p:cNvPr>
          <p:cNvSpPr>
            <a:spLocks noGrp="1"/>
          </p:cNvSpPr>
          <p:nvPr>
            <p:ph type="sldNum" sz="quarter" idx="12"/>
          </p:nvPr>
        </p:nvSpPr>
        <p:spPr/>
        <p:txBody>
          <a:bodyPr/>
          <a:lstStyle/>
          <a:p>
            <a:fld id="{B6F15528-21DE-4FAA-801E-634DDDAF4B2B}" type="slidenum">
              <a:rPr lang="en-US" smtClean="0"/>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Tree>
    <p:extLst>
      <p:ext uri="{BB962C8B-B14F-4D97-AF65-F5344CB8AC3E}">
        <p14:creationId xmlns:p14="http://schemas.microsoft.com/office/powerpoint/2010/main" val="239646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0FCE-1029-4286-A9B1-20E675F4F4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BF1AE6-7E4A-4CD3-A931-0BEF3435F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2EB9E-C9D4-4E0C-BA38-5477167C79AB}"/>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326B317-1D1C-44EF-90B1-59D42369E8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CB2743-622B-4376-B1C3-B2D9707C32E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9359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1A579C-298E-4186-ADFB-35382927262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ADD574-A4CB-4028-BBF8-DB26CE3E9A1F}"/>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0C697-2D1D-4BE7-ABA4-3FB39D5922B3}"/>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9A10E6CC-1F03-4B53-A837-1D71242BC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6AA1E-B6CE-4F81-AC77-6E80D1C5FDE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258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920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29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53056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6445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3354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6667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7760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1343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5269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225CD-6B15-4481-A70D-B3C0A31080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72CBDD-376F-43C6-874C-C003300609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FEB4810-4233-4C9A-AF6C-0E698013A9B8}"/>
              </a:ext>
            </a:extLst>
          </p:cNvPr>
          <p:cNvSpPr>
            <a:spLocks noGrp="1"/>
          </p:cNvSpPr>
          <p:nvPr>
            <p:ph type="sldNum" sz="quarter" idx="12"/>
          </p:nvPr>
        </p:nvSpPr>
        <p:spPr/>
        <p:txBody>
          <a:bodyPr/>
          <a:lstStyle/>
          <a:p>
            <a:fld id="{B6F15528-21DE-4FAA-801E-634DDDAF4B2B}" type="slidenum">
              <a:rPr lang="en-US" smtClean="0"/>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Tree>
    <p:extLst>
      <p:ext uri="{BB962C8B-B14F-4D97-AF65-F5344CB8AC3E}">
        <p14:creationId xmlns:p14="http://schemas.microsoft.com/office/powerpoint/2010/main" val="1732445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4166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8809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5702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6145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DD0DA-8C8D-40C3-81A3-0FD4F8CFABE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21A3D6-B0C8-4101-AB7E-1F2FECA4545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ACFBF271-4C8C-4C92-BCD2-73128F817D07}"/>
              </a:ext>
            </a:extLst>
          </p:cNvPr>
          <p:cNvSpPr>
            <a:spLocks noGrp="1"/>
          </p:cNvSpPr>
          <p:nvPr>
            <p:ph type="sldNum" sz="quarter" idx="12"/>
          </p:nvPr>
        </p:nvSpPr>
        <p:spPr/>
        <p:txBody>
          <a:bodyPr/>
          <a:lstStyle/>
          <a:p>
            <a:fld id="{B6F15528-21DE-4FAA-801E-634DDDAF4B2B}" type="slidenum">
              <a:rPr lang="en-US" smtClean="0"/>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Tree>
    <p:extLst>
      <p:ext uri="{BB962C8B-B14F-4D97-AF65-F5344CB8AC3E}">
        <p14:creationId xmlns:p14="http://schemas.microsoft.com/office/powerpoint/2010/main" val="2240962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9B71-8062-472A-AA84-60884DE282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7A111F-522C-429F-AF9F-169041294A99}"/>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A4AE87-C088-45A9-9D1B-3CA5B3C138F7}"/>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C6B131-9884-4401-808D-E49137FA77A8}"/>
              </a:ext>
            </a:extLst>
          </p:cNvPr>
          <p:cNvSpPr>
            <a:spLocks noGrp="1"/>
          </p:cNvSpPr>
          <p:nvPr>
            <p:ph type="dt" sz="half" idx="10"/>
          </p:nvPr>
        </p:nvSpPr>
        <p:spPr>
          <a:xfrm>
            <a:off x="628650" y="6356351"/>
            <a:ext cx="20574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1446E73-578E-44B4-870E-D34403BD3E3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9845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FB5F5-05A0-4725-9FFB-13C5E16F00F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41CF3A-E8B9-4FC3-A328-A4B5FECC98D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2E29D43E-BF9B-4E08-B150-D61FC59A0D6D}"/>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25A596-37FA-4645-8A28-53B1CBD917A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55CF2DD-9A80-47BE-9AB6-394A6BBC0CDD}"/>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87CF0D-D006-4121-AF66-7EAA45D52A08}"/>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9EB50719-FF02-4B5C-A2BD-6F9161E15F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D81457-CF38-4BF3-A83E-A45422BF75D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3436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4E945-7B58-414B-A22A-D052072443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9620FB-AFD7-4A13-9FC6-5198B2499F70}"/>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3367C7BD-2012-4ED5-8E80-921690C2A5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9FA745-F9CF-413F-9814-6983092EB81E}"/>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4180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A5CFAB-1419-497B-BA4B-E1BAC92E8976}"/>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BCEB8459-21C6-4B02-9448-E21C815624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2F9980-1758-416C-9FEB-07778127234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1979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629F2-2149-49F4-B99E-AC437D62172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2A26C35-FC01-4EF8-B9E0-3DA76744EB2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898421-F48E-481D-9A23-71AF9319883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A15F0F8-DEB3-44DE-9CA5-EC67F37FBEB2}"/>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FBD38C0-112D-43DD-972B-0483913747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0F09AE-C087-49E2-A3A1-3D9916353F5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4599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7CE3-34F6-4A34-AEAF-20A9AB8A371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5467304-9ABF-4D55-8CB7-51A7D43CB8C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F851C563-435A-4272-A7E2-EB976B48144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591702D-5572-4CF5-8A94-8866F636B18D}"/>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8B97477-8585-4545-84E9-3E52115A5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CA439F-40D6-4F7E-A551-BDF2F1790F8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2036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A53D72-BF5F-4B63-B9E1-FA50183EBA7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7AEC91-12AC-400D-9E70-A85AEE3721D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2BC081B8-CDAD-4D4B-80CD-FB6D99ACB00E}"/>
              </a:ext>
            </a:extLst>
          </p:cNvPr>
          <p:cNvSpPr>
            <a:spLocks noGrp="1"/>
          </p:cNvSpPr>
          <p:nvPr>
            <p:ph type="sldNum" sz="quarter" idx="4"/>
          </p:nvPr>
        </p:nvSpPr>
        <p:spPr>
          <a:xfrm>
            <a:off x="8515350" y="6248400"/>
            <a:ext cx="552450" cy="609600"/>
          </a:xfrm>
          <a:prstGeom prst="rect">
            <a:avLst/>
          </a:prstGeom>
        </p:spPr>
        <p:txBody>
          <a:bodyPr vert="horz" lIns="91440" tIns="45720" rIns="91440" bIns="45720" rtlCol="0" anchor="ctr"/>
          <a:lstStyle>
            <a:lvl1pPr algn="r">
              <a:defRPr sz="1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9355153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id="{AFEB4810-4233-4C9A-AF6C-0E698013A9B8}"/>
              </a:ext>
            </a:extLst>
          </p:cNvPr>
          <p:cNvSpPr>
            <a:spLocks noGrp="1"/>
          </p:cNvSpPr>
          <p:nvPr>
            <p:ph type="sldNum" sz="quarter" idx="4"/>
          </p:nvPr>
        </p:nvSpPr>
        <p:spPr>
          <a:xfrm>
            <a:off x="8591550" y="6324600"/>
            <a:ext cx="552450" cy="533400"/>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567885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s://pubmed.ncbi.nlm.nih.gov/?term=%22Bootman%20MD%22%5BAuthor%5D" TargetMode="External"/><Relationship Id="rId2" Type="http://schemas.openxmlformats.org/officeDocument/2006/relationships/hyperlink" Target="https://pubmed.ncbi.nlm.nih.gov/?term=%22Newton%20AC%22%5BAuthor%5D" TargetMode="External"/><Relationship Id="rId1" Type="http://schemas.openxmlformats.org/officeDocument/2006/relationships/slideLayout" Target="../slideLayouts/slideLayout13.xml"/><Relationship Id="rId5" Type="http://schemas.openxmlformats.org/officeDocument/2006/relationships/hyperlink" Target="https://pubmed.ncbi.nlm.nih.gov/27481708/" TargetMode="External"/><Relationship Id="rId4" Type="http://schemas.openxmlformats.org/officeDocument/2006/relationships/hyperlink" Target="https://pubmed.ncbi.nlm.nih.gov/?term=%22Scott%20JD%22%5BAuthor%5D"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258" t="9305" r="16271"/>
          <a:stretch/>
        </p:blipFill>
        <p:spPr bwMode="auto">
          <a:xfrm>
            <a:off x="-152400" y="-152400"/>
            <a:ext cx="9296400" cy="80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3677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8600" y="152400"/>
            <a:ext cx="8686800" cy="7159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4400" b="1" dirty="0">
              <a:latin typeface="+mn-lt"/>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10</a:t>
            </a:fld>
            <a:endParaRPr lang="en-US"/>
          </a:p>
        </p:txBody>
      </p:sp>
      <p:sp>
        <p:nvSpPr>
          <p:cNvPr id="5" name="TextBox 4">
            <a:extLst>
              <a:ext uri="{FF2B5EF4-FFF2-40B4-BE49-F238E27FC236}">
                <a16:creationId xmlns:a16="http://schemas.microsoft.com/office/drawing/2014/main" id="{70CE8872-6261-DDFB-DFF3-93DAE5CC3FE1}"/>
              </a:ext>
            </a:extLst>
          </p:cNvPr>
          <p:cNvSpPr txBox="1"/>
          <p:nvPr/>
        </p:nvSpPr>
        <p:spPr>
          <a:xfrm>
            <a:off x="-76200" y="168748"/>
            <a:ext cx="2438400" cy="369332"/>
          </a:xfrm>
          <a:prstGeom prst="rect">
            <a:avLst/>
          </a:prstGeom>
          <a:noFill/>
        </p:spPr>
        <p:txBody>
          <a:bodyPr wrap="square">
            <a:spAutoFit/>
          </a:bodyPr>
          <a:lstStyle/>
          <a:p>
            <a:pPr lvl="0" algn="ctr" defTabSz="1022350">
              <a:lnSpc>
                <a:spcPct val="90000"/>
              </a:lnSpc>
              <a:spcBef>
                <a:spcPct val="0"/>
              </a:spcBef>
              <a:spcAft>
                <a:spcPct val="35000"/>
              </a:spcAft>
            </a:pPr>
            <a:r>
              <a:rPr lang="en-GB" sz="2000" b="1" kern="1200" dirty="0">
                <a:solidFill>
                  <a:schemeClr val="tx1"/>
                </a:solidFill>
                <a:latin typeface="Segoe UI" panose="020B0502040204020203" pitchFamily="34" charset="0"/>
                <a:cs typeface="Segoe UI" panose="020B0502040204020203" pitchFamily="34" charset="0"/>
              </a:rPr>
              <a:t>Core</a:t>
            </a:r>
            <a:r>
              <a:rPr lang="en-GB" sz="2000" b="1" kern="1200" dirty="0">
                <a:solidFill>
                  <a:schemeClr val="bg1"/>
                </a:solidFill>
                <a:latin typeface="Segoe UI" panose="020B0502040204020203" pitchFamily="34" charset="0"/>
                <a:cs typeface="Segoe UI" panose="020B0502040204020203" pitchFamily="34" charset="0"/>
              </a:rPr>
              <a:t> </a:t>
            </a:r>
            <a:r>
              <a:rPr lang="en-GB" sz="2000" b="1" dirty="0">
                <a:solidFill>
                  <a:schemeClr val="tx1"/>
                </a:solidFill>
                <a:latin typeface="Segoe UI" panose="020B0502040204020203" pitchFamily="34" charset="0"/>
                <a:cs typeface="Segoe UI" panose="020B0502040204020203" pitchFamily="34" charset="0"/>
              </a:rPr>
              <a:t>Knowledge</a:t>
            </a:r>
            <a:endParaRPr lang="en-GB" sz="2000" kern="1200" dirty="0">
              <a:solidFill>
                <a:schemeClr val="tx1"/>
              </a:solidFill>
            </a:endParaRPr>
          </a:p>
        </p:txBody>
      </p:sp>
      <p:sp>
        <p:nvSpPr>
          <p:cNvPr id="7" name="Rectangle 6">
            <a:extLst>
              <a:ext uri="{FF2B5EF4-FFF2-40B4-BE49-F238E27FC236}">
                <a16:creationId xmlns:a16="http://schemas.microsoft.com/office/drawing/2014/main" id="{378580A1-1F71-48DC-9672-1034FE7A8382}"/>
              </a:ext>
            </a:extLst>
          </p:cNvPr>
          <p:cNvSpPr/>
          <p:nvPr/>
        </p:nvSpPr>
        <p:spPr>
          <a:xfrm>
            <a:off x="1069623" y="1598445"/>
            <a:ext cx="7049751" cy="1107996"/>
          </a:xfrm>
          <a:prstGeom prst="rect">
            <a:avLst/>
          </a:prstGeom>
        </p:spPr>
        <p:txBody>
          <a:bodyPr wrap="none">
            <a:spAutoFit/>
          </a:bodyPr>
          <a:lstStyle/>
          <a:p>
            <a:pPr algn="ctr" defTabSz="342900">
              <a:spcBef>
                <a:spcPts val="0"/>
              </a:spcBef>
              <a:buClrTx/>
              <a:buSzTx/>
              <a:buFontTx/>
            </a:pPr>
            <a:r>
              <a:rPr lang="en-GB" sz="3300" b="1" u="sng" dirty="0">
                <a:latin typeface="Calibri" panose="020F0502020204030204" pitchFamily="34" charset="0"/>
                <a:cs typeface="Calibri" panose="020F0502020204030204" pitchFamily="34" charset="0"/>
              </a:rPr>
              <a:t>Role of cAMP in 2nd messenger system</a:t>
            </a:r>
          </a:p>
          <a:p>
            <a:pPr algn="ctr" defTabSz="342900">
              <a:spcBef>
                <a:spcPts val="0"/>
              </a:spcBef>
              <a:buClrTx/>
              <a:buSzTx/>
              <a:buFontTx/>
            </a:pPr>
            <a:endParaRPr lang="en-GB" sz="3300" b="1" u="sng"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721B8BAC-0FA2-4F7F-9420-5AED131368A9}"/>
              </a:ext>
            </a:extLst>
          </p:cNvPr>
          <p:cNvSpPr/>
          <p:nvPr/>
        </p:nvSpPr>
        <p:spPr>
          <a:xfrm>
            <a:off x="999309" y="2337939"/>
            <a:ext cx="7328263" cy="3133090"/>
          </a:xfrm>
          <a:prstGeom prst="rect">
            <a:avLst/>
          </a:prstGeom>
        </p:spPr>
        <p:txBody>
          <a:bodyPr wrap="square">
            <a:spAutoFit/>
          </a:bodyPr>
          <a:lstStyle/>
          <a:p>
            <a:pPr marL="257175" indent="-257175" algn="just" defTabSz="685800">
              <a:lnSpc>
                <a:spcPct val="120000"/>
              </a:lnSpc>
              <a:spcBef>
                <a:spcPts val="750"/>
              </a:spcBef>
              <a:buSzPct val="125000"/>
              <a:buFont typeface="Wingdings" panose="05000000000000000000" pitchFamily="2" charset="2"/>
              <a:buChar char="§"/>
            </a:pPr>
            <a:r>
              <a:rPr lang="en-US" b="1" dirty="0">
                <a:latin typeface="Calibri" panose="020F0502020204030204" pitchFamily="34" charset="0"/>
                <a:cs typeface="Calibri" panose="020F0502020204030204" pitchFamily="34" charset="0"/>
              </a:rPr>
              <a:t>cAMP</a:t>
            </a:r>
            <a:r>
              <a:rPr lang="en-US" dirty="0">
                <a:latin typeface="Calibri" panose="020F0502020204030204" pitchFamily="34" charset="0"/>
                <a:cs typeface="Calibri" panose="020F0502020204030204" pitchFamily="34" charset="0"/>
              </a:rPr>
              <a:t> is synthesized from </a:t>
            </a:r>
            <a:r>
              <a:rPr lang="en-US" b="1" dirty="0">
                <a:latin typeface="Calibri" panose="020F0502020204030204" pitchFamily="34" charset="0"/>
                <a:cs typeface="Calibri" panose="020F0502020204030204" pitchFamily="34" charset="0"/>
              </a:rPr>
              <a:t>ATP</a:t>
            </a:r>
            <a:r>
              <a:rPr lang="en-US" dirty="0">
                <a:latin typeface="Calibri" panose="020F0502020204030204" pitchFamily="34" charset="0"/>
                <a:cs typeface="Calibri" panose="020F0502020204030204" pitchFamily="34" charset="0"/>
              </a:rPr>
              <a:t> by the action of the enzyme </a:t>
            </a:r>
            <a:r>
              <a:rPr lang="en-US" b="1" dirty="0">
                <a:latin typeface="Calibri" panose="020F0502020204030204" pitchFamily="34" charset="0"/>
                <a:cs typeface="Calibri" panose="020F0502020204030204" pitchFamily="34" charset="0"/>
              </a:rPr>
              <a:t>adenylyl cyclase</a:t>
            </a:r>
          </a:p>
          <a:p>
            <a:pPr marL="257175" indent="-257175" algn="just" defTabSz="685800">
              <a:lnSpc>
                <a:spcPct val="120000"/>
              </a:lnSpc>
              <a:spcBef>
                <a:spcPts val="750"/>
              </a:spcBef>
              <a:buSzPct val="125000"/>
              <a:buFont typeface="Wingdings" panose="05000000000000000000" pitchFamily="2" charset="2"/>
              <a:buChar char="§"/>
            </a:pPr>
            <a:r>
              <a:rPr lang="en-US" b="1" dirty="0">
                <a:latin typeface="Calibri" panose="020F0502020204030204" pitchFamily="34" charset="0"/>
                <a:cs typeface="Calibri" panose="020F0502020204030204" pitchFamily="34" charset="0"/>
              </a:rPr>
              <a:t>Binding of group II hormone </a:t>
            </a:r>
            <a:r>
              <a:rPr lang="en-US" dirty="0">
                <a:latin typeface="Calibri" panose="020F0502020204030204" pitchFamily="34" charset="0"/>
                <a:cs typeface="Calibri" panose="020F0502020204030204" pitchFamily="34" charset="0"/>
              </a:rPr>
              <a:t>to its receptor </a:t>
            </a:r>
            <a:r>
              <a:rPr lang="en-US" b="1" dirty="0">
                <a:latin typeface="Calibri" panose="020F0502020204030204" pitchFamily="34" charset="0"/>
                <a:cs typeface="Calibri" panose="020F0502020204030204" pitchFamily="34" charset="0"/>
              </a:rPr>
              <a:t>activates G-protein</a:t>
            </a:r>
            <a:r>
              <a:rPr lang="en-US" dirty="0">
                <a:latin typeface="Calibri" panose="020F0502020204030204" pitchFamily="34" charset="0"/>
                <a:cs typeface="Calibri" panose="020F0502020204030204" pitchFamily="34" charset="0"/>
              </a:rPr>
              <a:t>, which then </a:t>
            </a:r>
            <a:r>
              <a:rPr lang="en-US" b="1" dirty="0">
                <a:latin typeface="Calibri" panose="020F0502020204030204" pitchFamily="34" charset="0"/>
                <a:cs typeface="Calibri" panose="020F0502020204030204" pitchFamily="34" charset="0"/>
              </a:rPr>
              <a:t>activates adenylyl cyclase</a:t>
            </a:r>
          </a:p>
          <a:p>
            <a:pPr marL="257175" indent="-257175" algn="just" defTabSz="685800">
              <a:lnSpc>
                <a:spcPct val="120000"/>
              </a:lnSpc>
              <a:spcBef>
                <a:spcPts val="750"/>
              </a:spcBef>
              <a:buSzPct val="125000"/>
              <a:buFont typeface="Wingdings" panose="05000000000000000000" pitchFamily="2" charset="2"/>
              <a:buChar char="§"/>
            </a:pPr>
            <a:r>
              <a:rPr lang="en-US" dirty="0">
                <a:latin typeface="Calibri" panose="020F0502020204030204" pitchFamily="34" charset="0"/>
                <a:cs typeface="Calibri" panose="020F0502020204030204" pitchFamily="34" charset="0"/>
              </a:rPr>
              <a:t>cAMP mediates its actions via</a:t>
            </a:r>
          </a:p>
          <a:p>
            <a:pPr marL="386080" indent="-386080" algn="just" defTabSz="685800">
              <a:lnSpc>
                <a:spcPct val="120000"/>
              </a:lnSpc>
              <a:spcBef>
                <a:spcPts val="750"/>
              </a:spcBef>
              <a:buSzPct val="125000"/>
              <a:buFont typeface="Courier New" panose="02070309020205020404" pitchFamily="49" charset="0"/>
              <a:buChar char="o"/>
            </a:pPr>
            <a:r>
              <a:rPr lang="en-US" b="1" dirty="0">
                <a:latin typeface="Calibri" panose="020F0502020204030204" pitchFamily="34" charset="0"/>
                <a:cs typeface="Calibri" panose="020F0502020204030204" pitchFamily="34" charset="0"/>
              </a:rPr>
              <a:t>Protein kinase A- </a:t>
            </a:r>
            <a:r>
              <a:rPr lang="en-US" dirty="0">
                <a:latin typeface="Calibri" panose="020F0502020204030204" pitchFamily="34" charset="0"/>
                <a:cs typeface="Calibri" panose="020F0502020204030204" pitchFamily="34" charset="0"/>
              </a:rPr>
              <a:t>phosphorylates serine, threonine residues in proteins</a:t>
            </a:r>
          </a:p>
          <a:p>
            <a:pPr marL="386080" indent="-386080" algn="just" defTabSz="685800">
              <a:lnSpc>
                <a:spcPct val="120000"/>
              </a:lnSpc>
              <a:spcBef>
                <a:spcPts val="750"/>
              </a:spcBef>
              <a:buSzPct val="125000"/>
              <a:buFont typeface="Courier New" panose="02070309020205020404" pitchFamily="49" charset="0"/>
              <a:buChar char="o"/>
            </a:pPr>
            <a:r>
              <a:rPr lang="en-US" dirty="0">
                <a:latin typeface="Calibri" panose="020F0502020204030204" pitchFamily="34" charset="0"/>
                <a:cs typeface="Calibri" panose="020F0502020204030204" pitchFamily="34" charset="0"/>
              </a:rPr>
              <a:t>cAMP response element binding protein (CREB)- regulates gene transcription </a:t>
            </a:r>
          </a:p>
        </p:txBody>
      </p:sp>
    </p:spTree>
    <p:extLst>
      <p:ext uri="{BB962C8B-B14F-4D97-AF65-F5344CB8AC3E}">
        <p14:creationId xmlns:p14="http://schemas.microsoft.com/office/powerpoint/2010/main" val="4014946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half" idx="2"/>
          </p:nvPr>
        </p:nvSpPr>
        <p:spPr>
          <a:xfrm>
            <a:off x="-3962400" y="1249163"/>
            <a:ext cx="4210050" cy="5257800"/>
          </a:xfrm>
        </p:spPr>
        <p:txBody>
          <a:bodyPr>
            <a:normAutofit/>
          </a:bodyPr>
          <a:lstStyle/>
          <a:p>
            <a:pPr marL="342900" lvl="0" indent="-342900" fontAlgn="base">
              <a:lnSpc>
                <a:spcPct val="90000"/>
              </a:lnSpc>
              <a:spcBef>
                <a:spcPct val="20000"/>
              </a:spcBef>
              <a:spcAft>
                <a:spcPct val="0"/>
              </a:spcAft>
              <a:buClr>
                <a:srgbClr val="CCECFF"/>
              </a:buClr>
              <a:buSzPct val="115000"/>
              <a:buNone/>
            </a:pPr>
            <a:endParaRPr lang="en-US" sz="3000" kern="0" dirty="0">
              <a:solidFill>
                <a:srgbClr val="EAEAEA"/>
              </a:solidFill>
              <a:latin typeface="Calibri" pitchFamily="34" charset="0"/>
            </a:endParaRPr>
          </a:p>
          <a:p>
            <a:pPr marL="342900" lvl="0" indent="-342900" fontAlgn="base">
              <a:lnSpc>
                <a:spcPct val="90000"/>
              </a:lnSpc>
              <a:spcBef>
                <a:spcPct val="20000"/>
              </a:spcBef>
              <a:spcAft>
                <a:spcPct val="0"/>
              </a:spcAft>
              <a:buClr>
                <a:srgbClr val="CCECFF"/>
              </a:buClr>
              <a:buSzPct val="115000"/>
              <a:buNone/>
            </a:pPr>
            <a:r>
              <a:rPr lang="en-US" sz="3000" kern="0" dirty="0">
                <a:solidFill>
                  <a:srgbClr val="EAEAEA"/>
                </a:solidFill>
                <a:latin typeface="Calibri" pitchFamily="34" charset="0"/>
              </a:rPr>
              <a:t>	</a:t>
            </a:r>
            <a:endParaRPr lang="en-US" dirty="0"/>
          </a:p>
        </p:txBody>
      </p:sp>
      <p:sp>
        <p:nvSpPr>
          <p:cNvPr id="5" name="Round Same Side Corner Rectangle 4"/>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
        <p:nvSpPr>
          <p:cNvPr id="7" name="Title 2"/>
          <p:cNvSpPr txBox="1">
            <a:spLocks/>
          </p:cNvSpPr>
          <p:nvPr/>
        </p:nvSpPr>
        <p:spPr>
          <a:xfrm>
            <a:off x="723900" y="365126"/>
            <a:ext cx="7886700" cy="8540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4400" b="1" dirty="0">
              <a:latin typeface="+mn-lt"/>
            </a:endParaRPr>
          </a:p>
        </p:txBody>
      </p:sp>
      <p:sp>
        <p:nvSpPr>
          <p:cNvPr id="8" name="Content Placeholder 5"/>
          <p:cNvSpPr txBox="1">
            <a:spLocks/>
          </p:cNvSpPr>
          <p:nvPr/>
        </p:nvSpPr>
        <p:spPr>
          <a:xfrm>
            <a:off x="628650" y="1480580"/>
            <a:ext cx="4137479" cy="514882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just" fontAlgn="base">
              <a:spcBef>
                <a:spcPct val="20000"/>
              </a:spcBef>
              <a:spcAft>
                <a:spcPct val="0"/>
              </a:spcAft>
              <a:buClr>
                <a:srgbClr val="CCECFF"/>
              </a:buClr>
              <a:buSzPct val="115000"/>
              <a:buNone/>
            </a:pPr>
            <a:endParaRPr lang="en-US" sz="2800" kern="0" dirty="0">
              <a:latin typeface="Calibri" pitchFamily="34"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a:p>
        </p:txBody>
      </p:sp>
      <p:sp>
        <p:nvSpPr>
          <p:cNvPr id="9" name="Rectangle 8">
            <a:extLst>
              <a:ext uri="{FF2B5EF4-FFF2-40B4-BE49-F238E27FC236}">
                <a16:creationId xmlns:a16="http://schemas.microsoft.com/office/drawing/2014/main" id="{CD2D9D68-CC0D-44B1-B5B5-D32241BE1FE6}"/>
              </a:ext>
            </a:extLst>
          </p:cNvPr>
          <p:cNvSpPr/>
          <p:nvPr/>
        </p:nvSpPr>
        <p:spPr>
          <a:xfrm>
            <a:off x="-202475" y="1007475"/>
            <a:ext cx="9346475" cy="1106805"/>
          </a:xfrm>
          <a:prstGeom prst="rect">
            <a:avLst/>
          </a:prstGeom>
        </p:spPr>
        <p:txBody>
          <a:bodyPr wrap="square">
            <a:spAutoFit/>
          </a:bodyPr>
          <a:lstStyle/>
          <a:p>
            <a:pPr algn="ctr" defTabSz="342900">
              <a:spcBef>
                <a:spcPts val="0"/>
              </a:spcBef>
              <a:buClrTx/>
              <a:buSzTx/>
              <a:buNone/>
            </a:pPr>
            <a:r>
              <a:rPr lang="en-GB" sz="3300" b="1" u="sng" dirty="0">
                <a:latin typeface="Calibri" panose="020F0502020204030204" pitchFamily="34" charset="0"/>
                <a:cs typeface="Calibri" panose="020F0502020204030204" pitchFamily="34" charset="0"/>
              </a:rPr>
              <a:t>Role of (IP3) in 2nd messenger system</a:t>
            </a:r>
          </a:p>
          <a:p>
            <a:pPr algn="ctr" defTabSz="342900">
              <a:spcBef>
                <a:spcPts val="0"/>
              </a:spcBef>
              <a:buClrTx/>
              <a:buSzTx/>
              <a:buNone/>
            </a:pPr>
            <a:endParaRPr lang="en-GB" sz="3300" b="1" u="sng" dirty="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DC749557-7FFB-407F-9DEC-FCD243E7F6A1}"/>
              </a:ext>
            </a:extLst>
          </p:cNvPr>
          <p:cNvPicPr>
            <a:picLocks noChangeAspect="1"/>
          </p:cNvPicPr>
          <p:nvPr/>
        </p:nvPicPr>
        <p:blipFill>
          <a:blip r:embed="rId2"/>
          <a:stretch>
            <a:fillRect/>
          </a:stretch>
        </p:blipFill>
        <p:spPr>
          <a:xfrm>
            <a:off x="1393162" y="2324285"/>
            <a:ext cx="6357677" cy="3392348"/>
          </a:xfrm>
          <a:prstGeom prst="rect">
            <a:avLst/>
          </a:prstGeom>
        </p:spPr>
      </p:pic>
    </p:spTree>
    <p:extLst>
      <p:ext uri="{BB962C8B-B14F-4D97-AF65-F5344CB8AC3E}">
        <p14:creationId xmlns:p14="http://schemas.microsoft.com/office/powerpoint/2010/main" val="1572410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half" idx="2"/>
          </p:nvPr>
        </p:nvSpPr>
        <p:spPr>
          <a:xfrm>
            <a:off x="-3962400" y="1249163"/>
            <a:ext cx="4210050" cy="5257800"/>
          </a:xfrm>
        </p:spPr>
        <p:txBody>
          <a:bodyPr>
            <a:normAutofit/>
          </a:bodyPr>
          <a:lstStyle/>
          <a:p>
            <a:pPr marL="342900" lvl="0" indent="-342900" fontAlgn="base">
              <a:lnSpc>
                <a:spcPct val="90000"/>
              </a:lnSpc>
              <a:spcBef>
                <a:spcPct val="20000"/>
              </a:spcBef>
              <a:spcAft>
                <a:spcPct val="0"/>
              </a:spcAft>
              <a:buClr>
                <a:srgbClr val="CCECFF"/>
              </a:buClr>
              <a:buSzPct val="115000"/>
              <a:buNone/>
            </a:pPr>
            <a:endParaRPr lang="en-US" sz="3000" kern="0" dirty="0">
              <a:solidFill>
                <a:srgbClr val="EAEAEA"/>
              </a:solidFill>
              <a:latin typeface="Calibri" pitchFamily="34" charset="0"/>
            </a:endParaRPr>
          </a:p>
          <a:p>
            <a:pPr marL="342900" lvl="0" indent="-342900" fontAlgn="base">
              <a:lnSpc>
                <a:spcPct val="90000"/>
              </a:lnSpc>
              <a:spcBef>
                <a:spcPct val="20000"/>
              </a:spcBef>
              <a:spcAft>
                <a:spcPct val="0"/>
              </a:spcAft>
              <a:buClr>
                <a:srgbClr val="CCECFF"/>
              </a:buClr>
              <a:buSzPct val="115000"/>
              <a:buNone/>
            </a:pPr>
            <a:r>
              <a:rPr lang="en-US" sz="3000" kern="0" dirty="0">
                <a:solidFill>
                  <a:srgbClr val="EAEAEA"/>
                </a:solidFill>
                <a:latin typeface="Calibri" pitchFamily="34" charset="0"/>
              </a:rPr>
              <a:t>	</a:t>
            </a:r>
            <a:endParaRPr lang="en-US" dirty="0"/>
          </a:p>
        </p:txBody>
      </p:sp>
      <p:sp>
        <p:nvSpPr>
          <p:cNvPr id="5" name="Round Same Side Corner Rectangle 4"/>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
        <p:nvSpPr>
          <p:cNvPr id="7" name="Title 2"/>
          <p:cNvSpPr txBox="1">
            <a:spLocks/>
          </p:cNvSpPr>
          <p:nvPr/>
        </p:nvSpPr>
        <p:spPr>
          <a:xfrm>
            <a:off x="628650" y="365127"/>
            <a:ext cx="7886700" cy="8540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4000" b="1" dirty="0">
              <a:latin typeface="+mn-lt"/>
            </a:endParaRPr>
          </a:p>
        </p:txBody>
      </p:sp>
      <p:sp>
        <p:nvSpPr>
          <p:cNvPr id="8" name="Content Placeholder 5"/>
          <p:cNvSpPr txBox="1">
            <a:spLocks/>
          </p:cNvSpPr>
          <p:nvPr/>
        </p:nvSpPr>
        <p:spPr>
          <a:xfrm>
            <a:off x="628650" y="1480580"/>
            <a:ext cx="4137479" cy="514882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just" fontAlgn="base">
              <a:spcBef>
                <a:spcPct val="20000"/>
              </a:spcBef>
              <a:spcAft>
                <a:spcPct val="0"/>
              </a:spcAft>
              <a:buClr>
                <a:srgbClr val="CCECFF"/>
              </a:buClr>
              <a:buSzPct val="115000"/>
              <a:buNone/>
            </a:pPr>
            <a:endParaRPr lang="en-US" sz="2800" kern="0" dirty="0">
              <a:latin typeface="Calibri" pitchFamily="34"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a:p>
        </p:txBody>
      </p:sp>
      <p:sp>
        <p:nvSpPr>
          <p:cNvPr id="9" name="Rectangle 8">
            <a:extLst>
              <a:ext uri="{FF2B5EF4-FFF2-40B4-BE49-F238E27FC236}">
                <a16:creationId xmlns:a16="http://schemas.microsoft.com/office/drawing/2014/main" id="{67BEFA74-BDF6-4F6A-B8BB-E6A8B94EC9FD}"/>
              </a:ext>
            </a:extLst>
          </p:cNvPr>
          <p:cNvSpPr/>
          <p:nvPr/>
        </p:nvSpPr>
        <p:spPr>
          <a:xfrm>
            <a:off x="644007" y="1598445"/>
            <a:ext cx="7359835" cy="1107996"/>
          </a:xfrm>
          <a:prstGeom prst="rect">
            <a:avLst/>
          </a:prstGeom>
        </p:spPr>
        <p:txBody>
          <a:bodyPr wrap="none">
            <a:spAutoFit/>
          </a:bodyPr>
          <a:lstStyle/>
          <a:p>
            <a:pPr algn="ctr" defTabSz="342900">
              <a:spcBef>
                <a:spcPts val="0"/>
              </a:spcBef>
              <a:buClrTx/>
              <a:buSzTx/>
              <a:buNone/>
            </a:pPr>
            <a:r>
              <a:rPr lang="en-GB" sz="3300" b="1" u="sng" dirty="0">
                <a:latin typeface="Calibri" panose="020F0502020204030204" pitchFamily="34" charset="0"/>
                <a:cs typeface="Calibri" panose="020F0502020204030204" pitchFamily="34" charset="0"/>
              </a:rPr>
              <a:t>Role of calcium in 2nd messenger system</a:t>
            </a:r>
          </a:p>
          <a:p>
            <a:endParaRPr lang="en-US" sz="3300" dirty="0"/>
          </a:p>
        </p:txBody>
      </p:sp>
      <p:sp>
        <p:nvSpPr>
          <p:cNvPr id="10" name="Rectangle 9">
            <a:extLst>
              <a:ext uri="{FF2B5EF4-FFF2-40B4-BE49-F238E27FC236}">
                <a16:creationId xmlns:a16="http://schemas.microsoft.com/office/drawing/2014/main" id="{61F243D2-F9AF-4F17-AADD-6728FB844361}"/>
              </a:ext>
            </a:extLst>
          </p:cNvPr>
          <p:cNvSpPr/>
          <p:nvPr/>
        </p:nvSpPr>
        <p:spPr>
          <a:xfrm>
            <a:off x="960119" y="2380615"/>
            <a:ext cx="7445830" cy="2800985"/>
          </a:xfrm>
          <a:prstGeom prst="rect">
            <a:avLst/>
          </a:prstGeom>
        </p:spPr>
        <p:txBody>
          <a:bodyPr wrap="square">
            <a:spAutoFit/>
          </a:bodyPr>
          <a:lstStyle/>
          <a:p>
            <a:pPr marL="171450" indent="-171450" algn="just" defTabSz="685800">
              <a:lnSpc>
                <a:spcPct val="120000"/>
              </a:lnSpc>
              <a:spcBef>
                <a:spcPts val="750"/>
              </a:spcBef>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Many cells respond to extracellular stimuli by altering their intracellular calcium ion concentration</a:t>
            </a:r>
          </a:p>
          <a:p>
            <a:pPr marL="171450" indent="-171450" algn="just" defTabSz="685800">
              <a:lnSpc>
                <a:spcPct val="120000"/>
              </a:lnSpc>
              <a:spcBef>
                <a:spcPts val="750"/>
              </a:spcBef>
              <a:buSzPct val="125000"/>
              <a:buFont typeface="Arial" panose="020B0604020202020204" pitchFamily="34" charset="0"/>
              <a:buChar char="•"/>
            </a:pPr>
            <a:r>
              <a:rPr lang="en-US" b="1" dirty="0">
                <a:latin typeface="Calibri" panose="020F0502020204030204" pitchFamily="34" charset="0"/>
                <a:cs typeface="Calibri" panose="020F0502020204030204" pitchFamily="34" charset="0"/>
              </a:rPr>
              <a:t>Ca⁺⁺ </a:t>
            </a:r>
            <a:r>
              <a:rPr lang="en-US" dirty="0">
                <a:latin typeface="Calibri" panose="020F0502020204030204" pitchFamily="34" charset="0"/>
                <a:cs typeface="Calibri" panose="020F0502020204030204" pitchFamily="34" charset="0"/>
              </a:rPr>
              <a:t>acts as a </a:t>
            </a:r>
            <a:r>
              <a:rPr lang="en-US" b="1" dirty="0">
                <a:latin typeface="Calibri" panose="020F0502020204030204" pitchFamily="34" charset="0"/>
                <a:cs typeface="Calibri" panose="020F0502020204030204" pitchFamily="34" charset="0"/>
              </a:rPr>
              <a:t>second messenger </a:t>
            </a:r>
            <a:r>
              <a:rPr lang="en-US" dirty="0">
                <a:latin typeface="Calibri" panose="020F0502020204030204" pitchFamily="34" charset="0"/>
                <a:cs typeface="Calibri" panose="020F0502020204030204" pitchFamily="34" charset="0"/>
              </a:rPr>
              <a:t>in </a:t>
            </a:r>
            <a:r>
              <a:rPr lang="en-US" b="1" dirty="0">
                <a:latin typeface="Calibri" panose="020F0502020204030204" pitchFamily="34" charset="0"/>
                <a:cs typeface="Calibri" panose="020F0502020204030204" pitchFamily="34" charset="0"/>
              </a:rPr>
              <a:t>two ways</a:t>
            </a:r>
          </a:p>
          <a:p>
            <a:pPr marL="386080" indent="-386080" algn="just" defTabSz="685800">
              <a:lnSpc>
                <a:spcPct val="120000"/>
              </a:lnSpc>
              <a:spcBef>
                <a:spcPts val="750"/>
              </a:spcBef>
              <a:buSzPct val="125000"/>
              <a:buFont typeface="Wingdings" panose="05000000000000000000" pitchFamily="2" charset="2"/>
              <a:buChar char="Ø"/>
            </a:pPr>
            <a:r>
              <a:rPr lang="en-US" b="1" dirty="0">
                <a:latin typeface="Calibri" panose="020F0502020204030204" pitchFamily="34" charset="0"/>
                <a:cs typeface="Calibri" panose="020F0502020204030204" pitchFamily="34" charset="0"/>
              </a:rPr>
              <a:t>Binding </a:t>
            </a:r>
            <a:r>
              <a:rPr lang="en-US" dirty="0">
                <a:latin typeface="Calibri" panose="020F0502020204030204" pitchFamily="34" charset="0"/>
                <a:cs typeface="Calibri" panose="020F0502020204030204" pitchFamily="34" charset="0"/>
              </a:rPr>
              <a:t>to an effector molecule e.g. </a:t>
            </a:r>
            <a:r>
              <a:rPr lang="en-US" b="1" dirty="0">
                <a:latin typeface="Calibri" panose="020F0502020204030204" pitchFamily="34" charset="0"/>
                <a:cs typeface="Calibri" panose="020F0502020204030204" pitchFamily="34" charset="0"/>
              </a:rPr>
              <a:t>an enzyme</a:t>
            </a:r>
            <a:r>
              <a:rPr lang="en-US" dirty="0">
                <a:latin typeface="Calibri" panose="020F0502020204030204" pitchFamily="34" charset="0"/>
                <a:cs typeface="Calibri" panose="020F0502020204030204" pitchFamily="34" charset="0"/>
              </a:rPr>
              <a:t>, thus activating it</a:t>
            </a:r>
          </a:p>
          <a:p>
            <a:pPr marL="386080" indent="-386080" algn="just" defTabSz="685800">
              <a:lnSpc>
                <a:spcPct val="120000"/>
              </a:lnSpc>
              <a:spcBef>
                <a:spcPts val="750"/>
              </a:spcBef>
              <a:buSzPct val="125000"/>
              <a:buFont typeface="Wingdings" panose="05000000000000000000" pitchFamily="2" charset="2"/>
              <a:buChar char="Ø"/>
            </a:pPr>
            <a:r>
              <a:rPr lang="en-US" b="1" dirty="0">
                <a:latin typeface="Calibri" panose="020F0502020204030204" pitchFamily="34" charset="0"/>
                <a:cs typeface="Calibri" panose="020F0502020204030204" pitchFamily="34" charset="0"/>
              </a:rPr>
              <a:t>Binding</a:t>
            </a:r>
            <a:r>
              <a:rPr lang="en-US" dirty="0">
                <a:latin typeface="Calibri" panose="020F0502020204030204" pitchFamily="34" charset="0"/>
                <a:cs typeface="Calibri" panose="020F0502020204030204" pitchFamily="34" charset="0"/>
              </a:rPr>
              <a:t> to an intermediary cytosolic calcium binding protein- </a:t>
            </a:r>
            <a:r>
              <a:rPr lang="en-US" b="1" dirty="0">
                <a:latin typeface="Calibri" panose="020F0502020204030204" pitchFamily="34" charset="0"/>
                <a:cs typeface="Calibri" panose="020F0502020204030204" pitchFamily="34" charset="0"/>
              </a:rPr>
              <a:t>calmodulin </a:t>
            </a:r>
            <a:r>
              <a:rPr lang="en-US" dirty="0">
                <a:latin typeface="Calibri" panose="020F0502020204030204" pitchFamily="34" charset="0"/>
                <a:cs typeface="Calibri" panose="020F0502020204030204" pitchFamily="34" charset="0"/>
              </a:rPr>
              <a:t>and increasing its affinity for effector molecules  </a:t>
            </a:r>
          </a:p>
          <a:p>
            <a:pPr marL="171450" indent="-171450" algn="just" defTabSz="685800">
              <a:lnSpc>
                <a:spcPct val="120000"/>
              </a:lnSpc>
              <a:spcBef>
                <a:spcPts val="750"/>
              </a:spcBef>
              <a:buSzPct val="125000"/>
              <a:buFont typeface="Arial" panose="020B0604020202020204" pitchFamily="34" charset="0"/>
              <a:buChar char="•"/>
            </a:pPr>
            <a:r>
              <a:rPr lang="en-US" b="1" dirty="0">
                <a:latin typeface="Calibri" panose="020F0502020204030204" pitchFamily="34" charset="0"/>
                <a:cs typeface="Calibri" panose="020F0502020204030204" pitchFamily="34" charset="0"/>
              </a:rPr>
              <a:t>E.g., calmodulin, when activated, causes smooth muscle contraction </a:t>
            </a:r>
          </a:p>
        </p:txBody>
      </p:sp>
    </p:spTree>
    <p:extLst>
      <p:ext uri="{BB962C8B-B14F-4D97-AF65-F5344CB8AC3E}">
        <p14:creationId xmlns:p14="http://schemas.microsoft.com/office/powerpoint/2010/main" val="220746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br>
              <a:rPr lang="en-US" sz="4400" dirty="0"/>
            </a:br>
            <a:endParaRPr lang="en-US" dirty="0"/>
          </a:p>
        </p:txBody>
      </p:sp>
      <p:sp>
        <p:nvSpPr>
          <p:cNvPr id="5" name="Round Same Side Corner Rectangle 4"/>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
        <p:nvSpPr>
          <p:cNvPr id="7" name="Title 2"/>
          <p:cNvSpPr txBox="1">
            <a:spLocks/>
          </p:cNvSpPr>
          <p:nvPr/>
        </p:nvSpPr>
        <p:spPr>
          <a:xfrm>
            <a:off x="723900" y="228600"/>
            <a:ext cx="7886700" cy="8540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3600" b="1" dirty="0">
              <a:latin typeface="+mn-lt"/>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13</a:t>
            </a:fld>
            <a:endParaRPr lang="en-US"/>
          </a:p>
        </p:txBody>
      </p:sp>
      <p:sp>
        <p:nvSpPr>
          <p:cNvPr id="9" name="Rectangle 8">
            <a:extLst>
              <a:ext uri="{FF2B5EF4-FFF2-40B4-BE49-F238E27FC236}">
                <a16:creationId xmlns:a16="http://schemas.microsoft.com/office/drawing/2014/main" id="{8717758D-D9B3-4F2C-B251-9610BDE99E99}"/>
              </a:ext>
            </a:extLst>
          </p:cNvPr>
          <p:cNvSpPr/>
          <p:nvPr/>
        </p:nvSpPr>
        <p:spPr>
          <a:xfrm>
            <a:off x="913988" y="1619560"/>
            <a:ext cx="7359835" cy="600164"/>
          </a:xfrm>
          <a:prstGeom prst="rect">
            <a:avLst/>
          </a:prstGeom>
        </p:spPr>
        <p:txBody>
          <a:bodyPr wrap="none">
            <a:spAutoFit/>
          </a:bodyPr>
          <a:lstStyle/>
          <a:p>
            <a:pPr algn="ctr" defTabSz="342900">
              <a:spcBef>
                <a:spcPts val="0"/>
              </a:spcBef>
              <a:buClrTx/>
              <a:buSzTx/>
              <a:buFontTx/>
            </a:pPr>
            <a:r>
              <a:rPr lang="en-GB" sz="3300" b="1" u="sng" dirty="0">
                <a:latin typeface="Calibri" panose="020F0502020204030204" pitchFamily="34" charset="0"/>
                <a:cs typeface="Calibri" panose="020F0502020204030204" pitchFamily="34" charset="0"/>
              </a:rPr>
              <a:t>Role of calcium in 2nd messenger system</a:t>
            </a:r>
          </a:p>
        </p:txBody>
      </p:sp>
      <p:sp>
        <p:nvSpPr>
          <p:cNvPr id="10" name="Rectangle 9">
            <a:extLst>
              <a:ext uri="{FF2B5EF4-FFF2-40B4-BE49-F238E27FC236}">
                <a16:creationId xmlns:a16="http://schemas.microsoft.com/office/drawing/2014/main" id="{5E174A53-03B6-4310-9978-7BB2DD5770C3}"/>
              </a:ext>
            </a:extLst>
          </p:cNvPr>
          <p:cNvSpPr/>
          <p:nvPr/>
        </p:nvSpPr>
        <p:spPr>
          <a:xfrm>
            <a:off x="924196" y="3021468"/>
            <a:ext cx="2808515" cy="1640205"/>
          </a:xfrm>
          <a:prstGeom prst="rect">
            <a:avLst/>
          </a:prstGeom>
        </p:spPr>
        <p:txBody>
          <a:bodyPr wrap="square">
            <a:spAutoFit/>
          </a:bodyPr>
          <a:lstStyle/>
          <a:p>
            <a:pPr algn="just" defTabSz="685800">
              <a:lnSpc>
                <a:spcPct val="120000"/>
              </a:lnSpc>
              <a:spcBef>
                <a:spcPts val="750"/>
              </a:spcBef>
              <a:buSzPct val="125000"/>
            </a:pPr>
            <a:r>
              <a:rPr lang="en-US" sz="2100" b="1" dirty="0">
                <a:solidFill>
                  <a:srgbClr val="C00000"/>
                </a:solidFill>
                <a:latin typeface="Calibri" panose="020F0502020204030204" pitchFamily="34" charset="0"/>
                <a:cs typeface="Calibri" panose="020F0502020204030204" pitchFamily="34" charset="0"/>
              </a:rPr>
              <a:t>Binding </a:t>
            </a:r>
            <a:r>
              <a:rPr lang="en-US" sz="2100" dirty="0">
                <a:solidFill>
                  <a:prstClr val="black"/>
                </a:solidFill>
                <a:latin typeface="Calibri" panose="020F0502020204030204" pitchFamily="34" charset="0"/>
                <a:cs typeface="Calibri" panose="020F0502020204030204" pitchFamily="34" charset="0"/>
              </a:rPr>
              <a:t>to an effector molecule e.g. </a:t>
            </a:r>
            <a:r>
              <a:rPr lang="en-US" sz="2100" b="1" dirty="0">
                <a:solidFill>
                  <a:srgbClr val="C00000"/>
                </a:solidFill>
                <a:latin typeface="Calibri" panose="020F0502020204030204" pitchFamily="34" charset="0"/>
                <a:cs typeface="Calibri" panose="020F0502020204030204" pitchFamily="34" charset="0"/>
              </a:rPr>
              <a:t>an enzyme</a:t>
            </a:r>
            <a:r>
              <a:rPr lang="en-US" sz="2100" dirty="0">
                <a:solidFill>
                  <a:prstClr val="black"/>
                </a:solidFill>
                <a:latin typeface="Calibri" panose="020F0502020204030204" pitchFamily="34" charset="0"/>
                <a:cs typeface="Calibri" panose="020F0502020204030204" pitchFamily="34" charset="0"/>
              </a:rPr>
              <a:t>, thus activating it</a:t>
            </a:r>
          </a:p>
        </p:txBody>
      </p:sp>
      <p:pic>
        <p:nvPicPr>
          <p:cNvPr id="11" name="Picture 10">
            <a:extLst>
              <a:ext uri="{FF2B5EF4-FFF2-40B4-BE49-F238E27FC236}">
                <a16:creationId xmlns:a16="http://schemas.microsoft.com/office/drawing/2014/main" id="{55E20F0B-4F49-4BB9-B6ED-DE1FCB1AC199}"/>
              </a:ext>
            </a:extLst>
          </p:cNvPr>
          <p:cNvPicPr>
            <a:picLocks noChangeAspect="1"/>
          </p:cNvPicPr>
          <p:nvPr/>
        </p:nvPicPr>
        <p:blipFill>
          <a:blip r:embed="rId2"/>
          <a:stretch>
            <a:fillRect/>
          </a:stretch>
        </p:blipFill>
        <p:spPr>
          <a:xfrm>
            <a:off x="4085408" y="2454185"/>
            <a:ext cx="4264578" cy="2997925"/>
          </a:xfrm>
          <a:prstGeom prst="rect">
            <a:avLst/>
          </a:prstGeom>
        </p:spPr>
      </p:pic>
    </p:spTree>
    <p:extLst>
      <p:ext uri="{BB962C8B-B14F-4D97-AF65-F5344CB8AC3E}">
        <p14:creationId xmlns:p14="http://schemas.microsoft.com/office/powerpoint/2010/main" val="663013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4"/>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
        <p:nvSpPr>
          <p:cNvPr id="8" name="Title 2"/>
          <p:cNvSpPr txBox="1">
            <a:spLocks/>
          </p:cNvSpPr>
          <p:nvPr/>
        </p:nvSpPr>
        <p:spPr>
          <a:xfrm>
            <a:off x="628650" y="228600"/>
            <a:ext cx="7886700" cy="8540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3600" b="1" dirty="0">
              <a:latin typeface="+mn-lt"/>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14</a:t>
            </a:fld>
            <a:endParaRPr lang="en-US"/>
          </a:p>
        </p:txBody>
      </p:sp>
      <p:sp>
        <p:nvSpPr>
          <p:cNvPr id="9" name="Rectangle 8">
            <a:extLst>
              <a:ext uri="{FF2B5EF4-FFF2-40B4-BE49-F238E27FC236}">
                <a16:creationId xmlns:a16="http://schemas.microsoft.com/office/drawing/2014/main" id="{C282C71D-5E28-45E7-A1F0-8D92731BB7D5}"/>
              </a:ext>
            </a:extLst>
          </p:cNvPr>
          <p:cNvSpPr/>
          <p:nvPr/>
        </p:nvSpPr>
        <p:spPr>
          <a:xfrm>
            <a:off x="1952897" y="1716519"/>
            <a:ext cx="6462849" cy="1106805"/>
          </a:xfrm>
          <a:prstGeom prst="rect">
            <a:avLst/>
          </a:prstGeom>
        </p:spPr>
        <p:txBody>
          <a:bodyPr wrap="square">
            <a:spAutoFit/>
          </a:bodyPr>
          <a:lstStyle/>
          <a:p>
            <a:pPr algn="ctr" defTabSz="342900">
              <a:spcBef>
                <a:spcPts val="0"/>
              </a:spcBef>
              <a:buClrTx/>
              <a:buSzTx/>
              <a:buFontTx/>
            </a:pPr>
            <a:r>
              <a:rPr lang="en-GB" sz="3300" b="1" u="sng" dirty="0">
                <a:latin typeface="Calibri" panose="020F0502020204030204" pitchFamily="34" charset="0"/>
                <a:cs typeface="Calibri" panose="020F0502020204030204" pitchFamily="34" charset="0"/>
              </a:rPr>
              <a:t>Types of Enzyme-linked receptors signaling pathways</a:t>
            </a:r>
          </a:p>
        </p:txBody>
      </p:sp>
      <p:pic>
        <p:nvPicPr>
          <p:cNvPr id="10" name="Picture 9">
            <a:extLst>
              <a:ext uri="{FF2B5EF4-FFF2-40B4-BE49-F238E27FC236}">
                <a16:creationId xmlns:a16="http://schemas.microsoft.com/office/drawing/2014/main" id="{23DC222E-A151-4229-A898-A581B64B2C8E}"/>
              </a:ext>
            </a:extLst>
          </p:cNvPr>
          <p:cNvPicPr>
            <a:picLocks noChangeAspect="1"/>
          </p:cNvPicPr>
          <p:nvPr/>
        </p:nvPicPr>
        <p:blipFill>
          <a:blip r:embed="rId2"/>
          <a:stretch>
            <a:fillRect/>
          </a:stretch>
        </p:blipFill>
        <p:spPr>
          <a:xfrm>
            <a:off x="597625" y="3001562"/>
            <a:ext cx="3820886" cy="2179336"/>
          </a:xfrm>
          <a:prstGeom prst="rect">
            <a:avLst/>
          </a:prstGeom>
        </p:spPr>
      </p:pic>
      <p:pic>
        <p:nvPicPr>
          <p:cNvPr id="11" name="Picture 10">
            <a:extLst>
              <a:ext uri="{FF2B5EF4-FFF2-40B4-BE49-F238E27FC236}">
                <a16:creationId xmlns:a16="http://schemas.microsoft.com/office/drawing/2014/main" id="{1E8681C3-7A50-466F-93A4-F537DDA9E7CC}"/>
              </a:ext>
            </a:extLst>
          </p:cNvPr>
          <p:cNvPicPr>
            <a:picLocks noChangeAspect="1"/>
          </p:cNvPicPr>
          <p:nvPr/>
        </p:nvPicPr>
        <p:blipFill>
          <a:blip r:embed="rId3"/>
          <a:stretch>
            <a:fillRect/>
          </a:stretch>
        </p:blipFill>
        <p:spPr>
          <a:xfrm>
            <a:off x="4732019" y="3078464"/>
            <a:ext cx="3820886" cy="2179336"/>
          </a:xfrm>
          <a:prstGeom prst="rect">
            <a:avLst/>
          </a:prstGeom>
        </p:spPr>
      </p:pic>
    </p:spTree>
    <p:extLst>
      <p:ext uri="{BB962C8B-B14F-4D97-AF65-F5344CB8AC3E}">
        <p14:creationId xmlns:p14="http://schemas.microsoft.com/office/powerpoint/2010/main" val="4261667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4"/>
          <p:cNvSpPr/>
          <p:nvPr/>
        </p:nvSpPr>
        <p:spPr>
          <a:xfrm>
            <a:off x="-457200" y="0"/>
            <a:ext cx="2362200" cy="609600"/>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000" b="1" kern="1200" dirty="0">
                <a:solidFill>
                  <a:schemeClr val="tx1"/>
                </a:solidFill>
                <a:latin typeface="Segoe UI" panose="020B0502040204020203" pitchFamily="34" charset="0"/>
                <a:cs typeface="Segoe UI" panose="020B0502040204020203" pitchFamily="34" charset="0"/>
              </a:rPr>
              <a:t>Core</a:t>
            </a:r>
            <a:r>
              <a:rPr lang="en-GB" sz="2000" b="1" kern="1200" dirty="0">
                <a:solidFill>
                  <a:schemeClr val="bg1"/>
                </a:solidFill>
                <a:latin typeface="Segoe UI" panose="020B0502040204020203" pitchFamily="34" charset="0"/>
                <a:cs typeface="Segoe UI" panose="020B0502040204020203" pitchFamily="34" charset="0"/>
              </a:rPr>
              <a:t> </a:t>
            </a:r>
          </a:p>
          <a:p>
            <a:pPr lvl="0" algn="ctr" defTabSz="1022350">
              <a:lnSpc>
                <a:spcPct val="90000"/>
              </a:lnSpc>
              <a:spcBef>
                <a:spcPct val="0"/>
              </a:spcBef>
              <a:spcAft>
                <a:spcPct val="35000"/>
              </a:spcAft>
            </a:pPr>
            <a:r>
              <a:rPr lang="en-GB" sz="2000" b="1" dirty="0">
                <a:solidFill>
                  <a:schemeClr val="tx1"/>
                </a:solidFill>
                <a:latin typeface="Segoe UI" panose="020B0502040204020203" pitchFamily="34" charset="0"/>
                <a:cs typeface="Segoe UI" panose="020B0502040204020203" pitchFamily="34" charset="0"/>
              </a:rPr>
              <a:t>Knowledge</a:t>
            </a:r>
            <a:endParaRPr lang="en-GB" sz="2000" kern="1200" dirty="0">
              <a:solidFill>
                <a:schemeClr val="tx1"/>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15</a:t>
            </a:fld>
            <a:endParaRPr lang="en-US"/>
          </a:p>
        </p:txBody>
      </p:sp>
      <p:sp>
        <p:nvSpPr>
          <p:cNvPr id="10" name="Title 5">
            <a:extLst>
              <a:ext uri="{FF2B5EF4-FFF2-40B4-BE49-F238E27FC236}">
                <a16:creationId xmlns:a16="http://schemas.microsoft.com/office/drawing/2014/main" id="{AA5D7DE3-220A-9599-0788-3455B8D8987B}"/>
              </a:ext>
            </a:extLst>
          </p:cNvPr>
          <p:cNvSpPr txBox="1">
            <a:spLocks/>
          </p:cNvSpPr>
          <p:nvPr/>
        </p:nvSpPr>
        <p:spPr>
          <a:xfrm>
            <a:off x="2209800" y="-76200"/>
            <a:ext cx="6553200" cy="762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600" dirty="0"/>
          </a:p>
        </p:txBody>
      </p:sp>
      <p:sp>
        <p:nvSpPr>
          <p:cNvPr id="7" name="Rectangle 6">
            <a:extLst>
              <a:ext uri="{FF2B5EF4-FFF2-40B4-BE49-F238E27FC236}">
                <a16:creationId xmlns:a16="http://schemas.microsoft.com/office/drawing/2014/main" id="{83DC2C1D-219C-41EF-81BB-091E415BA9B8}"/>
              </a:ext>
            </a:extLst>
          </p:cNvPr>
          <p:cNvSpPr/>
          <p:nvPr/>
        </p:nvSpPr>
        <p:spPr>
          <a:xfrm>
            <a:off x="2572701" y="990418"/>
            <a:ext cx="3342390" cy="1107996"/>
          </a:xfrm>
          <a:prstGeom prst="rect">
            <a:avLst/>
          </a:prstGeom>
        </p:spPr>
        <p:txBody>
          <a:bodyPr wrap="none">
            <a:spAutoFit/>
          </a:bodyPr>
          <a:lstStyle/>
          <a:p>
            <a:pPr algn="ctr" defTabSz="342900">
              <a:lnSpc>
                <a:spcPct val="100000"/>
              </a:lnSpc>
              <a:spcBef>
                <a:spcPts val="0"/>
              </a:spcBef>
              <a:buClrTx/>
              <a:buSzTx/>
              <a:buFontTx/>
            </a:pPr>
            <a:r>
              <a:rPr lang="en-GB" sz="3300" b="1" u="sng" dirty="0">
                <a:latin typeface="Calibri" panose="020F0502020204030204" pitchFamily="34" charset="0"/>
                <a:cs typeface="Calibri" panose="020F0502020204030204" pitchFamily="34" charset="0"/>
              </a:rPr>
              <a:t>Tyrosine kinase </a:t>
            </a:r>
          </a:p>
          <a:p>
            <a:pPr algn="ctr" defTabSz="342900">
              <a:lnSpc>
                <a:spcPct val="100000"/>
              </a:lnSpc>
              <a:spcBef>
                <a:spcPts val="0"/>
              </a:spcBef>
              <a:buClrTx/>
              <a:buSzTx/>
              <a:buFontTx/>
            </a:pPr>
            <a:r>
              <a:rPr lang="en-GB" sz="3300" b="1" u="sng" dirty="0">
                <a:latin typeface="Calibri" panose="020F0502020204030204" pitchFamily="34" charset="0"/>
                <a:cs typeface="Calibri" panose="020F0502020204030204" pitchFamily="34" charset="0"/>
              </a:rPr>
              <a:t>signaling pathway</a:t>
            </a:r>
          </a:p>
        </p:txBody>
      </p:sp>
      <p:pic>
        <p:nvPicPr>
          <p:cNvPr id="8" name="Picture 7">
            <a:extLst>
              <a:ext uri="{FF2B5EF4-FFF2-40B4-BE49-F238E27FC236}">
                <a16:creationId xmlns:a16="http://schemas.microsoft.com/office/drawing/2014/main" id="{3858E8CC-1D40-4CA9-87BF-95C43483D2CB}"/>
              </a:ext>
            </a:extLst>
          </p:cNvPr>
          <p:cNvPicPr>
            <a:picLocks noChangeAspect="1"/>
          </p:cNvPicPr>
          <p:nvPr/>
        </p:nvPicPr>
        <p:blipFill rotWithShape="1">
          <a:blip r:embed="rId2"/>
          <a:srcRect t="14381"/>
          <a:stretch>
            <a:fillRect/>
          </a:stretch>
        </p:blipFill>
        <p:spPr>
          <a:xfrm>
            <a:off x="2300076" y="2403032"/>
            <a:ext cx="4543847" cy="2841171"/>
          </a:xfrm>
          <a:prstGeom prst="rect">
            <a:avLst/>
          </a:prstGeom>
        </p:spPr>
      </p:pic>
    </p:spTree>
    <p:extLst>
      <p:ext uri="{BB962C8B-B14F-4D97-AF65-F5344CB8AC3E}">
        <p14:creationId xmlns:p14="http://schemas.microsoft.com/office/powerpoint/2010/main" val="3827320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a:off x="-304800" y="76607"/>
            <a:ext cx="2057400" cy="5329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b="1" kern="1200" dirty="0">
                <a:solidFill>
                  <a:schemeClr val="tx1"/>
                </a:solidFill>
                <a:latin typeface="Segoe UI" panose="020B0502040204020203" pitchFamily="34" charset="0"/>
                <a:cs typeface="Segoe UI" panose="020B0502040204020203" pitchFamily="34" charset="0"/>
              </a:rPr>
              <a:t>Core</a:t>
            </a:r>
            <a:r>
              <a:rPr lang="en-GB" b="1" kern="1200" dirty="0">
                <a:solidFill>
                  <a:schemeClr val="bg1"/>
                </a:solidFill>
                <a:latin typeface="Segoe UI" panose="020B0502040204020203" pitchFamily="34" charset="0"/>
                <a:cs typeface="Segoe UI" panose="020B0502040204020203" pitchFamily="34" charset="0"/>
              </a:rPr>
              <a:t> </a:t>
            </a:r>
          </a:p>
          <a:p>
            <a:pPr lvl="0" algn="ctr" defTabSz="1022350">
              <a:lnSpc>
                <a:spcPct val="90000"/>
              </a:lnSpc>
              <a:spcBef>
                <a:spcPct val="0"/>
              </a:spcBef>
              <a:spcAft>
                <a:spcPct val="35000"/>
              </a:spcAft>
            </a:pPr>
            <a:r>
              <a:rPr lang="en-GB" b="1" dirty="0">
                <a:solidFill>
                  <a:schemeClr val="tx1"/>
                </a:solidFill>
                <a:latin typeface="Segoe UI" panose="020B0502040204020203" pitchFamily="34" charset="0"/>
                <a:cs typeface="Segoe UI" panose="020B0502040204020203" pitchFamily="34" charset="0"/>
              </a:rPr>
              <a:t>Knowledge</a:t>
            </a:r>
            <a:endParaRPr lang="en-GB" kern="1200" dirty="0">
              <a:solidFill>
                <a:schemeClr val="tx1"/>
              </a:solidFill>
            </a:endParaRPr>
          </a:p>
        </p:txBody>
      </p:sp>
      <p:sp>
        <p:nvSpPr>
          <p:cNvPr id="8" name="Title 2"/>
          <p:cNvSpPr txBox="1">
            <a:spLocks/>
          </p:cNvSpPr>
          <p:nvPr/>
        </p:nvSpPr>
        <p:spPr>
          <a:xfrm>
            <a:off x="1295400" y="0"/>
            <a:ext cx="70866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4000" b="1" dirty="0">
              <a:latin typeface="+mn-lt"/>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16</a:t>
            </a:fld>
            <a:endParaRPr lang="en-US"/>
          </a:p>
        </p:txBody>
      </p:sp>
      <p:sp>
        <p:nvSpPr>
          <p:cNvPr id="7" name="Rectangle 6">
            <a:extLst>
              <a:ext uri="{FF2B5EF4-FFF2-40B4-BE49-F238E27FC236}">
                <a16:creationId xmlns:a16="http://schemas.microsoft.com/office/drawing/2014/main" id="{69033E05-B41C-49E5-BE01-F9F66BED08CB}"/>
              </a:ext>
            </a:extLst>
          </p:cNvPr>
          <p:cNvSpPr/>
          <p:nvPr/>
        </p:nvSpPr>
        <p:spPr>
          <a:xfrm>
            <a:off x="3021863" y="1716215"/>
            <a:ext cx="3297185" cy="600164"/>
          </a:xfrm>
          <a:prstGeom prst="rect">
            <a:avLst/>
          </a:prstGeom>
        </p:spPr>
        <p:txBody>
          <a:bodyPr wrap="none">
            <a:spAutoFit/>
          </a:bodyPr>
          <a:lstStyle/>
          <a:p>
            <a:pPr lvl="0" algn="ctr" defTabSz="342900">
              <a:spcBef>
                <a:spcPts val="0"/>
              </a:spcBef>
              <a:buClrTx/>
              <a:buSzTx/>
              <a:buFontTx/>
            </a:pPr>
            <a:r>
              <a:rPr lang="en-GB" sz="3300" b="1" u="sng" dirty="0">
                <a:latin typeface="Calibri" panose="020F0502020204030204" pitchFamily="34" charset="0"/>
                <a:cs typeface="Calibri" panose="020F0502020204030204" pitchFamily="34" charset="0"/>
                <a:sym typeface="+mn-ea"/>
              </a:rPr>
              <a:t>JAK STAT receptor</a:t>
            </a:r>
          </a:p>
        </p:txBody>
      </p:sp>
      <p:sp>
        <p:nvSpPr>
          <p:cNvPr id="10" name="Rectangle 9">
            <a:extLst>
              <a:ext uri="{FF2B5EF4-FFF2-40B4-BE49-F238E27FC236}">
                <a16:creationId xmlns:a16="http://schemas.microsoft.com/office/drawing/2014/main" id="{1F8DF43E-BF2B-4E88-B742-2CA379A53FB6}"/>
              </a:ext>
            </a:extLst>
          </p:cNvPr>
          <p:cNvSpPr/>
          <p:nvPr/>
        </p:nvSpPr>
        <p:spPr>
          <a:xfrm>
            <a:off x="813548" y="3378573"/>
            <a:ext cx="3331508" cy="1337945"/>
          </a:xfrm>
          <a:prstGeom prst="rect">
            <a:avLst/>
          </a:prstGeom>
        </p:spPr>
        <p:txBody>
          <a:bodyPr wrap="square">
            <a:spAutoFit/>
          </a:bodyPr>
          <a:lstStyle/>
          <a:p>
            <a:pPr marL="342900" indent="-342900">
              <a:buFont typeface="Wingdings" panose="05000000000000000000" pitchFamily="2" charset="2"/>
              <a:buChar char="§"/>
            </a:pPr>
            <a:r>
              <a:rPr lang="en-GB" sz="2100" dirty="0">
                <a:solidFill>
                  <a:prstClr val="black"/>
                </a:solidFill>
                <a:latin typeface="Times New Roman" panose="02020603050405020304" pitchFamily="18" charset="0"/>
                <a:cs typeface="Times New Roman" panose="02020603050405020304" pitchFamily="18" charset="0"/>
              </a:rPr>
              <a:t>Ligand binding domain</a:t>
            </a:r>
          </a:p>
          <a:p>
            <a:pPr marL="342900" indent="-342900">
              <a:buFont typeface="Wingdings" panose="05000000000000000000" pitchFamily="2" charset="2"/>
              <a:buChar char="§"/>
            </a:pPr>
            <a:r>
              <a:rPr lang="en-GB" sz="2100" dirty="0">
                <a:solidFill>
                  <a:prstClr val="black"/>
                </a:solidFill>
                <a:latin typeface="Times New Roman" panose="02020603050405020304" pitchFamily="18" charset="0"/>
                <a:cs typeface="Times New Roman" panose="02020603050405020304" pitchFamily="18" charset="0"/>
              </a:rPr>
              <a:t>Transmembrane domain</a:t>
            </a:r>
          </a:p>
          <a:p>
            <a:pPr marL="342900" indent="-342900">
              <a:buFont typeface="Wingdings" panose="05000000000000000000" pitchFamily="2" charset="2"/>
              <a:buChar char="§"/>
            </a:pPr>
            <a:r>
              <a:rPr lang="en-GB" sz="2100" dirty="0">
                <a:solidFill>
                  <a:prstClr val="black"/>
                </a:solidFill>
                <a:latin typeface="Times New Roman" panose="02020603050405020304" pitchFamily="18" charset="0"/>
                <a:cs typeface="Times New Roman" panose="02020603050405020304" pitchFamily="18" charset="0"/>
              </a:rPr>
              <a:t>Cytosolic domain</a:t>
            </a:r>
            <a:br>
              <a:rPr lang="en-GB" dirty="0">
                <a:solidFill>
                  <a:prstClr val="black"/>
                </a:solidFill>
                <a:latin typeface="Times New Roman" panose="02020603050405020304" pitchFamily="18" charset="0"/>
                <a:cs typeface="Times New Roman" panose="02020603050405020304" pitchFamily="18" charset="0"/>
              </a:rPr>
            </a:br>
            <a:endParaRPr lang="en-US" dirty="0">
              <a:solidFill>
                <a:prstClr val="black"/>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7C50D589-BA14-4318-9FC7-6016F564968F}"/>
              </a:ext>
            </a:extLst>
          </p:cNvPr>
          <p:cNvPicPr>
            <a:picLocks noChangeAspect="1"/>
          </p:cNvPicPr>
          <p:nvPr/>
        </p:nvPicPr>
        <p:blipFill rotWithShape="1">
          <a:blip r:embed="rId2"/>
          <a:srcRect l="39405" r="17848" b="15515"/>
          <a:stretch>
            <a:fillRect/>
          </a:stretch>
        </p:blipFill>
        <p:spPr>
          <a:xfrm>
            <a:off x="5556996" y="2672603"/>
            <a:ext cx="2682689" cy="2859700"/>
          </a:xfrm>
          <a:prstGeom prst="rect">
            <a:avLst/>
          </a:prstGeom>
        </p:spPr>
      </p:pic>
      <p:sp>
        <p:nvSpPr>
          <p:cNvPr id="12" name="Oval 11">
            <a:extLst>
              <a:ext uri="{FF2B5EF4-FFF2-40B4-BE49-F238E27FC236}">
                <a16:creationId xmlns:a16="http://schemas.microsoft.com/office/drawing/2014/main" id="{F23BBEAB-0E45-4067-848B-6C3A41B1E068}"/>
              </a:ext>
            </a:extLst>
          </p:cNvPr>
          <p:cNvSpPr/>
          <p:nvPr/>
        </p:nvSpPr>
        <p:spPr>
          <a:xfrm>
            <a:off x="5002306" y="3529852"/>
            <a:ext cx="3681133" cy="1956548"/>
          </a:xfrm>
          <a:prstGeom prst="ellipse">
            <a:avLst/>
          </a:prstGeom>
          <a:noFill/>
          <a:ln>
            <a:solidFill>
              <a:srgbClr val="C00000"/>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7092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4"/>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
        <p:nvSpPr>
          <p:cNvPr id="2" name="Rectangle 1"/>
          <p:cNvSpPr/>
          <p:nvPr/>
        </p:nvSpPr>
        <p:spPr>
          <a:xfrm>
            <a:off x="7162800" y="1484680"/>
            <a:ext cx="1524000" cy="572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p:cNvSpPr txBox="1">
            <a:spLocks/>
          </p:cNvSpPr>
          <p:nvPr/>
        </p:nvSpPr>
        <p:spPr>
          <a:xfrm>
            <a:off x="345033" y="228600"/>
            <a:ext cx="8494167" cy="669521"/>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4000" b="1" dirty="0">
              <a:latin typeface="+mn-lt"/>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17</a:t>
            </a:fld>
            <a:endParaRPr lang="en-US"/>
          </a:p>
        </p:txBody>
      </p:sp>
      <p:sp>
        <p:nvSpPr>
          <p:cNvPr id="8" name="Rectangle 7">
            <a:extLst>
              <a:ext uri="{FF2B5EF4-FFF2-40B4-BE49-F238E27FC236}">
                <a16:creationId xmlns:a16="http://schemas.microsoft.com/office/drawing/2014/main" id="{2785520E-F295-4AC4-885A-289502C2085C}"/>
              </a:ext>
            </a:extLst>
          </p:cNvPr>
          <p:cNvSpPr/>
          <p:nvPr/>
        </p:nvSpPr>
        <p:spPr>
          <a:xfrm>
            <a:off x="688761" y="2989958"/>
            <a:ext cx="1826141" cy="2123658"/>
          </a:xfrm>
          <a:prstGeom prst="rect">
            <a:avLst/>
          </a:prstGeom>
        </p:spPr>
        <p:txBody>
          <a:bodyPr wrap="none">
            <a:spAutoFit/>
          </a:bodyPr>
          <a:lstStyle/>
          <a:p>
            <a:pPr lvl="0" algn="ctr" defTabSz="342900">
              <a:spcBef>
                <a:spcPts val="0"/>
              </a:spcBef>
              <a:buClrTx/>
              <a:buSzTx/>
              <a:buFontTx/>
            </a:pPr>
            <a:r>
              <a:rPr lang="en-GB" sz="3300" b="1" u="sng" dirty="0">
                <a:latin typeface="Calibri" panose="020F0502020204030204" pitchFamily="34" charset="0"/>
                <a:cs typeface="Calibri" panose="020F0502020204030204" pitchFamily="34" charset="0"/>
                <a:sym typeface="+mn-ea"/>
              </a:rPr>
              <a:t>JAK STAT </a:t>
            </a:r>
          </a:p>
          <a:p>
            <a:pPr lvl="0" algn="ctr" defTabSz="342900">
              <a:spcBef>
                <a:spcPts val="0"/>
              </a:spcBef>
              <a:buClrTx/>
              <a:buSzTx/>
              <a:buFontTx/>
            </a:pPr>
            <a:r>
              <a:rPr lang="en-GB" sz="3300" b="1" u="sng" dirty="0">
                <a:latin typeface="Calibri" panose="020F0502020204030204" pitchFamily="34" charset="0"/>
                <a:cs typeface="Calibri" panose="020F0502020204030204" pitchFamily="34" charset="0"/>
                <a:sym typeface="+mn-ea"/>
              </a:rPr>
              <a:t>signaling </a:t>
            </a:r>
          </a:p>
          <a:p>
            <a:pPr lvl="0" algn="ctr" defTabSz="342900">
              <a:spcBef>
                <a:spcPts val="0"/>
              </a:spcBef>
              <a:buClrTx/>
              <a:buSzTx/>
              <a:buFontTx/>
            </a:pPr>
            <a:r>
              <a:rPr lang="en-GB" sz="3300" b="1" u="sng" dirty="0">
                <a:latin typeface="Calibri" panose="020F0502020204030204" pitchFamily="34" charset="0"/>
                <a:cs typeface="Calibri" panose="020F0502020204030204" pitchFamily="34" charset="0"/>
                <a:sym typeface="+mn-ea"/>
              </a:rPr>
              <a:t>pathway</a:t>
            </a:r>
          </a:p>
          <a:p>
            <a:pPr lvl="0" algn="ctr" defTabSz="342900">
              <a:spcBef>
                <a:spcPts val="0"/>
              </a:spcBef>
              <a:buClrTx/>
              <a:buSzTx/>
              <a:buFontTx/>
            </a:pPr>
            <a:endParaRPr lang="en-GB" sz="3300" b="1" u="sng" dirty="0">
              <a:latin typeface="Calibri" panose="020F0502020204030204" pitchFamily="34" charset="0"/>
              <a:cs typeface="Calibri" panose="020F0502020204030204" pitchFamily="34" charset="0"/>
              <a:sym typeface="+mn-ea"/>
            </a:endParaRPr>
          </a:p>
        </p:txBody>
      </p:sp>
      <p:pic>
        <p:nvPicPr>
          <p:cNvPr id="10" name="Picture 9">
            <a:extLst>
              <a:ext uri="{FF2B5EF4-FFF2-40B4-BE49-F238E27FC236}">
                <a16:creationId xmlns:a16="http://schemas.microsoft.com/office/drawing/2014/main" id="{E2CD953A-9F26-48E3-BA71-876246403970}"/>
              </a:ext>
            </a:extLst>
          </p:cNvPr>
          <p:cNvPicPr>
            <a:picLocks noChangeAspect="1"/>
          </p:cNvPicPr>
          <p:nvPr/>
        </p:nvPicPr>
        <p:blipFill>
          <a:blip r:embed="rId2"/>
          <a:stretch>
            <a:fillRect/>
          </a:stretch>
        </p:blipFill>
        <p:spPr>
          <a:xfrm>
            <a:off x="3007723" y="1915342"/>
            <a:ext cx="5466805" cy="3742508"/>
          </a:xfrm>
          <a:prstGeom prst="rect">
            <a:avLst/>
          </a:prstGeom>
        </p:spPr>
      </p:pic>
    </p:spTree>
    <p:extLst>
      <p:ext uri="{BB962C8B-B14F-4D97-AF65-F5344CB8AC3E}">
        <p14:creationId xmlns:p14="http://schemas.microsoft.com/office/powerpoint/2010/main" val="3450561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B6F15528-21DE-4FAA-801E-634DDDAF4B2B}" type="slidenum">
              <a:rPr lang="en-US" smtClean="0"/>
              <a:pPr/>
              <a:t>18</a:t>
            </a:fld>
            <a:endParaRPr lang="en-US"/>
          </a:p>
        </p:txBody>
      </p:sp>
      <p:sp>
        <p:nvSpPr>
          <p:cNvPr id="4" name="Round Same Side Corner Rectangle 4"/>
          <p:cNvSpPr/>
          <p:nvPr/>
        </p:nvSpPr>
        <p:spPr>
          <a:xfrm>
            <a:off x="21183" y="23448"/>
            <a:ext cx="34078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Horizontal Integration</a:t>
            </a:r>
            <a:endParaRPr lang="en-GB" sz="2300" kern="1200" dirty="0">
              <a:solidFill>
                <a:schemeClr val="tx1"/>
              </a:solidFill>
            </a:endParaRPr>
          </a:p>
        </p:txBody>
      </p:sp>
      <p:sp>
        <p:nvSpPr>
          <p:cNvPr id="7" name="Title 2"/>
          <p:cNvSpPr txBox="1">
            <a:spLocks/>
          </p:cNvSpPr>
          <p:nvPr/>
        </p:nvSpPr>
        <p:spPr>
          <a:xfrm>
            <a:off x="152401" y="517526"/>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3600" b="1" dirty="0">
              <a:latin typeface="+mn-lt"/>
            </a:endParaRPr>
          </a:p>
        </p:txBody>
      </p:sp>
      <p:sp>
        <p:nvSpPr>
          <p:cNvPr id="9" name="Rectangle 8">
            <a:extLst>
              <a:ext uri="{FF2B5EF4-FFF2-40B4-BE49-F238E27FC236}">
                <a16:creationId xmlns:a16="http://schemas.microsoft.com/office/drawing/2014/main" id="{0A3212BB-5835-41D5-8E22-2090273B3B5C}"/>
              </a:ext>
            </a:extLst>
          </p:cNvPr>
          <p:cNvSpPr/>
          <p:nvPr/>
        </p:nvSpPr>
        <p:spPr>
          <a:xfrm>
            <a:off x="1219200" y="939969"/>
            <a:ext cx="7467600" cy="1414780"/>
          </a:xfrm>
          <a:prstGeom prst="rect">
            <a:avLst/>
          </a:prstGeom>
        </p:spPr>
        <p:txBody>
          <a:bodyPr wrap="square">
            <a:spAutoFit/>
          </a:bodyPr>
          <a:lstStyle/>
          <a:p>
            <a:pPr lvl="0" algn="l">
              <a:spcBef>
                <a:spcPct val="20000"/>
              </a:spcBef>
              <a:buClrTx/>
              <a:buSzTx/>
              <a:buFont typeface="Arial" panose="020B0604020202020204" pitchFamily="34" charset="0"/>
            </a:pPr>
            <a:r>
              <a:rPr lang="en-US" sz="4300" dirty="0">
                <a:effectLst>
                  <a:outerShdw blurRad="38100" dist="38100" dir="2700000" algn="tl">
                    <a:srgbClr val="000000">
                      <a:alpha val="43137"/>
                    </a:srgbClr>
                  </a:outerShdw>
                </a:effectLst>
              </a:rPr>
              <a:t>Hormones that response via activation of cAMP</a:t>
            </a:r>
          </a:p>
        </p:txBody>
      </p:sp>
      <p:pic>
        <p:nvPicPr>
          <p:cNvPr id="10" name="Picture 9">
            <a:extLst>
              <a:ext uri="{FF2B5EF4-FFF2-40B4-BE49-F238E27FC236}">
                <a16:creationId xmlns:a16="http://schemas.microsoft.com/office/drawing/2014/main" id="{6CFEB4F2-B37C-406D-9A9F-E06DEAD565FD}"/>
              </a:ext>
            </a:extLst>
          </p:cNvPr>
          <p:cNvPicPr>
            <a:picLocks noChangeAspect="1"/>
          </p:cNvPicPr>
          <p:nvPr/>
        </p:nvPicPr>
        <p:blipFill rotWithShape="1">
          <a:blip r:embed="rId2"/>
          <a:srcRect t="23180" b="1718"/>
          <a:stretch>
            <a:fillRect/>
          </a:stretch>
        </p:blipFill>
        <p:spPr>
          <a:xfrm>
            <a:off x="1295400" y="2514347"/>
            <a:ext cx="6855280" cy="3415458"/>
          </a:xfrm>
          <a:prstGeom prst="rect">
            <a:avLst/>
          </a:prstGeom>
        </p:spPr>
      </p:pic>
    </p:spTree>
    <p:extLst>
      <p:ext uri="{BB962C8B-B14F-4D97-AF65-F5344CB8AC3E}">
        <p14:creationId xmlns:p14="http://schemas.microsoft.com/office/powerpoint/2010/main" val="1341772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4C5E2F-DDEE-44EB-AEF7-A9498A4A2962}"/>
              </a:ext>
            </a:extLst>
          </p:cNvPr>
          <p:cNvSpPr>
            <a:spLocks noGrp="1"/>
          </p:cNvSpPr>
          <p:nvPr>
            <p:ph type="sldNum" sz="quarter" idx="12"/>
          </p:nvPr>
        </p:nvSpPr>
        <p:spPr/>
        <p:txBody>
          <a:bodyPr/>
          <a:lstStyle/>
          <a:p>
            <a:fld id="{B6F15528-21DE-4FAA-801E-634DDDAF4B2B}" type="slidenum">
              <a:rPr lang="en-US" smtClean="0"/>
              <a:pPr/>
              <a:t>19</a:t>
            </a:fld>
            <a:endParaRPr lang="en-US"/>
          </a:p>
        </p:txBody>
      </p:sp>
      <p:sp>
        <p:nvSpPr>
          <p:cNvPr id="5" name="Round Same Side Corner Rectangle 4">
            <a:extLst>
              <a:ext uri="{FF2B5EF4-FFF2-40B4-BE49-F238E27FC236}">
                <a16:creationId xmlns:a16="http://schemas.microsoft.com/office/drawing/2014/main" id="{97ED7756-162B-4BA3-8554-A157A7A5AD81}"/>
              </a:ext>
            </a:extLst>
          </p:cNvPr>
          <p:cNvSpPr/>
          <p:nvPr/>
        </p:nvSpPr>
        <p:spPr>
          <a:xfrm>
            <a:off x="21183" y="23448"/>
            <a:ext cx="34078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Horizontal Integration</a:t>
            </a:r>
            <a:endParaRPr lang="en-GB" sz="2300" kern="1200" dirty="0">
              <a:solidFill>
                <a:schemeClr val="tx1"/>
              </a:solidFill>
            </a:endParaRPr>
          </a:p>
        </p:txBody>
      </p:sp>
      <p:sp>
        <p:nvSpPr>
          <p:cNvPr id="6" name="Title 5">
            <a:extLst>
              <a:ext uri="{FF2B5EF4-FFF2-40B4-BE49-F238E27FC236}">
                <a16:creationId xmlns:a16="http://schemas.microsoft.com/office/drawing/2014/main" id="{DDB2D146-BF77-43F2-84D0-5C00A805D886}"/>
              </a:ext>
            </a:extLst>
          </p:cNvPr>
          <p:cNvSpPr>
            <a:spLocks noGrp="1"/>
          </p:cNvSpPr>
          <p:nvPr>
            <p:ph type="title"/>
          </p:nvPr>
        </p:nvSpPr>
        <p:spPr>
          <a:xfrm>
            <a:off x="628650" y="365125"/>
            <a:ext cx="7886700" cy="1325563"/>
          </a:xfrm>
          <a:prstGeom prst="rect">
            <a:avLst/>
          </a:prstGeom>
        </p:spPr>
        <p:txBody>
          <a:bodyPr wrap="square">
            <a:spAutoFit/>
          </a:bodyPr>
          <a:lstStyle/>
          <a:p>
            <a:pPr algn="l" defTabSz="914400">
              <a:spcBef>
                <a:spcPct val="20000"/>
              </a:spcBef>
              <a:buClrTx/>
              <a:buSzTx/>
              <a:buFont typeface="Arial" panose="020B0604020202020204" pitchFamily="34" charset="0"/>
            </a:pPr>
            <a:r>
              <a:rPr lang="en-US" sz="4300" dirty="0">
                <a:effectLst>
                  <a:outerShdw blurRad="38100" dist="38100" dir="2700000" algn="tl">
                    <a:srgbClr val="000000">
                      <a:alpha val="43137"/>
                    </a:srgbClr>
                  </a:outerShdw>
                </a:effectLst>
              </a:rPr>
              <a:t>Hormones which cause rise in cAMP</a:t>
            </a:r>
          </a:p>
        </p:txBody>
      </p:sp>
      <p:sp>
        <p:nvSpPr>
          <p:cNvPr id="7" name="TextBox 6">
            <a:extLst>
              <a:ext uri="{FF2B5EF4-FFF2-40B4-BE49-F238E27FC236}">
                <a16:creationId xmlns:a16="http://schemas.microsoft.com/office/drawing/2014/main" id="{1B5F492E-4644-4D80-AE4A-0CFA2F96D4C4}"/>
              </a:ext>
            </a:extLst>
          </p:cNvPr>
          <p:cNvSpPr txBox="1"/>
          <p:nvPr/>
        </p:nvSpPr>
        <p:spPr>
          <a:xfrm>
            <a:off x="1567206" y="2590800"/>
            <a:ext cx="3004794" cy="1938020"/>
          </a:xfrm>
          <a:prstGeom prst="rect">
            <a:avLst/>
          </a:prstGeom>
          <a:noFill/>
        </p:spPr>
        <p:txBody>
          <a:bodyPr wrap="square" rtlCol="0">
            <a:spAutoFit/>
          </a:bodyPr>
          <a:lstStyle/>
          <a:p>
            <a:pPr marL="342900" indent="-342900" defTabSz="685800">
              <a:buFont typeface="Wingdings" panose="05000000000000000000" pitchFamily="2" charset="2"/>
              <a:buChar char="§"/>
            </a:pPr>
            <a:r>
              <a:rPr lang="en-US" sz="2000" dirty="0">
                <a:latin typeface="Calibri" panose="020F0502020204030204" pitchFamily="34" charset="0"/>
                <a:cs typeface="Calibri" panose="020F0502020204030204" pitchFamily="34" charset="0"/>
              </a:rPr>
              <a:t>Epinephrine</a:t>
            </a:r>
          </a:p>
          <a:p>
            <a:pPr marL="342900" indent="-342900" defTabSz="685800">
              <a:buFont typeface="Wingdings" panose="05000000000000000000" pitchFamily="2" charset="2"/>
              <a:buChar char="§"/>
            </a:pPr>
            <a:r>
              <a:rPr lang="en-US" sz="2000" dirty="0">
                <a:latin typeface="Calibri" panose="020F0502020204030204" pitchFamily="34" charset="0"/>
                <a:cs typeface="Calibri" panose="020F0502020204030204" pitchFamily="34" charset="0"/>
              </a:rPr>
              <a:t>Norepinephrine</a:t>
            </a:r>
          </a:p>
          <a:p>
            <a:pPr marL="342900" indent="-342900" defTabSz="685800">
              <a:buFont typeface="Wingdings" panose="05000000000000000000" pitchFamily="2" charset="2"/>
              <a:buChar char="§"/>
            </a:pPr>
            <a:r>
              <a:rPr lang="en-US" sz="2000" dirty="0">
                <a:latin typeface="Calibri" panose="020F0502020204030204" pitchFamily="34" charset="0"/>
                <a:cs typeface="Calibri" panose="020F0502020204030204" pitchFamily="34" charset="0"/>
              </a:rPr>
              <a:t>Glucagon</a:t>
            </a:r>
          </a:p>
          <a:p>
            <a:pPr marL="342900" indent="-342900" defTabSz="685800">
              <a:buFont typeface="Wingdings" panose="05000000000000000000" pitchFamily="2" charset="2"/>
              <a:buChar char="§"/>
            </a:pPr>
            <a:r>
              <a:rPr lang="en-US" sz="2000" dirty="0">
                <a:latin typeface="Calibri" panose="020F0502020204030204" pitchFamily="34" charset="0"/>
                <a:cs typeface="Calibri" panose="020F0502020204030204" pitchFamily="34" charset="0"/>
              </a:rPr>
              <a:t>ACTH</a:t>
            </a:r>
          </a:p>
          <a:p>
            <a:pPr marL="342900" indent="-342900" defTabSz="685800">
              <a:buFont typeface="Wingdings" panose="05000000000000000000" pitchFamily="2" charset="2"/>
              <a:buChar char="§"/>
            </a:pPr>
            <a:r>
              <a:rPr lang="en-US" sz="2000" dirty="0">
                <a:latin typeface="Calibri" panose="020F0502020204030204" pitchFamily="34" charset="0"/>
                <a:cs typeface="Calibri" panose="020F0502020204030204" pitchFamily="34" charset="0"/>
              </a:rPr>
              <a:t>TSH</a:t>
            </a:r>
          </a:p>
          <a:p>
            <a:pPr marL="342900" indent="-342900" defTabSz="685800">
              <a:buFont typeface="Wingdings" panose="05000000000000000000" pitchFamily="2" charset="2"/>
              <a:buChar char="§"/>
            </a:pPr>
            <a:r>
              <a:rPr lang="en-US" sz="2000" dirty="0">
                <a:latin typeface="Calibri" panose="020F0502020204030204" pitchFamily="34" charset="0"/>
                <a:cs typeface="Calibri" panose="020F0502020204030204" pitchFamily="34" charset="0"/>
              </a:rPr>
              <a:t>Parathyroid hormone</a:t>
            </a:r>
          </a:p>
        </p:txBody>
      </p:sp>
    </p:spTree>
    <p:extLst>
      <p:ext uri="{BB962C8B-B14F-4D97-AF65-F5344CB8AC3E}">
        <p14:creationId xmlns:p14="http://schemas.microsoft.com/office/powerpoint/2010/main" val="416358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987750"/>
            <a:ext cx="7772400" cy="1470025"/>
          </a:xfrm>
        </p:spPr>
        <p:txBody>
          <a:bodyPr>
            <a:normAutofit fontScale="90000"/>
          </a:bodyPr>
          <a:lstStyle/>
          <a:p>
            <a:r>
              <a:rPr lang="en-US" sz="4000" b="1" dirty="0">
                <a:cs typeface="Times New Roman" pitchFamily="18" charset="0"/>
              </a:rPr>
              <a:t>CNS Module</a:t>
            </a:r>
            <a:br>
              <a:rPr lang="en-US" sz="4000" u="sng" dirty="0">
                <a:cs typeface="Times New Roman" pitchFamily="18" charset="0"/>
              </a:rPr>
            </a:br>
            <a:r>
              <a:rPr lang="en-US" sz="3200" u="sng" dirty="0">
                <a:cs typeface="Times New Roman" pitchFamily="18" charset="0"/>
              </a:rPr>
              <a:t>2</a:t>
            </a:r>
            <a:r>
              <a:rPr lang="en-US" sz="3200" u="sng" baseline="30000" dirty="0">
                <a:cs typeface="Times New Roman" pitchFamily="18" charset="0"/>
              </a:rPr>
              <a:t>nd</a:t>
            </a:r>
            <a:r>
              <a:rPr lang="en-US" sz="3200" u="sng" dirty="0">
                <a:cs typeface="Times New Roman" pitchFamily="18" charset="0"/>
              </a:rPr>
              <a:t> </a:t>
            </a:r>
            <a:r>
              <a:rPr lang="en-US" sz="3200" dirty="0">
                <a:cs typeface="Times New Roman" pitchFamily="18" charset="0"/>
              </a:rPr>
              <a:t> Year MBBS(LGIS)</a:t>
            </a:r>
            <a:br>
              <a:rPr lang="en-US" sz="4000" u="sng" dirty="0">
                <a:cs typeface="Times New Roman" pitchFamily="18" charset="0"/>
              </a:rPr>
            </a:br>
            <a:r>
              <a:rPr lang="en-US" sz="4000" b="1" u="sng" dirty="0">
                <a:cs typeface="Times New Roman" pitchFamily="18" charset="0"/>
              </a:rPr>
              <a:t>2</a:t>
            </a:r>
            <a:r>
              <a:rPr lang="en-US" sz="4000" b="1" u="sng" baseline="30000" dirty="0">
                <a:cs typeface="Times New Roman" pitchFamily="18" charset="0"/>
              </a:rPr>
              <a:t>nd</a:t>
            </a:r>
            <a:r>
              <a:rPr lang="en-US" sz="4000" b="1" u="sng" dirty="0">
                <a:cs typeface="Times New Roman" pitchFamily="18" charset="0"/>
              </a:rPr>
              <a:t>  Messenger System &amp; signaling pathways</a:t>
            </a:r>
            <a:endParaRPr lang="en-US" dirty="0"/>
          </a:p>
        </p:txBody>
      </p:sp>
      <p:sp>
        <p:nvSpPr>
          <p:cNvPr id="3" name="Subtitle 2"/>
          <p:cNvSpPr>
            <a:spLocks noGrp="1"/>
          </p:cNvSpPr>
          <p:nvPr>
            <p:ph type="subTitle" idx="1"/>
          </p:nvPr>
        </p:nvSpPr>
        <p:spPr>
          <a:xfrm>
            <a:off x="609600" y="5772629"/>
            <a:ext cx="8534400" cy="762000"/>
          </a:xfrm>
        </p:spPr>
        <p:txBody>
          <a:bodyPr>
            <a:normAutofit fontScale="25000" lnSpcReduction="20000"/>
          </a:bodyPr>
          <a:lstStyle/>
          <a:p>
            <a:pPr algn="l"/>
            <a:r>
              <a:rPr lang="en-US" sz="7200" b="1" dirty="0">
                <a:cs typeface="Times New Roman" pitchFamily="18" charset="0"/>
              </a:rPr>
              <a:t>Presenter: Dr </a:t>
            </a:r>
            <a:r>
              <a:rPr lang="en-US" sz="7200" b="1">
                <a:cs typeface="Times New Roman" pitchFamily="18" charset="0"/>
              </a:rPr>
              <a:t>Uzma Zafar</a:t>
            </a:r>
            <a:r>
              <a:rPr lang="en-US" sz="7200" b="1" dirty="0">
                <a:cs typeface="Times New Roman" pitchFamily="18" charset="0"/>
              </a:rPr>
              <a:t>				Date: 01-02-25</a:t>
            </a:r>
          </a:p>
          <a:p>
            <a:pPr algn="l"/>
            <a:r>
              <a:rPr lang="en-US" sz="7200" b="1" dirty="0">
                <a:cs typeface="Times New Roman" pitchFamily="18" charset="0"/>
              </a:rPr>
              <a:t>    </a:t>
            </a:r>
            <a:r>
              <a:rPr lang="en-US" sz="7200" b="1" dirty="0" err="1">
                <a:cs typeface="Times New Roman" pitchFamily="18" charset="0"/>
              </a:rPr>
              <a:t>Deptt</a:t>
            </a:r>
            <a:r>
              <a:rPr lang="en-US" sz="7200" b="1" dirty="0">
                <a:cs typeface="Times New Roman" pitchFamily="18" charset="0"/>
              </a:rPr>
              <a:t> of Biochemistry</a:t>
            </a:r>
          </a:p>
          <a:p>
            <a:pPr algn="l"/>
            <a:r>
              <a:rPr lang="en-US" sz="7200" b="1" dirty="0">
                <a:cs typeface="Times New Roman" pitchFamily="18" charset="0"/>
              </a:rPr>
              <a:t>               RMU                                         			</a:t>
            </a:r>
            <a:r>
              <a:rPr lang="en-US" sz="3300" b="1" dirty="0">
                <a:cs typeface="Times New Roman" pitchFamily="18" charset="0"/>
              </a:rPr>
              <a:t>			</a:t>
            </a:r>
            <a:r>
              <a:rPr lang="en-US" sz="2400" b="1" dirty="0">
                <a:cs typeface="Times New Roman" pitchFamily="18" charset="0"/>
              </a:rPr>
              <a:t>		</a:t>
            </a:r>
            <a:endParaRPr lang="en-US" sz="2400" b="1" dirty="0"/>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83028"/>
            <a:ext cx="914400" cy="9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logo with a skull and text&#10;&#10;Description automatically generated"/>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34200" y="283028"/>
            <a:ext cx="1204686" cy="1007405"/>
          </a:xfrm>
          <a:prstGeom prst="rect">
            <a:avLst/>
          </a:prstGeom>
          <a:noFill/>
          <a:ln>
            <a:noFill/>
          </a:ln>
        </p:spPr>
      </p:pic>
      <p:pic>
        <p:nvPicPr>
          <p:cNvPr id="6" name="Picture 5">
            <a:extLst>
              <a:ext uri="{FF2B5EF4-FFF2-40B4-BE49-F238E27FC236}">
                <a16:creationId xmlns:a16="http://schemas.microsoft.com/office/drawing/2014/main" id="{96350E7D-66A6-422B-B763-953A33FCF8BB}"/>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52401" y="3505200"/>
            <a:ext cx="2362199" cy="1871804"/>
          </a:xfrm>
          <a:prstGeom prst="rect">
            <a:avLst/>
          </a:prstGeom>
        </p:spPr>
      </p:pic>
    </p:spTree>
    <p:extLst>
      <p:ext uri="{BB962C8B-B14F-4D97-AF65-F5344CB8AC3E}">
        <p14:creationId xmlns:p14="http://schemas.microsoft.com/office/powerpoint/2010/main" val="3771392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87A07B-7E3B-4962-929F-416F141EB976}"/>
              </a:ext>
            </a:extLst>
          </p:cNvPr>
          <p:cNvSpPr>
            <a:spLocks noGrp="1"/>
          </p:cNvSpPr>
          <p:nvPr>
            <p:ph type="sldNum" sz="quarter" idx="12"/>
          </p:nvPr>
        </p:nvSpPr>
        <p:spPr/>
        <p:txBody>
          <a:bodyPr/>
          <a:lstStyle/>
          <a:p>
            <a:fld id="{B6F15528-21DE-4FAA-801E-634DDDAF4B2B}" type="slidenum">
              <a:rPr lang="en-US" smtClean="0"/>
              <a:pPr/>
              <a:t>20</a:t>
            </a:fld>
            <a:endParaRPr lang="en-US"/>
          </a:p>
        </p:txBody>
      </p:sp>
      <p:sp>
        <p:nvSpPr>
          <p:cNvPr id="5" name="Round Same Side Corner Rectangle 4">
            <a:extLst>
              <a:ext uri="{FF2B5EF4-FFF2-40B4-BE49-F238E27FC236}">
                <a16:creationId xmlns:a16="http://schemas.microsoft.com/office/drawing/2014/main" id="{EA78103E-DC16-4090-BF3B-759DE6740F62}"/>
              </a:ext>
            </a:extLst>
          </p:cNvPr>
          <p:cNvSpPr/>
          <p:nvPr/>
        </p:nvSpPr>
        <p:spPr>
          <a:xfrm>
            <a:off x="21183" y="23448"/>
            <a:ext cx="34078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Horizontal Integration</a:t>
            </a:r>
            <a:endParaRPr lang="en-GB" sz="2300" kern="1200" dirty="0">
              <a:solidFill>
                <a:schemeClr val="tx1"/>
              </a:solidFill>
            </a:endParaRPr>
          </a:p>
        </p:txBody>
      </p:sp>
      <p:sp>
        <p:nvSpPr>
          <p:cNvPr id="7" name="Rectangle 6">
            <a:extLst>
              <a:ext uri="{FF2B5EF4-FFF2-40B4-BE49-F238E27FC236}">
                <a16:creationId xmlns:a16="http://schemas.microsoft.com/office/drawing/2014/main" id="{A2D49644-5CA2-4ACC-B795-7992E84F072A}"/>
              </a:ext>
            </a:extLst>
          </p:cNvPr>
          <p:cNvSpPr/>
          <p:nvPr/>
        </p:nvSpPr>
        <p:spPr>
          <a:xfrm>
            <a:off x="304800" y="838200"/>
            <a:ext cx="7631430" cy="1414780"/>
          </a:xfrm>
          <a:prstGeom prst="rect">
            <a:avLst/>
          </a:prstGeom>
        </p:spPr>
        <p:txBody>
          <a:bodyPr wrap="square">
            <a:spAutoFit/>
          </a:bodyPr>
          <a:lstStyle/>
          <a:p>
            <a:pPr algn="l">
              <a:spcBef>
                <a:spcPct val="20000"/>
              </a:spcBef>
              <a:buClrTx/>
              <a:buSzTx/>
              <a:buFont typeface="Arial" panose="020B0604020202020204" pitchFamily="34" charset="0"/>
            </a:pPr>
            <a:r>
              <a:rPr lang="en-US" sz="4300" dirty="0">
                <a:effectLst>
                  <a:outerShdw blurRad="38100" dist="38100" dir="2700000" algn="tl">
                    <a:srgbClr val="000000">
                      <a:alpha val="43137"/>
                    </a:srgbClr>
                  </a:outerShdw>
                </a:effectLst>
              </a:rPr>
              <a:t>Examples and action of  tyrosine kinase</a:t>
            </a:r>
          </a:p>
        </p:txBody>
      </p:sp>
      <p:sp>
        <p:nvSpPr>
          <p:cNvPr id="8" name="Rectangle 7">
            <a:extLst>
              <a:ext uri="{FF2B5EF4-FFF2-40B4-BE49-F238E27FC236}">
                <a16:creationId xmlns:a16="http://schemas.microsoft.com/office/drawing/2014/main" id="{62565850-647D-47A5-A3EF-BE87AE38C552}"/>
              </a:ext>
            </a:extLst>
          </p:cNvPr>
          <p:cNvSpPr/>
          <p:nvPr/>
        </p:nvSpPr>
        <p:spPr>
          <a:xfrm>
            <a:off x="1500415" y="2514804"/>
            <a:ext cx="6142808" cy="3257550"/>
          </a:xfrm>
          <a:prstGeom prst="rect">
            <a:avLst/>
          </a:prstGeom>
        </p:spPr>
        <p:txBody>
          <a:bodyPr wrap="square">
            <a:spAutoFit/>
          </a:bodyPr>
          <a:lstStyle/>
          <a:p>
            <a:pPr marL="171450" indent="-171450" defTabSz="685800">
              <a:lnSpc>
                <a:spcPct val="120000"/>
              </a:lnSpc>
              <a:spcBef>
                <a:spcPts val="750"/>
              </a:spcBef>
              <a:buSzPct val="125000"/>
              <a:buFont typeface="Arial" panose="020B0604020202020204" pitchFamily="34" charset="0"/>
              <a:buChar char="•"/>
            </a:pPr>
            <a:r>
              <a:rPr lang="en-US" sz="1500" dirty="0">
                <a:cs typeface="+mn-lt"/>
              </a:rPr>
              <a:t>Epidermal growth factor </a:t>
            </a:r>
            <a:r>
              <a:rPr lang="en-US" sz="1500" b="1" dirty="0">
                <a:cs typeface="+mn-lt"/>
              </a:rPr>
              <a:t>(EGF)</a:t>
            </a:r>
          </a:p>
          <a:p>
            <a:pPr marL="171450" indent="-171450" defTabSz="685800">
              <a:lnSpc>
                <a:spcPct val="120000"/>
              </a:lnSpc>
              <a:spcBef>
                <a:spcPts val="750"/>
              </a:spcBef>
              <a:buSzPct val="125000"/>
              <a:buFont typeface="Arial" panose="020B0604020202020204" pitchFamily="34" charset="0"/>
              <a:buChar char="•"/>
            </a:pPr>
            <a:r>
              <a:rPr lang="en-US" sz="1500" b="1" dirty="0">
                <a:cs typeface="+mn-lt"/>
              </a:rPr>
              <a:t>Insulin</a:t>
            </a:r>
            <a:r>
              <a:rPr lang="en-US" sz="1500" dirty="0">
                <a:cs typeface="+mn-lt"/>
              </a:rPr>
              <a:t> and insulin-like growth factor 1 </a:t>
            </a:r>
            <a:r>
              <a:rPr lang="en-US" sz="1500" b="1" dirty="0">
                <a:cs typeface="+mn-lt"/>
              </a:rPr>
              <a:t>(IGF-1)</a:t>
            </a:r>
          </a:p>
          <a:p>
            <a:pPr marL="171450" indent="-171450" defTabSz="685800">
              <a:lnSpc>
                <a:spcPct val="120000"/>
              </a:lnSpc>
              <a:spcBef>
                <a:spcPts val="750"/>
              </a:spcBef>
              <a:buSzPct val="125000"/>
              <a:buFont typeface="Arial" panose="020B0604020202020204" pitchFamily="34" charset="0"/>
              <a:buChar char="•"/>
            </a:pPr>
            <a:r>
              <a:rPr lang="en-US" sz="1500" dirty="0">
                <a:cs typeface="+mn-lt"/>
              </a:rPr>
              <a:t>Bind to receptors with intrinsic </a:t>
            </a:r>
            <a:r>
              <a:rPr lang="en-US" sz="1500" b="1" dirty="0">
                <a:cs typeface="+mn-lt"/>
              </a:rPr>
              <a:t>tyrosine kinase </a:t>
            </a:r>
            <a:r>
              <a:rPr lang="en-US" sz="1500" dirty="0">
                <a:cs typeface="+mn-lt"/>
              </a:rPr>
              <a:t>activity</a:t>
            </a:r>
          </a:p>
          <a:p>
            <a:pPr marL="171450" indent="-171450" defTabSz="685800">
              <a:lnSpc>
                <a:spcPct val="120000"/>
              </a:lnSpc>
              <a:spcBef>
                <a:spcPts val="750"/>
              </a:spcBef>
              <a:buSzPct val="125000"/>
              <a:buFont typeface="Arial" panose="020B0604020202020204" pitchFamily="34" charset="0"/>
              <a:buChar char="•"/>
            </a:pPr>
            <a:r>
              <a:rPr lang="en-US" sz="1500" dirty="0">
                <a:cs typeface="+mn-lt"/>
              </a:rPr>
              <a:t>Tyrosine phosphorylation event initiates a cascade that involves several </a:t>
            </a:r>
            <a:r>
              <a:rPr lang="en-US" sz="1500" b="1" dirty="0">
                <a:cs typeface="+mn-lt"/>
              </a:rPr>
              <a:t>protein kinases, phosphatases </a:t>
            </a:r>
            <a:r>
              <a:rPr lang="en-US" sz="1500" dirty="0">
                <a:cs typeface="+mn-lt"/>
              </a:rPr>
              <a:t>and other regulatory protein</a:t>
            </a:r>
          </a:p>
          <a:p>
            <a:pPr marL="171450" indent="-171450" defTabSz="685800">
              <a:lnSpc>
                <a:spcPct val="120000"/>
              </a:lnSpc>
              <a:spcBef>
                <a:spcPts val="750"/>
              </a:spcBef>
              <a:buSzPct val="125000"/>
              <a:buFont typeface="Arial" panose="020B0604020202020204" pitchFamily="34" charset="0"/>
              <a:buChar char="•"/>
            </a:pPr>
            <a:r>
              <a:rPr lang="en-US" sz="1500" dirty="0">
                <a:cs typeface="+mn-lt"/>
              </a:rPr>
              <a:t>Response will be, </a:t>
            </a:r>
          </a:p>
          <a:p>
            <a:pPr marL="171450" indent="-171450" defTabSz="685800">
              <a:lnSpc>
                <a:spcPct val="120000"/>
              </a:lnSpc>
              <a:spcBef>
                <a:spcPts val="750"/>
              </a:spcBef>
              <a:buSzPct val="125000"/>
              <a:buFont typeface="Courier New" panose="02070309020205020404" pitchFamily="49" charset="0"/>
              <a:buChar char="o"/>
            </a:pPr>
            <a:r>
              <a:rPr lang="en-US" sz="1500" b="1" dirty="0">
                <a:cs typeface="+mn-lt"/>
              </a:rPr>
              <a:t>Growth control</a:t>
            </a:r>
          </a:p>
          <a:p>
            <a:pPr marL="171450" indent="-171450" defTabSz="685800">
              <a:lnSpc>
                <a:spcPct val="120000"/>
              </a:lnSpc>
              <a:spcBef>
                <a:spcPts val="750"/>
              </a:spcBef>
              <a:buSzPct val="125000"/>
              <a:buFont typeface="Courier New" panose="02070309020205020404" pitchFamily="49" charset="0"/>
              <a:buChar char="o"/>
            </a:pPr>
            <a:r>
              <a:rPr lang="en-US" sz="1500" b="1" dirty="0">
                <a:cs typeface="+mn-lt"/>
              </a:rPr>
              <a:t>Differentiation </a:t>
            </a:r>
          </a:p>
          <a:p>
            <a:pPr marL="171450" indent="-171450" defTabSz="685800">
              <a:lnSpc>
                <a:spcPct val="120000"/>
              </a:lnSpc>
              <a:spcBef>
                <a:spcPts val="750"/>
              </a:spcBef>
              <a:buSzPct val="125000"/>
              <a:buFont typeface="Courier New" panose="02070309020205020404" pitchFamily="49" charset="0"/>
              <a:buChar char="o"/>
            </a:pPr>
            <a:r>
              <a:rPr lang="en-US" sz="1500" b="1" dirty="0">
                <a:cs typeface="+mn-lt"/>
              </a:rPr>
              <a:t>Inflammatory response</a:t>
            </a:r>
          </a:p>
        </p:txBody>
      </p:sp>
    </p:spTree>
    <p:extLst>
      <p:ext uri="{BB962C8B-B14F-4D97-AF65-F5344CB8AC3E}">
        <p14:creationId xmlns:p14="http://schemas.microsoft.com/office/powerpoint/2010/main" val="392725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Effect transition="in" filter="fade">
                                      <p:cBhvr>
                                        <p:cTn id="35" dur="500"/>
                                        <p:tgtEl>
                                          <p:spTgt spid="8">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8">
                                            <p:txEl>
                                              <p:pRg st="7" end="7"/>
                                            </p:txEl>
                                          </p:spTgt>
                                        </p:tgtEl>
                                        <p:attrNameLst>
                                          <p:attrName>style.visibility</p:attrName>
                                        </p:attrNameLst>
                                      </p:cBhvr>
                                      <p:to>
                                        <p:strVal val="visible"/>
                                      </p:to>
                                    </p:set>
                                    <p:animEffect transition="in" filter="fade">
                                      <p:cBhvr>
                                        <p:cTn id="38"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a:off x="21183" y="23448"/>
            <a:ext cx="29506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Vertical Integration</a:t>
            </a:r>
            <a:endParaRPr lang="en-GB" sz="2300" kern="1200" dirty="0">
              <a:solidFill>
                <a:schemeClr val="tx1"/>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21</a:t>
            </a:fld>
            <a:endParaRPr lang="en-US"/>
          </a:p>
        </p:txBody>
      </p:sp>
      <p:sp>
        <p:nvSpPr>
          <p:cNvPr id="6" name="Rectangle 5">
            <a:extLst>
              <a:ext uri="{FF2B5EF4-FFF2-40B4-BE49-F238E27FC236}">
                <a16:creationId xmlns:a16="http://schemas.microsoft.com/office/drawing/2014/main" id="{EA9FE604-906A-4398-A4B6-C32FE06A2D59}"/>
              </a:ext>
            </a:extLst>
          </p:cNvPr>
          <p:cNvSpPr/>
          <p:nvPr/>
        </p:nvSpPr>
        <p:spPr>
          <a:xfrm>
            <a:off x="2117193" y="762000"/>
            <a:ext cx="4909613" cy="1107996"/>
          </a:xfrm>
          <a:prstGeom prst="rect">
            <a:avLst/>
          </a:prstGeom>
        </p:spPr>
        <p:txBody>
          <a:bodyPr wrap="none">
            <a:spAutoFit/>
          </a:bodyPr>
          <a:lstStyle/>
          <a:p>
            <a:pPr lvl="0" algn="ctr" defTabSz="342900">
              <a:spcBef>
                <a:spcPts val="0"/>
              </a:spcBef>
              <a:buClrTx/>
              <a:buSzTx/>
              <a:buFontTx/>
            </a:pPr>
            <a:r>
              <a:rPr lang="en-GB" sz="3300" b="1" u="sng" dirty="0">
                <a:latin typeface="Calibri" panose="020F0502020204030204" pitchFamily="34" charset="0"/>
                <a:cs typeface="Calibri" panose="020F0502020204030204" pitchFamily="34" charset="0"/>
                <a:sym typeface="+mn-ea"/>
              </a:rPr>
              <a:t>Clinical integration</a:t>
            </a:r>
          </a:p>
          <a:p>
            <a:pPr lvl="0" algn="ctr" defTabSz="342900">
              <a:spcBef>
                <a:spcPts val="0"/>
              </a:spcBef>
              <a:buClrTx/>
              <a:buSzTx/>
              <a:buFontTx/>
            </a:pPr>
            <a:r>
              <a:rPr lang="en-GB" sz="3300" b="1" u="sng" dirty="0">
                <a:latin typeface="Calibri" panose="020F0502020204030204" pitchFamily="34" charset="0"/>
                <a:cs typeface="Calibri" panose="020F0502020204030204" pitchFamily="34" charset="0"/>
                <a:sym typeface="+mn-ea"/>
              </a:rPr>
              <a:t>JAK STAT receptor pathway</a:t>
            </a:r>
          </a:p>
        </p:txBody>
      </p:sp>
      <p:sp>
        <p:nvSpPr>
          <p:cNvPr id="8" name="Rectangle 7">
            <a:extLst>
              <a:ext uri="{FF2B5EF4-FFF2-40B4-BE49-F238E27FC236}">
                <a16:creationId xmlns:a16="http://schemas.microsoft.com/office/drawing/2014/main" id="{49737A6F-4342-40B9-85C6-95BE4FB9F502}"/>
              </a:ext>
            </a:extLst>
          </p:cNvPr>
          <p:cNvSpPr/>
          <p:nvPr/>
        </p:nvSpPr>
        <p:spPr>
          <a:xfrm>
            <a:off x="1132052" y="1981200"/>
            <a:ext cx="6709081" cy="600164"/>
          </a:xfrm>
          <a:prstGeom prst="rect">
            <a:avLst/>
          </a:prstGeom>
        </p:spPr>
        <p:txBody>
          <a:bodyPr wrap="none">
            <a:spAutoFit/>
          </a:bodyPr>
          <a:lstStyle/>
          <a:p>
            <a:pPr lvl="0" algn="ctr" defTabSz="342900">
              <a:spcBef>
                <a:spcPts val="0"/>
              </a:spcBef>
              <a:buClrTx/>
              <a:buSzTx/>
              <a:buFontTx/>
            </a:pPr>
            <a:r>
              <a:rPr lang="en-GB" sz="3300" b="1" u="sng" dirty="0">
                <a:latin typeface="Calibri" panose="020F0502020204030204" pitchFamily="34" charset="0"/>
                <a:cs typeface="Calibri" panose="020F0502020204030204" pitchFamily="34" charset="0"/>
                <a:sym typeface="+mn-ea"/>
              </a:rPr>
              <a:t>Defective JAK STAT signaling pathway</a:t>
            </a:r>
          </a:p>
        </p:txBody>
      </p:sp>
      <p:sp>
        <p:nvSpPr>
          <p:cNvPr id="10" name="Rectangle 9">
            <a:extLst>
              <a:ext uri="{FF2B5EF4-FFF2-40B4-BE49-F238E27FC236}">
                <a16:creationId xmlns:a16="http://schemas.microsoft.com/office/drawing/2014/main" id="{F17CE6B5-84E6-4C27-830C-1BDD326312B3}"/>
              </a:ext>
            </a:extLst>
          </p:cNvPr>
          <p:cNvSpPr/>
          <p:nvPr/>
        </p:nvSpPr>
        <p:spPr>
          <a:xfrm>
            <a:off x="2286000" y="3144520"/>
            <a:ext cx="3988435" cy="1198880"/>
          </a:xfrm>
          <a:prstGeom prst="rect">
            <a:avLst/>
          </a:prstGeom>
        </p:spPr>
        <p:txBody>
          <a:bodyPr wrap="none">
            <a:spAutoFit/>
          </a:bodyPr>
          <a:lstStyle/>
          <a:p>
            <a:pPr marL="342900" indent="-342900">
              <a:buFont typeface="Wingdings" panose="05000000000000000000" pitchFamily="2" charset="2"/>
              <a:buChar char="§"/>
            </a:pPr>
            <a:r>
              <a:rPr lang="en-GB" sz="2400" dirty="0">
                <a:latin typeface="Times New Roman" panose="02020603050405020304" pitchFamily="18" charset="0"/>
                <a:cs typeface="Times New Roman" panose="02020603050405020304" pitchFamily="18" charset="0"/>
              </a:rPr>
              <a:t>Hepatitis</a:t>
            </a:r>
          </a:p>
          <a:p>
            <a:pPr marL="342900" indent="-342900">
              <a:buFont typeface="Wingdings" panose="05000000000000000000" pitchFamily="2" charset="2"/>
              <a:buChar char="§"/>
            </a:pPr>
            <a:r>
              <a:rPr lang="en-GB" sz="2400" dirty="0">
                <a:latin typeface="Calibri" panose="020F0502020204030204" pitchFamily="34" charset="0"/>
                <a:cs typeface="Calibri" panose="020F0502020204030204" pitchFamily="34" charset="0"/>
              </a:rPr>
              <a:t>Myeloproliferative </a:t>
            </a:r>
            <a:r>
              <a:rPr lang="en-GB" sz="2400" dirty="0">
                <a:latin typeface="Times New Roman" panose="02020603050405020304" pitchFamily="18" charset="0"/>
                <a:cs typeface="Times New Roman" panose="02020603050405020304" pitchFamily="18" charset="0"/>
              </a:rPr>
              <a:t>disorders</a:t>
            </a:r>
          </a:p>
          <a:p>
            <a:pPr marL="342900" indent="-342900">
              <a:buFont typeface="Wingdings" panose="05000000000000000000" pitchFamily="2" charset="2"/>
              <a:buChar char="§"/>
            </a:pPr>
            <a:r>
              <a:rPr lang="en-GB" sz="2400" dirty="0">
                <a:latin typeface="Times New Roman" panose="02020603050405020304" pitchFamily="18" charset="0"/>
                <a:cs typeface="Times New Roman" panose="02020603050405020304" pitchFamily="18" charset="0"/>
              </a:rPr>
              <a:t>Multiple myeloma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4749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53B404B-7A31-4E14-BE9D-ECBD90F52DBF}"/>
              </a:ext>
            </a:extLst>
          </p:cNvPr>
          <p:cNvSpPr>
            <a:spLocks noGrp="1"/>
          </p:cNvSpPr>
          <p:nvPr>
            <p:ph type="sldNum" sz="quarter" idx="12"/>
          </p:nvPr>
        </p:nvSpPr>
        <p:spPr/>
        <p:txBody>
          <a:bodyPr/>
          <a:lstStyle/>
          <a:p>
            <a:fld id="{B6F15528-21DE-4FAA-801E-634DDDAF4B2B}" type="slidenum">
              <a:rPr lang="en-US" smtClean="0"/>
              <a:pPr/>
              <a:t>22</a:t>
            </a:fld>
            <a:endParaRPr lang="en-US"/>
          </a:p>
        </p:txBody>
      </p:sp>
      <p:sp>
        <p:nvSpPr>
          <p:cNvPr id="5" name="Round Same Side Corner Rectangle 4">
            <a:extLst>
              <a:ext uri="{FF2B5EF4-FFF2-40B4-BE49-F238E27FC236}">
                <a16:creationId xmlns:a16="http://schemas.microsoft.com/office/drawing/2014/main" id="{0BC829E0-BF86-4BF3-A79C-918F3C7CCBA8}"/>
              </a:ext>
            </a:extLst>
          </p:cNvPr>
          <p:cNvSpPr/>
          <p:nvPr/>
        </p:nvSpPr>
        <p:spPr>
          <a:xfrm>
            <a:off x="21183" y="23448"/>
            <a:ext cx="29506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Vertical Integration</a:t>
            </a:r>
            <a:endParaRPr lang="en-GB" sz="2300" kern="1200" dirty="0">
              <a:solidFill>
                <a:schemeClr val="tx1"/>
              </a:solidFill>
            </a:endParaRPr>
          </a:p>
        </p:txBody>
      </p:sp>
      <p:sp>
        <p:nvSpPr>
          <p:cNvPr id="6" name="Title 1">
            <a:extLst>
              <a:ext uri="{FF2B5EF4-FFF2-40B4-BE49-F238E27FC236}">
                <a16:creationId xmlns:a16="http://schemas.microsoft.com/office/drawing/2014/main" id="{F256BCDE-0C8A-4FE7-995C-28E2C34189D2}"/>
              </a:ext>
            </a:extLst>
          </p:cNvPr>
          <p:cNvSpPr>
            <a:spLocks noGrp="1"/>
          </p:cNvSpPr>
          <p:nvPr>
            <p:ph type="title"/>
          </p:nvPr>
        </p:nvSpPr>
        <p:spPr>
          <a:xfrm>
            <a:off x="2837775" y="1093810"/>
            <a:ext cx="3468449" cy="1006429"/>
          </a:xfrm>
        </p:spPr>
        <p:txBody>
          <a:bodyPr wrap="none">
            <a:spAutoFit/>
          </a:bodyPr>
          <a:lstStyle/>
          <a:p>
            <a:pPr lvl="0" algn="ctr" defTabSz="342900">
              <a:spcBef>
                <a:spcPts val="0"/>
              </a:spcBef>
              <a:buClrTx/>
              <a:buSzTx/>
              <a:buFontTx/>
            </a:pPr>
            <a:r>
              <a:rPr lang="en-GB" sz="3300" b="1" u="sng" dirty="0">
                <a:latin typeface="Calibri" panose="020F0502020204030204" pitchFamily="34" charset="0"/>
                <a:ea typeface="+mn-ea"/>
                <a:cs typeface="Calibri" panose="020F0502020204030204" pitchFamily="34" charset="0"/>
                <a:sym typeface="+mn-ea"/>
              </a:rPr>
              <a:t>Clinical integration</a:t>
            </a:r>
            <a:br>
              <a:rPr lang="en-GB" sz="3300" b="1" u="sng" dirty="0">
                <a:latin typeface="Calibri" panose="020F0502020204030204" pitchFamily="34" charset="0"/>
                <a:ea typeface="+mn-ea"/>
                <a:cs typeface="Calibri" panose="020F0502020204030204" pitchFamily="34" charset="0"/>
                <a:sym typeface="+mn-ea"/>
              </a:rPr>
            </a:br>
            <a:endParaRPr lang="en-GB" sz="3300" b="1" u="sng" dirty="0">
              <a:latin typeface="Calibri" panose="020F0502020204030204" pitchFamily="34" charset="0"/>
              <a:ea typeface="+mn-ea"/>
              <a:cs typeface="Calibri" panose="020F0502020204030204" pitchFamily="34" charset="0"/>
              <a:sym typeface="+mn-ea"/>
            </a:endParaRPr>
          </a:p>
        </p:txBody>
      </p:sp>
      <p:sp>
        <p:nvSpPr>
          <p:cNvPr id="7" name="Content Placeholder 9">
            <a:extLst>
              <a:ext uri="{FF2B5EF4-FFF2-40B4-BE49-F238E27FC236}">
                <a16:creationId xmlns:a16="http://schemas.microsoft.com/office/drawing/2014/main" id="{E6381C4A-DD20-4501-9773-B6635D064473}"/>
              </a:ext>
            </a:extLst>
          </p:cNvPr>
          <p:cNvSpPr>
            <a:spLocks noGrp="1"/>
          </p:cNvSpPr>
          <p:nvPr>
            <p:ph idx="1"/>
          </p:nvPr>
        </p:nvSpPr>
        <p:spPr>
          <a:xfrm>
            <a:off x="857249" y="2713808"/>
            <a:ext cx="7429499" cy="2656286"/>
          </a:xfrm>
        </p:spPr>
        <p:txBody>
          <a:bodyPr>
            <a:normAutofit fontScale="97500"/>
          </a:bodyPr>
          <a:lstStyle/>
          <a:p>
            <a:pPr marL="257175" indent="-257175"/>
            <a:r>
              <a:rPr lang="en-US" b="1" dirty="0">
                <a:solidFill>
                  <a:srgbClr val="C00000"/>
                </a:solidFill>
                <a:latin typeface="Calibri" panose="020F0502020204030204" pitchFamily="34" charset="0"/>
                <a:cs typeface="Calibri" panose="020F0502020204030204" pitchFamily="34" charset="0"/>
              </a:rPr>
              <a:t>Cholera</a:t>
            </a:r>
            <a:r>
              <a:rPr lang="en-US" b="1" dirty="0">
                <a:latin typeface="Calibri" panose="020F0502020204030204" pitchFamily="34" charset="0"/>
                <a:cs typeface="Calibri" panose="020F0502020204030204" pitchFamily="34" charset="0"/>
              </a:rPr>
              <a:t> toxin </a:t>
            </a:r>
            <a:r>
              <a:rPr lang="en-US" dirty="0">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increase cAMP</a:t>
            </a:r>
          </a:p>
          <a:p>
            <a:pPr marL="257175" indent="-257175"/>
            <a:r>
              <a:rPr lang="en-US" b="1" dirty="0">
                <a:solidFill>
                  <a:srgbClr val="C00000"/>
                </a:solidFill>
                <a:latin typeface="Calibri" panose="020F0502020204030204" pitchFamily="34" charset="0"/>
                <a:cs typeface="Calibri" panose="020F0502020204030204" pitchFamily="34" charset="0"/>
              </a:rPr>
              <a:t>Caffeine</a:t>
            </a:r>
            <a:r>
              <a:rPr lang="en-US" dirty="0">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Decrease cAMP</a:t>
            </a:r>
          </a:p>
          <a:p>
            <a:pPr marL="257175" indent="-257175"/>
            <a:r>
              <a:rPr lang="en-US" b="1" dirty="0">
                <a:solidFill>
                  <a:srgbClr val="C00000"/>
                </a:solidFill>
                <a:latin typeface="Calibri" panose="020F0502020204030204" pitchFamily="34" charset="0"/>
                <a:cs typeface="Calibri" panose="020F0502020204030204" pitchFamily="34" charset="0"/>
              </a:rPr>
              <a:t>Pertussis</a:t>
            </a:r>
            <a:r>
              <a:rPr lang="en-US" b="1" dirty="0">
                <a:latin typeface="Calibri" panose="020F0502020204030204" pitchFamily="34" charset="0"/>
                <a:cs typeface="Calibri" panose="020F0502020204030204" pitchFamily="34" charset="0"/>
              </a:rPr>
              <a:t> toxin- </a:t>
            </a:r>
            <a:r>
              <a:rPr lang="en-US" dirty="0">
                <a:solidFill>
                  <a:srgbClr val="C00000"/>
                </a:solidFill>
                <a:latin typeface="Calibri" panose="020F0502020204030204" pitchFamily="34" charset="0"/>
                <a:cs typeface="Calibri" panose="020F0502020204030204" pitchFamily="34" charset="0"/>
              </a:rPr>
              <a:t>increase cAMP</a:t>
            </a:r>
          </a:p>
          <a:p>
            <a:pPr marL="257175" indent="-257175"/>
            <a:r>
              <a:rPr lang="en-US" b="1" dirty="0">
                <a:solidFill>
                  <a:srgbClr val="C00000"/>
                </a:solidFill>
                <a:latin typeface="Calibri" panose="020F0502020204030204" pitchFamily="34" charset="0"/>
                <a:cs typeface="Calibri" panose="020F0502020204030204" pitchFamily="34" charset="0"/>
              </a:rPr>
              <a:t>Adenomas</a:t>
            </a:r>
            <a:r>
              <a:rPr lang="en-US" dirty="0">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G Proteins loose ability to hydrolyze GTP</a:t>
            </a:r>
          </a:p>
          <a:p>
            <a:pPr marL="257175" indent="-257175"/>
            <a:r>
              <a:rPr lang="en-US" b="1" dirty="0">
                <a:solidFill>
                  <a:srgbClr val="C00000"/>
                </a:solidFill>
                <a:latin typeface="Calibri" panose="020F0502020204030204" pitchFamily="34" charset="0"/>
                <a:cs typeface="Calibri" panose="020F0502020204030204" pitchFamily="34" charset="0"/>
              </a:rPr>
              <a:t>Cancer</a:t>
            </a:r>
            <a:r>
              <a:rPr lang="en-US" dirty="0">
                <a:latin typeface="Calibri" panose="020F0502020204030204" pitchFamily="34" charset="0"/>
                <a:cs typeface="Calibri" panose="020F0502020204030204" pitchFamily="34" charset="0"/>
              </a:rPr>
              <a:t> – </a:t>
            </a:r>
            <a:r>
              <a:rPr lang="en-US" dirty="0">
                <a:solidFill>
                  <a:srgbClr val="C00000"/>
                </a:solidFill>
                <a:latin typeface="Calibri" panose="020F0502020204030204" pitchFamily="34" charset="0"/>
                <a:cs typeface="Calibri" panose="020F0502020204030204" pitchFamily="34" charset="0"/>
              </a:rPr>
              <a:t>Mutation</a:t>
            </a:r>
            <a:r>
              <a:rPr lang="en-US" dirty="0">
                <a:latin typeface="Calibri" panose="020F0502020204030204" pitchFamily="34" charset="0"/>
                <a:cs typeface="Calibri" panose="020F0502020204030204" pitchFamily="34" charset="0"/>
              </a:rPr>
              <a:t> in Growth surface receptors</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950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5148F7-993E-4170-9CBB-D7EC533B73E6}"/>
              </a:ext>
            </a:extLst>
          </p:cNvPr>
          <p:cNvSpPr>
            <a:spLocks noGrp="1"/>
          </p:cNvSpPr>
          <p:nvPr>
            <p:ph type="sldNum" sz="quarter" idx="12"/>
          </p:nvPr>
        </p:nvSpPr>
        <p:spPr/>
        <p:txBody>
          <a:bodyPr/>
          <a:lstStyle/>
          <a:p>
            <a:fld id="{B6F15528-21DE-4FAA-801E-634DDDAF4B2B}" type="slidenum">
              <a:rPr lang="en-US" smtClean="0"/>
              <a:pPr/>
              <a:t>23</a:t>
            </a:fld>
            <a:endParaRPr lang="en-US"/>
          </a:p>
        </p:txBody>
      </p:sp>
      <p:sp>
        <p:nvSpPr>
          <p:cNvPr id="5" name="Round Same Side Corner Rectangle 4">
            <a:extLst>
              <a:ext uri="{FF2B5EF4-FFF2-40B4-BE49-F238E27FC236}">
                <a16:creationId xmlns:a16="http://schemas.microsoft.com/office/drawing/2014/main" id="{5EE7C5BF-9D37-4C9C-A17F-3A1A1862AE1B}"/>
              </a:ext>
            </a:extLst>
          </p:cNvPr>
          <p:cNvSpPr/>
          <p:nvPr/>
        </p:nvSpPr>
        <p:spPr>
          <a:xfrm>
            <a:off x="21183" y="23448"/>
            <a:ext cx="29506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Vertical Integration</a:t>
            </a:r>
            <a:endParaRPr lang="en-GB" sz="2300" kern="1200" dirty="0">
              <a:solidFill>
                <a:schemeClr val="tx1"/>
              </a:solidFill>
            </a:endParaRPr>
          </a:p>
        </p:txBody>
      </p:sp>
      <p:sp>
        <p:nvSpPr>
          <p:cNvPr id="6" name="Title 3">
            <a:extLst>
              <a:ext uri="{FF2B5EF4-FFF2-40B4-BE49-F238E27FC236}">
                <a16:creationId xmlns:a16="http://schemas.microsoft.com/office/drawing/2014/main" id="{0B7BB231-C9CF-426B-92EC-AEBC0CD4E70B}"/>
              </a:ext>
            </a:extLst>
          </p:cNvPr>
          <p:cNvSpPr>
            <a:spLocks noGrp="1"/>
          </p:cNvSpPr>
          <p:nvPr>
            <p:ph type="title"/>
          </p:nvPr>
        </p:nvSpPr>
        <p:spPr>
          <a:xfrm>
            <a:off x="457200" y="1066800"/>
            <a:ext cx="3886320" cy="549381"/>
          </a:xfrm>
        </p:spPr>
        <p:txBody>
          <a:bodyPr vert="horz" wrap="none" lIns="91440" tIns="45720" rIns="91440" bIns="45720" rtlCol="0" anchor="ctr">
            <a:spAutoFit/>
          </a:bodyPr>
          <a:lstStyle/>
          <a:p>
            <a:pPr lvl="0" algn="ctr" defTabSz="342900">
              <a:spcBef>
                <a:spcPts val="0"/>
              </a:spcBef>
              <a:buClrTx/>
              <a:buSzTx/>
              <a:buFontTx/>
            </a:pPr>
            <a:r>
              <a:rPr lang="en-GB" sz="3300" b="1" u="sng" dirty="0">
                <a:latin typeface="Calibri" panose="020F0502020204030204" pitchFamily="34" charset="0"/>
                <a:ea typeface="+mn-ea"/>
                <a:cs typeface="Calibri" panose="020F0502020204030204" pitchFamily="34" charset="0"/>
                <a:sym typeface="+mn-ea"/>
              </a:rPr>
              <a:t>Cholera  &amp;  pertussis </a:t>
            </a:r>
          </a:p>
        </p:txBody>
      </p:sp>
      <p:sp>
        <p:nvSpPr>
          <p:cNvPr id="7" name="Content Placeholder 9">
            <a:extLst>
              <a:ext uri="{FF2B5EF4-FFF2-40B4-BE49-F238E27FC236}">
                <a16:creationId xmlns:a16="http://schemas.microsoft.com/office/drawing/2014/main" id="{AF42F33B-F6A4-4571-BB6E-9452F44DBD7F}"/>
              </a:ext>
            </a:extLst>
          </p:cNvPr>
          <p:cNvSpPr>
            <a:spLocks noGrp="1"/>
          </p:cNvSpPr>
          <p:nvPr>
            <p:ph idx="1"/>
          </p:nvPr>
        </p:nvSpPr>
        <p:spPr>
          <a:xfrm>
            <a:off x="856060" y="2544365"/>
            <a:ext cx="3344465" cy="2973785"/>
          </a:xfrm>
        </p:spPr>
        <p:txBody>
          <a:bodyPr>
            <a:normAutofit lnSpcReduction="10000"/>
          </a:bodyPr>
          <a:lstStyle/>
          <a:p>
            <a:pPr algn="just"/>
            <a:r>
              <a:rPr lang="en-US" dirty="0">
                <a:latin typeface="Calibri" panose="020F0502020204030204" pitchFamily="34" charset="0"/>
                <a:cs typeface="Calibri" panose="020F0502020204030204" pitchFamily="34" charset="0"/>
              </a:rPr>
              <a:t>In cholera, the intrinsic GTPase activity of Gsα is disrupted, thus it cannot reassociate with </a:t>
            </a:r>
            <a:r>
              <a:rPr lang="el-GR" dirty="0">
                <a:latin typeface="Calibri" panose="020F0502020204030204" pitchFamily="34" charset="0"/>
                <a:cs typeface="Calibri" panose="020F0502020204030204" pitchFamily="34" charset="0"/>
              </a:rPr>
              <a:t>βγ</a:t>
            </a:r>
            <a:r>
              <a:rPr lang="en-US" dirty="0">
                <a:latin typeface="Calibri" panose="020F0502020204030204" pitchFamily="34" charset="0"/>
                <a:cs typeface="Calibri" panose="020F0502020204030204" pitchFamily="34" charset="0"/>
              </a:rPr>
              <a:t> and is therefore irreversibly activated</a:t>
            </a:r>
          </a:p>
          <a:p>
            <a:pPr algn="just"/>
            <a:r>
              <a:rPr lang="en-US" dirty="0">
                <a:latin typeface="Calibri" panose="020F0502020204030204" pitchFamily="34" charset="0"/>
                <a:cs typeface="Calibri" panose="020F0502020204030204" pitchFamily="34" charset="0"/>
              </a:rPr>
              <a:t>In pertussis, Giα cannot dissociate from </a:t>
            </a:r>
            <a:r>
              <a:rPr lang="el-GR" dirty="0">
                <a:latin typeface="Calibri" panose="020F0502020204030204" pitchFamily="34" charset="0"/>
                <a:cs typeface="Calibri" panose="020F0502020204030204" pitchFamily="34" charset="0"/>
              </a:rPr>
              <a:t>βγ</a:t>
            </a:r>
            <a:r>
              <a:rPr lang="en-US" dirty="0">
                <a:latin typeface="Calibri" panose="020F0502020204030204" pitchFamily="34" charset="0"/>
                <a:cs typeface="Calibri" panose="020F0502020204030204" pitchFamily="34" charset="0"/>
              </a:rPr>
              <a:t>, thus it is not free to act, and Gs</a:t>
            </a:r>
            <a:r>
              <a:rPr lang="el-GR" dirty="0">
                <a:latin typeface="Calibri" panose="020F0502020204030204" pitchFamily="34" charset="0"/>
                <a:cs typeface="Calibri" panose="020F0502020204030204" pitchFamily="34" charset="0"/>
              </a:rPr>
              <a:t>α</a:t>
            </a:r>
            <a:r>
              <a:rPr lang="en-US" dirty="0">
                <a:latin typeface="Calibri" panose="020F0502020204030204" pitchFamily="34" charset="0"/>
                <a:cs typeface="Calibri" panose="020F0502020204030204" pitchFamily="34" charset="0"/>
              </a:rPr>
              <a:t> remains unopposed</a:t>
            </a:r>
          </a:p>
        </p:txBody>
      </p:sp>
      <p:pic>
        <p:nvPicPr>
          <p:cNvPr id="8" name="Content Placeholder 5" descr="Chart, bubble chart&#10;&#10;Description automatically generated">
            <a:extLst>
              <a:ext uri="{FF2B5EF4-FFF2-40B4-BE49-F238E27FC236}">
                <a16:creationId xmlns:a16="http://schemas.microsoft.com/office/drawing/2014/main" id="{958C48CA-37E2-4797-B0FE-CEAE8F2C22A9}"/>
              </a:ext>
            </a:extLst>
          </p:cNvPr>
          <p:cNvPicPr>
            <a:picLocks noChangeAspect="1"/>
          </p:cNvPicPr>
          <p:nvPr/>
        </p:nvPicPr>
        <p:blipFill rotWithShape="1">
          <a:blip r:embed="rId2"/>
          <a:srcRect l="-1" r="-481"/>
          <a:stretch>
            <a:fillRect/>
          </a:stretch>
        </p:blipFill>
        <p:spPr>
          <a:xfrm>
            <a:off x="4440613" y="2544365"/>
            <a:ext cx="4383913" cy="3050303"/>
          </a:xfrm>
          <a:prstGeom prst="round2DiagRect">
            <a:avLst>
              <a:gd name="adj1" fmla="val 5608"/>
              <a:gd name="adj2" fmla="val 0"/>
            </a:avLst>
          </a:prstGeom>
          <a:ln w="19050" cap="sq">
            <a:solidFill>
              <a:schemeClr val="tx2">
                <a:lumMod val="60000"/>
                <a:lumOff val="40000"/>
                <a:alpha val="60000"/>
              </a:schemeClr>
            </a:solidFill>
            <a:miter lim="800000"/>
            <a:headEnd/>
            <a:tailEnd/>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3053939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C31729-597C-4A78-8F10-B29DCB61CB08}"/>
              </a:ext>
            </a:extLst>
          </p:cNvPr>
          <p:cNvSpPr>
            <a:spLocks noGrp="1"/>
          </p:cNvSpPr>
          <p:nvPr>
            <p:ph type="sldNum" sz="quarter" idx="12"/>
          </p:nvPr>
        </p:nvSpPr>
        <p:spPr/>
        <p:txBody>
          <a:bodyPr/>
          <a:lstStyle/>
          <a:p>
            <a:fld id="{B6F15528-21DE-4FAA-801E-634DDDAF4B2B}" type="slidenum">
              <a:rPr lang="en-US" smtClean="0"/>
              <a:pPr/>
              <a:t>24</a:t>
            </a:fld>
            <a:endParaRPr lang="en-US"/>
          </a:p>
        </p:txBody>
      </p:sp>
      <p:sp>
        <p:nvSpPr>
          <p:cNvPr id="5" name="Round Same Side Corner Rectangle 4">
            <a:extLst>
              <a:ext uri="{FF2B5EF4-FFF2-40B4-BE49-F238E27FC236}">
                <a16:creationId xmlns:a16="http://schemas.microsoft.com/office/drawing/2014/main" id="{3346CDFC-949C-4C4A-8FE3-921DE8797627}"/>
              </a:ext>
            </a:extLst>
          </p:cNvPr>
          <p:cNvSpPr/>
          <p:nvPr/>
        </p:nvSpPr>
        <p:spPr>
          <a:xfrm>
            <a:off x="21183" y="23448"/>
            <a:ext cx="29506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Vertical Integration</a:t>
            </a:r>
            <a:endParaRPr lang="en-GB" sz="2300" kern="1200" dirty="0">
              <a:solidFill>
                <a:schemeClr val="tx1"/>
              </a:solidFill>
            </a:endParaRPr>
          </a:p>
        </p:txBody>
      </p:sp>
      <p:sp>
        <p:nvSpPr>
          <p:cNvPr id="6" name="Title 1">
            <a:extLst>
              <a:ext uri="{FF2B5EF4-FFF2-40B4-BE49-F238E27FC236}">
                <a16:creationId xmlns:a16="http://schemas.microsoft.com/office/drawing/2014/main" id="{91C683CD-C885-4661-AE9D-82589C62824A}"/>
              </a:ext>
            </a:extLst>
          </p:cNvPr>
          <p:cNvSpPr>
            <a:spLocks noGrp="1"/>
          </p:cNvSpPr>
          <p:nvPr>
            <p:ph type="title"/>
          </p:nvPr>
        </p:nvSpPr>
        <p:spPr>
          <a:xfrm>
            <a:off x="2963611" y="571447"/>
            <a:ext cx="3216778" cy="549381"/>
          </a:xfrm>
        </p:spPr>
        <p:txBody>
          <a:bodyPr vert="horz" wrap="none" lIns="91440" tIns="45720" rIns="91440" bIns="45720" rtlCol="0" anchor="ctr">
            <a:spAutoFit/>
          </a:bodyPr>
          <a:lstStyle/>
          <a:p>
            <a:pPr lvl="0" algn="ctr" defTabSz="342900">
              <a:spcBef>
                <a:spcPts val="0"/>
              </a:spcBef>
              <a:buClrTx/>
              <a:buSzTx/>
              <a:buFontTx/>
            </a:pPr>
            <a:r>
              <a:rPr lang="en-GB" sz="3300" b="1" u="sng" dirty="0">
                <a:latin typeface="Calibri" panose="020F0502020204030204" pitchFamily="34" charset="0"/>
                <a:ea typeface="+mn-ea"/>
                <a:cs typeface="Calibri" panose="020F0502020204030204" pitchFamily="34" charset="0"/>
                <a:sym typeface="+mn-ea"/>
              </a:rPr>
              <a:t>Insulin resistance</a:t>
            </a:r>
          </a:p>
        </p:txBody>
      </p:sp>
      <p:sp>
        <p:nvSpPr>
          <p:cNvPr id="7" name="Content Placeholder 2">
            <a:extLst>
              <a:ext uri="{FF2B5EF4-FFF2-40B4-BE49-F238E27FC236}">
                <a16:creationId xmlns:a16="http://schemas.microsoft.com/office/drawing/2014/main" id="{724B9CD8-C8D8-4A6A-A68B-7B36D22E1478}"/>
              </a:ext>
            </a:extLst>
          </p:cNvPr>
          <p:cNvSpPr>
            <a:spLocks noGrp="1"/>
          </p:cNvSpPr>
          <p:nvPr>
            <p:ph idx="1"/>
          </p:nvPr>
        </p:nvSpPr>
        <p:spPr>
          <a:xfrm>
            <a:off x="457200" y="1646237"/>
            <a:ext cx="8229600" cy="4525963"/>
          </a:xfrm>
        </p:spPr>
        <p:txBody>
          <a:bodyPr>
            <a:normAutofit/>
          </a:bodyPr>
          <a:lstStyle/>
          <a:p>
            <a:r>
              <a:rPr lang="en-US" sz="2400" dirty="0">
                <a:latin typeface="Calibri" panose="020F0502020204030204" pitchFamily="34" charset="0"/>
                <a:cs typeface="Calibri" panose="020F0502020204030204" pitchFamily="34" charset="0"/>
              </a:rPr>
              <a:t>In skeletal muscles elevated levels of free fatty acids (FFA) result in the formation of </a:t>
            </a:r>
            <a:r>
              <a:rPr lang="en-US" sz="2400" dirty="0" err="1">
                <a:latin typeface="Calibri" panose="020F0502020204030204" pitchFamily="34" charset="0"/>
                <a:cs typeface="Calibri" panose="020F0502020204030204" pitchFamily="34" charset="0"/>
              </a:rPr>
              <a:t>diacylglycerol</a:t>
            </a:r>
            <a:r>
              <a:rPr lang="en-US" sz="2400" dirty="0">
                <a:latin typeface="Calibri" panose="020F0502020204030204" pitchFamily="34" charset="0"/>
                <a:cs typeface="Calibri" panose="020F0502020204030204" pitchFamily="34" charset="0"/>
              </a:rPr>
              <a:t> (DAG)</a:t>
            </a:r>
          </a:p>
          <a:p>
            <a:r>
              <a:rPr lang="en-US" sz="2400" dirty="0">
                <a:latin typeface="Calibri" panose="020F0502020204030204" pitchFamily="34" charset="0"/>
                <a:cs typeface="Calibri" panose="020F0502020204030204" pitchFamily="34" charset="0"/>
              </a:rPr>
              <a:t>DAG activates protein kinase Cε (PKC</a:t>
            </a:r>
            <a:r>
              <a:rPr lang="el-GR" sz="2400" dirty="0">
                <a:latin typeface="Calibri" panose="020F0502020204030204" pitchFamily="34" charset="0"/>
                <a:cs typeface="Calibri" panose="020F0502020204030204" pitchFamily="34" charset="0"/>
              </a:rPr>
              <a:t>ε</a:t>
            </a:r>
            <a:r>
              <a:rPr lang="en-US" sz="2400" dirty="0">
                <a:latin typeface="Calibri" panose="020F0502020204030204" pitchFamily="34" charset="0"/>
                <a:cs typeface="Calibri" panose="020F0502020204030204" pitchFamily="34" charset="0"/>
              </a:rPr>
              <a:t>)</a:t>
            </a:r>
          </a:p>
          <a:p>
            <a:r>
              <a:rPr lang="en-US" sz="2400" dirty="0">
                <a:latin typeface="Calibri" panose="020F0502020204030204" pitchFamily="34" charset="0"/>
                <a:cs typeface="Calibri" panose="020F0502020204030204" pitchFamily="34" charset="0"/>
              </a:rPr>
              <a:t>PKCε phosphorylates the insulin receptor substrate (IRS)</a:t>
            </a:r>
          </a:p>
          <a:p>
            <a:r>
              <a:rPr lang="en-US" sz="2400" dirty="0">
                <a:latin typeface="Calibri" panose="020F0502020204030204" pitchFamily="34" charset="0"/>
                <a:cs typeface="Calibri" panose="020F0502020204030204" pitchFamily="34" charset="0"/>
              </a:rPr>
              <a:t>This prevents from the carrying out the actions of insulin, resulting in insulin resistance in liver and skeletal muscles and hyperglycemia</a:t>
            </a:r>
          </a:p>
        </p:txBody>
      </p:sp>
    </p:spTree>
    <p:extLst>
      <p:ext uri="{BB962C8B-B14F-4D97-AF65-F5344CB8AC3E}">
        <p14:creationId xmlns:p14="http://schemas.microsoft.com/office/powerpoint/2010/main" val="1527777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a:off x="7492412" y="0"/>
            <a:ext cx="16552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Bioethics</a:t>
            </a:r>
            <a:endParaRPr lang="en-GB" sz="2300" kern="1200" dirty="0">
              <a:solidFill>
                <a:schemeClr val="tx1"/>
              </a:solidFill>
            </a:endParaRPr>
          </a:p>
        </p:txBody>
      </p:sp>
      <p:sp>
        <p:nvSpPr>
          <p:cNvPr id="7" name="Title 2"/>
          <p:cNvSpPr txBox="1">
            <a:spLocks/>
          </p:cNvSpPr>
          <p:nvPr/>
        </p:nvSpPr>
        <p:spPr>
          <a:xfrm>
            <a:off x="228600" y="365127"/>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t>Ethical Considerations</a:t>
            </a:r>
            <a:endParaRPr lang="en-US" sz="3600" b="1" dirty="0">
              <a:latin typeface="+mn-lt"/>
            </a:endParaRPr>
          </a:p>
        </p:txBody>
      </p:sp>
      <p:sp>
        <p:nvSpPr>
          <p:cNvPr id="8" name="Content Placeholder 5"/>
          <p:cNvSpPr txBox="1">
            <a:spLocks/>
          </p:cNvSpPr>
          <p:nvPr/>
        </p:nvSpPr>
        <p:spPr>
          <a:xfrm>
            <a:off x="762000" y="1400628"/>
            <a:ext cx="7986486" cy="51235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en-US" sz="2800" dirty="0">
                <a:solidFill>
                  <a:srgbClr val="0D0D0D"/>
                </a:solidFill>
              </a:rPr>
              <a:t>From an ethical standpoint, the scenario raises considerations regarding </a:t>
            </a:r>
            <a:r>
              <a:rPr lang="en-US" sz="2800" b="1" dirty="0">
                <a:solidFill>
                  <a:srgbClr val="0D0D0D"/>
                </a:solidFill>
              </a:rPr>
              <a:t>patient autonomy</a:t>
            </a:r>
            <a:r>
              <a:rPr lang="en-US" sz="2800" dirty="0">
                <a:solidFill>
                  <a:srgbClr val="0D0D0D"/>
                </a:solidFill>
              </a:rPr>
              <a:t>, </a:t>
            </a:r>
            <a:r>
              <a:rPr lang="en-US" sz="2800" b="1" dirty="0">
                <a:solidFill>
                  <a:srgbClr val="0D0D0D"/>
                </a:solidFill>
              </a:rPr>
              <a:t>informed consent</a:t>
            </a:r>
            <a:r>
              <a:rPr lang="en-US" sz="2800" dirty="0">
                <a:solidFill>
                  <a:srgbClr val="0D0D0D"/>
                </a:solidFill>
              </a:rPr>
              <a:t>, and </a:t>
            </a:r>
            <a:r>
              <a:rPr lang="en-US" sz="2800" b="1" dirty="0">
                <a:solidFill>
                  <a:srgbClr val="0D0D0D"/>
                </a:solidFill>
              </a:rPr>
              <a:t>confidentiality</a:t>
            </a:r>
            <a:r>
              <a:rPr lang="en-US" sz="2800" dirty="0">
                <a:solidFill>
                  <a:srgbClr val="0D0D0D"/>
                </a:solidFill>
              </a:rPr>
              <a:t> </a:t>
            </a:r>
          </a:p>
          <a:p>
            <a:pPr algn="just"/>
            <a:r>
              <a:rPr lang="en-US" sz="2800" dirty="0">
                <a:solidFill>
                  <a:srgbClr val="0D0D0D"/>
                </a:solidFill>
              </a:rPr>
              <a:t>The physician must ensure that patient fully understands her diagnosis, treatment options, and potential implications </a:t>
            </a:r>
          </a:p>
          <a:p>
            <a:pPr algn="just"/>
            <a:r>
              <a:rPr lang="en-US" sz="2800" dirty="0">
                <a:solidFill>
                  <a:srgbClr val="0D0D0D"/>
                </a:solidFill>
              </a:rPr>
              <a:t>Discuss the necessity of a healthy lifestyle </a:t>
            </a:r>
            <a:r>
              <a:rPr lang="en-US" sz="3600" dirty="0">
                <a:solidFill>
                  <a:srgbClr val="0D0D0D"/>
                </a:solidFill>
              </a:rPr>
              <a:t> </a:t>
            </a:r>
            <a:r>
              <a:rPr lang="en-US" sz="2800" dirty="0"/>
              <a:t>&amp; treatment plan. This requires clear communication and understanding of risks and benefits.</a:t>
            </a:r>
            <a:endParaRPr lang="en-US" sz="3600" dirty="0">
              <a:solidFill>
                <a:srgbClr val="0D0D0D"/>
              </a:solidFill>
            </a:endParaRPr>
          </a:p>
          <a:p>
            <a:pPr algn="just"/>
            <a:r>
              <a:rPr lang="en-US" sz="2800" dirty="0">
                <a:solidFill>
                  <a:srgbClr val="0D0D0D"/>
                </a:solidFill>
              </a:rPr>
              <a:t>Additionally, the physician must respect patient’s privacy and confidentiality throughout the diagnostic and treatment process</a:t>
            </a:r>
            <a:endParaRPr lang="en-US" sz="2800" dirty="0"/>
          </a:p>
        </p:txBody>
      </p:sp>
      <p:sp>
        <p:nvSpPr>
          <p:cNvPr id="11" name="Slide Number Placeholder 10"/>
          <p:cNvSpPr>
            <a:spLocks noGrp="1"/>
          </p:cNvSpPr>
          <p:nvPr>
            <p:ph type="sldNum" sz="quarter" idx="12"/>
          </p:nvPr>
        </p:nvSpPr>
        <p:spPr/>
        <p:txBody>
          <a:bodyPr/>
          <a:lstStyle/>
          <a:p>
            <a:fld id="{B6F15528-21DE-4FAA-801E-634DDDAF4B2B}" type="slidenum">
              <a:rPr lang="en-US" smtClean="0"/>
              <a:pPr/>
              <a:t>25</a:t>
            </a:fld>
            <a:endParaRPr lang="en-US"/>
          </a:p>
        </p:txBody>
      </p:sp>
      <p:sp>
        <p:nvSpPr>
          <p:cNvPr id="6" name="Round Same Side Corner Rectangle 4"/>
          <p:cNvSpPr/>
          <p:nvPr/>
        </p:nvSpPr>
        <p:spPr>
          <a:xfrm>
            <a:off x="21183" y="23448"/>
            <a:ext cx="27220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Spiral Integration</a:t>
            </a:r>
            <a:endParaRPr lang="en-GB" sz="2300" kern="1200" dirty="0">
              <a:solidFill>
                <a:schemeClr val="tx1"/>
              </a:solidFill>
            </a:endParaRPr>
          </a:p>
        </p:txBody>
      </p:sp>
    </p:spTree>
    <p:extLst>
      <p:ext uri="{BB962C8B-B14F-4D97-AF65-F5344CB8AC3E}">
        <p14:creationId xmlns:p14="http://schemas.microsoft.com/office/powerpoint/2010/main" val="38573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4"/>
          <p:cNvSpPr/>
          <p:nvPr/>
        </p:nvSpPr>
        <p:spPr>
          <a:xfrm>
            <a:off x="6040983" y="46017"/>
            <a:ext cx="31030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Artificial Intelligence</a:t>
            </a:r>
            <a:endParaRPr lang="en-GB" sz="2300" kern="1200" dirty="0">
              <a:solidFill>
                <a:schemeClr val="tx1"/>
              </a:solidFill>
            </a:endParaRPr>
          </a:p>
        </p:txBody>
      </p:sp>
      <p:sp>
        <p:nvSpPr>
          <p:cNvPr id="7" name="Title 2"/>
          <p:cNvSpPr txBox="1">
            <a:spLocks/>
          </p:cNvSpPr>
          <p:nvPr/>
        </p:nvSpPr>
        <p:spPr>
          <a:xfrm>
            <a:off x="228600" y="365127"/>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t>Role of AI in Management</a:t>
            </a:r>
            <a:endParaRPr lang="en-US" sz="3600" b="1" dirty="0">
              <a:latin typeface="+mn-lt"/>
            </a:endParaRPr>
          </a:p>
        </p:txBody>
      </p:sp>
      <p:sp>
        <p:nvSpPr>
          <p:cNvPr id="8" name="Content Placeholder 5"/>
          <p:cNvSpPr txBox="1">
            <a:spLocks/>
          </p:cNvSpPr>
          <p:nvPr/>
        </p:nvSpPr>
        <p:spPr>
          <a:xfrm>
            <a:off x="762000" y="1400628"/>
            <a:ext cx="7986486" cy="51235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r>
              <a:rPr lang="en-US" sz="2800" dirty="0">
                <a:solidFill>
                  <a:srgbClr val="0D0D0D"/>
                </a:solidFill>
              </a:rPr>
              <a:t>AI can potentially aid in </a:t>
            </a:r>
            <a:r>
              <a:rPr lang="en-US" sz="2800" b="1" dirty="0">
                <a:solidFill>
                  <a:srgbClr val="0D0D0D"/>
                </a:solidFill>
              </a:rPr>
              <a:t>enhancing diagnostic accuracy and efficiency. </a:t>
            </a:r>
          </a:p>
          <a:p>
            <a:pPr fontAlgn="base"/>
            <a:r>
              <a:rPr lang="en-US" sz="2800" dirty="0">
                <a:solidFill>
                  <a:srgbClr val="0D0D0D"/>
                </a:solidFill>
              </a:rPr>
              <a:t>AI-powered decision support systems can also help clinicians in </a:t>
            </a:r>
            <a:r>
              <a:rPr lang="en-US" sz="2800" b="1" dirty="0">
                <a:solidFill>
                  <a:srgbClr val="0D0D0D"/>
                </a:solidFill>
              </a:rPr>
              <a:t>selecting appropriate treatment modalities</a:t>
            </a:r>
          </a:p>
          <a:p>
            <a:pPr fontAlgn="base"/>
            <a:r>
              <a:rPr lang="en-US" sz="2800" dirty="0">
                <a:solidFill>
                  <a:srgbClr val="0D0D0D"/>
                </a:solidFill>
              </a:rPr>
              <a:t>AI-driven predictive models may help </a:t>
            </a:r>
            <a:r>
              <a:rPr lang="en-US" sz="2800" b="1" dirty="0">
                <a:solidFill>
                  <a:srgbClr val="0D0D0D"/>
                </a:solidFill>
              </a:rPr>
              <a:t>anticipate the risk of complications of the Disease</a:t>
            </a:r>
            <a:r>
              <a:rPr lang="en-US" sz="2800" dirty="0">
                <a:solidFill>
                  <a:srgbClr val="0D0D0D"/>
                </a:solidFill>
              </a:rPr>
              <a:t> in susceptible populations</a:t>
            </a:r>
            <a:endParaRPr lang="en-US" sz="2800" dirty="0"/>
          </a:p>
        </p:txBody>
      </p:sp>
      <p:sp>
        <p:nvSpPr>
          <p:cNvPr id="10" name="Slide Number Placeholder 9"/>
          <p:cNvSpPr>
            <a:spLocks noGrp="1"/>
          </p:cNvSpPr>
          <p:nvPr>
            <p:ph type="sldNum" sz="quarter" idx="12"/>
          </p:nvPr>
        </p:nvSpPr>
        <p:spPr/>
        <p:txBody>
          <a:bodyPr/>
          <a:lstStyle/>
          <a:p>
            <a:fld id="{B6F15528-21DE-4FAA-801E-634DDDAF4B2B}" type="slidenum">
              <a:rPr lang="en-US" smtClean="0"/>
              <a:pPr/>
              <a:t>26</a:t>
            </a:fld>
            <a:endParaRPr lang="en-US"/>
          </a:p>
        </p:txBody>
      </p:sp>
      <p:sp>
        <p:nvSpPr>
          <p:cNvPr id="9" name="Round Same Side Corner Rectangle 4"/>
          <p:cNvSpPr/>
          <p:nvPr/>
        </p:nvSpPr>
        <p:spPr>
          <a:xfrm>
            <a:off x="21183" y="23448"/>
            <a:ext cx="27220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Spiral Integration</a:t>
            </a:r>
            <a:endParaRPr lang="en-GB" sz="2300" kern="1200" dirty="0">
              <a:solidFill>
                <a:schemeClr val="tx1"/>
              </a:solidFill>
            </a:endParaRPr>
          </a:p>
        </p:txBody>
      </p:sp>
    </p:spTree>
    <p:extLst>
      <p:ext uri="{BB962C8B-B14F-4D97-AF65-F5344CB8AC3E}">
        <p14:creationId xmlns:p14="http://schemas.microsoft.com/office/powerpoint/2010/main" val="442083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A1F33-BE29-BDBC-63CE-13895C7B9D61}"/>
              </a:ext>
            </a:extLst>
          </p:cNvPr>
          <p:cNvSpPr>
            <a:spLocks noGrp="1"/>
          </p:cNvSpPr>
          <p:nvPr>
            <p:ph type="title"/>
          </p:nvPr>
        </p:nvSpPr>
        <p:spPr>
          <a:xfrm>
            <a:off x="473927" y="905989"/>
            <a:ext cx="8229600" cy="944562"/>
          </a:xfrm>
        </p:spPr>
        <p:txBody>
          <a:bodyPr>
            <a:normAutofit fontScale="90000"/>
          </a:bodyPr>
          <a:lstStyle/>
          <a:p>
            <a:r>
              <a:rPr lang="en-US" b="1" dirty="0"/>
              <a:t>Second Messengers</a:t>
            </a:r>
            <a:br>
              <a:rPr lang="en-US" b="1" dirty="0"/>
            </a:br>
            <a:br>
              <a:rPr lang="en-US" dirty="0"/>
            </a:br>
            <a:endParaRPr lang="en-US" dirty="0">
              <a:solidFill>
                <a:srgbClr val="0070C0"/>
              </a:solidFill>
            </a:endParaRPr>
          </a:p>
        </p:txBody>
      </p:sp>
      <p:sp>
        <p:nvSpPr>
          <p:cNvPr id="4" name="Slide Number Placeholder 3">
            <a:extLst>
              <a:ext uri="{FF2B5EF4-FFF2-40B4-BE49-F238E27FC236}">
                <a16:creationId xmlns:a16="http://schemas.microsoft.com/office/drawing/2014/main" id="{FDBE0D25-ADB4-8987-C4D3-95F837C0DB38}"/>
              </a:ext>
            </a:extLst>
          </p:cNvPr>
          <p:cNvSpPr>
            <a:spLocks noGrp="1"/>
          </p:cNvSpPr>
          <p:nvPr>
            <p:ph type="sldNum" sz="quarter" idx="12"/>
          </p:nvPr>
        </p:nvSpPr>
        <p:spPr/>
        <p:txBody>
          <a:bodyPr/>
          <a:lstStyle/>
          <a:p>
            <a:fld id="{B6F15528-21DE-4FAA-801E-634DDDAF4B2B}" type="slidenum">
              <a:rPr lang="en-US" smtClean="0"/>
              <a:pPr/>
              <a:t>27</a:t>
            </a:fld>
            <a:endParaRPr lang="en-US" dirty="0"/>
          </a:p>
        </p:txBody>
      </p:sp>
      <p:sp>
        <p:nvSpPr>
          <p:cNvPr id="7" name="TextBox 6">
            <a:extLst>
              <a:ext uri="{FF2B5EF4-FFF2-40B4-BE49-F238E27FC236}">
                <a16:creationId xmlns:a16="http://schemas.microsoft.com/office/drawing/2014/main" id="{F4649901-8A76-AFFC-D104-178155CDB328}"/>
              </a:ext>
            </a:extLst>
          </p:cNvPr>
          <p:cNvSpPr txBox="1"/>
          <p:nvPr/>
        </p:nvSpPr>
        <p:spPr>
          <a:xfrm>
            <a:off x="-838200" y="115568"/>
            <a:ext cx="4495800" cy="369332"/>
          </a:xfrm>
          <a:prstGeom prst="rect">
            <a:avLst/>
          </a:prstGeom>
          <a:noFill/>
        </p:spPr>
        <p:txBody>
          <a:bodyPr wrap="square">
            <a:spAutoFit/>
          </a:bodyPr>
          <a:lstStyle/>
          <a:p>
            <a:pPr lvl="0" algn="ctr" defTabSz="1022350">
              <a:lnSpc>
                <a:spcPct val="90000"/>
              </a:lnSpc>
              <a:spcBef>
                <a:spcPct val="0"/>
              </a:spcBef>
              <a:spcAft>
                <a:spcPct val="35000"/>
              </a:spcAft>
            </a:pPr>
            <a:r>
              <a:rPr lang="en-GB" sz="2000" b="1" dirty="0">
                <a:solidFill>
                  <a:schemeClr val="tx1"/>
                </a:solidFill>
                <a:latin typeface="Segoe UI" panose="020B0502040204020203" pitchFamily="34" charset="0"/>
                <a:cs typeface="Segoe UI" panose="020B0502040204020203" pitchFamily="34" charset="0"/>
              </a:rPr>
              <a:t>Spiral Integration</a:t>
            </a:r>
            <a:endParaRPr lang="en-GB" sz="2000" kern="1200" dirty="0">
              <a:solidFill>
                <a:schemeClr val="tx1"/>
              </a:solidFill>
            </a:endParaRPr>
          </a:p>
        </p:txBody>
      </p:sp>
      <p:sp>
        <p:nvSpPr>
          <p:cNvPr id="9" name="TextBox 8">
            <a:extLst>
              <a:ext uri="{FF2B5EF4-FFF2-40B4-BE49-F238E27FC236}">
                <a16:creationId xmlns:a16="http://schemas.microsoft.com/office/drawing/2014/main" id="{FBE09D10-BBEE-691E-43CC-70B3D6DF4A52}"/>
              </a:ext>
            </a:extLst>
          </p:cNvPr>
          <p:cNvSpPr txBox="1"/>
          <p:nvPr/>
        </p:nvSpPr>
        <p:spPr>
          <a:xfrm>
            <a:off x="5327904" y="76200"/>
            <a:ext cx="4578096" cy="369332"/>
          </a:xfrm>
          <a:prstGeom prst="rect">
            <a:avLst/>
          </a:prstGeom>
          <a:noFill/>
        </p:spPr>
        <p:txBody>
          <a:bodyPr wrap="square">
            <a:spAutoFit/>
          </a:bodyPr>
          <a:lstStyle/>
          <a:p>
            <a:pPr lvl="0" algn="ctr" defTabSz="1022350">
              <a:lnSpc>
                <a:spcPct val="90000"/>
              </a:lnSpc>
              <a:spcBef>
                <a:spcPct val="0"/>
              </a:spcBef>
              <a:spcAft>
                <a:spcPct val="35000"/>
              </a:spcAft>
            </a:pPr>
            <a:r>
              <a:rPr lang="en-GB" sz="2000" b="1" dirty="0">
                <a:solidFill>
                  <a:schemeClr val="tx1"/>
                </a:solidFill>
                <a:latin typeface="Segoe UI" panose="020B0502040204020203" pitchFamily="34" charset="0"/>
                <a:cs typeface="Segoe UI" panose="020B0502040204020203" pitchFamily="34" charset="0"/>
              </a:rPr>
              <a:t>Research Article</a:t>
            </a:r>
            <a:endParaRPr lang="en-GB" sz="2000" kern="1200" dirty="0">
              <a:solidFill>
                <a:schemeClr val="tx1"/>
              </a:solidFill>
            </a:endParaRPr>
          </a:p>
        </p:txBody>
      </p:sp>
      <p:sp>
        <p:nvSpPr>
          <p:cNvPr id="8" name="Rectangle 1">
            <a:extLst>
              <a:ext uri="{FF2B5EF4-FFF2-40B4-BE49-F238E27FC236}">
                <a16:creationId xmlns:a16="http://schemas.microsoft.com/office/drawing/2014/main" id="{57378900-A4EB-4366-9F23-C9CA0EB6C9D3}"/>
              </a:ext>
            </a:extLst>
          </p:cNvPr>
          <p:cNvSpPr>
            <a:spLocks noChangeArrowheads="1"/>
          </p:cNvSpPr>
          <p:nvPr/>
        </p:nvSpPr>
        <p:spPr bwMode="auto">
          <a:xfrm>
            <a:off x="473927" y="1275040"/>
            <a:ext cx="8229600" cy="4148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sng" strike="noStrike" cap="none" normalizeH="0" baseline="0" dirty="0">
                <a:ln>
                  <a:noFill/>
                </a:ln>
                <a:solidFill>
                  <a:srgbClr val="005EA2"/>
                </a:solidFill>
                <a:effectLst/>
                <a:latin typeface="Source Sans Pro Web"/>
                <a:hlinkClick r:id="rId2"/>
              </a:rPr>
              <a:t>Alexandra C Newton</a:t>
            </a:r>
            <a:r>
              <a:rPr kumimoji="0" lang="en-US" altLang="en-US" b="0" i="0" u="none" strike="noStrike" cap="none" normalizeH="0" baseline="0" dirty="0">
                <a:ln>
                  <a:noFill/>
                </a:ln>
                <a:solidFill>
                  <a:schemeClr val="tx1"/>
                </a:solidFill>
                <a:effectLst/>
                <a:latin typeface="Source Sans Pro Web"/>
              </a:rPr>
              <a:t> </a:t>
            </a:r>
            <a:r>
              <a:rPr kumimoji="0" lang="en-US" altLang="en-US" b="0" i="0" u="none" strike="noStrike" cap="none" normalizeH="0" baseline="30000" dirty="0">
                <a:ln>
                  <a:noFill/>
                </a:ln>
                <a:solidFill>
                  <a:schemeClr val="tx1"/>
                </a:solidFill>
                <a:effectLst/>
                <a:latin typeface="Source Sans Pro Web"/>
              </a:rPr>
              <a:t>1</a:t>
            </a:r>
            <a:r>
              <a:rPr kumimoji="0" lang="en-US" altLang="en-US" b="0" i="0" u="none" strike="noStrike" cap="none" normalizeH="0" baseline="0" dirty="0">
                <a:ln>
                  <a:noFill/>
                </a:ln>
                <a:solidFill>
                  <a:schemeClr val="tx1"/>
                </a:solidFill>
                <a:effectLst/>
                <a:latin typeface="Source Sans Pro Web"/>
              </a:rPr>
              <a:t>, </a:t>
            </a:r>
            <a:r>
              <a:rPr kumimoji="0" lang="en-US" altLang="en-US" b="0" i="0" u="sng" strike="noStrike" cap="none" normalizeH="0" baseline="0" dirty="0">
                <a:ln>
                  <a:noFill/>
                </a:ln>
                <a:solidFill>
                  <a:srgbClr val="005EA2"/>
                </a:solidFill>
                <a:effectLst/>
                <a:latin typeface="Source Sans Pro Web"/>
                <a:hlinkClick r:id="rId3"/>
              </a:rPr>
              <a:t>Martin D </a:t>
            </a:r>
            <a:r>
              <a:rPr kumimoji="0" lang="en-US" altLang="en-US" b="0" i="0" u="sng" strike="noStrike" cap="none" normalizeH="0" baseline="0" dirty="0" err="1">
                <a:ln>
                  <a:noFill/>
                </a:ln>
                <a:solidFill>
                  <a:srgbClr val="005EA2"/>
                </a:solidFill>
                <a:effectLst/>
                <a:latin typeface="Source Sans Pro Web"/>
                <a:hlinkClick r:id="rId3"/>
              </a:rPr>
              <a:t>Bootman</a:t>
            </a:r>
            <a:r>
              <a:rPr kumimoji="0" lang="en-US" altLang="en-US" b="0" i="0" u="none" strike="noStrike" cap="none" normalizeH="0" baseline="0" dirty="0">
                <a:ln>
                  <a:noFill/>
                </a:ln>
                <a:solidFill>
                  <a:schemeClr val="tx1"/>
                </a:solidFill>
                <a:effectLst/>
                <a:latin typeface="Source Sans Pro Web"/>
              </a:rPr>
              <a:t> </a:t>
            </a:r>
            <a:r>
              <a:rPr kumimoji="0" lang="en-US" altLang="en-US" b="0" i="0" u="none" strike="noStrike" cap="none" normalizeH="0" baseline="30000" dirty="0">
                <a:ln>
                  <a:noFill/>
                </a:ln>
                <a:solidFill>
                  <a:schemeClr val="tx1"/>
                </a:solidFill>
                <a:effectLst/>
                <a:latin typeface="Source Sans Pro Web"/>
              </a:rPr>
              <a:t>2</a:t>
            </a:r>
            <a:r>
              <a:rPr kumimoji="0" lang="en-US" altLang="en-US" b="0" i="0" u="none" strike="noStrike" cap="none" normalizeH="0" baseline="0" dirty="0">
                <a:ln>
                  <a:noFill/>
                </a:ln>
                <a:solidFill>
                  <a:schemeClr val="tx1"/>
                </a:solidFill>
                <a:effectLst/>
                <a:latin typeface="Source Sans Pro Web"/>
              </a:rPr>
              <a:t>, </a:t>
            </a:r>
            <a:r>
              <a:rPr kumimoji="0" lang="en-US" altLang="en-US" b="0" i="0" u="sng" strike="noStrike" cap="none" normalizeH="0" baseline="0" dirty="0">
                <a:ln>
                  <a:noFill/>
                </a:ln>
                <a:solidFill>
                  <a:srgbClr val="005EA2"/>
                </a:solidFill>
                <a:effectLst/>
                <a:latin typeface="Source Sans Pro Web"/>
                <a:hlinkClick r:id="rId4"/>
              </a:rPr>
              <a:t>John D Scott</a:t>
            </a:r>
            <a:r>
              <a:rPr kumimoji="0" lang="en-US" altLang="en-US" b="0" i="0" u="none" strike="noStrike" cap="none" normalizeH="0" baseline="0" dirty="0">
                <a:ln>
                  <a:noFill/>
                </a:ln>
                <a:solidFill>
                  <a:schemeClr val="tx1"/>
                </a:solidFill>
                <a:effectLst/>
                <a:latin typeface="Source Sans Pro Web"/>
              </a:rPr>
              <a:t> </a:t>
            </a:r>
            <a:r>
              <a:rPr kumimoji="0" lang="en-US" altLang="en-US" b="0" i="0" u="none" strike="noStrike" cap="none" normalizeH="0" baseline="30000" dirty="0">
                <a:ln>
                  <a:noFill/>
                </a:ln>
                <a:solidFill>
                  <a:schemeClr val="tx1"/>
                </a:solidFill>
                <a:effectLst/>
                <a:latin typeface="Source Sans Pro Web"/>
              </a:rPr>
              <a:t>3</a:t>
            </a:r>
            <a:endParaRPr kumimoji="0" lang="en-US" altLang="en-US" b="0" i="0" u="none" strike="noStrike" cap="none" normalizeH="0" baseline="0" dirty="0">
              <a:ln>
                <a:noFill/>
              </a:ln>
              <a:solidFill>
                <a:schemeClr val="tx1"/>
              </a:solidFill>
              <a:effectLst/>
              <a:latin typeface="Source Sans Pro Web"/>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Source Sans Pro Web"/>
              </a:rPr>
              <a:t>PMCID: PMC4968160  PMID: </a:t>
            </a:r>
            <a:r>
              <a:rPr kumimoji="0" lang="en-US" altLang="en-US" b="0" i="0" u="sng" strike="noStrike" cap="none" normalizeH="0" baseline="0" dirty="0">
                <a:ln>
                  <a:noFill/>
                </a:ln>
                <a:solidFill>
                  <a:srgbClr val="005EA2"/>
                </a:solidFill>
                <a:effectLst/>
                <a:latin typeface="Source Sans Pro Web"/>
                <a:hlinkClick r:id="rId5"/>
              </a:rPr>
              <a:t>27481708</a:t>
            </a:r>
            <a:endParaRPr kumimoji="0" lang="en-US" altLang="en-US" b="0" i="0" u="none" strike="noStrike" cap="none" normalizeH="0" baseline="0" dirty="0">
              <a:ln>
                <a:noFill/>
              </a:ln>
              <a:solidFill>
                <a:schemeClr val="tx1"/>
              </a:solidFill>
              <a:effectLst/>
              <a:latin typeface="Source Sans Pro Web"/>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Source Sans Pro Web"/>
              </a:rPr>
              <a:t>Abstract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rPr>
              <a:t>Second messengers are small molecules and ions that relay signals received by cell-surface receptors to effector proteins. They include a wide variety of chemical species and have diverse properties that allow them to signal within membranes (e.g., hydrophobic molecules such as lipids and lipid derivatives), within the cytosol (e.g., polar molecules such as nucleotides and ions), or between the two (e.g., gases and free radicals). Second messengers are typically present at low concentrations in resting cells and can be rapidly produced or released when cells are stimulated. The levels of second messengers are exquisitely controlled temporally and spatially, and, during signaling, enzymatic reactions or opening of ion channels ensure that they are highly amplified. These messengers then diffuse rapidly from the source and bind to target proteins to alter their properties (activity, localization, stability, etc.) to propagate signaling.</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A55D99AA-9A82-47FE-AA96-36B0C777B9C9}"/>
              </a:ext>
            </a:extLst>
          </p:cNvPr>
          <p:cNvSpPr/>
          <p:nvPr/>
        </p:nvSpPr>
        <p:spPr>
          <a:xfrm>
            <a:off x="304800" y="5582960"/>
            <a:ext cx="5257800" cy="369332"/>
          </a:xfrm>
          <a:prstGeom prst="rect">
            <a:avLst/>
          </a:prstGeom>
        </p:spPr>
        <p:txBody>
          <a:bodyPr wrap="square">
            <a:spAutoFit/>
          </a:bodyPr>
          <a:lstStyle/>
          <a:p>
            <a:r>
              <a:rPr lang="en-US" dirty="0"/>
              <a:t>https://pmc.ncbi.nlm.nih.gov/articles/PMC4968160/</a:t>
            </a:r>
          </a:p>
        </p:txBody>
      </p:sp>
    </p:spTree>
    <p:extLst>
      <p:ext uri="{BB962C8B-B14F-4D97-AF65-F5344CB8AC3E}">
        <p14:creationId xmlns:p14="http://schemas.microsoft.com/office/powerpoint/2010/main" val="403311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228600" y="76200"/>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How To Access Digital Library</a:t>
            </a:r>
          </a:p>
        </p:txBody>
      </p:sp>
      <p:sp>
        <p:nvSpPr>
          <p:cNvPr id="7" name="Content Placeholder 5"/>
          <p:cNvSpPr txBox="1">
            <a:spLocks/>
          </p:cNvSpPr>
          <p:nvPr/>
        </p:nvSpPr>
        <p:spPr>
          <a:xfrm>
            <a:off x="762000" y="914400"/>
            <a:ext cx="7986486" cy="6143172"/>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800" b="1" dirty="0">
                <a:solidFill>
                  <a:srgbClr val="202124"/>
                </a:solidFill>
              </a:rPr>
              <a:t>Steps to Access HEC Digital Library</a:t>
            </a:r>
            <a:endParaRPr lang="en-US" sz="2800" dirty="0">
              <a:solidFill>
                <a:srgbClr val="202124"/>
              </a:solidFill>
            </a:endParaRPr>
          </a:p>
          <a:p>
            <a:pPr marL="514350" indent="-514350">
              <a:buFont typeface="+mj-lt"/>
              <a:buAutoNum type="alphaLcParenR"/>
            </a:pPr>
            <a:r>
              <a:rPr lang="en-US" sz="2800" dirty="0">
                <a:solidFill>
                  <a:srgbClr val="202124"/>
                </a:solidFill>
              </a:rPr>
              <a:t>Go to the website of HEC National Digital Library</a:t>
            </a:r>
          </a:p>
          <a:p>
            <a:pPr marL="514350" indent="-514350">
              <a:buFont typeface="+mj-lt"/>
              <a:buAutoNum type="alphaLcParenR"/>
            </a:pPr>
            <a:r>
              <a:rPr lang="en-US" sz="2800" dirty="0">
                <a:solidFill>
                  <a:srgbClr val="202124"/>
                </a:solidFill>
              </a:rPr>
              <a:t>On Home Page, click on the INSTITUTES</a:t>
            </a:r>
          </a:p>
          <a:p>
            <a:pPr marL="514350" indent="-514350">
              <a:buFont typeface="+mj-lt"/>
              <a:buAutoNum type="alphaLcParenR"/>
            </a:pPr>
            <a:r>
              <a:rPr lang="en-US" sz="2800" dirty="0">
                <a:solidFill>
                  <a:srgbClr val="202124"/>
                </a:solidFill>
              </a:rPr>
              <a:t>A page will appear showing the universities from Public and Private Sector and other Institutes which have access to HEC National Digital Library HNDL</a:t>
            </a:r>
          </a:p>
          <a:p>
            <a:pPr marL="514350" indent="-514350">
              <a:buFont typeface="+mj-lt"/>
              <a:buAutoNum type="alphaLcParenR"/>
            </a:pPr>
            <a:r>
              <a:rPr lang="en-US" sz="2800" dirty="0">
                <a:solidFill>
                  <a:srgbClr val="202124"/>
                </a:solidFill>
              </a:rPr>
              <a:t>Select your desired Institute</a:t>
            </a:r>
          </a:p>
          <a:p>
            <a:pPr marL="514350" indent="-514350">
              <a:buFont typeface="+mj-lt"/>
              <a:buAutoNum type="alphaLcParenR"/>
            </a:pPr>
            <a:r>
              <a:rPr lang="en-US" sz="2800" dirty="0">
                <a:solidFill>
                  <a:srgbClr val="000000"/>
                </a:solidFill>
              </a:rPr>
              <a:t>A page will appear showing the resources of the institution</a:t>
            </a:r>
          </a:p>
          <a:p>
            <a:pPr marL="514350" indent="-514350">
              <a:buFont typeface="+mj-lt"/>
              <a:buAutoNum type="alphaLcParenR"/>
            </a:pPr>
            <a:r>
              <a:rPr lang="en-US" sz="2800" dirty="0">
                <a:solidFill>
                  <a:srgbClr val="000000"/>
                </a:solidFill>
              </a:rPr>
              <a:t>Journals and Researches will appear</a:t>
            </a:r>
          </a:p>
          <a:p>
            <a:pPr marL="514350" indent="-514350">
              <a:buFont typeface="+mj-lt"/>
              <a:buAutoNum type="alphaLcParenR"/>
            </a:pPr>
            <a:r>
              <a:rPr lang="en-US" sz="2800" dirty="0">
                <a:solidFill>
                  <a:srgbClr val="000000"/>
                </a:solidFill>
              </a:rPr>
              <a:t>You can find a Journal by clicking on JOURNALS AND DATABASE and enter a keyword to search for your desired journal</a:t>
            </a:r>
            <a:endParaRPr lang="en-US" sz="28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28</a:t>
            </a:fld>
            <a:endParaRPr lang="en-US"/>
          </a:p>
        </p:txBody>
      </p:sp>
    </p:spTree>
    <p:extLst>
      <p:ext uri="{BB962C8B-B14F-4D97-AF65-F5344CB8AC3E}">
        <p14:creationId xmlns:p14="http://schemas.microsoft.com/office/powerpoint/2010/main" val="777431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228600" y="365127"/>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t>Learning Resources</a:t>
            </a:r>
            <a:endParaRPr lang="en-US" sz="3600" b="1" dirty="0">
              <a:latin typeface="+mn-lt"/>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29</a:t>
            </a:fld>
            <a:endParaRPr lang="en-US"/>
          </a:p>
        </p:txBody>
      </p:sp>
      <p:sp>
        <p:nvSpPr>
          <p:cNvPr id="8" name="Rectangle 7">
            <a:extLst>
              <a:ext uri="{FF2B5EF4-FFF2-40B4-BE49-F238E27FC236}">
                <a16:creationId xmlns:a16="http://schemas.microsoft.com/office/drawing/2014/main" id="{DC7AF0DB-D0AC-4407-92A0-B02F6F14EB38}"/>
              </a:ext>
            </a:extLst>
          </p:cNvPr>
          <p:cNvSpPr/>
          <p:nvPr/>
        </p:nvSpPr>
        <p:spPr>
          <a:xfrm>
            <a:off x="1012372" y="3029495"/>
            <a:ext cx="4572000" cy="1320361"/>
          </a:xfrm>
          <a:prstGeom prst="rect">
            <a:avLst/>
          </a:prstGeom>
        </p:spPr>
        <p:txBody>
          <a:bodyPr>
            <a:spAutoFit/>
          </a:bodyPr>
          <a:lstStyle/>
          <a:p>
            <a:pPr marL="128905" indent="-128905" defTabSz="514350">
              <a:lnSpc>
                <a:spcPct val="90000"/>
              </a:lnSpc>
              <a:spcBef>
                <a:spcPts val="565"/>
              </a:spcBef>
              <a:buFont typeface="Wingdings" panose="05000000000000000000" pitchFamily="2" charset="2"/>
              <a:buChar char="§"/>
            </a:pPr>
            <a:r>
              <a:rPr lang="en-GB" dirty="0">
                <a:solidFill>
                  <a:prstClr val="black"/>
                </a:solidFill>
                <a:latin typeface="Times New Roman" panose="02020603050405020304" pitchFamily="18" charset="0"/>
                <a:cs typeface="Times New Roman" panose="02020603050405020304" pitchFamily="18" charset="0"/>
              </a:rPr>
              <a:t>HARPERS Illustrated Biochemistry, </a:t>
            </a:r>
          </a:p>
          <a:p>
            <a:pPr marL="128905" indent="-128905" defTabSz="514350">
              <a:lnSpc>
                <a:spcPct val="90000"/>
              </a:lnSpc>
              <a:spcBef>
                <a:spcPts val="565"/>
              </a:spcBef>
              <a:buFont typeface="Wingdings" panose="05000000000000000000" pitchFamily="2" charset="2"/>
              <a:buChar char="§"/>
            </a:pPr>
            <a:r>
              <a:rPr lang="en-GB" dirty="0">
                <a:solidFill>
                  <a:prstClr val="black"/>
                </a:solidFill>
                <a:latin typeface="Times New Roman" panose="02020603050405020304" pitchFamily="18" charset="0"/>
                <a:cs typeface="Times New Roman" panose="02020603050405020304" pitchFamily="18" charset="0"/>
              </a:rPr>
              <a:t>(31th edition, chapter 42, Pages 501-510)</a:t>
            </a:r>
          </a:p>
          <a:p>
            <a:pPr marL="128905" indent="-128905" defTabSz="514350">
              <a:lnSpc>
                <a:spcPct val="90000"/>
              </a:lnSpc>
              <a:spcBef>
                <a:spcPts val="565"/>
              </a:spcBef>
              <a:buFont typeface="Wingdings" panose="05000000000000000000" pitchFamily="2" charset="2"/>
              <a:buChar char="§"/>
            </a:pPr>
            <a:r>
              <a:rPr lang="en-GB" dirty="0">
                <a:solidFill>
                  <a:prstClr val="black"/>
                </a:solidFill>
                <a:latin typeface="Times New Roman" panose="02020603050405020304" pitchFamily="18" charset="0"/>
                <a:cs typeface="Times New Roman" panose="02020603050405020304" pitchFamily="18" charset="0"/>
              </a:rPr>
              <a:t>Related articles</a:t>
            </a:r>
          </a:p>
          <a:p>
            <a:pPr marL="128905" indent="-128905" defTabSz="514350">
              <a:lnSpc>
                <a:spcPct val="90000"/>
              </a:lnSpc>
              <a:spcBef>
                <a:spcPts val="565"/>
              </a:spcBef>
              <a:buFont typeface="Wingdings" panose="05000000000000000000" pitchFamily="2" charset="2"/>
              <a:buChar char="§"/>
            </a:pPr>
            <a:r>
              <a:rPr lang="en-GB" dirty="0">
                <a:solidFill>
                  <a:prstClr val="black"/>
                </a:solidFill>
                <a:latin typeface="Times New Roman" panose="02020603050405020304" pitchFamily="18" charset="0"/>
                <a:cs typeface="Times New Roman" panose="02020603050405020304" pitchFamily="18" charset="0"/>
              </a:rPr>
              <a:t>Google images</a:t>
            </a:r>
          </a:p>
        </p:txBody>
      </p:sp>
      <p:pic>
        <p:nvPicPr>
          <p:cNvPr id="9" name="Picture 8">
            <a:extLst>
              <a:ext uri="{FF2B5EF4-FFF2-40B4-BE49-F238E27FC236}">
                <a16:creationId xmlns:a16="http://schemas.microsoft.com/office/drawing/2014/main" id="{729E312D-06CA-49C7-8499-7841F4F27815}"/>
              </a:ext>
            </a:extLst>
          </p:cNvPr>
          <p:cNvPicPr>
            <a:picLocks noChangeAspect="1"/>
          </p:cNvPicPr>
          <p:nvPr/>
        </p:nvPicPr>
        <p:blipFill>
          <a:blip r:embed="rId2"/>
          <a:stretch>
            <a:fillRect/>
          </a:stretch>
        </p:blipFill>
        <p:spPr>
          <a:xfrm>
            <a:off x="5917447" y="2389981"/>
            <a:ext cx="2057428" cy="2639219"/>
          </a:xfrm>
          <a:prstGeom prst="rect">
            <a:avLst/>
          </a:prstGeom>
        </p:spPr>
      </p:pic>
    </p:spTree>
    <p:extLst>
      <p:ext uri="{BB962C8B-B14F-4D97-AF65-F5344CB8AC3E}">
        <p14:creationId xmlns:p14="http://schemas.microsoft.com/office/powerpoint/2010/main" val="2915695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a:latin typeface="+mn-lt"/>
              </a:rPr>
              <a:t>Motto, Vision, Dream</a:t>
            </a:r>
          </a:p>
        </p:txBody>
      </p:sp>
      <p:graphicFrame>
        <p:nvGraphicFramePr>
          <p:cNvPr id="4" name="Content Placeholder 3">
            <a:extLst>
              <a:ext uri="{FF2B5EF4-FFF2-40B4-BE49-F238E27FC236}">
                <a16:creationId xmlns:a16="http://schemas.microsoft.com/office/drawing/2014/main" id="{A267C48E-C722-45BA-ABA8-7A339C617CBD}"/>
              </a:ext>
            </a:extLst>
          </p:cNvPr>
          <p:cNvGraphicFramePr>
            <a:graphicFrameLocks noGrp="1"/>
          </p:cNvGraphicFramePr>
          <p:nvPr>
            <p:ph idx="1"/>
          </p:nvPr>
        </p:nvGraphicFramePr>
        <p:xfrm>
          <a:off x="628650" y="1825625"/>
          <a:ext cx="3269582"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4572000" y="1295400"/>
            <a:ext cx="4114799" cy="526297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a:ea typeface="+mn-ea"/>
                <a:cs typeface="+mn-cs"/>
              </a:rPr>
              <a:t>To impart evidence based research oriented medical 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a:ea typeface="+mn-ea"/>
                <a:cs typeface="+mn-cs"/>
              </a:rPr>
              <a:t>To provide best possible patient 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a:ea typeface="+mn-ea"/>
                <a:cs typeface="+mn-cs"/>
              </a:rPr>
              <a:t>To inculcate the values of mutual respect and ethical practice of medicine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1886851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F13FB-D5FC-48BE-B5F8-6E4CCFF27E1B}"/>
              </a:ext>
            </a:extLst>
          </p:cNvPr>
          <p:cNvSpPr>
            <a:spLocks noGrp="1"/>
          </p:cNvSpPr>
          <p:nvPr>
            <p:ph type="title"/>
          </p:nvPr>
        </p:nvSpPr>
        <p:spPr/>
        <p:txBody>
          <a:bodyPr/>
          <a:lstStyle/>
          <a:p>
            <a:r>
              <a:rPr lang="en-US" dirty="0" err="1"/>
              <a:t>Assesment</a:t>
            </a:r>
            <a:endParaRPr lang="en-US" dirty="0"/>
          </a:p>
        </p:txBody>
      </p:sp>
      <p:sp>
        <p:nvSpPr>
          <p:cNvPr id="4" name="Slide Number Placeholder 3">
            <a:extLst>
              <a:ext uri="{FF2B5EF4-FFF2-40B4-BE49-F238E27FC236}">
                <a16:creationId xmlns:a16="http://schemas.microsoft.com/office/drawing/2014/main" id="{6517E28B-B094-4331-A609-0024C7F9E98A}"/>
              </a:ext>
            </a:extLst>
          </p:cNvPr>
          <p:cNvSpPr>
            <a:spLocks noGrp="1"/>
          </p:cNvSpPr>
          <p:nvPr>
            <p:ph type="sldNum" sz="quarter" idx="12"/>
          </p:nvPr>
        </p:nvSpPr>
        <p:spPr/>
        <p:txBody>
          <a:bodyPr/>
          <a:lstStyle/>
          <a:p>
            <a:fld id="{B6F15528-21DE-4FAA-801E-634DDDAF4B2B}" type="slidenum">
              <a:rPr lang="en-US" smtClean="0"/>
              <a:pPr/>
              <a:t>30</a:t>
            </a:fld>
            <a:endParaRPr lang="en-US" dirty="0"/>
          </a:p>
        </p:txBody>
      </p:sp>
      <p:sp>
        <p:nvSpPr>
          <p:cNvPr id="5" name="Content Placeholder 2">
            <a:extLst>
              <a:ext uri="{FF2B5EF4-FFF2-40B4-BE49-F238E27FC236}">
                <a16:creationId xmlns:a16="http://schemas.microsoft.com/office/drawing/2014/main" id="{01EF6EFC-EE01-4ED5-BD6E-E42E91E3F464}"/>
              </a:ext>
            </a:extLst>
          </p:cNvPr>
          <p:cNvSpPr txBox="1">
            <a:spLocks/>
          </p:cNvSpPr>
          <p:nvPr/>
        </p:nvSpPr>
        <p:spPr>
          <a:xfrm>
            <a:off x="761405" y="2115741"/>
            <a:ext cx="7621191" cy="311348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ltLang="en-US" sz="2100"/>
              <a:t>1. Which of the following is NOT a second messenger?</a:t>
            </a:r>
          </a:p>
          <a:p>
            <a:pPr marL="0" indent="0">
              <a:buFont typeface="Arial" pitchFamily="34" charset="0"/>
              <a:buNone/>
            </a:pPr>
            <a:r>
              <a:rPr lang="en-US" altLang="en-US" sz="2100"/>
              <a:t>A. Cyclic AMP (cAMP)</a:t>
            </a:r>
          </a:p>
          <a:p>
            <a:pPr marL="0" indent="0">
              <a:buFont typeface="Arial" pitchFamily="34" charset="0"/>
              <a:buNone/>
            </a:pPr>
            <a:r>
              <a:rPr lang="en-US" altLang="en-US" sz="2100"/>
              <a:t>B. Cyclic GMP (cGMP)</a:t>
            </a:r>
          </a:p>
          <a:p>
            <a:pPr marL="0" indent="0">
              <a:buFont typeface="Arial" pitchFamily="34" charset="0"/>
              <a:buNone/>
            </a:pPr>
            <a:r>
              <a:rPr lang="en-US" altLang="en-US" sz="2100"/>
              <a:t>C. Calcium ions (Ca²⁺)</a:t>
            </a:r>
          </a:p>
          <a:p>
            <a:pPr marL="0" indent="0">
              <a:buFont typeface="Arial" pitchFamily="34" charset="0"/>
              <a:buNone/>
            </a:pPr>
            <a:r>
              <a:rPr lang="en-US" altLang="en-US" sz="2100"/>
              <a:t>D. Insulin</a:t>
            </a:r>
          </a:p>
          <a:p>
            <a:pPr marL="0" indent="0">
              <a:buFont typeface="Arial" pitchFamily="34" charset="0"/>
              <a:buNone/>
            </a:pPr>
            <a:r>
              <a:rPr lang="en-US" altLang="en-US" sz="2100"/>
              <a:t>E. None of them</a:t>
            </a:r>
            <a:endParaRPr lang="en-US" altLang="en-US" sz="2100" dirty="0"/>
          </a:p>
        </p:txBody>
      </p:sp>
    </p:spTree>
    <p:extLst>
      <p:ext uri="{BB962C8B-B14F-4D97-AF65-F5344CB8AC3E}">
        <p14:creationId xmlns:p14="http://schemas.microsoft.com/office/powerpoint/2010/main" val="15976709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178E60-9827-47CA-B2C0-A92AF18AD3FD}"/>
              </a:ext>
            </a:extLst>
          </p:cNvPr>
          <p:cNvSpPr>
            <a:spLocks noGrp="1"/>
          </p:cNvSpPr>
          <p:nvPr>
            <p:ph type="sldNum" sz="quarter" idx="12"/>
          </p:nvPr>
        </p:nvSpPr>
        <p:spPr/>
        <p:txBody>
          <a:bodyPr/>
          <a:lstStyle/>
          <a:p>
            <a:fld id="{B6F15528-21DE-4FAA-801E-634DDDAF4B2B}" type="slidenum">
              <a:rPr lang="en-US" smtClean="0"/>
              <a:pPr/>
              <a:t>31</a:t>
            </a:fld>
            <a:endParaRPr lang="en-US" dirty="0"/>
          </a:p>
        </p:txBody>
      </p:sp>
      <p:sp>
        <p:nvSpPr>
          <p:cNvPr id="5" name="Content Placeholder 2">
            <a:extLst>
              <a:ext uri="{FF2B5EF4-FFF2-40B4-BE49-F238E27FC236}">
                <a16:creationId xmlns:a16="http://schemas.microsoft.com/office/drawing/2014/main" id="{CD3EC3CE-68C0-42E8-BF07-610896A8D698}"/>
              </a:ext>
            </a:extLst>
          </p:cNvPr>
          <p:cNvSpPr txBox="1">
            <a:spLocks/>
          </p:cNvSpPr>
          <p:nvPr/>
        </p:nvSpPr>
        <p:spPr>
          <a:xfrm>
            <a:off x="692944" y="2041922"/>
            <a:ext cx="7569994" cy="32289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ltLang="en-US" sz="2100"/>
              <a:t>2. Which enzyme is directly activated by cAMP in the signaling pathway?</a:t>
            </a:r>
          </a:p>
          <a:p>
            <a:pPr marL="0" indent="0">
              <a:buFont typeface="Arial" pitchFamily="34" charset="0"/>
              <a:buNone/>
            </a:pPr>
            <a:r>
              <a:rPr lang="en-US" altLang="en-US" sz="2100"/>
              <a:t>A. Adenylyl cyclase</a:t>
            </a:r>
          </a:p>
          <a:p>
            <a:pPr marL="0" indent="0">
              <a:buFont typeface="Arial" pitchFamily="34" charset="0"/>
              <a:buNone/>
            </a:pPr>
            <a:r>
              <a:rPr lang="en-US" altLang="en-US" sz="2100"/>
              <a:t>B. Protein kinase A (PKA)</a:t>
            </a:r>
          </a:p>
          <a:p>
            <a:pPr marL="0" indent="0">
              <a:buFont typeface="Arial" pitchFamily="34" charset="0"/>
              <a:buNone/>
            </a:pPr>
            <a:r>
              <a:rPr lang="en-US" altLang="en-US" sz="2100"/>
              <a:t>C. Phospholipase C (PLC)</a:t>
            </a:r>
          </a:p>
          <a:p>
            <a:pPr marL="0" indent="0">
              <a:buFont typeface="Arial" pitchFamily="34" charset="0"/>
              <a:buNone/>
            </a:pPr>
            <a:r>
              <a:rPr lang="en-US" altLang="en-US" sz="2100"/>
              <a:t>D. Guanylyl cyclase</a:t>
            </a:r>
          </a:p>
          <a:p>
            <a:pPr marL="0" indent="0">
              <a:buFont typeface="Arial" pitchFamily="34" charset="0"/>
              <a:buNone/>
            </a:pPr>
            <a:r>
              <a:rPr lang="en-US" altLang="en-US" sz="2100"/>
              <a:t>E. None of them</a:t>
            </a:r>
            <a:endParaRPr lang="en-US" altLang="en-US" sz="2100" dirty="0"/>
          </a:p>
        </p:txBody>
      </p:sp>
    </p:spTree>
    <p:extLst>
      <p:ext uri="{BB962C8B-B14F-4D97-AF65-F5344CB8AC3E}">
        <p14:creationId xmlns:p14="http://schemas.microsoft.com/office/powerpoint/2010/main" val="3916904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897D90-3837-4B4D-9888-DC0A26C99052}"/>
              </a:ext>
            </a:extLst>
          </p:cNvPr>
          <p:cNvSpPr>
            <a:spLocks noGrp="1"/>
          </p:cNvSpPr>
          <p:nvPr>
            <p:ph type="sldNum" sz="quarter" idx="12"/>
          </p:nvPr>
        </p:nvSpPr>
        <p:spPr/>
        <p:txBody>
          <a:bodyPr/>
          <a:lstStyle/>
          <a:p>
            <a:fld id="{B6F15528-21DE-4FAA-801E-634DDDAF4B2B}" type="slidenum">
              <a:rPr lang="en-US" smtClean="0"/>
              <a:pPr/>
              <a:t>32</a:t>
            </a:fld>
            <a:endParaRPr lang="en-US" dirty="0"/>
          </a:p>
        </p:txBody>
      </p:sp>
      <p:sp>
        <p:nvSpPr>
          <p:cNvPr id="5" name="Content Placeholder 2">
            <a:extLst>
              <a:ext uri="{FF2B5EF4-FFF2-40B4-BE49-F238E27FC236}">
                <a16:creationId xmlns:a16="http://schemas.microsoft.com/office/drawing/2014/main" id="{013FAECD-C631-4037-8B01-B1F46C36CAE6}"/>
              </a:ext>
            </a:extLst>
          </p:cNvPr>
          <p:cNvSpPr txBox="1">
            <a:spLocks/>
          </p:cNvSpPr>
          <p:nvPr/>
        </p:nvSpPr>
        <p:spPr>
          <a:xfrm>
            <a:off x="685800" y="457200"/>
            <a:ext cx="6579394" cy="31265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ltLang="en-US" sz="2100"/>
              <a:t>3. In the phosphoinositide signaling pathway, which molecule acts as a second messenger to release calcium from intracellular stores?</a:t>
            </a:r>
          </a:p>
          <a:p>
            <a:pPr marL="0" indent="0">
              <a:buFont typeface="Arial" pitchFamily="34" charset="0"/>
              <a:buNone/>
            </a:pPr>
            <a:r>
              <a:rPr lang="en-US" altLang="en-US" sz="2100"/>
              <a:t>A. Diacylglycerol (DAG)</a:t>
            </a:r>
          </a:p>
          <a:p>
            <a:pPr marL="0" indent="0">
              <a:buFont typeface="Arial" pitchFamily="34" charset="0"/>
              <a:buNone/>
            </a:pPr>
            <a:r>
              <a:rPr lang="en-US" altLang="en-US" sz="2100"/>
              <a:t>B. Inositol trisphosphate (IP₃)</a:t>
            </a:r>
          </a:p>
          <a:p>
            <a:pPr marL="0" indent="0">
              <a:buFont typeface="Arial" pitchFamily="34" charset="0"/>
              <a:buNone/>
            </a:pPr>
            <a:r>
              <a:rPr lang="en-US" altLang="en-US" sz="2100"/>
              <a:t>C. Cyclic AMP (cAMP)</a:t>
            </a:r>
          </a:p>
          <a:p>
            <a:pPr marL="0" indent="0">
              <a:buFont typeface="Arial" pitchFamily="34" charset="0"/>
              <a:buNone/>
            </a:pPr>
            <a:r>
              <a:rPr lang="en-US" altLang="en-US" sz="2100"/>
              <a:t>D. cGMP</a:t>
            </a:r>
          </a:p>
          <a:p>
            <a:pPr marL="0" indent="0">
              <a:buFont typeface="Arial" pitchFamily="34" charset="0"/>
              <a:buNone/>
            </a:pPr>
            <a:r>
              <a:rPr lang="en-US" altLang="en-US" sz="2100"/>
              <a:t>E. None of them</a:t>
            </a:r>
            <a:endParaRPr lang="en-US" altLang="en-US" sz="2100" dirty="0"/>
          </a:p>
        </p:txBody>
      </p:sp>
      <p:sp>
        <p:nvSpPr>
          <p:cNvPr id="6" name="Content Placeholder 2">
            <a:extLst>
              <a:ext uri="{FF2B5EF4-FFF2-40B4-BE49-F238E27FC236}">
                <a16:creationId xmlns:a16="http://schemas.microsoft.com/office/drawing/2014/main" id="{3B7A3AB3-A8F3-491D-B17A-85402D7DC314}"/>
              </a:ext>
            </a:extLst>
          </p:cNvPr>
          <p:cNvSpPr txBox="1">
            <a:spLocks/>
          </p:cNvSpPr>
          <p:nvPr/>
        </p:nvSpPr>
        <p:spPr>
          <a:xfrm>
            <a:off x="691978" y="3751273"/>
            <a:ext cx="7679531" cy="306347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ltLang="en-US" sz="2100"/>
              <a:t>4. Which of the following receptors is associated with the G-protein-coupled receptor (GPCR) signaling pathway?</a:t>
            </a:r>
          </a:p>
          <a:p>
            <a:pPr marL="0" indent="0">
              <a:buFont typeface="Arial" pitchFamily="34" charset="0"/>
              <a:buNone/>
            </a:pPr>
            <a:r>
              <a:rPr lang="en-US" altLang="en-US" sz="2100"/>
              <a:t>A. Insulin receptor</a:t>
            </a:r>
          </a:p>
          <a:p>
            <a:pPr marL="0" indent="0">
              <a:buFont typeface="Arial" pitchFamily="34" charset="0"/>
              <a:buNone/>
            </a:pPr>
            <a:r>
              <a:rPr lang="en-US" altLang="en-US" sz="2100"/>
              <a:t>B. Nicotinic acetylcholine receptor</a:t>
            </a:r>
          </a:p>
          <a:p>
            <a:pPr marL="0" indent="0">
              <a:buFont typeface="Arial" pitchFamily="34" charset="0"/>
              <a:buNone/>
            </a:pPr>
            <a:r>
              <a:rPr lang="en-US" altLang="en-US" sz="2100"/>
              <a:t>C. Beta-adrenergic receptor</a:t>
            </a:r>
          </a:p>
          <a:p>
            <a:pPr marL="0" indent="0">
              <a:buFont typeface="Arial" pitchFamily="34" charset="0"/>
              <a:buNone/>
            </a:pPr>
            <a:r>
              <a:rPr lang="en-US" altLang="en-US" sz="2100"/>
              <a:t>D. Steroid hormone receptor</a:t>
            </a:r>
          </a:p>
          <a:p>
            <a:pPr marL="0" indent="0">
              <a:buFont typeface="Arial" pitchFamily="34" charset="0"/>
              <a:buNone/>
            </a:pPr>
            <a:r>
              <a:rPr lang="en-US" altLang="en-US" sz="2100"/>
              <a:t>E. None of them</a:t>
            </a:r>
            <a:endParaRPr lang="en-US" altLang="en-US" sz="2100" dirty="0"/>
          </a:p>
        </p:txBody>
      </p:sp>
    </p:spTree>
    <p:extLst>
      <p:ext uri="{BB962C8B-B14F-4D97-AF65-F5344CB8AC3E}">
        <p14:creationId xmlns:p14="http://schemas.microsoft.com/office/powerpoint/2010/main" val="500173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55C4D4-BF0F-438B-B88B-9E82213B2B2F}"/>
              </a:ext>
            </a:extLst>
          </p:cNvPr>
          <p:cNvSpPr>
            <a:spLocks noGrp="1"/>
          </p:cNvSpPr>
          <p:nvPr>
            <p:ph type="sldNum" sz="quarter" idx="12"/>
          </p:nvPr>
        </p:nvSpPr>
        <p:spPr/>
        <p:txBody>
          <a:bodyPr/>
          <a:lstStyle/>
          <a:p>
            <a:fld id="{B6F15528-21DE-4FAA-801E-634DDDAF4B2B}" type="slidenum">
              <a:rPr lang="en-US" smtClean="0"/>
              <a:pPr/>
              <a:t>33</a:t>
            </a:fld>
            <a:endParaRPr lang="en-US" dirty="0"/>
          </a:p>
        </p:txBody>
      </p:sp>
      <p:sp>
        <p:nvSpPr>
          <p:cNvPr id="5" name="Content Placeholder 2">
            <a:extLst>
              <a:ext uri="{FF2B5EF4-FFF2-40B4-BE49-F238E27FC236}">
                <a16:creationId xmlns:a16="http://schemas.microsoft.com/office/drawing/2014/main" id="{188D468A-B333-4161-843A-0F71FBAAC689}"/>
              </a:ext>
            </a:extLst>
          </p:cNvPr>
          <p:cNvSpPr txBox="1">
            <a:spLocks/>
          </p:cNvSpPr>
          <p:nvPr/>
        </p:nvSpPr>
        <p:spPr>
          <a:xfrm>
            <a:off x="925116" y="1859756"/>
            <a:ext cx="7640240" cy="33385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ltLang="en-US" sz="2100"/>
              <a:t>5. Which of the following is NOT involved in the MAPK (mitogen-activated protein kinase) signaling pathway?</a:t>
            </a:r>
          </a:p>
          <a:p>
            <a:pPr marL="0" indent="0">
              <a:buFont typeface="Arial" pitchFamily="34" charset="0"/>
              <a:buNone/>
            </a:pPr>
            <a:r>
              <a:rPr lang="en-US" altLang="en-US" sz="2100"/>
              <a:t>A. Ras protein</a:t>
            </a:r>
          </a:p>
          <a:p>
            <a:pPr marL="0" indent="0">
              <a:buFont typeface="Arial" pitchFamily="34" charset="0"/>
              <a:buNone/>
            </a:pPr>
            <a:r>
              <a:rPr lang="en-US" altLang="en-US" sz="2100"/>
              <a:t>B. RAF kinase</a:t>
            </a:r>
          </a:p>
          <a:p>
            <a:pPr marL="0" indent="0">
              <a:buFont typeface="Arial" pitchFamily="34" charset="0"/>
              <a:buNone/>
            </a:pPr>
            <a:r>
              <a:rPr lang="en-US" altLang="en-US" sz="2100"/>
              <a:t>C. MEK kinase</a:t>
            </a:r>
          </a:p>
          <a:p>
            <a:pPr marL="0" indent="0">
              <a:buFont typeface="Arial" pitchFamily="34" charset="0"/>
              <a:buNone/>
            </a:pPr>
            <a:r>
              <a:rPr lang="en-US" altLang="en-US" sz="2100"/>
              <a:t>D. Adenylyl cyclase</a:t>
            </a:r>
          </a:p>
          <a:p>
            <a:pPr marL="0" indent="0">
              <a:buFont typeface="Arial" pitchFamily="34" charset="0"/>
              <a:buNone/>
            </a:pPr>
            <a:r>
              <a:rPr lang="en-US" altLang="en-US" sz="2100"/>
              <a:t>E. None of them</a:t>
            </a:r>
            <a:endParaRPr lang="en-US" altLang="en-US" sz="2100" dirty="0"/>
          </a:p>
        </p:txBody>
      </p:sp>
    </p:spTree>
    <p:extLst>
      <p:ext uri="{BB962C8B-B14F-4D97-AF65-F5344CB8AC3E}">
        <p14:creationId xmlns:p14="http://schemas.microsoft.com/office/powerpoint/2010/main" val="3153488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7BB3DE-2067-4166-8F0C-029A898BC85E}"/>
              </a:ext>
            </a:extLst>
          </p:cNvPr>
          <p:cNvSpPr>
            <a:spLocks noGrp="1"/>
          </p:cNvSpPr>
          <p:nvPr>
            <p:ph type="sldNum" sz="quarter" idx="12"/>
          </p:nvPr>
        </p:nvSpPr>
        <p:spPr/>
        <p:txBody>
          <a:bodyPr/>
          <a:lstStyle/>
          <a:p>
            <a:fld id="{B6F15528-21DE-4FAA-801E-634DDDAF4B2B}" type="slidenum">
              <a:rPr lang="en-US" smtClean="0"/>
              <a:pPr/>
              <a:t>34</a:t>
            </a:fld>
            <a:endParaRPr lang="en-US" dirty="0"/>
          </a:p>
        </p:txBody>
      </p:sp>
      <p:sp>
        <p:nvSpPr>
          <p:cNvPr id="5" name="Title 1">
            <a:extLst>
              <a:ext uri="{FF2B5EF4-FFF2-40B4-BE49-F238E27FC236}">
                <a16:creationId xmlns:a16="http://schemas.microsoft.com/office/drawing/2014/main" id="{5196B0A4-33D7-4F83-85F1-29C1EA64DCA4}"/>
              </a:ext>
            </a:extLst>
          </p:cNvPr>
          <p:cNvSpPr>
            <a:spLocks noGrp="1"/>
          </p:cNvSpPr>
          <p:nvPr>
            <p:ph type="title"/>
          </p:nvPr>
        </p:nvSpPr>
        <p:spPr>
          <a:xfrm>
            <a:off x="457200" y="274638"/>
            <a:ext cx="8229600" cy="1143000"/>
          </a:xfrm>
        </p:spPr>
        <p:txBody>
          <a:bodyPr>
            <a:normAutofit/>
          </a:bodyPr>
          <a:lstStyle/>
          <a:p>
            <a:pPr algn="ctr"/>
            <a:r>
              <a:rPr lang="en-US" sz="3000" b="1" u="sng" dirty="0">
                <a:latin typeface="+mn-lt"/>
                <a:cs typeface="+mn-lt"/>
              </a:rPr>
              <a:t>MCQS KEY</a:t>
            </a:r>
            <a:endParaRPr lang="en-US" sz="3000" b="1" u="sng" dirty="0">
              <a:latin typeface="Baskerville Old Face" panose="02020602080505020303" pitchFamily="18" charset="0"/>
            </a:endParaRPr>
          </a:p>
        </p:txBody>
      </p:sp>
      <p:sp>
        <p:nvSpPr>
          <p:cNvPr id="6" name="Content Placeholder 2">
            <a:extLst>
              <a:ext uri="{FF2B5EF4-FFF2-40B4-BE49-F238E27FC236}">
                <a16:creationId xmlns:a16="http://schemas.microsoft.com/office/drawing/2014/main" id="{8501391F-16FE-4EF8-9127-6FE5B29EC25B}"/>
              </a:ext>
            </a:extLst>
          </p:cNvPr>
          <p:cNvSpPr txBox="1">
            <a:spLocks/>
          </p:cNvSpPr>
          <p:nvPr/>
        </p:nvSpPr>
        <p:spPr>
          <a:xfrm>
            <a:off x="757238" y="2072879"/>
            <a:ext cx="8386763" cy="37147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100"/>
              <a:t>1. d</a:t>
            </a:r>
          </a:p>
          <a:p>
            <a:pPr marL="0" indent="0">
              <a:buFont typeface="Arial" pitchFamily="34" charset="0"/>
              <a:buNone/>
            </a:pPr>
            <a:r>
              <a:rPr lang="en-US" sz="2100"/>
              <a:t>2. b</a:t>
            </a:r>
          </a:p>
          <a:p>
            <a:pPr marL="0" indent="0">
              <a:buFont typeface="Arial" pitchFamily="34" charset="0"/>
              <a:buNone/>
            </a:pPr>
            <a:r>
              <a:rPr lang="en-US" sz="2100"/>
              <a:t>3. b</a:t>
            </a:r>
          </a:p>
          <a:p>
            <a:pPr marL="0" indent="0">
              <a:buFont typeface="Arial" pitchFamily="34" charset="0"/>
              <a:buNone/>
            </a:pPr>
            <a:r>
              <a:rPr lang="en-US" sz="2100"/>
              <a:t>4. c</a:t>
            </a:r>
          </a:p>
          <a:p>
            <a:pPr marL="0" indent="0">
              <a:buFont typeface="Arial" pitchFamily="34" charset="0"/>
              <a:buNone/>
            </a:pPr>
            <a:r>
              <a:rPr lang="en-US" sz="2100"/>
              <a:t>5. d</a:t>
            </a:r>
            <a:endParaRPr lang="en-US" sz="2100" dirty="0"/>
          </a:p>
        </p:txBody>
      </p:sp>
    </p:spTree>
    <p:extLst>
      <p:ext uri="{BB962C8B-B14F-4D97-AF65-F5344CB8AC3E}">
        <p14:creationId xmlns:p14="http://schemas.microsoft.com/office/powerpoint/2010/main" val="3156169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57400" y="2514600"/>
            <a:ext cx="5029200" cy="1143000"/>
          </a:xfrm>
        </p:spPr>
        <p:txBody>
          <a:bodyPr>
            <a:normAutofit/>
          </a:bodyPr>
          <a:lstStyle/>
          <a:p>
            <a:pPr algn="ctr"/>
            <a:r>
              <a:rPr lang="en-US" sz="5400" b="1" dirty="0">
                <a:latin typeface="+mn-lt"/>
              </a:rPr>
              <a:t>THANK YOU</a:t>
            </a:r>
          </a:p>
        </p:txBody>
      </p:sp>
      <p:sp>
        <p:nvSpPr>
          <p:cNvPr id="6" name="Slide Number Placeholder 5"/>
          <p:cNvSpPr>
            <a:spLocks noGrp="1"/>
          </p:cNvSpPr>
          <p:nvPr>
            <p:ph type="sldNum" sz="quarter" idx="12"/>
          </p:nvPr>
        </p:nvSpPr>
        <p:spPr/>
        <p:txBody>
          <a:bodyPr/>
          <a:lstStyle/>
          <a:p>
            <a:fld id="{B6F15528-21DE-4FAA-801E-634DDDAF4B2B}" type="slidenum">
              <a:rPr lang="en-US" smtClean="0"/>
              <a:pPr/>
              <a:t>35</a:t>
            </a:fld>
            <a:endParaRPr lang="en-US"/>
          </a:p>
        </p:txBody>
      </p:sp>
    </p:spTree>
    <p:extLst>
      <p:ext uri="{BB962C8B-B14F-4D97-AF65-F5344CB8AC3E}">
        <p14:creationId xmlns:p14="http://schemas.microsoft.com/office/powerpoint/2010/main" val="1354827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04900"/>
            <a:ext cx="8001000"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228600" y="304800"/>
            <a:ext cx="8686800" cy="7159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dirty="0">
                <a:latin typeface="+mn-lt"/>
              </a:rPr>
              <a:t>Professor Umar Model of Integrated Lecture</a:t>
            </a:r>
          </a:p>
        </p:txBody>
      </p:sp>
      <p:sp>
        <p:nvSpPr>
          <p:cNvPr id="8" name="Slide Number Placeholder 7"/>
          <p:cNvSpPr>
            <a:spLocks noGrp="1"/>
          </p:cNvSpPr>
          <p:nvPr>
            <p:ph type="sldNum" sz="quarter" idx="12"/>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266079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600" y="304800"/>
            <a:ext cx="8686800" cy="7159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Learning Objectives</a:t>
            </a:r>
          </a:p>
        </p:txBody>
      </p:sp>
      <p:sp>
        <p:nvSpPr>
          <p:cNvPr id="7" name="Slide Number Placeholder 6"/>
          <p:cNvSpPr>
            <a:spLocks noGrp="1"/>
          </p:cNvSpPr>
          <p:nvPr>
            <p:ph type="sldNum" sz="quarter" idx="12"/>
          </p:nvPr>
        </p:nvSpPr>
        <p:spPr/>
        <p:txBody>
          <a:bodyPr/>
          <a:lstStyle/>
          <a:p>
            <a:fld id="{B6F15528-21DE-4FAA-801E-634DDDAF4B2B}" type="slidenum">
              <a:rPr lang="en-US" smtClean="0"/>
              <a:pPr/>
              <a:t>5</a:t>
            </a:fld>
            <a:endParaRPr lang="en-US"/>
          </a:p>
        </p:txBody>
      </p:sp>
      <p:sp>
        <p:nvSpPr>
          <p:cNvPr id="8" name="TextBox 7">
            <a:extLst>
              <a:ext uri="{FF2B5EF4-FFF2-40B4-BE49-F238E27FC236}">
                <a16:creationId xmlns:a16="http://schemas.microsoft.com/office/drawing/2014/main" id="{40B26D9E-1D5D-42A7-8F64-453D36055BE2}"/>
              </a:ext>
            </a:extLst>
          </p:cNvPr>
          <p:cNvSpPr txBox="1"/>
          <p:nvPr/>
        </p:nvSpPr>
        <p:spPr>
          <a:xfrm>
            <a:off x="380854" y="1964055"/>
            <a:ext cx="8853938" cy="4523105"/>
          </a:xfrm>
          <a:prstGeom prst="rect">
            <a:avLst/>
          </a:prstGeom>
          <a:noFill/>
        </p:spPr>
        <p:txBody>
          <a:bodyPr wrap="square" rtlCol="0">
            <a:spAutoFit/>
          </a:bodyPr>
          <a:lstStyle/>
          <a:p>
            <a:r>
              <a:rPr lang="en-GB" sz="2400" dirty="0">
                <a:cs typeface="+mn-lt"/>
              </a:rPr>
              <a:t>At the end of the lecture, students will be able to</a:t>
            </a:r>
          </a:p>
          <a:p>
            <a:pPr marL="342900" indent="-342900">
              <a:buFont typeface="Wingdings" panose="05000000000000000000" pitchFamily="2" charset="2"/>
              <a:buChar char="§"/>
            </a:pPr>
            <a:r>
              <a:rPr lang="en-GB" sz="2400" dirty="0">
                <a:cs typeface="+mn-lt"/>
              </a:rPr>
              <a:t>Explain </a:t>
            </a:r>
            <a:r>
              <a:rPr lang="en-US" sz="2400" dirty="0">
                <a:cs typeface="+mn-lt"/>
              </a:rPr>
              <a:t>2</a:t>
            </a:r>
            <a:r>
              <a:rPr lang="en-US" sz="2400" baseline="30000" dirty="0">
                <a:cs typeface="+mn-lt"/>
              </a:rPr>
              <a:t>nd</a:t>
            </a:r>
            <a:r>
              <a:rPr lang="en-US" sz="2400" dirty="0">
                <a:cs typeface="+mn-lt"/>
              </a:rPr>
              <a:t> messenger system </a:t>
            </a:r>
          </a:p>
          <a:p>
            <a:pPr marL="342900" indent="-342900">
              <a:buFont typeface="Wingdings" panose="05000000000000000000" pitchFamily="2" charset="2"/>
              <a:buChar char="§"/>
            </a:pPr>
            <a:r>
              <a:rPr lang="en-GB" sz="2400" dirty="0">
                <a:cs typeface="+mn-lt"/>
              </a:rPr>
              <a:t>Discuss signalling pathways</a:t>
            </a:r>
          </a:p>
          <a:p>
            <a:pPr marL="342900" indent="-342900">
              <a:buFont typeface="Wingdings" panose="05000000000000000000" pitchFamily="2" charset="2"/>
              <a:buChar char="§"/>
            </a:pPr>
            <a:r>
              <a:rPr lang="en-GB" sz="2400" dirty="0">
                <a:cs typeface="+mn-lt"/>
              </a:rPr>
              <a:t>Integrate anatomical and physiological aspects</a:t>
            </a:r>
          </a:p>
          <a:p>
            <a:pPr marL="342900" indent="-342900">
              <a:buFont typeface="Wingdings" panose="05000000000000000000" pitchFamily="2" charset="2"/>
              <a:buChar char="§"/>
            </a:pPr>
            <a:r>
              <a:rPr lang="en-GB" sz="2400" dirty="0">
                <a:cs typeface="+mn-lt"/>
              </a:rPr>
              <a:t>Associate clinicopathological conditions</a:t>
            </a:r>
          </a:p>
          <a:p>
            <a:pPr marL="342900" indent="-342900">
              <a:buFont typeface="Wingdings" panose="05000000000000000000" pitchFamily="2" charset="2"/>
              <a:buChar char="§"/>
            </a:pPr>
            <a:r>
              <a:rPr lang="en-GB" sz="2400" dirty="0">
                <a:cs typeface="+mn-lt"/>
              </a:rPr>
              <a:t>Appreciate four principles of biomedical ethics</a:t>
            </a:r>
          </a:p>
          <a:p>
            <a:pPr marL="342900" indent="-342900">
              <a:buFont typeface="Wingdings" panose="05000000000000000000" pitchFamily="2" charset="2"/>
              <a:buChar char="§"/>
            </a:pPr>
            <a:r>
              <a:rPr lang="en-GB" sz="2400" dirty="0">
                <a:cs typeface="+mn-lt"/>
              </a:rPr>
              <a:t>Correlate and build core knowledge on the basis of latest research</a:t>
            </a:r>
          </a:p>
          <a:p>
            <a:pPr marL="342900" indent="-342900">
              <a:buFont typeface="Wingdings" panose="05000000000000000000" pitchFamily="2" charset="2"/>
              <a:buChar char="§"/>
            </a:pPr>
            <a:r>
              <a:rPr lang="en-GB" sz="2400" dirty="0">
                <a:cs typeface="+mn-lt"/>
              </a:rPr>
              <a:t>Understand class ethics</a:t>
            </a:r>
          </a:p>
          <a:p>
            <a:pPr marL="342900" indent="-342900">
              <a:buFont typeface="Wingdings" panose="05000000000000000000" pitchFamily="2" charset="2"/>
              <a:buChar char="§"/>
            </a:pPr>
            <a:r>
              <a:rPr lang="en-GB" sz="2400" dirty="0">
                <a:cs typeface="+mn-lt"/>
              </a:rPr>
              <a:t>Understand communication skill</a:t>
            </a:r>
          </a:p>
          <a:p>
            <a:pPr marL="342900" indent="-342900">
              <a:buFont typeface="Wingdings" panose="05000000000000000000" pitchFamily="2" charset="2"/>
              <a:buChar char="§"/>
            </a:pPr>
            <a:r>
              <a:rPr lang="en-GB" sz="2400" dirty="0">
                <a:cs typeface="+mn-lt"/>
              </a:rPr>
              <a:t>Understand professionalism</a:t>
            </a:r>
          </a:p>
          <a:p>
            <a:pPr marL="342900" indent="-342900">
              <a:buFont typeface="Wingdings" panose="05000000000000000000" pitchFamily="2" charset="2"/>
              <a:buChar char="§"/>
            </a:pPr>
            <a:endParaRPr lang="en-US" sz="2400" dirty="0">
              <a:cs typeface="+mn-lt"/>
            </a:endParaRPr>
          </a:p>
          <a:p>
            <a:pPr marL="342900" indent="-342900">
              <a:buFont typeface="Arial" panose="020B0604020202020204" pitchFamily="34" charset="0"/>
              <a:buChar char="•"/>
            </a:pPr>
            <a:endParaRPr lang="en-US" sz="2400" dirty="0">
              <a:cs typeface="+mn-lt"/>
            </a:endParaRPr>
          </a:p>
        </p:txBody>
      </p:sp>
    </p:spTree>
    <p:extLst>
      <p:ext uri="{BB962C8B-B14F-4D97-AF65-F5344CB8AC3E}">
        <p14:creationId xmlns:p14="http://schemas.microsoft.com/office/powerpoint/2010/main" val="2704231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2514600" cy="480241"/>
            <a:chOff x="0" y="34747"/>
            <a:chExt cx="2783536" cy="480241"/>
          </a:xfrm>
          <a:scene3d>
            <a:camera prst="orthographicFront"/>
            <a:lightRig rig="flat" dir="t"/>
          </a:scene3d>
        </p:grpSpPr>
        <p:sp>
          <p:nvSpPr>
            <p:cNvPr id="5" name="Round Same Side Corner Rectangle 4"/>
            <p:cNvSpPr/>
            <p:nvPr/>
          </p:nvSpPr>
          <p:spPr>
            <a:xfrm>
              <a:off x="0" y="34747"/>
              <a:ext cx="2783536" cy="480241"/>
            </a:xfrm>
            <a:prstGeom prst="round2SameRect">
              <a:avLst>
                <a:gd name="adj1" fmla="val 16670"/>
                <a:gd name="adj2" fmla="val 0"/>
              </a:avLst>
            </a:prstGeom>
            <a:solidFill>
              <a:schemeClr val="bg1"/>
            </a:solidFill>
            <a:ln>
              <a:noFill/>
            </a:ln>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6" name="Round Same Side Corner Rectangle 4"/>
            <p:cNvSpPr/>
            <p:nvPr/>
          </p:nvSpPr>
          <p:spPr>
            <a:xfrm>
              <a:off x="23448" y="58195"/>
              <a:ext cx="2736640" cy="456793"/>
            </a:xfrm>
            <a:prstGeom prst="rect">
              <a:avLst/>
            </a:prstGeom>
            <a:ln>
              <a:noFill/>
            </a:ln>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grpSp>
      <p:sp>
        <p:nvSpPr>
          <p:cNvPr id="8" name="Slide Number Placeholder 7"/>
          <p:cNvSpPr>
            <a:spLocks noGrp="1"/>
          </p:cNvSpPr>
          <p:nvPr>
            <p:ph type="sldNum" sz="quarter" idx="12"/>
          </p:nvPr>
        </p:nvSpPr>
        <p:spPr/>
        <p:txBody>
          <a:bodyPr/>
          <a:lstStyle/>
          <a:p>
            <a:fld id="{B6F15528-21DE-4FAA-801E-634DDDAF4B2B}" type="slidenum">
              <a:rPr lang="en-US" smtClean="0"/>
              <a:pPr/>
              <a:t>6</a:t>
            </a:fld>
            <a:endParaRPr lang="en-US"/>
          </a:p>
        </p:txBody>
      </p:sp>
      <p:sp>
        <p:nvSpPr>
          <p:cNvPr id="10" name="Rectangle 9">
            <a:extLst>
              <a:ext uri="{FF2B5EF4-FFF2-40B4-BE49-F238E27FC236}">
                <a16:creationId xmlns:a16="http://schemas.microsoft.com/office/drawing/2014/main" id="{2B0E0E44-0D06-40C1-A568-99276950E92A}"/>
              </a:ext>
            </a:extLst>
          </p:cNvPr>
          <p:cNvSpPr/>
          <p:nvPr/>
        </p:nvSpPr>
        <p:spPr>
          <a:xfrm>
            <a:off x="2545492" y="838200"/>
            <a:ext cx="3629520" cy="600164"/>
          </a:xfrm>
          <a:prstGeom prst="rect">
            <a:avLst/>
          </a:prstGeom>
        </p:spPr>
        <p:txBody>
          <a:bodyPr wrap="none">
            <a:spAutoFit/>
          </a:bodyPr>
          <a:lstStyle/>
          <a:p>
            <a:r>
              <a:rPr lang="en-GB" sz="3300" b="1" dirty="0">
                <a:latin typeface="Calibri" panose="020F0502020204030204" pitchFamily="34" charset="0"/>
                <a:cs typeface="Calibri" panose="020F0502020204030204" pitchFamily="34" charset="0"/>
              </a:rPr>
              <a:t>Second messengers</a:t>
            </a:r>
          </a:p>
        </p:txBody>
      </p:sp>
      <p:sp>
        <p:nvSpPr>
          <p:cNvPr id="11" name="Rectangle 10">
            <a:extLst>
              <a:ext uri="{FF2B5EF4-FFF2-40B4-BE49-F238E27FC236}">
                <a16:creationId xmlns:a16="http://schemas.microsoft.com/office/drawing/2014/main" id="{B4D4215D-B4F7-447A-99D8-C19EBF85752A}"/>
              </a:ext>
            </a:extLst>
          </p:cNvPr>
          <p:cNvSpPr/>
          <p:nvPr/>
        </p:nvSpPr>
        <p:spPr>
          <a:xfrm>
            <a:off x="1087945" y="3201903"/>
            <a:ext cx="3089057" cy="1476375"/>
          </a:xfrm>
          <a:prstGeom prst="rect">
            <a:avLst/>
          </a:prstGeom>
        </p:spPr>
        <p:txBody>
          <a:bodyPr wrap="square">
            <a:spAutoFit/>
          </a:bodyPr>
          <a:lstStyle/>
          <a:p>
            <a:pPr algn="just"/>
            <a:r>
              <a:rPr lang="en-GB" dirty="0">
                <a:latin typeface="Calibri" panose="020F0502020204030204" pitchFamily="34" charset="0"/>
                <a:cs typeface="Calibri" panose="020F0502020204030204" pitchFamily="34" charset="0"/>
              </a:rPr>
              <a:t>They are </a:t>
            </a:r>
            <a:r>
              <a:rPr lang="en-GB" b="1" dirty="0">
                <a:latin typeface="Calibri" panose="020F0502020204030204" pitchFamily="34" charset="0"/>
                <a:cs typeface="Calibri" panose="020F0502020204030204" pitchFamily="34" charset="0"/>
              </a:rPr>
              <a:t>intracellular signaling </a:t>
            </a:r>
            <a:r>
              <a:rPr lang="en-GB" dirty="0">
                <a:latin typeface="Calibri" panose="020F0502020204030204" pitchFamily="34" charset="0"/>
                <a:cs typeface="Calibri" panose="020F0502020204030204" pitchFamily="34" charset="0"/>
              </a:rPr>
              <a:t>molecules released by the cell in </a:t>
            </a:r>
            <a:r>
              <a:rPr lang="en-GB" b="1" dirty="0">
                <a:latin typeface="Calibri" panose="020F0502020204030204" pitchFamily="34" charset="0"/>
                <a:cs typeface="Calibri" panose="020F0502020204030204" pitchFamily="34" charset="0"/>
              </a:rPr>
              <a:t>response</a:t>
            </a:r>
            <a:r>
              <a:rPr lang="en-GB" dirty="0">
                <a:latin typeface="Calibri" panose="020F0502020204030204" pitchFamily="34" charset="0"/>
                <a:cs typeface="Calibri" panose="020F0502020204030204" pitchFamily="34" charset="0"/>
              </a:rPr>
              <a:t> to exposure to </a:t>
            </a:r>
            <a:r>
              <a:rPr lang="en-GB" b="1" dirty="0">
                <a:latin typeface="Calibri" panose="020F0502020204030204" pitchFamily="34" charset="0"/>
                <a:cs typeface="Calibri" panose="020F0502020204030204" pitchFamily="34" charset="0"/>
              </a:rPr>
              <a:t>extracellular signaling </a:t>
            </a:r>
            <a:r>
              <a:rPr lang="en-GB" dirty="0">
                <a:latin typeface="Calibri" panose="020F0502020204030204" pitchFamily="34" charset="0"/>
                <a:cs typeface="Calibri" panose="020F0502020204030204" pitchFamily="34" charset="0"/>
              </a:rPr>
              <a:t>molecules</a:t>
            </a:r>
            <a:endParaRPr lang="en-US"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1518E49F-30C2-46CD-8D2C-30A68609AC97}"/>
              </a:ext>
            </a:extLst>
          </p:cNvPr>
          <p:cNvPicPr>
            <a:picLocks noChangeAspect="1"/>
          </p:cNvPicPr>
          <p:nvPr/>
        </p:nvPicPr>
        <p:blipFill>
          <a:blip r:embed="rId2"/>
          <a:stretch>
            <a:fillRect/>
          </a:stretch>
        </p:blipFill>
        <p:spPr>
          <a:xfrm>
            <a:off x="5153296" y="2755242"/>
            <a:ext cx="3139985" cy="2621887"/>
          </a:xfrm>
          <a:prstGeom prst="rect">
            <a:avLst/>
          </a:prstGeom>
        </p:spPr>
      </p:pic>
    </p:spTree>
    <p:extLst>
      <p:ext uri="{BB962C8B-B14F-4D97-AF65-F5344CB8AC3E}">
        <p14:creationId xmlns:p14="http://schemas.microsoft.com/office/powerpoint/2010/main" val="1261385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4"/>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
        <p:nvSpPr>
          <p:cNvPr id="5" name="Title 2"/>
          <p:cNvSpPr txBox="1">
            <a:spLocks/>
          </p:cNvSpPr>
          <p:nvPr/>
        </p:nvSpPr>
        <p:spPr>
          <a:xfrm>
            <a:off x="628650" y="365127"/>
            <a:ext cx="7886700" cy="8540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4400" b="1" dirty="0">
              <a:latin typeface="+mn-lt"/>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7</a:t>
            </a:fld>
            <a:endParaRPr lang="en-US"/>
          </a:p>
        </p:txBody>
      </p:sp>
      <p:sp>
        <p:nvSpPr>
          <p:cNvPr id="7" name="Rectangle 6">
            <a:extLst>
              <a:ext uri="{FF2B5EF4-FFF2-40B4-BE49-F238E27FC236}">
                <a16:creationId xmlns:a16="http://schemas.microsoft.com/office/drawing/2014/main" id="{1640AC09-B232-46BA-8390-DE35EF36A272}"/>
              </a:ext>
            </a:extLst>
          </p:cNvPr>
          <p:cNvSpPr/>
          <p:nvPr/>
        </p:nvSpPr>
        <p:spPr>
          <a:xfrm>
            <a:off x="2545492" y="838200"/>
            <a:ext cx="3629520" cy="600164"/>
          </a:xfrm>
          <a:prstGeom prst="rect">
            <a:avLst/>
          </a:prstGeom>
        </p:spPr>
        <p:txBody>
          <a:bodyPr wrap="none">
            <a:spAutoFit/>
          </a:bodyPr>
          <a:lstStyle/>
          <a:p>
            <a:r>
              <a:rPr lang="en-GB" sz="3300" b="1" dirty="0">
                <a:latin typeface="Calibri" panose="020F0502020204030204" pitchFamily="34" charset="0"/>
                <a:cs typeface="Calibri" panose="020F0502020204030204" pitchFamily="34" charset="0"/>
              </a:rPr>
              <a:t>Second messengers</a:t>
            </a:r>
          </a:p>
        </p:txBody>
      </p:sp>
      <p:sp>
        <p:nvSpPr>
          <p:cNvPr id="9" name="Rectangle 8">
            <a:extLst>
              <a:ext uri="{FF2B5EF4-FFF2-40B4-BE49-F238E27FC236}">
                <a16:creationId xmlns:a16="http://schemas.microsoft.com/office/drawing/2014/main" id="{5E1C66F6-10B8-4149-A30D-0EBC8E866A06}"/>
              </a:ext>
            </a:extLst>
          </p:cNvPr>
          <p:cNvSpPr/>
          <p:nvPr/>
        </p:nvSpPr>
        <p:spPr>
          <a:xfrm>
            <a:off x="1058092" y="2696569"/>
            <a:ext cx="7220494" cy="2542747"/>
          </a:xfrm>
          <a:prstGeom prst="rect">
            <a:avLst/>
          </a:prstGeom>
        </p:spPr>
        <p:txBody>
          <a:bodyPr wrap="square">
            <a:spAutoFit/>
          </a:bodyPr>
          <a:lstStyle/>
          <a:p>
            <a:pPr marL="34290" defTabSz="685800">
              <a:lnSpc>
                <a:spcPct val="90000"/>
              </a:lnSpc>
              <a:spcBef>
                <a:spcPts val="1050"/>
              </a:spcBef>
              <a:buClr>
                <a:srgbClr val="A6B727"/>
              </a:buClr>
              <a:buSzPct val="80000"/>
            </a:pPr>
            <a:r>
              <a:rPr lang="en-US" dirty="0">
                <a:solidFill>
                  <a:schemeClr val="tx1"/>
                </a:solidFill>
                <a:latin typeface="Calibri" panose="020F0502020204030204" pitchFamily="34" charset="0"/>
                <a:cs typeface="Calibri" panose="020F0502020204030204" pitchFamily="34" charset="0"/>
              </a:rPr>
              <a:t>These are the molecules</a:t>
            </a:r>
            <a:r>
              <a:rPr lang="en-US" b="1" dirty="0">
                <a:solidFill>
                  <a:schemeClr val="tx1"/>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that relay signals from cell surface receptors to the effector proteins inside the cell</a:t>
            </a:r>
          </a:p>
          <a:p>
            <a:pPr marL="34290" defTabSz="685800">
              <a:lnSpc>
                <a:spcPct val="90000"/>
              </a:lnSpc>
              <a:spcBef>
                <a:spcPts val="1050"/>
              </a:spcBef>
              <a:buClr>
                <a:srgbClr val="A6B727"/>
              </a:buClr>
              <a:buSzPct val="80000"/>
            </a:pPr>
            <a:r>
              <a:rPr lang="en-US" b="1" dirty="0">
                <a:solidFill>
                  <a:schemeClr val="tx1"/>
                </a:solidFill>
                <a:latin typeface="Calibri" panose="020F0502020204030204" pitchFamily="34" charset="0"/>
                <a:cs typeface="Calibri" panose="020F0502020204030204" pitchFamily="34" charset="0"/>
              </a:rPr>
              <a:t>Four classes </a:t>
            </a:r>
            <a:r>
              <a:rPr lang="en-US" dirty="0">
                <a:solidFill>
                  <a:schemeClr val="tx1"/>
                </a:solidFill>
                <a:latin typeface="Calibri" panose="020F0502020204030204" pitchFamily="34" charset="0"/>
                <a:cs typeface="Calibri" panose="020F0502020204030204" pitchFamily="34" charset="0"/>
              </a:rPr>
              <a:t>of second messengers:</a:t>
            </a:r>
          </a:p>
          <a:p>
            <a:pPr marL="291465" indent="-257175" defTabSz="685800">
              <a:lnSpc>
                <a:spcPct val="90000"/>
              </a:lnSpc>
              <a:spcBef>
                <a:spcPts val="1050"/>
              </a:spcBef>
              <a:buClr>
                <a:srgbClr val="A6B727"/>
              </a:buClr>
              <a:buSzPct val="80000"/>
              <a:buFont typeface="Wingdings" panose="05000000000000000000" pitchFamily="2" charset="2"/>
              <a:buChar char="§"/>
            </a:pPr>
            <a:r>
              <a:rPr lang="en-US" dirty="0">
                <a:solidFill>
                  <a:schemeClr val="tx1"/>
                </a:solidFill>
                <a:latin typeface="Calibri" panose="020F0502020204030204" pitchFamily="34" charset="0"/>
                <a:cs typeface="Calibri" panose="020F0502020204030204" pitchFamily="34" charset="0"/>
              </a:rPr>
              <a:t>cAMP, cGMP </a:t>
            </a:r>
          </a:p>
          <a:p>
            <a:pPr marL="291465" indent="-257175" defTabSz="685800">
              <a:lnSpc>
                <a:spcPct val="90000"/>
              </a:lnSpc>
              <a:spcBef>
                <a:spcPts val="1050"/>
              </a:spcBef>
              <a:buClr>
                <a:srgbClr val="A6B727"/>
              </a:buClr>
              <a:buSzPct val="80000"/>
              <a:buFont typeface="Wingdings" panose="05000000000000000000" pitchFamily="2" charset="2"/>
              <a:buChar char="§"/>
            </a:pPr>
            <a:r>
              <a:rPr lang="en-US" dirty="0">
                <a:solidFill>
                  <a:schemeClr val="tx1"/>
                </a:solidFill>
                <a:latin typeface="Calibri" panose="020F0502020204030204" pitchFamily="34" charset="0"/>
                <a:cs typeface="Calibri" panose="020F0502020204030204" pitchFamily="34" charset="0"/>
              </a:rPr>
              <a:t>IP3</a:t>
            </a:r>
          </a:p>
          <a:p>
            <a:pPr marL="291465" indent="-257175" defTabSz="685800">
              <a:lnSpc>
                <a:spcPct val="90000"/>
              </a:lnSpc>
              <a:spcBef>
                <a:spcPts val="1050"/>
              </a:spcBef>
              <a:buClr>
                <a:srgbClr val="A6B727"/>
              </a:buClr>
              <a:buSzPct val="80000"/>
              <a:buFont typeface="Wingdings" panose="05000000000000000000" pitchFamily="2" charset="2"/>
              <a:buChar char="§"/>
            </a:pPr>
            <a:r>
              <a:rPr lang="en-GB" dirty="0">
                <a:solidFill>
                  <a:schemeClr val="tx1"/>
                </a:solidFill>
                <a:latin typeface="Calibri" panose="020F0502020204030204" pitchFamily="34" charset="0"/>
                <a:cs typeface="Calibri" panose="020F0502020204030204" pitchFamily="34" charset="0"/>
              </a:rPr>
              <a:t>DAG</a:t>
            </a:r>
            <a:endParaRPr lang="en-US" dirty="0">
              <a:solidFill>
                <a:schemeClr val="tx1"/>
              </a:solidFill>
              <a:latin typeface="Calibri" panose="020F0502020204030204" pitchFamily="34" charset="0"/>
              <a:cs typeface="Calibri" panose="020F0502020204030204" pitchFamily="34" charset="0"/>
            </a:endParaRPr>
          </a:p>
          <a:p>
            <a:pPr marL="291465" indent="-257175" defTabSz="685800">
              <a:lnSpc>
                <a:spcPct val="90000"/>
              </a:lnSpc>
              <a:spcBef>
                <a:spcPts val="1050"/>
              </a:spcBef>
              <a:buClr>
                <a:srgbClr val="A6B727"/>
              </a:buClr>
              <a:buSzPct val="80000"/>
              <a:buFont typeface="Wingdings" panose="05000000000000000000" pitchFamily="2" charset="2"/>
              <a:buChar char="§"/>
            </a:pPr>
            <a:r>
              <a:rPr lang="en-US" dirty="0">
                <a:solidFill>
                  <a:schemeClr val="tx1"/>
                </a:solidFill>
                <a:latin typeface="Calibri" panose="020F0502020204030204" pitchFamily="34" charset="0"/>
                <a:cs typeface="Calibri" panose="020F0502020204030204" pitchFamily="34" charset="0"/>
              </a:rPr>
              <a:t>Ca⁺⁺</a:t>
            </a:r>
          </a:p>
        </p:txBody>
      </p:sp>
    </p:spTree>
    <p:extLst>
      <p:ext uri="{BB962C8B-B14F-4D97-AF65-F5344CB8AC3E}">
        <p14:creationId xmlns:p14="http://schemas.microsoft.com/office/powerpoint/2010/main" val="2361247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B6F15528-21DE-4FAA-801E-634DDDAF4B2B}" type="slidenum">
              <a:rPr lang="en-US" smtClean="0"/>
              <a:pPr/>
              <a:t>8</a:t>
            </a:fld>
            <a:endParaRPr lang="en-US"/>
          </a:p>
        </p:txBody>
      </p:sp>
      <p:sp>
        <p:nvSpPr>
          <p:cNvPr id="7" name="Round Same Side Corner Rectangle 4"/>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
        <p:nvSpPr>
          <p:cNvPr id="6" name="Title 1">
            <a:extLst>
              <a:ext uri="{FF2B5EF4-FFF2-40B4-BE49-F238E27FC236}">
                <a16:creationId xmlns:a16="http://schemas.microsoft.com/office/drawing/2014/main" id="{AFAB1160-9DC3-44CD-A7EF-B8E4098DC37E}"/>
              </a:ext>
            </a:extLst>
          </p:cNvPr>
          <p:cNvSpPr>
            <a:spLocks noGrp="1"/>
          </p:cNvSpPr>
          <p:nvPr>
            <p:ph type="title"/>
          </p:nvPr>
        </p:nvSpPr>
        <p:spPr>
          <a:xfrm>
            <a:off x="1582239" y="1671497"/>
            <a:ext cx="7989569" cy="1108928"/>
          </a:xfrm>
        </p:spPr>
        <p:txBody>
          <a:bodyPr>
            <a:noAutofit/>
          </a:bodyPr>
          <a:lstStyle/>
          <a:p>
            <a:pPr defTabSz="342900">
              <a:spcBef>
                <a:spcPts val="0"/>
              </a:spcBef>
            </a:pPr>
            <a:r>
              <a:rPr lang="en-GB" sz="3300" b="1" u="sng" dirty="0">
                <a:latin typeface="Calibri" panose="020F0502020204030204" pitchFamily="34" charset="0"/>
                <a:ea typeface="+mn-ea"/>
                <a:cs typeface="Calibri" panose="020F0502020204030204" pitchFamily="34" charset="0"/>
              </a:rPr>
              <a:t>GPCR linked signalling pathways</a:t>
            </a:r>
            <a:br>
              <a:rPr lang="en-US" sz="3300" b="1" u="sng" dirty="0">
                <a:latin typeface="Calibri" panose="020F0502020204030204" pitchFamily="34" charset="0"/>
                <a:ea typeface="+mn-ea"/>
                <a:cs typeface="Calibri" panose="020F0502020204030204" pitchFamily="34" charset="0"/>
              </a:rPr>
            </a:br>
            <a:endParaRPr lang="en-US" sz="3300" b="1" u="sng" dirty="0">
              <a:latin typeface="Calibri" panose="020F0502020204030204" pitchFamily="34" charset="0"/>
              <a:ea typeface="+mn-ea"/>
              <a:cs typeface="Calibri" panose="020F0502020204030204" pitchFamily="34" charset="0"/>
            </a:endParaRPr>
          </a:p>
        </p:txBody>
      </p:sp>
      <p:sp>
        <p:nvSpPr>
          <p:cNvPr id="8" name="Content Placeholder 2">
            <a:extLst>
              <a:ext uri="{FF2B5EF4-FFF2-40B4-BE49-F238E27FC236}">
                <a16:creationId xmlns:a16="http://schemas.microsoft.com/office/drawing/2014/main" id="{0BC755FB-1824-4060-A879-2F3C01515F9F}"/>
              </a:ext>
            </a:extLst>
          </p:cNvPr>
          <p:cNvSpPr>
            <a:spLocks noGrp="1"/>
          </p:cNvSpPr>
          <p:nvPr>
            <p:ph idx="1"/>
          </p:nvPr>
        </p:nvSpPr>
        <p:spPr>
          <a:xfrm>
            <a:off x="541858" y="2811493"/>
            <a:ext cx="3752306" cy="2656286"/>
          </a:xfrm>
        </p:spPr>
        <p:txBody>
          <a:bodyPr>
            <a:normAutofit fontScale="92500" lnSpcReduction="20000"/>
          </a:bodyPr>
          <a:lstStyle/>
          <a:p>
            <a:pPr marL="0" indent="0" algn="just">
              <a:buNone/>
            </a:pPr>
            <a:r>
              <a:rPr lang="en-GB" dirty="0">
                <a:latin typeface="Calibri" panose="020F0502020204030204" pitchFamily="34" charset="0"/>
                <a:cs typeface="Calibri" panose="020F0502020204030204" pitchFamily="34" charset="0"/>
              </a:rPr>
              <a:t>When a </a:t>
            </a:r>
            <a:r>
              <a:rPr lang="en-GB" b="1" dirty="0">
                <a:latin typeface="Calibri" panose="020F0502020204030204" pitchFamily="34" charset="0"/>
                <a:cs typeface="Calibri" panose="020F0502020204030204" pitchFamily="34" charset="0"/>
              </a:rPr>
              <a:t>ligand binds </a:t>
            </a:r>
            <a:r>
              <a:rPr lang="en-GB" dirty="0">
                <a:latin typeface="Calibri" panose="020F0502020204030204" pitchFamily="34" charset="0"/>
                <a:cs typeface="Calibri" panose="020F0502020204030204" pitchFamily="34" charset="0"/>
              </a:rPr>
              <a:t>to the GPCR it causes a conformational change in the GPCR, which then </a:t>
            </a:r>
            <a:r>
              <a:rPr lang="en-GB" b="1" dirty="0">
                <a:latin typeface="Calibri" panose="020F0502020204030204" pitchFamily="34" charset="0"/>
                <a:cs typeface="Calibri" panose="020F0502020204030204" pitchFamily="34" charset="0"/>
              </a:rPr>
              <a:t>activate G protein</a:t>
            </a:r>
            <a:r>
              <a:rPr lang="en-GB" dirty="0">
                <a:latin typeface="Calibri" panose="020F0502020204030204" pitchFamily="34" charset="0"/>
                <a:cs typeface="Calibri" panose="020F0502020204030204" pitchFamily="34" charset="0"/>
              </a:rPr>
              <a:t> by </a:t>
            </a:r>
            <a:r>
              <a:rPr lang="en-GB" b="1" dirty="0">
                <a:latin typeface="Calibri" panose="020F0502020204030204" pitchFamily="34" charset="0"/>
                <a:cs typeface="Calibri" panose="020F0502020204030204" pitchFamily="34" charset="0"/>
              </a:rPr>
              <a:t>exchanging the GDP</a:t>
            </a:r>
            <a:r>
              <a:rPr lang="en-GB" dirty="0">
                <a:latin typeface="Calibri" panose="020F0502020204030204" pitchFamily="34" charset="0"/>
                <a:cs typeface="Calibri" panose="020F0502020204030204" pitchFamily="34" charset="0"/>
              </a:rPr>
              <a:t> bound to the G protein for a </a:t>
            </a:r>
            <a:r>
              <a:rPr lang="en-GB" b="1" dirty="0">
                <a:latin typeface="Calibri" panose="020F0502020204030204" pitchFamily="34" charset="0"/>
                <a:cs typeface="Calibri" panose="020F0502020204030204" pitchFamily="34" charset="0"/>
              </a:rPr>
              <a:t>GTP</a:t>
            </a:r>
          </a:p>
          <a:p>
            <a:pPr marL="0" indent="0" algn="just">
              <a:buNone/>
            </a:pPr>
            <a:r>
              <a:rPr lang="en-GB" dirty="0">
                <a:latin typeface="Calibri" panose="020F0502020204030204" pitchFamily="34" charset="0"/>
                <a:cs typeface="Calibri" panose="020F0502020204030204" pitchFamily="34" charset="0"/>
              </a:rPr>
              <a:t>The G protein's </a:t>
            </a:r>
            <a:r>
              <a:rPr lang="en-GB" b="1" dirty="0">
                <a:latin typeface="Calibri" panose="020F0502020204030204" pitchFamily="34" charset="0"/>
                <a:cs typeface="Calibri" panose="020F0502020204030204" pitchFamily="34" charset="0"/>
              </a:rPr>
              <a:t>α subunit</a:t>
            </a:r>
            <a:r>
              <a:rPr lang="en-GB" dirty="0">
                <a:latin typeface="Calibri" panose="020F0502020204030204" pitchFamily="34" charset="0"/>
                <a:cs typeface="Calibri" panose="020F0502020204030204" pitchFamily="34" charset="0"/>
              </a:rPr>
              <a:t>, together with the bound </a:t>
            </a:r>
            <a:r>
              <a:rPr lang="en-GB" b="1" dirty="0">
                <a:latin typeface="Calibri" panose="020F0502020204030204" pitchFamily="34" charset="0"/>
                <a:cs typeface="Calibri" panose="020F0502020204030204" pitchFamily="34" charset="0"/>
              </a:rPr>
              <a:t>GTP, </a:t>
            </a:r>
            <a:r>
              <a:rPr lang="en-GB" dirty="0">
                <a:latin typeface="Calibri" panose="020F0502020204030204" pitchFamily="34" charset="0"/>
                <a:cs typeface="Calibri" panose="020F0502020204030204" pitchFamily="34" charset="0"/>
              </a:rPr>
              <a:t>can then </a:t>
            </a:r>
            <a:r>
              <a:rPr lang="en-GB" b="1" dirty="0">
                <a:latin typeface="Calibri" panose="020F0502020204030204" pitchFamily="34" charset="0"/>
                <a:cs typeface="Calibri" panose="020F0502020204030204" pitchFamily="34" charset="0"/>
              </a:rPr>
              <a:t>dissociate</a:t>
            </a:r>
            <a:r>
              <a:rPr lang="en-GB" dirty="0">
                <a:latin typeface="Calibri" panose="020F0502020204030204" pitchFamily="34" charset="0"/>
                <a:cs typeface="Calibri" panose="020F0502020204030204" pitchFamily="34" charset="0"/>
              </a:rPr>
              <a:t> from the </a:t>
            </a:r>
            <a:r>
              <a:rPr lang="en-GB" b="1" dirty="0">
                <a:latin typeface="Calibri" panose="020F0502020204030204" pitchFamily="34" charset="0"/>
                <a:cs typeface="Calibri" panose="020F0502020204030204" pitchFamily="34" charset="0"/>
              </a:rPr>
              <a:t>β and γ subunits </a:t>
            </a:r>
            <a:r>
              <a:rPr lang="en-GB" dirty="0">
                <a:latin typeface="Calibri" panose="020F0502020204030204" pitchFamily="34" charset="0"/>
                <a:cs typeface="Calibri" panose="020F0502020204030204" pitchFamily="34" charset="0"/>
              </a:rPr>
              <a:t>to further affect intracellular signaling proteins</a:t>
            </a:r>
          </a:p>
          <a:p>
            <a:pPr marL="0" indent="0">
              <a:buNone/>
            </a:pPr>
            <a:endParaRPr lang="en-US"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AF13267A-9562-4BBA-B035-D2BB80C8E036}"/>
              </a:ext>
            </a:extLst>
          </p:cNvPr>
          <p:cNvPicPr>
            <a:picLocks noChangeAspect="1"/>
          </p:cNvPicPr>
          <p:nvPr/>
        </p:nvPicPr>
        <p:blipFill>
          <a:blip r:embed="rId2"/>
          <a:stretch>
            <a:fillRect/>
          </a:stretch>
        </p:blipFill>
        <p:spPr>
          <a:xfrm>
            <a:off x="4822643" y="2811493"/>
            <a:ext cx="3896247" cy="2566852"/>
          </a:xfrm>
          <a:prstGeom prst="rect">
            <a:avLst/>
          </a:prstGeom>
        </p:spPr>
      </p:pic>
    </p:spTree>
    <p:extLst>
      <p:ext uri="{BB962C8B-B14F-4D97-AF65-F5344CB8AC3E}">
        <p14:creationId xmlns:p14="http://schemas.microsoft.com/office/powerpoint/2010/main" val="3678301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half" idx="2"/>
          </p:nvPr>
        </p:nvSpPr>
        <p:spPr>
          <a:xfrm>
            <a:off x="-3962400" y="1249163"/>
            <a:ext cx="4210050" cy="5257800"/>
          </a:xfrm>
        </p:spPr>
        <p:txBody>
          <a:bodyPr>
            <a:normAutofit/>
          </a:bodyPr>
          <a:lstStyle/>
          <a:p>
            <a:pPr marL="342900" lvl="0" indent="-342900" fontAlgn="base">
              <a:lnSpc>
                <a:spcPct val="90000"/>
              </a:lnSpc>
              <a:spcBef>
                <a:spcPct val="20000"/>
              </a:spcBef>
              <a:spcAft>
                <a:spcPct val="0"/>
              </a:spcAft>
              <a:buClr>
                <a:srgbClr val="CCECFF"/>
              </a:buClr>
              <a:buSzPct val="115000"/>
              <a:buNone/>
            </a:pPr>
            <a:endParaRPr lang="en-US" sz="3000" kern="0" dirty="0">
              <a:solidFill>
                <a:srgbClr val="EAEAEA"/>
              </a:solidFill>
              <a:latin typeface="Calibri" pitchFamily="34" charset="0"/>
            </a:endParaRPr>
          </a:p>
          <a:p>
            <a:pPr marL="342900" lvl="0" indent="-342900" fontAlgn="base">
              <a:lnSpc>
                <a:spcPct val="90000"/>
              </a:lnSpc>
              <a:spcBef>
                <a:spcPct val="20000"/>
              </a:spcBef>
              <a:spcAft>
                <a:spcPct val="0"/>
              </a:spcAft>
              <a:buClr>
                <a:srgbClr val="CCECFF"/>
              </a:buClr>
              <a:buSzPct val="115000"/>
              <a:buNone/>
            </a:pPr>
            <a:r>
              <a:rPr lang="en-US" sz="3000" kern="0" dirty="0">
                <a:solidFill>
                  <a:srgbClr val="EAEAEA"/>
                </a:solidFill>
                <a:latin typeface="Calibri" pitchFamily="34" charset="0"/>
              </a:rPr>
              <a:t>	</a:t>
            </a:r>
            <a:endParaRPr lang="en-US" dirty="0"/>
          </a:p>
        </p:txBody>
      </p:sp>
      <p:sp>
        <p:nvSpPr>
          <p:cNvPr id="5" name="Round Same Side Corner Rectangle 4"/>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
        <p:nvSpPr>
          <p:cNvPr id="7" name="Title 2"/>
          <p:cNvSpPr txBox="1">
            <a:spLocks/>
          </p:cNvSpPr>
          <p:nvPr/>
        </p:nvSpPr>
        <p:spPr>
          <a:xfrm>
            <a:off x="628650" y="441326"/>
            <a:ext cx="7886700" cy="8540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3600" b="1" dirty="0">
              <a:latin typeface="+mn-lt"/>
            </a:endParaRPr>
          </a:p>
        </p:txBody>
      </p:sp>
      <p:sp>
        <p:nvSpPr>
          <p:cNvPr id="8" name="Content Placeholder 5"/>
          <p:cNvSpPr txBox="1">
            <a:spLocks/>
          </p:cNvSpPr>
          <p:nvPr/>
        </p:nvSpPr>
        <p:spPr>
          <a:xfrm>
            <a:off x="4743631" y="1219201"/>
            <a:ext cx="4137479" cy="514882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just" fontAlgn="base">
              <a:spcBef>
                <a:spcPct val="20000"/>
              </a:spcBef>
              <a:spcAft>
                <a:spcPct val="0"/>
              </a:spcAft>
              <a:buClr>
                <a:srgbClr val="CCECFF"/>
              </a:buClr>
              <a:buSzPct val="115000"/>
              <a:buNone/>
            </a:pPr>
            <a:endParaRPr lang="en-US" sz="2800" kern="0" dirty="0">
              <a:latin typeface="Calibri" pitchFamily="34" charset="0"/>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9</a:t>
            </a:fld>
            <a:endParaRPr lang="en-US"/>
          </a:p>
        </p:txBody>
      </p:sp>
      <p:sp>
        <p:nvSpPr>
          <p:cNvPr id="9" name="Rectangle 8">
            <a:extLst>
              <a:ext uri="{FF2B5EF4-FFF2-40B4-BE49-F238E27FC236}">
                <a16:creationId xmlns:a16="http://schemas.microsoft.com/office/drawing/2014/main" id="{C20FBF8E-C036-428E-8DBC-2206402C7D07}"/>
              </a:ext>
            </a:extLst>
          </p:cNvPr>
          <p:cNvSpPr/>
          <p:nvPr/>
        </p:nvSpPr>
        <p:spPr>
          <a:xfrm>
            <a:off x="1071012" y="1501179"/>
            <a:ext cx="7049751" cy="1107996"/>
          </a:xfrm>
          <a:prstGeom prst="rect">
            <a:avLst/>
          </a:prstGeom>
        </p:spPr>
        <p:txBody>
          <a:bodyPr wrap="none">
            <a:spAutoFit/>
          </a:bodyPr>
          <a:lstStyle/>
          <a:p>
            <a:pPr algn="ctr" defTabSz="342900">
              <a:spcBef>
                <a:spcPts val="0"/>
              </a:spcBef>
              <a:buClrTx/>
              <a:buSzTx/>
              <a:buFontTx/>
            </a:pPr>
            <a:r>
              <a:rPr lang="en-GB" sz="3300" b="1" u="sng" dirty="0">
                <a:latin typeface="Calibri" panose="020F0502020204030204" pitchFamily="34" charset="0"/>
                <a:cs typeface="Calibri" panose="020F0502020204030204" pitchFamily="34" charset="0"/>
              </a:rPr>
              <a:t>Role of cAMP in 2nd messenger system</a:t>
            </a:r>
          </a:p>
          <a:p>
            <a:endParaRPr lang="en-US" sz="3300" u="sng" dirty="0"/>
          </a:p>
        </p:txBody>
      </p:sp>
      <p:pic>
        <p:nvPicPr>
          <p:cNvPr id="10" name="Picture 9">
            <a:extLst>
              <a:ext uri="{FF2B5EF4-FFF2-40B4-BE49-F238E27FC236}">
                <a16:creationId xmlns:a16="http://schemas.microsoft.com/office/drawing/2014/main" id="{ECC7F46C-DDC1-4522-B481-F3755075FBAA}"/>
              </a:ext>
            </a:extLst>
          </p:cNvPr>
          <p:cNvPicPr>
            <a:picLocks noChangeAspect="1"/>
          </p:cNvPicPr>
          <p:nvPr/>
        </p:nvPicPr>
        <p:blipFill rotWithShape="1">
          <a:blip r:embed="rId2"/>
          <a:srcRect t="8929"/>
          <a:stretch>
            <a:fillRect/>
          </a:stretch>
        </p:blipFill>
        <p:spPr>
          <a:xfrm>
            <a:off x="1108710" y="2235367"/>
            <a:ext cx="6926580" cy="3403433"/>
          </a:xfrm>
          <a:prstGeom prst="rect">
            <a:avLst/>
          </a:prstGeom>
        </p:spPr>
      </p:pic>
    </p:spTree>
    <p:extLst>
      <p:ext uri="{BB962C8B-B14F-4D97-AF65-F5344CB8AC3E}">
        <p14:creationId xmlns:p14="http://schemas.microsoft.com/office/powerpoint/2010/main" val="1803440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GIS - (2025) Template" id="{648899B7-B6B2-4513-87B4-71CEA5E2221E}" vid="{75E70D07-80E2-404D-BEB2-5A3D1E348A2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GIS - (2025) Template" id="{648899B7-B6B2-4513-87B4-71CEA5E2221E}" vid="{D6D3D166-50DC-44CB-9648-FE64210A09C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LGIS - (2025) Template</Template>
  <TotalTime>49</TotalTime>
  <Words>1460</Words>
  <Application>Microsoft Office PowerPoint</Application>
  <PresentationFormat>On-screen Show (4:3)</PresentationFormat>
  <Paragraphs>235</Paragraphs>
  <Slides>35</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35</vt:i4>
      </vt:variant>
    </vt:vector>
  </HeadingPairs>
  <TitlesOfParts>
    <vt:vector size="47" baseType="lpstr">
      <vt:lpstr>Arial</vt:lpstr>
      <vt:lpstr>Arial Black</vt:lpstr>
      <vt:lpstr>Baskerville Old Face</vt:lpstr>
      <vt:lpstr>Calibri</vt:lpstr>
      <vt:lpstr>Calibri Light</vt:lpstr>
      <vt:lpstr>Courier New</vt:lpstr>
      <vt:lpstr>Segoe UI</vt:lpstr>
      <vt:lpstr>Source Sans Pro Web</vt:lpstr>
      <vt:lpstr>Times New Roman</vt:lpstr>
      <vt:lpstr>Wingdings</vt:lpstr>
      <vt:lpstr>Office Theme</vt:lpstr>
      <vt:lpstr>1_Office Theme</vt:lpstr>
      <vt:lpstr>PowerPoint Presentation</vt:lpstr>
      <vt:lpstr>CNS Module 2nd  Year MBBS(LGIS) 2nd  Messenger System &amp; signaling pathways</vt:lpstr>
      <vt:lpstr>Motto, Vision, Dream</vt:lpstr>
      <vt:lpstr>PowerPoint Presentation</vt:lpstr>
      <vt:lpstr>PowerPoint Presentation</vt:lpstr>
      <vt:lpstr>PowerPoint Presentation</vt:lpstr>
      <vt:lpstr>PowerPoint Presentation</vt:lpstr>
      <vt:lpstr>GPCR linked signalling pathways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Hormones which cause rise in cAMP</vt:lpstr>
      <vt:lpstr>PowerPoint Presentation</vt:lpstr>
      <vt:lpstr>PowerPoint Presentation</vt:lpstr>
      <vt:lpstr>Clinical integration </vt:lpstr>
      <vt:lpstr>Cholera  &amp;  pertussis </vt:lpstr>
      <vt:lpstr>Insulin resistance</vt:lpstr>
      <vt:lpstr>PowerPoint Presentation</vt:lpstr>
      <vt:lpstr>PowerPoint Presentation</vt:lpstr>
      <vt:lpstr>Second Messengers  </vt:lpstr>
      <vt:lpstr>PowerPoint Presentation</vt:lpstr>
      <vt:lpstr>PowerPoint Presentation</vt:lpstr>
      <vt:lpstr>Assesment</vt:lpstr>
      <vt:lpstr>PowerPoint Presentation</vt:lpstr>
      <vt:lpstr>PowerPoint Presentation</vt:lpstr>
      <vt:lpstr>PowerPoint Presentation</vt:lpstr>
      <vt:lpstr>MCQS KEY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Uzma Zafar</dc:creator>
  <cp:lastModifiedBy>Uzma Zafar</cp:lastModifiedBy>
  <cp:revision>27</cp:revision>
  <dcterms:created xsi:type="dcterms:W3CDTF">2025-03-09T15:40:25Z</dcterms:created>
  <dcterms:modified xsi:type="dcterms:W3CDTF">2025-03-20T05:50:47Z</dcterms:modified>
</cp:coreProperties>
</file>