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60" r:id="rId1"/>
  </p:sldMasterIdLst>
  <p:sldIdLst>
    <p:sldId id="256" r:id="rId2"/>
    <p:sldId id="353" r:id="rId3"/>
    <p:sldId id="257" r:id="rId4"/>
    <p:sldId id="258" r:id="rId5"/>
    <p:sldId id="259" r:id="rId6"/>
    <p:sldId id="359" r:id="rId7"/>
    <p:sldId id="260" r:id="rId8"/>
    <p:sldId id="267" r:id="rId9"/>
    <p:sldId id="362" r:id="rId10"/>
    <p:sldId id="272" r:id="rId11"/>
    <p:sldId id="265" r:id="rId12"/>
    <p:sldId id="354" r:id="rId13"/>
    <p:sldId id="325" r:id="rId14"/>
    <p:sldId id="273" r:id="rId15"/>
    <p:sldId id="326" r:id="rId16"/>
    <p:sldId id="327" r:id="rId17"/>
    <p:sldId id="269" r:id="rId18"/>
    <p:sldId id="324" r:id="rId19"/>
    <p:sldId id="270" r:id="rId20"/>
    <p:sldId id="355" r:id="rId21"/>
    <p:sldId id="283" r:id="rId22"/>
    <p:sldId id="275" r:id="rId23"/>
    <p:sldId id="293" r:id="rId24"/>
    <p:sldId id="328" r:id="rId25"/>
    <p:sldId id="329" r:id="rId26"/>
    <p:sldId id="360" r:id="rId27"/>
    <p:sldId id="330" r:id="rId28"/>
    <p:sldId id="363" r:id="rId29"/>
    <p:sldId id="364" r:id="rId30"/>
    <p:sldId id="331" r:id="rId31"/>
    <p:sldId id="284" r:id="rId32"/>
    <p:sldId id="285" r:id="rId33"/>
    <p:sldId id="296" r:id="rId34"/>
    <p:sldId id="356" r:id="rId35"/>
    <p:sldId id="286" r:id="rId36"/>
    <p:sldId id="298" r:id="rId37"/>
    <p:sldId id="299" r:id="rId38"/>
    <p:sldId id="357" r:id="rId39"/>
    <p:sldId id="291" r:id="rId40"/>
    <p:sldId id="332" r:id="rId41"/>
    <p:sldId id="289" r:id="rId42"/>
    <p:sldId id="292" r:id="rId43"/>
    <p:sldId id="336" r:id="rId44"/>
    <p:sldId id="361" r:id="rId45"/>
    <p:sldId id="365" r:id="rId46"/>
    <p:sldId id="337" r:id="rId47"/>
    <p:sldId id="335" r:id="rId48"/>
    <p:sldId id="334" r:id="rId49"/>
    <p:sldId id="358" r:id="rId50"/>
    <p:sldId id="339" r:id="rId51"/>
    <p:sldId id="310" r:id="rId52"/>
    <p:sldId id="347" r:id="rId53"/>
    <p:sldId id="308" r:id="rId54"/>
    <p:sldId id="307" r:id="rId55"/>
    <p:sldId id="306" r:id="rId56"/>
    <p:sldId id="311" r:id="rId57"/>
    <p:sldId id="346" r:id="rId58"/>
    <p:sldId id="312" r:id="rId59"/>
    <p:sldId id="313" r:id="rId60"/>
    <p:sldId id="314" r:id="rId61"/>
    <p:sldId id="315" r:id="rId62"/>
    <p:sldId id="319" r:id="rId63"/>
    <p:sldId id="323" r:id="rId64"/>
    <p:sldId id="316" r:id="rId65"/>
    <p:sldId id="348" r:id="rId66"/>
    <p:sldId id="344" r:id="rId67"/>
    <p:sldId id="342" r:id="rId68"/>
    <p:sldId id="343" r:id="rId69"/>
    <p:sldId id="341" r:id="rId70"/>
    <p:sldId id="345" r:id="rId71"/>
    <p:sldId id="322" r:id="rId72"/>
    <p:sldId id="318" r:id="rId73"/>
    <p:sldId id="349" r:id="rId74"/>
    <p:sldId id="350" r:id="rId75"/>
    <p:sldId id="351" r:id="rId76"/>
    <p:sldId id="352" r:id="rId77"/>
    <p:sldId id="321" r:id="rId7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EDA"/>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159" autoAdjust="0"/>
    <p:restoredTop sz="94660"/>
  </p:normalViewPr>
  <p:slideViewPr>
    <p:cSldViewPr snapToGrid="0">
      <p:cViewPr varScale="1">
        <p:scale>
          <a:sx n="72" d="100"/>
          <a:sy n="72" d="100"/>
        </p:scale>
        <p:origin x="32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slide" Target="slides/slide46.xml" /><Relationship Id="rId50" Type="http://schemas.openxmlformats.org/officeDocument/2006/relationships/slide" Target="slides/slide49.xml" /><Relationship Id="rId55" Type="http://schemas.openxmlformats.org/officeDocument/2006/relationships/slide" Target="slides/slide54.xml" /><Relationship Id="rId63" Type="http://schemas.openxmlformats.org/officeDocument/2006/relationships/slide" Target="slides/slide62.xml" /><Relationship Id="rId68" Type="http://schemas.openxmlformats.org/officeDocument/2006/relationships/slide" Target="slides/slide67.xml" /><Relationship Id="rId76" Type="http://schemas.openxmlformats.org/officeDocument/2006/relationships/slide" Target="slides/slide75.xml" /><Relationship Id="rId7" Type="http://schemas.openxmlformats.org/officeDocument/2006/relationships/slide" Target="slides/slide6.xml" /><Relationship Id="rId71" Type="http://schemas.openxmlformats.org/officeDocument/2006/relationships/slide" Target="slides/slide70.xml" /><Relationship Id="rId2" Type="http://schemas.openxmlformats.org/officeDocument/2006/relationships/slide" Target="slides/slide1.xml" /><Relationship Id="rId16" Type="http://schemas.openxmlformats.org/officeDocument/2006/relationships/slide" Target="slides/slide15.xml" /><Relationship Id="rId29" Type="http://schemas.openxmlformats.org/officeDocument/2006/relationships/slide" Target="slides/slide28.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slide" Target="slides/slide52.xml" /><Relationship Id="rId58" Type="http://schemas.openxmlformats.org/officeDocument/2006/relationships/slide" Target="slides/slide57.xml" /><Relationship Id="rId66" Type="http://schemas.openxmlformats.org/officeDocument/2006/relationships/slide" Target="slides/slide65.xml" /><Relationship Id="rId74" Type="http://schemas.openxmlformats.org/officeDocument/2006/relationships/slide" Target="slides/slide73.xml" /><Relationship Id="rId79" Type="http://schemas.openxmlformats.org/officeDocument/2006/relationships/presProps" Target="presProps.xml" /><Relationship Id="rId5" Type="http://schemas.openxmlformats.org/officeDocument/2006/relationships/slide" Target="slides/slide4.xml" /><Relationship Id="rId61" Type="http://schemas.openxmlformats.org/officeDocument/2006/relationships/slide" Target="slides/slide60.xml" /><Relationship Id="rId82" Type="http://schemas.openxmlformats.org/officeDocument/2006/relationships/tableStyles" Target="tableStyles.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slide" Target="slides/slide59.xml" /><Relationship Id="rId65" Type="http://schemas.openxmlformats.org/officeDocument/2006/relationships/slide" Target="slides/slide64.xml" /><Relationship Id="rId73" Type="http://schemas.openxmlformats.org/officeDocument/2006/relationships/slide" Target="slides/slide72.xml" /><Relationship Id="rId78" Type="http://schemas.openxmlformats.org/officeDocument/2006/relationships/slide" Target="slides/slide77.xml" /><Relationship Id="rId81" Type="http://schemas.openxmlformats.org/officeDocument/2006/relationships/theme" Target="theme/theme1.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slide" Target="slides/slide55.xml" /><Relationship Id="rId64" Type="http://schemas.openxmlformats.org/officeDocument/2006/relationships/slide" Target="slides/slide63.xml" /><Relationship Id="rId69" Type="http://schemas.openxmlformats.org/officeDocument/2006/relationships/slide" Target="slides/slide68.xml" /><Relationship Id="rId77" Type="http://schemas.openxmlformats.org/officeDocument/2006/relationships/slide" Target="slides/slide76.xml" /><Relationship Id="rId8" Type="http://schemas.openxmlformats.org/officeDocument/2006/relationships/slide" Target="slides/slide7.xml" /><Relationship Id="rId51" Type="http://schemas.openxmlformats.org/officeDocument/2006/relationships/slide" Target="slides/slide50.xml" /><Relationship Id="rId72" Type="http://schemas.openxmlformats.org/officeDocument/2006/relationships/slide" Target="slides/slide71.xml" /><Relationship Id="rId80" Type="http://schemas.openxmlformats.org/officeDocument/2006/relationships/viewProps" Target="viewProps.xml"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slide" Target="slides/slide58.xml" /><Relationship Id="rId67" Type="http://schemas.openxmlformats.org/officeDocument/2006/relationships/slide" Target="slides/slide66.xml" /><Relationship Id="rId20" Type="http://schemas.openxmlformats.org/officeDocument/2006/relationships/slide" Target="slides/slide19.xml" /><Relationship Id="rId41" Type="http://schemas.openxmlformats.org/officeDocument/2006/relationships/slide" Target="slides/slide40.xml" /><Relationship Id="rId54" Type="http://schemas.openxmlformats.org/officeDocument/2006/relationships/slide" Target="slides/slide53.xml" /><Relationship Id="rId62" Type="http://schemas.openxmlformats.org/officeDocument/2006/relationships/slide" Target="slides/slide61.xml" /><Relationship Id="rId70" Type="http://schemas.openxmlformats.org/officeDocument/2006/relationships/slide" Target="slides/slide69.xml" /><Relationship Id="rId75" Type="http://schemas.openxmlformats.org/officeDocument/2006/relationships/slide" Target="slides/slide74.xml" /><Relationship Id="rId1" Type="http://schemas.openxmlformats.org/officeDocument/2006/relationships/slideMaster" Target="slideMasters/slideMaster1.xml" /><Relationship Id="rId6" Type="http://schemas.openxmlformats.org/officeDocument/2006/relationships/slide" Target="slides/slide5.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6862BE-E447-4733-93AB-9DCACB658BD0}"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939BBEE9-4996-46CD-88D6-CFC8DFEC75F8}">
      <dgm:prSet/>
      <dgm:spPr/>
      <dgm:t>
        <a:bodyPr/>
        <a:lstStyle/>
        <a:p>
          <a:r>
            <a:rPr lang="en-US"/>
            <a:t>upper </a:t>
          </a:r>
        </a:p>
      </dgm:t>
    </dgm:pt>
    <dgm:pt modelId="{6B7CF755-3024-49C7-99AE-804128E9CA11}" type="parTrans" cxnId="{8B18DB43-5451-4661-9D04-B64547A8D511}">
      <dgm:prSet/>
      <dgm:spPr/>
      <dgm:t>
        <a:bodyPr/>
        <a:lstStyle/>
        <a:p>
          <a:endParaRPr lang="en-US"/>
        </a:p>
      </dgm:t>
    </dgm:pt>
    <dgm:pt modelId="{F8659072-189B-4197-892E-36B252BD3B97}" type="sibTrans" cxnId="{8B18DB43-5451-4661-9D04-B64547A8D511}">
      <dgm:prSet/>
      <dgm:spPr/>
      <dgm:t>
        <a:bodyPr/>
        <a:lstStyle/>
        <a:p>
          <a:endParaRPr lang="en-US"/>
        </a:p>
      </dgm:t>
    </dgm:pt>
    <dgm:pt modelId="{19BF19F0-35AD-41CB-8470-99529F4E29D0}">
      <dgm:prSet/>
      <dgm:spPr/>
      <dgm:t>
        <a:bodyPr/>
        <a:lstStyle/>
        <a:p>
          <a:r>
            <a:rPr lang="en-US"/>
            <a:t>Lower</a:t>
          </a:r>
        </a:p>
      </dgm:t>
    </dgm:pt>
    <dgm:pt modelId="{3F27C313-88A6-40A9-9C74-D257C0AED6B8}" type="parTrans" cxnId="{E673161F-39F0-48E7-9634-6867306AF9FE}">
      <dgm:prSet/>
      <dgm:spPr/>
      <dgm:t>
        <a:bodyPr/>
        <a:lstStyle/>
        <a:p>
          <a:endParaRPr lang="en-US"/>
        </a:p>
      </dgm:t>
    </dgm:pt>
    <dgm:pt modelId="{87A2153E-CE1A-472B-AF73-493B40397517}" type="sibTrans" cxnId="{E673161F-39F0-48E7-9634-6867306AF9FE}">
      <dgm:prSet/>
      <dgm:spPr/>
      <dgm:t>
        <a:bodyPr/>
        <a:lstStyle/>
        <a:p>
          <a:endParaRPr lang="en-US"/>
        </a:p>
      </dgm:t>
    </dgm:pt>
    <dgm:pt modelId="{EDB94D58-B475-4FD1-9AFE-B4B9C36532BE}" type="pres">
      <dgm:prSet presAssocID="{2B6862BE-E447-4733-93AB-9DCACB658BD0}" presName="hierChild1" presStyleCnt="0">
        <dgm:presLayoutVars>
          <dgm:chPref val="1"/>
          <dgm:dir/>
          <dgm:animOne val="branch"/>
          <dgm:animLvl val="lvl"/>
          <dgm:resizeHandles/>
        </dgm:presLayoutVars>
      </dgm:prSet>
      <dgm:spPr/>
    </dgm:pt>
    <dgm:pt modelId="{5D98ECAC-EADC-4EA3-A42C-89A28E97B4BE}" type="pres">
      <dgm:prSet presAssocID="{939BBEE9-4996-46CD-88D6-CFC8DFEC75F8}" presName="hierRoot1" presStyleCnt="0"/>
      <dgm:spPr/>
    </dgm:pt>
    <dgm:pt modelId="{83DB1C83-8BB2-4C5D-AA7C-865ACA593D24}" type="pres">
      <dgm:prSet presAssocID="{939BBEE9-4996-46CD-88D6-CFC8DFEC75F8}" presName="composite" presStyleCnt="0"/>
      <dgm:spPr/>
    </dgm:pt>
    <dgm:pt modelId="{0B0B0A12-401E-4208-AD78-3CD512E9553D}" type="pres">
      <dgm:prSet presAssocID="{939BBEE9-4996-46CD-88D6-CFC8DFEC75F8}" presName="background" presStyleLbl="node0" presStyleIdx="0" presStyleCnt="2"/>
      <dgm:spPr/>
    </dgm:pt>
    <dgm:pt modelId="{69E36988-44EE-4812-84CF-2E84DC6F74DE}" type="pres">
      <dgm:prSet presAssocID="{939BBEE9-4996-46CD-88D6-CFC8DFEC75F8}" presName="text" presStyleLbl="fgAcc0" presStyleIdx="0" presStyleCnt="2">
        <dgm:presLayoutVars>
          <dgm:chPref val="3"/>
        </dgm:presLayoutVars>
      </dgm:prSet>
      <dgm:spPr/>
    </dgm:pt>
    <dgm:pt modelId="{6786CDE0-19D8-4555-A3CB-0FE0F1FC9D15}" type="pres">
      <dgm:prSet presAssocID="{939BBEE9-4996-46CD-88D6-CFC8DFEC75F8}" presName="hierChild2" presStyleCnt="0"/>
      <dgm:spPr/>
    </dgm:pt>
    <dgm:pt modelId="{18B103E4-84AD-4D08-8115-2252B9B23C9C}" type="pres">
      <dgm:prSet presAssocID="{19BF19F0-35AD-41CB-8470-99529F4E29D0}" presName="hierRoot1" presStyleCnt="0"/>
      <dgm:spPr/>
    </dgm:pt>
    <dgm:pt modelId="{83895128-53DF-4DA7-B45C-EE9B781AF787}" type="pres">
      <dgm:prSet presAssocID="{19BF19F0-35AD-41CB-8470-99529F4E29D0}" presName="composite" presStyleCnt="0"/>
      <dgm:spPr/>
    </dgm:pt>
    <dgm:pt modelId="{EC3E06A1-C8F5-4A5F-94F4-3B54D548996F}" type="pres">
      <dgm:prSet presAssocID="{19BF19F0-35AD-41CB-8470-99529F4E29D0}" presName="background" presStyleLbl="node0" presStyleIdx="1" presStyleCnt="2"/>
      <dgm:spPr/>
    </dgm:pt>
    <dgm:pt modelId="{2BCF01B7-DB0A-4379-941D-EFD0B861F997}" type="pres">
      <dgm:prSet presAssocID="{19BF19F0-35AD-41CB-8470-99529F4E29D0}" presName="text" presStyleLbl="fgAcc0" presStyleIdx="1" presStyleCnt="2">
        <dgm:presLayoutVars>
          <dgm:chPref val="3"/>
        </dgm:presLayoutVars>
      </dgm:prSet>
      <dgm:spPr/>
    </dgm:pt>
    <dgm:pt modelId="{7C0800FF-25FC-4BA6-BCB2-4C9E4E223BD1}" type="pres">
      <dgm:prSet presAssocID="{19BF19F0-35AD-41CB-8470-99529F4E29D0}" presName="hierChild2" presStyleCnt="0"/>
      <dgm:spPr/>
    </dgm:pt>
  </dgm:ptLst>
  <dgm:cxnLst>
    <dgm:cxn modelId="{E673161F-39F0-48E7-9634-6867306AF9FE}" srcId="{2B6862BE-E447-4733-93AB-9DCACB658BD0}" destId="{19BF19F0-35AD-41CB-8470-99529F4E29D0}" srcOrd="1" destOrd="0" parTransId="{3F27C313-88A6-40A9-9C74-D257C0AED6B8}" sibTransId="{87A2153E-CE1A-472B-AF73-493B40397517}"/>
    <dgm:cxn modelId="{8B18DB43-5451-4661-9D04-B64547A8D511}" srcId="{2B6862BE-E447-4733-93AB-9DCACB658BD0}" destId="{939BBEE9-4996-46CD-88D6-CFC8DFEC75F8}" srcOrd="0" destOrd="0" parTransId="{6B7CF755-3024-49C7-99AE-804128E9CA11}" sibTransId="{F8659072-189B-4197-892E-36B252BD3B97}"/>
    <dgm:cxn modelId="{FF048D74-37D7-4C19-A213-C8F547464626}" type="presOf" srcId="{939BBEE9-4996-46CD-88D6-CFC8DFEC75F8}" destId="{69E36988-44EE-4812-84CF-2E84DC6F74DE}" srcOrd="0" destOrd="0" presId="urn:microsoft.com/office/officeart/2005/8/layout/hierarchy1"/>
    <dgm:cxn modelId="{981F97CD-EC12-41FE-BDD2-D7C79FD5C420}" type="presOf" srcId="{19BF19F0-35AD-41CB-8470-99529F4E29D0}" destId="{2BCF01B7-DB0A-4379-941D-EFD0B861F997}" srcOrd="0" destOrd="0" presId="urn:microsoft.com/office/officeart/2005/8/layout/hierarchy1"/>
    <dgm:cxn modelId="{76F2DDD2-376A-46F8-A5EE-9A7F9B6B558E}" type="presOf" srcId="{2B6862BE-E447-4733-93AB-9DCACB658BD0}" destId="{EDB94D58-B475-4FD1-9AFE-B4B9C36532BE}" srcOrd="0" destOrd="0" presId="urn:microsoft.com/office/officeart/2005/8/layout/hierarchy1"/>
    <dgm:cxn modelId="{C0538F28-8F30-46F3-9C0E-17BC33A31BC9}" type="presParOf" srcId="{EDB94D58-B475-4FD1-9AFE-B4B9C36532BE}" destId="{5D98ECAC-EADC-4EA3-A42C-89A28E97B4BE}" srcOrd="0" destOrd="0" presId="urn:microsoft.com/office/officeart/2005/8/layout/hierarchy1"/>
    <dgm:cxn modelId="{29029425-732C-4D4F-ADD5-83BEADC0A2BC}" type="presParOf" srcId="{5D98ECAC-EADC-4EA3-A42C-89A28E97B4BE}" destId="{83DB1C83-8BB2-4C5D-AA7C-865ACA593D24}" srcOrd="0" destOrd="0" presId="urn:microsoft.com/office/officeart/2005/8/layout/hierarchy1"/>
    <dgm:cxn modelId="{58ADD066-1198-472E-967E-9CD227E719DF}" type="presParOf" srcId="{83DB1C83-8BB2-4C5D-AA7C-865ACA593D24}" destId="{0B0B0A12-401E-4208-AD78-3CD512E9553D}" srcOrd="0" destOrd="0" presId="urn:microsoft.com/office/officeart/2005/8/layout/hierarchy1"/>
    <dgm:cxn modelId="{A50920B5-0BCC-4C78-B2C4-D853F957A684}" type="presParOf" srcId="{83DB1C83-8BB2-4C5D-AA7C-865ACA593D24}" destId="{69E36988-44EE-4812-84CF-2E84DC6F74DE}" srcOrd="1" destOrd="0" presId="urn:microsoft.com/office/officeart/2005/8/layout/hierarchy1"/>
    <dgm:cxn modelId="{B0C8495E-9435-465B-833C-0F33054106BA}" type="presParOf" srcId="{5D98ECAC-EADC-4EA3-A42C-89A28E97B4BE}" destId="{6786CDE0-19D8-4555-A3CB-0FE0F1FC9D15}" srcOrd="1" destOrd="0" presId="urn:microsoft.com/office/officeart/2005/8/layout/hierarchy1"/>
    <dgm:cxn modelId="{F476C74B-3679-4672-B338-6D9A37F04631}" type="presParOf" srcId="{EDB94D58-B475-4FD1-9AFE-B4B9C36532BE}" destId="{18B103E4-84AD-4D08-8115-2252B9B23C9C}" srcOrd="1" destOrd="0" presId="urn:microsoft.com/office/officeart/2005/8/layout/hierarchy1"/>
    <dgm:cxn modelId="{5A4CA6F8-2F27-42C3-92FD-C27CDED0A5EF}" type="presParOf" srcId="{18B103E4-84AD-4D08-8115-2252B9B23C9C}" destId="{83895128-53DF-4DA7-B45C-EE9B781AF787}" srcOrd="0" destOrd="0" presId="urn:microsoft.com/office/officeart/2005/8/layout/hierarchy1"/>
    <dgm:cxn modelId="{EE115D80-D218-479A-A577-1B22A32EABC0}" type="presParOf" srcId="{83895128-53DF-4DA7-B45C-EE9B781AF787}" destId="{EC3E06A1-C8F5-4A5F-94F4-3B54D548996F}" srcOrd="0" destOrd="0" presId="urn:microsoft.com/office/officeart/2005/8/layout/hierarchy1"/>
    <dgm:cxn modelId="{9305A5F7-3D60-4795-8377-4E9DAD84B70C}" type="presParOf" srcId="{83895128-53DF-4DA7-B45C-EE9B781AF787}" destId="{2BCF01B7-DB0A-4379-941D-EFD0B861F997}" srcOrd="1" destOrd="0" presId="urn:microsoft.com/office/officeart/2005/8/layout/hierarchy1"/>
    <dgm:cxn modelId="{B094AAE0-4227-4655-8DC1-0877803FDD72}" type="presParOf" srcId="{18B103E4-84AD-4D08-8115-2252B9B23C9C}" destId="{7C0800FF-25FC-4BA6-BCB2-4C9E4E223BD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0B0A12-401E-4208-AD78-3CD512E9553D}">
      <dsp:nvSpPr>
        <dsp:cNvPr id="0" name=""/>
        <dsp:cNvSpPr/>
      </dsp:nvSpPr>
      <dsp:spPr>
        <a:xfrm>
          <a:off x="800" y="546664"/>
          <a:ext cx="2808509" cy="1783403"/>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E36988-44EE-4812-84CF-2E84DC6F74DE}">
      <dsp:nvSpPr>
        <dsp:cNvPr id="0" name=""/>
        <dsp:cNvSpPr/>
      </dsp:nvSpPr>
      <dsp:spPr>
        <a:xfrm>
          <a:off x="312856" y="843118"/>
          <a:ext cx="2808509" cy="1783403"/>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kern="1200"/>
            <a:t>upper </a:t>
          </a:r>
        </a:p>
      </dsp:txBody>
      <dsp:txXfrm>
        <a:off x="365090" y="895352"/>
        <a:ext cx="2704041" cy="1678935"/>
      </dsp:txXfrm>
    </dsp:sp>
    <dsp:sp modelId="{EC3E06A1-C8F5-4A5F-94F4-3B54D548996F}">
      <dsp:nvSpPr>
        <dsp:cNvPr id="0" name=""/>
        <dsp:cNvSpPr/>
      </dsp:nvSpPr>
      <dsp:spPr>
        <a:xfrm>
          <a:off x="3433422" y="546664"/>
          <a:ext cx="2808509" cy="1783403"/>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CF01B7-DB0A-4379-941D-EFD0B861F997}">
      <dsp:nvSpPr>
        <dsp:cNvPr id="0" name=""/>
        <dsp:cNvSpPr/>
      </dsp:nvSpPr>
      <dsp:spPr>
        <a:xfrm>
          <a:off x="3745478" y="843118"/>
          <a:ext cx="2808509" cy="1783403"/>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kern="1200"/>
            <a:t>Lower</a:t>
          </a:r>
        </a:p>
      </dsp:txBody>
      <dsp:txXfrm>
        <a:off x="3797712" y="895352"/>
        <a:ext cx="2704041" cy="167893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06890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976310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95554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63289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03789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796914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11555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06701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66154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463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80520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2/9/2025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9970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2/9/2025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70632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2/9/2025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07679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56536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928136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theme" Target="../theme/theme1.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8A87A34-81AB-432B-8DAE-1953F412C126}" type="datetimeFigureOut">
              <a:rPr lang="en-US" smtClean="0"/>
              <a:pPr/>
              <a:t>2/9/2025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030189466"/>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 id="2147484072" r:id="rId12"/>
    <p:sldLayoutId id="2147484073" r:id="rId13"/>
    <p:sldLayoutId id="2147484074" r:id="rId14"/>
    <p:sldLayoutId id="2147484075" r:id="rId15"/>
    <p:sldLayoutId id="21474840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 /><Relationship Id="rId2" Type="http://schemas.openxmlformats.org/officeDocument/2006/relationships/image" Target="../media/image1.jpeg" /><Relationship Id="rId1" Type="http://schemas.openxmlformats.org/officeDocument/2006/relationships/slideLayout" Target="../slideLayouts/slideLayout1.xml" /><Relationship Id="rId4" Type="http://schemas.openxmlformats.org/officeDocument/2006/relationships/image" Target="../media/image3.jpg" /></Relationships>
</file>

<file path=ppt/slides/_rels/slide10.xml.rels><?xml version="1.0" encoding="UTF-8" standalone="yes"?>
<Relationships xmlns="http://schemas.openxmlformats.org/package/2006/relationships"><Relationship Id="rId3" Type="http://schemas.openxmlformats.org/officeDocument/2006/relationships/image" Target="../media/image3.jpg" /><Relationship Id="rId2" Type="http://schemas.openxmlformats.org/officeDocument/2006/relationships/image" Target="../media/image11.png"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3" Type="http://schemas.openxmlformats.org/officeDocument/2006/relationships/image" Target="../media/image13.png" /><Relationship Id="rId2" Type="http://schemas.openxmlformats.org/officeDocument/2006/relationships/image" Target="../media/image12.png" /><Relationship Id="rId1" Type="http://schemas.openxmlformats.org/officeDocument/2006/relationships/slideLayout" Target="../slideLayouts/slideLayout2.xml" /><Relationship Id="rId4" Type="http://schemas.openxmlformats.org/officeDocument/2006/relationships/image" Target="../media/image3.jpg" /></Relationships>
</file>

<file path=ppt/slides/_rels/slide13.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14.png"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3" Type="http://schemas.openxmlformats.org/officeDocument/2006/relationships/image" Target="../media/image3.jpg" /><Relationship Id="rId2" Type="http://schemas.openxmlformats.org/officeDocument/2006/relationships/image" Target="../media/image16.png"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3" Type="http://schemas.openxmlformats.org/officeDocument/2006/relationships/image" Target="../media/image3.jpg" /><Relationship Id="rId2" Type="http://schemas.openxmlformats.org/officeDocument/2006/relationships/image" Target="../media/image17.png"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3" Type="http://schemas.openxmlformats.org/officeDocument/2006/relationships/image" Target="../media/image3.jpg" /><Relationship Id="rId2" Type="http://schemas.openxmlformats.org/officeDocument/2006/relationships/image" Target="../media/image18.png" /><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2" Type="http://schemas.openxmlformats.org/officeDocument/2006/relationships/image" Target="../media/image19.png"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2" Type="http://schemas.openxmlformats.org/officeDocument/2006/relationships/image" Target="../media/image4.jpg" /><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3" Type="http://schemas.openxmlformats.org/officeDocument/2006/relationships/image" Target="../media/image13.png" /><Relationship Id="rId2" Type="http://schemas.openxmlformats.org/officeDocument/2006/relationships/image" Target="../media/image20.png" /><Relationship Id="rId1" Type="http://schemas.openxmlformats.org/officeDocument/2006/relationships/slideLayout" Target="../slideLayouts/slideLayout2.xml" /><Relationship Id="rId4" Type="http://schemas.openxmlformats.org/officeDocument/2006/relationships/image" Target="../media/image3.jpg" /></Relationships>
</file>

<file path=ppt/slides/_rels/slide21.xml.rels><?xml version="1.0" encoding="UTF-8" standalone="yes"?>
<Relationships xmlns="http://schemas.openxmlformats.org/package/2006/relationships"><Relationship Id="rId3" Type="http://schemas.openxmlformats.org/officeDocument/2006/relationships/image" Target="../media/image3.jpg" /><Relationship Id="rId2" Type="http://schemas.openxmlformats.org/officeDocument/2006/relationships/image" Target="../media/image21.png"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3" Type="http://schemas.openxmlformats.org/officeDocument/2006/relationships/image" Target="../media/image3.jpg" /><Relationship Id="rId2" Type="http://schemas.openxmlformats.org/officeDocument/2006/relationships/image" Target="../media/image22.jpeg" /><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3" Type="http://schemas.openxmlformats.org/officeDocument/2006/relationships/image" Target="../media/image3.jpg" /><Relationship Id="rId2" Type="http://schemas.openxmlformats.org/officeDocument/2006/relationships/image" Target="../media/image23.png" /><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2" Type="http://schemas.openxmlformats.org/officeDocument/2006/relationships/image" Target="../media/image24.png"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3" Type="http://schemas.openxmlformats.org/officeDocument/2006/relationships/image" Target="../media/image3.jpg" /><Relationship Id="rId2" Type="http://schemas.openxmlformats.org/officeDocument/2006/relationships/image" Target="../media/image25.jpg" /><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 /><Relationship Id="rId7" Type="http://schemas.openxmlformats.org/officeDocument/2006/relationships/image" Target="../media/image3.jpg" /><Relationship Id="rId2" Type="http://schemas.openxmlformats.org/officeDocument/2006/relationships/diagramData" Target="../diagrams/data1.xml" /><Relationship Id="rId1" Type="http://schemas.openxmlformats.org/officeDocument/2006/relationships/slideLayout" Target="../slideLayouts/slideLayout2.xml" /><Relationship Id="rId6" Type="http://schemas.microsoft.com/office/2007/relationships/diagramDrawing" Target="../diagrams/drawing1.xml" /><Relationship Id="rId5" Type="http://schemas.openxmlformats.org/officeDocument/2006/relationships/diagramColors" Target="../diagrams/colors1.xml" /><Relationship Id="rId4" Type="http://schemas.openxmlformats.org/officeDocument/2006/relationships/diagramQuickStyle" Target="../diagrams/quickStyle1.xml" /></Relationships>
</file>

<file path=ppt/slides/_rels/slide28.xml.rels><?xml version="1.0" encoding="UTF-8" standalone="yes"?>
<Relationships xmlns="http://schemas.openxmlformats.org/package/2006/relationships"><Relationship Id="rId3" Type="http://schemas.openxmlformats.org/officeDocument/2006/relationships/image" Target="../media/image3.jpg" /><Relationship Id="rId2" Type="http://schemas.openxmlformats.org/officeDocument/2006/relationships/image" Target="../media/image26.jpg" /><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3" Type="http://schemas.openxmlformats.org/officeDocument/2006/relationships/image" Target="../media/image3.jpg" /><Relationship Id="rId2" Type="http://schemas.openxmlformats.org/officeDocument/2006/relationships/image" Target="../media/image27.jpg"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3" Type="http://schemas.openxmlformats.org/officeDocument/2006/relationships/image" Target="../media/image29.png" /><Relationship Id="rId2" Type="http://schemas.openxmlformats.org/officeDocument/2006/relationships/image" Target="../media/image28.png" /><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3" Type="http://schemas.openxmlformats.org/officeDocument/2006/relationships/image" Target="../media/image3.jpg" /><Relationship Id="rId2" Type="http://schemas.openxmlformats.org/officeDocument/2006/relationships/image" Target="../media/image30.png" /><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2" Type="http://schemas.openxmlformats.org/officeDocument/2006/relationships/image" Target="../media/image31.png" /><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3" Type="http://schemas.openxmlformats.org/officeDocument/2006/relationships/image" Target="../media/image3.jpg" /><Relationship Id="rId2" Type="http://schemas.openxmlformats.org/officeDocument/2006/relationships/image" Target="../media/image32.png" /><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3" Type="http://schemas.openxmlformats.org/officeDocument/2006/relationships/image" Target="../media/image34.png" /><Relationship Id="rId2" Type="http://schemas.openxmlformats.org/officeDocument/2006/relationships/image" Target="../media/image33.pn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image" Target="../media/image5.png" /><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3" Type="http://schemas.openxmlformats.org/officeDocument/2006/relationships/image" Target="../media/image3.jpg" /><Relationship Id="rId2" Type="http://schemas.openxmlformats.org/officeDocument/2006/relationships/image" Target="../media/image35.png" /><Relationship Id="rId1" Type="http://schemas.openxmlformats.org/officeDocument/2006/relationships/slideLayout" Target="../slideLayouts/slideLayout2.xml" /></Relationships>
</file>

<file path=ppt/slides/_rels/slide42.xml.rels><?xml version="1.0" encoding="UTF-8" standalone="yes"?>
<Relationships xmlns="http://schemas.openxmlformats.org/package/2006/relationships"><Relationship Id="rId3" Type="http://schemas.openxmlformats.org/officeDocument/2006/relationships/image" Target="../media/image3.jpg" /><Relationship Id="rId2" Type="http://schemas.openxmlformats.org/officeDocument/2006/relationships/image" Target="../media/image36.png" /><Relationship Id="rId1" Type="http://schemas.openxmlformats.org/officeDocument/2006/relationships/slideLayout" Target="../slideLayouts/slideLayout2.xml" /></Relationships>
</file>

<file path=ppt/slides/_rels/slide43.xml.rels><?xml version="1.0" encoding="UTF-8" standalone="yes"?>
<Relationships xmlns="http://schemas.openxmlformats.org/package/2006/relationships"><Relationship Id="rId2" Type="http://schemas.openxmlformats.org/officeDocument/2006/relationships/image" Target="../media/image37.png" /><Relationship Id="rId1" Type="http://schemas.openxmlformats.org/officeDocument/2006/relationships/slideLayout" Target="../slideLayouts/slideLayout2.xml" /></Relationships>
</file>

<file path=ppt/slides/_rels/slide44.xml.rels><?xml version="1.0" encoding="UTF-8" standalone="yes"?>
<Relationships xmlns="http://schemas.openxmlformats.org/package/2006/relationships"><Relationship Id="rId3" Type="http://schemas.openxmlformats.org/officeDocument/2006/relationships/image" Target="../media/image39.jpg" /><Relationship Id="rId2" Type="http://schemas.openxmlformats.org/officeDocument/2006/relationships/image" Target="../media/image38.jpg" /><Relationship Id="rId1" Type="http://schemas.openxmlformats.org/officeDocument/2006/relationships/slideLayout" Target="../slideLayouts/slideLayout2.xml" /><Relationship Id="rId4" Type="http://schemas.openxmlformats.org/officeDocument/2006/relationships/image" Target="../media/image3.jpg" /></Relationships>
</file>

<file path=ppt/slides/_rels/slide45.xml.rels><?xml version="1.0" encoding="UTF-8" standalone="yes"?>
<Relationships xmlns="http://schemas.openxmlformats.org/package/2006/relationships"><Relationship Id="rId3" Type="http://schemas.openxmlformats.org/officeDocument/2006/relationships/image" Target="../media/image3.jpg" /><Relationship Id="rId2" Type="http://schemas.openxmlformats.org/officeDocument/2006/relationships/image" Target="../media/image40.jpeg" /><Relationship Id="rId1" Type="http://schemas.openxmlformats.org/officeDocument/2006/relationships/slideLayout" Target="../slideLayouts/slideLayout2.xml" /></Relationships>
</file>

<file path=ppt/slides/_rels/slide46.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Layout" Target="../slideLayouts/slideLayout2.xml" /></Relationships>
</file>

<file path=ppt/slides/_rels/slide47.xml.rels><?xml version="1.0" encoding="UTF-8" standalone="yes"?>
<Relationships xmlns="http://schemas.openxmlformats.org/package/2006/relationships"><Relationship Id="rId2" Type="http://schemas.openxmlformats.org/officeDocument/2006/relationships/image" Target="../media/image41.png" /><Relationship Id="rId1" Type="http://schemas.openxmlformats.org/officeDocument/2006/relationships/slideLayout" Target="../slideLayouts/slideLayout2.xml" /></Relationships>
</file>

<file path=ppt/slides/_rels/slide48.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Layout" Target="../slideLayouts/slideLayout2.xml" /></Relationships>
</file>

<file path=ppt/slides/_rels/slide49.xml.rels><?xml version="1.0" encoding="UTF-8" standalone="yes"?>
<Relationships xmlns="http://schemas.openxmlformats.org/package/2006/relationships"><Relationship Id="rId3" Type="http://schemas.openxmlformats.org/officeDocument/2006/relationships/image" Target="../media/image3.jpg" /><Relationship Id="rId2" Type="http://schemas.openxmlformats.org/officeDocument/2006/relationships/image" Target="../media/image42.png"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Layout" Target="../slideLayouts/slideLayout2.xml" /></Relationships>
</file>

<file path=ppt/slides/_rels/slide50.xml.rels><?xml version="1.0" encoding="UTF-8" standalone="yes"?>
<Relationships xmlns="http://schemas.openxmlformats.org/package/2006/relationships"><Relationship Id="rId3" Type="http://schemas.openxmlformats.org/officeDocument/2006/relationships/image" Target="../media/image3.jpg" /><Relationship Id="rId2" Type="http://schemas.openxmlformats.org/officeDocument/2006/relationships/image" Target="../media/image43.png" /><Relationship Id="rId1" Type="http://schemas.openxmlformats.org/officeDocument/2006/relationships/slideLayout" Target="../slideLayouts/slideLayout2.xml" /></Relationships>
</file>

<file path=ppt/slides/_rels/slide51.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Layout" Target="../slideLayouts/slideLayout2.xml" /></Relationships>
</file>

<file path=ppt/slides/_rels/slide52.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Layout" Target="../slideLayouts/slideLayout2.xml" /></Relationships>
</file>

<file path=ppt/slides/_rels/slide53.xml.rels><?xml version="1.0" encoding="UTF-8" standalone="yes"?>
<Relationships xmlns="http://schemas.openxmlformats.org/package/2006/relationships"><Relationship Id="rId3" Type="http://schemas.openxmlformats.org/officeDocument/2006/relationships/image" Target="../media/image45.png" /><Relationship Id="rId7" Type="http://schemas.openxmlformats.org/officeDocument/2006/relationships/image" Target="../media/image3.jpg" /><Relationship Id="rId2" Type="http://schemas.openxmlformats.org/officeDocument/2006/relationships/image" Target="../media/image44.png" /><Relationship Id="rId1" Type="http://schemas.openxmlformats.org/officeDocument/2006/relationships/slideLayout" Target="../slideLayouts/slideLayout2.xml" /><Relationship Id="rId6" Type="http://schemas.openxmlformats.org/officeDocument/2006/relationships/image" Target="../media/image48.png" /><Relationship Id="rId5" Type="http://schemas.openxmlformats.org/officeDocument/2006/relationships/image" Target="../media/image47.png" /><Relationship Id="rId4" Type="http://schemas.openxmlformats.org/officeDocument/2006/relationships/image" Target="../media/image46.png" /></Relationships>
</file>

<file path=ppt/slides/_rels/slide54.xml.rels><?xml version="1.0" encoding="UTF-8" standalone="yes"?>
<Relationships xmlns="http://schemas.openxmlformats.org/package/2006/relationships"><Relationship Id="rId3" Type="http://schemas.openxmlformats.org/officeDocument/2006/relationships/image" Target="../media/image50.png" /><Relationship Id="rId7" Type="http://schemas.openxmlformats.org/officeDocument/2006/relationships/image" Target="../media/image3.jpg" /><Relationship Id="rId2" Type="http://schemas.openxmlformats.org/officeDocument/2006/relationships/image" Target="../media/image49.png" /><Relationship Id="rId1" Type="http://schemas.openxmlformats.org/officeDocument/2006/relationships/slideLayout" Target="../slideLayouts/slideLayout2.xml" /><Relationship Id="rId6" Type="http://schemas.openxmlformats.org/officeDocument/2006/relationships/image" Target="../media/image53.png" /><Relationship Id="rId5" Type="http://schemas.openxmlformats.org/officeDocument/2006/relationships/image" Target="../media/image52.png" /><Relationship Id="rId4" Type="http://schemas.openxmlformats.org/officeDocument/2006/relationships/image" Target="../media/image51.png" /></Relationships>
</file>

<file path=ppt/slides/_rels/slide55.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Layout" Target="../slideLayouts/slideLayout2.xml" /></Relationships>
</file>

<file path=ppt/slides/_rels/slide56.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Layout" Target="../slideLayouts/slideLayout2.xml" /></Relationships>
</file>

<file path=ppt/slides/_rels/slide57.xml.rels><?xml version="1.0" encoding="UTF-8" standalone="yes"?>
<Relationships xmlns="http://schemas.openxmlformats.org/package/2006/relationships"><Relationship Id="rId3" Type="http://schemas.openxmlformats.org/officeDocument/2006/relationships/image" Target="../media/image55.png" /><Relationship Id="rId2" Type="http://schemas.openxmlformats.org/officeDocument/2006/relationships/image" Target="../media/image54.png" /><Relationship Id="rId1" Type="http://schemas.openxmlformats.org/officeDocument/2006/relationships/slideLayout" Target="../slideLayouts/slideLayout2.xml" /><Relationship Id="rId6" Type="http://schemas.openxmlformats.org/officeDocument/2006/relationships/image" Target="../media/image58.png" /><Relationship Id="rId5" Type="http://schemas.openxmlformats.org/officeDocument/2006/relationships/image" Target="../media/image57.png" /><Relationship Id="rId4" Type="http://schemas.openxmlformats.org/officeDocument/2006/relationships/image" Target="../media/image56.png" /></Relationships>
</file>

<file path=ppt/slides/_rels/slide58.xml.rels><?xml version="1.0" encoding="UTF-8" standalone="yes"?>
<Relationships xmlns="http://schemas.openxmlformats.org/package/2006/relationships"><Relationship Id="rId3" Type="http://schemas.openxmlformats.org/officeDocument/2006/relationships/image" Target="../media/image3.jpg" /><Relationship Id="rId2" Type="http://schemas.openxmlformats.org/officeDocument/2006/relationships/image" Target="../media/image59.png" /><Relationship Id="rId1" Type="http://schemas.openxmlformats.org/officeDocument/2006/relationships/slideLayout" Target="../slideLayouts/slideLayout2.xml" /></Relationships>
</file>

<file path=ppt/slides/_rels/slide59.xml.rels><?xml version="1.0" encoding="UTF-8" standalone="yes"?>
<Relationships xmlns="http://schemas.openxmlformats.org/package/2006/relationships"><Relationship Id="rId3" Type="http://schemas.openxmlformats.org/officeDocument/2006/relationships/image" Target="../media/image3.jpg" /><Relationship Id="rId2" Type="http://schemas.openxmlformats.org/officeDocument/2006/relationships/image" Target="../media/image60.pn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3" Type="http://schemas.openxmlformats.org/officeDocument/2006/relationships/image" Target="../media/image8.jpg" /><Relationship Id="rId2" Type="http://schemas.openxmlformats.org/officeDocument/2006/relationships/image" Target="../media/image7.png" /><Relationship Id="rId1" Type="http://schemas.openxmlformats.org/officeDocument/2006/relationships/slideLayout" Target="../slideLayouts/slideLayout2.xml" /><Relationship Id="rId4" Type="http://schemas.openxmlformats.org/officeDocument/2006/relationships/image" Target="../media/image3.jpg" /></Relationships>
</file>

<file path=ppt/slides/_rels/slide60.xml.rels><?xml version="1.0" encoding="UTF-8" standalone="yes"?>
<Relationships xmlns="http://schemas.openxmlformats.org/package/2006/relationships"><Relationship Id="rId3" Type="http://schemas.openxmlformats.org/officeDocument/2006/relationships/image" Target="../media/image62.png" /><Relationship Id="rId2" Type="http://schemas.openxmlformats.org/officeDocument/2006/relationships/image" Target="../media/image61.png" /><Relationship Id="rId1" Type="http://schemas.openxmlformats.org/officeDocument/2006/relationships/slideLayout" Target="../slideLayouts/slideLayout2.xml" /><Relationship Id="rId4" Type="http://schemas.openxmlformats.org/officeDocument/2006/relationships/image" Target="../media/image3.jpg" /></Relationships>
</file>

<file path=ppt/slides/_rels/slide61.xml.rels><?xml version="1.0" encoding="UTF-8" standalone="yes"?>
<Relationships xmlns="http://schemas.openxmlformats.org/package/2006/relationships"><Relationship Id="rId3" Type="http://schemas.openxmlformats.org/officeDocument/2006/relationships/image" Target="../media/image3.jpg" /><Relationship Id="rId2" Type="http://schemas.openxmlformats.org/officeDocument/2006/relationships/image" Target="../media/image63.png" /><Relationship Id="rId1" Type="http://schemas.openxmlformats.org/officeDocument/2006/relationships/slideLayout" Target="../slideLayouts/slideLayout2.xml" /></Relationships>
</file>

<file path=ppt/slides/_rels/slide62.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Layout" Target="../slideLayouts/slideLayout2.xml" /></Relationships>
</file>

<file path=ppt/slides/_rels/slide63.xml.rels><?xml version="1.0" encoding="UTF-8" standalone="yes"?>
<Relationships xmlns="http://schemas.openxmlformats.org/package/2006/relationships"><Relationship Id="rId3" Type="http://schemas.openxmlformats.org/officeDocument/2006/relationships/image" Target="../media/image3.jpg" /><Relationship Id="rId2" Type="http://schemas.openxmlformats.org/officeDocument/2006/relationships/image" Target="../media/image64.png" /><Relationship Id="rId1" Type="http://schemas.openxmlformats.org/officeDocument/2006/relationships/slideLayout" Target="../slideLayouts/slideLayout2.xml" /></Relationships>
</file>

<file path=ppt/slides/_rels/slide64.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Layout" Target="../slideLayouts/slideLayout2.xml" /></Relationships>
</file>

<file path=ppt/slides/_rels/slide65.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Layout" Target="../slideLayouts/slideLayout2.xml" /></Relationships>
</file>

<file path=ppt/slides/_rels/slide66.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Layout" Target="../slideLayouts/slideLayout2.xml" /></Relationships>
</file>

<file path=ppt/slides/_rels/slide67.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Layout" Target="../slideLayouts/slideLayout2.xml" /></Relationships>
</file>

<file path=ppt/slides/_rels/slide68.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Layout" Target="../slideLayouts/slideLayout2.xml" /></Relationships>
</file>

<file path=ppt/slides/_rels/slide69.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Layout" Target="../slideLayouts/slideLayout2.xml" /></Relationships>
</file>

<file path=ppt/slides/_rels/slide70.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Layout" Target="../slideLayouts/slideLayout2.xml" /></Relationships>
</file>

<file path=ppt/slides/_rels/slide71.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Layout" Target="../slideLayouts/slideLayout2.xml" /></Relationships>
</file>

<file path=ppt/slides/_rels/slide72.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Layout" Target="../slideLayouts/slideLayout2.xml" /></Relationships>
</file>

<file path=ppt/slides/_rels/slide73.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Layout" Target="../slideLayouts/slideLayout2.xml" /></Relationships>
</file>

<file path=ppt/slides/_rels/slide74.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Layout" Target="../slideLayouts/slideLayout2.xml" /></Relationships>
</file>

<file path=ppt/slides/_rels/slide75.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Layout" Target="../slideLayouts/slideLayout2.xml" /></Relationships>
</file>

<file path=ppt/slides/_rels/slide76.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Layout" Target="../slideLayouts/slideLayout2.xml" /></Relationships>
</file>

<file path=ppt/slides/_rels/slide77.xml.rels><?xml version="1.0" encoding="UTF-8" standalone="yes"?>
<Relationships xmlns="http://schemas.openxmlformats.org/package/2006/relationships"><Relationship Id="rId3" Type="http://schemas.openxmlformats.org/officeDocument/2006/relationships/image" Target="../media/image3.jpg" /><Relationship Id="rId2" Type="http://schemas.openxmlformats.org/officeDocument/2006/relationships/image" Target="../media/image65.jpg"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3" Type="http://schemas.openxmlformats.org/officeDocument/2006/relationships/image" Target="../media/image3.jpg" /><Relationship Id="rId2" Type="http://schemas.openxmlformats.org/officeDocument/2006/relationships/image" Target="../media/image9.png"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3" Type="http://schemas.openxmlformats.org/officeDocument/2006/relationships/image" Target="../media/image3.jpg" /><Relationship Id="rId2" Type="http://schemas.openxmlformats.org/officeDocument/2006/relationships/image" Target="../media/image10.jpg"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DAB400-AB85-ED5A-208F-9DD6B57283C9}"/>
              </a:ext>
            </a:extLst>
          </p:cNvPr>
          <p:cNvPicPr>
            <a:picLocks noChangeAspect="1"/>
          </p:cNvPicPr>
          <p:nvPr/>
        </p:nvPicPr>
        <p:blipFill rotWithShape="1">
          <a:blip r:embed="rId2">
            <a:duotone>
              <a:schemeClr val="bg2">
                <a:shade val="45000"/>
                <a:satMod val="135000"/>
              </a:schemeClr>
              <a:prstClr val="white"/>
            </a:duotone>
            <a:alphaModFix amt="40000"/>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2C2F32AF-D10F-4BE0-9F12-7CD22933584C}"/>
              </a:ext>
            </a:extLst>
          </p:cNvPr>
          <p:cNvSpPr>
            <a:spLocks noGrp="1"/>
          </p:cNvSpPr>
          <p:nvPr>
            <p:ph type="ctrTitle"/>
          </p:nvPr>
        </p:nvSpPr>
        <p:spPr>
          <a:xfrm>
            <a:off x="1289957" y="555171"/>
            <a:ext cx="9795032" cy="2204358"/>
          </a:xfrm>
        </p:spPr>
        <p:txBody>
          <a:bodyPr>
            <a:normAutofit/>
          </a:bodyPr>
          <a:lstStyle/>
          <a:p>
            <a:pPr>
              <a:lnSpc>
                <a:spcPct val="90000"/>
              </a:lnSpc>
            </a:pPr>
            <a:r>
              <a:rPr lang="en-GB" sz="3800" b="1">
                <a:latin typeface="Comic Sans MS" panose="030F0702030302020204" pitchFamily="66" charset="0"/>
                <a:cs typeface="Arabic Typesetting" panose="03020402040406030203" pitchFamily="66" charset="-78"/>
              </a:rPr>
              <a:t>CLINICAL APPROACH TO ASSESS GI SYMPTOMS</a:t>
            </a:r>
            <a:endParaRPr lang="en-US" sz="3800" b="1" dirty="0">
              <a:latin typeface="Comic Sans MS" panose="030F0702030302020204" pitchFamily="66" charset="0"/>
              <a:cs typeface="Arabic Typesetting" panose="03020402040406030203" pitchFamily="66" charset="-78"/>
            </a:endParaRPr>
          </a:p>
        </p:txBody>
      </p:sp>
      <p:sp>
        <p:nvSpPr>
          <p:cNvPr id="3" name="Subtitle 2">
            <a:extLst>
              <a:ext uri="{FF2B5EF4-FFF2-40B4-BE49-F238E27FC236}">
                <a16:creationId xmlns:a16="http://schemas.microsoft.com/office/drawing/2014/main" id="{551B8CEF-EF4F-43E9-8BB1-5250C93AAE6E}"/>
              </a:ext>
            </a:extLst>
          </p:cNvPr>
          <p:cNvSpPr>
            <a:spLocks noGrp="1"/>
          </p:cNvSpPr>
          <p:nvPr>
            <p:ph type="subTitle" idx="1"/>
          </p:nvPr>
        </p:nvSpPr>
        <p:spPr>
          <a:xfrm>
            <a:off x="2169589" y="4425043"/>
            <a:ext cx="5210925" cy="1478619"/>
          </a:xfrm>
        </p:spPr>
        <p:txBody>
          <a:bodyPr>
            <a:normAutofit fontScale="92500" lnSpcReduction="10000"/>
          </a:bodyPr>
          <a:lstStyle/>
          <a:p>
            <a:r>
              <a:rPr lang="en-US" sz="1900" b="1" dirty="0">
                <a:solidFill>
                  <a:schemeClr val="accent1">
                    <a:lumMod val="60000"/>
                    <a:lumOff val="40000"/>
                  </a:schemeClr>
                </a:solidFill>
              </a:rPr>
              <a:t>Dr. Sadia Ahmed</a:t>
            </a:r>
          </a:p>
          <a:p>
            <a:r>
              <a:rPr lang="en-US" sz="1900" b="1" dirty="0">
                <a:solidFill>
                  <a:schemeClr val="accent1">
                    <a:lumMod val="60000"/>
                    <a:lumOff val="40000"/>
                  </a:schemeClr>
                </a:solidFill>
              </a:rPr>
              <a:t>MBBS, FCPS (GASTROENTEROLOGY)</a:t>
            </a:r>
          </a:p>
          <a:p>
            <a:r>
              <a:rPr lang="en-US" sz="1900" b="1" dirty="0">
                <a:solidFill>
                  <a:schemeClr val="accent1">
                    <a:lumMod val="60000"/>
                    <a:lumOff val="40000"/>
                  </a:schemeClr>
                </a:solidFill>
              </a:rPr>
              <a:t>ASSISTANT PROFESSOR </a:t>
            </a:r>
          </a:p>
          <a:p>
            <a:r>
              <a:rPr lang="en-US" sz="1900" b="1" dirty="0">
                <a:solidFill>
                  <a:schemeClr val="accent1">
                    <a:lumMod val="60000"/>
                    <a:lumOff val="40000"/>
                  </a:schemeClr>
                </a:solidFill>
              </a:rPr>
              <a:t>Holy Family Hospital RWP</a:t>
            </a:r>
          </a:p>
          <a:p>
            <a:endParaRPr lang="en-US" b="1" dirty="0"/>
          </a:p>
        </p:txBody>
      </p:sp>
      <p:pic>
        <p:nvPicPr>
          <p:cNvPr id="6" name="Picture 5" descr="Diagram&#10;&#10;Description automatically generated">
            <a:extLst>
              <a:ext uri="{FF2B5EF4-FFF2-40B4-BE49-F238E27FC236}">
                <a16:creationId xmlns:a16="http://schemas.microsoft.com/office/drawing/2014/main" id="{814250A9-4225-A73F-4EEE-56C71C8EDA70}"/>
              </a:ext>
            </a:extLst>
          </p:cNvPr>
          <p:cNvPicPr>
            <a:picLocks noChangeAspect="1"/>
          </p:cNvPicPr>
          <p:nvPr/>
        </p:nvPicPr>
        <p:blipFill>
          <a:blip r:embed="rId3"/>
          <a:stretch>
            <a:fillRect/>
          </a:stretch>
        </p:blipFill>
        <p:spPr>
          <a:xfrm>
            <a:off x="8674847" y="2954355"/>
            <a:ext cx="3402059" cy="3903645"/>
          </a:xfrm>
          <a:prstGeom prst="rect">
            <a:avLst/>
          </a:prstGeom>
          <a:ln>
            <a:noFill/>
          </a:ln>
          <a:effectLst>
            <a:outerShdw blurRad="292100" dist="139700" dir="2700000" algn="tl" rotWithShape="0">
              <a:srgbClr val="333333">
                <a:alpha val="65000"/>
              </a:srgbClr>
            </a:outerShdw>
          </a:effectLst>
        </p:spPr>
      </p:pic>
      <p:pic>
        <p:nvPicPr>
          <p:cNvPr id="7" name="Picture 6" descr="Logo&#10;&#10;Description automatically generated">
            <a:extLst>
              <a:ext uri="{FF2B5EF4-FFF2-40B4-BE49-F238E27FC236}">
                <a16:creationId xmlns:a16="http://schemas.microsoft.com/office/drawing/2014/main" id="{517B36DE-F861-7472-D90E-A2F5217CC12F}"/>
              </a:ext>
            </a:extLst>
          </p:cNvPr>
          <p:cNvPicPr>
            <a:picLocks noChangeAspect="1"/>
          </p:cNvPicPr>
          <p:nvPr/>
        </p:nvPicPr>
        <p:blipFill>
          <a:blip r:embed="rId4"/>
          <a:stretch>
            <a:fillRect/>
          </a:stretch>
        </p:blipFill>
        <p:spPr>
          <a:xfrm>
            <a:off x="11201200" y="0"/>
            <a:ext cx="973684" cy="920016"/>
          </a:xfrm>
          <a:prstGeom prst="rect">
            <a:avLst/>
          </a:prstGeom>
        </p:spPr>
      </p:pic>
    </p:spTree>
    <p:extLst>
      <p:ext uri="{BB962C8B-B14F-4D97-AF65-F5344CB8AC3E}">
        <p14:creationId xmlns:p14="http://schemas.microsoft.com/office/powerpoint/2010/main" val="1264340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D0AAE29-CF7A-4973-A9F9-EF1EE3D2D28E}"/>
              </a:ext>
            </a:extLst>
          </p:cNvPr>
          <p:cNvPicPr>
            <a:picLocks noGrp="1" noChangeAspect="1"/>
          </p:cNvPicPr>
          <p:nvPr>
            <p:ph idx="1"/>
          </p:nvPr>
        </p:nvPicPr>
        <p:blipFill>
          <a:blip r:embed="rId2"/>
          <a:stretch>
            <a:fillRect/>
          </a:stretch>
        </p:blipFill>
        <p:spPr>
          <a:xfrm>
            <a:off x="1126436" y="663140"/>
            <a:ext cx="9770163" cy="5552131"/>
          </a:xfrm>
          <a:prstGeom prst="rect">
            <a:avLst/>
          </a:prstGeom>
        </p:spPr>
      </p:pic>
      <p:sp>
        <p:nvSpPr>
          <p:cNvPr id="3" name="Rectangle 2">
            <a:extLst>
              <a:ext uri="{FF2B5EF4-FFF2-40B4-BE49-F238E27FC236}">
                <a16:creationId xmlns:a16="http://schemas.microsoft.com/office/drawing/2014/main" id="{C88A1ECC-E066-A75D-C77B-E6F7314A89BE}"/>
              </a:ext>
            </a:extLst>
          </p:cNvPr>
          <p:cNvSpPr/>
          <p:nvPr/>
        </p:nvSpPr>
        <p:spPr>
          <a:xfrm>
            <a:off x="3536912" y="146957"/>
            <a:ext cx="4376057" cy="50891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VERTICAL INTEGRATION</a:t>
            </a:r>
            <a:endParaRPr lang="en-PK" sz="2800" b="1" dirty="0">
              <a:solidFill>
                <a:schemeClr val="tx1"/>
              </a:solidFill>
            </a:endParaRPr>
          </a:p>
        </p:txBody>
      </p:sp>
      <p:pic>
        <p:nvPicPr>
          <p:cNvPr id="2" name="Picture 1" descr="Logo&#10;&#10;Description automatically generated">
            <a:extLst>
              <a:ext uri="{FF2B5EF4-FFF2-40B4-BE49-F238E27FC236}">
                <a16:creationId xmlns:a16="http://schemas.microsoft.com/office/drawing/2014/main" id="{EF2D4734-1567-F27E-4596-8ECC8D425233}"/>
              </a:ext>
            </a:extLst>
          </p:cNvPr>
          <p:cNvPicPr>
            <a:picLocks noChangeAspect="1"/>
          </p:cNvPicPr>
          <p:nvPr/>
        </p:nvPicPr>
        <p:blipFill>
          <a:blip r:embed="rId3"/>
          <a:stretch>
            <a:fillRect/>
          </a:stretch>
        </p:blipFill>
        <p:spPr>
          <a:xfrm>
            <a:off x="11201200" y="0"/>
            <a:ext cx="973684" cy="920016"/>
          </a:xfrm>
          <a:prstGeom prst="rect">
            <a:avLst/>
          </a:prstGeom>
        </p:spPr>
      </p:pic>
    </p:spTree>
    <p:extLst>
      <p:ext uri="{BB962C8B-B14F-4D97-AF65-F5344CB8AC3E}">
        <p14:creationId xmlns:p14="http://schemas.microsoft.com/office/powerpoint/2010/main" val="3761037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E8DAC-8BE8-4992-81B1-090CF3477180}"/>
              </a:ext>
            </a:extLst>
          </p:cNvPr>
          <p:cNvSpPr>
            <a:spLocks noGrp="1"/>
          </p:cNvSpPr>
          <p:nvPr>
            <p:ph type="title"/>
          </p:nvPr>
        </p:nvSpPr>
        <p:spPr>
          <a:xfrm>
            <a:off x="1295400" y="930728"/>
            <a:ext cx="9601200" cy="653143"/>
          </a:xfrm>
        </p:spPr>
        <p:txBody>
          <a:bodyPr>
            <a:normAutofit/>
          </a:bodyPr>
          <a:lstStyle/>
          <a:p>
            <a:r>
              <a:rPr lang="en-US" b="1" dirty="0"/>
              <a:t>DYSPHAGIA – HISTORY QUESTIONS</a:t>
            </a:r>
          </a:p>
        </p:txBody>
      </p:sp>
      <p:sp>
        <p:nvSpPr>
          <p:cNvPr id="3" name="Content Placeholder 2">
            <a:extLst>
              <a:ext uri="{FF2B5EF4-FFF2-40B4-BE49-F238E27FC236}">
                <a16:creationId xmlns:a16="http://schemas.microsoft.com/office/drawing/2014/main" id="{6A55C07B-17C4-479D-A959-4B3C23F28D1C}"/>
              </a:ext>
            </a:extLst>
          </p:cNvPr>
          <p:cNvSpPr>
            <a:spLocks noGrp="1"/>
          </p:cNvSpPr>
          <p:nvPr>
            <p:ph idx="1"/>
          </p:nvPr>
        </p:nvSpPr>
        <p:spPr>
          <a:xfrm>
            <a:off x="1371600" y="1428750"/>
            <a:ext cx="9601196" cy="5120495"/>
          </a:xfrm>
        </p:spPr>
        <p:txBody>
          <a:bodyPr numCol="1">
            <a:normAutofit fontScale="92500" lnSpcReduction="10000"/>
          </a:bodyPr>
          <a:lstStyle/>
          <a:p>
            <a:pPr marL="0" indent="0">
              <a:lnSpc>
                <a:spcPct val="150000"/>
              </a:lnSpc>
              <a:buNone/>
            </a:pPr>
            <a:endParaRPr lang="en-US" dirty="0"/>
          </a:p>
          <a:p>
            <a:pPr marL="0" indent="0">
              <a:lnSpc>
                <a:spcPct val="150000"/>
              </a:lnSpc>
              <a:buNone/>
            </a:pPr>
            <a:r>
              <a:rPr lang="en-US" sz="2000" dirty="0"/>
              <a:t>1. Do you have trouble swallowing </a:t>
            </a:r>
            <a:r>
              <a:rPr lang="en-US" sz="2000" dirty="0">
                <a:solidFill>
                  <a:srgbClr val="FF0000"/>
                </a:solidFill>
              </a:rPr>
              <a:t>solids or liquids</a:t>
            </a:r>
            <a:r>
              <a:rPr lang="en-US" sz="2000" dirty="0"/>
              <a:t>, or both? </a:t>
            </a:r>
          </a:p>
          <a:p>
            <a:pPr marL="0" indent="0">
              <a:lnSpc>
                <a:spcPct val="150000"/>
              </a:lnSpc>
              <a:buNone/>
            </a:pPr>
            <a:r>
              <a:rPr lang="en-US" sz="2000" dirty="0"/>
              <a:t>2. Does the problem occurs during </a:t>
            </a:r>
            <a:r>
              <a:rPr lang="en-US" sz="2000" dirty="0">
                <a:solidFill>
                  <a:srgbClr val="FF0000"/>
                </a:solidFill>
              </a:rPr>
              <a:t>initiation of a swallow or a few seconds afterwards</a:t>
            </a:r>
            <a:r>
              <a:rPr lang="en-US" sz="2000" dirty="0"/>
              <a:t>?</a:t>
            </a:r>
          </a:p>
          <a:p>
            <a:pPr marL="0" indent="0">
              <a:lnSpc>
                <a:spcPct val="150000"/>
              </a:lnSpc>
              <a:buNone/>
            </a:pPr>
            <a:r>
              <a:rPr lang="en-US" sz="2000" dirty="0"/>
              <a:t>3. Is the trouble swallowing </a:t>
            </a:r>
            <a:r>
              <a:rPr lang="en-US" sz="2000" dirty="0">
                <a:solidFill>
                  <a:srgbClr val="FF0000"/>
                </a:solidFill>
              </a:rPr>
              <a:t>intermittent or persistent</a:t>
            </a:r>
            <a:r>
              <a:rPr lang="en-US" sz="2000" dirty="0"/>
              <a:t>? </a:t>
            </a:r>
          </a:p>
          <a:p>
            <a:pPr marL="0" indent="0">
              <a:lnSpc>
                <a:spcPct val="150000"/>
              </a:lnSpc>
              <a:buNone/>
            </a:pPr>
            <a:r>
              <a:rPr lang="en-US" sz="2000" dirty="0"/>
              <a:t>4. Has the problem been </a:t>
            </a:r>
            <a:r>
              <a:rPr lang="en-US" sz="2000" dirty="0">
                <a:solidFill>
                  <a:srgbClr val="FF0000"/>
                </a:solidFill>
              </a:rPr>
              <a:t>getting progressively worse</a:t>
            </a:r>
            <a:r>
              <a:rPr lang="en-US" sz="2000" dirty="0"/>
              <a:t>? </a:t>
            </a:r>
          </a:p>
          <a:p>
            <a:pPr marL="0" indent="0">
              <a:lnSpc>
                <a:spcPct val="150000"/>
              </a:lnSpc>
              <a:buNone/>
            </a:pPr>
            <a:r>
              <a:rPr lang="en-US" sz="2000" dirty="0"/>
              <a:t>5. Do you </a:t>
            </a:r>
            <a:r>
              <a:rPr lang="en-US" sz="2000" dirty="0">
                <a:solidFill>
                  <a:srgbClr val="FF0000"/>
                </a:solidFill>
              </a:rPr>
              <a:t>cough or choke </a:t>
            </a:r>
            <a:r>
              <a:rPr lang="en-US" sz="2000" dirty="0"/>
              <a:t>on starting to swallow? </a:t>
            </a:r>
          </a:p>
          <a:p>
            <a:pPr marL="0" indent="0">
              <a:lnSpc>
                <a:spcPct val="150000"/>
              </a:lnSpc>
              <a:buNone/>
            </a:pPr>
            <a:r>
              <a:rPr lang="en-US" sz="2000" dirty="0"/>
              <a:t>6. Is it </a:t>
            </a:r>
            <a:r>
              <a:rPr lang="en-US" sz="2000" dirty="0">
                <a:solidFill>
                  <a:srgbClr val="FF0000"/>
                </a:solidFill>
              </a:rPr>
              <a:t>painful to swallow </a:t>
            </a:r>
            <a:r>
              <a:rPr lang="en-US" sz="2000" dirty="0"/>
              <a:t>(odynophagia)?</a:t>
            </a:r>
          </a:p>
          <a:p>
            <a:pPr marL="0" indent="0">
              <a:lnSpc>
                <a:spcPct val="150000"/>
              </a:lnSpc>
              <a:buNone/>
            </a:pPr>
            <a:r>
              <a:rPr lang="en-US" sz="2000" dirty="0"/>
              <a:t>7. Do you have any </a:t>
            </a:r>
            <a:r>
              <a:rPr lang="en-US" sz="2000" dirty="0">
                <a:solidFill>
                  <a:srgbClr val="FF0000"/>
                </a:solidFill>
              </a:rPr>
              <a:t>heartburn</a:t>
            </a:r>
            <a:r>
              <a:rPr lang="en-US" sz="2000" dirty="0"/>
              <a:t> or acid regurgitation? </a:t>
            </a:r>
          </a:p>
          <a:p>
            <a:pPr marL="0" indent="0">
              <a:lnSpc>
                <a:spcPct val="150000"/>
              </a:lnSpc>
              <a:buNone/>
            </a:pPr>
            <a:r>
              <a:rPr lang="en-US" sz="2000" dirty="0"/>
              <a:t>8. Have you been </a:t>
            </a:r>
            <a:r>
              <a:rPr lang="en-US" sz="2000" dirty="0">
                <a:solidFill>
                  <a:srgbClr val="FF0000"/>
                </a:solidFill>
              </a:rPr>
              <a:t>losing weight</a:t>
            </a:r>
            <a:r>
              <a:rPr lang="en-US" sz="2000" dirty="0"/>
              <a:t>? </a:t>
            </a:r>
          </a:p>
          <a:p>
            <a:pPr marL="0" indent="0">
              <a:buNone/>
            </a:pPr>
            <a:endParaRPr lang="en-US" dirty="0"/>
          </a:p>
          <a:p>
            <a:pPr marL="0" indent="0">
              <a:buNone/>
            </a:pPr>
            <a:endParaRPr lang="en-US" dirty="0"/>
          </a:p>
        </p:txBody>
      </p:sp>
      <p:sp>
        <p:nvSpPr>
          <p:cNvPr id="4" name="Rectangle 3">
            <a:extLst>
              <a:ext uri="{FF2B5EF4-FFF2-40B4-BE49-F238E27FC236}">
                <a16:creationId xmlns:a16="http://schemas.microsoft.com/office/drawing/2014/main" id="{8801848E-8136-53C0-D539-8D498838CC77}"/>
              </a:ext>
            </a:extLst>
          </p:cNvPr>
          <p:cNvSpPr/>
          <p:nvPr/>
        </p:nvSpPr>
        <p:spPr>
          <a:xfrm>
            <a:off x="3536912" y="146957"/>
            <a:ext cx="4376057" cy="50891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CORE SUBJECT</a:t>
            </a:r>
            <a:endParaRPr lang="en-PK" sz="2800" b="1" dirty="0">
              <a:solidFill>
                <a:schemeClr val="tx1"/>
              </a:solidFill>
            </a:endParaRPr>
          </a:p>
        </p:txBody>
      </p:sp>
      <p:pic>
        <p:nvPicPr>
          <p:cNvPr id="5" name="Picture 4" descr="Logo&#10;&#10;Description automatically generated">
            <a:extLst>
              <a:ext uri="{FF2B5EF4-FFF2-40B4-BE49-F238E27FC236}">
                <a16:creationId xmlns:a16="http://schemas.microsoft.com/office/drawing/2014/main" id="{C8CA9023-4577-7641-63F6-5DC12BA2FC70}"/>
              </a:ext>
            </a:extLst>
          </p:cNvPr>
          <p:cNvPicPr>
            <a:picLocks noChangeAspect="1"/>
          </p:cNvPicPr>
          <p:nvPr/>
        </p:nvPicPr>
        <p:blipFill>
          <a:blip r:embed="rId2"/>
          <a:stretch>
            <a:fillRect/>
          </a:stretch>
        </p:blipFill>
        <p:spPr>
          <a:xfrm>
            <a:off x="11201200" y="0"/>
            <a:ext cx="973684" cy="920016"/>
          </a:xfrm>
          <a:prstGeom prst="rect">
            <a:avLst/>
          </a:prstGeom>
        </p:spPr>
      </p:pic>
    </p:spTree>
    <p:extLst>
      <p:ext uri="{BB962C8B-B14F-4D97-AF65-F5344CB8AC3E}">
        <p14:creationId xmlns:p14="http://schemas.microsoft.com/office/powerpoint/2010/main" val="3808806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55857FA4-A344-DCCD-4889-68646162E56C}"/>
              </a:ext>
            </a:extLst>
          </p:cNvPr>
          <p:cNvPicPr>
            <a:picLocks noChangeAspect="1"/>
          </p:cNvPicPr>
          <p:nvPr/>
        </p:nvPicPr>
        <p:blipFill rotWithShape="1">
          <a:blip r:embed="rId2"/>
          <a:srcRect l="7768" t="34654" r="37187" b="20006"/>
          <a:stretch/>
        </p:blipFill>
        <p:spPr>
          <a:xfrm>
            <a:off x="1306285" y="1910443"/>
            <a:ext cx="10352314" cy="4751615"/>
          </a:xfrm>
          <a:prstGeom prst="rect">
            <a:avLst/>
          </a:prstGeom>
        </p:spPr>
      </p:pic>
      <p:pic>
        <p:nvPicPr>
          <p:cNvPr id="7" name="Picture 6" descr="Logo&#10;&#10;Description automatically generated with medium confidence">
            <a:extLst>
              <a:ext uri="{FF2B5EF4-FFF2-40B4-BE49-F238E27FC236}">
                <a16:creationId xmlns:a16="http://schemas.microsoft.com/office/drawing/2014/main" id="{4502B584-ACAD-72AA-F791-CF6FA12958D2}"/>
              </a:ext>
            </a:extLst>
          </p:cNvPr>
          <p:cNvPicPr>
            <a:picLocks noChangeAspect="1"/>
          </p:cNvPicPr>
          <p:nvPr/>
        </p:nvPicPr>
        <p:blipFill rotWithShape="1">
          <a:blip r:embed="rId3"/>
          <a:srcRect l="14898" t="18809" r="16379" b="14063"/>
          <a:stretch/>
        </p:blipFill>
        <p:spPr>
          <a:xfrm>
            <a:off x="348998" y="-21639"/>
            <a:ext cx="4942114" cy="1616528"/>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5EB2060F-8FED-EC6E-7159-B4267EB90B3B}"/>
              </a:ext>
            </a:extLst>
          </p:cNvPr>
          <p:cNvSpPr/>
          <p:nvPr/>
        </p:nvSpPr>
        <p:spPr>
          <a:xfrm>
            <a:off x="5971417" y="195942"/>
            <a:ext cx="4376057" cy="50891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RESEARCH</a:t>
            </a:r>
            <a:endParaRPr lang="en-PK" sz="2800" b="1" dirty="0">
              <a:solidFill>
                <a:schemeClr val="tx1"/>
              </a:solidFill>
            </a:endParaRPr>
          </a:p>
        </p:txBody>
      </p:sp>
      <p:pic>
        <p:nvPicPr>
          <p:cNvPr id="2" name="Picture 1" descr="Logo&#10;&#10;Description automatically generated">
            <a:extLst>
              <a:ext uri="{FF2B5EF4-FFF2-40B4-BE49-F238E27FC236}">
                <a16:creationId xmlns:a16="http://schemas.microsoft.com/office/drawing/2014/main" id="{4AF1421E-E60B-EB88-7CD6-ADC7A74C521F}"/>
              </a:ext>
            </a:extLst>
          </p:cNvPr>
          <p:cNvPicPr>
            <a:picLocks noChangeAspect="1"/>
          </p:cNvPicPr>
          <p:nvPr/>
        </p:nvPicPr>
        <p:blipFill>
          <a:blip r:embed="rId4"/>
          <a:stretch>
            <a:fillRect/>
          </a:stretch>
        </p:blipFill>
        <p:spPr>
          <a:xfrm>
            <a:off x="11201200" y="0"/>
            <a:ext cx="973684" cy="920016"/>
          </a:xfrm>
          <a:prstGeom prst="rect">
            <a:avLst/>
          </a:prstGeom>
        </p:spPr>
      </p:pic>
    </p:spTree>
    <p:extLst>
      <p:ext uri="{BB962C8B-B14F-4D97-AF65-F5344CB8AC3E}">
        <p14:creationId xmlns:p14="http://schemas.microsoft.com/office/powerpoint/2010/main" val="1051400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62C69-BFBD-4E22-A56E-80931FB9F8B5}"/>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CCA1DAA8-CC40-43DC-B071-A2C0C7D44A05}"/>
              </a:ext>
            </a:extLst>
          </p:cNvPr>
          <p:cNvPicPr>
            <a:picLocks noGrp="1" noChangeAspect="1"/>
          </p:cNvPicPr>
          <p:nvPr>
            <p:ph idx="1"/>
          </p:nvPr>
        </p:nvPicPr>
        <p:blipFill>
          <a:blip r:embed="rId2"/>
          <a:stretch>
            <a:fillRect/>
          </a:stretch>
        </p:blipFill>
        <p:spPr>
          <a:xfrm>
            <a:off x="2916382" y="685800"/>
            <a:ext cx="6511636" cy="5181600"/>
          </a:xfrm>
          <a:prstGeom prst="rect">
            <a:avLst/>
          </a:prstGeom>
        </p:spPr>
      </p:pic>
      <p:pic>
        <p:nvPicPr>
          <p:cNvPr id="5" name="Picture 4">
            <a:extLst>
              <a:ext uri="{FF2B5EF4-FFF2-40B4-BE49-F238E27FC236}">
                <a16:creationId xmlns:a16="http://schemas.microsoft.com/office/drawing/2014/main" id="{4EF6F817-2870-4AB0-8EBD-D2980A691D8F}"/>
              </a:ext>
            </a:extLst>
          </p:cNvPr>
          <p:cNvPicPr>
            <a:picLocks noChangeAspect="1"/>
          </p:cNvPicPr>
          <p:nvPr/>
        </p:nvPicPr>
        <p:blipFill>
          <a:blip r:embed="rId3"/>
          <a:stretch>
            <a:fillRect/>
          </a:stretch>
        </p:blipFill>
        <p:spPr>
          <a:xfrm>
            <a:off x="1083212" y="393896"/>
            <a:ext cx="9889588" cy="6246056"/>
          </a:xfrm>
          <a:prstGeom prst="rect">
            <a:avLst/>
          </a:prstGeom>
        </p:spPr>
      </p:pic>
    </p:spTree>
    <p:extLst>
      <p:ext uri="{BB962C8B-B14F-4D97-AF65-F5344CB8AC3E}">
        <p14:creationId xmlns:p14="http://schemas.microsoft.com/office/powerpoint/2010/main" val="2652001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D2CF7-A2B6-4A3B-8B47-E752F0B2C6ED}"/>
              </a:ext>
            </a:extLst>
          </p:cNvPr>
          <p:cNvSpPr>
            <a:spLocks noGrp="1"/>
          </p:cNvSpPr>
          <p:nvPr>
            <p:ph type="title"/>
          </p:nvPr>
        </p:nvSpPr>
        <p:spPr>
          <a:xfrm>
            <a:off x="1392702" y="963386"/>
            <a:ext cx="9601200" cy="893989"/>
          </a:xfrm>
        </p:spPr>
        <p:txBody>
          <a:bodyPr/>
          <a:lstStyle/>
          <a:p>
            <a:r>
              <a:rPr lang="en-US" b="1" dirty="0"/>
              <a:t>HEARTBURN AND REGURGITATION</a:t>
            </a:r>
          </a:p>
        </p:txBody>
      </p:sp>
      <p:sp>
        <p:nvSpPr>
          <p:cNvPr id="3" name="Content Placeholder 2">
            <a:extLst>
              <a:ext uri="{FF2B5EF4-FFF2-40B4-BE49-F238E27FC236}">
                <a16:creationId xmlns:a16="http://schemas.microsoft.com/office/drawing/2014/main" id="{10B90FED-BB48-47AE-9EC9-EAEE34EDF452}"/>
              </a:ext>
            </a:extLst>
          </p:cNvPr>
          <p:cNvSpPr>
            <a:spLocks noGrp="1"/>
          </p:cNvSpPr>
          <p:nvPr>
            <p:ph idx="1"/>
          </p:nvPr>
        </p:nvSpPr>
        <p:spPr>
          <a:xfrm>
            <a:off x="1392702" y="1857375"/>
            <a:ext cx="9580098" cy="3581400"/>
          </a:xfrm>
        </p:spPr>
        <p:txBody>
          <a:bodyPr>
            <a:noAutofit/>
          </a:bodyPr>
          <a:lstStyle/>
          <a:p>
            <a:pPr>
              <a:lnSpc>
                <a:spcPct val="150000"/>
              </a:lnSpc>
              <a:buFont typeface="Arial" panose="020B0604020202020204" pitchFamily="34" charset="0"/>
              <a:buChar char="•"/>
            </a:pPr>
            <a:r>
              <a:rPr lang="en-US" sz="2400" dirty="0"/>
              <a:t>Heartburn is retrosternal, burning discomfort, sometimes accompanied by regurgitation of acidic or bitter fluid into the throat.</a:t>
            </a:r>
          </a:p>
          <a:p>
            <a:pPr>
              <a:lnSpc>
                <a:spcPct val="150000"/>
              </a:lnSpc>
              <a:buFont typeface="Arial" panose="020B0604020202020204" pitchFamily="34" charset="0"/>
              <a:buChar char="•"/>
            </a:pPr>
            <a:r>
              <a:rPr lang="en-US" sz="2400" dirty="0"/>
              <a:t>These symptoms often occur after meals, on lying down or with bending, straining or heavy lifting. </a:t>
            </a:r>
          </a:p>
          <a:p>
            <a:pPr>
              <a:lnSpc>
                <a:spcPct val="150000"/>
              </a:lnSpc>
              <a:buFont typeface="Arial" panose="020B0604020202020204" pitchFamily="34" charset="0"/>
              <a:buChar char="•"/>
            </a:pPr>
            <a:r>
              <a:rPr lang="en-US" sz="2400" dirty="0"/>
              <a:t>They are classical symptoms of gastro-esophageal reflux</a:t>
            </a:r>
          </a:p>
        </p:txBody>
      </p:sp>
      <p:sp>
        <p:nvSpPr>
          <p:cNvPr id="4" name="Rectangle 3">
            <a:extLst>
              <a:ext uri="{FF2B5EF4-FFF2-40B4-BE49-F238E27FC236}">
                <a16:creationId xmlns:a16="http://schemas.microsoft.com/office/drawing/2014/main" id="{F1AEF9DF-5CCB-D7F6-7457-CEF5461A7FF3}"/>
              </a:ext>
            </a:extLst>
          </p:cNvPr>
          <p:cNvSpPr/>
          <p:nvPr/>
        </p:nvSpPr>
        <p:spPr>
          <a:xfrm>
            <a:off x="3536912" y="146957"/>
            <a:ext cx="4376057" cy="50891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CORE SUBJECT</a:t>
            </a:r>
            <a:endParaRPr lang="en-PK" sz="2800" b="1" dirty="0">
              <a:solidFill>
                <a:schemeClr val="tx1"/>
              </a:solidFill>
            </a:endParaRPr>
          </a:p>
        </p:txBody>
      </p:sp>
      <p:pic>
        <p:nvPicPr>
          <p:cNvPr id="5" name="Picture 4" descr="Logo&#10;&#10;Description automatically generated">
            <a:extLst>
              <a:ext uri="{FF2B5EF4-FFF2-40B4-BE49-F238E27FC236}">
                <a16:creationId xmlns:a16="http://schemas.microsoft.com/office/drawing/2014/main" id="{22AB7C2B-4A08-4BA1-161F-55DFC487690D}"/>
              </a:ext>
            </a:extLst>
          </p:cNvPr>
          <p:cNvPicPr>
            <a:picLocks noChangeAspect="1"/>
          </p:cNvPicPr>
          <p:nvPr/>
        </p:nvPicPr>
        <p:blipFill>
          <a:blip r:embed="rId2"/>
          <a:stretch>
            <a:fillRect/>
          </a:stretch>
        </p:blipFill>
        <p:spPr>
          <a:xfrm>
            <a:off x="11201200" y="0"/>
            <a:ext cx="973684" cy="920016"/>
          </a:xfrm>
          <a:prstGeom prst="rect">
            <a:avLst/>
          </a:prstGeom>
        </p:spPr>
      </p:pic>
    </p:spTree>
    <p:extLst>
      <p:ext uri="{BB962C8B-B14F-4D97-AF65-F5344CB8AC3E}">
        <p14:creationId xmlns:p14="http://schemas.microsoft.com/office/powerpoint/2010/main" val="1771914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4C5F064-4EA0-42EA-8626-35A5B7571768}"/>
              </a:ext>
            </a:extLst>
          </p:cNvPr>
          <p:cNvPicPr>
            <a:picLocks noGrp="1" noChangeAspect="1"/>
          </p:cNvPicPr>
          <p:nvPr>
            <p:ph idx="1"/>
          </p:nvPr>
        </p:nvPicPr>
        <p:blipFill rotWithShape="1">
          <a:blip r:embed="rId2"/>
          <a:srcRect l="10497" t="5475" r="13953"/>
          <a:stretch/>
        </p:blipFill>
        <p:spPr>
          <a:xfrm>
            <a:off x="2155371" y="847578"/>
            <a:ext cx="7560130" cy="6010422"/>
          </a:xfrm>
          <a:prstGeom prst="rect">
            <a:avLst/>
          </a:prstGeom>
        </p:spPr>
      </p:pic>
      <p:sp>
        <p:nvSpPr>
          <p:cNvPr id="3" name="Rectangle 2">
            <a:extLst>
              <a:ext uri="{FF2B5EF4-FFF2-40B4-BE49-F238E27FC236}">
                <a16:creationId xmlns:a16="http://schemas.microsoft.com/office/drawing/2014/main" id="{02343E78-08AF-3D04-80E3-61702341B1DC}"/>
              </a:ext>
            </a:extLst>
          </p:cNvPr>
          <p:cNvSpPr/>
          <p:nvPr/>
        </p:nvSpPr>
        <p:spPr>
          <a:xfrm>
            <a:off x="3536912" y="146957"/>
            <a:ext cx="4376057" cy="50891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CORE SUBJECT</a:t>
            </a:r>
            <a:endParaRPr lang="en-PK" sz="2800" b="1" dirty="0">
              <a:solidFill>
                <a:schemeClr val="tx1"/>
              </a:solidFill>
            </a:endParaRPr>
          </a:p>
        </p:txBody>
      </p:sp>
      <p:pic>
        <p:nvPicPr>
          <p:cNvPr id="2" name="Picture 1" descr="Logo&#10;&#10;Description automatically generated">
            <a:extLst>
              <a:ext uri="{FF2B5EF4-FFF2-40B4-BE49-F238E27FC236}">
                <a16:creationId xmlns:a16="http://schemas.microsoft.com/office/drawing/2014/main" id="{C911EA01-189C-8E2A-6A7D-1F0DD7D2CC29}"/>
              </a:ext>
            </a:extLst>
          </p:cNvPr>
          <p:cNvPicPr>
            <a:picLocks noChangeAspect="1"/>
          </p:cNvPicPr>
          <p:nvPr/>
        </p:nvPicPr>
        <p:blipFill>
          <a:blip r:embed="rId3"/>
          <a:stretch>
            <a:fillRect/>
          </a:stretch>
        </p:blipFill>
        <p:spPr>
          <a:xfrm>
            <a:off x="11201200" y="0"/>
            <a:ext cx="973684" cy="920016"/>
          </a:xfrm>
          <a:prstGeom prst="rect">
            <a:avLst/>
          </a:prstGeom>
        </p:spPr>
      </p:pic>
    </p:spTree>
    <p:extLst>
      <p:ext uri="{BB962C8B-B14F-4D97-AF65-F5344CB8AC3E}">
        <p14:creationId xmlns:p14="http://schemas.microsoft.com/office/powerpoint/2010/main" val="3907827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61E6207-F3E7-47D9-AD49-B00047E003A3}"/>
              </a:ext>
            </a:extLst>
          </p:cNvPr>
          <p:cNvPicPr>
            <a:picLocks noGrp="1" noChangeAspect="1"/>
          </p:cNvPicPr>
          <p:nvPr>
            <p:ph idx="1"/>
          </p:nvPr>
        </p:nvPicPr>
        <p:blipFill rotWithShape="1">
          <a:blip r:embed="rId2"/>
          <a:srcRect t="3674" b="2655"/>
          <a:stretch/>
        </p:blipFill>
        <p:spPr>
          <a:xfrm>
            <a:off x="1257300" y="1354231"/>
            <a:ext cx="9563100" cy="5177198"/>
          </a:xfrm>
          <a:prstGeom prst="rect">
            <a:avLst/>
          </a:prstGeom>
        </p:spPr>
      </p:pic>
      <p:sp>
        <p:nvSpPr>
          <p:cNvPr id="3" name="Rectangle 2">
            <a:extLst>
              <a:ext uri="{FF2B5EF4-FFF2-40B4-BE49-F238E27FC236}">
                <a16:creationId xmlns:a16="http://schemas.microsoft.com/office/drawing/2014/main" id="{E97A82B8-98B5-1090-6A67-2765C6BFC0AF}"/>
              </a:ext>
            </a:extLst>
          </p:cNvPr>
          <p:cNvSpPr/>
          <p:nvPr/>
        </p:nvSpPr>
        <p:spPr>
          <a:xfrm>
            <a:off x="3536912" y="146957"/>
            <a:ext cx="4376057" cy="50891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CORE SUBJECT</a:t>
            </a:r>
            <a:endParaRPr lang="en-PK" sz="2800" b="1" dirty="0">
              <a:solidFill>
                <a:schemeClr val="tx1"/>
              </a:solidFill>
            </a:endParaRPr>
          </a:p>
        </p:txBody>
      </p:sp>
      <p:pic>
        <p:nvPicPr>
          <p:cNvPr id="2" name="Picture 1" descr="Logo&#10;&#10;Description automatically generated">
            <a:extLst>
              <a:ext uri="{FF2B5EF4-FFF2-40B4-BE49-F238E27FC236}">
                <a16:creationId xmlns:a16="http://schemas.microsoft.com/office/drawing/2014/main" id="{5B095E46-164A-155A-0F9F-8B3DE1E9D69B}"/>
              </a:ext>
            </a:extLst>
          </p:cNvPr>
          <p:cNvPicPr>
            <a:picLocks noChangeAspect="1"/>
          </p:cNvPicPr>
          <p:nvPr/>
        </p:nvPicPr>
        <p:blipFill>
          <a:blip r:embed="rId3"/>
          <a:stretch>
            <a:fillRect/>
          </a:stretch>
        </p:blipFill>
        <p:spPr>
          <a:xfrm>
            <a:off x="11201200" y="0"/>
            <a:ext cx="973684" cy="920016"/>
          </a:xfrm>
          <a:prstGeom prst="rect">
            <a:avLst/>
          </a:prstGeom>
        </p:spPr>
      </p:pic>
    </p:spTree>
    <p:extLst>
      <p:ext uri="{BB962C8B-B14F-4D97-AF65-F5344CB8AC3E}">
        <p14:creationId xmlns:p14="http://schemas.microsoft.com/office/powerpoint/2010/main" val="672084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3BFC2-45D8-441C-8F15-48D66FC84546}"/>
              </a:ext>
            </a:extLst>
          </p:cNvPr>
          <p:cNvSpPr>
            <a:spLocks noGrp="1"/>
          </p:cNvSpPr>
          <p:nvPr>
            <p:ph type="title"/>
          </p:nvPr>
        </p:nvSpPr>
        <p:spPr>
          <a:xfrm>
            <a:off x="1427871" y="914400"/>
            <a:ext cx="9601200" cy="1043865"/>
          </a:xfrm>
        </p:spPr>
        <p:txBody>
          <a:bodyPr>
            <a:normAutofit/>
          </a:bodyPr>
          <a:lstStyle/>
          <a:p>
            <a:r>
              <a:rPr lang="en-US" b="1" dirty="0"/>
              <a:t>DYSPEPSIA</a:t>
            </a:r>
          </a:p>
        </p:txBody>
      </p:sp>
      <p:sp>
        <p:nvSpPr>
          <p:cNvPr id="3" name="Content Placeholder 2">
            <a:extLst>
              <a:ext uri="{FF2B5EF4-FFF2-40B4-BE49-F238E27FC236}">
                <a16:creationId xmlns:a16="http://schemas.microsoft.com/office/drawing/2014/main" id="{BF84F0B8-BBEB-456B-AAA0-FC7CDAF03ED2}"/>
              </a:ext>
            </a:extLst>
          </p:cNvPr>
          <p:cNvSpPr>
            <a:spLocks noGrp="1"/>
          </p:cNvSpPr>
          <p:nvPr>
            <p:ph idx="1"/>
          </p:nvPr>
        </p:nvSpPr>
        <p:spPr>
          <a:xfrm>
            <a:off x="1033976" y="2743201"/>
            <a:ext cx="9601200" cy="4220305"/>
          </a:xfrm>
        </p:spPr>
        <p:txBody>
          <a:bodyPr>
            <a:normAutofit/>
          </a:bodyPr>
          <a:lstStyle/>
          <a:p>
            <a:pPr>
              <a:buFont typeface="Arial" panose="020B0604020202020204" pitchFamily="34" charset="0"/>
              <a:buChar char="•"/>
            </a:pPr>
            <a:r>
              <a:rPr lang="en-US" dirty="0"/>
              <a:t> </a:t>
            </a:r>
            <a:r>
              <a:rPr lang="en-US" sz="2400" dirty="0"/>
              <a:t>A condition characterized by upper abdominal pain or discomfort, feeling of unusual fullness following meals, nausea, heartburn, regurgitation of food or acid, and belching. </a:t>
            </a:r>
          </a:p>
          <a:p>
            <a:pPr>
              <a:buFont typeface="Arial" panose="020B0604020202020204" pitchFamily="34" charset="0"/>
              <a:buChar char="•"/>
            </a:pPr>
            <a:endParaRPr lang="en-US" sz="2400" dirty="0"/>
          </a:p>
          <a:p>
            <a:pPr>
              <a:buFont typeface="Arial" panose="020B0604020202020204" pitchFamily="34" charset="0"/>
              <a:buChar char="•"/>
            </a:pPr>
            <a:r>
              <a:rPr lang="en-US" sz="2400" dirty="0"/>
              <a:t>The term dyspepsia is general ,often used when the cause is not clear. </a:t>
            </a:r>
          </a:p>
          <a:p>
            <a:pPr marL="0" indent="0">
              <a:buNone/>
            </a:pPr>
            <a:endParaRPr lang="en-US" sz="2400" dirty="0"/>
          </a:p>
          <a:p>
            <a:pPr marL="0" indent="0">
              <a:buNone/>
            </a:pPr>
            <a:endParaRPr lang="en-US" dirty="0"/>
          </a:p>
        </p:txBody>
      </p:sp>
      <p:pic>
        <p:nvPicPr>
          <p:cNvPr id="4" name="Picture 3">
            <a:extLst>
              <a:ext uri="{FF2B5EF4-FFF2-40B4-BE49-F238E27FC236}">
                <a16:creationId xmlns:a16="http://schemas.microsoft.com/office/drawing/2014/main" id="{3C489BFA-B31D-47DD-B250-C97C789C37CC}"/>
              </a:ext>
            </a:extLst>
          </p:cNvPr>
          <p:cNvPicPr>
            <a:picLocks noChangeAspect="1"/>
          </p:cNvPicPr>
          <p:nvPr/>
        </p:nvPicPr>
        <p:blipFill>
          <a:blip r:embed="rId2"/>
          <a:stretch>
            <a:fillRect/>
          </a:stretch>
        </p:blipFill>
        <p:spPr>
          <a:xfrm>
            <a:off x="6177376" y="655867"/>
            <a:ext cx="4937760" cy="2057400"/>
          </a:xfrm>
          <a:prstGeom prst="rect">
            <a:avLst/>
          </a:prstGeom>
        </p:spPr>
      </p:pic>
      <p:sp>
        <p:nvSpPr>
          <p:cNvPr id="5" name="Rectangle 4">
            <a:extLst>
              <a:ext uri="{FF2B5EF4-FFF2-40B4-BE49-F238E27FC236}">
                <a16:creationId xmlns:a16="http://schemas.microsoft.com/office/drawing/2014/main" id="{326F5BA2-D647-C747-BF59-13EA7A76720F}"/>
              </a:ext>
            </a:extLst>
          </p:cNvPr>
          <p:cNvSpPr/>
          <p:nvPr/>
        </p:nvSpPr>
        <p:spPr>
          <a:xfrm>
            <a:off x="3536912" y="146957"/>
            <a:ext cx="4376057" cy="50891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CORE SUBJECT</a:t>
            </a:r>
            <a:endParaRPr lang="en-PK" sz="2800" b="1" dirty="0">
              <a:solidFill>
                <a:schemeClr val="tx1"/>
              </a:solidFill>
            </a:endParaRPr>
          </a:p>
        </p:txBody>
      </p:sp>
      <p:pic>
        <p:nvPicPr>
          <p:cNvPr id="6" name="Picture 5" descr="Logo&#10;&#10;Description automatically generated">
            <a:extLst>
              <a:ext uri="{FF2B5EF4-FFF2-40B4-BE49-F238E27FC236}">
                <a16:creationId xmlns:a16="http://schemas.microsoft.com/office/drawing/2014/main" id="{27D92FB0-9A6D-EEF3-B3D0-7D09F5201CBE}"/>
              </a:ext>
            </a:extLst>
          </p:cNvPr>
          <p:cNvPicPr>
            <a:picLocks noChangeAspect="1"/>
          </p:cNvPicPr>
          <p:nvPr/>
        </p:nvPicPr>
        <p:blipFill>
          <a:blip r:embed="rId3"/>
          <a:stretch>
            <a:fillRect/>
          </a:stretch>
        </p:blipFill>
        <p:spPr>
          <a:xfrm>
            <a:off x="11201200" y="0"/>
            <a:ext cx="973684" cy="920016"/>
          </a:xfrm>
          <a:prstGeom prst="rect">
            <a:avLst/>
          </a:prstGeom>
        </p:spPr>
      </p:pic>
    </p:spTree>
    <p:extLst>
      <p:ext uri="{BB962C8B-B14F-4D97-AF65-F5344CB8AC3E}">
        <p14:creationId xmlns:p14="http://schemas.microsoft.com/office/powerpoint/2010/main" val="399739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9A50AEB-7723-46D6-9FB9-DD2543A0CF18}"/>
              </a:ext>
            </a:extLst>
          </p:cNvPr>
          <p:cNvPicPr>
            <a:picLocks noGrp="1" noChangeAspect="1"/>
          </p:cNvPicPr>
          <p:nvPr>
            <p:ph idx="1"/>
          </p:nvPr>
        </p:nvPicPr>
        <p:blipFill>
          <a:blip r:embed="rId2"/>
          <a:stretch>
            <a:fillRect/>
          </a:stretch>
        </p:blipFill>
        <p:spPr>
          <a:xfrm>
            <a:off x="195943" y="186397"/>
            <a:ext cx="11691257" cy="648520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502858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4B3D1-136A-4C34-A0B5-1D7020FB37E8}"/>
              </a:ext>
            </a:extLst>
          </p:cNvPr>
          <p:cNvSpPr>
            <a:spLocks noGrp="1"/>
          </p:cNvSpPr>
          <p:nvPr>
            <p:ph type="title"/>
          </p:nvPr>
        </p:nvSpPr>
        <p:spPr>
          <a:xfrm>
            <a:off x="685800" y="1159328"/>
            <a:ext cx="9496840" cy="1120950"/>
          </a:xfrm>
        </p:spPr>
        <p:txBody>
          <a:bodyPr/>
          <a:lstStyle/>
          <a:p>
            <a:r>
              <a:rPr lang="en-US" b="1" dirty="0"/>
              <a:t>       DIFFERENTIALS</a:t>
            </a:r>
          </a:p>
        </p:txBody>
      </p:sp>
      <p:sp>
        <p:nvSpPr>
          <p:cNvPr id="6" name="Content Placeholder 5">
            <a:extLst>
              <a:ext uri="{FF2B5EF4-FFF2-40B4-BE49-F238E27FC236}">
                <a16:creationId xmlns:a16="http://schemas.microsoft.com/office/drawing/2014/main" id="{3B51EB3C-1BC7-4CDF-8E73-0AD6E455F416}"/>
              </a:ext>
            </a:extLst>
          </p:cNvPr>
          <p:cNvSpPr>
            <a:spLocks noGrp="1"/>
          </p:cNvSpPr>
          <p:nvPr>
            <p:ph idx="1"/>
          </p:nvPr>
        </p:nvSpPr>
        <p:spPr>
          <a:xfrm>
            <a:off x="1267240" y="2280278"/>
            <a:ext cx="8915400" cy="3777622"/>
          </a:xfrm>
        </p:spPr>
        <p:txBody>
          <a:bodyPr>
            <a:normAutofit/>
          </a:bodyPr>
          <a:lstStyle/>
          <a:p>
            <a:r>
              <a:rPr lang="en-US" sz="2400" dirty="0"/>
              <a:t>Functional dyspepsia ( without any organic cause)</a:t>
            </a:r>
          </a:p>
          <a:p>
            <a:r>
              <a:rPr lang="en-US" sz="2400" dirty="0"/>
              <a:t>Peptic ulcer</a:t>
            </a:r>
          </a:p>
          <a:p>
            <a:r>
              <a:rPr lang="en-US" sz="2400" dirty="0"/>
              <a:t>GERD</a:t>
            </a:r>
          </a:p>
          <a:p>
            <a:r>
              <a:rPr lang="en-US" sz="2400" dirty="0"/>
              <a:t>Biliary tract disorders</a:t>
            </a:r>
          </a:p>
          <a:p>
            <a:r>
              <a:rPr lang="en-US" sz="2400" dirty="0"/>
              <a:t>Gastric malignancy</a:t>
            </a:r>
          </a:p>
          <a:p>
            <a:r>
              <a:rPr lang="en-US" sz="2400" dirty="0"/>
              <a:t>Drugs</a:t>
            </a:r>
          </a:p>
          <a:p>
            <a:r>
              <a:rPr lang="en-US" sz="2400" dirty="0"/>
              <a:t>Food intolerances ( spicy or fatty foods )</a:t>
            </a:r>
          </a:p>
        </p:txBody>
      </p:sp>
      <p:sp>
        <p:nvSpPr>
          <p:cNvPr id="3" name="Rectangle 2">
            <a:extLst>
              <a:ext uri="{FF2B5EF4-FFF2-40B4-BE49-F238E27FC236}">
                <a16:creationId xmlns:a16="http://schemas.microsoft.com/office/drawing/2014/main" id="{E83339FC-159D-FE6A-0C0D-9F335ED47184}"/>
              </a:ext>
            </a:extLst>
          </p:cNvPr>
          <p:cNvSpPr/>
          <p:nvPr/>
        </p:nvSpPr>
        <p:spPr>
          <a:xfrm>
            <a:off x="3536912" y="146957"/>
            <a:ext cx="4376057" cy="50891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CORE SUBJECT</a:t>
            </a:r>
            <a:endParaRPr lang="en-PK" sz="2800" b="1" dirty="0">
              <a:solidFill>
                <a:schemeClr val="tx1"/>
              </a:solidFill>
            </a:endParaRPr>
          </a:p>
        </p:txBody>
      </p:sp>
      <p:pic>
        <p:nvPicPr>
          <p:cNvPr id="4" name="Picture 3" descr="Logo&#10;&#10;Description automatically generated">
            <a:extLst>
              <a:ext uri="{FF2B5EF4-FFF2-40B4-BE49-F238E27FC236}">
                <a16:creationId xmlns:a16="http://schemas.microsoft.com/office/drawing/2014/main" id="{B0BB82AC-507C-569C-28DB-E57351238764}"/>
              </a:ext>
            </a:extLst>
          </p:cNvPr>
          <p:cNvPicPr>
            <a:picLocks noChangeAspect="1"/>
          </p:cNvPicPr>
          <p:nvPr/>
        </p:nvPicPr>
        <p:blipFill>
          <a:blip r:embed="rId2"/>
          <a:stretch>
            <a:fillRect/>
          </a:stretch>
        </p:blipFill>
        <p:spPr>
          <a:xfrm>
            <a:off x="11201200" y="0"/>
            <a:ext cx="973684" cy="920016"/>
          </a:xfrm>
          <a:prstGeom prst="rect">
            <a:avLst/>
          </a:prstGeom>
        </p:spPr>
      </p:pic>
    </p:spTree>
    <p:extLst>
      <p:ext uri="{BB962C8B-B14F-4D97-AF65-F5344CB8AC3E}">
        <p14:creationId xmlns:p14="http://schemas.microsoft.com/office/powerpoint/2010/main" val="3683006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descr="Diagram">
            <a:extLst>
              <a:ext uri="{FF2B5EF4-FFF2-40B4-BE49-F238E27FC236}">
                <a16:creationId xmlns:a16="http://schemas.microsoft.com/office/drawing/2014/main" id="{847EC3B7-3E70-2A04-5A99-9ADCA305F336}"/>
              </a:ext>
            </a:extLst>
          </p:cNvPr>
          <p:cNvPicPr>
            <a:picLocks noChangeAspect="1"/>
          </p:cNvPicPr>
          <p:nvPr/>
        </p:nvPicPr>
        <p:blipFill>
          <a:blip r:embed="rId2"/>
          <a:stretch>
            <a:fillRect/>
          </a:stretch>
        </p:blipFill>
        <p:spPr>
          <a:xfrm>
            <a:off x="478095" y="171450"/>
            <a:ext cx="11066205" cy="6557963"/>
          </a:xfrm>
          <a:prstGeom prst="rect">
            <a:avLst/>
          </a:prstGeom>
        </p:spPr>
      </p:pic>
    </p:spTree>
    <p:extLst>
      <p:ext uri="{BB962C8B-B14F-4D97-AF65-F5344CB8AC3E}">
        <p14:creationId xmlns:p14="http://schemas.microsoft.com/office/powerpoint/2010/main" val="2139024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F26E8635-4A08-FBEC-D2C0-B7CA2275E91A}"/>
              </a:ext>
            </a:extLst>
          </p:cNvPr>
          <p:cNvPicPr>
            <a:picLocks noChangeAspect="1"/>
          </p:cNvPicPr>
          <p:nvPr/>
        </p:nvPicPr>
        <p:blipFill rotWithShape="1">
          <a:blip r:embed="rId2"/>
          <a:srcRect l="17679" t="23797" r="37991" b="29038"/>
          <a:stretch/>
        </p:blipFill>
        <p:spPr>
          <a:xfrm>
            <a:off x="1191986" y="1763486"/>
            <a:ext cx="10580915" cy="4669972"/>
          </a:xfrm>
          <a:prstGeom prst="rect">
            <a:avLst/>
          </a:prstGeom>
          <a:ln>
            <a:noFill/>
          </a:ln>
          <a:effectLst>
            <a:outerShdw blurRad="292100" dist="139700" dir="2700000" algn="tl" rotWithShape="0">
              <a:srgbClr val="333333">
                <a:alpha val="65000"/>
              </a:srgbClr>
            </a:outerShdw>
          </a:effectLst>
        </p:spPr>
      </p:pic>
      <p:pic>
        <p:nvPicPr>
          <p:cNvPr id="6" name="Picture 5" descr="Logo">
            <a:extLst>
              <a:ext uri="{FF2B5EF4-FFF2-40B4-BE49-F238E27FC236}">
                <a16:creationId xmlns:a16="http://schemas.microsoft.com/office/drawing/2014/main" id="{2F148205-27B4-43DD-9668-C909744AFED3}"/>
              </a:ext>
            </a:extLst>
          </p:cNvPr>
          <p:cNvPicPr>
            <a:picLocks noChangeAspect="1"/>
          </p:cNvPicPr>
          <p:nvPr/>
        </p:nvPicPr>
        <p:blipFill rotWithShape="1">
          <a:blip r:embed="rId3"/>
          <a:srcRect l="14898" t="18809" r="16379" b="14063"/>
          <a:stretch/>
        </p:blipFill>
        <p:spPr>
          <a:xfrm>
            <a:off x="1801586" y="0"/>
            <a:ext cx="4942114" cy="1616528"/>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D11111F4-0B7C-46A0-4A2B-CC9DBB5F386B}"/>
              </a:ext>
            </a:extLst>
          </p:cNvPr>
          <p:cNvSpPr/>
          <p:nvPr/>
        </p:nvSpPr>
        <p:spPr>
          <a:xfrm>
            <a:off x="6987872" y="1107618"/>
            <a:ext cx="4376057" cy="50891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RESEARCH</a:t>
            </a:r>
            <a:endParaRPr lang="en-PK" sz="2800" b="1" dirty="0">
              <a:solidFill>
                <a:schemeClr val="tx1"/>
              </a:solidFill>
            </a:endParaRPr>
          </a:p>
        </p:txBody>
      </p:sp>
      <p:pic>
        <p:nvPicPr>
          <p:cNvPr id="2" name="Picture 1" descr="Logo&#10;&#10;Description automatically generated">
            <a:extLst>
              <a:ext uri="{FF2B5EF4-FFF2-40B4-BE49-F238E27FC236}">
                <a16:creationId xmlns:a16="http://schemas.microsoft.com/office/drawing/2014/main" id="{FCBE9067-459E-9ADE-A84F-60250AB49011}"/>
              </a:ext>
            </a:extLst>
          </p:cNvPr>
          <p:cNvPicPr>
            <a:picLocks noChangeAspect="1"/>
          </p:cNvPicPr>
          <p:nvPr/>
        </p:nvPicPr>
        <p:blipFill>
          <a:blip r:embed="rId4"/>
          <a:stretch>
            <a:fillRect/>
          </a:stretch>
        </p:blipFill>
        <p:spPr>
          <a:xfrm>
            <a:off x="11201200" y="0"/>
            <a:ext cx="973684" cy="920016"/>
          </a:xfrm>
          <a:prstGeom prst="rect">
            <a:avLst/>
          </a:prstGeom>
        </p:spPr>
      </p:pic>
    </p:spTree>
    <p:extLst>
      <p:ext uri="{BB962C8B-B14F-4D97-AF65-F5344CB8AC3E}">
        <p14:creationId xmlns:p14="http://schemas.microsoft.com/office/powerpoint/2010/main" val="31783258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31478-C728-4433-8B5F-5EF35C896710}"/>
              </a:ext>
            </a:extLst>
          </p:cNvPr>
          <p:cNvSpPr>
            <a:spLocks noGrp="1"/>
          </p:cNvSpPr>
          <p:nvPr>
            <p:ph type="title"/>
          </p:nvPr>
        </p:nvSpPr>
        <p:spPr>
          <a:xfrm>
            <a:off x="1371600" y="1529862"/>
            <a:ext cx="9601200" cy="1485900"/>
          </a:xfrm>
        </p:spPr>
        <p:txBody>
          <a:bodyPr/>
          <a:lstStyle/>
          <a:p>
            <a:r>
              <a:rPr lang="en-US" b="1" dirty="0"/>
              <a:t>VOMITTING</a:t>
            </a:r>
          </a:p>
        </p:txBody>
      </p:sp>
      <p:sp>
        <p:nvSpPr>
          <p:cNvPr id="4" name="AutoShape 2">
            <a:extLst>
              <a:ext uri="{FF2B5EF4-FFF2-40B4-BE49-F238E27FC236}">
                <a16:creationId xmlns:a16="http://schemas.microsoft.com/office/drawing/2014/main" id="{765CD60C-1467-42C3-8AE4-F41FD6B3159F}"/>
              </a:ext>
            </a:extLst>
          </p:cNvPr>
          <p:cNvSpPr>
            <a:spLocks noGrp="1" noChangeAspect="1" noChangeArrowheads="1"/>
          </p:cNvSpPr>
          <p:nvPr>
            <p:ph idx="1"/>
          </p:nvPr>
        </p:nvSpPr>
        <p:spPr bwMode="auto">
          <a:xfrm>
            <a:off x="1267240" y="2154497"/>
            <a:ext cx="8915400" cy="34705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indent="0">
              <a:lnSpc>
                <a:spcPct val="150000"/>
              </a:lnSpc>
              <a:buNone/>
            </a:pPr>
            <a:endParaRPr lang="en-US" dirty="0"/>
          </a:p>
          <a:p>
            <a:pPr marL="0" indent="0">
              <a:lnSpc>
                <a:spcPct val="150000"/>
              </a:lnSpc>
              <a:buNone/>
            </a:pPr>
            <a:r>
              <a:rPr lang="en-US" sz="2400" dirty="0"/>
              <a:t>Forcible ejection of gastric contents.</a:t>
            </a:r>
          </a:p>
          <a:p>
            <a:pPr marL="0" indent="0">
              <a:lnSpc>
                <a:spcPct val="150000"/>
              </a:lnSpc>
              <a:buNone/>
            </a:pPr>
            <a:r>
              <a:rPr lang="en-US" sz="2400" dirty="0"/>
              <a:t>Synchronous contraction of the diaphragm,</a:t>
            </a:r>
            <a:r>
              <a:rPr lang="pt-BR" sz="2400" dirty="0"/>
              <a:t>intercostal muscles and abdominal muscles raises intra-abdominal </a:t>
            </a:r>
            <a:r>
              <a:rPr lang="en-US" sz="2400" dirty="0"/>
              <a:t>pressure, combined with relaxation of the lower esophageal sphincter.</a:t>
            </a:r>
          </a:p>
        </p:txBody>
      </p:sp>
      <p:pic>
        <p:nvPicPr>
          <p:cNvPr id="3" name="Picture 2">
            <a:extLst>
              <a:ext uri="{FF2B5EF4-FFF2-40B4-BE49-F238E27FC236}">
                <a16:creationId xmlns:a16="http://schemas.microsoft.com/office/drawing/2014/main" id="{6ADBAC5F-CBC0-4F72-8C1C-7439A93B24A9}"/>
              </a:ext>
            </a:extLst>
          </p:cNvPr>
          <p:cNvPicPr>
            <a:picLocks noChangeAspect="1"/>
          </p:cNvPicPr>
          <p:nvPr/>
        </p:nvPicPr>
        <p:blipFill>
          <a:blip r:embed="rId2"/>
          <a:stretch>
            <a:fillRect/>
          </a:stretch>
        </p:blipFill>
        <p:spPr>
          <a:xfrm>
            <a:off x="7464010" y="166761"/>
            <a:ext cx="3241504" cy="3295650"/>
          </a:xfrm>
          <a:prstGeom prst="rect">
            <a:avLst/>
          </a:prstGeom>
        </p:spPr>
      </p:pic>
      <p:sp>
        <p:nvSpPr>
          <p:cNvPr id="5" name="Rectangle 4">
            <a:extLst>
              <a:ext uri="{FF2B5EF4-FFF2-40B4-BE49-F238E27FC236}">
                <a16:creationId xmlns:a16="http://schemas.microsoft.com/office/drawing/2014/main" id="{C7C47914-96B4-C9CA-A751-656DE707FAB2}"/>
              </a:ext>
            </a:extLst>
          </p:cNvPr>
          <p:cNvSpPr/>
          <p:nvPr/>
        </p:nvSpPr>
        <p:spPr>
          <a:xfrm>
            <a:off x="3536912" y="146957"/>
            <a:ext cx="4376057" cy="50891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CORE SUBJECT</a:t>
            </a:r>
            <a:endParaRPr lang="en-PK" sz="2800" b="1" dirty="0">
              <a:solidFill>
                <a:schemeClr val="tx1"/>
              </a:solidFill>
            </a:endParaRPr>
          </a:p>
        </p:txBody>
      </p:sp>
      <p:pic>
        <p:nvPicPr>
          <p:cNvPr id="6" name="Picture 5" descr="Logo&#10;&#10;Description automatically generated">
            <a:extLst>
              <a:ext uri="{FF2B5EF4-FFF2-40B4-BE49-F238E27FC236}">
                <a16:creationId xmlns:a16="http://schemas.microsoft.com/office/drawing/2014/main" id="{81D38158-0647-E0CB-37DE-C94712CF00CC}"/>
              </a:ext>
            </a:extLst>
          </p:cNvPr>
          <p:cNvPicPr>
            <a:picLocks noChangeAspect="1"/>
          </p:cNvPicPr>
          <p:nvPr/>
        </p:nvPicPr>
        <p:blipFill>
          <a:blip r:embed="rId3"/>
          <a:stretch>
            <a:fillRect/>
          </a:stretch>
        </p:blipFill>
        <p:spPr>
          <a:xfrm>
            <a:off x="11201200" y="0"/>
            <a:ext cx="973684" cy="920016"/>
          </a:xfrm>
          <a:prstGeom prst="rect">
            <a:avLst/>
          </a:prstGeom>
        </p:spPr>
      </p:pic>
    </p:spTree>
    <p:extLst>
      <p:ext uri="{BB962C8B-B14F-4D97-AF65-F5344CB8AC3E}">
        <p14:creationId xmlns:p14="http://schemas.microsoft.com/office/powerpoint/2010/main" val="1664361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B4A8753-CABA-40FA-BBD1-01E201CF8423}"/>
              </a:ext>
            </a:extLst>
          </p:cNvPr>
          <p:cNvPicPr>
            <a:picLocks noGrp="1" noChangeAspect="1"/>
          </p:cNvPicPr>
          <p:nvPr>
            <p:ph idx="1"/>
          </p:nvPr>
        </p:nvPicPr>
        <p:blipFill rotWithShape="1">
          <a:blip r:embed="rId2"/>
          <a:srcRect t="4629" r="6080" b="3648"/>
          <a:stretch/>
        </p:blipFill>
        <p:spPr>
          <a:xfrm>
            <a:off x="898635" y="1213945"/>
            <a:ext cx="10302566" cy="5497098"/>
          </a:xfrm>
        </p:spPr>
      </p:pic>
      <p:sp>
        <p:nvSpPr>
          <p:cNvPr id="3" name="Rectangle 2">
            <a:extLst>
              <a:ext uri="{FF2B5EF4-FFF2-40B4-BE49-F238E27FC236}">
                <a16:creationId xmlns:a16="http://schemas.microsoft.com/office/drawing/2014/main" id="{E433798B-18BB-A4F8-E24B-B9DEADF90E26}"/>
              </a:ext>
            </a:extLst>
          </p:cNvPr>
          <p:cNvSpPr/>
          <p:nvPr/>
        </p:nvSpPr>
        <p:spPr>
          <a:xfrm>
            <a:off x="3536912" y="146957"/>
            <a:ext cx="4376057" cy="50891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CORE SUBJECT</a:t>
            </a:r>
            <a:endParaRPr lang="en-PK" sz="2800" b="1" dirty="0">
              <a:solidFill>
                <a:schemeClr val="tx1"/>
              </a:solidFill>
            </a:endParaRPr>
          </a:p>
        </p:txBody>
      </p:sp>
      <p:pic>
        <p:nvPicPr>
          <p:cNvPr id="4" name="Picture 3" descr="Logo&#10;&#10;Description automatically generated">
            <a:extLst>
              <a:ext uri="{FF2B5EF4-FFF2-40B4-BE49-F238E27FC236}">
                <a16:creationId xmlns:a16="http://schemas.microsoft.com/office/drawing/2014/main" id="{003F7D21-D97B-2581-B3F1-DEAB5F0B6709}"/>
              </a:ext>
            </a:extLst>
          </p:cNvPr>
          <p:cNvPicPr>
            <a:picLocks noChangeAspect="1"/>
          </p:cNvPicPr>
          <p:nvPr/>
        </p:nvPicPr>
        <p:blipFill>
          <a:blip r:embed="rId3"/>
          <a:stretch>
            <a:fillRect/>
          </a:stretch>
        </p:blipFill>
        <p:spPr>
          <a:xfrm>
            <a:off x="11201200" y="0"/>
            <a:ext cx="973684" cy="920016"/>
          </a:xfrm>
          <a:prstGeom prst="rect">
            <a:avLst/>
          </a:prstGeom>
        </p:spPr>
      </p:pic>
    </p:spTree>
    <p:extLst>
      <p:ext uri="{BB962C8B-B14F-4D97-AF65-F5344CB8AC3E}">
        <p14:creationId xmlns:p14="http://schemas.microsoft.com/office/powerpoint/2010/main" val="17490841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8427D-C1AF-42F9-A36C-F90789B97FAD}"/>
              </a:ext>
            </a:extLst>
          </p:cNvPr>
          <p:cNvSpPr>
            <a:spLocks noGrp="1"/>
          </p:cNvSpPr>
          <p:nvPr>
            <p:ph type="title"/>
          </p:nvPr>
        </p:nvSpPr>
        <p:spPr>
          <a:xfrm>
            <a:off x="1716356" y="783771"/>
            <a:ext cx="8911687" cy="636816"/>
          </a:xfrm>
        </p:spPr>
        <p:txBody>
          <a:bodyPr>
            <a:normAutofit fontScale="90000"/>
          </a:bodyPr>
          <a:lstStyle/>
          <a:p>
            <a:r>
              <a:rPr lang="en-US" b="1" dirty="0"/>
              <a:t>History questions</a:t>
            </a:r>
          </a:p>
        </p:txBody>
      </p:sp>
      <p:sp>
        <p:nvSpPr>
          <p:cNvPr id="3" name="Content Placeholder 2">
            <a:extLst>
              <a:ext uri="{FF2B5EF4-FFF2-40B4-BE49-F238E27FC236}">
                <a16:creationId xmlns:a16="http://schemas.microsoft.com/office/drawing/2014/main" id="{23C5A8B5-9417-432F-A3CA-17E9A0E3A956}"/>
              </a:ext>
            </a:extLst>
          </p:cNvPr>
          <p:cNvSpPr>
            <a:spLocks noGrp="1"/>
          </p:cNvSpPr>
          <p:nvPr>
            <p:ph idx="1"/>
          </p:nvPr>
        </p:nvSpPr>
        <p:spPr>
          <a:xfrm>
            <a:off x="1371600" y="1571625"/>
            <a:ext cx="9601200" cy="4381500"/>
          </a:xfrm>
        </p:spPr>
        <p:txBody>
          <a:bodyPr>
            <a:normAutofit/>
          </a:bodyPr>
          <a:lstStyle/>
          <a:p>
            <a:pPr marL="0" indent="0">
              <a:lnSpc>
                <a:spcPct val="150000"/>
              </a:lnSpc>
              <a:buNone/>
            </a:pPr>
            <a:r>
              <a:rPr lang="en-US" dirty="0">
                <a:solidFill>
                  <a:schemeClr val="tx1"/>
                </a:solidFill>
              </a:rPr>
              <a:t>1</a:t>
            </a:r>
            <a:r>
              <a:rPr lang="en-US" sz="2000" dirty="0">
                <a:solidFill>
                  <a:schemeClr val="tx1"/>
                </a:solidFill>
              </a:rPr>
              <a:t>.    </a:t>
            </a:r>
            <a:r>
              <a:rPr lang="en-US" sz="2000" dirty="0">
                <a:solidFill>
                  <a:srgbClr val="FF0000"/>
                </a:solidFill>
              </a:rPr>
              <a:t>For how long </a:t>
            </a:r>
            <a:r>
              <a:rPr lang="en-US" sz="2000" dirty="0"/>
              <a:t>have you been having attacks of vomiting (distinguish   acute from chronic)?</a:t>
            </a:r>
          </a:p>
          <a:p>
            <a:pPr marL="457200" indent="-457200">
              <a:lnSpc>
                <a:spcPct val="150000"/>
              </a:lnSpc>
              <a:buAutoNum type="arabicPeriod" startAt="2"/>
            </a:pPr>
            <a:r>
              <a:rPr lang="en-US" sz="2000" dirty="0"/>
              <a:t>Is the vomiting usually </a:t>
            </a:r>
            <a:r>
              <a:rPr lang="en-US" sz="2000" dirty="0">
                <a:solidFill>
                  <a:srgbClr val="FF0000"/>
                </a:solidFill>
              </a:rPr>
              <a:t>immediately after a meal </a:t>
            </a:r>
            <a:r>
              <a:rPr lang="en-US" sz="2000" dirty="0"/>
              <a:t>or hours after a meal?</a:t>
            </a:r>
          </a:p>
          <a:p>
            <a:pPr marL="457200" indent="-457200">
              <a:lnSpc>
                <a:spcPct val="150000"/>
              </a:lnSpc>
              <a:buAutoNum type="arabicPeriod" startAt="2"/>
            </a:pPr>
            <a:r>
              <a:rPr lang="en-US" sz="2000" dirty="0"/>
              <a:t>Do you have vomiting </a:t>
            </a:r>
            <a:r>
              <a:rPr lang="en-US" sz="2000" dirty="0">
                <a:solidFill>
                  <a:srgbClr val="FF0000"/>
                </a:solidFill>
              </a:rPr>
              <a:t>early in the morning or late in the evening</a:t>
            </a:r>
            <a:r>
              <a:rPr lang="en-US" sz="2000" dirty="0"/>
              <a:t>?</a:t>
            </a:r>
          </a:p>
          <a:p>
            <a:pPr marL="0" indent="0">
              <a:lnSpc>
                <a:spcPct val="150000"/>
              </a:lnSpc>
              <a:buNone/>
            </a:pPr>
            <a:r>
              <a:rPr lang="en-US" sz="2000" dirty="0">
                <a:solidFill>
                  <a:schemeClr val="tx1"/>
                </a:solidFill>
              </a:rPr>
              <a:t>4.    </a:t>
            </a:r>
            <a:r>
              <a:rPr lang="en-US" sz="2000" dirty="0">
                <a:solidFill>
                  <a:srgbClr val="FF0000"/>
                </a:solidFill>
              </a:rPr>
              <a:t>Color and contents </a:t>
            </a:r>
            <a:r>
              <a:rPr lang="en-US" sz="2000" dirty="0"/>
              <a:t>? Is it bloodstained, bile-stained or feculent? </a:t>
            </a:r>
          </a:p>
          <a:p>
            <a:pPr marL="457200" indent="-457200">
              <a:lnSpc>
                <a:spcPct val="150000"/>
              </a:lnSpc>
              <a:buAutoNum type="arabicPeriod" startAt="5"/>
            </a:pPr>
            <a:r>
              <a:rPr lang="en-US" sz="2000" dirty="0"/>
              <a:t>Is there any </a:t>
            </a:r>
            <a:r>
              <a:rPr lang="en-US" sz="2000" dirty="0">
                <a:solidFill>
                  <a:srgbClr val="FF0000"/>
                </a:solidFill>
              </a:rPr>
              <a:t>headache,</a:t>
            </a:r>
            <a:r>
              <a:rPr lang="en-US" sz="2000" dirty="0"/>
              <a:t> </a:t>
            </a:r>
            <a:r>
              <a:rPr lang="en-US" sz="2000" dirty="0">
                <a:solidFill>
                  <a:srgbClr val="FF0000"/>
                </a:solidFill>
              </a:rPr>
              <a:t>abdominal pain, weight loss or fever?</a:t>
            </a:r>
          </a:p>
          <a:p>
            <a:pPr marL="457200" indent="-457200">
              <a:lnSpc>
                <a:spcPct val="150000"/>
              </a:lnSpc>
              <a:buAutoNum type="arabicPeriod" startAt="5"/>
            </a:pPr>
            <a:r>
              <a:rPr lang="en-US" sz="2000" dirty="0"/>
              <a:t> What </a:t>
            </a:r>
            <a:r>
              <a:rPr lang="en-US" sz="2000" dirty="0">
                <a:solidFill>
                  <a:srgbClr val="FF0000"/>
                </a:solidFill>
              </a:rPr>
              <a:t>medications</a:t>
            </a:r>
            <a:r>
              <a:rPr lang="en-US" sz="2000" dirty="0"/>
              <a:t> are you taking?</a:t>
            </a:r>
          </a:p>
          <a:p>
            <a:pPr marL="0" indent="0">
              <a:buNone/>
            </a:pPr>
            <a:endParaRPr lang="en-US" sz="2000" dirty="0"/>
          </a:p>
          <a:p>
            <a:pPr marL="457200" indent="-457200">
              <a:buFont typeface="Franklin Gothic Book" panose="020B0503020102020204" pitchFamily="34" charset="0"/>
              <a:buAutoNum type="arabicPeriod" startAt="4"/>
            </a:pPr>
            <a:endParaRPr lang="en-US" sz="2000" dirty="0"/>
          </a:p>
          <a:p>
            <a:pPr marL="457200" indent="-457200">
              <a:buFont typeface="Franklin Gothic Book" panose="020B0503020102020204" pitchFamily="34" charset="0"/>
              <a:buAutoNum type="arabicPeriod" startAt="4"/>
            </a:pPr>
            <a:endParaRPr lang="en-US" sz="2000" dirty="0"/>
          </a:p>
          <a:p>
            <a:pPr marL="457200" indent="-457200">
              <a:buAutoNum type="arabicPeriod" startAt="4"/>
            </a:pPr>
            <a:endParaRPr lang="en-US" dirty="0"/>
          </a:p>
        </p:txBody>
      </p:sp>
      <p:sp>
        <p:nvSpPr>
          <p:cNvPr id="4" name="Rectangle 3">
            <a:extLst>
              <a:ext uri="{FF2B5EF4-FFF2-40B4-BE49-F238E27FC236}">
                <a16:creationId xmlns:a16="http://schemas.microsoft.com/office/drawing/2014/main" id="{C6B98D78-77E3-370D-AB18-4722FD4D90B4}"/>
              </a:ext>
            </a:extLst>
          </p:cNvPr>
          <p:cNvSpPr/>
          <p:nvPr/>
        </p:nvSpPr>
        <p:spPr>
          <a:xfrm>
            <a:off x="3536912" y="146957"/>
            <a:ext cx="4376057" cy="50891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CORE SUBJECT</a:t>
            </a:r>
            <a:endParaRPr lang="en-PK" sz="2800" b="1" dirty="0">
              <a:solidFill>
                <a:schemeClr val="tx1"/>
              </a:solidFill>
            </a:endParaRPr>
          </a:p>
        </p:txBody>
      </p:sp>
      <p:pic>
        <p:nvPicPr>
          <p:cNvPr id="5" name="Picture 4" descr="Logo&#10;&#10;Description automatically generated">
            <a:extLst>
              <a:ext uri="{FF2B5EF4-FFF2-40B4-BE49-F238E27FC236}">
                <a16:creationId xmlns:a16="http://schemas.microsoft.com/office/drawing/2014/main" id="{14D93714-E29C-47B0-D9F1-F2E67EE6278B}"/>
              </a:ext>
            </a:extLst>
          </p:cNvPr>
          <p:cNvPicPr>
            <a:picLocks noChangeAspect="1"/>
          </p:cNvPicPr>
          <p:nvPr/>
        </p:nvPicPr>
        <p:blipFill>
          <a:blip r:embed="rId2"/>
          <a:stretch>
            <a:fillRect/>
          </a:stretch>
        </p:blipFill>
        <p:spPr>
          <a:xfrm>
            <a:off x="11201200" y="0"/>
            <a:ext cx="973684" cy="920016"/>
          </a:xfrm>
          <a:prstGeom prst="rect">
            <a:avLst/>
          </a:prstGeom>
        </p:spPr>
      </p:pic>
    </p:spTree>
    <p:extLst>
      <p:ext uri="{BB962C8B-B14F-4D97-AF65-F5344CB8AC3E}">
        <p14:creationId xmlns:p14="http://schemas.microsoft.com/office/powerpoint/2010/main" val="5002147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497E97E-3C59-45DC-8B13-A5AB65582523}"/>
              </a:ext>
            </a:extLst>
          </p:cNvPr>
          <p:cNvPicPr>
            <a:picLocks noGrp="1" noChangeAspect="1"/>
          </p:cNvPicPr>
          <p:nvPr>
            <p:ph idx="1"/>
          </p:nvPr>
        </p:nvPicPr>
        <p:blipFill>
          <a:blip r:embed="rId2"/>
          <a:stretch>
            <a:fillRect/>
          </a:stretch>
        </p:blipFill>
        <p:spPr>
          <a:xfrm>
            <a:off x="1179342" y="277836"/>
            <a:ext cx="9833316" cy="6302327"/>
          </a:xfrm>
          <a:prstGeom prst="rect">
            <a:avLst/>
          </a:prstGeom>
        </p:spPr>
      </p:pic>
      <p:pic>
        <p:nvPicPr>
          <p:cNvPr id="2" name="Picture 1" descr="Logo&#10;&#10;Description automatically generated">
            <a:extLst>
              <a:ext uri="{FF2B5EF4-FFF2-40B4-BE49-F238E27FC236}">
                <a16:creationId xmlns:a16="http://schemas.microsoft.com/office/drawing/2014/main" id="{22B9D9C4-30B4-597E-C2D3-4C6BC41E0CDE}"/>
              </a:ext>
            </a:extLst>
          </p:cNvPr>
          <p:cNvPicPr>
            <a:picLocks noChangeAspect="1"/>
          </p:cNvPicPr>
          <p:nvPr/>
        </p:nvPicPr>
        <p:blipFill>
          <a:blip r:embed="rId3"/>
          <a:stretch>
            <a:fillRect/>
          </a:stretch>
        </p:blipFill>
        <p:spPr>
          <a:xfrm>
            <a:off x="11201200" y="0"/>
            <a:ext cx="973684" cy="920016"/>
          </a:xfrm>
          <a:prstGeom prst="rect">
            <a:avLst/>
          </a:prstGeom>
        </p:spPr>
      </p:pic>
    </p:spTree>
    <p:extLst>
      <p:ext uri="{BB962C8B-B14F-4D97-AF65-F5344CB8AC3E}">
        <p14:creationId xmlns:p14="http://schemas.microsoft.com/office/powerpoint/2010/main" val="2977246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C936F62-59A5-4197-9468-31040B581DB3}"/>
              </a:ext>
            </a:extLst>
          </p:cNvPr>
          <p:cNvPicPr>
            <a:picLocks noGrp="1" noChangeAspect="1"/>
          </p:cNvPicPr>
          <p:nvPr>
            <p:ph idx="1"/>
          </p:nvPr>
        </p:nvPicPr>
        <p:blipFill rotWithShape="1">
          <a:blip r:embed="rId2"/>
          <a:srcRect l="6477" r="13323"/>
          <a:stretch/>
        </p:blipFill>
        <p:spPr>
          <a:xfrm>
            <a:off x="174171" y="228600"/>
            <a:ext cx="12017829" cy="6400800"/>
          </a:xfrm>
          <a:prstGeom prst="rect">
            <a:avLst/>
          </a:prstGeom>
        </p:spPr>
      </p:pic>
    </p:spTree>
    <p:extLst>
      <p:ext uri="{BB962C8B-B14F-4D97-AF65-F5344CB8AC3E}">
        <p14:creationId xmlns:p14="http://schemas.microsoft.com/office/powerpoint/2010/main" val="29670698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46"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47"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48"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9"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0"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1"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2"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3"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4"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5"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56"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57"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59" name="Group 58">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0"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1"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2"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3"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4"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5"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66"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67"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68"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69"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0"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1"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3" name="Rectangle 72">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5"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77" name="Rectangle 76">
            <a:extLst>
              <a:ext uri="{FF2B5EF4-FFF2-40B4-BE49-F238E27FC236}">
                <a16:creationId xmlns:a16="http://schemas.microsoft.com/office/drawing/2014/main" id="{97A5CE44-9D07-4AD7-B94C-7C9351367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1A703601-C9B7-448F-B403-01CBCB088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047" y="935646"/>
            <a:ext cx="4851190" cy="4968016"/>
          </a:xfrm>
          <a:prstGeom prst="rect">
            <a:avLst/>
          </a:prstGeom>
          <a:solidFill>
            <a:srgbClr val="FFFFFF"/>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80">
            <a:extLst>
              <a:ext uri="{FF2B5EF4-FFF2-40B4-BE49-F238E27FC236}">
                <a16:creationId xmlns:a16="http://schemas.microsoft.com/office/drawing/2014/main" id="{7923CDCA-D161-4CE7-BA92-92AE20B96D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87364" y="228600"/>
            <a:ext cx="2851523" cy="6638625"/>
            <a:chOff x="2487613" y="285750"/>
            <a:chExt cx="2428875" cy="5654676"/>
          </a:xfrm>
        </p:grpSpPr>
        <p:sp>
          <p:nvSpPr>
            <p:cNvPr id="82" name="Freeform 11">
              <a:extLst>
                <a:ext uri="{FF2B5EF4-FFF2-40B4-BE49-F238E27FC236}">
                  <a16:creationId xmlns:a16="http://schemas.microsoft.com/office/drawing/2014/main" id="{AFFB0997-74F4-42F6-80A7-7C1B6BD374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83" name="Freeform 12">
              <a:extLst>
                <a:ext uri="{FF2B5EF4-FFF2-40B4-BE49-F238E27FC236}">
                  <a16:creationId xmlns:a16="http://schemas.microsoft.com/office/drawing/2014/main" id="{A14E1792-3BAD-41B1-A563-2180A26E67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84" name="Freeform 13">
              <a:extLst>
                <a:ext uri="{FF2B5EF4-FFF2-40B4-BE49-F238E27FC236}">
                  <a16:creationId xmlns:a16="http://schemas.microsoft.com/office/drawing/2014/main" id="{C30D05BD-CE6E-4143-946E-A2C5EC7CF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85" name="Freeform 14">
              <a:extLst>
                <a:ext uri="{FF2B5EF4-FFF2-40B4-BE49-F238E27FC236}">
                  <a16:creationId xmlns:a16="http://schemas.microsoft.com/office/drawing/2014/main" id="{4317EBD8-70E0-492B-B401-C72697C7D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86" name="Freeform 15">
              <a:extLst>
                <a:ext uri="{FF2B5EF4-FFF2-40B4-BE49-F238E27FC236}">
                  <a16:creationId xmlns:a16="http://schemas.microsoft.com/office/drawing/2014/main" id="{60545381-EDB5-47D8-9497-D5802F5A4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87" name="Freeform 16">
              <a:extLst>
                <a:ext uri="{FF2B5EF4-FFF2-40B4-BE49-F238E27FC236}">
                  <a16:creationId xmlns:a16="http://schemas.microsoft.com/office/drawing/2014/main" id="{E67012E4-2FDC-4F96-A145-1E426784C4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88" name="Freeform 17">
              <a:extLst>
                <a:ext uri="{FF2B5EF4-FFF2-40B4-BE49-F238E27FC236}">
                  <a16:creationId xmlns:a16="http://schemas.microsoft.com/office/drawing/2014/main" id="{C088EA8D-BA27-4043-967F-595BE451C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89" name="Freeform 18">
              <a:extLst>
                <a:ext uri="{FF2B5EF4-FFF2-40B4-BE49-F238E27FC236}">
                  <a16:creationId xmlns:a16="http://schemas.microsoft.com/office/drawing/2014/main" id="{7D7B306D-2572-4DF7-BC2E-6752033177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90" name="Freeform 19">
              <a:extLst>
                <a:ext uri="{FF2B5EF4-FFF2-40B4-BE49-F238E27FC236}">
                  <a16:creationId xmlns:a16="http://schemas.microsoft.com/office/drawing/2014/main" id="{EBFED6A3-D5D7-4F26-B6EB-091492A9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91" name="Freeform 20">
              <a:extLst>
                <a:ext uri="{FF2B5EF4-FFF2-40B4-BE49-F238E27FC236}">
                  <a16:creationId xmlns:a16="http://schemas.microsoft.com/office/drawing/2014/main" id="{57CA315F-B9C5-4899-A337-C1389083C6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92" name="Freeform 21">
              <a:extLst>
                <a:ext uri="{FF2B5EF4-FFF2-40B4-BE49-F238E27FC236}">
                  <a16:creationId xmlns:a16="http://schemas.microsoft.com/office/drawing/2014/main" id="{F3C62C3A-023D-428B-AEEA-68C9B037B0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93" name="Freeform 22">
              <a:extLst>
                <a:ext uri="{FF2B5EF4-FFF2-40B4-BE49-F238E27FC236}">
                  <a16:creationId xmlns:a16="http://schemas.microsoft.com/office/drawing/2014/main" id="{6132B97B-0D55-426A-8D75-9E7F8FCE70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95" name="Group 94">
            <a:extLst>
              <a:ext uri="{FF2B5EF4-FFF2-40B4-BE49-F238E27FC236}">
                <a16:creationId xmlns:a16="http://schemas.microsoft.com/office/drawing/2014/main" id="{B28C8CE4-C5A6-4B6C-B428-1D2852C394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14579" y="-786"/>
            <a:ext cx="2356675" cy="6854040"/>
            <a:chOff x="6627813" y="194833"/>
            <a:chExt cx="1952625" cy="5678918"/>
          </a:xfrm>
        </p:grpSpPr>
        <p:sp>
          <p:nvSpPr>
            <p:cNvPr id="96" name="Freeform 27">
              <a:extLst>
                <a:ext uri="{FF2B5EF4-FFF2-40B4-BE49-F238E27FC236}">
                  <a16:creationId xmlns:a16="http://schemas.microsoft.com/office/drawing/2014/main" id="{6C6C0EAF-AF4D-4E28-B480-93C9A324D9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97" name="Freeform 28">
              <a:extLst>
                <a:ext uri="{FF2B5EF4-FFF2-40B4-BE49-F238E27FC236}">
                  <a16:creationId xmlns:a16="http://schemas.microsoft.com/office/drawing/2014/main" id="{C254D393-7673-4399-AE7D-933ED61B16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98" name="Freeform 29">
              <a:extLst>
                <a:ext uri="{FF2B5EF4-FFF2-40B4-BE49-F238E27FC236}">
                  <a16:creationId xmlns:a16="http://schemas.microsoft.com/office/drawing/2014/main" id="{76A48428-8958-41F8-BCFD-F9EB16A177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99" name="Freeform 30">
              <a:extLst>
                <a:ext uri="{FF2B5EF4-FFF2-40B4-BE49-F238E27FC236}">
                  <a16:creationId xmlns:a16="http://schemas.microsoft.com/office/drawing/2014/main" id="{F895B04F-691C-404F-A9F1-47B315756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00" name="Freeform 31">
              <a:extLst>
                <a:ext uri="{FF2B5EF4-FFF2-40B4-BE49-F238E27FC236}">
                  <a16:creationId xmlns:a16="http://schemas.microsoft.com/office/drawing/2014/main" id="{38BAB3B8-E8BB-4327-9E73-FFAD5597BD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01" name="Freeform 32">
              <a:extLst>
                <a:ext uri="{FF2B5EF4-FFF2-40B4-BE49-F238E27FC236}">
                  <a16:creationId xmlns:a16="http://schemas.microsoft.com/office/drawing/2014/main" id="{88ED23AE-358F-4EEC-8D62-917EBED710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02" name="Freeform 33">
              <a:extLst>
                <a:ext uri="{FF2B5EF4-FFF2-40B4-BE49-F238E27FC236}">
                  <a16:creationId xmlns:a16="http://schemas.microsoft.com/office/drawing/2014/main" id="{776F07C9-FA92-406A-B934-95BE8CAED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03" name="Freeform 34">
              <a:extLst>
                <a:ext uri="{FF2B5EF4-FFF2-40B4-BE49-F238E27FC236}">
                  <a16:creationId xmlns:a16="http://schemas.microsoft.com/office/drawing/2014/main" id="{BDA1CEAF-E0AD-4A46-8E40-9251837CB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04" name="Freeform 35">
              <a:extLst>
                <a:ext uri="{FF2B5EF4-FFF2-40B4-BE49-F238E27FC236}">
                  <a16:creationId xmlns:a16="http://schemas.microsoft.com/office/drawing/2014/main" id="{53D21C6F-F2ED-4F73-8B4D-9E2FECBB97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05" name="Freeform 36">
              <a:extLst>
                <a:ext uri="{FF2B5EF4-FFF2-40B4-BE49-F238E27FC236}">
                  <a16:creationId xmlns:a16="http://schemas.microsoft.com/office/drawing/2014/main" id="{2FED37FF-C037-4A76-A8D6-33525D19B4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06" name="Freeform 37">
              <a:extLst>
                <a:ext uri="{FF2B5EF4-FFF2-40B4-BE49-F238E27FC236}">
                  <a16:creationId xmlns:a16="http://schemas.microsoft.com/office/drawing/2014/main" id="{8DE0DC4B-718F-4E78-A0AB-8442F28A8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07" name="Freeform 38">
              <a:extLst>
                <a:ext uri="{FF2B5EF4-FFF2-40B4-BE49-F238E27FC236}">
                  <a16:creationId xmlns:a16="http://schemas.microsoft.com/office/drawing/2014/main" id="{8F80CA79-E2F4-4B1D-97DE-04F9215B0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a:extLst>
              <a:ext uri="{FF2B5EF4-FFF2-40B4-BE49-F238E27FC236}">
                <a16:creationId xmlns:a16="http://schemas.microsoft.com/office/drawing/2014/main" id="{ADEC5C57-FE04-CA29-29EF-4319DD494E88}"/>
              </a:ext>
            </a:extLst>
          </p:cNvPr>
          <p:cNvSpPr>
            <a:spLocks noGrp="1"/>
          </p:cNvSpPr>
          <p:nvPr>
            <p:ph type="title"/>
          </p:nvPr>
        </p:nvSpPr>
        <p:spPr>
          <a:xfrm>
            <a:off x="8324602" y="935646"/>
            <a:ext cx="3181597" cy="3841735"/>
          </a:xfrm>
        </p:spPr>
        <p:txBody>
          <a:bodyPr vert="horz" lIns="91440" tIns="45720" rIns="91440" bIns="45720" rtlCol="0" anchor="b">
            <a:normAutofit/>
          </a:bodyPr>
          <a:lstStyle/>
          <a:p>
            <a:r>
              <a:rPr lang="en-US" sz="4400" b="1" dirty="0"/>
              <a:t>ANATOMY OF LOWER GI TRACT </a:t>
            </a:r>
          </a:p>
        </p:txBody>
      </p:sp>
      <p:pic>
        <p:nvPicPr>
          <p:cNvPr id="5" name="Picture 4" descr="Diagram&#10;&#10;Description automatically generated">
            <a:extLst>
              <a:ext uri="{FF2B5EF4-FFF2-40B4-BE49-F238E27FC236}">
                <a16:creationId xmlns:a16="http://schemas.microsoft.com/office/drawing/2014/main" id="{10088AE2-7331-E013-F639-E405B56E5A54}"/>
              </a:ext>
            </a:extLst>
          </p:cNvPr>
          <p:cNvPicPr>
            <a:picLocks noChangeAspect="1"/>
          </p:cNvPicPr>
          <p:nvPr/>
        </p:nvPicPr>
        <p:blipFill rotWithShape="1">
          <a:blip r:embed="rId2"/>
          <a:srcRect l="116" r="-5" b="-5"/>
          <a:stretch/>
        </p:blipFill>
        <p:spPr>
          <a:xfrm>
            <a:off x="96036" y="114300"/>
            <a:ext cx="5866459" cy="6738951"/>
          </a:xfrm>
          <a:prstGeom prst="rect">
            <a:avLst/>
          </a:prstGeom>
        </p:spPr>
      </p:pic>
      <p:sp>
        <p:nvSpPr>
          <p:cNvPr id="109" name="Rectangle 108">
            <a:extLst>
              <a:ext uri="{FF2B5EF4-FFF2-40B4-BE49-F238E27FC236}">
                <a16:creationId xmlns:a16="http://schemas.microsoft.com/office/drawing/2014/main" id="{E15F4FDF-1B24-4F56-AF01-4D0645A8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7355"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11" name="Freeform 33">
            <a:extLst>
              <a:ext uri="{FF2B5EF4-FFF2-40B4-BE49-F238E27FC236}">
                <a16:creationId xmlns:a16="http://schemas.microsoft.com/office/drawing/2014/main" id="{4FD76CDA-1C6B-40B2-9A61-FD38CE1B4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087355"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Rectangle 5">
            <a:extLst>
              <a:ext uri="{FF2B5EF4-FFF2-40B4-BE49-F238E27FC236}">
                <a16:creationId xmlns:a16="http://schemas.microsoft.com/office/drawing/2014/main" id="{49891877-FD92-0F4F-F2A8-C6737D2276F5}"/>
              </a:ext>
            </a:extLst>
          </p:cNvPr>
          <p:cNvSpPr/>
          <p:nvPr/>
        </p:nvSpPr>
        <p:spPr>
          <a:xfrm>
            <a:off x="6630940" y="1080657"/>
            <a:ext cx="4376057" cy="50891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SPIRAL INTEGRATION</a:t>
            </a:r>
            <a:endParaRPr lang="en-PK" sz="2800" b="1" dirty="0">
              <a:solidFill>
                <a:schemeClr val="tx1"/>
              </a:solidFill>
            </a:endParaRPr>
          </a:p>
        </p:txBody>
      </p:sp>
      <p:pic>
        <p:nvPicPr>
          <p:cNvPr id="3" name="Picture 2" descr="Logo&#10;&#10;Description automatically generated">
            <a:extLst>
              <a:ext uri="{FF2B5EF4-FFF2-40B4-BE49-F238E27FC236}">
                <a16:creationId xmlns:a16="http://schemas.microsoft.com/office/drawing/2014/main" id="{759BDE87-A221-BDE6-BD2C-B6F58DF69900}"/>
              </a:ext>
            </a:extLst>
          </p:cNvPr>
          <p:cNvPicPr>
            <a:picLocks noChangeAspect="1"/>
          </p:cNvPicPr>
          <p:nvPr/>
        </p:nvPicPr>
        <p:blipFill>
          <a:blip r:embed="rId3"/>
          <a:stretch>
            <a:fillRect/>
          </a:stretch>
        </p:blipFill>
        <p:spPr>
          <a:xfrm>
            <a:off x="11201200" y="0"/>
            <a:ext cx="973684" cy="920016"/>
          </a:xfrm>
          <a:prstGeom prst="rect">
            <a:avLst/>
          </a:prstGeom>
        </p:spPr>
      </p:pic>
    </p:spTree>
    <p:extLst>
      <p:ext uri="{BB962C8B-B14F-4D97-AF65-F5344CB8AC3E}">
        <p14:creationId xmlns:p14="http://schemas.microsoft.com/office/powerpoint/2010/main" val="39882167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B7271-FB2D-4A62-BF08-A882CDB66AE4}"/>
              </a:ext>
            </a:extLst>
          </p:cNvPr>
          <p:cNvSpPr>
            <a:spLocks noGrp="1"/>
          </p:cNvSpPr>
          <p:nvPr>
            <p:ph type="title"/>
          </p:nvPr>
        </p:nvSpPr>
        <p:spPr>
          <a:xfrm>
            <a:off x="2592925" y="639875"/>
            <a:ext cx="8911687" cy="1280890"/>
          </a:xfrm>
        </p:spPr>
        <p:txBody>
          <a:bodyPr/>
          <a:lstStyle/>
          <a:p>
            <a:r>
              <a:rPr lang="en-US" b="1" dirty="0"/>
              <a:t>TYPES</a:t>
            </a:r>
          </a:p>
        </p:txBody>
      </p:sp>
      <p:graphicFrame>
        <p:nvGraphicFramePr>
          <p:cNvPr id="43" name="Content Placeholder 2">
            <a:extLst>
              <a:ext uri="{FF2B5EF4-FFF2-40B4-BE49-F238E27FC236}">
                <a16:creationId xmlns:a16="http://schemas.microsoft.com/office/drawing/2014/main" id="{B08E5F62-0344-494D-40A2-A618CC5B1ECF}"/>
              </a:ext>
            </a:extLst>
          </p:cNvPr>
          <p:cNvGraphicFramePr>
            <a:graphicFrameLocks noGrp="1"/>
          </p:cNvGraphicFramePr>
          <p:nvPr>
            <p:ph idx="1"/>
          </p:nvPr>
        </p:nvGraphicFramePr>
        <p:xfrm>
          <a:off x="2589212" y="2133600"/>
          <a:ext cx="6554788" cy="31731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Logo&#10;&#10;Description automatically generated">
            <a:extLst>
              <a:ext uri="{FF2B5EF4-FFF2-40B4-BE49-F238E27FC236}">
                <a16:creationId xmlns:a16="http://schemas.microsoft.com/office/drawing/2014/main" id="{8401CDA8-40EA-5FEC-7B1D-26E25BEBF2CB}"/>
              </a:ext>
            </a:extLst>
          </p:cNvPr>
          <p:cNvPicPr>
            <a:picLocks noChangeAspect="1"/>
          </p:cNvPicPr>
          <p:nvPr/>
        </p:nvPicPr>
        <p:blipFill>
          <a:blip r:embed="rId7"/>
          <a:stretch>
            <a:fillRect/>
          </a:stretch>
        </p:blipFill>
        <p:spPr>
          <a:xfrm>
            <a:off x="11201200" y="0"/>
            <a:ext cx="973684" cy="920016"/>
          </a:xfrm>
          <a:prstGeom prst="rect">
            <a:avLst/>
          </a:prstGeom>
        </p:spPr>
      </p:pic>
    </p:spTree>
    <p:extLst>
      <p:ext uri="{BB962C8B-B14F-4D97-AF65-F5344CB8AC3E}">
        <p14:creationId xmlns:p14="http://schemas.microsoft.com/office/powerpoint/2010/main" val="5252446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3C871-F533-0F23-CD21-9520D02DF266}"/>
              </a:ext>
            </a:extLst>
          </p:cNvPr>
          <p:cNvSpPr>
            <a:spLocks noGrp="1"/>
          </p:cNvSpPr>
          <p:nvPr>
            <p:ph type="title"/>
          </p:nvPr>
        </p:nvSpPr>
        <p:spPr>
          <a:xfrm>
            <a:off x="1975757" y="624110"/>
            <a:ext cx="9528855" cy="600533"/>
          </a:xfrm>
        </p:spPr>
        <p:txBody>
          <a:bodyPr>
            <a:normAutofit fontScale="90000"/>
          </a:bodyPr>
          <a:lstStyle/>
          <a:p>
            <a:r>
              <a:rPr lang="en-US" b="1" dirty="0"/>
              <a:t>PATHOPHYSIOLOGY OF UPPER GI BLEED</a:t>
            </a:r>
            <a:endParaRPr lang="en-PK" b="1" dirty="0"/>
          </a:p>
        </p:txBody>
      </p:sp>
      <p:pic>
        <p:nvPicPr>
          <p:cNvPr id="5" name="Picture 4" descr="Diagram&#10;&#10;Description automatically generated">
            <a:extLst>
              <a:ext uri="{FF2B5EF4-FFF2-40B4-BE49-F238E27FC236}">
                <a16:creationId xmlns:a16="http://schemas.microsoft.com/office/drawing/2014/main" id="{2141B64D-EDA3-CAE6-8295-5DE3EC6E51AD}"/>
              </a:ext>
            </a:extLst>
          </p:cNvPr>
          <p:cNvPicPr>
            <a:picLocks noChangeAspect="1"/>
          </p:cNvPicPr>
          <p:nvPr/>
        </p:nvPicPr>
        <p:blipFill rotWithShape="1">
          <a:blip r:embed="rId2"/>
          <a:srcRect l="2944" t="5696" r="1974"/>
          <a:stretch/>
        </p:blipFill>
        <p:spPr>
          <a:xfrm>
            <a:off x="1861457" y="1420586"/>
            <a:ext cx="9339943" cy="5437414"/>
          </a:xfrm>
          <a:prstGeom prst="rect">
            <a:avLst/>
          </a:prstGeom>
        </p:spPr>
      </p:pic>
      <p:sp>
        <p:nvSpPr>
          <p:cNvPr id="6" name="Rectangle 5">
            <a:extLst>
              <a:ext uri="{FF2B5EF4-FFF2-40B4-BE49-F238E27FC236}">
                <a16:creationId xmlns:a16="http://schemas.microsoft.com/office/drawing/2014/main" id="{96FDF663-26B2-A68E-A5BC-54861F1489EA}"/>
              </a:ext>
            </a:extLst>
          </p:cNvPr>
          <p:cNvSpPr/>
          <p:nvPr/>
        </p:nvSpPr>
        <p:spPr>
          <a:xfrm>
            <a:off x="3543300" y="17229"/>
            <a:ext cx="4973963" cy="50891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HORIZONTAL INTEGRATION</a:t>
            </a:r>
            <a:endParaRPr lang="en-PK" sz="2800" b="1" dirty="0">
              <a:solidFill>
                <a:schemeClr val="tx1"/>
              </a:solidFill>
            </a:endParaRPr>
          </a:p>
        </p:txBody>
      </p:sp>
      <p:pic>
        <p:nvPicPr>
          <p:cNvPr id="3" name="Picture 2" descr="Logo&#10;&#10;Description automatically generated">
            <a:extLst>
              <a:ext uri="{FF2B5EF4-FFF2-40B4-BE49-F238E27FC236}">
                <a16:creationId xmlns:a16="http://schemas.microsoft.com/office/drawing/2014/main" id="{F0F31617-A52D-7528-64FA-5F307A65D9B0}"/>
              </a:ext>
            </a:extLst>
          </p:cNvPr>
          <p:cNvPicPr>
            <a:picLocks noChangeAspect="1"/>
          </p:cNvPicPr>
          <p:nvPr/>
        </p:nvPicPr>
        <p:blipFill>
          <a:blip r:embed="rId3"/>
          <a:stretch>
            <a:fillRect/>
          </a:stretch>
        </p:blipFill>
        <p:spPr>
          <a:xfrm>
            <a:off x="11201200" y="0"/>
            <a:ext cx="973684" cy="920016"/>
          </a:xfrm>
          <a:prstGeom prst="rect">
            <a:avLst/>
          </a:prstGeom>
        </p:spPr>
      </p:pic>
    </p:spTree>
    <p:extLst>
      <p:ext uri="{BB962C8B-B14F-4D97-AF65-F5344CB8AC3E}">
        <p14:creationId xmlns:p14="http://schemas.microsoft.com/office/powerpoint/2010/main" val="30575635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99D9-F87D-66BF-6955-BB54A2E277B5}"/>
              </a:ext>
            </a:extLst>
          </p:cNvPr>
          <p:cNvSpPr>
            <a:spLocks noGrp="1"/>
          </p:cNvSpPr>
          <p:nvPr>
            <p:ph type="title"/>
          </p:nvPr>
        </p:nvSpPr>
        <p:spPr>
          <a:xfrm>
            <a:off x="1763486" y="946778"/>
            <a:ext cx="9741126" cy="616861"/>
          </a:xfrm>
        </p:spPr>
        <p:txBody>
          <a:bodyPr>
            <a:normAutofit fontScale="90000"/>
          </a:bodyPr>
          <a:lstStyle/>
          <a:p>
            <a:r>
              <a:rPr lang="en-US" b="1" dirty="0"/>
              <a:t>PATHOPHYSIOLOGY OF LOWER GI BLEED</a:t>
            </a:r>
            <a:endParaRPr lang="en-PK" dirty="0"/>
          </a:p>
        </p:txBody>
      </p:sp>
      <p:sp>
        <p:nvSpPr>
          <p:cNvPr id="4" name="Rectangle 3">
            <a:extLst>
              <a:ext uri="{FF2B5EF4-FFF2-40B4-BE49-F238E27FC236}">
                <a16:creationId xmlns:a16="http://schemas.microsoft.com/office/drawing/2014/main" id="{22D72827-4972-D287-6075-C07BA22B9192}"/>
              </a:ext>
            </a:extLst>
          </p:cNvPr>
          <p:cNvSpPr/>
          <p:nvPr/>
        </p:nvSpPr>
        <p:spPr>
          <a:xfrm>
            <a:off x="3543300" y="17229"/>
            <a:ext cx="4973963" cy="50891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HORIZONTAL INTEGRATION</a:t>
            </a:r>
            <a:endParaRPr lang="en-PK" sz="2800" b="1" dirty="0">
              <a:solidFill>
                <a:schemeClr val="tx1"/>
              </a:solidFill>
            </a:endParaRPr>
          </a:p>
        </p:txBody>
      </p:sp>
      <p:pic>
        <p:nvPicPr>
          <p:cNvPr id="6" name="Picture 5" descr="Diagram&#10;&#10;Description automatically generated">
            <a:extLst>
              <a:ext uri="{FF2B5EF4-FFF2-40B4-BE49-F238E27FC236}">
                <a16:creationId xmlns:a16="http://schemas.microsoft.com/office/drawing/2014/main" id="{09A937BB-F9B0-4670-7D80-D773BAC52439}"/>
              </a:ext>
            </a:extLst>
          </p:cNvPr>
          <p:cNvPicPr>
            <a:picLocks noChangeAspect="1"/>
          </p:cNvPicPr>
          <p:nvPr/>
        </p:nvPicPr>
        <p:blipFill>
          <a:blip r:embed="rId2"/>
          <a:stretch>
            <a:fillRect/>
          </a:stretch>
        </p:blipFill>
        <p:spPr>
          <a:xfrm>
            <a:off x="1502229" y="1563640"/>
            <a:ext cx="9372600" cy="4983114"/>
          </a:xfrm>
          <a:prstGeom prst="rect">
            <a:avLst/>
          </a:prstGeom>
        </p:spPr>
      </p:pic>
      <p:pic>
        <p:nvPicPr>
          <p:cNvPr id="3" name="Picture 2" descr="Logo&#10;&#10;Description automatically generated">
            <a:extLst>
              <a:ext uri="{FF2B5EF4-FFF2-40B4-BE49-F238E27FC236}">
                <a16:creationId xmlns:a16="http://schemas.microsoft.com/office/drawing/2014/main" id="{E1BEBE95-F40A-2D19-C6B8-724074264474}"/>
              </a:ext>
            </a:extLst>
          </p:cNvPr>
          <p:cNvPicPr>
            <a:picLocks noChangeAspect="1"/>
          </p:cNvPicPr>
          <p:nvPr/>
        </p:nvPicPr>
        <p:blipFill>
          <a:blip r:embed="rId3"/>
          <a:stretch>
            <a:fillRect/>
          </a:stretch>
        </p:blipFill>
        <p:spPr>
          <a:xfrm>
            <a:off x="11201200" y="0"/>
            <a:ext cx="973684" cy="920016"/>
          </a:xfrm>
          <a:prstGeom prst="rect">
            <a:avLst/>
          </a:prstGeom>
        </p:spPr>
      </p:pic>
    </p:spTree>
    <p:extLst>
      <p:ext uri="{BB962C8B-B14F-4D97-AF65-F5344CB8AC3E}">
        <p14:creationId xmlns:p14="http://schemas.microsoft.com/office/powerpoint/2010/main" val="1273567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DA495-53E3-40F1-AF37-05CAAD528C38}"/>
              </a:ext>
            </a:extLst>
          </p:cNvPr>
          <p:cNvSpPr>
            <a:spLocks noGrp="1"/>
          </p:cNvSpPr>
          <p:nvPr>
            <p:ph type="title"/>
          </p:nvPr>
        </p:nvSpPr>
        <p:spPr/>
        <p:txBody>
          <a:bodyPr/>
          <a:lstStyle/>
          <a:p>
            <a:r>
              <a:rPr lang="en-US" dirty="0"/>
              <a:t>  </a:t>
            </a:r>
            <a:r>
              <a:rPr lang="en-US" b="1" dirty="0"/>
              <a:t>Learning Outcomes</a:t>
            </a:r>
          </a:p>
        </p:txBody>
      </p:sp>
      <p:sp>
        <p:nvSpPr>
          <p:cNvPr id="3" name="Content Placeholder 2">
            <a:extLst>
              <a:ext uri="{FF2B5EF4-FFF2-40B4-BE49-F238E27FC236}">
                <a16:creationId xmlns:a16="http://schemas.microsoft.com/office/drawing/2014/main" id="{649976E1-F5FD-46FC-977E-8C878B409AB0}"/>
              </a:ext>
            </a:extLst>
          </p:cNvPr>
          <p:cNvSpPr>
            <a:spLocks noGrp="1"/>
          </p:cNvSpPr>
          <p:nvPr>
            <p:ph idx="1"/>
          </p:nvPr>
        </p:nvSpPr>
        <p:spPr>
          <a:xfrm>
            <a:off x="1371600" y="1847850"/>
            <a:ext cx="9601200" cy="4019550"/>
          </a:xfrm>
        </p:spPr>
        <p:txBody>
          <a:bodyPr/>
          <a:lstStyle/>
          <a:p>
            <a:pPr>
              <a:lnSpc>
                <a:spcPct val="150000"/>
              </a:lnSpc>
              <a:buFont typeface="Arial" panose="020B0604020202020204" pitchFamily="34" charset="0"/>
              <a:buChar char="•"/>
            </a:pPr>
            <a:r>
              <a:rPr lang="en-US" sz="2400" dirty="0"/>
              <a:t>Discuss different symptoms of Gastrointestinal diseases and their differential diagnosis.</a:t>
            </a:r>
          </a:p>
          <a:p>
            <a:pPr>
              <a:lnSpc>
                <a:spcPct val="150000"/>
              </a:lnSpc>
              <a:buFont typeface="Arial" panose="020B0604020202020204" pitchFamily="34" charset="0"/>
              <a:buChar char="•"/>
            </a:pPr>
            <a:r>
              <a:rPr lang="en-US" sz="2400" dirty="0"/>
              <a:t>Discuss relevant questions in history of common presentations in gastroenterology.</a:t>
            </a:r>
          </a:p>
          <a:p>
            <a:pPr>
              <a:lnSpc>
                <a:spcPct val="150000"/>
              </a:lnSpc>
              <a:buFont typeface="Arial" panose="020B0604020202020204" pitchFamily="34" charset="0"/>
              <a:buChar char="•"/>
            </a:pPr>
            <a:r>
              <a:rPr lang="en-US" sz="2400" dirty="0"/>
              <a:t>Describe important investigations in gastroenterology and their interpretation of results.</a:t>
            </a:r>
          </a:p>
          <a:p>
            <a:pPr marL="0" indent="0">
              <a:buNone/>
            </a:pPr>
            <a:endParaRPr lang="en-US" dirty="0"/>
          </a:p>
        </p:txBody>
      </p:sp>
      <p:pic>
        <p:nvPicPr>
          <p:cNvPr id="4" name="Picture 3" descr="Logo&#10;&#10;Description automatically generated">
            <a:extLst>
              <a:ext uri="{FF2B5EF4-FFF2-40B4-BE49-F238E27FC236}">
                <a16:creationId xmlns:a16="http://schemas.microsoft.com/office/drawing/2014/main" id="{16795479-54CC-E4F8-49CB-038C764967B7}"/>
              </a:ext>
            </a:extLst>
          </p:cNvPr>
          <p:cNvPicPr>
            <a:picLocks noChangeAspect="1"/>
          </p:cNvPicPr>
          <p:nvPr/>
        </p:nvPicPr>
        <p:blipFill>
          <a:blip r:embed="rId2"/>
          <a:stretch>
            <a:fillRect/>
          </a:stretch>
        </p:blipFill>
        <p:spPr>
          <a:xfrm>
            <a:off x="11201200" y="0"/>
            <a:ext cx="973684" cy="920016"/>
          </a:xfrm>
          <a:prstGeom prst="rect">
            <a:avLst/>
          </a:prstGeom>
        </p:spPr>
      </p:pic>
    </p:spTree>
    <p:extLst>
      <p:ext uri="{BB962C8B-B14F-4D97-AF65-F5344CB8AC3E}">
        <p14:creationId xmlns:p14="http://schemas.microsoft.com/office/powerpoint/2010/main" val="10477007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69D2381-20EF-4677-9DBD-1EB600CBB89D}"/>
              </a:ext>
            </a:extLst>
          </p:cNvPr>
          <p:cNvPicPr>
            <a:picLocks noGrp="1" noChangeAspect="1"/>
          </p:cNvPicPr>
          <p:nvPr>
            <p:ph idx="1"/>
          </p:nvPr>
        </p:nvPicPr>
        <p:blipFill>
          <a:blip r:embed="rId2"/>
          <a:stretch>
            <a:fillRect/>
          </a:stretch>
        </p:blipFill>
        <p:spPr>
          <a:xfrm>
            <a:off x="2349304" y="58030"/>
            <a:ext cx="6935373" cy="6646985"/>
          </a:xfrm>
          <a:prstGeom prst="rect">
            <a:avLst/>
          </a:prstGeom>
        </p:spPr>
      </p:pic>
      <p:pic>
        <p:nvPicPr>
          <p:cNvPr id="5" name="Picture 4">
            <a:extLst>
              <a:ext uri="{FF2B5EF4-FFF2-40B4-BE49-F238E27FC236}">
                <a16:creationId xmlns:a16="http://schemas.microsoft.com/office/drawing/2014/main" id="{FF3A2236-2E54-47C7-82A4-9E06204DF49D}"/>
              </a:ext>
            </a:extLst>
          </p:cNvPr>
          <p:cNvPicPr>
            <a:picLocks noChangeAspect="1"/>
          </p:cNvPicPr>
          <p:nvPr/>
        </p:nvPicPr>
        <p:blipFill rotWithShape="1">
          <a:blip r:embed="rId3"/>
          <a:srcRect l="11652" r="9465"/>
          <a:stretch/>
        </p:blipFill>
        <p:spPr>
          <a:xfrm>
            <a:off x="0" y="0"/>
            <a:ext cx="12192000" cy="6857999"/>
          </a:xfrm>
          <a:prstGeom prst="rect">
            <a:avLst/>
          </a:prstGeom>
        </p:spPr>
      </p:pic>
    </p:spTree>
    <p:extLst>
      <p:ext uri="{BB962C8B-B14F-4D97-AF65-F5344CB8AC3E}">
        <p14:creationId xmlns:p14="http://schemas.microsoft.com/office/powerpoint/2010/main" val="5020943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7CA46-A11B-4BB6-AA33-86606A78106F}"/>
              </a:ext>
            </a:extLst>
          </p:cNvPr>
          <p:cNvSpPr>
            <a:spLocks noGrp="1"/>
          </p:cNvSpPr>
          <p:nvPr>
            <p:ph type="title"/>
          </p:nvPr>
        </p:nvSpPr>
        <p:spPr>
          <a:xfrm>
            <a:off x="1640156" y="990600"/>
            <a:ext cx="8911687" cy="863604"/>
          </a:xfrm>
        </p:spPr>
        <p:txBody>
          <a:bodyPr/>
          <a:lstStyle/>
          <a:p>
            <a:r>
              <a:rPr lang="en-US" b="1" dirty="0"/>
              <a:t> UPPER GI HEMORRHAGE</a:t>
            </a:r>
          </a:p>
        </p:txBody>
      </p:sp>
      <p:sp>
        <p:nvSpPr>
          <p:cNvPr id="3" name="Content Placeholder 2">
            <a:extLst>
              <a:ext uri="{FF2B5EF4-FFF2-40B4-BE49-F238E27FC236}">
                <a16:creationId xmlns:a16="http://schemas.microsoft.com/office/drawing/2014/main" id="{11B64637-00F8-4E5C-90A6-6041B139AAE6}"/>
              </a:ext>
            </a:extLst>
          </p:cNvPr>
          <p:cNvSpPr>
            <a:spLocks noGrp="1"/>
          </p:cNvSpPr>
          <p:nvPr>
            <p:ph idx="1"/>
          </p:nvPr>
        </p:nvSpPr>
        <p:spPr>
          <a:xfrm>
            <a:off x="1371600" y="1771650"/>
            <a:ext cx="9601200" cy="4095750"/>
          </a:xfrm>
        </p:spPr>
        <p:txBody>
          <a:bodyPr>
            <a:normAutofit/>
          </a:bodyPr>
          <a:lstStyle/>
          <a:p>
            <a:pPr marL="0" indent="0">
              <a:lnSpc>
                <a:spcPct val="150000"/>
              </a:lnSpc>
              <a:buNone/>
            </a:pPr>
            <a:r>
              <a:rPr lang="en-US" sz="2000" dirty="0"/>
              <a:t>Defined as blood loss originating proximal to the ligament of Treitz (duodenojejunal flexure), in the esophagus stomach or duodenum.</a:t>
            </a:r>
          </a:p>
          <a:p>
            <a:pPr marL="0" indent="0">
              <a:buNone/>
            </a:pPr>
            <a:endParaRPr lang="en-US" sz="2000" b="1" dirty="0"/>
          </a:p>
          <a:p>
            <a:pPr marL="0" indent="0">
              <a:buNone/>
            </a:pPr>
            <a:r>
              <a:rPr lang="en-US" sz="2000" b="1" dirty="0">
                <a:solidFill>
                  <a:srgbClr val="FF0000"/>
                </a:solidFill>
              </a:rPr>
              <a:t>HEMATEMESIS</a:t>
            </a:r>
            <a:r>
              <a:rPr lang="en-US" sz="2000" dirty="0">
                <a:solidFill>
                  <a:srgbClr val="FF0000"/>
                </a:solidFill>
              </a:rPr>
              <a:t>:  Vomiting of blood.</a:t>
            </a:r>
          </a:p>
          <a:p>
            <a:pPr marL="0" indent="0">
              <a:lnSpc>
                <a:spcPct val="150000"/>
              </a:lnSpc>
              <a:buNone/>
            </a:pPr>
            <a:r>
              <a:rPr lang="en-US" sz="2000" b="1" dirty="0"/>
              <a:t>MELENA</a:t>
            </a:r>
            <a:r>
              <a:rPr lang="en-US" sz="2000" dirty="0"/>
              <a:t> : Dark black, tarry stools associated with </a:t>
            </a:r>
            <a:r>
              <a:rPr lang="en-US" sz="2000" b="1" dirty="0"/>
              <a:t>upper GI bleeding</a:t>
            </a:r>
            <a:r>
              <a:rPr lang="en-US" sz="2000" dirty="0"/>
              <a:t>. the black color and characteristic odor are caused by hemoglobin in the blood altered by digestive enzymes and intestinal bacteria.</a:t>
            </a:r>
          </a:p>
        </p:txBody>
      </p:sp>
      <p:sp>
        <p:nvSpPr>
          <p:cNvPr id="4" name="Rectangle 3">
            <a:extLst>
              <a:ext uri="{FF2B5EF4-FFF2-40B4-BE49-F238E27FC236}">
                <a16:creationId xmlns:a16="http://schemas.microsoft.com/office/drawing/2014/main" id="{6C21A35F-395C-B1A5-35D3-98C0AD6F646E}"/>
              </a:ext>
            </a:extLst>
          </p:cNvPr>
          <p:cNvSpPr/>
          <p:nvPr/>
        </p:nvSpPr>
        <p:spPr>
          <a:xfrm>
            <a:off x="3536912" y="146957"/>
            <a:ext cx="4376057" cy="50891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CORE SUBJECT</a:t>
            </a:r>
            <a:endParaRPr lang="en-PK" sz="2800" b="1" dirty="0">
              <a:solidFill>
                <a:schemeClr val="tx1"/>
              </a:solidFill>
            </a:endParaRPr>
          </a:p>
        </p:txBody>
      </p:sp>
      <p:pic>
        <p:nvPicPr>
          <p:cNvPr id="5" name="Picture 4" descr="Logo&#10;&#10;Description automatically generated">
            <a:extLst>
              <a:ext uri="{FF2B5EF4-FFF2-40B4-BE49-F238E27FC236}">
                <a16:creationId xmlns:a16="http://schemas.microsoft.com/office/drawing/2014/main" id="{3F1A47D7-A4C2-0931-ACF4-8B7F4E98E166}"/>
              </a:ext>
            </a:extLst>
          </p:cNvPr>
          <p:cNvPicPr>
            <a:picLocks noChangeAspect="1"/>
          </p:cNvPicPr>
          <p:nvPr/>
        </p:nvPicPr>
        <p:blipFill>
          <a:blip r:embed="rId2"/>
          <a:stretch>
            <a:fillRect/>
          </a:stretch>
        </p:blipFill>
        <p:spPr>
          <a:xfrm>
            <a:off x="11201200" y="0"/>
            <a:ext cx="973684" cy="920016"/>
          </a:xfrm>
          <a:prstGeom prst="rect">
            <a:avLst/>
          </a:prstGeom>
        </p:spPr>
      </p:pic>
    </p:spTree>
    <p:extLst>
      <p:ext uri="{BB962C8B-B14F-4D97-AF65-F5344CB8AC3E}">
        <p14:creationId xmlns:p14="http://schemas.microsoft.com/office/powerpoint/2010/main" val="11226014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C7735-1940-46B7-9870-A490AA4ABE13}"/>
              </a:ext>
            </a:extLst>
          </p:cNvPr>
          <p:cNvSpPr>
            <a:spLocks noGrp="1"/>
          </p:cNvSpPr>
          <p:nvPr>
            <p:ph type="title"/>
          </p:nvPr>
        </p:nvSpPr>
        <p:spPr>
          <a:xfrm>
            <a:off x="1794682" y="946778"/>
            <a:ext cx="8911687" cy="875849"/>
          </a:xfrm>
        </p:spPr>
        <p:txBody>
          <a:bodyPr/>
          <a:lstStyle/>
          <a:p>
            <a:r>
              <a:rPr lang="en-US" b="1" dirty="0"/>
              <a:t>LOWER GI HEMORRHAGE</a:t>
            </a:r>
          </a:p>
        </p:txBody>
      </p:sp>
      <p:sp>
        <p:nvSpPr>
          <p:cNvPr id="3" name="Content Placeholder 2">
            <a:extLst>
              <a:ext uri="{FF2B5EF4-FFF2-40B4-BE49-F238E27FC236}">
                <a16:creationId xmlns:a16="http://schemas.microsoft.com/office/drawing/2014/main" id="{F3CFCB6B-C66A-41B4-94FE-8701ECAFC3F4}"/>
              </a:ext>
            </a:extLst>
          </p:cNvPr>
          <p:cNvSpPr>
            <a:spLocks noGrp="1"/>
          </p:cNvSpPr>
          <p:nvPr>
            <p:ph idx="1"/>
          </p:nvPr>
        </p:nvSpPr>
        <p:spPr>
          <a:xfrm>
            <a:off x="1794682" y="1970314"/>
            <a:ext cx="8915400" cy="3777622"/>
          </a:xfrm>
        </p:spPr>
        <p:txBody>
          <a:bodyPr/>
          <a:lstStyle/>
          <a:p>
            <a:pPr marL="0" indent="0">
              <a:lnSpc>
                <a:spcPct val="150000"/>
              </a:lnSpc>
              <a:buNone/>
            </a:pPr>
            <a:r>
              <a:rPr lang="en-US" sz="2400" dirty="0"/>
              <a:t>This may be caused by hemorrhage from the colon, anal canal or small bowel distal to ligament of </a:t>
            </a:r>
            <a:r>
              <a:rPr lang="en-US" sz="2400" dirty="0" err="1"/>
              <a:t>treitz</a:t>
            </a:r>
            <a:r>
              <a:rPr lang="en-US" sz="2400" dirty="0"/>
              <a:t>. </a:t>
            </a:r>
          </a:p>
          <a:p>
            <a:pPr marL="0" indent="0">
              <a:lnSpc>
                <a:spcPct val="150000"/>
              </a:lnSpc>
              <a:buNone/>
            </a:pPr>
            <a:endParaRPr lang="en-US" sz="2400" dirty="0"/>
          </a:p>
          <a:p>
            <a:pPr marL="0" indent="0">
              <a:lnSpc>
                <a:spcPct val="150000"/>
              </a:lnSpc>
              <a:buNone/>
            </a:pPr>
            <a:endParaRPr lang="en-US" dirty="0"/>
          </a:p>
        </p:txBody>
      </p:sp>
      <p:sp>
        <p:nvSpPr>
          <p:cNvPr id="4" name="Rectangle 3">
            <a:extLst>
              <a:ext uri="{FF2B5EF4-FFF2-40B4-BE49-F238E27FC236}">
                <a16:creationId xmlns:a16="http://schemas.microsoft.com/office/drawing/2014/main" id="{CEA1D7F8-2E03-5ADE-DE46-4645715A0847}"/>
              </a:ext>
            </a:extLst>
          </p:cNvPr>
          <p:cNvSpPr/>
          <p:nvPr/>
        </p:nvSpPr>
        <p:spPr>
          <a:xfrm>
            <a:off x="3536912" y="146957"/>
            <a:ext cx="4376057" cy="50891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CORE SUBJECT</a:t>
            </a:r>
            <a:endParaRPr lang="en-PK" sz="2800" b="1" dirty="0">
              <a:solidFill>
                <a:schemeClr val="tx1"/>
              </a:solidFill>
            </a:endParaRPr>
          </a:p>
        </p:txBody>
      </p:sp>
      <p:pic>
        <p:nvPicPr>
          <p:cNvPr id="5" name="Picture 4" descr="Logo&#10;&#10;Description automatically generated">
            <a:extLst>
              <a:ext uri="{FF2B5EF4-FFF2-40B4-BE49-F238E27FC236}">
                <a16:creationId xmlns:a16="http://schemas.microsoft.com/office/drawing/2014/main" id="{018001D2-4893-BB8E-5495-E628C4AD00DF}"/>
              </a:ext>
            </a:extLst>
          </p:cNvPr>
          <p:cNvPicPr>
            <a:picLocks noChangeAspect="1"/>
          </p:cNvPicPr>
          <p:nvPr/>
        </p:nvPicPr>
        <p:blipFill>
          <a:blip r:embed="rId2"/>
          <a:stretch>
            <a:fillRect/>
          </a:stretch>
        </p:blipFill>
        <p:spPr>
          <a:xfrm>
            <a:off x="11201200" y="0"/>
            <a:ext cx="973684" cy="920016"/>
          </a:xfrm>
          <a:prstGeom prst="rect">
            <a:avLst/>
          </a:prstGeom>
        </p:spPr>
      </p:pic>
    </p:spTree>
    <p:extLst>
      <p:ext uri="{BB962C8B-B14F-4D97-AF65-F5344CB8AC3E}">
        <p14:creationId xmlns:p14="http://schemas.microsoft.com/office/powerpoint/2010/main" val="7021727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B9D0B-80A5-40CD-B415-AA450EF38BFC}"/>
              </a:ext>
            </a:extLst>
          </p:cNvPr>
          <p:cNvSpPr>
            <a:spLocks noGrp="1"/>
          </p:cNvSpPr>
          <p:nvPr>
            <p:ph type="title"/>
          </p:nvPr>
        </p:nvSpPr>
        <p:spPr>
          <a:xfrm>
            <a:off x="1633651" y="683758"/>
            <a:ext cx="8924698" cy="1006929"/>
          </a:xfrm>
        </p:spPr>
        <p:txBody>
          <a:bodyPr/>
          <a:lstStyle/>
          <a:p>
            <a:r>
              <a:rPr lang="en-US" b="1" dirty="0"/>
              <a:t>HISTORY QUESTIONS</a:t>
            </a:r>
          </a:p>
        </p:txBody>
      </p:sp>
      <p:sp>
        <p:nvSpPr>
          <p:cNvPr id="3" name="Content Placeholder 2">
            <a:extLst>
              <a:ext uri="{FF2B5EF4-FFF2-40B4-BE49-F238E27FC236}">
                <a16:creationId xmlns:a16="http://schemas.microsoft.com/office/drawing/2014/main" id="{B0BEE0A0-1A11-4141-AABC-4C315311A0B8}"/>
              </a:ext>
            </a:extLst>
          </p:cNvPr>
          <p:cNvSpPr>
            <a:spLocks noGrp="1"/>
          </p:cNvSpPr>
          <p:nvPr>
            <p:ph idx="1"/>
          </p:nvPr>
        </p:nvSpPr>
        <p:spPr>
          <a:xfrm>
            <a:off x="1371600" y="1690687"/>
            <a:ext cx="9601200" cy="4808587"/>
          </a:xfrm>
        </p:spPr>
        <p:txBody>
          <a:bodyPr>
            <a:normAutofit/>
          </a:bodyPr>
          <a:lstStyle/>
          <a:p>
            <a:pPr marL="0" indent="0">
              <a:buNone/>
            </a:pPr>
            <a:r>
              <a:rPr lang="en-US" sz="2400" dirty="0"/>
              <a:t>1.  Was there </a:t>
            </a:r>
            <a:r>
              <a:rPr lang="en-US" sz="2400" dirty="0">
                <a:solidFill>
                  <a:srgbClr val="FF0000"/>
                </a:solidFill>
              </a:rPr>
              <a:t>fresh blood or coffee ground </a:t>
            </a:r>
            <a:r>
              <a:rPr lang="en-US" sz="2400" dirty="0">
                <a:solidFill>
                  <a:schemeClr val="tx1"/>
                </a:solidFill>
              </a:rPr>
              <a:t>vomitus</a:t>
            </a:r>
            <a:r>
              <a:rPr lang="en-US" sz="2400" dirty="0"/>
              <a:t>?</a:t>
            </a:r>
          </a:p>
          <a:p>
            <a:pPr marL="0" indent="0">
              <a:buNone/>
            </a:pPr>
            <a:r>
              <a:rPr lang="en-US" sz="2400" dirty="0"/>
              <a:t>2.  Have you passed any </a:t>
            </a:r>
            <a:r>
              <a:rPr lang="en-US" sz="2400" dirty="0">
                <a:solidFill>
                  <a:srgbClr val="FF0000"/>
                </a:solidFill>
              </a:rPr>
              <a:t>black or bloody stools</a:t>
            </a:r>
            <a:r>
              <a:rPr lang="en-US" sz="2400" dirty="0"/>
              <a:t>?</a:t>
            </a:r>
          </a:p>
          <a:p>
            <a:pPr marL="0" indent="0">
              <a:buNone/>
            </a:pPr>
            <a:r>
              <a:rPr lang="en-US" sz="2400" dirty="0"/>
              <a:t>3.  Intense </a:t>
            </a:r>
            <a:r>
              <a:rPr lang="en-US" sz="2400" dirty="0">
                <a:solidFill>
                  <a:srgbClr val="FF0000"/>
                </a:solidFill>
              </a:rPr>
              <a:t>retching or vomiting before </a:t>
            </a:r>
            <a:r>
              <a:rPr lang="en-US" sz="2400" dirty="0"/>
              <a:t>bloody vomitus?</a:t>
            </a:r>
          </a:p>
          <a:p>
            <a:pPr marL="0" indent="0">
              <a:buNone/>
            </a:pPr>
            <a:r>
              <a:rPr lang="en-US" sz="2400" dirty="0"/>
              <a:t>4.  Have you been taking any </a:t>
            </a:r>
            <a:r>
              <a:rPr lang="en-US" sz="2400" dirty="0">
                <a:solidFill>
                  <a:srgbClr val="FF0000"/>
                </a:solidFill>
              </a:rPr>
              <a:t>drugs</a:t>
            </a:r>
            <a:r>
              <a:rPr lang="en-US" sz="2400" dirty="0"/>
              <a:t> like aspirin, nonsteroidal anti-inflammatory drugs or  steroids?</a:t>
            </a:r>
          </a:p>
          <a:p>
            <a:pPr marL="0" indent="0">
              <a:buNone/>
            </a:pPr>
            <a:r>
              <a:rPr lang="en-US" sz="2400" dirty="0"/>
              <a:t>5.  Do you drink </a:t>
            </a:r>
            <a:r>
              <a:rPr lang="en-US" sz="2400" dirty="0">
                <a:solidFill>
                  <a:srgbClr val="FF0000"/>
                </a:solidFill>
              </a:rPr>
              <a:t>alcohol</a:t>
            </a:r>
            <a:r>
              <a:rPr lang="en-US" sz="2400" dirty="0"/>
              <a:t>? Do you have </a:t>
            </a:r>
            <a:r>
              <a:rPr lang="en-US" sz="2400" dirty="0">
                <a:solidFill>
                  <a:srgbClr val="FF0000"/>
                </a:solidFill>
              </a:rPr>
              <a:t>liver disease</a:t>
            </a:r>
            <a:r>
              <a:rPr lang="en-US" sz="2400" dirty="0"/>
              <a:t>?</a:t>
            </a:r>
          </a:p>
          <a:p>
            <a:pPr marL="0" indent="0">
              <a:buNone/>
            </a:pPr>
            <a:r>
              <a:rPr lang="en-US" sz="2400" dirty="0"/>
              <a:t>6.  Have you ever had a </a:t>
            </a:r>
            <a:r>
              <a:rPr lang="en-US" sz="2400" dirty="0">
                <a:solidFill>
                  <a:srgbClr val="FF0000"/>
                </a:solidFill>
              </a:rPr>
              <a:t>peptic ulcer</a:t>
            </a:r>
            <a:r>
              <a:rPr lang="en-US" sz="2400" dirty="0"/>
              <a:t>?</a:t>
            </a:r>
          </a:p>
          <a:p>
            <a:pPr marL="0" indent="0">
              <a:buNone/>
            </a:pPr>
            <a:r>
              <a:rPr lang="en-US" sz="2400" dirty="0"/>
              <a:t>7.  Have you </a:t>
            </a:r>
            <a:r>
              <a:rPr lang="en-US" sz="2400" dirty="0">
                <a:solidFill>
                  <a:srgbClr val="FF0000"/>
                </a:solidFill>
              </a:rPr>
              <a:t>lost weight</a:t>
            </a:r>
            <a:r>
              <a:rPr lang="en-US" sz="2400" dirty="0"/>
              <a:t>?</a:t>
            </a:r>
          </a:p>
          <a:p>
            <a:pPr marL="0" indent="0">
              <a:buNone/>
            </a:pPr>
            <a:r>
              <a:rPr lang="en-US" sz="2400" dirty="0">
                <a:solidFill>
                  <a:schemeClr val="tx1"/>
                </a:solidFill>
              </a:rPr>
              <a:t>8.  </a:t>
            </a:r>
            <a:r>
              <a:rPr lang="en-US" sz="2400" dirty="0">
                <a:solidFill>
                  <a:srgbClr val="FF0000"/>
                </a:solidFill>
              </a:rPr>
              <a:t>Family history of GI malignancy</a:t>
            </a:r>
            <a:r>
              <a:rPr lang="en-US" sz="2400" dirty="0"/>
              <a:t>?</a:t>
            </a:r>
          </a:p>
        </p:txBody>
      </p:sp>
      <p:sp>
        <p:nvSpPr>
          <p:cNvPr id="4" name="Rectangle 3">
            <a:extLst>
              <a:ext uri="{FF2B5EF4-FFF2-40B4-BE49-F238E27FC236}">
                <a16:creationId xmlns:a16="http://schemas.microsoft.com/office/drawing/2014/main" id="{DA7C4229-49E6-14A0-0406-3B5612083EB8}"/>
              </a:ext>
            </a:extLst>
          </p:cNvPr>
          <p:cNvSpPr/>
          <p:nvPr/>
        </p:nvSpPr>
        <p:spPr>
          <a:xfrm>
            <a:off x="3536912" y="146957"/>
            <a:ext cx="4376057" cy="50891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CORE SUBJECT</a:t>
            </a:r>
            <a:endParaRPr lang="en-PK" sz="2800" b="1" dirty="0">
              <a:solidFill>
                <a:schemeClr val="tx1"/>
              </a:solidFill>
            </a:endParaRPr>
          </a:p>
        </p:txBody>
      </p:sp>
      <p:pic>
        <p:nvPicPr>
          <p:cNvPr id="5" name="Picture 4" descr="Logo&#10;&#10;Description automatically generated">
            <a:extLst>
              <a:ext uri="{FF2B5EF4-FFF2-40B4-BE49-F238E27FC236}">
                <a16:creationId xmlns:a16="http://schemas.microsoft.com/office/drawing/2014/main" id="{88ADB115-142C-FEA8-E8FA-225DC30A4674}"/>
              </a:ext>
            </a:extLst>
          </p:cNvPr>
          <p:cNvPicPr>
            <a:picLocks noChangeAspect="1"/>
          </p:cNvPicPr>
          <p:nvPr/>
        </p:nvPicPr>
        <p:blipFill>
          <a:blip r:embed="rId2"/>
          <a:stretch>
            <a:fillRect/>
          </a:stretch>
        </p:blipFill>
        <p:spPr>
          <a:xfrm>
            <a:off x="11201200" y="0"/>
            <a:ext cx="973684" cy="920016"/>
          </a:xfrm>
          <a:prstGeom prst="rect">
            <a:avLst/>
          </a:prstGeom>
        </p:spPr>
      </p:pic>
    </p:spTree>
    <p:extLst>
      <p:ext uri="{BB962C8B-B14F-4D97-AF65-F5344CB8AC3E}">
        <p14:creationId xmlns:p14="http://schemas.microsoft.com/office/powerpoint/2010/main" val="23401436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E44927-9787-575F-BA5F-9636CEDB4F82}"/>
              </a:ext>
            </a:extLst>
          </p:cNvPr>
          <p:cNvSpPr/>
          <p:nvPr/>
        </p:nvSpPr>
        <p:spPr>
          <a:xfrm>
            <a:off x="6483376" y="837350"/>
            <a:ext cx="4376057" cy="50891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RESEARCH</a:t>
            </a:r>
            <a:endParaRPr lang="en-PK" sz="2800" b="1" dirty="0">
              <a:solidFill>
                <a:schemeClr val="tx1"/>
              </a:solidFill>
            </a:endParaRPr>
          </a:p>
        </p:txBody>
      </p:sp>
      <p:pic>
        <p:nvPicPr>
          <p:cNvPr id="7" name="Picture 6" descr="Graphical user interface, text, application, email&#10;&#10;Description automatically generated">
            <a:extLst>
              <a:ext uri="{FF2B5EF4-FFF2-40B4-BE49-F238E27FC236}">
                <a16:creationId xmlns:a16="http://schemas.microsoft.com/office/drawing/2014/main" id="{A3C06C91-9AC2-B76E-3D01-EA3669ADAC8A}"/>
              </a:ext>
            </a:extLst>
          </p:cNvPr>
          <p:cNvPicPr>
            <a:picLocks noChangeAspect="1"/>
          </p:cNvPicPr>
          <p:nvPr/>
        </p:nvPicPr>
        <p:blipFill rotWithShape="1">
          <a:blip r:embed="rId2"/>
          <a:srcRect l="8571" t="34279" r="36116" b="6169"/>
          <a:stretch/>
        </p:blipFill>
        <p:spPr>
          <a:xfrm>
            <a:off x="1045029" y="1583872"/>
            <a:ext cx="10597242" cy="4849586"/>
          </a:xfrm>
          <a:prstGeom prst="rect">
            <a:avLst/>
          </a:prstGeom>
          <a:ln>
            <a:noFill/>
          </a:ln>
          <a:effectLst>
            <a:outerShdw blurRad="292100" dist="139700" dir="2700000" algn="tl" rotWithShape="0">
              <a:srgbClr val="333333">
                <a:alpha val="65000"/>
              </a:srgbClr>
            </a:outerShdw>
          </a:effectLst>
        </p:spPr>
      </p:pic>
      <p:pic>
        <p:nvPicPr>
          <p:cNvPr id="9" name="Picture 8" descr="Graphical user interface, text, application, email&#10;&#10;Description automatically generated">
            <a:extLst>
              <a:ext uri="{FF2B5EF4-FFF2-40B4-BE49-F238E27FC236}">
                <a16:creationId xmlns:a16="http://schemas.microsoft.com/office/drawing/2014/main" id="{541D862F-01D0-0A0D-6880-37DC670E74D3}"/>
              </a:ext>
            </a:extLst>
          </p:cNvPr>
          <p:cNvPicPr>
            <a:picLocks noChangeAspect="1"/>
          </p:cNvPicPr>
          <p:nvPr/>
        </p:nvPicPr>
        <p:blipFill rotWithShape="1">
          <a:blip r:embed="rId2"/>
          <a:srcRect l="6965" t="12364" r="74018" b="74059"/>
          <a:stretch/>
        </p:blipFill>
        <p:spPr>
          <a:xfrm>
            <a:off x="1649186" y="424542"/>
            <a:ext cx="4446814" cy="930728"/>
          </a:xfrm>
          <a:prstGeom prst="rect">
            <a:avLst/>
          </a:prstGeom>
          <a:ln>
            <a:noFill/>
          </a:ln>
          <a:effectLst>
            <a:outerShdw blurRad="292100" dist="139700" dir="2700000" algn="tl" rotWithShape="0">
              <a:srgbClr val="333333">
                <a:alpha val="65000"/>
              </a:srgbClr>
            </a:outerShdw>
          </a:effectLst>
        </p:spPr>
      </p:pic>
      <p:pic>
        <p:nvPicPr>
          <p:cNvPr id="2" name="Picture 1" descr="Logo&#10;&#10;Description automatically generated">
            <a:extLst>
              <a:ext uri="{FF2B5EF4-FFF2-40B4-BE49-F238E27FC236}">
                <a16:creationId xmlns:a16="http://schemas.microsoft.com/office/drawing/2014/main" id="{6BDF6C9E-3393-8F30-993B-29D4385A6F21}"/>
              </a:ext>
            </a:extLst>
          </p:cNvPr>
          <p:cNvPicPr>
            <a:picLocks noChangeAspect="1"/>
          </p:cNvPicPr>
          <p:nvPr/>
        </p:nvPicPr>
        <p:blipFill>
          <a:blip r:embed="rId3"/>
          <a:stretch>
            <a:fillRect/>
          </a:stretch>
        </p:blipFill>
        <p:spPr>
          <a:xfrm>
            <a:off x="11201200" y="0"/>
            <a:ext cx="973684" cy="920016"/>
          </a:xfrm>
          <a:prstGeom prst="rect">
            <a:avLst/>
          </a:prstGeom>
        </p:spPr>
      </p:pic>
    </p:spTree>
    <p:extLst>
      <p:ext uri="{BB962C8B-B14F-4D97-AF65-F5344CB8AC3E}">
        <p14:creationId xmlns:p14="http://schemas.microsoft.com/office/powerpoint/2010/main" val="17088874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17356-6EAF-44E8-B1DE-AB25F38B70F9}"/>
              </a:ext>
            </a:extLst>
          </p:cNvPr>
          <p:cNvSpPr>
            <a:spLocks noGrp="1"/>
          </p:cNvSpPr>
          <p:nvPr>
            <p:ph type="title"/>
          </p:nvPr>
        </p:nvSpPr>
        <p:spPr>
          <a:xfrm>
            <a:off x="1763486" y="792960"/>
            <a:ext cx="5927270" cy="742950"/>
          </a:xfrm>
        </p:spPr>
        <p:txBody>
          <a:bodyPr>
            <a:normAutofit/>
          </a:bodyPr>
          <a:lstStyle/>
          <a:p>
            <a:r>
              <a:rPr lang="en-US" b="1" dirty="0"/>
              <a:t>DIARRHEA</a:t>
            </a:r>
          </a:p>
        </p:txBody>
      </p:sp>
      <p:sp>
        <p:nvSpPr>
          <p:cNvPr id="3" name="Content Placeholder 2">
            <a:extLst>
              <a:ext uri="{FF2B5EF4-FFF2-40B4-BE49-F238E27FC236}">
                <a16:creationId xmlns:a16="http://schemas.microsoft.com/office/drawing/2014/main" id="{C7AB0A78-E6A9-4AB1-B0CC-486075279B2D}"/>
              </a:ext>
            </a:extLst>
          </p:cNvPr>
          <p:cNvSpPr>
            <a:spLocks noGrp="1"/>
          </p:cNvSpPr>
          <p:nvPr>
            <p:ph idx="1"/>
          </p:nvPr>
        </p:nvSpPr>
        <p:spPr>
          <a:xfrm>
            <a:off x="1295400" y="1667555"/>
            <a:ext cx="9601200" cy="5043488"/>
          </a:xfrm>
        </p:spPr>
        <p:txBody>
          <a:bodyPr/>
          <a:lstStyle/>
          <a:p>
            <a:pPr>
              <a:lnSpc>
                <a:spcPct val="150000"/>
              </a:lnSpc>
              <a:buFont typeface="Arial" panose="020B0604020202020204" pitchFamily="34" charset="0"/>
              <a:buChar char="•"/>
            </a:pPr>
            <a:r>
              <a:rPr lang="en-US" dirty="0"/>
              <a:t> </a:t>
            </a:r>
            <a:r>
              <a:rPr lang="en-US" sz="2400" dirty="0"/>
              <a:t>Passage of more than 200 g of stool daily or more than 3 bowel movements</a:t>
            </a:r>
          </a:p>
          <a:p>
            <a:pPr>
              <a:lnSpc>
                <a:spcPct val="150000"/>
              </a:lnSpc>
              <a:buFont typeface="Arial" panose="020B0604020202020204" pitchFamily="34" charset="0"/>
              <a:buChar char="•"/>
            </a:pPr>
            <a:r>
              <a:rPr lang="en-US" sz="2400" b="1" dirty="0"/>
              <a:t>Acute diarrhea is</a:t>
            </a:r>
            <a:r>
              <a:rPr lang="en-US" sz="2400" dirty="0"/>
              <a:t>  no longer than 14 days ; </a:t>
            </a:r>
          </a:p>
          <a:p>
            <a:pPr>
              <a:lnSpc>
                <a:spcPct val="150000"/>
              </a:lnSpc>
              <a:buFont typeface="Arial" panose="020B0604020202020204" pitchFamily="34" charset="0"/>
              <a:buChar char="•"/>
            </a:pPr>
            <a:r>
              <a:rPr lang="en-US" sz="2400" b="1" dirty="0"/>
              <a:t>chronic</a:t>
            </a:r>
            <a:r>
              <a:rPr lang="en-US" sz="2400" dirty="0"/>
              <a:t> or </a:t>
            </a:r>
            <a:r>
              <a:rPr lang="en-US" sz="2400" b="1" dirty="0"/>
              <a:t>persistent diarrhea </a:t>
            </a:r>
            <a:r>
              <a:rPr lang="en-US" sz="2400" dirty="0"/>
              <a:t>lasts longer than 14 days.</a:t>
            </a:r>
          </a:p>
        </p:txBody>
      </p:sp>
      <p:sp>
        <p:nvSpPr>
          <p:cNvPr id="4" name="Rectangle 3">
            <a:extLst>
              <a:ext uri="{FF2B5EF4-FFF2-40B4-BE49-F238E27FC236}">
                <a16:creationId xmlns:a16="http://schemas.microsoft.com/office/drawing/2014/main" id="{529BC131-A736-D787-7B23-01BCC68B7B39}"/>
              </a:ext>
            </a:extLst>
          </p:cNvPr>
          <p:cNvSpPr/>
          <p:nvPr/>
        </p:nvSpPr>
        <p:spPr>
          <a:xfrm>
            <a:off x="3536912" y="146957"/>
            <a:ext cx="4376057" cy="50891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CORE SUBJECT</a:t>
            </a:r>
            <a:endParaRPr lang="en-PK" sz="2800" b="1" dirty="0">
              <a:solidFill>
                <a:schemeClr val="tx1"/>
              </a:solidFill>
            </a:endParaRPr>
          </a:p>
        </p:txBody>
      </p:sp>
      <p:pic>
        <p:nvPicPr>
          <p:cNvPr id="5" name="Picture 4" descr="Logo&#10;&#10;Description automatically generated">
            <a:extLst>
              <a:ext uri="{FF2B5EF4-FFF2-40B4-BE49-F238E27FC236}">
                <a16:creationId xmlns:a16="http://schemas.microsoft.com/office/drawing/2014/main" id="{0E6CB5F1-44B8-7B72-E0AF-B74C59427BD5}"/>
              </a:ext>
            </a:extLst>
          </p:cNvPr>
          <p:cNvPicPr>
            <a:picLocks noChangeAspect="1"/>
          </p:cNvPicPr>
          <p:nvPr/>
        </p:nvPicPr>
        <p:blipFill>
          <a:blip r:embed="rId2"/>
          <a:stretch>
            <a:fillRect/>
          </a:stretch>
        </p:blipFill>
        <p:spPr>
          <a:xfrm>
            <a:off x="11201200" y="0"/>
            <a:ext cx="973684" cy="920016"/>
          </a:xfrm>
          <a:prstGeom prst="rect">
            <a:avLst/>
          </a:prstGeom>
        </p:spPr>
      </p:pic>
    </p:spTree>
    <p:extLst>
      <p:ext uri="{BB962C8B-B14F-4D97-AF65-F5344CB8AC3E}">
        <p14:creationId xmlns:p14="http://schemas.microsoft.com/office/powerpoint/2010/main" val="31046710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D5A5F-1204-4AAA-B6A3-A66F53DBB282}"/>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FDEFEDA1-CB2A-4BD3-B2A2-304762A3A475}"/>
              </a:ext>
            </a:extLst>
          </p:cNvPr>
          <p:cNvPicPr>
            <a:picLocks noGrp="1" noChangeAspect="1"/>
          </p:cNvPicPr>
          <p:nvPr>
            <p:ph idx="1"/>
          </p:nvPr>
        </p:nvPicPr>
        <p:blipFill>
          <a:blip r:embed="rId2"/>
          <a:stretch>
            <a:fillRect/>
          </a:stretch>
        </p:blipFill>
        <p:spPr>
          <a:xfrm>
            <a:off x="588499" y="123092"/>
            <a:ext cx="11015002" cy="6611815"/>
          </a:xfrm>
          <a:prstGeom prst="rect">
            <a:avLst/>
          </a:prstGeom>
        </p:spPr>
      </p:pic>
    </p:spTree>
    <p:extLst>
      <p:ext uri="{BB962C8B-B14F-4D97-AF65-F5344CB8AC3E}">
        <p14:creationId xmlns:p14="http://schemas.microsoft.com/office/powerpoint/2010/main" val="26955211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6D79F-F0A7-49F2-9005-39EE6BED0D86}"/>
              </a:ext>
            </a:extLst>
          </p:cNvPr>
          <p:cNvSpPr>
            <a:spLocks noGrp="1"/>
          </p:cNvSpPr>
          <p:nvPr>
            <p:ph type="title"/>
          </p:nvPr>
        </p:nvSpPr>
        <p:spPr>
          <a:xfrm>
            <a:off x="1681844" y="800100"/>
            <a:ext cx="5192486" cy="734786"/>
          </a:xfrm>
        </p:spPr>
        <p:txBody>
          <a:bodyPr>
            <a:normAutofit/>
          </a:bodyPr>
          <a:lstStyle/>
          <a:p>
            <a:r>
              <a:rPr lang="en-US" b="1" dirty="0"/>
              <a:t>HISTORY QUESTIONS</a:t>
            </a:r>
          </a:p>
        </p:txBody>
      </p:sp>
      <p:sp>
        <p:nvSpPr>
          <p:cNvPr id="3" name="Content Placeholder 2">
            <a:extLst>
              <a:ext uri="{FF2B5EF4-FFF2-40B4-BE49-F238E27FC236}">
                <a16:creationId xmlns:a16="http://schemas.microsoft.com/office/drawing/2014/main" id="{9BE0950F-57E2-4993-9326-51A6682D9B79}"/>
              </a:ext>
            </a:extLst>
          </p:cNvPr>
          <p:cNvSpPr>
            <a:spLocks noGrp="1"/>
          </p:cNvSpPr>
          <p:nvPr>
            <p:ph idx="1"/>
          </p:nvPr>
        </p:nvSpPr>
        <p:spPr>
          <a:xfrm>
            <a:off x="1409700" y="1544973"/>
            <a:ext cx="9601200" cy="4557932"/>
          </a:xfrm>
        </p:spPr>
        <p:txBody>
          <a:bodyPr>
            <a:normAutofit/>
          </a:bodyPr>
          <a:lstStyle/>
          <a:p>
            <a:pPr marL="457200" indent="-457200">
              <a:buFont typeface="+mj-lt"/>
              <a:buAutoNum type="arabicPeriod"/>
            </a:pPr>
            <a:r>
              <a:rPr lang="en-US" sz="2000" dirty="0">
                <a:solidFill>
                  <a:srgbClr val="FF0000"/>
                </a:solidFill>
              </a:rPr>
              <a:t>Number</a:t>
            </a:r>
            <a:r>
              <a:rPr lang="en-US" sz="2000" dirty="0">
                <a:solidFill>
                  <a:schemeClr val="tx1"/>
                </a:solidFill>
              </a:rPr>
              <a:t> of stools per day?</a:t>
            </a:r>
          </a:p>
          <a:p>
            <a:pPr marL="457200" indent="-457200">
              <a:buFont typeface="+mj-lt"/>
              <a:buAutoNum type="arabicPeriod"/>
            </a:pPr>
            <a:r>
              <a:rPr lang="en-US" sz="2000" dirty="0">
                <a:solidFill>
                  <a:schemeClr val="tx1"/>
                </a:solidFill>
              </a:rPr>
              <a:t>Stool </a:t>
            </a:r>
            <a:r>
              <a:rPr lang="en-US" sz="2000" dirty="0">
                <a:solidFill>
                  <a:srgbClr val="FF0000"/>
                </a:solidFill>
              </a:rPr>
              <a:t>form</a:t>
            </a:r>
            <a:r>
              <a:rPr lang="en-US" sz="2000" dirty="0">
                <a:solidFill>
                  <a:schemeClr val="tx1"/>
                </a:solidFill>
              </a:rPr>
              <a:t> (</a:t>
            </a:r>
            <a:r>
              <a:rPr lang="en-US" sz="2000" dirty="0" err="1">
                <a:solidFill>
                  <a:schemeClr val="tx1"/>
                </a:solidFill>
              </a:rPr>
              <a:t>e.g</a:t>
            </a:r>
            <a:r>
              <a:rPr lang="en-US" sz="2000" dirty="0">
                <a:solidFill>
                  <a:schemeClr val="tx1"/>
                </a:solidFill>
              </a:rPr>
              <a:t> loose, watery , greasy )?</a:t>
            </a:r>
          </a:p>
          <a:p>
            <a:pPr marL="457200" indent="-457200">
              <a:buFont typeface="+mj-lt"/>
              <a:buAutoNum type="arabicPeriod"/>
            </a:pPr>
            <a:r>
              <a:rPr lang="en-US" sz="2000" dirty="0">
                <a:solidFill>
                  <a:srgbClr val="FF0000"/>
                </a:solidFill>
              </a:rPr>
              <a:t>Volume</a:t>
            </a:r>
            <a:r>
              <a:rPr lang="en-US" sz="2000" dirty="0">
                <a:solidFill>
                  <a:schemeClr val="tx1"/>
                </a:solidFill>
              </a:rPr>
              <a:t> of stool (small or large)?</a:t>
            </a:r>
          </a:p>
          <a:p>
            <a:pPr marL="457200" indent="-457200">
              <a:buFont typeface="+mj-lt"/>
              <a:buAutoNum type="arabicPeriod"/>
            </a:pPr>
            <a:r>
              <a:rPr lang="en-US" sz="2000" dirty="0">
                <a:solidFill>
                  <a:srgbClr val="FF0000"/>
                </a:solidFill>
              </a:rPr>
              <a:t>woken from sleep </a:t>
            </a:r>
            <a:r>
              <a:rPr lang="en-US" sz="2000" dirty="0">
                <a:solidFill>
                  <a:schemeClr val="tx1"/>
                </a:solidFill>
              </a:rPr>
              <a:t>during the night by diarrhea?</a:t>
            </a:r>
          </a:p>
          <a:p>
            <a:pPr marL="457200" indent="-457200">
              <a:buFont typeface="+mj-lt"/>
              <a:buAutoNum type="arabicPeriod"/>
            </a:pPr>
            <a:r>
              <a:rPr lang="en-US" sz="2000" dirty="0">
                <a:solidFill>
                  <a:schemeClr val="tx1"/>
                </a:solidFill>
              </a:rPr>
              <a:t>Food </a:t>
            </a:r>
            <a:r>
              <a:rPr lang="en-US" sz="2000" dirty="0">
                <a:solidFill>
                  <a:srgbClr val="FF0000"/>
                </a:solidFill>
              </a:rPr>
              <a:t>allergies</a:t>
            </a:r>
            <a:r>
              <a:rPr lang="en-US" sz="2000" dirty="0">
                <a:solidFill>
                  <a:schemeClr val="tx1"/>
                </a:solidFill>
              </a:rPr>
              <a:t>?</a:t>
            </a:r>
          </a:p>
          <a:p>
            <a:pPr marL="457200" indent="-457200">
              <a:buFont typeface="+mj-lt"/>
              <a:buAutoNum type="arabicPeriod"/>
            </a:pPr>
            <a:r>
              <a:rPr lang="en-US" sz="2000" dirty="0">
                <a:solidFill>
                  <a:schemeClr val="tx1"/>
                </a:solidFill>
              </a:rPr>
              <a:t>recent </a:t>
            </a:r>
            <a:r>
              <a:rPr lang="en-US" sz="2000" dirty="0">
                <a:solidFill>
                  <a:srgbClr val="FF0000"/>
                </a:solidFill>
              </a:rPr>
              <a:t>fever, rigors or chills</a:t>
            </a:r>
            <a:r>
              <a:rPr lang="en-US" sz="2000" dirty="0">
                <a:solidFill>
                  <a:schemeClr val="tx1"/>
                </a:solidFill>
              </a:rPr>
              <a:t>?</a:t>
            </a:r>
          </a:p>
          <a:p>
            <a:pPr marL="457200" indent="-457200">
              <a:buFont typeface="+mj-lt"/>
              <a:buAutoNum type="arabicPeriod"/>
            </a:pPr>
            <a:r>
              <a:rPr lang="en-US" sz="2000" dirty="0">
                <a:solidFill>
                  <a:schemeClr val="tx1"/>
                </a:solidFill>
              </a:rPr>
              <a:t>any recent </a:t>
            </a:r>
            <a:r>
              <a:rPr lang="en-US" sz="2000" dirty="0">
                <a:solidFill>
                  <a:srgbClr val="FF0000"/>
                </a:solidFill>
              </a:rPr>
              <a:t>travel</a:t>
            </a:r>
            <a:r>
              <a:rPr lang="en-US" sz="2000" dirty="0">
                <a:solidFill>
                  <a:schemeClr val="tx1"/>
                </a:solidFill>
              </a:rPr>
              <a:t>?</a:t>
            </a:r>
          </a:p>
          <a:p>
            <a:pPr marL="457200" indent="-457200">
              <a:buFont typeface="+mj-lt"/>
              <a:buAutoNum type="arabicPeriod"/>
            </a:pPr>
            <a:r>
              <a:rPr lang="en-US" sz="2000" dirty="0">
                <a:solidFill>
                  <a:schemeClr val="tx1"/>
                </a:solidFill>
              </a:rPr>
              <a:t>treatment with </a:t>
            </a:r>
            <a:r>
              <a:rPr lang="en-US" sz="2000" dirty="0">
                <a:solidFill>
                  <a:srgbClr val="FF0000"/>
                </a:solidFill>
              </a:rPr>
              <a:t>antibiotics</a:t>
            </a:r>
            <a:r>
              <a:rPr lang="en-US" sz="2000" dirty="0">
                <a:solidFill>
                  <a:schemeClr val="tx1"/>
                </a:solidFill>
              </a:rPr>
              <a:t> or any drugs recently?</a:t>
            </a:r>
          </a:p>
          <a:p>
            <a:pPr marL="457200" indent="-457200">
              <a:buFont typeface="+mj-lt"/>
              <a:buAutoNum type="arabicPeriod"/>
            </a:pPr>
            <a:r>
              <a:rPr lang="en-US" sz="2000" dirty="0">
                <a:solidFill>
                  <a:schemeClr val="tx1"/>
                </a:solidFill>
              </a:rPr>
              <a:t>Personal or family </a:t>
            </a:r>
            <a:r>
              <a:rPr lang="en-US" sz="2000" dirty="0">
                <a:solidFill>
                  <a:srgbClr val="FF0000"/>
                </a:solidFill>
              </a:rPr>
              <a:t>history of celiac disease or IBD</a:t>
            </a:r>
            <a:r>
              <a:rPr lang="en-US" sz="2000" dirty="0">
                <a:solidFill>
                  <a:schemeClr val="tx1"/>
                </a:solidFill>
              </a:rPr>
              <a:t>?</a:t>
            </a:r>
          </a:p>
          <a:p>
            <a:pPr marL="457200" indent="-457200">
              <a:buFont typeface="+mj-lt"/>
              <a:buAutoNum type="arabicPeriod"/>
            </a:pPr>
            <a:r>
              <a:rPr lang="en-US" sz="2000" dirty="0">
                <a:solidFill>
                  <a:srgbClr val="FF0000"/>
                </a:solidFill>
              </a:rPr>
              <a:t>stress</a:t>
            </a:r>
          </a:p>
          <a:p>
            <a:pPr marL="457200" indent="-457200">
              <a:buFont typeface="+mj-lt"/>
              <a:buAutoNum type="arabicPeriod"/>
            </a:pPr>
            <a:endParaRPr lang="en-US" dirty="0">
              <a:solidFill>
                <a:schemeClr val="tx1"/>
              </a:solidFill>
            </a:endParaRPr>
          </a:p>
          <a:p>
            <a:pPr marL="457200" indent="-457200">
              <a:buAutoNum type="arabicPeriod"/>
            </a:pPr>
            <a:endParaRPr lang="en-US" dirty="0">
              <a:solidFill>
                <a:schemeClr val="tx1"/>
              </a:solidFill>
            </a:endParaRPr>
          </a:p>
        </p:txBody>
      </p:sp>
      <p:sp>
        <p:nvSpPr>
          <p:cNvPr id="4" name="Rectangle 3">
            <a:extLst>
              <a:ext uri="{FF2B5EF4-FFF2-40B4-BE49-F238E27FC236}">
                <a16:creationId xmlns:a16="http://schemas.microsoft.com/office/drawing/2014/main" id="{7D78F4DA-4264-9E46-CC47-6E6E1C584A92}"/>
              </a:ext>
            </a:extLst>
          </p:cNvPr>
          <p:cNvSpPr/>
          <p:nvPr/>
        </p:nvSpPr>
        <p:spPr>
          <a:xfrm>
            <a:off x="3536912" y="146957"/>
            <a:ext cx="4376057" cy="50891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CORE SUBJECT</a:t>
            </a:r>
            <a:endParaRPr lang="en-PK" sz="2800" b="1" dirty="0">
              <a:solidFill>
                <a:schemeClr val="tx1"/>
              </a:solidFill>
            </a:endParaRPr>
          </a:p>
        </p:txBody>
      </p:sp>
      <p:pic>
        <p:nvPicPr>
          <p:cNvPr id="5" name="Picture 4" descr="Logo&#10;&#10;Description automatically generated">
            <a:extLst>
              <a:ext uri="{FF2B5EF4-FFF2-40B4-BE49-F238E27FC236}">
                <a16:creationId xmlns:a16="http://schemas.microsoft.com/office/drawing/2014/main" id="{99731407-BD57-4A5A-8653-EEC22F9F92A2}"/>
              </a:ext>
            </a:extLst>
          </p:cNvPr>
          <p:cNvPicPr>
            <a:picLocks noChangeAspect="1"/>
          </p:cNvPicPr>
          <p:nvPr/>
        </p:nvPicPr>
        <p:blipFill>
          <a:blip r:embed="rId2"/>
          <a:stretch>
            <a:fillRect/>
          </a:stretch>
        </p:blipFill>
        <p:spPr>
          <a:xfrm>
            <a:off x="11201200" y="0"/>
            <a:ext cx="973684" cy="920016"/>
          </a:xfrm>
          <a:prstGeom prst="rect">
            <a:avLst/>
          </a:prstGeom>
        </p:spPr>
      </p:pic>
    </p:spTree>
    <p:extLst>
      <p:ext uri="{BB962C8B-B14F-4D97-AF65-F5344CB8AC3E}">
        <p14:creationId xmlns:p14="http://schemas.microsoft.com/office/powerpoint/2010/main" val="41381243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Word&#10;&#10;Description automatically generated">
            <a:extLst>
              <a:ext uri="{FF2B5EF4-FFF2-40B4-BE49-F238E27FC236}">
                <a16:creationId xmlns:a16="http://schemas.microsoft.com/office/drawing/2014/main" id="{6E457198-E3A3-9A57-7AB7-103054B5CE29}"/>
              </a:ext>
            </a:extLst>
          </p:cNvPr>
          <p:cNvPicPr>
            <a:picLocks noChangeAspect="1"/>
          </p:cNvPicPr>
          <p:nvPr/>
        </p:nvPicPr>
        <p:blipFill rotWithShape="1">
          <a:blip r:embed="rId2"/>
          <a:srcRect l="20491" t="18556" r="24866" b="28561"/>
          <a:stretch/>
        </p:blipFill>
        <p:spPr>
          <a:xfrm>
            <a:off x="1061358" y="1273630"/>
            <a:ext cx="10368642" cy="5355770"/>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18B6672F-1FF0-2454-68CE-DC21FB4431AB}"/>
              </a:ext>
            </a:extLst>
          </p:cNvPr>
          <p:cNvSpPr/>
          <p:nvPr/>
        </p:nvSpPr>
        <p:spPr>
          <a:xfrm>
            <a:off x="3755940" y="432424"/>
            <a:ext cx="4376057" cy="50891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RESEARCH</a:t>
            </a:r>
            <a:endParaRPr lang="en-PK" sz="2800" b="1" dirty="0">
              <a:solidFill>
                <a:schemeClr val="tx1"/>
              </a:solidFill>
            </a:endParaRPr>
          </a:p>
        </p:txBody>
      </p:sp>
      <p:pic>
        <p:nvPicPr>
          <p:cNvPr id="2" name="Picture 1" descr="Logo&#10;&#10;Description automatically generated">
            <a:extLst>
              <a:ext uri="{FF2B5EF4-FFF2-40B4-BE49-F238E27FC236}">
                <a16:creationId xmlns:a16="http://schemas.microsoft.com/office/drawing/2014/main" id="{87CE1387-37EE-062D-9481-D883CD333867}"/>
              </a:ext>
            </a:extLst>
          </p:cNvPr>
          <p:cNvPicPr>
            <a:picLocks noChangeAspect="1"/>
          </p:cNvPicPr>
          <p:nvPr/>
        </p:nvPicPr>
        <p:blipFill>
          <a:blip r:embed="rId3"/>
          <a:stretch>
            <a:fillRect/>
          </a:stretch>
        </p:blipFill>
        <p:spPr>
          <a:xfrm>
            <a:off x="11201200" y="0"/>
            <a:ext cx="973684" cy="920016"/>
          </a:xfrm>
          <a:prstGeom prst="rect">
            <a:avLst/>
          </a:prstGeom>
        </p:spPr>
      </p:pic>
    </p:spTree>
    <p:extLst>
      <p:ext uri="{BB962C8B-B14F-4D97-AF65-F5344CB8AC3E}">
        <p14:creationId xmlns:p14="http://schemas.microsoft.com/office/powerpoint/2010/main" val="13512835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EB229-94C3-46C4-889D-A742FC54D4FC}"/>
              </a:ext>
            </a:extLst>
          </p:cNvPr>
          <p:cNvSpPr>
            <a:spLocks noGrp="1"/>
          </p:cNvSpPr>
          <p:nvPr>
            <p:ph type="title"/>
          </p:nvPr>
        </p:nvSpPr>
        <p:spPr/>
        <p:txBody>
          <a:bodyPr/>
          <a:lstStyle/>
          <a:p>
            <a:r>
              <a:rPr lang="en-US" dirty="0"/>
              <a:t>                 </a:t>
            </a:r>
          </a:p>
        </p:txBody>
      </p:sp>
      <p:pic>
        <p:nvPicPr>
          <p:cNvPr id="7" name="Content Placeholder 6">
            <a:extLst>
              <a:ext uri="{FF2B5EF4-FFF2-40B4-BE49-F238E27FC236}">
                <a16:creationId xmlns:a16="http://schemas.microsoft.com/office/drawing/2014/main" id="{8EC90A43-1E92-4622-9EA0-DCA657723525}"/>
              </a:ext>
            </a:extLst>
          </p:cNvPr>
          <p:cNvPicPr>
            <a:picLocks noGrp="1" noChangeAspect="1"/>
          </p:cNvPicPr>
          <p:nvPr>
            <p:ph idx="1"/>
          </p:nvPr>
        </p:nvPicPr>
        <p:blipFill>
          <a:blip r:embed="rId2"/>
          <a:stretch>
            <a:fillRect/>
          </a:stretch>
        </p:blipFill>
        <p:spPr>
          <a:xfrm>
            <a:off x="2236763" y="253219"/>
            <a:ext cx="7484012" cy="6471138"/>
          </a:xfrm>
          <a:prstGeom prst="rect">
            <a:avLst/>
          </a:prstGeom>
        </p:spPr>
      </p:pic>
      <p:pic>
        <p:nvPicPr>
          <p:cNvPr id="8" name="Picture 7">
            <a:extLst>
              <a:ext uri="{FF2B5EF4-FFF2-40B4-BE49-F238E27FC236}">
                <a16:creationId xmlns:a16="http://schemas.microsoft.com/office/drawing/2014/main" id="{825C4764-880A-4543-A55F-AB698E4F6329}"/>
              </a:ext>
            </a:extLst>
          </p:cNvPr>
          <p:cNvPicPr>
            <a:picLocks noChangeAspect="1"/>
          </p:cNvPicPr>
          <p:nvPr/>
        </p:nvPicPr>
        <p:blipFill>
          <a:blip r:embed="rId3"/>
          <a:stretch>
            <a:fillRect/>
          </a:stretch>
        </p:blipFill>
        <p:spPr>
          <a:xfrm>
            <a:off x="2139791" y="0"/>
            <a:ext cx="7912418" cy="6858000"/>
          </a:xfrm>
          <a:prstGeom prst="rect">
            <a:avLst/>
          </a:prstGeom>
        </p:spPr>
      </p:pic>
    </p:spTree>
    <p:extLst>
      <p:ext uri="{BB962C8B-B14F-4D97-AF65-F5344CB8AC3E}">
        <p14:creationId xmlns:p14="http://schemas.microsoft.com/office/powerpoint/2010/main" val="3855400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F2F69-C3CE-4288-BE6A-5C5544FA5159}"/>
              </a:ext>
            </a:extLst>
          </p:cNvPr>
          <p:cNvSpPr>
            <a:spLocks noGrp="1"/>
          </p:cNvSpPr>
          <p:nvPr>
            <p:ph type="title"/>
          </p:nvPr>
        </p:nvSpPr>
        <p:spPr>
          <a:xfrm>
            <a:off x="1295402" y="2777067"/>
            <a:ext cx="9601196" cy="1303867"/>
          </a:xfrm>
        </p:spPr>
        <p:txBody>
          <a:bodyPr/>
          <a:lstStyle/>
          <a:p>
            <a:endParaRPr lang="en-US" dirty="0"/>
          </a:p>
        </p:txBody>
      </p:sp>
      <p:pic>
        <p:nvPicPr>
          <p:cNvPr id="4" name="Content Placeholder 3">
            <a:extLst>
              <a:ext uri="{FF2B5EF4-FFF2-40B4-BE49-F238E27FC236}">
                <a16:creationId xmlns:a16="http://schemas.microsoft.com/office/drawing/2014/main" id="{42F7CC94-65E2-4AFB-AA63-1498BD3943E2}"/>
              </a:ext>
            </a:extLst>
          </p:cNvPr>
          <p:cNvPicPr>
            <a:picLocks noGrp="1" noChangeAspect="1"/>
          </p:cNvPicPr>
          <p:nvPr>
            <p:ph idx="1"/>
          </p:nvPr>
        </p:nvPicPr>
        <p:blipFill>
          <a:blip r:embed="rId2"/>
          <a:stretch>
            <a:fillRect/>
          </a:stretch>
        </p:blipFill>
        <p:spPr>
          <a:xfrm>
            <a:off x="2100482" y="1831439"/>
            <a:ext cx="8299939" cy="3959982"/>
          </a:xfrm>
          <a:prstGeom prst="rect">
            <a:avLst/>
          </a:prstGeom>
        </p:spPr>
      </p:pic>
      <p:pic>
        <p:nvPicPr>
          <p:cNvPr id="5" name="Picture 4">
            <a:extLst>
              <a:ext uri="{FF2B5EF4-FFF2-40B4-BE49-F238E27FC236}">
                <a16:creationId xmlns:a16="http://schemas.microsoft.com/office/drawing/2014/main" id="{21B70CC6-45EC-4547-92CC-0E4E14BDD377}"/>
              </a:ext>
            </a:extLst>
          </p:cNvPr>
          <p:cNvPicPr>
            <a:picLocks noChangeAspect="1"/>
          </p:cNvPicPr>
          <p:nvPr/>
        </p:nvPicPr>
        <p:blipFill>
          <a:blip r:embed="rId3"/>
          <a:stretch>
            <a:fillRect/>
          </a:stretch>
        </p:blipFill>
        <p:spPr>
          <a:xfrm>
            <a:off x="230605" y="438150"/>
            <a:ext cx="11730789" cy="59817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41935998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DD634-8FFA-4D09-9DB0-EA4E963D724D}"/>
              </a:ext>
            </a:extLst>
          </p:cNvPr>
          <p:cNvSpPr>
            <a:spLocks noGrp="1"/>
          </p:cNvSpPr>
          <p:nvPr>
            <p:ph type="title"/>
          </p:nvPr>
        </p:nvSpPr>
        <p:spPr>
          <a:xfrm>
            <a:off x="2726871" y="2416629"/>
            <a:ext cx="5061858" cy="1012371"/>
          </a:xfrm>
        </p:spPr>
        <p:txBody>
          <a:bodyPr>
            <a:normAutofit fontScale="90000"/>
          </a:bodyPr>
          <a:lstStyle/>
          <a:p>
            <a:r>
              <a:rPr lang="en-US" b="1" dirty="0"/>
              <a:t>       </a:t>
            </a:r>
            <a:r>
              <a:rPr lang="en-US" sz="4000" b="1" dirty="0"/>
              <a:t>ABDOMINAL PAIN</a:t>
            </a:r>
            <a:br>
              <a:rPr lang="en-US" b="1" dirty="0"/>
            </a:br>
            <a:endParaRPr lang="en-US" b="1" dirty="0"/>
          </a:p>
        </p:txBody>
      </p:sp>
      <p:sp>
        <p:nvSpPr>
          <p:cNvPr id="4" name="Rectangle 3">
            <a:extLst>
              <a:ext uri="{FF2B5EF4-FFF2-40B4-BE49-F238E27FC236}">
                <a16:creationId xmlns:a16="http://schemas.microsoft.com/office/drawing/2014/main" id="{A85A3837-23EE-8598-92EB-65499803A677}"/>
              </a:ext>
            </a:extLst>
          </p:cNvPr>
          <p:cNvSpPr/>
          <p:nvPr/>
        </p:nvSpPr>
        <p:spPr>
          <a:xfrm>
            <a:off x="3536912" y="146957"/>
            <a:ext cx="4376057" cy="50891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CORE SUBJECT</a:t>
            </a:r>
            <a:endParaRPr lang="en-PK" sz="2800" b="1" dirty="0">
              <a:solidFill>
                <a:schemeClr val="tx1"/>
              </a:solidFill>
            </a:endParaRPr>
          </a:p>
        </p:txBody>
      </p:sp>
      <p:pic>
        <p:nvPicPr>
          <p:cNvPr id="3" name="Picture 2" descr="Logo&#10;&#10;Description automatically generated">
            <a:extLst>
              <a:ext uri="{FF2B5EF4-FFF2-40B4-BE49-F238E27FC236}">
                <a16:creationId xmlns:a16="http://schemas.microsoft.com/office/drawing/2014/main" id="{D03AE9D8-AB0A-1AF4-1CD9-B82D261CF468}"/>
              </a:ext>
            </a:extLst>
          </p:cNvPr>
          <p:cNvPicPr>
            <a:picLocks noChangeAspect="1"/>
          </p:cNvPicPr>
          <p:nvPr/>
        </p:nvPicPr>
        <p:blipFill>
          <a:blip r:embed="rId2"/>
          <a:stretch>
            <a:fillRect/>
          </a:stretch>
        </p:blipFill>
        <p:spPr>
          <a:xfrm>
            <a:off x="11201200" y="0"/>
            <a:ext cx="973684" cy="920016"/>
          </a:xfrm>
          <a:prstGeom prst="rect">
            <a:avLst/>
          </a:prstGeom>
        </p:spPr>
      </p:pic>
    </p:spTree>
    <p:extLst>
      <p:ext uri="{BB962C8B-B14F-4D97-AF65-F5344CB8AC3E}">
        <p14:creationId xmlns:p14="http://schemas.microsoft.com/office/powerpoint/2010/main" val="21580945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5D7DA7A-B04C-4A45-AC33-1F22D69C3FD5}"/>
              </a:ext>
            </a:extLst>
          </p:cNvPr>
          <p:cNvPicPr>
            <a:picLocks noGrp="1" noChangeAspect="1"/>
          </p:cNvPicPr>
          <p:nvPr>
            <p:ph idx="1"/>
          </p:nvPr>
        </p:nvPicPr>
        <p:blipFill>
          <a:blip r:embed="rId2"/>
          <a:stretch>
            <a:fillRect/>
          </a:stretch>
        </p:blipFill>
        <p:spPr>
          <a:xfrm>
            <a:off x="1857374" y="1"/>
            <a:ext cx="8858251" cy="6858000"/>
          </a:xfrm>
          <a:prstGeom prst="rect">
            <a:avLst/>
          </a:prstGeom>
        </p:spPr>
      </p:pic>
      <p:pic>
        <p:nvPicPr>
          <p:cNvPr id="2" name="Picture 1" descr="Logo&#10;&#10;Description automatically generated">
            <a:extLst>
              <a:ext uri="{FF2B5EF4-FFF2-40B4-BE49-F238E27FC236}">
                <a16:creationId xmlns:a16="http://schemas.microsoft.com/office/drawing/2014/main" id="{B8022592-428D-D534-481A-0975108B1C5C}"/>
              </a:ext>
            </a:extLst>
          </p:cNvPr>
          <p:cNvPicPr>
            <a:picLocks noChangeAspect="1"/>
          </p:cNvPicPr>
          <p:nvPr/>
        </p:nvPicPr>
        <p:blipFill>
          <a:blip r:embed="rId3"/>
          <a:stretch>
            <a:fillRect/>
          </a:stretch>
        </p:blipFill>
        <p:spPr>
          <a:xfrm>
            <a:off x="11201200" y="0"/>
            <a:ext cx="973684" cy="920016"/>
          </a:xfrm>
          <a:prstGeom prst="rect">
            <a:avLst/>
          </a:prstGeom>
        </p:spPr>
      </p:pic>
    </p:spTree>
    <p:extLst>
      <p:ext uri="{BB962C8B-B14F-4D97-AF65-F5344CB8AC3E}">
        <p14:creationId xmlns:p14="http://schemas.microsoft.com/office/powerpoint/2010/main" val="19530880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8493B47-5F5E-4CA8-87DE-E84209350843}"/>
              </a:ext>
            </a:extLst>
          </p:cNvPr>
          <p:cNvPicPr>
            <a:picLocks noGrp="1" noChangeAspect="1"/>
          </p:cNvPicPr>
          <p:nvPr>
            <p:ph idx="1"/>
          </p:nvPr>
        </p:nvPicPr>
        <p:blipFill>
          <a:blip r:embed="rId2"/>
          <a:stretch>
            <a:fillRect/>
          </a:stretch>
        </p:blipFill>
        <p:spPr>
          <a:xfrm>
            <a:off x="619425" y="1215714"/>
            <a:ext cx="10953150" cy="5642286"/>
          </a:xfrm>
          <a:prstGeom prst="rect">
            <a:avLst/>
          </a:prstGeom>
        </p:spPr>
      </p:pic>
      <p:sp>
        <p:nvSpPr>
          <p:cNvPr id="3" name="Rectangle 2">
            <a:extLst>
              <a:ext uri="{FF2B5EF4-FFF2-40B4-BE49-F238E27FC236}">
                <a16:creationId xmlns:a16="http://schemas.microsoft.com/office/drawing/2014/main" id="{49EB344F-28BD-0DCD-E962-C6BA42577822}"/>
              </a:ext>
            </a:extLst>
          </p:cNvPr>
          <p:cNvSpPr/>
          <p:nvPr/>
        </p:nvSpPr>
        <p:spPr>
          <a:xfrm>
            <a:off x="3536912" y="146957"/>
            <a:ext cx="4376057" cy="50891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CORE SUBJECT</a:t>
            </a:r>
            <a:endParaRPr lang="en-PK" sz="2800" b="1" dirty="0">
              <a:solidFill>
                <a:schemeClr val="tx1"/>
              </a:solidFill>
            </a:endParaRPr>
          </a:p>
        </p:txBody>
      </p:sp>
      <p:sp>
        <p:nvSpPr>
          <p:cNvPr id="2" name="Rectangle 1">
            <a:extLst>
              <a:ext uri="{FF2B5EF4-FFF2-40B4-BE49-F238E27FC236}">
                <a16:creationId xmlns:a16="http://schemas.microsoft.com/office/drawing/2014/main" id="{7CFDECC3-C3EB-6737-64BF-3A5AFFE0A8EE}"/>
              </a:ext>
            </a:extLst>
          </p:cNvPr>
          <p:cNvSpPr/>
          <p:nvPr/>
        </p:nvSpPr>
        <p:spPr>
          <a:xfrm>
            <a:off x="2824998" y="2888746"/>
            <a:ext cx="2027582" cy="4108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MNEMONIC</a:t>
            </a:r>
            <a:endParaRPr lang="en-PK" sz="2000" b="1" dirty="0">
              <a:solidFill>
                <a:schemeClr val="tx1"/>
              </a:solidFill>
            </a:endParaRPr>
          </a:p>
        </p:txBody>
      </p:sp>
      <p:pic>
        <p:nvPicPr>
          <p:cNvPr id="5" name="Picture 4" descr="Logo&#10;&#10;Description automatically generated">
            <a:extLst>
              <a:ext uri="{FF2B5EF4-FFF2-40B4-BE49-F238E27FC236}">
                <a16:creationId xmlns:a16="http://schemas.microsoft.com/office/drawing/2014/main" id="{20E525EC-227F-C2CD-1DB7-0A10E56B86CC}"/>
              </a:ext>
            </a:extLst>
          </p:cNvPr>
          <p:cNvPicPr>
            <a:picLocks noChangeAspect="1"/>
          </p:cNvPicPr>
          <p:nvPr/>
        </p:nvPicPr>
        <p:blipFill>
          <a:blip r:embed="rId3"/>
          <a:stretch>
            <a:fillRect/>
          </a:stretch>
        </p:blipFill>
        <p:spPr>
          <a:xfrm>
            <a:off x="11201200" y="0"/>
            <a:ext cx="973684" cy="920016"/>
          </a:xfrm>
          <a:prstGeom prst="rect">
            <a:avLst/>
          </a:prstGeom>
        </p:spPr>
      </p:pic>
    </p:spTree>
    <p:extLst>
      <p:ext uri="{BB962C8B-B14F-4D97-AF65-F5344CB8AC3E}">
        <p14:creationId xmlns:p14="http://schemas.microsoft.com/office/powerpoint/2010/main" val="26434546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A0B1D12-CF4B-4EE4-998C-AD31605250D6}"/>
              </a:ext>
            </a:extLst>
          </p:cNvPr>
          <p:cNvPicPr>
            <a:picLocks noGrp="1" noChangeAspect="1"/>
          </p:cNvPicPr>
          <p:nvPr>
            <p:ph idx="1"/>
          </p:nvPr>
        </p:nvPicPr>
        <p:blipFill>
          <a:blip r:embed="rId2"/>
          <a:stretch>
            <a:fillRect/>
          </a:stretch>
        </p:blipFill>
        <p:spPr>
          <a:xfrm>
            <a:off x="848751" y="457201"/>
            <a:ext cx="10494498" cy="6126479"/>
          </a:xfrm>
          <a:prstGeom prst="rect">
            <a:avLst/>
          </a:prstGeom>
        </p:spPr>
      </p:pic>
    </p:spTree>
    <p:extLst>
      <p:ext uri="{BB962C8B-B14F-4D97-AF65-F5344CB8AC3E}">
        <p14:creationId xmlns:p14="http://schemas.microsoft.com/office/powerpoint/2010/main" val="23627521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42F24-8403-DFDB-534D-87A12B920AB6}"/>
              </a:ext>
            </a:extLst>
          </p:cNvPr>
          <p:cNvSpPr>
            <a:spLocks noGrp="1"/>
          </p:cNvSpPr>
          <p:nvPr>
            <p:ph type="title"/>
          </p:nvPr>
        </p:nvSpPr>
        <p:spPr>
          <a:xfrm>
            <a:off x="1792825" y="885367"/>
            <a:ext cx="8911687" cy="1280890"/>
          </a:xfrm>
        </p:spPr>
        <p:txBody>
          <a:bodyPr/>
          <a:lstStyle/>
          <a:p>
            <a:r>
              <a:rPr lang="en-US" b="1" dirty="0"/>
              <a:t>ANATOMY OF LIVER AND BILIARY TRACT</a:t>
            </a:r>
            <a:endParaRPr lang="en-PK" b="1" dirty="0"/>
          </a:p>
        </p:txBody>
      </p:sp>
      <p:sp>
        <p:nvSpPr>
          <p:cNvPr id="4" name="Rectangle 3">
            <a:extLst>
              <a:ext uri="{FF2B5EF4-FFF2-40B4-BE49-F238E27FC236}">
                <a16:creationId xmlns:a16="http://schemas.microsoft.com/office/drawing/2014/main" id="{7C7A059C-C5BF-910A-1211-188EB5E7063E}"/>
              </a:ext>
            </a:extLst>
          </p:cNvPr>
          <p:cNvSpPr/>
          <p:nvPr/>
        </p:nvSpPr>
        <p:spPr>
          <a:xfrm>
            <a:off x="3536912" y="43541"/>
            <a:ext cx="4376057" cy="50891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SPIRAL INTEGRATION</a:t>
            </a:r>
            <a:endParaRPr lang="en-PK" sz="2800" b="1" dirty="0">
              <a:solidFill>
                <a:schemeClr val="tx1"/>
              </a:solidFill>
            </a:endParaRPr>
          </a:p>
        </p:txBody>
      </p:sp>
      <p:pic>
        <p:nvPicPr>
          <p:cNvPr id="6" name="Picture 5" descr="Diagram&#10;&#10;Description automatically generated">
            <a:extLst>
              <a:ext uri="{FF2B5EF4-FFF2-40B4-BE49-F238E27FC236}">
                <a16:creationId xmlns:a16="http://schemas.microsoft.com/office/drawing/2014/main" id="{F460583C-0724-035E-C7A1-7849B6083A77}"/>
              </a:ext>
            </a:extLst>
          </p:cNvPr>
          <p:cNvPicPr>
            <a:picLocks noChangeAspect="1"/>
          </p:cNvPicPr>
          <p:nvPr/>
        </p:nvPicPr>
        <p:blipFill>
          <a:blip r:embed="rId2"/>
          <a:stretch>
            <a:fillRect/>
          </a:stretch>
        </p:blipFill>
        <p:spPr>
          <a:xfrm>
            <a:off x="179614" y="2072548"/>
            <a:ext cx="6083959" cy="4289241"/>
          </a:xfrm>
          <a:prstGeom prst="rect">
            <a:avLst/>
          </a:prstGeom>
        </p:spPr>
      </p:pic>
      <p:pic>
        <p:nvPicPr>
          <p:cNvPr id="8" name="Picture 7" descr="Map&#10;&#10;Description automatically generated">
            <a:extLst>
              <a:ext uri="{FF2B5EF4-FFF2-40B4-BE49-F238E27FC236}">
                <a16:creationId xmlns:a16="http://schemas.microsoft.com/office/drawing/2014/main" id="{73C73FB6-B619-A424-5C47-8A1F37D31011}"/>
              </a:ext>
            </a:extLst>
          </p:cNvPr>
          <p:cNvPicPr>
            <a:picLocks noChangeAspect="1"/>
          </p:cNvPicPr>
          <p:nvPr/>
        </p:nvPicPr>
        <p:blipFill>
          <a:blip r:embed="rId3"/>
          <a:stretch>
            <a:fillRect/>
          </a:stretch>
        </p:blipFill>
        <p:spPr>
          <a:xfrm>
            <a:off x="6347528" y="2072548"/>
            <a:ext cx="5844472" cy="4289241"/>
          </a:xfrm>
          <a:prstGeom prst="rect">
            <a:avLst/>
          </a:prstGeom>
        </p:spPr>
      </p:pic>
      <p:pic>
        <p:nvPicPr>
          <p:cNvPr id="3" name="Picture 2" descr="Logo&#10;&#10;Description automatically generated">
            <a:extLst>
              <a:ext uri="{FF2B5EF4-FFF2-40B4-BE49-F238E27FC236}">
                <a16:creationId xmlns:a16="http://schemas.microsoft.com/office/drawing/2014/main" id="{BB1F7F59-4A82-C8E2-8E70-91C10007AFEA}"/>
              </a:ext>
            </a:extLst>
          </p:cNvPr>
          <p:cNvPicPr>
            <a:picLocks noChangeAspect="1"/>
          </p:cNvPicPr>
          <p:nvPr/>
        </p:nvPicPr>
        <p:blipFill>
          <a:blip r:embed="rId4"/>
          <a:stretch>
            <a:fillRect/>
          </a:stretch>
        </p:blipFill>
        <p:spPr>
          <a:xfrm>
            <a:off x="11201200" y="0"/>
            <a:ext cx="973684" cy="920016"/>
          </a:xfrm>
          <a:prstGeom prst="rect">
            <a:avLst/>
          </a:prstGeom>
        </p:spPr>
      </p:pic>
    </p:spTree>
    <p:extLst>
      <p:ext uri="{BB962C8B-B14F-4D97-AF65-F5344CB8AC3E}">
        <p14:creationId xmlns:p14="http://schemas.microsoft.com/office/powerpoint/2010/main" val="20490099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E5451-625A-79CD-ED70-677BF8E199B3}"/>
              </a:ext>
            </a:extLst>
          </p:cNvPr>
          <p:cNvSpPr>
            <a:spLocks noGrp="1"/>
          </p:cNvSpPr>
          <p:nvPr>
            <p:ph type="title"/>
          </p:nvPr>
        </p:nvSpPr>
        <p:spPr>
          <a:xfrm>
            <a:off x="1975757" y="624110"/>
            <a:ext cx="9528855" cy="640445"/>
          </a:xfrm>
        </p:spPr>
        <p:txBody>
          <a:bodyPr/>
          <a:lstStyle/>
          <a:p>
            <a:r>
              <a:rPr lang="en-US" b="1" dirty="0"/>
              <a:t>JAUNDICE PATHOPHYSIOLOGY</a:t>
            </a:r>
            <a:endParaRPr lang="en-PK" b="1" dirty="0"/>
          </a:p>
        </p:txBody>
      </p:sp>
      <p:pic>
        <p:nvPicPr>
          <p:cNvPr id="5" name="Picture 4" descr="Diagram&#10;&#10;Description automatically generated">
            <a:extLst>
              <a:ext uri="{FF2B5EF4-FFF2-40B4-BE49-F238E27FC236}">
                <a16:creationId xmlns:a16="http://schemas.microsoft.com/office/drawing/2014/main" id="{CF418039-0C22-D0A3-EBB9-D9CC158C29E0}"/>
              </a:ext>
            </a:extLst>
          </p:cNvPr>
          <p:cNvPicPr>
            <a:picLocks noChangeAspect="1"/>
          </p:cNvPicPr>
          <p:nvPr/>
        </p:nvPicPr>
        <p:blipFill rotWithShape="1">
          <a:blip r:embed="rId2"/>
          <a:srcRect b="5219"/>
          <a:stretch/>
        </p:blipFill>
        <p:spPr>
          <a:xfrm>
            <a:off x="2141501" y="1264556"/>
            <a:ext cx="7908998" cy="5446488"/>
          </a:xfrm>
          <a:prstGeom prst="rect">
            <a:avLst/>
          </a:prstGeom>
        </p:spPr>
      </p:pic>
      <p:sp>
        <p:nvSpPr>
          <p:cNvPr id="6" name="Rectangle 5">
            <a:extLst>
              <a:ext uri="{FF2B5EF4-FFF2-40B4-BE49-F238E27FC236}">
                <a16:creationId xmlns:a16="http://schemas.microsoft.com/office/drawing/2014/main" id="{E9D95929-C168-F7B5-AF94-6979687A93D4}"/>
              </a:ext>
            </a:extLst>
          </p:cNvPr>
          <p:cNvSpPr/>
          <p:nvPr/>
        </p:nvSpPr>
        <p:spPr>
          <a:xfrm>
            <a:off x="3543300" y="17229"/>
            <a:ext cx="4973963" cy="50891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HORIZONTAL INTEGRATION</a:t>
            </a:r>
            <a:endParaRPr lang="en-PK" sz="2800" b="1" dirty="0">
              <a:solidFill>
                <a:schemeClr val="tx1"/>
              </a:solidFill>
            </a:endParaRPr>
          </a:p>
        </p:txBody>
      </p:sp>
      <p:pic>
        <p:nvPicPr>
          <p:cNvPr id="3" name="Picture 2" descr="Logo&#10;&#10;Description automatically generated">
            <a:extLst>
              <a:ext uri="{FF2B5EF4-FFF2-40B4-BE49-F238E27FC236}">
                <a16:creationId xmlns:a16="http://schemas.microsoft.com/office/drawing/2014/main" id="{8D9CD89C-32C5-F42C-6ABD-973F6FB8DD9F}"/>
              </a:ext>
            </a:extLst>
          </p:cNvPr>
          <p:cNvPicPr>
            <a:picLocks noChangeAspect="1"/>
          </p:cNvPicPr>
          <p:nvPr/>
        </p:nvPicPr>
        <p:blipFill>
          <a:blip r:embed="rId3"/>
          <a:stretch>
            <a:fillRect/>
          </a:stretch>
        </p:blipFill>
        <p:spPr>
          <a:xfrm>
            <a:off x="11201200" y="0"/>
            <a:ext cx="973684" cy="920016"/>
          </a:xfrm>
          <a:prstGeom prst="rect">
            <a:avLst/>
          </a:prstGeom>
        </p:spPr>
      </p:pic>
    </p:spTree>
    <p:extLst>
      <p:ext uri="{BB962C8B-B14F-4D97-AF65-F5344CB8AC3E}">
        <p14:creationId xmlns:p14="http://schemas.microsoft.com/office/powerpoint/2010/main" val="40527255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A7F98-DE41-4892-B26E-D4F9371D078D}"/>
              </a:ext>
            </a:extLst>
          </p:cNvPr>
          <p:cNvSpPr>
            <a:spLocks noGrp="1"/>
          </p:cNvSpPr>
          <p:nvPr>
            <p:ph type="title"/>
          </p:nvPr>
        </p:nvSpPr>
        <p:spPr>
          <a:xfrm>
            <a:off x="1638300" y="990600"/>
            <a:ext cx="9122229" cy="1017814"/>
          </a:xfrm>
        </p:spPr>
        <p:txBody>
          <a:bodyPr/>
          <a:lstStyle/>
          <a:p>
            <a:r>
              <a:rPr lang="en-US" b="1" dirty="0"/>
              <a:t>JAUNDICE</a:t>
            </a:r>
          </a:p>
        </p:txBody>
      </p:sp>
      <p:sp>
        <p:nvSpPr>
          <p:cNvPr id="3" name="Content Placeholder 2">
            <a:extLst>
              <a:ext uri="{FF2B5EF4-FFF2-40B4-BE49-F238E27FC236}">
                <a16:creationId xmlns:a16="http://schemas.microsoft.com/office/drawing/2014/main" id="{4BFEA8A9-9AD0-4166-B66C-A9DE51F27FD5}"/>
              </a:ext>
            </a:extLst>
          </p:cNvPr>
          <p:cNvSpPr>
            <a:spLocks noGrp="1"/>
          </p:cNvSpPr>
          <p:nvPr>
            <p:ph idx="1"/>
          </p:nvPr>
        </p:nvSpPr>
        <p:spPr>
          <a:xfrm>
            <a:off x="1638300" y="2008414"/>
            <a:ext cx="8915400" cy="3777622"/>
          </a:xfrm>
        </p:spPr>
        <p:txBody>
          <a:bodyPr/>
          <a:lstStyle/>
          <a:p>
            <a:pPr marL="0" indent="0">
              <a:lnSpc>
                <a:spcPct val="150000"/>
              </a:lnSpc>
              <a:buNone/>
            </a:pPr>
            <a:r>
              <a:rPr lang="en-US" sz="2400" dirty="0"/>
              <a:t>Yellow staining of the skin and sclerae (the whites of the eyes) by abnormally high blood levels of the bile pigment, bilirubin.</a:t>
            </a:r>
          </a:p>
          <a:p>
            <a:pPr marL="0" indent="0">
              <a:buNone/>
            </a:pPr>
            <a:endParaRPr lang="en-US" sz="2400" u="sng" dirty="0">
              <a:solidFill>
                <a:schemeClr val="tx1"/>
              </a:solidFill>
            </a:endParaRPr>
          </a:p>
          <a:p>
            <a:pPr marL="0" indent="0">
              <a:buNone/>
            </a:pPr>
            <a:endParaRPr lang="en-US" u="sng" dirty="0">
              <a:solidFill>
                <a:schemeClr val="tx1"/>
              </a:solidFill>
            </a:endParaRPr>
          </a:p>
        </p:txBody>
      </p:sp>
      <p:sp>
        <p:nvSpPr>
          <p:cNvPr id="4" name="Rectangle 3">
            <a:extLst>
              <a:ext uri="{FF2B5EF4-FFF2-40B4-BE49-F238E27FC236}">
                <a16:creationId xmlns:a16="http://schemas.microsoft.com/office/drawing/2014/main" id="{CE002B31-530D-C0B7-BDED-3C60585A8992}"/>
              </a:ext>
            </a:extLst>
          </p:cNvPr>
          <p:cNvSpPr/>
          <p:nvPr/>
        </p:nvSpPr>
        <p:spPr>
          <a:xfrm>
            <a:off x="3536912" y="146957"/>
            <a:ext cx="4376057" cy="50891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CORE SUBJECT</a:t>
            </a:r>
            <a:endParaRPr lang="en-PK" sz="2800" b="1" dirty="0">
              <a:solidFill>
                <a:schemeClr val="tx1"/>
              </a:solidFill>
            </a:endParaRPr>
          </a:p>
        </p:txBody>
      </p:sp>
      <p:pic>
        <p:nvPicPr>
          <p:cNvPr id="5" name="Picture 4" descr="Logo&#10;&#10;Description automatically generated">
            <a:extLst>
              <a:ext uri="{FF2B5EF4-FFF2-40B4-BE49-F238E27FC236}">
                <a16:creationId xmlns:a16="http://schemas.microsoft.com/office/drawing/2014/main" id="{1AF3ACC3-1EAA-FCC6-AAFB-5ED50AC35625}"/>
              </a:ext>
            </a:extLst>
          </p:cNvPr>
          <p:cNvPicPr>
            <a:picLocks noChangeAspect="1"/>
          </p:cNvPicPr>
          <p:nvPr/>
        </p:nvPicPr>
        <p:blipFill>
          <a:blip r:embed="rId2"/>
          <a:stretch>
            <a:fillRect/>
          </a:stretch>
        </p:blipFill>
        <p:spPr>
          <a:xfrm>
            <a:off x="11201200" y="0"/>
            <a:ext cx="973684" cy="920016"/>
          </a:xfrm>
          <a:prstGeom prst="rect">
            <a:avLst/>
          </a:prstGeom>
        </p:spPr>
      </p:pic>
    </p:spTree>
    <p:extLst>
      <p:ext uri="{BB962C8B-B14F-4D97-AF65-F5344CB8AC3E}">
        <p14:creationId xmlns:p14="http://schemas.microsoft.com/office/powerpoint/2010/main" val="7578959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771EE-016F-4816-BC59-5E53F13CBD09}"/>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482DE843-D750-43BD-8435-4E0688D9BE09}"/>
              </a:ext>
            </a:extLst>
          </p:cNvPr>
          <p:cNvPicPr>
            <a:picLocks noGrp="1" noChangeAspect="1"/>
          </p:cNvPicPr>
          <p:nvPr>
            <p:ph idx="1"/>
          </p:nvPr>
        </p:nvPicPr>
        <p:blipFill>
          <a:blip r:embed="rId2"/>
          <a:stretch>
            <a:fillRect/>
          </a:stretch>
        </p:blipFill>
        <p:spPr>
          <a:xfrm>
            <a:off x="0" y="0"/>
            <a:ext cx="11732455" cy="6857999"/>
          </a:xfrm>
          <a:prstGeom prst="rect">
            <a:avLst/>
          </a:prstGeom>
        </p:spPr>
      </p:pic>
    </p:spTree>
    <p:extLst>
      <p:ext uri="{BB962C8B-B14F-4D97-AF65-F5344CB8AC3E}">
        <p14:creationId xmlns:p14="http://schemas.microsoft.com/office/powerpoint/2010/main" val="1409036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03D9F-43AE-4111-95F1-3FAB4CC0AE9E}"/>
              </a:ext>
            </a:extLst>
          </p:cNvPr>
          <p:cNvSpPr>
            <a:spLocks noGrp="1"/>
          </p:cNvSpPr>
          <p:nvPr>
            <p:ph type="title"/>
          </p:nvPr>
        </p:nvSpPr>
        <p:spPr>
          <a:xfrm>
            <a:off x="1665515" y="881742"/>
            <a:ext cx="9839098" cy="1023257"/>
          </a:xfrm>
        </p:spPr>
        <p:txBody>
          <a:bodyPr/>
          <a:lstStyle/>
          <a:p>
            <a:r>
              <a:rPr lang="en-US" b="1" dirty="0"/>
              <a:t>HISTORY QUESTIONS - JAUNDICE</a:t>
            </a:r>
          </a:p>
        </p:txBody>
      </p:sp>
      <p:sp>
        <p:nvSpPr>
          <p:cNvPr id="6" name="Content Placeholder 5">
            <a:extLst>
              <a:ext uri="{FF2B5EF4-FFF2-40B4-BE49-F238E27FC236}">
                <a16:creationId xmlns:a16="http://schemas.microsoft.com/office/drawing/2014/main" id="{CBDC6E94-60B6-45B8-9661-2EC4715BA949}"/>
              </a:ext>
            </a:extLst>
          </p:cNvPr>
          <p:cNvSpPr>
            <a:spLocks noGrp="1"/>
          </p:cNvSpPr>
          <p:nvPr>
            <p:ph idx="1"/>
          </p:nvPr>
        </p:nvSpPr>
        <p:spPr>
          <a:xfrm>
            <a:off x="1371600" y="2092569"/>
            <a:ext cx="9601200" cy="3581400"/>
          </a:xfrm>
        </p:spPr>
        <p:txBody>
          <a:bodyPr/>
          <a:lstStyle/>
          <a:p>
            <a:pPr marL="457200" indent="-457200">
              <a:buFont typeface="+mj-lt"/>
              <a:buAutoNum type="arabicPeriod"/>
            </a:pPr>
            <a:r>
              <a:rPr lang="en-US" sz="2000" dirty="0">
                <a:solidFill>
                  <a:srgbClr val="FF0000"/>
                </a:solidFill>
              </a:rPr>
              <a:t>Duration</a:t>
            </a:r>
            <a:r>
              <a:rPr lang="en-US" sz="2000" dirty="0"/>
              <a:t> of jaundice</a:t>
            </a:r>
          </a:p>
          <a:p>
            <a:pPr marL="457200" indent="-457200">
              <a:buFont typeface="+mj-lt"/>
              <a:buAutoNum type="arabicPeriod"/>
            </a:pPr>
            <a:r>
              <a:rPr lang="en-US" sz="2000" dirty="0"/>
              <a:t>Associated </a:t>
            </a:r>
            <a:r>
              <a:rPr lang="en-US" sz="2000" dirty="0">
                <a:solidFill>
                  <a:srgbClr val="FF0000"/>
                </a:solidFill>
              </a:rPr>
              <a:t>pain</a:t>
            </a:r>
          </a:p>
          <a:p>
            <a:pPr marL="457200" indent="-457200">
              <a:buFont typeface="+mj-lt"/>
              <a:buAutoNum type="arabicPeriod"/>
            </a:pPr>
            <a:r>
              <a:rPr lang="en-US" sz="2000" dirty="0">
                <a:solidFill>
                  <a:srgbClr val="FF0000"/>
                </a:solidFill>
              </a:rPr>
              <a:t>Previous history </a:t>
            </a:r>
            <a:r>
              <a:rPr lang="en-US" sz="2000" dirty="0"/>
              <a:t>of jaundice, liver disease or blood transfusions</a:t>
            </a:r>
          </a:p>
          <a:p>
            <a:pPr marL="457200" indent="-457200">
              <a:buFont typeface="+mj-lt"/>
              <a:buAutoNum type="arabicPeriod"/>
            </a:pPr>
            <a:r>
              <a:rPr lang="en-US" sz="2000" dirty="0"/>
              <a:t>Chills, fever , </a:t>
            </a:r>
            <a:r>
              <a:rPr lang="en-US" sz="2000" dirty="0">
                <a:solidFill>
                  <a:srgbClr val="FF0000"/>
                </a:solidFill>
              </a:rPr>
              <a:t>systemic symptoms</a:t>
            </a:r>
            <a:r>
              <a:rPr lang="en-US" sz="2000" dirty="0"/>
              <a:t>, weight loss</a:t>
            </a:r>
          </a:p>
          <a:p>
            <a:pPr marL="457200" indent="-457200">
              <a:buFont typeface="+mj-lt"/>
              <a:buAutoNum type="arabicPeriod"/>
            </a:pPr>
            <a:r>
              <a:rPr lang="en-US" sz="2000" dirty="0">
                <a:solidFill>
                  <a:srgbClr val="FF0000"/>
                </a:solidFill>
              </a:rPr>
              <a:t>Itching, urine and stool color</a:t>
            </a:r>
          </a:p>
          <a:p>
            <a:pPr marL="457200" indent="-457200">
              <a:buFont typeface="+mj-lt"/>
              <a:buAutoNum type="arabicPeriod"/>
            </a:pPr>
            <a:r>
              <a:rPr lang="en-US" sz="2000" dirty="0"/>
              <a:t>Drugs, biliary</a:t>
            </a:r>
            <a:r>
              <a:rPr lang="en-US" sz="2000" dirty="0">
                <a:solidFill>
                  <a:srgbClr val="FF0000"/>
                </a:solidFill>
              </a:rPr>
              <a:t> surgery</a:t>
            </a:r>
            <a:r>
              <a:rPr lang="en-US" sz="2000" dirty="0"/>
              <a:t>, gallstones</a:t>
            </a:r>
          </a:p>
          <a:p>
            <a:pPr marL="457200" indent="-457200">
              <a:buFont typeface="+mj-lt"/>
              <a:buAutoNum type="arabicPeriod"/>
            </a:pPr>
            <a:r>
              <a:rPr lang="en-US" sz="2000" dirty="0">
                <a:solidFill>
                  <a:srgbClr val="FF0000"/>
                </a:solidFill>
              </a:rPr>
              <a:t>Contact</a:t>
            </a:r>
            <a:r>
              <a:rPr lang="en-US" sz="2000" dirty="0"/>
              <a:t> with jaundice patient</a:t>
            </a:r>
          </a:p>
          <a:p>
            <a:pPr marL="457200" indent="-457200">
              <a:buFont typeface="+mj-lt"/>
              <a:buAutoNum type="arabicPeriod"/>
            </a:pPr>
            <a:r>
              <a:rPr lang="en-US" sz="2000" dirty="0">
                <a:solidFill>
                  <a:srgbClr val="FF0000"/>
                </a:solidFill>
              </a:rPr>
              <a:t>Water</a:t>
            </a:r>
            <a:r>
              <a:rPr lang="en-US" sz="2000" dirty="0"/>
              <a:t> source and </a:t>
            </a:r>
            <a:r>
              <a:rPr lang="en-US" sz="2000" dirty="0">
                <a:solidFill>
                  <a:srgbClr val="FF0000"/>
                </a:solidFill>
              </a:rPr>
              <a:t>hygiene</a:t>
            </a:r>
            <a:r>
              <a:rPr lang="en-US" sz="2000" dirty="0"/>
              <a:t> status</a:t>
            </a:r>
          </a:p>
          <a:p>
            <a:endParaRPr lang="en-US" dirty="0"/>
          </a:p>
        </p:txBody>
      </p:sp>
      <p:sp>
        <p:nvSpPr>
          <p:cNvPr id="3" name="Rectangle 2">
            <a:extLst>
              <a:ext uri="{FF2B5EF4-FFF2-40B4-BE49-F238E27FC236}">
                <a16:creationId xmlns:a16="http://schemas.microsoft.com/office/drawing/2014/main" id="{09177963-14BD-AC36-1B65-483241F0D1B1}"/>
              </a:ext>
            </a:extLst>
          </p:cNvPr>
          <p:cNvSpPr/>
          <p:nvPr/>
        </p:nvSpPr>
        <p:spPr>
          <a:xfrm>
            <a:off x="3536912" y="146957"/>
            <a:ext cx="4376057" cy="50891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CORE SUBJECT</a:t>
            </a:r>
            <a:endParaRPr lang="en-PK" sz="2800" b="1" dirty="0">
              <a:solidFill>
                <a:schemeClr val="tx1"/>
              </a:solidFill>
            </a:endParaRPr>
          </a:p>
        </p:txBody>
      </p:sp>
      <p:pic>
        <p:nvPicPr>
          <p:cNvPr id="4" name="Picture 3" descr="Logo&#10;&#10;Description automatically generated">
            <a:extLst>
              <a:ext uri="{FF2B5EF4-FFF2-40B4-BE49-F238E27FC236}">
                <a16:creationId xmlns:a16="http://schemas.microsoft.com/office/drawing/2014/main" id="{B9BB8E92-B526-77DD-BA95-336AAEBE465A}"/>
              </a:ext>
            </a:extLst>
          </p:cNvPr>
          <p:cNvPicPr>
            <a:picLocks noChangeAspect="1"/>
          </p:cNvPicPr>
          <p:nvPr/>
        </p:nvPicPr>
        <p:blipFill>
          <a:blip r:embed="rId2"/>
          <a:stretch>
            <a:fillRect/>
          </a:stretch>
        </p:blipFill>
        <p:spPr>
          <a:xfrm>
            <a:off x="11201200" y="0"/>
            <a:ext cx="973684" cy="920016"/>
          </a:xfrm>
          <a:prstGeom prst="rect">
            <a:avLst/>
          </a:prstGeom>
        </p:spPr>
      </p:pic>
    </p:spTree>
    <p:extLst>
      <p:ext uri="{BB962C8B-B14F-4D97-AF65-F5344CB8AC3E}">
        <p14:creationId xmlns:p14="http://schemas.microsoft.com/office/powerpoint/2010/main" val="18747937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 website&#10;&#10;Description automatically generated">
            <a:extLst>
              <a:ext uri="{FF2B5EF4-FFF2-40B4-BE49-F238E27FC236}">
                <a16:creationId xmlns:a16="http://schemas.microsoft.com/office/drawing/2014/main" id="{3A417EB8-93F2-D80E-0C43-0A9B2AD3A59C}"/>
              </a:ext>
            </a:extLst>
          </p:cNvPr>
          <p:cNvPicPr>
            <a:picLocks noChangeAspect="1"/>
          </p:cNvPicPr>
          <p:nvPr/>
        </p:nvPicPr>
        <p:blipFill rotWithShape="1">
          <a:blip r:embed="rId2"/>
          <a:srcRect t="16650" r="31964" b="6884"/>
          <a:stretch/>
        </p:blipFill>
        <p:spPr>
          <a:xfrm>
            <a:off x="1649185" y="1077686"/>
            <a:ext cx="10319657" cy="5584371"/>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9DEA65ED-5B87-F796-898B-970D0CD3B3B9}"/>
              </a:ext>
            </a:extLst>
          </p:cNvPr>
          <p:cNvSpPr/>
          <p:nvPr/>
        </p:nvSpPr>
        <p:spPr>
          <a:xfrm>
            <a:off x="4181609" y="369363"/>
            <a:ext cx="4376057" cy="50891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RESEARCH</a:t>
            </a:r>
            <a:endParaRPr lang="en-PK" sz="2800" b="1" dirty="0">
              <a:solidFill>
                <a:schemeClr val="tx1"/>
              </a:solidFill>
            </a:endParaRPr>
          </a:p>
        </p:txBody>
      </p:sp>
      <p:pic>
        <p:nvPicPr>
          <p:cNvPr id="2" name="Picture 1" descr="Logo&#10;&#10;Description automatically generated">
            <a:extLst>
              <a:ext uri="{FF2B5EF4-FFF2-40B4-BE49-F238E27FC236}">
                <a16:creationId xmlns:a16="http://schemas.microsoft.com/office/drawing/2014/main" id="{3E2BC86C-C460-D6EC-7FBF-2E6B12B4B258}"/>
              </a:ext>
            </a:extLst>
          </p:cNvPr>
          <p:cNvPicPr>
            <a:picLocks noChangeAspect="1"/>
          </p:cNvPicPr>
          <p:nvPr/>
        </p:nvPicPr>
        <p:blipFill>
          <a:blip r:embed="rId3"/>
          <a:stretch>
            <a:fillRect/>
          </a:stretch>
        </p:blipFill>
        <p:spPr>
          <a:xfrm>
            <a:off x="11201200" y="0"/>
            <a:ext cx="973684" cy="920016"/>
          </a:xfrm>
          <a:prstGeom prst="rect">
            <a:avLst/>
          </a:prstGeom>
        </p:spPr>
      </p:pic>
    </p:spTree>
    <p:extLst>
      <p:ext uri="{BB962C8B-B14F-4D97-AF65-F5344CB8AC3E}">
        <p14:creationId xmlns:p14="http://schemas.microsoft.com/office/powerpoint/2010/main" val="1189973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B7812-4FC6-4E5D-B107-AD9EF72CA81D}"/>
              </a:ext>
            </a:extLst>
          </p:cNvPr>
          <p:cNvSpPr>
            <a:spLocks noGrp="1"/>
          </p:cNvSpPr>
          <p:nvPr>
            <p:ph type="title"/>
          </p:nvPr>
        </p:nvSpPr>
        <p:spPr>
          <a:xfrm>
            <a:off x="924343" y="756559"/>
            <a:ext cx="9601196" cy="838199"/>
          </a:xfrm>
        </p:spPr>
        <p:txBody>
          <a:bodyPr>
            <a:normAutofit/>
          </a:bodyPr>
          <a:lstStyle/>
          <a:p>
            <a:r>
              <a:rPr lang="en-US" dirty="0"/>
              <a:t>                         </a:t>
            </a:r>
            <a:r>
              <a:rPr lang="en-US" b="1" dirty="0"/>
              <a:t>SYMPTOMS</a:t>
            </a:r>
          </a:p>
        </p:txBody>
      </p:sp>
      <p:sp>
        <p:nvSpPr>
          <p:cNvPr id="3" name="Content Placeholder 2">
            <a:extLst>
              <a:ext uri="{FF2B5EF4-FFF2-40B4-BE49-F238E27FC236}">
                <a16:creationId xmlns:a16="http://schemas.microsoft.com/office/drawing/2014/main" id="{19EC7BFB-88DC-48E1-A71F-2B5F62C016B6}"/>
              </a:ext>
            </a:extLst>
          </p:cNvPr>
          <p:cNvSpPr>
            <a:spLocks noGrp="1"/>
          </p:cNvSpPr>
          <p:nvPr>
            <p:ph idx="1"/>
          </p:nvPr>
        </p:nvSpPr>
        <p:spPr>
          <a:xfrm>
            <a:off x="1477619" y="1695450"/>
            <a:ext cx="9601196" cy="4610099"/>
          </a:xfrm>
        </p:spPr>
        <p:txBody>
          <a:bodyPr>
            <a:normAutofit fontScale="70000" lnSpcReduction="20000"/>
          </a:bodyPr>
          <a:lstStyle/>
          <a:p>
            <a:pPr>
              <a:lnSpc>
                <a:spcPct val="120000"/>
              </a:lnSpc>
              <a:buFont typeface="Arial" panose="020B0604020202020204" pitchFamily="34" charset="0"/>
              <a:buChar char="•"/>
            </a:pPr>
            <a:r>
              <a:rPr lang="en-US" sz="3800" dirty="0"/>
              <a:t>Dysphagia</a:t>
            </a:r>
          </a:p>
          <a:p>
            <a:pPr>
              <a:lnSpc>
                <a:spcPct val="120000"/>
              </a:lnSpc>
              <a:buFont typeface="Arial" panose="020B0604020202020204" pitchFamily="34" charset="0"/>
              <a:buChar char="•"/>
            </a:pPr>
            <a:r>
              <a:rPr lang="en-US" sz="3800" dirty="0"/>
              <a:t>Dyspepsia, Heartburn and regurgitation</a:t>
            </a:r>
          </a:p>
          <a:p>
            <a:pPr>
              <a:lnSpc>
                <a:spcPct val="120000"/>
              </a:lnSpc>
              <a:buFont typeface="Arial" panose="020B0604020202020204" pitchFamily="34" charset="0"/>
              <a:buChar char="•"/>
            </a:pPr>
            <a:r>
              <a:rPr lang="en-US" sz="3800" dirty="0"/>
              <a:t>Gastrointestinal bleeding ( upper &amp; lower GI )</a:t>
            </a:r>
          </a:p>
          <a:p>
            <a:pPr>
              <a:lnSpc>
                <a:spcPct val="120000"/>
              </a:lnSpc>
              <a:buFont typeface="Arial" panose="020B0604020202020204" pitchFamily="34" charset="0"/>
              <a:buChar char="•"/>
            </a:pPr>
            <a:r>
              <a:rPr lang="en-US" sz="3800" dirty="0"/>
              <a:t>Diarrhea</a:t>
            </a:r>
          </a:p>
          <a:p>
            <a:pPr>
              <a:lnSpc>
                <a:spcPct val="120000"/>
              </a:lnSpc>
              <a:buFont typeface="Arial" panose="020B0604020202020204" pitchFamily="34" charset="0"/>
              <a:buChar char="•"/>
            </a:pPr>
            <a:r>
              <a:rPr lang="en-US" sz="3800" dirty="0"/>
              <a:t>Abdominal pain</a:t>
            </a:r>
          </a:p>
          <a:p>
            <a:pPr>
              <a:lnSpc>
                <a:spcPct val="120000"/>
              </a:lnSpc>
              <a:buFont typeface="Arial" panose="020B0604020202020204" pitchFamily="34" charset="0"/>
              <a:buChar char="•"/>
            </a:pPr>
            <a:r>
              <a:rPr lang="en-US" sz="3800" dirty="0"/>
              <a:t>Jaundice</a:t>
            </a:r>
          </a:p>
          <a:p>
            <a:pPr>
              <a:lnSpc>
                <a:spcPct val="120000"/>
              </a:lnSpc>
              <a:buFont typeface="Arial" panose="020B0604020202020204" pitchFamily="34" charset="0"/>
              <a:buChar char="•"/>
            </a:pPr>
            <a:endParaRPr lang="en-US" dirty="0"/>
          </a:p>
          <a:p>
            <a:pPr algn="ctr">
              <a:lnSpc>
                <a:spcPct val="120000"/>
              </a:lnSpc>
              <a:buFont typeface="Arial" panose="020B0604020202020204" pitchFamily="34" charset="0"/>
              <a:buChar char="•"/>
            </a:pPr>
            <a:endParaRPr lang="en-US" dirty="0"/>
          </a:p>
          <a:p>
            <a:pPr marL="0" indent="0">
              <a:buNone/>
            </a:pPr>
            <a:r>
              <a:rPr lang="en-US" dirty="0"/>
              <a:t>          </a:t>
            </a:r>
          </a:p>
          <a:p>
            <a:pPr marL="0" indent="0">
              <a:buNone/>
            </a:pPr>
            <a:r>
              <a:rPr lang="en-US" dirty="0"/>
              <a:t>      </a:t>
            </a:r>
          </a:p>
          <a:p>
            <a:endParaRPr lang="en-US" dirty="0"/>
          </a:p>
        </p:txBody>
      </p:sp>
      <p:sp>
        <p:nvSpPr>
          <p:cNvPr id="4" name="Rectangle 3">
            <a:extLst>
              <a:ext uri="{FF2B5EF4-FFF2-40B4-BE49-F238E27FC236}">
                <a16:creationId xmlns:a16="http://schemas.microsoft.com/office/drawing/2014/main" id="{027AEE88-844B-CE0C-CD02-1E18E5009FF4}"/>
              </a:ext>
            </a:extLst>
          </p:cNvPr>
          <p:cNvSpPr/>
          <p:nvPr/>
        </p:nvSpPr>
        <p:spPr>
          <a:xfrm>
            <a:off x="3536912" y="43541"/>
            <a:ext cx="4376057" cy="50891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CORE SUBJECT</a:t>
            </a:r>
            <a:endParaRPr lang="en-PK" sz="2800" b="1" dirty="0">
              <a:solidFill>
                <a:schemeClr val="tx1"/>
              </a:solidFill>
            </a:endParaRPr>
          </a:p>
        </p:txBody>
      </p:sp>
      <p:pic>
        <p:nvPicPr>
          <p:cNvPr id="5" name="Picture 4" descr="Logo&#10;&#10;Description automatically generated">
            <a:extLst>
              <a:ext uri="{FF2B5EF4-FFF2-40B4-BE49-F238E27FC236}">
                <a16:creationId xmlns:a16="http://schemas.microsoft.com/office/drawing/2014/main" id="{08767F88-5EF7-CEB0-0264-ADB9CF31F6ED}"/>
              </a:ext>
            </a:extLst>
          </p:cNvPr>
          <p:cNvPicPr>
            <a:picLocks noChangeAspect="1"/>
          </p:cNvPicPr>
          <p:nvPr/>
        </p:nvPicPr>
        <p:blipFill>
          <a:blip r:embed="rId2"/>
          <a:stretch>
            <a:fillRect/>
          </a:stretch>
        </p:blipFill>
        <p:spPr>
          <a:xfrm>
            <a:off x="11201200" y="0"/>
            <a:ext cx="973684" cy="920016"/>
          </a:xfrm>
          <a:prstGeom prst="rect">
            <a:avLst/>
          </a:prstGeom>
        </p:spPr>
      </p:pic>
    </p:spTree>
    <p:extLst>
      <p:ext uri="{BB962C8B-B14F-4D97-AF65-F5344CB8AC3E}">
        <p14:creationId xmlns:p14="http://schemas.microsoft.com/office/powerpoint/2010/main" val="40204351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ACB34FF-9D43-42C9-AB4E-B56EA942FE84}"/>
              </a:ext>
            </a:extLst>
          </p:cNvPr>
          <p:cNvSpPr>
            <a:spLocks noGrp="1"/>
          </p:cNvSpPr>
          <p:nvPr>
            <p:ph idx="1"/>
          </p:nvPr>
        </p:nvSpPr>
        <p:spPr>
          <a:xfrm>
            <a:off x="1649186" y="685800"/>
            <a:ext cx="9323613" cy="914400"/>
          </a:xfrm>
        </p:spPr>
        <p:txBody>
          <a:bodyPr>
            <a:noAutofit/>
          </a:bodyPr>
          <a:lstStyle/>
          <a:p>
            <a:pPr marL="0" indent="0">
              <a:buNone/>
            </a:pPr>
            <a:r>
              <a:rPr lang="en-US" sz="2800" dirty="0"/>
              <a:t> Lets recall the gastrointestinal symptoms that we have just studied</a:t>
            </a:r>
          </a:p>
        </p:txBody>
      </p:sp>
      <p:pic>
        <p:nvPicPr>
          <p:cNvPr id="6" name="Picture 5">
            <a:extLst>
              <a:ext uri="{FF2B5EF4-FFF2-40B4-BE49-F238E27FC236}">
                <a16:creationId xmlns:a16="http://schemas.microsoft.com/office/drawing/2014/main" id="{FABFEA1B-DB88-4896-A743-237F0AF3D9C9}"/>
              </a:ext>
            </a:extLst>
          </p:cNvPr>
          <p:cNvPicPr>
            <a:picLocks noChangeAspect="1"/>
          </p:cNvPicPr>
          <p:nvPr/>
        </p:nvPicPr>
        <p:blipFill>
          <a:blip r:embed="rId2"/>
          <a:stretch>
            <a:fillRect/>
          </a:stretch>
        </p:blipFill>
        <p:spPr>
          <a:xfrm>
            <a:off x="1219200" y="1909689"/>
            <a:ext cx="10437257" cy="4262511"/>
          </a:xfrm>
          <a:prstGeom prst="rect">
            <a:avLst/>
          </a:prstGeom>
        </p:spPr>
      </p:pic>
      <p:pic>
        <p:nvPicPr>
          <p:cNvPr id="2" name="Picture 1" descr="Logo&#10;&#10;Description automatically generated">
            <a:extLst>
              <a:ext uri="{FF2B5EF4-FFF2-40B4-BE49-F238E27FC236}">
                <a16:creationId xmlns:a16="http://schemas.microsoft.com/office/drawing/2014/main" id="{EF0A630C-F926-A729-3FD0-5CADD689AEBA}"/>
              </a:ext>
            </a:extLst>
          </p:cNvPr>
          <p:cNvPicPr>
            <a:picLocks noChangeAspect="1"/>
          </p:cNvPicPr>
          <p:nvPr/>
        </p:nvPicPr>
        <p:blipFill>
          <a:blip r:embed="rId3"/>
          <a:stretch>
            <a:fillRect/>
          </a:stretch>
        </p:blipFill>
        <p:spPr>
          <a:xfrm>
            <a:off x="11201200" y="0"/>
            <a:ext cx="973684" cy="920016"/>
          </a:xfrm>
          <a:prstGeom prst="rect">
            <a:avLst/>
          </a:prstGeom>
        </p:spPr>
      </p:pic>
    </p:spTree>
    <p:extLst>
      <p:ext uri="{BB962C8B-B14F-4D97-AF65-F5344CB8AC3E}">
        <p14:creationId xmlns:p14="http://schemas.microsoft.com/office/powerpoint/2010/main" val="1468562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B0E9B-F0EE-4BFA-8956-C7037FF539C4}"/>
              </a:ext>
            </a:extLst>
          </p:cNvPr>
          <p:cNvSpPr>
            <a:spLocks noGrp="1"/>
          </p:cNvSpPr>
          <p:nvPr>
            <p:ph type="title"/>
          </p:nvPr>
        </p:nvSpPr>
        <p:spPr>
          <a:xfrm>
            <a:off x="1821766" y="2880360"/>
            <a:ext cx="9601200" cy="1485900"/>
          </a:xfrm>
        </p:spPr>
        <p:txBody>
          <a:bodyPr/>
          <a:lstStyle/>
          <a:p>
            <a:r>
              <a:rPr lang="en-US" b="1" dirty="0">
                <a:effectLst>
                  <a:outerShdw blurRad="38100" dist="38100" dir="2700000" algn="tl">
                    <a:srgbClr val="000000">
                      <a:alpha val="43137"/>
                    </a:srgbClr>
                  </a:outerShdw>
                </a:effectLst>
              </a:rPr>
              <a:t>INVESTIGATION OF GASTROINTESTINAL                DISEASE</a:t>
            </a:r>
          </a:p>
        </p:txBody>
      </p:sp>
      <p:sp>
        <p:nvSpPr>
          <p:cNvPr id="4" name="Rectangle 3">
            <a:extLst>
              <a:ext uri="{FF2B5EF4-FFF2-40B4-BE49-F238E27FC236}">
                <a16:creationId xmlns:a16="http://schemas.microsoft.com/office/drawing/2014/main" id="{41189663-575A-DC23-DAE0-0B626B6D905D}"/>
              </a:ext>
            </a:extLst>
          </p:cNvPr>
          <p:cNvSpPr/>
          <p:nvPr/>
        </p:nvSpPr>
        <p:spPr>
          <a:xfrm>
            <a:off x="3536912" y="146957"/>
            <a:ext cx="4376057" cy="50891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VERTICAL INTEGRATION</a:t>
            </a:r>
            <a:endParaRPr lang="en-PK" sz="2800" b="1" dirty="0">
              <a:solidFill>
                <a:schemeClr val="tx1"/>
              </a:solidFill>
            </a:endParaRPr>
          </a:p>
        </p:txBody>
      </p:sp>
      <p:pic>
        <p:nvPicPr>
          <p:cNvPr id="3" name="Picture 2" descr="Logo&#10;&#10;Description automatically generated">
            <a:extLst>
              <a:ext uri="{FF2B5EF4-FFF2-40B4-BE49-F238E27FC236}">
                <a16:creationId xmlns:a16="http://schemas.microsoft.com/office/drawing/2014/main" id="{F3BA9140-0C8C-BFBB-E53A-D0AE678A9A59}"/>
              </a:ext>
            </a:extLst>
          </p:cNvPr>
          <p:cNvPicPr>
            <a:picLocks noChangeAspect="1"/>
          </p:cNvPicPr>
          <p:nvPr/>
        </p:nvPicPr>
        <p:blipFill>
          <a:blip r:embed="rId2"/>
          <a:stretch>
            <a:fillRect/>
          </a:stretch>
        </p:blipFill>
        <p:spPr>
          <a:xfrm>
            <a:off x="11201200" y="0"/>
            <a:ext cx="973684" cy="920016"/>
          </a:xfrm>
          <a:prstGeom prst="rect">
            <a:avLst/>
          </a:prstGeom>
        </p:spPr>
      </p:pic>
    </p:spTree>
    <p:extLst>
      <p:ext uri="{BB962C8B-B14F-4D97-AF65-F5344CB8AC3E}">
        <p14:creationId xmlns:p14="http://schemas.microsoft.com/office/powerpoint/2010/main" val="2327427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3FDBA-F7A5-4030-BE82-220D9B557247}"/>
              </a:ext>
            </a:extLst>
          </p:cNvPr>
          <p:cNvSpPr>
            <a:spLocks noGrp="1"/>
          </p:cNvSpPr>
          <p:nvPr>
            <p:ph type="title"/>
          </p:nvPr>
        </p:nvSpPr>
        <p:spPr>
          <a:xfrm>
            <a:off x="1714499" y="946777"/>
            <a:ext cx="9127671" cy="737789"/>
          </a:xfrm>
        </p:spPr>
        <p:txBody>
          <a:bodyPr/>
          <a:lstStyle/>
          <a:p>
            <a:r>
              <a:rPr lang="en-US" b="1" dirty="0"/>
              <a:t>BLOOD TESTS</a:t>
            </a:r>
          </a:p>
        </p:txBody>
      </p:sp>
      <p:sp>
        <p:nvSpPr>
          <p:cNvPr id="3" name="Content Placeholder 2">
            <a:extLst>
              <a:ext uri="{FF2B5EF4-FFF2-40B4-BE49-F238E27FC236}">
                <a16:creationId xmlns:a16="http://schemas.microsoft.com/office/drawing/2014/main" id="{906B5563-9116-4ED0-87A6-2620705CBB6C}"/>
              </a:ext>
            </a:extLst>
          </p:cNvPr>
          <p:cNvSpPr>
            <a:spLocks noGrp="1"/>
          </p:cNvSpPr>
          <p:nvPr>
            <p:ph idx="1"/>
          </p:nvPr>
        </p:nvSpPr>
        <p:spPr>
          <a:xfrm>
            <a:off x="1820634" y="1684566"/>
            <a:ext cx="8915400" cy="3777622"/>
          </a:xfrm>
        </p:spPr>
        <p:txBody>
          <a:bodyPr/>
          <a:lstStyle/>
          <a:p>
            <a:pPr>
              <a:buFont typeface="Arial" panose="020B0604020202020204" pitchFamily="34" charset="0"/>
              <a:buChar char="•"/>
            </a:pPr>
            <a:r>
              <a:rPr lang="en-US" sz="2800" dirty="0"/>
              <a:t>Blood complete picture</a:t>
            </a:r>
          </a:p>
          <a:p>
            <a:pPr>
              <a:buFont typeface="Arial" panose="020B0604020202020204" pitchFamily="34" charset="0"/>
              <a:buChar char="•"/>
            </a:pPr>
            <a:r>
              <a:rPr lang="en-US" sz="2800" dirty="0"/>
              <a:t>Liver function test</a:t>
            </a:r>
          </a:p>
          <a:p>
            <a:pPr>
              <a:buFont typeface="Arial" panose="020B0604020202020204" pitchFamily="34" charset="0"/>
              <a:buChar char="•"/>
            </a:pPr>
            <a:r>
              <a:rPr lang="en-US" sz="2800" dirty="0"/>
              <a:t>Viral serologies</a:t>
            </a:r>
          </a:p>
          <a:p>
            <a:pPr>
              <a:buFont typeface="Arial" panose="020B0604020202020204" pitchFamily="34" charset="0"/>
              <a:buChar char="•"/>
            </a:pPr>
            <a:r>
              <a:rPr lang="en-US" sz="2800" dirty="0"/>
              <a:t>Iron studies</a:t>
            </a:r>
          </a:p>
          <a:p>
            <a:pPr>
              <a:buFont typeface="Arial" panose="020B0604020202020204" pitchFamily="34" charset="0"/>
              <a:buChar char="•"/>
            </a:pPr>
            <a:r>
              <a:rPr lang="en-US" sz="2800" dirty="0"/>
              <a:t>ESR, CRP</a:t>
            </a:r>
          </a:p>
          <a:p>
            <a:pPr marL="0" indent="0">
              <a:buNone/>
            </a:pPr>
            <a:endParaRPr lang="en-US" dirty="0"/>
          </a:p>
        </p:txBody>
      </p:sp>
      <p:sp>
        <p:nvSpPr>
          <p:cNvPr id="4" name="Rectangle 3">
            <a:extLst>
              <a:ext uri="{FF2B5EF4-FFF2-40B4-BE49-F238E27FC236}">
                <a16:creationId xmlns:a16="http://schemas.microsoft.com/office/drawing/2014/main" id="{248D1F88-F485-2972-16C5-6EBCF265CB5C}"/>
              </a:ext>
            </a:extLst>
          </p:cNvPr>
          <p:cNvSpPr/>
          <p:nvPr/>
        </p:nvSpPr>
        <p:spPr>
          <a:xfrm>
            <a:off x="3536912" y="146957"/>
            <a:ext cx="4376057" cy="50891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VERTICAL INTEGRATION</a:t>
            </a:r>
            <a:endParaRPr lang="en-PK" sz="2800" b="1" dirty="0">
              <a:solidFill>
                <a:schemeClr val="tx1"/>
              </a:solidFill>
            </a:endParaRPr>
          </a:p>
        </p:txBody>
      </p:sp>
      <p:pic>
        <p:nvPicPr>
          <p:cNvPr id="5" name="Picture 4" descr="Logo&#10;&#10;Description automatically generated">
            <a:extLst>
              <a:ext uri="{FF2B5EF4-FFF2-40B4-BE49-F238E27FC236}">
                <a16:creationId xmlns:a16="http://schemas.microsoft.com/office/drawing/2014/main" id="{7CD9B428-7A64-AF7D-5DB1-0D9C133954C4}"/>
              </a:ext>
            </a:extLst>
          </p:cNvPr>
          <p:cNvPicPr>
            <a:picLocks noChangeAspect="1"/>
          </p:cNvPicPr>
          <p:nvPr/>
        </p:nvPicPr>
        <p:blipFill>
          <a:blip r:embed="rId2"/>
          <a:stretch>
            <a:fillRect/>
          </a:stretch>
        </p:blipFill>
        <p:spPr>
          <a:xfrm>
            <a:off x="11201200" y="0"/>
            <a:ext cx="973684" cy="920016"/>
          </a:xfrm>
          <a:prstGeom prst="rect">
            <a:avLst/>
          </a:prstGeom>
        </p:spPr>
      </p:pic>
    </p:spTree>
    <p:extLst>
      <p:ext uri="{BB962C8B-B14F-4D97-AF65-F5344CB8AC3E}">
        <p14:creationId xmlns:p14="http://schemas.microsoft.com/office/powerpoint/2010/main" val="16409230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80CBB-F539-44AC-9D3C-504DF8194410}"/>
              </a:ext>
            </a:extLst>
          </p:cNvPr>
          <p:cNvSpPr>
            <a:spLocks noGrp="1"/>
          </p:cNvSpPr>
          <p:nvPr>
            <p:ph type="title"/>
          </p:nvPr>
        </p:nvSpPr>
        <p:spPr>
          <a:xfrm>
            <a:off x="1485900" y="655867"/>
            <a:ext cx="3967843" cy="643305"/>
          </a:xfrm>
        </p:spPr>
        <p:txBody>
          <a:bodyPr>
            <a:normAutofit/>
          </a:bodyPr>
          <a:lstStyle/>
          <a:p>
            <a:r>
              <a:rPr lang="en-US" dirty="0"/>
              <a:t> </a:t>
            </a:r>
            <a:r>
              <a:rPr lang="en-US" b="1" dirty="0"/>
              <a:t>Plain x-ray</a:t>
            </a:r>
          </a:p>
        </p:txBody>
      </p:sp>
      <p:sp>
        <p:nvSpPr>
          <p:cNvPr id="3" name="Content Placeholder 2">
            <a:extLst>
              <a:ext uri="{FF2B5EF4-FFF2-40B4-BE49-F238E27FC236}">
                <a16:creationId xmlns:a16="http://schemas.microsoft.com/office/drawing/2014/main" id="{0621C2C2-BD45-4AEB-96BA-F01EB5A5420F}"/>
              </a:ext>
            </a:extLst>
          </p:cNvPr>
          <p:cNvSpPr>
            <a:spLocks noGrp="1"/>
          </p:cNvSpPr>
          <p:nvPr>
            <p:ph idx="1"/>
          </p:nvPr>
        </p:nvSpPr>
        <p:spPr>
          <a:xfrm>
            <a:off x="393895" y="1237956"/>
            <a:ext cx="11521440" cy="5348581"/>
          </a:xfrm>
        </p:spPr>
        <p:txBody>
          <a:bodyPr/>
          <a:lstStyle/>
          <a:p>
            <a:pPr marL="0" indent="0">
              <a:buNone/>
            </a:pPr>
            <a:r>
              <a:rPr lang="en-US" sz="2400" dirty="0"/>
              <a:t>Plain X-rays of the abdomen are useful in the diagnosis of</a:t>
            </a:r>
          </a:p>
          <a:p>
            <a:r>
              <a:rPr lang="en-US" sz="2400" dirty="0"/>
              <a:t>intestinal obstruction or paralytic ileus</a:t>
            </a:r>
          </a:p>
          <a:p>
            <a:r>
              <a:rPr lang="en-US" sz="2400" dirty="0"/>
              <a:t>Calcified lymph nodes,</a:t>
            </a:r>
          </a:p>
          <a:p>
            <a:r>
              <a:rPr lang="en-US" sz="2400" dirty="0"/>
              <a:t> gallstones and renal stones</a:t>
            </a:r>
          </a:p>
          <a:p>
            <a:r>
              <a:rPr lang="en-US" sz="2400" dirty="0"/>
              <a:t> Chest X-ray subdiaphragmatic free air</a:t>
            </a:r>
          </a:p>
          <a:p>
            <a:endParaRPr lang="en-US" dirty="0"/>
          </a:p>
        </p:txBody>
      </p:sp>
      <p:pic>
        <p:nvPicPr>
          <p:cNvPr id="4" name="Picture 3">
            <a:extLst>
              <a:ext uri="{FF2B5EF4-FFF2-40B4-BE49-F238E27FC236}">
                <a16:creationId xmlns:a16="http://schemas.microsoft.com/office/drawing/2014/main" id="{48F8F21B-469B-4E3A-9A1E-E4F0E25B13C1}"/>
              </a:ext>
            </a:extLst>
          </p:cNvPr>
          <p:cNvPicPr>
            <a:picLocks noChangeAspect="1"/>
          </p:cNvPicPr>
          <p:nvPr/>
        </p:nvPicPr>
        <p:blipFill>
          <a:blip r:embed="rId2"/>
          <a:stretch>
            <a:fillRect/>
          </a:stretch>
        </p:blipFill>
        <p:spPr>
          <a:xfrm>
            <a:off x="580584" y="3671666"/>
            <a:ext cx="2415833" cy="2914871"/>
          </a:xfrm>
          <a:prstGeom prst="rect">
            <a:avLst/>
          </a:prstGeom>
        </p:spPr>
      </p:pic>
      <p:pic>
        <p:nvPicPr>
          <p:cNvPr id="5" name="Picture 4">
            <a:extLst>
              <a:ext uri="{FF2B5EF4-FFF2-40B4-BE49-F238E27FC236}">
                <a16:creationId xmlns:a16="http://schemas.microsoft.com/office/drawing/2014/main" id="{A4AE137D-743A-464F-8DD0-A9C85CC24B60}"/>
              </a:ext>
            </a:extLst>
          </p:cNvPr>
          <p:cNvPicPr>
            <a:picLocks noChangeAspect="1"/>
          </p:cNvPicPr>
          <p:nvPr/>
        </p:nvPicPr>
        <p:blipFill>
          <a:blip r:embed="rId3"/>
          <a:stretch>
            <a:fillRect/>
          </a:stretch>
        </p:blipFill>
        <p:spPr>
          <a:xfrm>
            <a:off x="3191754" y="3671665"/>
            <a:ext cx="2575999" cy="2914871"/>
          </a:xfrm>
          <a:prstGeom prst="rect">
            <a:avLst/>
          </a:prstGeom>
        </p:spPr>
      </p:pic>
      <p:pic>
        <p:nvPicPr>
          <p:cNvPr id="6" name="Picture 5">
            <a:extLst>
              <a:ext uri="{FF2B5EF4-FFF2-40B4-BE49-F238E27FC236}">
                <a16:creationId xmlns:a16="http://schemas.microsoft.com/office/drawing/2014/main" id="{BBBC2861-80BB-463B-8BB2-417E491FAE33}"/>
              </a:ext>
            </a:extLst>
          </p:cNvPr>
          <p:cNvPicPr>
            <a:picLocks noChangeAspect="1"/>
          </p:cNvPicPr>
          <p:nvPr/>
        </p:nvPicPr>
        <p:blipFill>
          <a:blip r:embed="rId4"/>
          <a:stretch>
            <a:fillRect/>
          </a:stretch>
        </p:blipFill>
        <p:spPr>
          <a:xfrm>
            <a:off x="5989613" y="3671665"/>
            <a:ext cx="2238375" cy="2914871"/>
          </a:xfrm>
          <a:prstGeom prst="rect">
            <a:avLst/>
          </a:prstGeom>
        </p:spPr>
      </p:pic>
      <p:pic>
        <p:nvPicPr>
          <p:cNvPr id="7" name="Picture 6">
            <a:extLst>
              <a:ext uri="{FF2B5EF4-FFF2-40B4-BE49-F238E27FC236}">
                <a16:creationId xmlns:a16="http://schemas.microsoft.com/office/drawing/2014/main" id="{56AD1CE6-8708-47D8-A5B4-98E3B52913CA}"/>
              </a:ext>
            </a:extLst>
          </p:cNvPr>
          <p:cNvPicPr>
            <a:picLocks noChangeAspect="1"/>
          </p:cNvPicPr>
          <p:nvPr/>
        </p:nvPicPr>
        <p:blipFill rotWithShape="1">
          <a:blip r:embed="rId5"/>
          <a:srcRect l="6889" t="8010" r="6218"/>
          <a:stretch/>
        </p:blipFill>
        <p:spPr>
          <a:xfrm>
            <a:off x="8449848" y="3671665"/>
            <a:ext cx="2238375" cy="2786797"/>
          </a:xfrm>
          <a:prstGeom prst="rect">
            <a:avLst/>
          </a:prstGeom>
        </p:spPr>
      </p:pic>
      <p:pic>
        <p:nvPicPr>
          <p:cNvPr id="9" name="Picture 8">
            <a:extLst>
              <a:ext uri="{FF2B5EF4-FFF2-40B4-BE49-F238E27FC236}">
                <a16:creationId xmlns:a16="http://schemas.microsoft.com/office/drawing/2014/main" id="{12C3500F-AFF5-401E-AB39-81754EE8177E}"/>
              </a:ext>
            </a:extLst>
          </p:cNvPr>
          <p:cNvPicPr>
            <a:picLocks noChangeAspect="1"/>
          </p:cNvPicPr>
          <p:nvPr/>
        </p:nvPicPr>
        <p:blipFill>
          <a:blip r:embed="rId6"/>
          <a:stretch>
            <a:fillRect/>
          </a:stretch>
        </p:blipFill>
        <p:spPr>
          <a:xfrm>
            <a:off x="8623496" y="815926"/>
            <a:ext cx="2196904" cy="2485000"/>
          </a:xfrm>
          <a:prstGeom prst="rect">
            <a:avLst/>
          </a:prstGeom>
        </p:spPr>
      </p:pic>
      <p:sp>
        <p:nvSpPr>
          <p:cNvPr id="8" name="Rectangle 7">
            <a:extLst>
              <a:ext uri="{FF2B5EF4-FFF2-40B4-BE49-F238E27FC236}">
                <a16:creationId xmlns:a16="http://schemas.microsoft.com/office/drawing/2014/main" id="{5E1ECF58-D118-E8A8-A58B-8614D56F6011}"/>
              </a:ext>
            </a:extLst>
          </p:cNvPr>
          <p:cNvSpPr/>
          <p:nvPr/>
        </p:nvSpPr>
        <p:spPr>
          <a:xfrm>
            <a:off x="3536912" y="146957"/>
            <a:ext cx="4376057" cy="50891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VERTICAL INTEGRATION</a:t>
            </a:r>
            <a:endParaRPr lang="en-PK" sz="2800" b="1" dirty="0">
              <a:solidFill>
                <a:schemeClr val="tx1"/>
              </a:solidFill>
            </a:endParaRPr>
          </a:p>
        </p:txBody>
      </p:sp>
      <p:pic>
        <p:nvPicPr>
          <p:cNvPr id="10" name="Picture 9" descr="Logo&#10;&#10;Description automatically generated">
            <a:extLst>
              <a:ext uri="{FF2B5EF4-FFF2-40B4-BE49-F238E27FC236}">
                <a16:creationId xmlns:a16="http://schemas.microsoft.com/office/drawing/2014/main" id="{66E58576-757C-0183-7BBA-3ACF3FEEE40F}"/>
              </a:ext>
            </a:extLst>
          </p:cNvPr>
          <p:cNvPicPr>
            <a:picLocks noChangeAspect="1"/>
          </p:cNvPicPr>
          <p:nvPr/>
        </p:nvPicPr>
        <p:blipFill>
          <a:blip r:embed="rId7"/>
          <a:stretch>
            <a:fillRect/>
          </a:stretch>
        </p:blipFill>
        <p:spPr>
          <a:xfrm>
            <a:off x="11201200" y="0"/>
            <a:ext cx="973684" cy="920016"/>
          </a:xfrm>
          <a:prstGeom prst="rect">
            <a:avLst/>
          </a:prstGeom>
        </p:spPr>
      </p:pic>
    </p:spTree>
    <p:extLst>
      <p:ext uri="{BB962C8B-B14F-4D97-AF65-F5344CB8AC3E}">
        <p14:creationId xmlns:p14="http://schemas.microsoft.com/office/powerpoint/2010/main" val="1388773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006A3-46CA-4310-A038-0BD60ED36663}"/>
              </a:ext>
            </a:extLst>
          </p:cNvPr>
          <p:cNvSpPr>
            <a:spLocks noGrp="1"/>
          </p:cNvSpPr>
          <p:nvPr>
            <p:ph type="title"/>
          </p:nvPr>
        </p:nvSpPr>
        <p:spPr>
          <a:xfrm>
            <a:off x="1747157" y="626834"/>
            <a:ext cx="5868382" cy="690173"/>
          </a:xfrm>
        </p:spPr>
        <p:txBody>
          <a:bodyPr/>
          <a:lstStyle/>
          <a:p>
            <a:r>
              <a:rPr lang="en-US" b="1" dirty="0"/>
              <a:t>Contrast studies</a:t>
            </a:r>
          </a:p>
        </p:txBody>
      </p:sp>
      <p:sp>
        <p:nvSpPr>
          <p:cNvPr id="3" name="Content Placeholder 2">
            <a:extLst>
              <a:ext uri="{FF2B5EF4-FFF2-40B4-BE49-F238E27FC236}">
                <a16:creationId xmlns:a16="http://schemas.microsoft.com/office/drawing/2014/main" id="{CE60580C-9AF8-40F4-AAC3-7E00DA31C9FE}"/>
              </a:ext>
            </a:extLst>
          </p:cNvPr>
          <p:cNvSpPr>
            <a:spLocks noGrp="1"/>
          </p:cNvSpPr>
          <p:nvPr>
            <p:ph idx="1"/>
          </p:nvPr>
        </p:nvSpPr>
        <p:spPr>
          <a:xfrm>
            <a:off x="569740" y="1428750"/>
            <a:ext cx="11050173" cy="4510087"/>
          </a:xfrm>
        </p:spPr>
        <p:txBody>
          <a:bodyPr>
            <a:normAutofit/>
          </a:bodyPr>
          <a:lstStyle/>
          <a:p>
            <a:pPr>
              <a:lnSpc>
                <a:spcPct val="150000"/>
              </a:lnSpc>
            </a:pPr>
            <a:r>
              <a:rPr lang="en-US" sz="2400" dirty="0"/>
              <a:t>X-rays with contrast medium( barium sulphate) are useful for detecting filling defects, such as tumors, strictures, ulcers and motility disorders</a:t>
            </a:r>
          </a:p>
        </p:txBody>
      </p:sp>
      <p:pic>
        <p:nvPicPr>
          <p:cNvPr id="4" name="Picture 3">
            <a:extLst>
              <a:ext uri="{FF2B5EF4-FFF2-40B4-BE49-F238E27FC236}">
                <a16:creationId xmlns:a16="http://schemas.microsoft.com/office/drawing/2014/main" id="{F0FA42E8-A558-4767-AC9C-A8ADA854CEF7}"/>
              </a:ext>
            </a:extLst>
          </p:cNvPr>
          <p:cNvPicPr>
            <a:picLocks noChangeAspect="1"/>
          </p:cNvPicPr>
          <p:nvPr/>
        </p:nvPicPr>
        <p:blipFill>
          <a:blip r:embed="rId2"/>
          <a:stretch>
            <a:fillRect/>
          </a:stretch>
        </p:blipFill>
        <p:spPr>
          <a:xfrm>
            <a:off x="166507" y="2691032"/>
            <a:ext cx="2006149" cy="2894428"/>
          </a:xfrm>
          <a:prstGeom prst="rect">
            <a:avLst/>
          </a:prstGeom>
        </p:spPr>
      </p:pic>
      <p:pic>
        <p:nvPicPr>
          <p:cNvPr id="5" name="Picture 4">
            <a:extLst>
              <a:ext uri="{FF2B5EF4-FFF2-40B4-BE49-F238E27FC236}">
                <a16:creationId xmlns:a16="http://schemas.microsoft.com/office/drawing/2014/main" id="{202A5C1B-B3F3-4F8E-9970-2D0D61AF249F}"/>
              </a:ext>
            </a:extLst>
          </p:cNvPr>
          <p:cNvPicPr>
            <a:picLocks noChangeAspect="1"/>
          </p:cNvPicPr>
          <p:nvPr/>
        </p:nvPicPr>
        <p:blipFill>
          <a:blip r:embed="rId3"/>
          <a:stretch>
            <a:fillRect/>
          </a:stretch>
        </p:blipFill>
        <p:spPr>
          <a:xfrm>
            <a:off x="9840006" y="2759743"/>
            <a:ext cx="2107966" cy="3477797"/>
          </a:xfrm>
          <a:prstGeom prst="rect">
            <a:avLst/>
          </a:prstGeom>
        </p:spPr>
      </p:pic>
      <p:pic>
        <p:nvPicPr>
          <p:cNvPr id="6" name="Picture 5">
            <a:extLst>
              <a:ext uri="{FF2B5EF4-FFF2-40B4-BE49-F238E27FC236}">
                <a16:creationId xmlns:a16="http://schemas.microsoft.com/office/drawing/2014/main" id="{4E21D11B-92DC-407B-98DE-2DAD6089B0A2}"/>
              </a:ext>
            </a:extLst>
          </p:cNvPr>
          <p:cNvPicPr>
            <a:picLocks noChangeAspect="1"/>
          </p:cNvPicPr>
          <p:nvPr/>
        </p:nvPicPr>
        <p:blipFill>
          <a:blip r:embed="rId4"/>
          <a:stretch>
            <a:fillRect/>
          </a:stretch>
        </p:blipFill>
        <p:spPr>
          <a:xfrm>
            <a:off x="7440945" y="2691032"/>
            <a:ext cx="2107966" cy="3040856"/>
          </a:xfrm>
          <a:prstGeom prst="rect">
            <a:avLst/>
          </a:prstGeom>
        </p:spPr>
      </p:pic>
      <p:pic>
        <p:nvPicPr>
          <p:cNvPr id="7" name="Picture 6">
            <a:extLst>
              <a:ext uri="{FF2B5EF4-FFF2-40B4-BE49-F238E27FC236}">
                <a16:creationId xmlns:a16="http://schemas.microsoft.com/office/drawing/2014/main" id="{B0FE2F5E-BAB9-4BB7-B02C-B6A6BE544F36}"/>
              </a:ext>
            </a:extLst>
          </p:cNvPr>
          <p:cNvPicPr>
            <a:picLocks noChangeAspect="1"/>
          </p:cNvPicPr>
          <p:nvPr/>
        </p:nvPicPr>
        <p:blipFill>
          <a:blip r:embed="rId5"/>
          <a:stretch>
            <a:fillRect/>
          </a:stretch>
        </p:blipFill>
        <p:spPr>
          <a:xfrm>
            <a:off x="4697968" y="2721055"/>
            <a:ext cx="2466975" cy="2822662"/>
          </a:xfrm>
          <a:prstGeom prst="rect">
            <a:avLst/>
          </a:prstGeom>
        </p:spPr>
      </p:pic>
      <p:pic>
        <p:nvPicPr>
          <p:cNvPr id="8" name="Picture 7">
            <a:extLst>
              <a:ext uri="{FF2B5EF4-FFF2-40B4-BE49-F238E27FC236}">
                <a16:creationId xmlns:a16="http://schemas.microsoft.com/office/drawing/2014/main" id="{4575DA04-0710-4712-ABF9-EF3675D64968}"/>
              </a:ext>
            </a:extLst>
          </p:cNvPr>
          <p:cNvPicPr>
            <a:picLocks noChangeAspect="1"/>
          </p:cNvPicPr>
          <p:nvPr/>
        </p:nvPicPr>
        <p:blipFill>
          <a:blip r:embed="rId6"/>
          <a:stretch>
            <a:fillRect/>
          </a:stretch>
        </p:blipFill>
        <p:spPr>
          <a:xfrm>
            <a:off x="2568867" y="2691032"/>
            <a:ext cx="1781175" cy="3765234"/>
          </a:xfrm>
          <a:prstGeom prst="rect">
            <a:avLst/>
          </a:prstGeom>
        </p:spPr>
      </p:pic>
      <p:sp>
        <p:nvSpPr>
          <p:cNvPr id="9" name="Rectangle 8">
            <a:extLst>
              <a:ext uri="{FF2B5EF4-FFF2-40B4-BE49-F238E27FC236}">
                <a16:creationId xmlns:a16="http://schemas.microsoft.com/office/drawing/2014/main" id="{A0205478-7DD9-457C-90F5-C565AAE78032}"/>
              </a:ext>
            </a:extLst>
          </p:cNvPr>
          <p:cNvSpPr/>
          <p:nvPr/>
        </p:nvSpPr>
        <p:spPr>
          <a:xfrm>
            <a:off x="3536912" y="146957"/>
            <a:ext cx="4376057" cy="50891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VERTICAL INTEGRATION</a:t>
            </a:r>
            <a:endParaRPr lang="en-PK" sz="2800" b="1" dirty="0">
              <a:solidFill>
                <a:schemeClr val="tx1"/>
              </a:solidFill>
            </a:endParaRPr>
          </a:p>
        </p:txBody>
      </p:sp>
      <p:pic>
        <p:nvPicPr>
          <p:cNvPr id="10" name="Picture 9" descr="Logo&#10;&#10;Description automatically generated">
            <a:extLst>
              <a:ext uri="{FF2B5EF4-FFF2-40B4-BE49-F238E27FC236}">
                <a16:creationId xmlns:a16="http://schemas.microsoft.com/office/drawing/2014/main" id="{01883006-FFA9-FAF4-5F97-1CE5AE5C2298}"/>
              </a:ext>
            </a:extLst>
          </p:cNvPr>
          <p:cNvPicPr>
            <a:picLocks noChangeAspect="1"/>
          </p:cNvPicPr>
          <p:nvPr/>
        </p:nvPicPr>
        <p:blipFill>
          <a:blip r:embed="rId7"/>
          <a:stretch>
            <a:fillRect/>
          </a:stretch>
        </p:blipFill>
        <p:spPr>
          <a:xfrm>
            <a:off x="11201200" y="0"/>
            <a:ext cx="973684" cy="920016"/>
          </a:xfrm>
          <a:prstGeom prst="rect">
            <a:avLst/>
          </a:prstGeom>
        </p:spPr>
      </p:pic>
    </p:spTree>
    <p:extLst>
      <p:ext uri="{BB962C8B-B14F-4D97-AF65-F5344CB8AC3E}">
        <p14:creationId xmlns:p14="http://schemas.microsoft.com/office/powerpoint/2010/main" val="13006098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C4A62-9423-4B56-B7FB-5D2F57A2BFE0}"/>
              </a:ext>
            </a:extLst>
          </p:cNvPr>
          <p:cNvSpPr>
            <a:spLocks noGrp="1"/>
          </p:cNvSpPr>
          <p:nvPr>
            <p:ph type="title"/>
          </p:nvPr>
        </p:nvSpPr>
        <p:spPr>
          <a:xfrm>
            <a:off x="620485" y="947057"/>
            <a:ext cx="10776857" cy="738440"/>
          </a:xfrm>
        </p:spPr>
        <p:txBody>
          <a:bodyPr>
            <a:normAutofit/>
          </a:bodyPr>
          <a:lstStyle/>
          <a:p>
            <a:r>
              <a:rPr lang="en-US" b="1" dirty="0"/>
              <a:t>ULTRASOUND           CT SCAN                     MRI</a:t>
            </a:r>
          </a:p>
        </p:txBody>
      </p:sp>
      <p:sp>
        <p:nvSpPr>
          <p:cNvPr id="3" name="Content Placeholder 2">
            <a:extLst>
              <a:ext uri="{FF2B5EF4-FFF2-40B4-BE49-F238E27FC236}">
                <a16:creationId xmlns:a16="http://schemas.microsoft.com/office/drawing/2014/main" id="{30C30A29-B124-49F8-BCBB-576C43FBC22D}"/>
              </a:ext>
            </a:extLst>
          </p:cNvPr>
          <p:cNvSpPr>
            <a:spLocks noGrp="1"/>
          </p:cNvSpPr>
          <p:nvPr>
            <p:ph idx="1"/>
          </p:nvPr>
        </p:nvSpPr>
        <p:spPr>
          <a:xfrm>
            <a:off x="471267" y="1685496"/>
            <a:ext cx="9601200" cy="3581400"/>
          </a:xfrm>
        </p:spPr>
        <p:txBody>
          <a:bodyPr/>
          <a:lstStyle/>
          <a:p>
            <a:pPr>
              <a:lnSpc>
                <a:spcPct val="100000"/>
              </a:lnSpc>
              <a:buFont typeface="Arial" panose="020B0604020202020204" pitchFamily="34" charset="0"/>
              <a:buChar char="•"/>
            </a:pPr>
            <a:r>
              <a:rPr lang="en-US" sz="2000" dirty="0"/>
              <a:t>Abdominal masses</a:t>
            </a:r>
          </a:p>
          <a:p>
            <a:pPr>
              <a:lnSpc>
                <a:spcPct val="100000"/>
              </a:lnSpc>
              <a:buFont typeface="Arial" panose="020B0604020202020204" pitchFamily="34" charset="0"/>
              <a:buChar char="•"/>
            </a:pPr>
            <a:r>
              <a:rPr lang="en-US" sz="2000" dirty="0"/>
              <a:t>Organomegaly</a:t>
            </a:r>
          </a:p>
          <a:p>
            <a:pPr>
              <a:lnSpc>
                <a:spcPct val="100000"/>
              </a:lnSpc>
              <a:buFont typeface="Arial" panose="020B0604020202020204" pitchFamily="34" charset="0"/>
              <a:buChar char="•"/>
            </a:pPr>
            <a:r>
              <a:rPr lang="en-US" sz="2000" dirty="0"/>
              <a:t>Ascites</a:t>
            </a:r>
          </a:p>
          <a:p>
            <a:pPr>
              <a:lnSpc>
                <a:spcPct val="100000"/>
              </a:lnSpc>
              <a:buFont typeface="Arial" panose="020B0604020202020204" pitchFamily="34" charset="0"/>
              <a:buChar char="•"/>
            </a:pPr>
            <a:r>
              <a:rPr lang="en-US" sz="2000" dirty="0"/>
              <a:t>Biliary tract dilatation</a:t>
            </a:r>
          </a:p>
          <a:p>
            <a:pPr>
              <a:lnSpc>
                <a:spcPct val="100000"/>
              </a:lnSpc>
              <a:buFont typeface="Arial" panose="020B0604020202020204" pitchFamily="34" charset="0"/>
              <a:buChar char="•"/>
            </a:pPr>
            <a:r>
              <a:rPr lang="en-US" sz="2000" dirty="0"/>
              <a:t>Gallstones</a:t>
            </a:r>
          </a:p>
          <a:p>
            <a:pPr>
              <a:lnSpc>
                <a:spcPct val="100000"/>
              </a:lnSpc>
              <a:buFont typeface="Arial" panose="020B0604020202020204" pitchFamily="34" charset="0"/>
              <a:buChar char="•"/>
            </a:pPr>
            <a:r>
              <a:rPr lang="en-US" sz="2000" dirty="0"/>
              <a:t>Guided biopsy of lesions</a:t>
            </a:r>
          </a:p>
          <a:p>
            <a:pPr>
              <a:lnSpc>
                <a:spcPct val="100000"/>
              </a:lnSpc>
              <a:buFont typeface="Arial" panose="020B0604020202020204" pitchFamily="34" charset="0"/>
              <a:buChar char="•"/>
            </a:pPr>
            <a:r>
              <a:rPr lang="en-US" sz="2000" dirty="0"/>
              <a:t>Small bowel imaging</a:t>
            </a:r>
          </a:p>
          <a:p>
            <a:endParaRPr lang="en-US" dirty="0"/>
          </a:p>
        </p:txBody>
      </p:sp>
      <p:sp>
        <p:nvSpPr>
          <p:cNvPr id="4" name="Rectangle 3">
            <a:extLst>
              <a:ext uri="{FF2B5EF4-FFF2-40B4-BE49-F238E27FC236}">
                <a16:creationId xmlns:a16="http://schemas.microsoft.com/office/drawing/2014/main" id="{5E699F55-2219-49A5-90D7-ACEE4D16E94D}"/>
              </a:ext>
            </a:extLst>
          </p:cNvPr>
          <p:cNvSpPr/>
          <p:nvPr/>
        </p:nvSpPr>
        <p:spPr>
          <a:xfrm>
            <a:off x="3820886" y="1685495"/>
            <a:ext cx="6251581" cy="2342116"/>
          </a:xfrm>
          <a:prstGeom prst="rect">
            <a:avLst/>
          </a:prstGeom>
        </p:spPr>
        <p:txBody>
          <a:bodyPr wrap="square">
            <a:spAutoFit/>
          </a:bodyPr>
          <a:lstStyle/>
          <a:p>
            <a:pPr marL="342900" indent="-342900">
              <a:lnSpc>
                <a:spcPct val="150000"/>
              </a:lnSpc>
              <a:buFont typeface="Arial" panose="020B0604020202020204" pitchFamily="34" charset="0"/>
              <a:buChar char="•"/>
            </a:pPr>
            <a:r>
              <a:rPr lang="en-US" sz="2000" dirty="0"/>
              <a:t>Assessment of pancreatic disease</a:t>
            </a:r>
          </a:p>
          <a:p>
            <a:pPr marL="342900" indent="-342900">
              <a:lnSpc>
                <a:spcPct val="150000"/>
              </a:lnSpc>
              <a:buFont typeface="Arial" panose="020B0604020202020204" pitchFamily="34" charset="0"/>
              <a:buChar char="•"/>
            </a:pPr>
            <a:r>
              <a:rPr lang="en-US" sz="2000" dirty="0"/>
              <a:t>Tumor deposits and staging</a:t>
            </a:r>
          </a:p>
          <a:p>
            <a:pPr marL="342900" indent="-342900">
              <a:lnSpc>
                <a:spcPct val="150000"/>
              </a:lnSpc>
              <a:buFont typeface="Arial" panose="020B0604020202020204" pitchFamily="34" charset="0"/>
              <a:buChar char="•"/>
            </a:pPr>
            <a:r>
              <a:rPr lang="en-US" sz="2000" dirty="0"/>
              <a:t>CT colonography(virtual colonoscopy)</a:t>
            </a:r>
          </a:p>
          <a:p>
            <a:pPr marL="342900" indent="-342900">
              <a:lnSpc>
                <a:spcPct val="150000"/>
              </a:lnSpc>
              <a:buFont typeface="Arial" panose="020B0604020202020204" pitchFamily="34" charset="0"/>
              <a:buChar char="•"/>
            </a:pPr>
            <a:r>
              <a:rPr lang="en-US" sz="2000" dirty="0"/>
              <a:t>Assessment of lesion vascularity</a:t>
            </a:r>
          </a:p>
          <a:p>
            <a:pPr marL="342900" indent="-342900">
              <a:lnSpc>
                <a:spcPct val="150000"/>
              </a:lnSpc>
              <a:buFont typeface="Arial" panose="020B0604020202020204" pitchFamily="34" charset="0"/>
              <a:buChar char="•"/>
            </a:pPr>
            <a:r>
              <a:rPr lang="en-US" sz="2000" dirty="0"/>
              <a:t>Abscesses and collections</a:t>
            </a:r>
          </a:p>
        </p:txBody>
      </p:sp>
      <p:sp>
        <p:nvSpPr>
          <p:cNvPr id="5" name="Rectangle 4">
            <a:extLst>
              <a:ext uri="{FF2B5EF4-FFF2-40B4-BE49-F238E27FC236}">
                <a16:creationId xmlns:a16="http://schemas.microsoft.com/office/drawing/2014/main" id="{AEABCA4F-2681-459E-9AD8-9A3AF9FF2BD5}"/>
              </a:ext>
            </a:extLst>
          </p:cNvPr>
          <p:cNvSpPr/>
          <p:nvPr/>
        </p:nvSpPr>
        <p:spPr>
          <a:xfrm>
            <a:off x="9011780" y="1591104"/>
            <a:ext cx="2973391" cy="3727111"/>
          </a:xfrm>
          <a:prstGeom prst="rect">
            <a:avLst/>
          </a:prstGeom>
        </p:spPr>
        <p:txBody>
          <a:bodyPr wrap="square">
            <a:spAutoFit/>
          </a:bodyPr>
          <a:lstStyle/>
          <a:p>
            <a:pPr marL="285750" indent="-285750">
              <a:lnSpc>
                <a:spcPct val="150000"/>
              </a:lnSpc>
              <a:buFont typeface="Arial" panose="020B0604020202020204" pitchFamily="34" charset="0"/>
              <a:buChar char="•"/>
            </a:pPr>
            <a:r>
              <a:rPr lang="en-US" sz="2000" dirty="0"/>
              <a:t>Hepatic tumor staging</a:t>
            </a:r>
          </a:p>
          <a:p>
            <a:pPr marL="285750" indent="-285750">
              <a:lnSpc>
                <a:spcPct val="150000"/>
              </a:lnSpc>
              <a:buFont typeface="Arial" panose="020B0604020202020204" pitchFamily="34" charset="0"/>
              <a:buChar char="•"/>
            </a:pPr>
            <a:r>
              <a:rPr lang="en-US" sz="2000" dirty="0"/>
              <a:t>MRCP</a:t>
            </a:r>
          </a:p>
          <a:p>
            <a:pPr marL="285750" indent="-285750">
              <a:lnSpc>
                <a:spcPct val="150000"/>
              </a:lnSpc>
              <a:buFont typeface="Arial" panose="020B0604020202020204" pitchFamily="34" charset="0"/>
              <a:buChar char="•"/>
            </a:pPr>
            <a:r>
              <a:rPr lang="en-US" sz="2000" dirty="0"/>
              <a:t>Pelvic/perianal disease</a:t>
            </a:r>
          </a:p>
          <a:p>
            <a:pPr marL="285750" indent="-285750">
              <a:lnSpc>
                <a:spcPct val="150000"/>
              </a:lnSpc>
              <a:buFont typeface="Arial" panose="020B0604020202020204" pitchFamily="34" charset="0"/>
              <a:buChar char="•"/>
            </a:pPr>
            <a:r>
              <a:rPr lang="en-US" sz="2000" dirty="0"/>
              <a:t>Crohn’s fistulae</a:t>
            </a:r>
          </a:p>
          <a:p>
            <a:pPr marL="285750" indent="-285750">
              <a:lnSpc>
                <a:spcPct val="150000"/>
              </a:lnSpc>
              <a:buFont typeface="Arial" panose="020B0604020202020204" pitchFamily="34" charset="0"/>
              <a:buChar char="•"/>
            </a:pPr>
            <a:r>
              <a:rPr lang="en-US" sz="2000" dirty="0"/>
              <a:t>Small bowel visualization</a:t>
            </a:r>
          </a:p>
        </p:txBody>
      </p:sp>
      <p:sp>
        <p:nvSpPr>
          <p:cNvPr id="6" name="Rectangle 5">
            <a:extLst>
              <a:ext uri="{FF2B5EF4-FFF2-40B4-BE49-F238E27FC236}">
                <a16:creationId xmlns:a16="http://schemas.microsoft.com/office/drawing/2014/main" id="{EDD93F4D-D16A-840C-DB8E-1B0C971F25B1}"/>
              </a:ext>
            </a:extLst>
          </p:cNvPr>
          <p:cNvSpPr/>
          <p:nvPr/>
        </p:nvSpPr>
        <p:spPr>
          <a:xfrm>
            <a:off x="3536912" y="146957"/>
            <a:ext cx="4376057" cy="50891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VERTICAL INTEGRATION</a:t>
            </a:r>
            <a:endParaRPr lang="en-PK" sz="2800" b="1" dirty="0">
              <a:solidFill>
                <a:schemeClr val="tx1"/>
              </a:solidFill>
            </a:endParaRPr>
          </a:p>
        </p:txBody>
      </p:sp>
      <p:pic>
        <p:nvPicPr>
          <p:cNvPr id="7" name="Picture 6" descr="Logo&#10;&#10;Description automatically generated">
            <a:extLst>
              <a:ext uri="{FF2B5EF4-FFF2-40B4-BE49-F238E27FC236}">
                <a16:creationId xmlns:a16="http://schemas.microsoft.com/office/drawing/2014/main" id="{0FC92B03-AFFE-37C4-FF60-FDE53FEF3E93}"/>
              </a:ext>
            </a:extLst>
          </p:cNvPr>
          <p:cNvPicPr>
            <a:picLocks noChangeAspect="1"/>
          </p:cNvPicPr>
          <p:nvPr/>
        </p:nvPicPr>
        <p:blipFill>
          <a:blip r:embed="rId2"/>
          <a:stretch>
            <a:fillRect/>
          </a:stretch>
        </p:blipFill>
        <p:spPr>
          <a:xfrm>
            <a:off x="11201200" y="0"/>
            <a:ext cx="973684" cy="920016"/>
          </a:xfrm>
          <a:prstGeom prst="rect">
            <a:avLst/>
          </a:prstGeom>
        </p:spPr>
      </p:pic>
    </p:spTree>
    <p:extLst>
      <p:ext uri="{BB962C8B-B14F-4D97-AF65-F5344CB8AC3E}">
        <p14:creationId xmlns:p14="http://schemas.microsoft.com/office/powerpoint/2010/main" val="25360701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5838A-9C6D-426A-A93B-FA7926FCC948}"/>
              </a:ext>
            </a:extLst>
          </p:cNvPr>
          <p:cNvSpPr>
            <a:spLocks noGrp="1"/>
          </p:cNvSpPr>
          <p:nvPr>
            <p:ph type="title"/>
          </p:nvPr>
        </p:nvSpPr>
        <p:spPr>
          <a:xfrm>
            <a:off x="1219200" y="744991"/>
            <a:ext cx="9388342" cy="612322"/>
          </a:xfrm>
        </p:spPr>
        <p:txBody>
          <a:bodyPr>
            <a:normAutofit fontScale="90000"/>
          </a:bodyPr>
          <a:lstStyle/>
          <a:p>
            <a:r>
              <a:rPr lang="en-US" dirty="0"/>
              <a:t>                       </a:t>
            </a:r>
            <a:r>
              <a:rPr lang="en-US" b="1" dirty="0"/>
              <a:t>ENDOSCOPY</a:t>
            </a:r>
          </a:p>
        </p:txBody>
      </p:sp>
      <p:sp>
        <p:nvSpPr>
          <p:cNvPr id="3" name="Content Placeholder 2">
            <a:extLst>
              <a:ext uri="{FF2B5EF4-FFF2-40B4-BE49-F238E27FC236}">
                <a16:creationId xmlns:a16="http://schemas.microsoft.com/office/drawing/2014/main" id="{BF566FFA-7556-42B7-BB42-52F805A47B03}"/>
              </a:ext>
            </a:extLst>
          </p:cNvPr>
          <p:cNvSpPr>
            <a:spLocks noGrp="1"/>
          </p:cNvSpPr>
          <p:nvPr>
            <p:ph idx="1"/>
          </p:nvPr>
        </p:nvSpPr>
        <p:spPr>
          <a:xfrm>
            <a:off x="1371600" y="1357313"/>
            <a:ext cx="9601200" cy="5229225"/>
          </a:xfrm>
        </p:spPr>
        <p:txBody>
          <a:bodyPr numCol="2">
            <a:normAutofit/>
          </a:bodyPr>
          <a:lstStyle/>
          <a:p>
            <a:pPr marL="0" indent="0">
              <a:buNone/>
            </a:pPr>
            <a:r>
              <a:rPr lang="en-US" dirty="0"/>
              <a:t>                 </a:t>
            </a:r>
            <a:r>
              <a:rPr lang="en-US" sz="2400" b="1" dirty="0"/>
              <a:t>DIAGNOSTIC</a:t>
            </a:r>
          </a:p>
          <a:p>
            <a:pPr>
              <a:buFont typeface="Arial" panose="020B0604020202020204" pitchFamily="34" charset="0"/>
              <a:buChar char="•"/>
            </a:pPr>
            <a:r>
              <a:rPr lang="en-US" dirty="0"/>
              <a:t>Dyspepsia in patients &gt; 55 years  </a:t>
            </a:r>
          </a:p>
          <a:p>
            <a:pPr marL="0" indent="0">
              <a:buNone/>
            </a:pPr>
            <a:r>
              <a:rPr lang="en-US" dirty="0"/>
              <a:t>      of age or with alarm symptoms</a:t>
            </a:r>
          </a:p>
          <a:p>
            <a:pPr>
              <a:buFont typeface="Arial" panose="020B0604020202020204" pitchFamily="34" charset="0"/>
              <a:buChar char="•"/>
            </a:pPr>
            <a:r>
              <a:rPr lang="en-US" dirty="0"/>
              <a:t>Atypical chest pain</a:t>
            </a:r>
          </a:p>
          <a:p>
            <a:pPr>
              <a:buFont typeface="Arial" panose="020B0604020202020204" pitchFamily="34" charset="0"/>
              <a:buChar char="•"/>
            </a:pPr>
            <a:r>
              <a:rPr lang="en-US" dirty="0"/>
              <a:t>Dysphagia</a:t>
            </a:r>
          </a:p>
          <a:p>
            <a:pPr>
              <a:buFont typeface="Arial" panose="020B0604020202020204" pitchFamily="34" charset="0"/>
              <a:buChar char="•"/>
            </a:pPr>
            <a:r>
              <a:rPr lang="en-US" dirty="0"/>
              <a:t>Vomiting</a:t>
            </a:r>
          </a:p>
          <a:p>
            <a:pPr>
              <a:buFont typeface="Arial" panose="020B0604020202020204" pitchFamily="34" charset="0"/>
              <a:buChar char="•"/>
            </a:pPr>
            <a:r>
              <a:rPr lang="en-US" dirty="0"/>
              <a:t>Weight loss</a:t>
            </a:r>
          </a:p>
          <a:p>
            <a:pPr>
              <a:buFont typeface="Arial" panose="020B0604020202020204" pitchFamily="34" charset="0"/>
              <a:buChar char="•"/>
            </a:pPr>
            <a:r>
              <a:rPr lang="en-US" dirty="0"/>
              <a:t>Acute or chronic gastrointestinal bleeding</a:t>
            </a:r>
          </a:p>
          <a:p>
            <a:pPr>
              <a:buFont typeface="Arial" panose="020B0604020202020204" pitchFamily="34" charset="0"/>
              <a:buChar char="•"/>
            </a:pPr>
            <a:r>
              <a:rPr lang="en-US" dirty="0"/>
              <a:t>Screening for esophageal varices in chronic liver disease</a:t>
            </a:r>
          </a:p>
          <a:p>
            <a:pPr>
              <a:buFont typeface="Arial" panose="020B0604020202020204" pitchFamily="34" charset="0"/>
              <a:buChar char="•"/>
            </a:pPr>
            <a:r>
              <a:rPr lang="en-US" dirty="0"/>
              <a:t>Duodenal biopsies in the investigation of malabsorption</a:t>
            </a:r>
          </a:p>
          <a:p>
            <a:pPr marL="0" indent="0">
              <a:buNone/>
            </a:pPr>
            <a:r>
              <a:rPr lang="en-US" dirty="0"/>
              <a:t>              </a:t>
            </a:r>
            <a:r>
              <a:rPr lang="en-US" sz="2400" b="1" dirty="0"/>
              <a:t>THERAPEUTIC</a:t>
            </a:r>
          </a:p>
          <a:p>
            <a:pPr>
              <a:buFont typeface="Arial" panose="020B0604020202020204" pitchFamily="34" charset="0"/>
              <a:buChar char="•"/>
            </a:pPr>
            <a:r>
              <a:rPr lang="en-US" dirty="0"/>
              <a:t>Treatment of bleeding lesions</a:t>
            </a:r>
          </a:p>
          <a:p>
            <a:pPr>
              <a:buFont typeface="Arial" panose="020B0604020202020204" pitchFamily="34" charset="0"/>
              <a:buChar char="•"/>
            </a:pPr>
            <a:r>
              <a:rPr lang="en-US" dirty="0"/>
              <a:t>Banding/injection of varices </a:t>
            </a:r>
          </a:p>
          <a:p>
            <a:pPr>
              <a:buFont typeface="Arial" panose="020B0604020202020204" pitchFamily="34" charset="0"/>
              <a:buChar char="•"/>
            </a:pPr>
            <a:r>
              <a:rPr lang="en-US" dirty="0"/>
              <a:t>Dilatation of strictures</a:t>
            </a:r>
          </a:p>
          <a:p>
            <a:pPr>
              <a:buFont typeface="Arial" panose="020B0604020202020204" pitchFamily="34" charset="0"/>
              <a:buChar char="•"/>
            </a:pPr>
            <a:r>
              <a:rPr lang="en-US" dirty="0"/>
              <a:t> Insertion of stents </a:t>
            </a:r>
          </a:p>
          <a:p>
            <a:pPr>
              <a:buFont typeface="Arial" panose="020B0604020202020204" pitchFamily="34" charset="0"/>
              <a:buChar char="•"/>
            </a:pPr>
            <a:r>
              <a:rPr lang="en-US" dirty="0"/>
              <a:t>Placement of percutaneous gastrostomies</a:t>
            </a:r>
          </a:p>
          <a:p>
            <a:pPr>
              <a:buFont typeface="Arial" panose="020B0604020202020204" pitchFamily="34" charset="0"/>
              <a:buChar char="•"/>
            </a:pPr>
            <a:r>
              <a:rPr lang="en-US" dirty="0"/>
              <a:t>Ablation of Barrett’s esophagus</a:t>
            </a:r>
          </a:p>
          <a:p>
            <a:pPr>
              <a:buFont typeface="Arial" panose="020B0604020202020204" pitchFamily="34" charset="0"/>
              <a:buChar char="•"/>
            </a:pPr>
            <a:r>
              <a:rPr lang="en-US" dirty="0"/>
              <a:t>Resection of high-grade dysplastic lesions and early neoplasia</a:t>
            </a:r>
          </a:p>
        </p:txBody>
      </p:sp>
      <p:sp>
        <p:nvSpPr>
          <p:cNvPr id="4" name="Rectangle 3">
            <a:extLst>
              <a:ext uri="{FF2B5EF4-FFF2-40B4-BE49-F238E27FC236}">
                <a16:creationId xmlns:a16="http://schemas.microsoft.com/office/drawing/2014/main" id="{A1BF3CD9-1A0D-A342-559A-3974F90F0D8C}"/>
              </a:ext>
            </a:extLst>
          </p:cNvPr>
          <p:cNvSpPr/>
          <p:nvPr/>
        </p:nvSpPr>
        <p:spPr>
          <a:xfrm>
            <a:off x="3536912" y="146957"/>
            <a:ext cx="4376057" cy="50891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VERTICAL INTEGRATION</a:t>
            </a:r>
            <a:endParaRPr lang="en-PK" sz="2800" b="1" dirty="0">
              <a:solidFill>
                <a:schemeClr val="tx1"/>
              </a:solidFill>
            </a:endParaRPr>
          </a:p>
        </p:txBody>
      </p:sp>
      <p:pic>
        <p:nvPicPr>
          <p:cNvPr id="5" name="Picture 4" descr="Logo&#10;&#10;Description automatically generated">
            <a:extLst>
              <a:ext uri="{FF2B5EF4-FFF2-40B4-BE49-F238E27FC236}">
                <a16:creationId xmlns:a16="http://schemas.microsoft.com/office/drawing/2014/main" id="{60405042-0D5D-1609-093E-6889FDACD2EC}"/>
              </a:ext>
            </a:extLst>
          </p:cNvPr>
          <p:cNvPicPr>
            <a:picLocks noChangeAspect="1"/>
          </p:cNvPicPr>
          <p:nvPr/>
        </p:nvPicPr>
        <p:blipFill>
          <a:blip r:embed="rId2"/>
          <a:stretch>
            <a:fillRect/>
          </a:stretch>
        </p:blipFill>
        <p:spPr>
          <a:xfrm>
            <a:off x="11201200" y="0"/>
            <a:ext cx="973684" cy="920016"/>
          </a:xfrm>
          <a:prstGeom prst="rect">
            <a:avLst/>
          </a:prstGeom>
        </p:spPr>
      </p:pic>
    </p:spTree>
    <p:extLst>
      <p:ext uri="{BB962C8B-B14F-4D97-AF65-F5344CB8AC3E}">
        <p14:creationId xmlns:p14="http://schemas.microsoft.com/office/powerpoint/2010/main" val="7903027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8F5350-49A9-4074-809D-B84DEB1F9C0C}"/>
              </a:ext>
            </a:extLst>
          </p:cNvPr>
          <p:cNvPicPr>
            <a:picLocks noChangeAspect="1"/>
          </p:cNvPicPr>
          <p:nvPr/>
        </p:nvPicPr>
        <p:blipFill>
          <a:blip r:embed="rId2"/>
          <a:stretch>
            <a:fillRect/>
          </a:stretch>
        </p:blipFill>
        <p:spPr>
          <a:xfrm>
            <a:off x="3502855" y="3235569"/>
            <a:ext cx="3732043" cy="3622431"/>
          </a:xfrm>
          <a:prstGeom prst="rect">
            <a:avLst/>
          </a:prstGeom>
        </p:spPr>
      </p:pic>
      <p:pic>
        <p:nvPicPr>
          <p:cNvPr id="6" name="Picture 5">
            <a:extLst>
              <a:ext uri="{FF2B5EF4-FFF2-40B4-BE49-F238E27FC236}">
                <a16:creationId xmlns:a16="http://schemas.microsoft.com/office/drawing/2014/main" id="{6ADFA37B-DF0E-4248-A51E-D40E5D501796}"/>
              </a:ext>
            </a:extLst>
          </p:cNvPr>
          <p:cNvPicPr>
            <a:picLocks noChangeAspect="1"/>
          </p:cNvPicPr>
          <p:nvPr/>
        </p:nvPicPr>
        <p:blipFill>
          <a:blip r:embed="rId3"/>
          <a:stretch>
            <a:fillRect/>
          </a:stretch>
        </p:blipFill>
        <p:spPr>
          <a:xfrm>
            <a:off x="7234898" y="3523300"/>
            <a:ext cx="4747553" cy="3053204"/>
          </a:xfrm>
          <a:prstGeom prst="rect">
            <a:avLst/>
          </a:prstGeom>
        </p:spPr>
      </p:pic>
      <p:sp>
        <p:nvSpPr>
          <p:cNvPr id="2" name="Title 1">
            <a:extLst>
              <a:ext uri="{FF2B5EF4-FFF2-40B4-BE49-F238E27FC236}">
                <a16:creationId xmlns:a16="http://schemas.microsoft.com/office/drawing/2014/main" id="{A2E6A9CB-4A48-450B-9BC5-1F3E76BBB914}"/>
              </a:ext>
            </a:extLst>
          </p:cNvPr>
          <p:cNvSpPr>
            <a:spLocks noGrp="1"/>
          </p:cNvSpPr>
          <p:nvPr>
            <p:ph type="title"/>
          </p:nvPr>
        </p:nvSpPr>
        <p:spPr/>
        <p:txBody>
          <a:bodyPr/>
          <a:lstStyle/>
          <a:p>
            <a:endParaRPr lang="en-US" dirty="0"/>
          </a:p>
        </p:txBody>
      </p:sp>
      <p:pic>
        <p:nvPicPr>
          <p:cNvPr id="13" name="Content Placeholder 12">
            <a:extLst>
              <a:ext uri="{FF2B5EF4-FFF2-40B4-BE49-F238E27FC236}">
                <a16:creationId xmlns:a16="http://schemas.microsoft.com/office/drawing/2014/main" id="{66DA77CE-46A7-4725-86FC-B675F6D98C6C}"/>
              </a:ext>
            </a:extLst>
          </p:cNvPr>
          <p:cNvPicPr>
            <a:picLocks noGrp="1" noChangeAspect="1"/>
          </p:cNvPicPr>
          <p:nvPr>
            <p:ph idx="1"/>
          </p:nvPr>
        </p:nvPicPr>
        <p:blipFill>
          <a:blip r:embed="rId4"/>
          <a:stretch>
            <a:fillRect/>
          </a:stretch>
        </p:blipFill>
        <p:spPr>
          <a:xfrm>
            <a:off x="209549" y="3429000"/>
            <a:ext cx="3068809" cy="3056206"/>
          </a:xfrm>
          <a:prstGeom prst="rect">
            <a:avLst/>
          </a:prstGeom>
        </p:spPr>
      </p:pic>
      <p:pic>
        <p:nvPicPr>
          <p:cNvPr id="10" name="Picture 9">
            <a:extLst>
              <a:ext uri="{FF2B5EF4-FFF2-40B4-BE49-F238E27FC236}">
                <a16:creationId xmlns:a16="http://schemas.microsoft.com/office/drawing/2014/main" id="{6FD4D828-F318-48AF-B24D-47A0C4DE55F3}"/>
              </a:ext>
            </a:extLst>
          </p:cNvPr>
          <p:cNvPicPr>
            <a:picLocks noChangeAspect="1"/>
          </p:cNvPicPr>
          <p:nvPr/>
        </p:nvPicPr>
        <p:blipFill>
          <a:blip r:embed="rId5"/>
          <a:stretch>
            <a:fillRect/>
          </a:stretch>
        </p:blipFill>
        <p:spPr>
          <a:xfrm>
            <a:off x="8616754" y="116573"/>
            <a:ext cx="3575246" cy="3053204"/>
          </a:xfrm>
          <a:prstGeom prst="rect">
            <a:avLst/>
          </a:prstGeom>
        </p:spPr>
      </p:pic>
      <p:pic>
        <p:nvPicPr>
          <p:cNvPr id="14" name="Picture 13">
            <a:extLst>
              <a:ext uri="{FF2B5EF4-FFF2-40B4-BE49-F238E27FC236}">
                <a16:creationId xmlns:a16="http://schemas.microsoft.com/office/drawing/2014/main" id="{19668243-08C2-41DF-B7EF-C93AFCB18D57}"/>
              </a:ext>
            </a:extLst>
          </p:cNvPr>
          <p:cNvPicPr>
            <a:picLocks noChangeAspect="1"/>
          </p:cNvPicPr>
          <p:nvPr/>
        </p:nvPicPr>
        <p:blipFill>
          <a:blip r:embed="rId6"/>
          <a:stretch>
            <a:fillRect/>
          </a:stretch>
        </p:blipFill>
        <p:spPr>
          <a:xfrm>
            <a:off x="361073" y="116573"/>
            <a:ext cx="7894608" cy="3118996"/>
          </a:xfrm>
          <a:prstGeom prst="rect">
            <a:avLst/>
          </a:prstGeom>
        </p:spPr>
      </p:pic>
    </p:spTree>
    <p:extLst>
      <p:ext uri="{BB962C8B-B14F-4D97-AF65-F5344CB8AC3E}">
        <p14:creationId xmlns:p14="http://schemas.microsoft.com/office/powerpoint/2010/main" val="2794243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86B57-000E-4577-8697-B6704C9DE4D8}"/>
              </a:ext>
            </a:extLst>
          </p:cNvPr>
          <p:cNvSpPr>
            <a:spLocks noGrp="1"/>
          </p:cNvSpPr>
          <p:nvPr>
            <p:ph type="title"/>
          </p:nvPr>
        </p:nvSpPr>
        <p:spPr>
          <a:xfrm>
            <a:off x="1709224" y="531055"/>
            <a:ext cx="9601200" cy="624568"/>
          </a:xfrm>
        </p:spPr>
        <p:txBody>
          <a:bodyPr>
            <a:normAutofit fontScale="90000"/>
          </a:bodyPr>
          <a:lstStyle/>
          <a:p>
            <a:r>
              <a:rPr lang="en-US" b="1" dirty="0"/>
              <a:t>WIRELESS CAPSULE ENDOSCOPY</a:t>
            </a:r>
          </a:p>
        </p:txBody>
      </p:sp>
      <p:sp>
        <p:nvSpPr>
          <p:cNvPr id="3" name="Content Placeholder 2">
            <a:extLst>
              <a:ext uri="{FF2B5EF4-FFF2-40B4-BE49-F238E27FC236}">
                <a16:creationId xmlns:a16="http://schemas.microsoft.com/office/drawing/2014/main" id="{D09A1A2C-7431-461A-8AC7-3447B9A98C35}"/>
              </a:ext>
            </a:extLst>
          </p:cNvPr>
          <p:cNvSpPr>
            <a:spLocks noGrp="1"/>
          </p:cNvSpPr>
          <p:nvPr>
            <p:ph idx="1"/>
          </p:nvPr>
        </p:nvSpPr>
        <p:spPr>
          <a:xfrm>
            <a:off x="112542" y="1638300"/>
            <a:ext cx="9601200" cy="3581400"/>
          </a:xfrm>
        </p:spPr>
        <p:txBody>
          <a:bodyPr>
            <a:normAutofit fontScale="92500" lnSpcReduction="10000"/>
          </a:bodyPr>
          <a:lstStyle/>
          <a:p>
            <a:pPr marL="0" indent="0">
              <a:lnSpc>
                <a:spcPct val="150000"/>
              </a:lnSpc>
              <a:buNone/>
            </a:pPr>
            <a:r>
              <a:rPr lang="en-US" dirty="0"/>
              <a:t>• </a:t>
            </a:r>
            <a:r>
              <a:rPr lang="en-US" sz="2400" dirty="0"/>
              <a:t>Obscure gastrointestinal bleeding</a:t>
            </a:r>
          </a:p>
          <a:p>
            <a:pPr marL="0" indent="0">
              <a:lnSpc>
                <a:spcPct val="150000"/>
              </a:lnSpc>
              <a:buNone/>
            </a:pPr>
            <a:r>
              <a:rPr lang="en-US" sz="2400" dirty="0"/>
              <a:t>• Small bowel Crohn’s disease</a:t>
            </a:r>
          </a:p>
          <a:p>
            <a:pPr marL="0" indent="0">
              <a:lnSpc>
                <a:spcPct val="150000"/>
              </a:lnSpc>
              <a:buNone/>
            </a:pPr>
            <a:r>
              <a:rPr lang="en-US" sz="2400" dirty="0"/>
              <a:t>• Assessment of coeliac disease and </a:t>
            </a:r>
          </a:p>
          <a:p>
            <a:pPr marL="0" indent="0">
              <a:lnSpc>
                <a:spcPct val="150000"/>
              </a:lnSpc>
              <a:buNone/>
            </a:pPr>
            <a:r>
              <a:rPr lang="en-US" sz="2400" dirty="0"/>
              <a:t>    its complications</a:t>
            </a:r>
          </a:p>
          <a:p>
            <a:pPr marL="0" indent="0">
              <a:lnSpc>
                <a:spcPct val="150000"/>
              </a:lnSpc>
              <a:buNone/>
            </a:pPr>
            <a:r>
              <a:rPr lang="en-US" sz="2400" dirty="0"/>
              <a:t>• Screening and surveillance in </a:t>
            </a:r>
          </a:p>
          <a:p>
            <a:pPr marL="0" indent="0">
              <a:lnSpc>
                <a:spcPct val="150000"/>
              </a:lnSpc>
              <a:buNone/>
            </a:pPr>
            <a:r>
              <a:rPr lang="en-US" sz="2400" dirty="0"/>
              <a:t>    familial polyposis syndromes</a:t>
            </a:r>
          </a:p>
        </p:txBody>
      </p:sp>
      <p:pic>
        <p:nvPicPr>
          <p:cNvPr id="4" name="Picture 3">
            <a:extLst>
              <a:ext uri="{FF2B5EF4-FFF2-40B4-BE49-F238E27FC236}">
                <a16:creationId xmlns:a16="http://schemas.microsoft.com/office/drawing/2014/main" id="{9FB28D38-9798-4FD7-A252-7695DFB9FBFD}"/>
              </a:ext>
            </a:extLst>
          </p:cNvPr>
          <p:cNvPicPr>
            <a:picLocks noChangeAspect="1"/>
          </p:cNvPicPr>
          <p:nvPr/>
        </p:nvPicPr>
        <p:blipFill>
          <a:blip r:embed="rId2"/>
          <a:stretch>
            <a:fillRect/>
          </a:stretch>
        </p:blipFill>
        <p:spPr>
          <a:xfrm>
            <a:off x="5194852" y="1269170"/>
            <a:ext cx="6564566" cy="5057775"/>
          </a:xfrm>
          <a:prstGeom prst="rect">
            <a:avLst/>
          </a:prstGeom>
          <a:effectLst>
            <a:outerShdw blurRad="63500" sx="102000" sy="102000" algn="ctr" rotWithShape="0">
              <a:prstClr val="black">
                <a:alpha val="40000"/>
              </a:prstClr>
            </a:outerShdw>
          </a:effectLst>
        </p:spPr>
      </p:pic>
      <p:sp>
        <p:nvSpPr>
          <p:cNvPr id="5" name="Rectangle 4">
            <a:extLst>
              <a:ext uri="{FF2B5EF4-FFF2-40B4-BE49-F238E27FC236}">
                <a16:creationId xmlns:a16="http://schemas.microsoft.com/office/drawing/2014/main" id="{6DF5E919-CA2B-2547-58B6-04A9D688C6FE}"/>
              </a:ext>
            </a:extLst>
          </p:cNvPr>
          <p:cNvSpPr/>
          <p:nvPr/>
        </p:nvSpPr>
        <p:spPr>
          <a:xfrm>
            <a:off x="3536912" y="48378"/>
            <a:ext cx="4376057" cy="50891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VERTICAL INTEGRATION</a:t>
            </a:r>
            <a:endParaRPr lang="en-PK" sz="2800" b="1" dirty="0">
              <a:solidFill>
                <a:schemeClr val="tx1"/>
              </a:solidFill>
            </a:endParaRPr>
          </a:p>
        </p:txBody>
      </p:sp>
      <p:pic>
        <p:nvPicPr>
          <p:cNvPr id="6" name="Picture 5" descr="Logo&#10;&#10;Description automatically generated">
            <a:extLst>
              <a:ext uri="{FF2B5EF4-FFF2-40B4-BE49-F238E27FC236}">
                <a16:creationId xmlns:a16="http://schemas.microsoft.com/office/drawing/2014/main" id="{85FDA98F-79A0-A790-55B7-5A0B82AF3134}"/>
              </a:ext>
            </a:extLst>
          </p:cNvPr>
          <p:cNvPicPr>
            <a:picLocks noChangeAspect="1"/>
          </p:cNvPicPr>
          <p:nvPr/>
        </p:nvPicPr>
        <p:blipFill>
          <a:blip r:embed="rId3"/>
          <a:stretch>
            <a:fillRect/>
          </a:stretch>
        </p:blipFill>
        <p:spPr>
          <a:xfrm>
            <a:off x="11201200" y="0"/>
            <a:ext cx="973684" cy="920016"/>
          </a:xfrm>
          <a:prstGeom prst="rect">
            <a:avLst/>
          </a:prstGeom>
        </p:spPr>
      </p:pic>
    </p:spTree>
    <p:extLst>
      <p:ext uri="{BB962C8B-B14F-4D97-AF65-F5344CB8AC3E}">
        <p14:creationId xmlns:p14="http://schemas.microsoft.com/office/powerpoint/2010/main" val="25162930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E981C-082F-4685-BA8A-2E909584C171}"/>
              </a:ext>
            </a:extLst>
          </p:cNvPr>
          <p:cNvSpPr>
            <a:spLocks noGrp="1"/>
          </p:cNvSpPr>
          <p:nvPr>
            <p:ph type="title"/>
          </p:nvPr>
        </p:nvSpPr>
        <p:spPr>
          <a:xfrm>
            <a:off x="1371600" y="899160"/>
            <a:ext cx="9601200" cy="802406"/>
          </a:xfrm>
        </p:spPr>
        <p:txBody>
          <a:bodyPr/>
          <a:lstStyle/>
          <a:p>
            <a:r>
              <a:rPr lang="en-US" dirty="0"/>
              <a:t>  </a:t>
            </a:r>
            <a:r>
              <a:rPr lang="en-US" b="1" dirty="0"/>
              <a:t>DOUBLE BALLOON ENTEROSCOPY</a:t>
            </a:r>
          </a:p>
        </p:txBody>
      </p:sp>
      <p:sp>
        <p:nvSpPr>
          <p:cNvPr id="3" name="Content Placeholder 2">
            <a:extLst>
              <a:ext uri="{FF2B5EF4-FFF2-40B4-BE49-F238E27FC236}">
                <a16:creationId xmlns:a16="http://schemas.microsoft.com/office/drawing/2014/main" id="{69F9EED9-62A7-40DF-A3A6-8574C7143B1E}"/>
              </a:ext>
            </a:extLst>
          </p:cNvPr>
          <p:cNvSpPr>
            <a:spLocks noGrp="1"/>
          </p:cNvSpPr>
          <p:nvPr>
            <p:ph idx="1"/>
          </p:nvPr>
        </p:nvSpPr>
        <p:spPr>
          <a:xfrm>
            <a:off x="1714500" y="1701566"/>
            <a:ext cx="8915400" cy="1270234"/>
          </a:xfrm>
        </p:spPr>
        <p:txBody>
          <a:bodyPr>
            <a:normAutofit/>
          </a:bodyPr>
          <a:lstStyle/>
          <a:p>
            <a:r>
              <a:rPr lang="en-US" sz="2400" dirty="0"/>
              <a:t>For detailed evaluation of small gut loops not approachable by upper GI endoscopy or colonoscopy. Therapy can also be done.</a:t>
            </a:r>
          </a:p>
        </p:txBody>
      </p:sp>
      <p:pic>
        <p:nvPicPr>
          <p:cNvPr id="4" name="Picture 3">
            <a:extLst>
              <a:ext uri="{FF2B5EF4-FFF2-40B4-BE49-F238E27FC236}">
                <a16:creationId xmlns:a16="http://schemas.microsoft.com/office/drawing/2014/main" id="{C866CC79-070F-4ACE-A64E-ED7E09E48499}"/>
              </a:ext>
            </a:extLst>
          </p:cNvPr>
          <p:cNvPicPr>
            <a:picLocks noChangeAspect="1"/>
          </p:cNvPicPr>
          <p:nvPr/>
        </p:nvPicPr>
        <p:blipFill>
          <a:blip r:embed="rId2"/>
          <a:stretch>
            <a:fillRect/>
          </a:stretch>
        </p:blipFill>
        <p:spPr>
          <a:xfrm>
            <a:off x="2178148" y="3179299"/>
            <a:ext cx="7835704" cy="3052689"/>
          </a:xfrm>
          <a:prstGeom prst="rect">
            <a:avLst/>
          </a:prstGeom>
          <a:effectLst>
            <a:outerShdw blurRad="63500" sx="102000" sy="102000" algn="ctr" rotWithShape="0">
              <a:prstClr val="black">
                <a:alpha val="40000"/>
              </a:prstClr>
            </a:outerShdw>
          </a:effectLst>
        </p:spPr>
      </p:pic>
      <p:sp>
        <p:nvSpPr>
          <p:cNvPr id="5" name="Rectangle 4">
            <a:extLst>
              <a:ext uri="{FF2B5EF4-FFF2-40B4-BE49-F238E27FC236}">
                <a16:creationId xmlns:a16="http://schemas.microsoft.com/office/drawing/2014/main" id="{47C59E8E-A87A-5FC5-92A4-9FA9981BC49E}"/>
              </a:ext>
            </a:extLst>
          </p:cNvPr>
          <p:cNvSpPr/>
          <p:nvPr/>
        </p:nvSpPr>
        <p:spPr>
          <a:xfrm>
            <a:off x="3536912" y="146957"/>
            <a:ext cx="4376057" cy="50891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VERTICAL INTEGRATION</a:t>
            </a:r>
            <a:endParaRPr lang="en-PK" sz="2800" b="1" dirty="0">
              <a:solidFill>
                <a:schemeClr val="tx1"/>
              </a:solidFill>
            </a:endParaRPr>
          </a:p>
        </p:txBody>
      </p:sp>
      <p:pic>
        <p:nvPicPr>
          <p:cNvPr id="6" name="Picture 5" descr="Logo&#10;&#10;Description automatically generated">
            <a:extLst>
              <a:ext uri="{FF2B5EF4-FFF2-40B4-BE49-F238E27FC236}">
                <a16:creationId xmlns:a16="http://schemas.microsoft.com/office/drawing/2014/main" id="{A440AB55-2841-4CEC-3596-7AD28A03A8E3}"/>
              </a:ext>
            </a:extLst>
          </p:cNvPr>
          <p:cNvPicPr>
            <a:picLocks noChangeAspect="1"/>
          </p:cNvPicPr>
          <p:nvPr/>
        </p:nvPicPr>
        <p:blipFill>
          <a:blip r:embed="rId3"/>
          <a:stretch>
            <a:fillRect/>
          </a:stretch>
        </p:blipFill>
        <p:spPr>
          <a:xfrm>
            <a:off x="11201200" y="0"/>
            <a:ext cx="973684" cy="920016"/>
          </a:xfrm>
          <a:prstGeom prst="rect">
            <a:avLst/>
          </a:prstGeom>
        </p:spPr>
      </p:pic>
    </p:spTree>
    <p:extLst>
      <p:ext uri="{BB962C8B-B14F-4D97-AF65-F5344CB8AC3E}">
        <p14:creationId xmlns:p14="http://schemas.microsoft.com/office/powerpoint/2010/main" val="397452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2A235-E261-1555-4EDF-879256D0A6E6}"/>
              </a:ext>
            </a:extLst>
          </p:cNvPr>
          <p:cNvSpPr>
            <a:spLocks noGrp="1"/>
          </p:cNvSpPr>
          <p:nvPr>
            <p:ph type="title"/>
          </p:nvPr>
        </p:nvSpPr>
        <p:spPr>
          <a:xfrm>
            <a:off x="1838739" y="696546"/>
            <a:ext cx="7772401" cy="958222"/>
          </a:xfrm>
        </p:spPr>
        <p:txBody>
          <a:bodyPr/>
          <a:lstStyle/>
          <a:p>
            <a:r>
              <a:rPr lang="en-US" b="1" dirty="0"/>
              <a:t>ANATOMY OF UPPER GI TRACT</a:t>
            </a:r>
            <a:endParaRPr lang="en-PK" b="1" dirty="0"/>
          </a:p>
        </p:txBody>
      </p:sp>
      <p:sp>
        <p:nvSpPr>
          <p:cNvPr id="4" name="Rectangle 3">
            <a:extLst>
              <a:ext uri="{FF2B5EF4-FFF2-40B4-BE49-F238E27FC236}">
                <a16:creationId xmlns:a16="http://schemas.microsoft.com/office/drawing/2014/main" id="{65CC6006-E7B0-6C02-CE45-13EAA6ADE217}"/>
              </a:ext>
            </a:extLst>
          </p:cNvPr>
          <p:cNvSpPr/>
          <p:nvPr/>
        </p:nvSpPr>
        <p:spPr>
          <a:xfrm>
            <a:off x="3536912" y="43541"/>
            <a:ext cx="4376057" cy="50891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SPIRAL INTEGRATION</a:t>
            </a:r>
            <a:endParaRPr lang="en-PK" sz="2800" b="1" dirty="0">
              <a:solidFill>
                <a:schemeClr val="tx1"/>
              </a:solidFill>
            </a:endParaRPr>
          </a:p>
        </p:txBody>
      </p:sp>
      <p:pic>
        <p:nvPicPr>
          <p:cNvPr id="9" name="Picture 8" descr="Graphical user interface, application, Word&#10;&#10;Description automatically generated">
            <a:extLst>
              <a:ext uri="{FF2B5EF4-FFF2-40B4-BE49-F238E27FC236}">
                <a16:creationId xmlns:a16="http://schemas.microsoft.com/office/drawing/2014/main" id="{CD1357CE-6F28-E0B8-6A8C-225518ECCAD2}"/>
              </a:ext>
            </a:extLst>
          </p:cNvPr>
          <p:cNvPicPr>
            <a:picLocks noChangeAspect="1"/>
          </p:cNvPicPr>
          <p:nvPr/>
        </p:nvPicPr>
        <p:blipFill rotWithShape="1">
          <a:blip r:embed="rId2"/>
          <a:srcRect l="29330" t="16082" r="34777" b="10869"/>
          <a:stretch/>
        </p:blipFill>
        <p:spPr>
          <a:xfrm>
            <a:off x="1157911" y="1469572"/>
            <a:ext cx="4758002" cy="5225142"/>
          </a:xfrm>
          <a:prstGeom prst="rect">
            <a:avLst/>
          </a:prstGeom>
          <a:ln>
            <a:noFill/>
          </a:ln>
          <a:effectLst>
            <a:outerShdw blurRad="292100" dist="139700" dir="2700000" algn="tl" rotWithShape="0">
              <a:srgbClr val="333333">
                <a:alpha val="65000"/>
              </a:srgbClr>
            </a:outerShdw>
          </a:effectLst>
        </p:spPr>
      </p:pic>
      <p:pic>
        <p:nvPicPr>
          <p:cNvPr id="11" name="Picture 10" descr="A picture containing diagram&#10;&#10;Description automatically generated">
            <a:extLst>
              <a:ext uri="{FF2B5EF4-FFF2-40B4-BE49-F238E27FC236}">
                <a16:creationId xmlns:a16="http://schemas.microsoft.com/office/drawing/2014/main" id="{9D3EE2B5-294C-5493-E0C9-0C988CD95D89}"/>
              </a:ext>
            </a:extLst>
          </p:cNvPr>
          <p:cNvPicPr>
            <a:picLocks noChangeAspect="1"/>
          </p:cNvPicPr>
          <p:nvPr/>
        </p:nvPicPr>
        <p:blipFill>
          <a:blip r:embed="rId3"/>
          <a:stretch>
            <a:fillRect/>
          </a:stretch>
        </p:blipFill>
        <p:spPr>
          <a:xfrm>
            <a:off x="6276086" y="1469572"/>
            <a:ext cx="5447827" cy="5225142"/>
          </a:xfrm>
          <a:prstGeom prst="rect">
            <a:avLst/>
          </a:prstGeom>
          <a:ln>
            <a:noFill/>
          </a:ln>
          <a:effectLst>
            <a:outerShdw blurRad="292100" dist="139700" dir="2700000" algn="tl" rotWithShape="0">
              <a:srgbClr val="333333">
                <a:alpha val="65000"/>
              </a:srgbClr>
            </a:outerShdw>
          </a:effectLst>
        </p:spPr>
      </p:pic>
      <p:pic>
        <p:nvPicPr>
          <p:cNvPr id="3" name="Picture 2" descr="Logo&#10;&#10;Description automatically generated">
            <a:extLst>
              <a:ext uri="{FF2B5EF4-FFF2-40B4-BE49-F238E27FC236}">
                <a16:creationId xmlns:a16="http://schemas.microsoft.com/office/drawing/2014/main" id="{D3C89EBE-A205-1510-201E-EB026AFBC92A}"/>
              </a:ext>
            </a:extLst>
          </p:cNvPr>
          <p:cNvPicPr>
            <a:picLocks noChangeAspect="1"/>
          </p:cNvPicPr>
          <p:nvPr/>
        </p:nvPicPr>
        <p:blipFill>
          <a:blip r:embed="rId4"/>
          <a:stretch>
            <a:fillRect/>
          </a:stretch>
        </p:blipFill>
        <p:spPr>
          <a:xfrm>
            <a:off x="11201200" y="0"/>
            <a:ext cx="973684" cy="920016"/>
          </a:xfrm>
          <a:prstGeom prst="rect">
            <a:avLst/>
          </a:prstGeom>
        </p:spPr>
      </p:pic>
    </p:spTree>
    <p:extLst>
      <p:ext uri="{BB962C8B-B14F-4D97-AF65-F5344CB8AC3E}">
        <p14:creationId xmlns:p14="http://schemas.microsoft.com/office/powerpoint/2010/main" val="23712191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21E11-9A6C-4925-B552-10B53224792B}"/>
              </a:ext>
            </a:extLst>
          </p:cNvPr>
          <p:cNvSpPr>
            <a:spLocks noGrp="1"/>
          </p:cNvSpPr>
          <p:nvPr>
            <p:ph type="title"/>
          </p:nvPr>
        </p:nvSpPr>
        <p:spPr>
          <a:xfrm>
            <a:off x="1589431" y="374005"/>
            <a:ext cx="3503075" cy="508910"/>
          </a:xfrm>
        </p:spPr>
        <p:txBody>
          <a:bodyPr>
            <a:normAutofit fontScale="90000"/>
          </a:bodyPr>
          <a:lstStyle/>
          <a:p>
            <a:r>
              <a:rPr lang="en-US" dirty="0"/>
              <a:t>  </a:t>
            </a:r>
            <a:r>
              <a:rPr lang="en-US" b="1" dirty="0"/>
              <a:t>COLONOSCOPY</a:t>
            </a:r>
          </a:p>
        </p:txBody>
      </p:sp>
      <p:sp>
        <p:nvSpPr>
          <p:cNvPr id="3" name="Content Placeholder 2">
            <a:extLst>
              <a:ext uri="{FF2B5EF4-FFF2-40B4-BE49-F238E27FC236}">
                <a16:creationId xmlns:a16="http://schemas.microsoft.com/office/drawing/2014/main" id="{D73ABADF-4A8C-44C3-A72A-FA971DF55F9E}"/>
              </a:ext>
            </a:extLst>
          </p:cNvPr>
          <p:cNvSpPr>
            <a:spLocks noGrp="1"/>
          </p:cNvSpPr>
          <p:nvPr>
            <p:ph idx="1"/>
          </p:nvPr>
        </p:nvSpPr>
        <p:spPr>
          <a:xfrm>
            <a:off x="235045" y="1428750"/>
            <a:ext cx="4572000" cy="5095875"/>
          </a:xfrm>
        </p:spPr>
        <p:txBody>
          <a:bodyPr>
            <a:noAutofit/>
          </a:bodyPr>
          <a:lstStyle/>
          <a:p>
            <a:pPr>
              <a:lnSpc>
                <a:spcPct val="100000"/>
              </a:lnSpc>
              <a:buFont typeface="Arial" panose="020B0604020202020204" pitchFamily="34" charset="0"/>
              <a:buChar char="•"/>
            </a:pPr>
            <a:r>
              <a:rPr lang="en-US" dirty="0"/>
              <a:t> Suspected inflammatory bowel disease</a:t>
            </a:r>
          </a:p>
          <a:p>
            <a:pPr>
              <a:lnSpc>
                <a:spcPct val="100000"/>
              </a:lnSpc>
              <a:buFont typeface="Arial" panose="020B0604020202020204" pitchFamily="34" charset="0"/>
              <a:buChar char="•"/>
            </a:pPr>
            <a:r>
              <a:rPr lang="en-US" dirty="0"/>
              <a:t> Chronic </a:t>
            </a:r>
            <a:r>
              <a:rPr lang="en-US" dirty="0" err="1"/>
              <a:t>diarrhoea</a:t>
            </a:r>
            <a:endParaRPr lang="en-US" dirty="0"/>
          </a:p>
          <a:p>
            <a:pPr>
              <a:lnSpc>
                <a:spcPct val="100000"/>
              </a:lnSpc>
              <a:buFont typeface="Arial" panose="020B0604020202020204" pitchFamily="34" charset="0"/>
              <a:buChar char="•"/>
            </a:pPr>
            <a:r>
              <a:rPr lang="en-US" dirty="0"/>
              <a:t> Altered bowel habit</a:t>
            </a:r>
          </a:p>
          <a:p>
            <a:pPr>
              <a:lnSpc>
                <a:spcPct val="100000"/>
              </a:lnSpc>
              <a:buFont typeface="Arial" panose="020B0604020202020204" pitchFamily="34" charset="0"/>
              <a:buChar char="•"/>
            </a:pPr>
            <a:r>
              <a:rPr lang="en-US" dirty="0"/>
              <a:t> Rectal bleeding or iron deficiency </a:t>
            </a:r>
            <a:r>
              <a:rPr lang="en-US" dirty="0" err="1"/>
              <a:t>anaemia</a:t>
            </a:r>
            <a:endParaRPr lang="en-US" dirty="0"/>
          </a:p>
          <a:p>
            <a:pPr>
              <a:lnSpc>
                <a:spcPct val="100000"/>
              </a:lnSpc>
              <a:buFont typeface="Arial" panose="020B0604020202020204" pitchFamily="34" charset="0"/>
              <a:buChar char="•"/>
            </a:pPr>
            <a:r>
              <a:rPr lang="en-US" dirty="0"/>
              <a:t> Assessment of abnormal CT </a:t>
            </a:r>
            <a:r>
              <a:rPr lang="en-US" dirty="0" err="1"/>
              <a:t>colonogram</a:t>
            </a:r>
            <a:r>
              <a:rPr lang="en-US" dirty="0"/>
              <a:t> or barium enema</a:t>
            </a:r>
          </a:p>
          <a:p>
            <a:pPr>
              <a:lnSpc>
                <a:spcPct val="100000"/>
              </a:lnSpc>
              <a:buFont typeface="Arial" panose="020B0604020202020204" pitchFamily="34" charset="0"/>
              <a:buChar char="•"/>
            </a:pPr>
            <a:r>
              <a:rPr lang="en-US" dirty="0"/>
              <a:t>Colorectal cancer screening</a:t>
            </a:r>
          </a:p>
          <a:p>
            <a:pPr>
              <a:lnSpc>
                <a:spcPct val="100000"/>
              </a:lnSpc>
              <a:buFont typeface="Arial" panose="020B0604020202020204" pitchFamily="34" charset="0"/>
              <a:buChar char="•"/>
            </a:pPr>
            <a:r>
              <a:rPr lang="en-US" dirty="0"/>
              <a:t>Colorectal adenoma and carcinoma follow-up</a:t>
            </a:r>
          </a:p>
          <a:p>
            <a:pPr>
              <a:lnSpc>
                <a:spcPct val="100000"/>
              </a:lnSpc>
              <a:buFont typeface="Arial" panose="020B0604020202020204" pitchFamily="34" charset="0"/>
              <a:buChar char="•"/>
            </a:pPr>
            <a:r>
              <a:rPr lang="en-US" dirty="0"/>
              <a:t>Therapeutic procedures, including endoscopic resection, dilatation of strictures, laser, stent insertion and argon plasma Coagulation.</a:t>
            </a:r>
          </a:p>
        </p:txBody>
      </p:sp>
      <p:pic>
        <p:nvPicPr>
          <p:cNvPr id="4" name="Picture 3">
            <a:extLst>
              <a:ext uri="{FF2B5EF4-FFF2-40B4-BE49-F238E27FC236}">
                <a16:creationId xmlns:a16="http://schemas.microsoft.com/office/drawing/2014/main" id="{BD6AADBC-AE2B-4159-AC4C-5387B3EADACB}"/>
              </a:ext>
            </a:extLst>
          </p:cNvPr>
          <p:cNvPicPr>
            <a:picLocks noChangeAspect="1"/>
          </p:cNvPicPr>
          <p:nvPr/>
        </p:nvPicPr>
        <p:blipFill>
          <a:blip r:embed="rId2"/>
          <a:stretch>
            <a:fillRect/>
          </a:stretch>
        </p:blipFill>
        <p:spPr>
          <a:xfrm>
            <a:off x="4600135" y="1260701"/>
            <a:ext cx="2784820" cy="2954215"/>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CB42993D-B829-4920-976C-0F09A3514DF6}"/>
              </a:ext>
            </a:extLst>
          </p:cNvPr>
          <p:cNvPicPr>
            <a:picLocks noChangeAspect="1"/>
          </p:cNvPicPr>
          <p:nvPr/>
        </p:nvPicPr>
        <p:blipFill>
          <a:blip r:embed="rId3"/>
          <a:stretch>
            <a:fillRect/>
          </a:stretch>
        </p:blipFill>
        <p:spPr>
          <a:xfrm>
            <a:off x="7384955" y="1260701"/>
            <a:ext cx="4572000" cy="5095875"/>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995DC332-818E-36A9-67EE-46C60A8E3AA0}"/>
              </a:ext>
            </a:extLst>
          </p:cNvPr>
          <p:cNvSpPr/>
          <p:nvPr/>
        </p:nvSpPr>
        <p:spPr>
          <a:xfrm>
            <a:off x="3536912" y="146957"/>
            <a:ext cx="4376057" cy="50891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VERTICAL INTEGRATION</a:t>
            </a:r>
            <a:endParaRPr lang="en-PK" sz="2800" b="1" dirty="0">
              <a:solidFill>
                <a:schemeClr val="tx1"/>
              </a:solidFill>
            </a:endParaRPr>
          </a:p>
        </p:txBody>
      </p:sp>
      <p:pic>
        <p:nvPicPr>
          <p:cNvPr id="7" name="Picture 6" descr="Logo&#10;&#10;Description automatically generated">
            <a:extLst>
              <a:ext uri="{FF2B5EF4-FFF2-40B4-BE49-F238E27FC236}">
                <a16:creationId xmlns:a16="http://schemas.microsoft.com/office/drawing/2014/main" id="{7D2D0B89-5835-0A9F-15E7-AB050536D423}"/>
              </a:ext>
            </a:extLst>
          </p:cNvPr>
          <p:cNvPicPr>
            <a:picLocks noChangeAspect="1"/>
          </p:cNvPicPr>
          <p:nvPr/>
        </p:nvPicPr>
        <p:blipFill>
          <a:blip r:embed="rId4"/>
          <a:stretch>
            <a:fillRect/>
          </a:stretch>
        </p:blipFill>
        <p:spPr>
          <a:xfrm>
            <a:off x="11201200" y="0"/>
            <a:ext cx="973684" cy="920016"/>
          </a:xfrm>
          <a:prstGeom prst="rect">
            <a:avLst/>
          </a:prstGeom>
        </p:spPr>
      </p:pic>
    </p:spTree>
    <p:extLst>
      <p:ext uri="{BB962C8B-B14F-4D97-AF65-F5344CB8AC3E}">
        <p14:creationId xmlns:p14="http://schemas.microsoft.com/office/powerpoint/2010/main" val="17009531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2A47F-E16C-43F4-9F92-347C05647B61}"/>
              </a:ext>
            </a:extLst>
          </p:cNvPr>
          <p:cNvSpPr>
            <a:spLocks noGrp="1"/>
          </p:cNvSpPr>
          <p:nvPr>
            <p:ph type="title"/>
          </p:nvPr>
        </p:nvSpPr>
        <p:spPr>
          <a:xfrm>
            <a:off x="1502228" y="87923"/>
            <a:ext cx="9470571" cy="1485900"/>
          </a:xfrm>
        </p:spPr>
        <p:txBody>
          <a:bodyPr/>
          <a:lstStyle/>
          <a:p>
            <a:r>
              <a:rPr lang="en-US" dirty="0"/>
              <a:t> </a:t>
            </a:r>
            <a:r>
              <a:rPr lang="en-US" b="1" dirty="0">
                <a:effectLst>
                  <a:outerShdw blurRad="38100" dist="38100" dir="2700000" algn="tl">
                    <a:srgbClr val="000000">
                      <a:alpha val="43137"/>
                    </a:srgbClr>
                  </a:outerShdw>
                </a:effectLst>
              </a:rPr>
              <a:t>ERCP </a:t>
            </a:r>
            <a:r>
              <a:rPr lang="en-US" dirty="0"/>
              <a:t>                      </a:t>
            </a:r>
          </a:p>
        </p:txBody>
      </p:sp>
      <p:sp>
        <p:nvSpPr>
          <p:cNvPr id="3" name="Content Placeholder 2">
            <a:extLst>
              <a:ext uri="{FF2B5EF4-FFF2-40B4-BE49-F238E27FC236}">
                <a16:creationId xmlns:a16="http://schemas.microsoft.com/office/drawing/2014/main" id="{71DDC8D0-3DC6-422E-A467-1F3AA87BF762}"/>
              </a:ext>
            </a:extLst>
          </p:cNvPr>
          <p:cNvSpPr>
            <a:spLocks noGrp="1"/>
          </p:cNvSpPr>
          <p:nvPr>
            <p:ph idx="1"/>
          </p:nvPr>
        </p:nvSpPr>
        <p:spPr>
          <a:xfrm>
            <a:off x="1632856" y="677916"/>
            <a:ext cx="9261115" cy="1901747"/>
          </a:xfrm>
        </p:spPr>
        <p:txBody>
          <a:bodyPr>
            <a:normAutofit/>
          </a:bodyPr>
          <a:lstStyle/>
          <a:p>
            <a:pPr marL="0" indent="0">
              <a:lnSpc>
                <a:spcPct val="150000"/>
              </a:lnSpc>
              <a:buNone/>
            </a:pPr>
            <a:r>
              <a:rPr lang="en-US" sz="2000" dirty="0"/>
              <a:t>Endoscopic retrograde cholangiopancreatography is a technique that combines the use of endoscopy and fluoroscopy to diagnose and treat certain problems of the biliary or pancreatic ductal systems. It is primarily performed by highly skilled and specialty trained gastroenterologists.</a:t>
            </a:r>
          </a:p>
        </p:txBody>
      </p:sp>
      <p:pic>
        <p:nvPicPr>
          <p:cNvPr id="4" name="Picture 3">
            <a:extLst>
              <a:ext uri="{FF2B5EF4-FFF2-40B4-BE49-F238E27FC236}">
                <a16:creationId xmlns:a16="http://schemas.microsoft.com/office/drawing/2014/main" id="{C0060746-683D-4D23-B257-05B7F907D9F8}"/>
              </a:ext>
            </a:extLst>
          </p:cNvPr>
          <p:cNvPicPr>
            <a:picLocks noChangeAspect="1"/>
          </p:cNvPicPr>
          <p:nvPr/>
        </p:nvPicPr>
        <p:blipFill>
          <a:blip r:embed="rId2"/>
          <a:stretch>
            <a:fillRect/>
          </a:stretch>
        </p:blipFill>
        <p:spPr>
          <a:xfrm>
            <a:off x="1321191" y="2579663"/>
            <a:ext cx="9847385" cy="4190414"/>
          </a:xfrm>
          <a:prstGeom prst="rect">
            <a:avLst/>
          </a:prstGeom>
          <a:effectLst>
            <a:outerShdw blurRad="63500" sx="102000" sy="102000" algn="ctr" rotWithShape="0">
              <a:prstClr val="black">
                <a:alpha val="40000"/>
              </a:prstClr>
            </a:outerShdw>
          </a:effectLst>
        </p:spPr>
      </p:pic>
      <p:sp>
        <p:nvSpPr>
          <p:cNvPr id="5" name="Rectangle 4">
            <a:extLst>
              <a:ext uri="{FF2B5EF4-FFF2-40B4-BE49-F238E27FC236}">
                <a16:creationId xmlns:a16="http://schemas.microsoft.com/office/drawing/2014/main" id="{B45A8AAA-CABF-0514-45E9-928598D37C84}"/>
              </a:ext>
            </a:extLst>
          </p:cNvPr>
          <p:cNvSpPr/>
          <p:nvPr/>
        </p:nvSpPr>
        <p:spPr>
          <a:xfrm>
            <a:off x="4557598" y="134678"/>
            <a:ext cx="4376057" cy="50891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VERTICAL INTEGRATION</a:t>
            </a:r>
            <a:endParaRPr lang="en-PK" sz="2800" b="1" dirty="0">
              <a:solidFill>
                <a:schemeClr val="tx1"/>
              </a:solidFill>
            </a:endParaRPr>
          </a:p>
        </p:txBody>
      </p:sp>
      <p:pic>
        <p:nvPicPr>
          <p:cNvPr id="6" name="Picture 5" descr="Logo&#10;&#10;Description automatically generated">
            <a:extLst>
              <a:ext uri="{FF2B5EF4-FFF2-40B4-BE49-F238E27FC236}">
                <a16:creationId xmlns:a16="http://schemas.microsoft.com/office/drawing/2014/main" id="{1A069ECB-5666-7AFE-4F3D-9E4E783FD881}"/>
              </a:ext>
            </a:extLst>
          </p:cNvPr>
          <p:cNvPicPr>
            <a:picLocks noChangeAspect="1"/>
          </p:cNvPicPr>
          <p:nvPr/>
        </p:nvPicPr>
        <p:blipFill>
          <a:blip r:embed="rId3"/>
          <a:stretch>
            <a:fillRect/>
          </a:stretch>
        </p:blipFill>
        <p:spPr>
          <a:xfrm>
            <a:off x="11201200" y="0"/>
            <a:ext cx="973684" cy="920016"/>
          </a:xfrm>
          <a:prstGeom prst="rect">
            <a:avLst/>
          </a:prstGeom>
        </p:spPr>
      </p:pic>
    </p:spTree>
    <p:extLst>
      <p:ext uri="{BB962C8B-B14F-4D97-AF65-F5344CB8AC3E}">
        <p14:creationId xmlns:p14="http://schemas.microsoft.com/office/powerpoint/2010/main" val="21767497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02AB5-2D2F-45EA-8348-9DA15669CD42}"/>
              </a:ext>
            </a:extLst>
          </p:cNvPr>
          <p:cNvSpPr>
            <a:spLocks noGrp="1"/>
          </p:cNvSpPr>
          <p:nvPr>
            <p:ph type="title"/>
          </p:nvPr>
        </p:nvSpPr>
        <p:spPr>
          <a:xfrm>
            <a:off x="1763487" y="624110"/>
            <a:ext cx="9741126" cy="979607"/>
          </a:xfrm>
        </p:spPr>
        <p:txBody>
          <a:bodyPr>
            <a:normAutofit fontScale="90000"/>
          </a:bodyPr>
          <a:lstStyle/>
          <a:p>
            <a:r>
              <a:rPr lang="en-US" b="1" dirty="0"/>
              <a:t>TESTS OF INFECTION</a:t>
            </a:r>
            <a:br>
              <a:rPr lang="en-US" b="1" dirty="0"/>
            </a:br>
            <a:endParaRPr lang="en-US" b="1" dirty="0"/>
          </a:p>
        </p:txBody>
      </p:sp>
      <p:sp>
        <p:nvSpPr>
          <p:cNvPr id="3" name="Content Placeholder 2">
            <a:extLst>
              <a:ext uri="{FF2B5EF4-FFF2-40B4-BE49-F238E27FC236}">
                <a16:creationId xmlns:a16="http://schemas.microsoft.com/office/drawing/2014/main" id="{202C8242-BF75-4FD8-B30C-004207245465}"/>
              </a:ext>
            </a:extLst>
          </p:cNvPr>
          <p:cNvSpPr>
            <a:spLocks noGrp="1"/>
          </p:cNvSpPr>
          <p:nvPr>
            <p:ph idx="1"/>
          </p:nvPr>
        </p:nvSpPr>
        <p:spPr>
          <a:xfrm>
            <a:off x="1336681" y="1133019"/>
            <a:ext cx="10289261" cy="5414737"/>
          </a:xfrm>
        </p:spPr>
        <p:txBody>
          <a:bodyPr>
            <a:noAutofit/>
          </a:bodyPr>
          <a:lstStyle/>
          <a:p>
            <a:pPr marL="0" indent="0">
              <a:lnSpc>
                <a:spcPct val="160000"/>
              </a:lnSpc>
              <a:buNone/>
            </a:pPr>
            <a:r>
              <a:rPr lang="en-US" sz="2000" b="1" dirty="0"/>
              <a:t>Bacterial cultures</a:t>
            </a:r>
          </a:p>
          <a:p>
            <a:pPr marL="0" indent="0">
              <a:lnSpc>
                <a:spcPct val="160000"/>
              </a:lnSpc>
              <a:buNone/>
            </a:pPr>
            <a:r>
              <a:rPr lang="en-US" sz="2000" dirty="0"/>
              <a:t>Stool cultures are essential in the investigation of diarrhea ,especially when it is acute or bloody, in order to identify pathogenic organisms</a:t>
            </a:r>
          </a:p>
          <a:p>
            <a:pPr marL="0" indent="0">
              <a:lnSpc>
                <a:spcPct val="160000"/>
              </a:lnSpc>
              <a:buNone/>
            </a:pPr>
            <a:r>
              <a:rPr lang="en-US" sz="2000" b="1" dirty="0"/>
              <a:t>Serology</a:t>
            </a:r>
          </a:p>
          <a:p>
            <a:pPr marL="0" indent="0">
              <a:lnSpc>
                <a:spcPct val="160000"/>
              </a:lnSpc>
              <a:buNone/>
            </a:pPr>
            <a:r>
              <a:rPr lang="en-US" sz="2000" dirty="0"/>
              <a:t>Detection of antibodies plays a limited role in the diagnosis of gastrointestinal infection caused by organisms such as </a:t>
            </a:r>
            <a:r>
              <a:rPr lang="en-US" sz="2000" i="1" dirty="0"/>
              <a:t>Helicobacter pylori</a:t>
            </a:r>
            <a:r>
              <a:rPr lang="en-US" sz="2000" dirty="0"/>
              <a:t>, </a:t>
            </a:r>
            <a:r>
              <a:rPr lang="en-US" sz="2000" i="1" dirty="0"/>
              <a:t>Salmonella </a:t>
            </a:r>
            <a:r>
              <a:rPr lang="en-US" sz="2000" dirty="0"/>
              <a:t>species and </a:t>
            </a:r>
            <a:r>
              <a:rPr lang="en-US" sz="2000" i="1" dirty="0"/>
              <a:t>Entamoeba histolytica</a:t>
            </a:r>
            <a:r>
              <a:rPr lang="en-US" sz="2000" dirty="0"/>
              <a:t>.</a:t>
            </a:r>
          </a:p>
          <a:p>
            <a:pPr marL="0" indent="0">
              <a:lnSpc>
                <a:spcPct val="160000"/>
              </a:lnSpc>
              <a:buNone/>
            </a:pPr>
            <a:r>
              <a:rPr lang="en-US" sz="2000" b="1" dirty="0"/>
              <a:t>Breath tests</a:t>
            </a:r>
          </a:p>
          <a:p>
            <a:pPr marL="0" indent="0">
              <a:lnSpc>
                <a:spcPct val="160000"/>
              </a:lnSpc>
              <a:buNone/>
            </a:pPr>
            <a:r>
              <a:rPr lang="en-US" sz="2000" dirty="0"/>
              <a:t>Non-invasive breath tests for </a:t>
            </a:r>
            <a:r>
              <a:rPr lang="en-US" sz="2000" i="1" dirty="0"/>
              <a:t>H. pylori </a:t>
            </a:r>
            <a:r>
              <a:rPr lang="en-US" sz="2000" dirty="0"/>
              <a:t>infection and suspected small intestinal bacterial overgrowth</a:t>
            </a:r>
          </a:p>
        </p:txBody>
      </p:sp>
      <p:sp>
        <p:nvSpPr>
          <p:cNvPr id="4" name="Rectangle 3">
            <a:extLst>
              <a:ext uri="{FF2B5EF4-FFF2-40B4-BE49-F238E27FC236}">
                <a16:creationId xmlns:a16="http://schemas.microsoft.com/office/drawing/2014/main" id="{199AA722-1CFB-533F-0F5C-B74D74AAEE98}"/>
              </a:ext>
            </a:extLst>
          </p:cNvPr>
          <p:cNvSpPr/>
          <p:nvPr/>
        </p:nvSpPr>
        <p:spPr>
          <a:xfrm>
            <a:off x="3536912" y="146957"/>
            <a:ext cx="4376057" cy="50891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VERTICAL INTEGRATION</a:t>
            </a:r>
            <a:endParaRPr lang="en-PK" sz="2800" b="1" dirty="0">
              <a:solidFill>
                <a:schemeClr val="tx1"/>
              </a:solidFill>
            </a:endParaRPr>
          </a:p>
        </p:txBody>
      </p:sp>
      <p:pic>
        <p:nvPicPr>
          <p:cNvPr id="5" name="Picture 4" descr="Logo&#10;&#10;Description automatically generated">
            <a:extLst>
              <a:ext uri="{FF2B5EF4-FFF2-40B4-BE49-F238E27FC236}">
                <a16:creationId xmlns:a16="http://schemas.microsoft.com/office/drawing/2014/main" id="{EE4E4429-93DC-C7E6-B47C-B233D89E8AA4}"/>
              </a:ext>
            </a:extLst>
          </p:cNvPr>
          <p:cNvPicPr>
            <a:picLocks noChangeAspect="1"/>
          </p:cNvPicPr>
          <p:nvPr/>
        </p:nvPicPr>
        <p:blipFill>
          <a:blip r:embed="rId2"/>
          <a:stretch>
            <a:fillRect/>
          </a:stretch>
        </p:blipFill>
        <p:spPr>
          <a:xfrm>
            <a:off x="11201200" y="0"/>
            <a:ext cx="973684" cy="920016"/>
          </a:xfrm>
          <a:prstGeom prst="rect">
            <a:avLst/>
          </a:prstGeom>
        </p:spPr>
      </p:pic>
    </p:spTree>
    <p:extLst>
      <p:ext uri="{BB962C8B-B14F-4D97-AF65-F5344CB8AC3E}">
        <p14:creationId xmlns:p14="http://schemas.microsoft.com/office/powerpoint/2010/main" val="33225104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BE48707-411F-4EB2-85FB-21E8D580DC36}"/>
              </a:ext>
            </a:extLst>
          </p:cNvPr>
          <p:cNvPicPr>
            <a:picLocks noGrp="1" noChangeAspect="1"/>
          </p:cNvPicPr>
          <p:nvPr>
            <p:ph idx="1"/>
          </p:nvPr>
        </p:nvPicPr>
        <p:blipFill>
          <a:blip r:embed="rId2"/>
          <a:stretch>
            <a:fillRect/>
          </a:stretch>
        </p:blipFill>
        <p:spPr>
          <a:xfrm>
            <a:off x="1083469" y="100013"/>
            <a:ext cx="10025062" cy="6757987"/>
          </a:xfrm>
          <a:prstGeom prst="rect">
            <a:avLst/>
          </a:prstGeom>
        </p:spPr>
      </p:pic>
      <p:pic>
        <p:nvPicPr>
          <p:cNvPr id="3" name="Picture 2" descr="Logo&#10;&#10;Description automatically generated">
            <a:extLst>
              <a:ext uri="{FF2B5EF4-FFF2-40B4-BE49-F238E27FC236}">
                <a16:creationId xmlns:a16="http://schemas.microsoft.com/office/drawing/2014/main" id="{AD200BAB-D915-F144-8D32-C81CF8775DDF}"/>
              </a:ext>
            </a:extLst>
          </p:cNvPr>
          <p:cNvPicPr>
            <a:picLocks noChangeAspect="1"/>
          </p:cNvPicPr>
          <p:nvPr/>
        </p:nvPicPr>
        <p:blipFill>
          <a:blip r:embed="rId3"/>
          <a:stretch>
            <a:fillRect/>
          </a:stretch>
        </p:blipFill>
        <p:spPr>
          <a:xfrm>
            <a:off x="11201200" y="0"/>
            <a:ext cx="973684" cy="920016"/>
          </a:xfrm>
          <a:prstGeom prst="rect">
            <a:avLst/>
          </a:prstGeom>
        </p:spPr>
      </p:pic>
    </p:spTree>
    <p:extLst>
      <p:ext uri="{BB962C8B-B14F-4D97-AF65-F5344CB8AC3E}">
        <p14:creationId xmlns:p14="http://schemas.microsoft.com/office/powerpoint/2010/main" val="38766977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A4D1-47B8-4223-A9CC-EC876A57FD37}"/>
              </a:ext>
            </a:extLst>
          </p:cNvPr>
          <p:cNvSpPr>
            <a:spLocks noGrp="1"/>
          </p:cNvSpPr>
          <p:nvPr>
            <p:ph type="title"/>
          </p:nvPr>
        </p:nvSpPr>
        <p:spPr>
          <a:xfrm>
            <a:off x="1665515" y="832756"/>
            <a:ext cx="9839098" cy="1072243"/>
          </a:xfrm>
        </p:spPr>
        <p:txBody>
          <a:bodyPr/>
          <a:lstStyle/>
          <a:p>
            <a:r>
              <a:rPr lang="en-US" b="1" dirty="0"/>
              <a:t>TESTS OF MOTILITY</a:t>
            </a:r>
          </a:p>
        </p:txBody>
      </p:sp>
      <p:sp>
        <p:nvSpPr>
          <p:cNvPr id="3" name="Content Placeholder 2">
            <a:extLst>
              <a:ext uri="{FF2B5EF4-FFF2-40B4-BE49-F238E27FC236}">
                <a16:creationId xmlns:a16="http://schemas.microsoft.com/office/drawing/2014/main" id="{B0779117-8B52-4B0B-9906-4FDE16D1E779}"/>
              </a:ext>
            </a:extLst>
          </p:cNvPr>
          <p:cNvSpPr>
            <a:spLocks noGrp="1"/>
          </p:cNvSpPr>
          <p:nvPr>
            <p:ph idx="1"/>
          </p:nvPr>
        </p:nvSpPr>
        <p:spPr>
          <a:xfrm>
            <a:off x="1219200" y="1948375"/>
            <a:ext cx="9601200" cy="3581400"/>
          </a:xfrm>
        </p:spPr>
        <p:txBody>
          <a:bodyPr/>
          <a:lstStyle/>
          <a:p>
            <a:pPr>
              <a:buFont typeface="Arial" panose="020B0604020202020204" pitchFamily="34" charset="0"/>
              <a:buChar char="•"/>
            </a:pPr>
            <a:r>
              <a:rPr lang="en-US" sz="2400" dirty="0"/>
              <a:t>Esophageal motility testing</a:t>
            </a:r>
          </a:p>
          <a:p>
            <a:pPr>
              <a:buFont typeface="Arial" panose="020B0604020202020204" pitchFamily="34" charset="0"/>
              <a:buChar char="•"/>
            </a:pPr>
            <a:r>
              <a:rPr lang="en-US" sz="2400" dirty="0"/>
              <a:t>Gastric emptying</a:t>
            </a:r>
          </a:p>
          <a:p>
            <a:pPr>
              <a:buFont typeface="Arial" panose="020B0604020202020204" pitchFamily="34" charset="0"/>
              <a:buChar char="•"/>
            </a:pPr>
            <a:r>
              <a:rPr lang="en-US" sz="2400" dirty="0"/>
              <a:t>Anorectal manometry</a:t>
            </a:r>
          </a:p>
          <a:p>
            <a:endParaRPr lang="en-US" dirty="0"/>
          </a:p>
        </p:txBody>
      </p:sp>
      <p:sp>
        <p:nvSpPr>
          <p:cNvPr id="4" name="Rectangle 3">
            <a:extLst>
              <a:ext uri="{FF2B5EF4-FFF2-40B4-BE49-F238E27FC236}">
                <a16:creationId xmlns:a16="http://schemas.microsoft.com/office/drawing/2014/main" id="{9A9BE60A-D4E0-A7F6-2062-6324232B2163}"/>
              </a:ext>
            </a:extLst>
          </p:cNvPr>
          <p:cNvSpPr/>
          <p:nvPr/>
        </p:nvSpPr>
        <p:spPr>
          <a:xfrm>
            <a:off x="3536912" y="146957"/>
            <a:ext cx="4376057" cy="50891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VERTICAL INTEGRATION</a:t>
            </a:r>
            <a:endParaRPr lang="en-PK" sz="2800" b="1" dirty="0">
              <a:solidFill>
                <a:schemeClr val="tx1"/>
              </a:solidFill>
            </a:endParaRPr>
          </a:p>
        </p:txBody>
      </p:sp>
      <p:pic>
        <p:nvPicPr>
          <p:cNvPr id="5" name="Picture 4" descr="Logo&#10;&#10;Description automatically generated">
            <a:extLst>
              <a:ext uri="{FF2B5EF4-FFF2-40B4-BE49-F238E27FC236}">
                <a16:creationId xmlns:a16="http://schemas.microsoft.com/office/drawing/2014/main" id="{0C43BCEA-9A49-6F54-A9C4-8E7D0DB5D187}"/>
              </a:ext>
            </a:extLst>
          </p:cNvPr>
          <p:cNvPicPr>
            <a:picLocks noChangeAspect="1"/>
          </p:cNvPicPr>
          <p:nvPr/>
        </p:nvPicPr>
        <p:blipFill>
          <a:blip r:embed="rId2"/>
          <a:stretch>
            <a:fillRect/>
          </a:stretch>
        </p:blipFill>
        <p:spPr>
          <a:xfrm>
            <a:off x="11201200" y="0"/>
            <a:ext cx="973684" cy="920016"/>
          </a:xfrm>
          <a:prstGeom prst="rect">
            <a:avLst/>
          </a:prstGeom>
        </p:spPr>
      </p:pic>
    </p:spTree>
    <p:extLst>
      <p:ext uri="{BB962C8B-B14F-4D97-AF65-F5344CB8AC3E}">
        <p14:creationId xmlns:p14="http://schemas.microsoft.com/office/powerpoint/2010/main" val="22220602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FCB40-7FA8-3E45-ADCB-C6399E3F79EF}"/>
              </a:ext>
            </a:extLst>
          </p:cNvPr>
          <p:cNvSpPr>
            <a:spLocks noGrp="1"/>
          </p:cNvSpPr>
          <p:nvPr>
            <p:ph type="title"/>
          </p:nvPr>
        </p:nvSpPr>
        <p:spPr>
          <a:xfrm>
            <a:off x="1841811" y="534933"/>
            <a:ext cx="8911687" cy="1280890"/>
          </a:xfrm>
        </p:spPr>
        <p:txBody>
          <a:bodyPr/>
          <a:lstStyle/>
          <a:p>
            <a:r>
              <a:rPr lang="en-US" b="1" dirty="0"/>
              <a:t>MCQ 1</a:t>
            </a:r>
          </a:p>
        </p:txBody>
      </p:sp>
      <p:sp>
        <p:nvSpPr>
          <p:cNvPr id="3" name="Content Placeholder 2">
            <a:extLst>
              <a:ext uri="{FF2B5EF4-FFF2-40B4-BE49-F238E27FC236}">
                <a16:creationId xmlns:a16="http://schemas.microsoft.com/office/drawing/2014/main" id="{6B825D00-23F5-1C4A-90FC-FFF90C5F1B2B}"/>
              </a:ext>
            </a:extLst>
          </p:cNvPr>
          <p:cNvSpPr>
            <a:spLocks noGrp="1"/>
          </p:cNvSpPr>
          <p:nvPr>
            <p:ph idx="1"/>
          </p:nvPr>
        </p:nvSpPr>
        <p:spPr>
          <a:xfrm>
            <a:off x="1665514" y="1815823"/>
            <a:ext cx="9300255" cy="3866799"/>
          </a:xfrm>
        </p:spPr>
        <p:txBody>
          <a:bodyPr/>
          <a:lstStyle/>
          <a:p>
            <a:pPr marL="0" indent="0">
              <a:buNone/>
            </a:pPr>
            <a:r>
              <a:rPr lang="en-US" sz="2800" dirty="0"/>
              <a:t>Dysphagia is;</a:t>
            </a:r>
          </a:p>
          <a:p>
            <a:pPr marL="457200" indent="-457200">
              <a:buAutoNum type="arabicPeriod"/>
            </a:pPr>
            <a:r>
              <a:rPr lang="en-US" sz="2800" dirty="0"/>
              <a:t>Difficulty in swallowing.</a:t>
            </a:r>
          </a:p>
          <a:p>
            <a:pPr marL="457200" indent="-457200">
              <a:buAutoNum type="arabicPeriod"/>
            </a:pPr>
            <a:r>
              <a:rPr lang="en-US" sz="2800" dirty="0"/>
              <a:t>Painful difficulty in swallowing.</a:t>
            </a:r>
          </a:p>
          <a:p>
            <a:pPr marL="457200" indent="-457200">
              <a:buAutoNum type="arabicPeriod"/>
            </a:pPr>
            <a:r>
              <a:rPr lang="en-US" sz="2800" dirty="0"/>
              <a:t>Chocking sensation in throat.</a:t>
            </a:r>
          </a:p>
          <a:p>
            <a:pPr marL="457200" indent="-457200">
              <a:buAutoNum type="arabicPeriod"/>
            </a:pPr>
            <a:r>
              <a:rPr lang="en-US" sz="2800" dirty="0"/>
              <a:t>Inability to produce voice.</a:t>
            </a:r>
          </a:p>
          <a:p>
            <a:pPr marL="457200" indent="-457200">
              <a:buAutoNum type="arabicPeriod"/>
            </a:pPr>
            <a:r>
              <a:rPr lang="en-US" sz="2800" dirty="0"/>
              <a:t>Difficulty in chewing.</a:t>
            </a:r>
          </a:p>
          <a:p>
            <a:pPr marL="457200" indent="-457200">
              <a:buAutoNum type="arabicPeriod"/>
            </a:pPr>
            <a:endParaRPr lang="en-US" sz="2800" dirty="0"/>
          </a:p>
          <a:p>
            <a:endParaRPr lang="en-US" dirty="0"/>
          </a:p>
        </p:txBody>
      </p:sp>
      <p:pic>
        <p:nvPicPr>
          <p:cNvPr id="4" name="Picture 3" descr="Logo&#10;&#10;Description automatically generated">
            <a:extLst>
              <a:ext uri="{FF2B5EF4-FFF2-40B4-BE49-F238E27FC236}">
                <a16:creationId xmlns:a16="http://schemas.microsoft.com/office/drawing/2014/main" id="{90300FAE-72F1-BB34-45AC-BA067153B2EC}"/>
              </a:ext>
            </a:extLst>
          </p:cNvPr>
          <p:cNvPicPr>
            <a:picLocks noChangeAspect="1"/>
          </p:cNvPicPr>
          <p:nvPr/>
        </p:nvPicPr>
        <p:blipFill>
          <a:blip r:embed="rId2"/>
          <a:stretch>
            <a:fillRect/>
          </a:stretch>
        </p:blipFill>
        <p:spPr>
          <a:xfrm>
            <a:off x="11201200" y="0"/>
            <a:ext cx="973684" cy="920016"/>
          </a:xfrm>
          <a:prstGeom prst="rect">
            <a:avLst/>
          </a:prstGeom>
        </p:spPr>
      </p:pic>
    </p:spTree>
    <p:extLst>
      <p:ext uri="{BB962C8B-B14F-4D97-AF65-F5344CB8AC3E}">
        <p14:creationId xmlns:p14="http://schemas.microsoft.com/office/powerpoint/2010/main" val="34491629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177F1-0E03-41ED-AE53-73CA7F7A1DB1}"/>
              </a:ext>
            </a:extLst>
          </p:cNvPr>
          <p:cNvSpPr>
            <a:spLocks noGrp="1"/>
          </p:cNvSpPr>
          <p:nvPr>
            <p:ph type="title"/>
          </p:nvPr>
        </p:nvSpPr>
        <p:spPr/>
        <p:txBody>
          <a:bodyPr/>
          <a:lstStyle/>
          <a:p>
            <a:br>
              <a:rPr lang="en-US" b="1" dirty="0"/>
            </a:br>
            <a:r>
              <a:rPr lang="en-US" b="1" dirty="0"/>
              <a:t>ANSWER:</a:t>
            </a:r>
          </a:p>
        </p:txBody>
      </p:sp>
      <p:sp>
        <p:nvSpPr>
          <p:cNvPr id="3" name="Content Placeholder 2">
            <a:extLst>
              <a:ext uri="{FF2B5EF4-FFF2-40B4-BE49-F238E27FC236}">
                <a16:creationId xmlns:a16="http://schemas.microsoft.com/office/drawing/2014/main" id="{CD9E26FE-4DD2-4A92-A17A-A31C24147146}"/>
              </a:ext>
            </a:extLst>
          </p:cNvPr>
          <p:cNvSpPr>
            <a:spLocks noGrp="1"/>
          </p:cNvSpPr>
          <p:nvPr>
            <p:ph idx="1"/>
          </p:nvPr>
        </p:nvSpPr>
        <p:spPr/>
        <p:txBody>
          <a:bodyPr>
            <a:normAutofit/>
          </a:bodyPr>
          <a:lstStyle/>
          <a:p>
            <a:pPr marL="0" indent="0">
              <a:lnSpc>
                <a:spcPct val="200000"/>
              </a:lnSpc>
              <a:buNone/>
            </a:pPr>
            <a:r>
              <a:rPr lang="en-US" sz="2800" dirty="0"/>
              <a:t>a ) Dysphagia is difficulty in swallowing</a:t>
            </a:r>
          </a:p>
          <a:p>
            <a:pPr marL="0" indent="0">
              <a:lnSpc>
                <a:spcPct val="200000"/>
              </a:lnSpc>
              <a:buNone/>
            </a:pPr>
            <a:endParaRPr lang="en-US" sz="2400" dirty="0"/>
          </a:p>
        </p:txBody>
      </p:sp>
      <p:pic>
        <p:nvPicPr>
          <p:cNvPr id="4" name="Picture 3" descr="Logo&#10;&#10;Description automatically generated">
            <a:extLst>
              <a:ext uri="{FF2B5EF4-FFF2-40B4-BE49-F238E27FC236}">
                <a16:creationId xmlns:a16="http://schemas.microsoft.com/office/drawing/2014/main" id="{E77A4123-F236-3442-9E9A-8BE6CFC3CD69}"/>
              </a:ext>
            </a:extLst>
          </p:cNvPr>
          <p:cNvPicPr>
            <a:picLocks noChangeAspect="1"/>
          </p:cNvPicPr>
          <p:nvPr/>
        </p:nvPicPr>
        <p:blipFill>
          <a:blip r:embed="rId2"/>
          <a:stretch>
            <a:fillRect/>
          </a:stretch>
        </p:blipFill>
        <p:spPr>
          <a:xfrm>
            <a:off x="11201200" y="0"/>
            <a:ext cx="973684" cy="920016"/>
          </a:xfrm>
          <a:prstGeom prst="rect">
            <a:avLst/>
          </a:prstGeom>
        </p:spPr>
      </p:pic>
    </p:spTree>
    <p:extLst>
      <p:ext uri="{BB962C8B-B14F-4D97-AF65-F5344CB8AC3E}">
        <p14:creationId xmlns:p14="http://schemas.microsoft.com/office/powerpoint/2010/main" val="10111566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E6AD5-A36F-4052-B7A5-37BE897F9CBE}"/>
              </a:ext>
            </a:extLst>
          </p:cNvPr>
          <p:cNvSpPr>
            <a:spLocks noGrp="1"/>
          </p:cNvSpPr>
          <p:nvPr>
            <p:ph type="title"/>
          </p:nvPr>
        </p:nvSpPr>
        <p:spPr>
          <a:xfrm>
            <a:off x="1698170" y="125144"/>
            <a:ext cx="9274629" cy="1485900"/>
          </a:xfrm>
        </p:spPr>
        <p:txBody>
          <a:bodyPr/>
          <a:lstStyle/>
          <a:p>
            <a:r>
              <a:rPr lang="en-US" dirty="0"/>
              <a:t> </a:t>
            </a:r>
            <a:br>
              <a:rPr lang="en-US" dirty="0"/>
            </a:br>
            <a:r>
              <a:rPr lang="en-US" b="1" dirty="0"/>
              <a:t>MCQ 2</a:t>
            </a:r>
          </a:p>
        </p:txBody>
      </p:sp>
      <p:sp>
        <p:nvSpPr>
          <p:cNvPr id="3" name="Content Placeholder 2">
            <a:extLst>
              <a:ext uri="{FF2B5EF4-FFF2-40B4-BE49-F238E27FC236}">
                <a16:creationId xmlns:a16="http://schemas.microsoft.com/office/drawing/2014/main" id="{0DEDC43A-2A56-4641-9EFF-CD19507FB9D5}"/>
              </a:ext>
            </a:extLst>
          </p:cNvPr>
          <p:cNvSpPr>
            <a:spLocks noGrp="1"/>
          </p:cNvSpPr>
          <p:nvPr>
            <p:ph idx="1"/>
          </p:nvPr>
        </p:nvSpPr>
        <p:spPr>
          <a:xfrm>
            <a:off x="1371600" y="1323604"/>
            <a:ext cx="9601200" cy="5409252"/>
          </a:xfrm>
        </p:spPr>
        <p:txBody>
          <a:bodyPr>
            <a:normAutofit/>
          </a:bodyPr>
          <a:lstStyle/>
          <a:p>
            <a:pPr marL="0" indent="0">
              <a:lnSpc>
                <a:spcPct val="150000"/>
              </a:lnSpc>
              <a:buNone/>
            </a:pPr>
            <a:r>
              <a:rPr lang="en-US" dirty="0"/>
              <a:t>A 16 years old boy presented with </a:t>
            </a:r>
            <a:r>
              <a:rPr lang="en-US" dirty="0">
                <a:solidFill>
                  <a:srgbClr val="002060"/>
                </a:solidFill>
              </a:rPr>
              <a:t>RIGHT ILIAC FOSSA </a:t>
            </a:r>
            <a:r>
              <a:rPr lang="en-US" dirty="0"/>
              <a:t>pain of  gradual onset which later increased in intensity and became constant. He also had a few episodes of vomiting. Lab work up showed high leucocyte count. Ultrasound abdomen was unremarkable. Surgery was planned. What could be the likely cause of his pain?</a:t>
            </a:r>
          </a:p>
          <a:p>
            <a:pPr marL="0" indent="0">
              <a:lnSpc>
                <a:spcPct val="150000"/>
              </a:lnSpc>
              <a:buNone/>
            </a:pPr>
            <a:endParaRPr lang="en-US" dirty="0"/>
          </a:p>
          <a:p>
            <a:pPr marL="457200" indent="-457200">
              <a:lnSpc>
                <a:spcPct val="150000"/>
              </a:lnSpc>
              <a:buFont typeface="+mj-lt"/>
              <a:buAutoNum type="alphaLcParenR"/>
            </a:pPr>
            <a:r>
              <a:rPr lang="en-US" dirty="0"/>
              <a:t>Acute pancreatitis</a:t>
            </a:r>
          </a:p>
          <a:p>
            <a:pPr marL="457200" indent="-457200">
              <a:lnSpc>
                <a:spcPct val="150000"/>
              </a:lnSpc>
              <a:buFont typeface="+mj-lt"/>
              <a:buAutoNum type="alphaLcParenR"/>
            </a:pPr>
            <a:r>
              <a:rPr lang="en-US" dirty="0"/>
              <a:t>Renal colic</a:t>
            </a:r>
          </a:p>
          <a:p>
            <a:pPr marL="457200" indent="-457200">
              <a:lnSpc>
                <a:spcPct val="150000"/>
              </a:lnSpc>
              <a:buFont typeface="+mj-lt"/>
              <a:buAutoNum type="alphaLcParenR"/>
            </a:pPr>
            <a:r>
              <a:rPr lang="en-US" dirty="0"/>
              <a:t>Acute appendicitis.</a:t>
            </a:r>
          </a:p>
          <a:p>
            <a:pPr marL="457200" indent="-457200">
              <a:lnSpc>
                <a:spcPct val="150000"/>
              </a:lnSpc>
              <a:buFont typeface="+mj-lt"/>
              <a:buAutoNum type="alphaLcParenR"/>
            </a:pPr>
            <a:r>
              <a:rPr lang="en-US" dirty="0"/>
              <a:t>Peptic ulcer</a:t>
            </a:r>
          </a:p>
          <a:p>
            <a:pPr marL="457200" indent="-457200">
              <a:lnSpc>
                <a:spcPct val="150000"/>
              </a:lnSpc>
              <a:buFont typeface="+mj-lt"/>
              <a:buAutoNum type="alphaLcParenR"/>
            </a:pPr>
            <a:r>
              <a:rPr lang="en-US" dirty="0"/>
              <a:t>Acute cholecystitis.</a:t>
            </a:r>
          </a:p>
          <a:p>
            <a:pPr marL="457200" indent="-457200">
              <a:lnSpc>
                <a:spcPct val="150000"/>
              </a:lnSpc>
              <a:buFont typeface="+mj-lt"/>
              <a:buAutoNum type="alphaLcParenR"/>
            </a:pPr>
            <a:endParaRPr lang="en-US" dirty="0"/>
          </a:p>
          <a:p>
            <a:pPr marL="457200" indent="-457200">
              <a:lnSpc>
                <a:spcPct val="150000"/>
              </a:lnSpc>
              <a:buFont typeface="+mj-lt"/>
              <a:buAutoNum type="alphaLcParenR"/>
            </a:pPr>
            <a:endParaRPr lang="en-US" dirty="0"/>
          </a:p>
          <a:p>
            <a:pPr marL="0" indent="0">
              <a:lnSpc>
                <a:spcPct val="150000"/>
              </a:lnSpc>
              <a:buNone/>
            </a:pPr>
            <a:endParaRPr lang="en-US" b="1" dirty="0"/>
          </a:p>
          <a:p>
            <a:pPr marL="0" indent="0">
              <a:lnSpc>
                <a:spcPct val="150000"/>
              </a:lnSpc>
              <a:buNone/>
            </a:pPr>
            <a:endParaRPr lang="en-US" b="1" dirty="0"/>
          </a:p>
          <a:p>
            <a:pPr>
              <a:lnSpc>
                <a:spcPct val="150000"/>
              </a:lnSpc>
            </a:pPr>
            <a:endParaRPr lang="en-US" b="1" dirty="0"/>
          </a:p>
          <a:p>
            <a:pPr marL="0" indent="0">
              <a:buNone/>
            </a:pPr>
            <a:endParaRPr lang="en-US" dirty="0"/>
          </a:p>
        </p:txBody>
      </p:sp>
      <p:pic>
        <p:nvPicPr>
          <p:cNvPr id="4" name="Picture 3" descr="Logo&#10;&#10;Description automatically generated">
            <a:extLst>
              <a:ext uri="{FF2B5EF4-FFF2-40B4-BE49-F238E27FC236}">
                <a16:creationId xmlns:a16="http://schemas.microsoft.com/office/drawing/2014/main" id="{FBEC6380-E384-B1F8-5C5D-A0DB14E69EAE}"/>
              </a:ext>
            </a:extLst>
          </p:cNvPr>
          <p:cNvPicPr>
            <a:picLocks noChangeAspect="1"/>
          </p:cNvPicPr>
          <p:nvPr/>
        </p:nvPicPr>
        <p:blipFill>
          <a:blip r:embed="rId2"/>
          <a:stretch>
            <a:fillRect/>
          </a:stretch>
        </p:blipFill>
        <p:spPr>
          <a:xfrm>
            <a:off x="11201200" y="0"/>
            <a:ext cx="973684" cy="920016"/>
          </a:xfrm>
          <a:prstGeom prst="rect">
            <a:avLst/>
          </a:prstGeom>
        </p:spPr>
      </p:pic>
    </p:spTree>
    <p:extLst>
      <p:ext uri="{BB962C8B-B14F-4D97-AF65-F5344CB8AC3E}">
        <p14:creationId xmlns:p14="http://schemas.microsoft.com/office/powerpoint/2010/main" val="14601432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7DA80-0B7F-462E-990D-B0AF5B66F882}"/>
              </a:ext>
            </a:extLst>
          </p:cNvPr>
          <p:cNvSpPr>
            <a:spLocks noGrp="1"/>
          </p:cNvSpPr>
          <p:nvPr>
            <p:ph type="title"/>
          </p:nvPr>
        </p:nvSpPr>
        <p:spPr>
          <a:xfrm>
            <a:off x="1649187" y="624110"/>
            <a:ext cx="9855426" cy="1280890"/>
          </a:xfrm>
        </p:spPr>
        <p:txBody>
          <a:bodyPr>
            <a:normAutofit/>
          </a:bodyPr>
          <a:lstStyle/>
          <a:p>
            <a:r>
              <a:rPr lang="en-US" b="1" dirty="0"/>
              <a:t>ANSWER:</a:t>
            </a:r>
          </a:p>
        </p:txBody>
      </p:sp>
      <p:sp>
        <p:nvSpPr>
          <p:cNvPr id="3" name="Content Placeholder 2">
            <a:extLst>
              <a:ext uri="{FF2B5EF4-FFF2-40B4-BE49-F238E27FC236}">
                <a16:creationId xmlns:a16="http://schemas.microsoft.com/office/drawing/2014/main" id="{92669BEF-74A5-480C-99A5-5330328CD4D5}"/>
              </a:ext>
            </a:extLst>
          </p:cNvPr>
          <p:cNvSpPr>
            <a:spLocks noGrp="1"/>
          </p:cNvSpPr>
          <p:nvPr>
            <p:ph idx="1"/>
          </p:nvPr>
        </p:nvSpPr>
        <p:spPr>
          <a:xfrm>
            <a:off x="1502229" y="1905000"/>
            <a:ext cx="9601200" cy="2405743"/>
          </a:xfrm>
        </p:spPr>
        <p:txBody>
          <a:bodyPr>
            <a:noAutofit/>
          </a:bodyPr>
          <a:lstStyle/>
          <a:p>
            <a:pPr marL="0" indent="0">
              <a:lnSpc>
                <a:spcPct val="150000"/>
              </a:lnSpc>
              <a:buNone/>
            </a:pPr>
            <a:r>
              <a:rPr lang="en-US" sz="2800" dirty="0">
                <a:solidFill>
                  <a:schemeClr val="tx1"/>
                </a:solidFill>
              </a:rPr>
              <a:t>C ) Acute Appendicitis.</a:t>
            </a:r>
          </a:p>
        </p:txBody>
      </p:sp>
      <p:pic>
        <p:nvPicPr>
          <p:cNvPr id="4" name="Picture 3" descr="Logo&#10;&#10;Description automatically generated">
            <a:extLst>
              <a:ext uri="{FF2B5EF4-FFF2-40B4-BE49-F238E27FC236}">
                <a16:creationId xmlns:a16="http://schemas.microsoft.com/office/drawing/2014/main" id="{8D1C52D9-136C-F67E-33FB-E9AA9A644DCD}"/>
              </a:ext>
            </a:extLst>
          </p:cNvPr>
          <p:cNvPicPr>
            <a:picLocks noChangeAspect="1"/>
          </p:cNvPicPr>
          <p:nvPr/>
        </p:nvPicPr>
        <p:blipFill>
          <a:blip r:embed="rId2"/>
          <a:stretch>
            <a:fillRect/>
          </a:stretch>
        </p:blipFill>
        <p:spPr>
          <a:xfrm>
            <a:off x="11201200" y="0"/>
            <a:ext cx="973684" cy="920016"/>
          </a:xfrm>
          <a:prstGeom prst="rect">
            <a:avLst/>
          </a:prstGeom>
        </p:spPr>
      </p:pic>
    </p:spTree>
    <p:extLst>
      <p:ext uri="{BB962C8B-B14F-4D97-AF65-F5344CB8AC3E}">
        <p14:creationId xmlns:p14="http://schemas.microsoft.com/office/powerpoint/2010/main" val="88113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5D421-9F29-4105-BBC3-98C20AF7A78B}"/>
              </a:ext>
            </a:extLst>
          </p:cNvPr>
          <p:cNvSpPr>
            <a:spLocks noGrp="1"/>
          </p:cNvSpPr>
          <p:nvPr>
            <p:ph type="title"/>
          </p:nvPr>
        </p:nvSpPr>
        <p:spPr>
          <a:xfrm>
            <a:off x="1698171" y="624110"/>
            <a:ext cx="9806441" cy="1280890"/>
          </a:xfrm>
        </p:spPr>
        <p:txBody>
          <a:bodyPr/>
          <a:lstStyle/>
          <a:p>
            <a:r>
              <a:rPr lang="en-US" dirty="0"/>
              <a:t> </a:t>
            </a:r>
            <a:r>
              <a:rPr lang="en-US" b="1" dirty="0"/>
              <a:t>MCQ 3</a:t>
            </a:r>
          </a:p>
        </p:txBody>
      </p:sp>
      <p:sp>
        <p:nvSpPr>
          <p:cNvPr id="3" name="Content Placeholder 2">
            <a:extLst>
              <a:ext uri="{FF2B5EF4-FFF2-40B4-BE49-F238E27FC236}">
                <a16:creationId xmlns:a16="http://schemas.microsoft.com/office/drawing/2014/main" id="{767608DB-1087-4107-B2BF-A0A8D76A30BE}"/>
              </a:ext>
            </a:extLst>
          </p:cNvPr>
          <p:cNvSpPr>
            <a:spLocks noGrp="1"/>
          </p:cNvSpPr>
          <p:nvPr>
            <p:ph idx="1"/>
          </p:nvPr>
        </p:nvSpPr>
        <p:spPr>
          <a:xfrm>
            <a:off x="1371600" y="1793631"/>
            <a:ext cx="9601200" cy="3581400"/>
          </a:xfrm>
        </p:spPr>
        <p:txBody>
          <a:bodyPr>
            <a:normAutofit lnSpcReduction="10000"/>
          </a:bodyPr>
          <a:lstStyle/>
          <a:p>
            <a:pPr marL="0" indent="0">
              <a:buNone/>
            </a:pPr>
            <a:r>
              <a:rPr lang="en-US" sz="2800" dirty="0"/>
              <a:t> Melena is due to ?</a:t>
            </a:r>
          </a:p>
          <a:p>
            <a:pPr marL="0" indent="0">
              <a:buNone/>
            </a:pPr>
            <a:endParaRPr lang="en-US" sz="2800" dirty="0"/>
          </a:p>
          <a:p>
            <a:pPr marL="457200" indent="-457200">
              <a:buFont typeface="+mj-lt"/>
              <a:buAutoNum type="alphaLcParenR"/>
            </a:pPr>
            <a:r>
              <a:rPr lang="en-US" sz="2800" dirty="0"/>
              <a:t>Upper GI  bleed</a:t>
            </a:r>
          </a:p>
          <a:p>
            <a:pPr marL="457200" indent="-457200">
              <a:buFont typeface="+mj-lt"/>
              <a:buAutoNum type="alphaLcParenR"/>
            </a:pPr>
            <a:r>
              <a:rPr lang="en-US" sz="2800" dirty="0"/>
              <a:t>Lower GI bleed.</a:t>
            </a:r>
          </a:p>
          <a:p>
            <a:pPr marL="457200" indent="-457200">
              <a:buFont typeface="+mj-lt"/>
              <a:buAutoNum type="alphaLcParenR"/>
            </a:pPr>
            <a:r>
              <a:rPr lang="en-US" sz="2800" dirty="0"/>
              <a:t>Hemorrhoids</a:t>
            </a:r>
          </a:p>
          <a:p>
            <a:pPr marL="457200" indent="-457200">
              <a:buFont typeface="+mj-lt"/>
              <a:buAutoNum type="alphaLcParenR"/>
            </a:pPr>
            <a:r>
              <a:rPr lang="en-US" sz="2800" dirty="0"/>
              <a:t>Ulcerative colitis</a:t>
            </a:r>
          </a:p>
          <a:p>
            <a:pPr marL="457200" indent="-457200">
              <a:buFont typeface="+mj-lt"/>
              <a:buAutoNum type="alphaLcParenR"/>
            </a:pPr>
            <a:r>
              <a:rPr lang="en-US" sz="2800" dirty="0"/>
              <a:t>Carcinoma Colon</a:t>
            </a:r>
          </a:p>
          <a:p>
            <a:pPr marL="0" indent="0">
              <a:buNone/>
            </a:pPr>
            <a:endParaRPr lang="en-US" dirty="0"/>
          </a:p>
        </p:txBody>
      </p:sp>
      <p:pic>
        <p:nvPicPr>
          <p:cNvPr id="4" name="Picture 3" descr="Logo&#10;&#10;Description automatically generated">
            <a:extLst>
              <a:ext uri="{FF2B5EF4-FFF2-40B4-BE49-F238E27FC236}">
                <a16:creationId xmlns:a16="http://schemas.microsoft.com/office/drawing/2014/main" id="{FBE8B693-11FC-DDAE-EEC5-359899FC6701}"/>
              </a:ext>
            </a:extLst>
          </p:cNvPr>
          <p:cNvPicPr>
            <a:picLocks noChangeAspect="1"/>
          </p:cNvPicPr>
          <p:nvPr/>
        </p:nvPicPr>
        <p:blipFill>
          <a:blip r:embed="rId2"/>
          <a:stretch>
            <a:fillRect/>
          </a:stretch>
        </p:blipFill>
        <p:spPr>
          <a:xfrm>
            <a:off x="11201200" y="0"/>
            <a:ext cx="973684" cy="920016"/>
          </a:xfrm>
          <a:prstGeom prst="rect">
            <a:avLst/>
          </a:prstGeom>
        </p:spPr>
      </p:pic>
    </p:spTree>
    <p:extLst>
      <p:ext uri="{BB962C8B-B14F-4D97-AF65-F5344CB8AC3E}">
        <p14:creationId xmlns:p14="http://schemas.microsoft.com/office/powerpoint/2010/main" val="2814459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0757E-7392-4E77-A1E6-20F2F2D5FA32}"/>
              </a:ext>
            </a:extLst>
          </p:cNvPr>
          <p:cNvSpPr>
            <a:spLocks noGrp="1"/>
          </p:cNvSpPr>
          <p:nvPr>
            <p:ph type="title"/>
          </p:nvPr>
        </p:nvSpPr>
        <p:spPr>
          <a:xfrm>
            <a:off x="1295403" y="703837"/>
            <a:ext cx="9601196" cy="1303867"/>
          </a:xfrm>
        </p:spPr>
        <p:txBody>
          <a:bodyPr/>
          <a:lstStyle/>
          <a:p>
            <a:r>
              <a:rPr lang="en-US" b="1" dirty="0"/>
              <a:t>DYSPHAGIA</a:t>
            </a:r>
          </a:p>
        </p:txBody>
      </p:sp>
      <p:sp>
        <p:nvSpPr>
          <p:cNvPr id="3" name="Content Placeholder 2">
            <a:extLst>
              <a:ext uri="{FF2B5EF4-FFF2-40B4-BE49-F238E27FC236}">
                <a16:creationId xmlns:a16="http://schemas.microsoft.com/office/drawing/2014/main" id="{ECF821A4-E321-4001-992A-B4E1E9255921}"/>
              </a:ext>
            </a:extLst>
          </p:cNvPr>
          <p:cNvSpPr>
            <a:spLocks noGrp="1"/>
          </p:cNvSpPr>
          <p:nvPr>
            <p:ph idx="1"/>
          </p:nvPr>
        </p:nvSpPr>
        <p:spPr>
          <a:xfrm>
            <a:off x="1295403" y="1696279"/>
            <a:ext cx="9601196" cy="4943061"/>
          </a:xfrm>
        </p:spPr>
        <p:txBody>
          <a:bodyPr>
            <a:normAutofit/>
          </a:bodyPr>
          <a:lstStyle/>
          <a:p>
            <a:pPr marL="0" indent="0">
              <a:buNone/>
            </a:pPr>
            <a:r>
              <a:rPr lang="en-US" sz="2400" b="1" dirty="0"/>
              <a:t>Defined as difficulty in swallowing</a:t>
            </a:r>
          </a:p>
          <a:p>
            <a:pPr marL="0" indent="0">
              <a:buNone/>
            </a:pPr>
            <a:r>
              <a:rPr lang="en-US" sz="2400" dirty="0"/>
              <a:t>Affecting any part of the swallowing pathway from the mouth to stomach</a:t>
            </a:r>
          </a:p>
          <a:p>
            <a:pPr marL="0" indent="0">
              <a:buNone/>
            </a:pPr>
            <a:r>
              <a:rPr lang="en-US" sz="2400" dirty="0"/>
              <a:t>(Odynophagia is pain during swallowing)</a:t>
            </a:r>
          </a:p>
          <a:p>
            <a:pPr marL="0" indent="0">
              <a:buNone/>
            </a:pPr>
            <a:endParaRPr lang="en-US" dirty="0"/>
          </a:p>
          <a:p>
            <a:pPr marL="0" indent="0">
              <a:buNone/>
            </a:pPr>
            <a:r>
              <a:rPr lang="en-US" sz="3200" b="1" u="sng" dirty="0"/>
              <a:t>TYPES :</a:t>
            </a:r>
          </a:p>
          <a:p>
            <a:r>
              <a:rPr lang="en-US" b="1" dirty="0"/>
              <a:t>Oropharyngeal dysphagia </a:t>
            </a:r>
            <a:r>
              <a:rPr lang="en-US" dirty="0"/>
              <a:t>: Difficulty initiating swallowing. (Coughing, chocking)</a:t>
            </a:r>
          </a:p>
          <a:p>
            <a:r>
              <a:rPr lang="en-US" b="1" dirty="0"/>
              <a:t>Esophageal dysphagia </a:t>
            </a:r>
            <a:r>
              <a:rPr lang="en-US" dirty="0"/>
              <a:t>:  Food sticking few seconds after swallowing.</a:t>
            </a:r>
          </a:p>
          <a:p>
            <a:pPr marL="0" indent="0">
              <a:buNone/>
            </a:pPr>
            <a:endParaRPr lang="en-US" dirty="0"/>
          </a:p>
          <a:p>
            <a:pPr marL="0" indent="0">
              <a:buNone/>
            </a:pPr>
            <a:r>
              <a:rPr lang="en-US" dirty="0"/>
              <a:t>Causes ; NEUROLOGICAL or OBSTRUCTIVE</a:t>
            </a:r>
          </a:p>
          <a:p>
            <a:pPr marL="0" indent="0">
              <a:buNone/>
            </a:pPr>
            <a:endParaRPr lang="en-US" dirty="0"/>
          </a:p>
        </p:txBody>
      </p:sp>
      <p:sp>
        <p:nvSpPr>
          <p:cNvPr id="4" name="Rectangle 3">
            <a:extLst>
              <a:ext uri="{FF2B5EF4-FFF2-40B4-BE49-F238E27FC236}">
                <a16:creationId xmlns:a16="http://schemas.microsoft.com/office/drawing/2014/main" id="{345DA62B-A0F4-2F2C-3FE7-B76570275A1A}"/>
              </a:ext>
            </a:extLst>
          </p:cNvPr>
          <p:cNvSpPr/>
          <p:nvPr/>
        </p:nvSpPr>
        <p:spPr>
          <a:xfrm>
            <a:off x="3536912" y="146957"/>
            <a:ext cx="4376057" cy="50891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CORE SUBJECT</a:t>
            </a:r>
            <a:endParaRPr lang="en-PK" sz="2800" b="1" dirty="0">
              <a:solidFill>
                <a:schemeClr val="tx1"/>
              </a:solidFill>
            </a:endParaRPr>
          </a:p>
        </p:txBody>
      </p:sp>
      <p:pic>
        <p:nvPicPr>
          <p:cNvPr id="5" name="Picture 4" descr="Logo&#10;&#10;Description automatically generated">
            <a:extLst>
              <a:ext uri="{FF2B5EF4-FFF2-40B4-BE49-F238E27FC236}">
                <a16:creationId xmlns:a16="http://schemas.microsoft.com/office/drawing/2014/main" id="{5D3CB6B9-E3BC-5E25-02FF-3375989FCAA1}"/>
              </a:ext>
            </a:extLst>
          </p:cNvPr>
          <p:cNvPicPr>
            <a:picLocks noChangeAspect="1"/>
          </p:cNvPicPr>
          <p:nvPr/>
        </p:nvPicPr>
        <p:blipFill>
          <a:blip r:embed="rId2"/>
          <a:stretch>
            <a:fillRect/>
          </a:stretch>
        </p:blipFill>
        <p:spPr>
          <a:xfrm>
            <a:off x="11201200" y="0"/>
            <a:ext cx="973684" cy="920016"/>
          </a:xfrm>
          <a:prstGeom prst="rect">
            <a:avLst/>
          </a:prstGeom>
        </p:spPr>
      </p:pic>
    </p:spTree>
    <p:extLst>
      <p:ext uri="{BB962C8B-B14F-4D97-AF65-F5344CB8AC3E}">
        <p14:creationId xmlns:p14="http://schemas.microsoft.com/office/powerpoint/2010/main" val="41471799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DCDA7-6998-4674-86E3-D897BD3C37B7}"/>
              </a:ext>
            </a:extLst>
          </p:cNvPr>
          <p:cNvSpPr>
            <a:spLocks noGrp="1"/>
          </p:cNvSpPr>
          <p:nvPr>
            <p:ph type="title"/>
          </p:nvPr>
        </p:nvSpPr>
        <p:spPr>
          <a:xfrm>
            <a:off x="1640156" y="591453"/>
            <a:ext cx="8911687" cy="1280890"/>
          </a:xfrm>
        </p:spPr>
        <p:txBody>
          <a:bodyPr/>
          <a:lstStyle/>
          <a:p>
            <a:r>
              <a:rPr lang="en-US" b="1" dirty="0"/>
              <a:t>ANSWER</a:t>
            </a:r>
            <a:r>
              <a:rPr lang="en-US" dirty="0"/>
              <a:t> </a:t>
            </a:r>
          </a:p>
        </p:txBody>
      </p:sp>
      <p:sp>
        <p:nvSpPr>
          <p:cNvPr id="3" name="Content Placeholder 2">
            <a:extLst>
              <a:ext uri="{FF2B5EF4-FFF2-40B4-BE49-F238E27FC236}">
                <a16:creationId xmlns:a16="http://schemas.microsoft.com/office/drawing/2014/main" id="{F7431D45-304F-435D-9120-EEBA89EC616C}"/>
              </a:ext>
            </a:extLst>
          </p:cNvPr>
          <p:cNvSpPr>
            <a:spLocks noGrp="1"/>
          </p:cNvSpPr>
          <p:nvPr>
            <p:ph idx="1"/>
          </p:nvPr>
        </p:nvSpPr>
        <p:spPr>
          <a:xfrm>
            <a:off x="1919741" y="1709057"/>
            <a:ext cx="8915400" cy="3777622"/>
          </a:xfrm>
        </p:spPr>
        <p:txBody>
          <a:bodyPr>
            <a:normAutofit/>
          </a:bodyPr>
          <a:lstStyle/>
          <a:p>
            <a:pPr marL="0" indent="0">
              <a:buNone/>
            </a:pPr>
            <a:endParaRPr lang="en-US" sz="2800" dirty="0"/>
          </a:p>
          <a:p>
            <a:pPr marL="0" indent="0">
              <a:buNone/>
            </a:pPr>
            <a:r>
              <a:rPr lang="en-US" sz="2800" dirty="0"/>
              <a:t>a) Upper GI bleed.</a:t>
            </a:r>
          </a:p>
        </p:txBody>
      </p:sp>
      <p:pic>
        <p:nvPicPr>
          <p:cNvPr id="4" name="Picture 3" descr="Logo&#10;&#10;Description automatically generated">
            <a:extLst>
              <a:ext uri="{FF2B5EF4-FFF2-40B4-BE49-F238E27FC236}">
                <a16:creationId xmlns:a16="http://schemas.microsoft.com/office/drawing/2014/main" id="{A6E0F7B3-AA1F-D75E-52C6-37511D8CAC2F}"/>
              </a:ext>
            </a:extLst>
          </p:cNvPr>
          <p:cNvPicPr>
            <a:picLocks noChangeAspect="1"/>
          </p:cNvPicPr>
          <p:nvPr/>
        </p:nvPicPr>
        <p:blipFill>
          <a:blip r:embed="rId2"/>
          <a:stretch>
            <a:fillRect/>
          </a:stretch>
        </p:blipFill>
        <p:spPr>
          <a:xfrm>
            <a:off x="11201200" y="0"/>
            <a:ext cx="973684" cy="920016"/>
          </a:xfrm>
          <a:prstGeom prst="rect">
            <a:avLst/>
          </a:prstGeom>
        </p:spPr>
      </p:pic>
    </p:spTree>
    <p:extLst>
      <p:ext uri="{BB962C8B-B14F-4D97-AF65-F5344CB8AC3E}">
        <p14:creationId xmlns:p14="http://schemas.microsoft.com/office/powerpoint/2010/main" val="13310042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54E24-CDF7-4A38-AC5C-3A84813BAA60}"/>
              </a:ext>
            </a:extLst>
          </p:cNvPr>
          <p:cNvSpPr>
            <a:spLocks noGrp="1"/>
          </p:cNvSpPr>
          <p:nvPr>
            <p:ph type="title"/>
          </p:nvPr>
        </p:nvSpPr>
        <p:spPr>
          <a:xfrm>
            <a:off x="1640156" y="526138"/>
            <a:ext cx="8911687" cy="1280890"/>
          </a:xfrm>
        </p:spPr>
        <p:txBody>
          <a:bodyPr/>
          <a:lstStyle/>
          <a:p>
            <a:r>
              <a:rPr lang="en-US" dirty="0"/>
              <a:t> </a:t>
            </a:r>
            <a:r>
              <a:rPr lang="en-US" b="1" dirty="0"/>
              <a:t>MCQ 4</a:t>
            </a:r>
          </a:p>
        </p:txBody>
      </p:sp>
      <p:sp>
        <p:nvSpPr>
          <p:cNvPr id="3" name="Content Placeholder 2">
            <a:extLst>
              <a:ext uri="{FF2B5EF4-FFF2-40B4-BE49-F238E27FC236}">
                <a16:creationId xmlns:a16="http://schemas.microsoft.com/office/drawing/2014/main" id="{B5FC9A41-6DDA-40F2-8F3F-3987E809B1DA}"/>
              </a:ext>
            </a:extLst>
          </p:cNvPr>
          <p:cNvSpPr>
            <a:spLocks noGrp="1"/>
          </p:cNvSpPr>
          <p:nvPr>
            <p:ph idx="1"/>
          </p:nvPr>
        </p:nvSpPr>
        <p:spPr>
          <a:xfrm>
            <a:off x="1636443" y="1540189"/>
            <a:ext cx="8915400" cy="3777622"/>
          </a:xfrm>
        </p:spPr>
        <p:txBody>
          <a:bodyPr>
            <a:normAutofit/>
          </a:bodyPr>
          <a:lstStyle/>
          <a:p>
            <a:pPr marL="0" indent="0">
              <a:buNone/>
            </a:pPr>
            <a:r>
              <a:rPr lang="en-US" sz="2000" dirty="0"/>
              <a:t>A patient presented in </a:t>
            </a:r>
            <a:r>
              <a:rPr lang="en-US" sz="2000" dirty="0" err="1"/>
              <a:t>opd</a:t>
            </a:r>
            <a:r>
              <a:rPr lang="en-US" sz="2000" dirty="0"/>
              <a:t> with complaints of loose motions for 18 days. This is categorized as;</a:t>
            </a:r>
          </a:p>
          <a:p>
            <a:pPr marL="0" indent="0">
              <a:buNone/>
            </a:pPr>
            <a:r>
              <a:rPr lang="en-US" sz="2000" dirty="0"/>
              <a:t>  1. Acute Diarrhea.</a:t>
            </a:r>
          </a:p>
          <a:p>
            <a:pPr marL="0" indent="0">
              <a:buNone/>
            </a:pPr>
            <a:r>
              <a:rPr lang="en-US" sz="2000" dirty="0"/>
              <a:t>  2. Chronic Diarrhea.</a:t>
            </a:r>
          </a:p>
          <a:p>
            <a:pPr marL="0" indent="0">
              <a:buNone/>
            </a:pPr>
            <a:r>
              <a:rPr lang="en-US" sz="2000" dirty="0"/>
              <a:t>  3. Idiopathic Diarrhea.</a:t>
            </a:r>
          </a:p>
          <a:p>
            <a:pPr marL="0" indent="0">
              <a:buNone/>
            </a:pPr>
            <a:r>
              <a:rPr lang="en-US" sz="2000" dirty="0"/>
              <a:t>  4. Nocturnal Diarrhea.</a:t>
            </a:r>
          </a:p>
          <a:p>
            <a:pPr marL="0" indent="0">
              <a:buNone/>
            </a:pPr>
            <a:r>
              <a:rPr lang="en-US" sz="2000" dirty="0"/>
              <a:t>  5. Acute Gastritis.</a:t>
            </a:r>
          </a:p>
        </p:txBody>
      </p:sp>
      <p:pic>
        <p:nvPicPr>
          <p:cNvPr id="4" name="Picture 3" descr="Logo&#10;&#10;Description automatically generated">
            <a:extLst>
              <a:ext uri="{FF2B5EF4-FFF2-40B4-BE49-F238E27FC236}">
                <a16:creationId xmlns:a16="http://schemas.microsoft.com/office/drawing/2014/main" id="{59127C56-2373-A9AD-A7D6-017DB60222EC}"/>
              </a:ext>
            </a:extLst>
          </p:cNvPr>
          <p:cNvPicPr>
            <a:picLocks noChangeAspect="1"/>
          </p:cNvPicPr>
          <p:nvPr/>
        </p:nvPicPr>
        <p:blipFill>
          <a:blip r:embed="rId2"/>
          <a:stretch>
            <a:fillRect/>
          </a:stretch>
        </p:blipFill>
        <p:spPr>
          <a:xfrm>
            <a:off x="11201200" y="0"/>
            <a:ext cx="973684" cy="920016"/>
          </a:xfrm>
          <a:prstGeom prst="rect">
            <a:avLst/>
          </a:prstGeom>
        </p:spPr>
      </p:pic>
    </p:spTree>
    <p:extLst>
      <p:ext uri="{BB962C8B-B14F-4D97-AF65-F5344CB8AC3E}">
        <p14:creationId xmlns:p14="http://schemas.microsoft.com/office/powerpoint/2010/main" val="15588345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CCA2C-837F-45AC-9705-CC6EF8FB426A}"/>
              </a:ext>
            </a:extLst>
          </p:cNvPr>
          <p:cNvSpPr>
            <a:spLocks noGrp="1"/>
          </p:cNvSpPr>
          <p:nvPr>
            <p:ph type="title"/>
          </p:nvPr>
        </p:nvSpPr>
        <p:spPr>
          <a:xfrm>
            <a:off x="1776497" y="493481"/>
            <a:ext cx="8911687" cy="845462"/>
          </a:xfrm>
        </p:spPr>
        <p:txBody>
          <a:bodyPr/>
          <a:lstStyle/>
          <a:p>
            <a:r>
              <a:rPr lang="en-US" b="1" dirty="0"/>
              <a:t>Answer</a:t>
            </a:r>
          </a:p>
        </p:txBody>
      </p:sp>
      <p:sp>
        <p:nvSpPr>
          <p:cNvPr id="3" name="Content Placeholder 2">
            <a:extLst>
              <a:ext uri="{FF2B5EF4-FFF2-40B4-BE49-F238E27FC236}">
                <a16:creationId xmlns:a16="http://schemas.microsoft.com/office/drawing/2014/main" id="{9FA403F9-8657-46CE-BE24-BD981262EBE0}"/>
              </a:ext>
            </a:extLst>
          </p:cNvPr>
          <p:cNvSpPr>
            <a:spLocks noGrp="1"/>
          </p:cNvSpPr>
          <p:nvPr>
            <p:ph idx="1"/>
          </p:nvPr>
        </p:nvSpPr>
        <p:spPr>
          <a:xfrm>
            <a:off x="1776497" y="1632857"/>
            <a:ext cx="9728115" cy="4278365"/>
          </a:xfrm>
        </p:spPr>
        <p:txBody>
          <a:bodyPr>
            <a:normAutofit/>
          </a:bodyPr>
          <a:lstStyle/>
          <a:p>
            <a:r>
              <a:rPr lang="en-US" sz="2400" dirty="0"/>
              <a:t>2. Chronic Diarrhea.</a:t>
            </a:r>
          </a:p>
        </p:txBody>
      </p:sp>
      <p:pic>
        <p:nvPicPr>
          <p:cNvPr id="4" name="Picture 3" descr="Logo&#10;&#10;Description automatically generated">
            <a:extLst>
              <a:ext uri="{FF2B5EF4-FFF2-40B4-BE49-F238E27FC236}">
                <a16:creationId xmlns:a16="http://schemas.microsoft.com/office/drawing/2014/main" id="{1F59F01A-73AC-FB0A-E7EA-2DC671A739EC}"/>
              </a:ext>
            </a:extLst>
          </p:cNvPr>
          <p:cNvPicPr>
            <a:picLocks noChangeAspect="1"/>
          </p:cNvPicPr>
          <p:nvPr/>
        </p:nvPicPr>
        <p:blipFill>
          <a:blip r:embed="rId2"/>
          <a:stretch>
            <a:fillRect/>
          </a:stretch>
        </p:blipFill>
        <p:spPr>
          <a:xfrm>
            <a:off x="11201200" y="0"/>
            <a:ext cx="973684" cy="920016"/>
          </a:xfrm>
          <a:prstGeom prst="rect">
            <a:avLst/>
          </a:prstGeom>
        </p:spPr>
      </p:pic>
    </p:spTree>
    <p:extLst>
      <p:ext uri="{BB962C8B-B14F-4D97-AF65-F5344CB8AC3E}">
        <p14:creationId xmlns:p14="http://schemas.microsoft.com/office/powerpoint/2010/main" val="5397942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61C1A-1D97-BB4B-AE84-5849082BC103}"/>
              </a:ext>
            </a:extLst>
          </p:cNvPr>
          <p:cNvSpPr>
            <a:spLocks noGrp="1"/>
          </p:cNvSpPr>
          <p:nvPr>
            <p:ph type="title"/>
          </p:nvPr>
        </p:nvSpPr>
        <p:spPr>
          <a:xfrm>
            <a:off x="1760168" y="526138"/>
            <a:ext cx="8911687" cy="1280890"/>
          </a:xfrm>
        </p:spPr>
        <p:txBody>
          <a:bodyPr/>
          <a:lstStyle/>
          <a:p>
            <a:r>
              <a:rPr lang="en-US" b="1" dirty="0"/>
              <a:t>MCQ 5</a:t>
            </a:r>
          </a:p>
        </p:txBody>
      </p:sp>
      <p:sp>
        <p:nvSpPr>
          <p:cNvPr id="3" name="Content Placeholder 2">
            <a:extLst>
              <a:ext uri="{FF2B5EF4-FFF2-40B4-BE49-F238E27FC236}">
                <a16:creationId xmlns:a16="http://schemas.microsoft.com/office/drawing/2014/main" id="{A19D7875-6C9C-5944-813B-9C0F0A097427}"/>
              </a:ext>
            </a:extLst>
          </p:cNvPr>
          <p:cNvSpPr>
            <a:spLocks noGrp="1"/>
          </p:cNvSpPr>
          <p:nvPr>
            <p:ph idx="1"/>
          </p:nvPr>
        </p:nvSpPr>
        <p:spPr>
          <a:xfrm>
            <a:off x="1760168" y="1540189"/>
            <a:ext cx="8915400" cy="3777622"/>
          </a:xfrm>
        </p:spPr>
        <p:txBody>
          <a:bodyPr>
            <a:normAutofit/>
          </a:bodyPr>
          <a:lstStyle/>
          <a:p>
            <a:pPr marL="0" indent="0">
              <a:buNone/>
            </a:pPr>
            <a:r>
              <a:rPr lang="en-US" sz="2400" dirty="0"/>
              <a:t>ERCP is a technique for diagnosing and treating disorders of;</a:t>
            </a:r>
          </a:p>
          <a:p>
            <a:pPr marL="457200" indent="-457200">
              <a:buAutoNum type="arabicPeriod"/>
            </a:pPr>
            <a:r>
              <a:rPr lang="en-US" sz="2400" dirty="0"/>
              <a:t>Biliary  system</a:t>
            </a:r>
          </a:p>
          <a:p>
            <a:pPr marL="457200" indent="-457200">
              <a:buAutoNum type="arabicPeriod"/>
            </a:pPr>
            <a:r>
              <a:rPr lang="en-US" sz="2400" dirty="0"/>
              <a:t>Pancreatic system</a:t>
            </a:r>
          </a:p>
          <a:p>
            <a:pPr marL="457200" indent="-457200">
              <a:buAutoNum type="arabicPeriod"/>
            </a:pPr>
            <a:r>
              <a:rPr lang="en-US" sz="2400" dirty="0"/>
              <a:t>Both biliary and pancreatic systems.</a:t>
            </a:r>
          </a:p>
          <a:p>
            <a:pPr marL="457200" indent="-457200">
              <a:buAutoNum type="arabicPeriod"/>
            </a:pPr>
            <a:r>
              <a:rPr lang="en-US" sz="2400" dirty="0"/>
              <a:t>Small intestine.</a:t>
            </a:r>
          </a:p>
          <a:p>
            <a:pPr marL="457200" indent="-457200">
              <a:buAutoNum type="arabicPeriod"/>
            </a:pPr>
            <a:r>
              <a:rPr lang="en-US" sz="2400" dirty="0"/>
              <a:t>Large intestine.</a:t>
            </a:r>
          </a:p>
        </p:txBody>
      </p:sp>
      <p:pic>
        <p:nvPicPr>
          <p:cNvPr id="4" name="Picture 3" descr="Logo&#10;&#10;Description automatically generated">
            <a:extLst>
              <a:ext uri="{FF2B5EF4-FFF2-40B4-BE49-F238E27FC236}">
                <a16:creationId xmlns:a16="http://schemas.microsoft.com/office/drawing/2014/main" id="{186434EF-E48E-9F36-6123-0EEA30646A11}"/>
              </a:ext>
            </a:extLst>
          </p:cNvPr>
          <p:cNvPicPr>
            <a:picLocks noChangeAspect="1"/>
          </p:cNvPicPr>
          <p:nvPr/>
        </p:nvPicPr>
        <p:blipFill>
          <a:blip r:embed="rId2"/>
          <a:stretch>
            <a:fillRect/>
          </a:stretch>
        </p:blipFill>
        <p:spPr>
          <a:xfrm>
            <a:off x="11201200" y="0"/>
            <a:ext cx="973684" cy="920016"/>
          </a:xfrm>
          <a:prstGeom prst="rect">
            <a:avLst/>
          </a:prstGeom>
        </p:spPr>
      </p:pic>
    </p:spTree>
    <p:extLst>
      <p:ext uri="{BB962C8B-B14F-4D97-AF65-F5344CB8AC3E}">
        <p14:creationId xmlns:p14="http://schemas.microsoft.com/office/powerpoint/2010/main" val="22633048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031F9-A81C-444D-93CB-71D5647D79CC}"/>
              </a:ext>
            </a:extLst>
          </p:cNvPr>
          <p:cNvSpPr>
            <a:spLocks noGrp="1"/>
          </p:cNvSpPr>
          <p:nvPr>
            <p:ph type="title"/>
          </p:nvPr>
        </p:nvSpPr>
        <p:spPr>
          <a:xfrm>
            <a:off x="1841811" y="542467"/>
            <a:ext cx="8911687" cy="1280890"/>
          </a:xfrm>
        </p:spPr>
        <p:txBody>
          <a:bodyPr/>
          <a:lstStyle/>
          <a:p>
            <a:r>
              <a:rPr lang="en-US" b="1" dirty="0"/>
              <a:t>ANSWER</a:t>
            </a:r>
          </a:p>
        </p:txBody>
      </p:sp>
      <p:sp>
        <p:nvSpPr>
          <p:cNvPr id="3" name="Content Placeholder 2">
            <a:extLst>
              <a:ext uri="{FF2B5EF4-FFF2-40B4-BE49-F238E27FC236}">
                <a16:creationId xmlns:a16="http://schemas.microsoft.com/office/drawing/2014/main" id="{44C7AD60-8F53-3745-9C49-4316CA75A5BA}"/>
              </a:ext>
            </a:extLst>
          </p:cNvPr>
          <p:cNvSpPr>
            <a:spLocks noGrp="1"/>
          </p:cNvSpPr>
          <p:nvPr>
            <p:ph idx="1"/>
          </p:nvPr>
        </p:nvSpPr>
        <p:spPr>
          <a:xfrm>
            <a:off x="1838098" y="1660071"/>
            <a:ext cx="8915400" cy="3777622"/>
          </a:xfrm>
        </p:spPr>
        <p:txBody>
          <a:bodyPr>
            <a:normAutofit/>
          </a:bodyPr>
          <a:lstStyle/>
          <a:p>
            <a:r>
              <a:rPr lang="en-US" sz="2800" dirty="0"/>
              <a:t>3. Both biliary and pancreatic systems.</a:t>
            </a:r>
          </a:p>
        </p:txBody>
      </p:sp>
      <p:pic>
        <p:nvPicPr>
          <p:cNvPr id="4" name="Picture 3" descr="Logo&#10;&#10;Description automatically generated">
            <a:extLst>
              <a:ext uri="{FF2B5EF4-FFF2-40B4-BE49-F238E27FC236}">
                <a16:creationId xmlns:a16="http://schemas.microsoft.com/office/drawing/2014/main" id="{1E0223FB-12B2-426F-8561-98F82FC17CAB}"/>
              </a:ext>
            </a:extLst>
          </p:cNvPr>
          <p:cNvPicPr>
            <a:picLocks noChangeAspect="1"/>
          </p:cNvPicPr>
          <p:nvPr/>
        </p:nvPicPr>
        <p:blipFill>
          <a:blip r:embed="rId2"/>
          <a:stretch>
            <a:fillRect/>
          </a:stretch>
        </p:blipFill>
        <p:spPr>
          <a:xfrm>
            <a:off x="11201200" y="0"/>
            <a:ext cx="973684" cy="920016"/>
          </a:xfrm>
          <a:prstGeom prst="rect">
            <a:avLst/>
          </a:prstGeom>
        </p:spPr>
      </p:pic>
    </p:spTree>
    <p:extLst>
      <p:ext uri="{BB962C8B-B14F-4D97-AF65-F5344CB8AC3E}">
        <p14:creationId xmlns:p14="http://schemas.microsoft.com/office/powerpoint/2010/main" val="13794979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F8E69-64F8-9C4F-9834-610DCC2EC1B4}"/>
              </a:ext>
            </a:extLst>
          </p:cNvPr>
          <p:cNvSpPr>
            <a:spLocks noGrp="1"/>
          </p:cNvSpPr>
          <p:nvPr>
            <p:ph type="title"/>
          </p:nvPr>
        </p:nvSpPr>
        <p:spPr>
          <a:xfrm>
            <a:off x="1609602" y="645721"/>
            <a:ext cx="9601200" cy="872836"/>
          </a:xfrm>
        </p:spPr>
        <p:txBody>
          <a:bodyPr/>
          <a:lstStyle/>
          <a:p>
            <a:r>
              <a:rPr lang="en-US" sz="4000" b="1" dirty="0"/>
              <a:t>SEQ</a:t>
            </a:r>
            <a:r>
              <a:rPr lang="en-US" dirty="0"/>
              <a:t> </a:t>
            </a:r>
          </a:p>
        </p:txBody>
      </p:sp>
      <p:sp>
        <p:nvSpPr>
          <p:cNvPr id="3" name="Content Placeholder 2">
            <a:extLst>
              <a:ext uri="{FF2B5EF4-FFF2-40B4-BE49-F238E27FC236}">
                <a16:creationId xmlns:a16="http://schemas.microsoft.com/office/drawing/2014/main" id="{ED4EDF1F-36AE-C94A-ADD5-59437AE63699}"/>
              </a:ext>
            </a:extLst>
          </p:cNvPr>
          <p:cNvSpPr>
            <a:spLocks noGrp="1"/>
          </p:cNvSpPr>
          <p:nvPr>
            <p:ph idx="1"/>
          </p:nvPr>
        </p:nvSpPr>
        <p:spPr>
          <a:xfrm>
            <a:off x="766206" y="1638300"/>
            <a:ext cx="10242962" cy="4794168"/>
          </a:xfrm>
        </p:spPr>
        <p:txBody>
          <a:bodyPr>
            <a:normAutofit/>
          </a:bodyPr>
          <a:lstStyle/>
          <a:p>
            <a:pPr marL="0" indent="0">
              <a:buNone/>
            </a:pPr>
            <a:r>
              <a:rPr lang="en-US" sz="2400" dirty="0"/>
              <a:t>A 23 years old female obese patient presented in gastro </a:t>
            </a:r>
            <a:r>
              <a:rPr lang="en-US" sz="2400" dirty="0" err="1"/>
              <a:t>opd</a:t>
            </a:r>
            <a:r>
              <a:rPr lang="en-US" sz="2400" dirty="0"/>
              <a:t> with Fever, right hypochondriac pain,  jaundice, pruritis, clay </a:t>
            </a:r>
            <a:r>
              <a:rPr lang="en-US" sz="2400" dirty="0" err="1"/>
              <a:t>coloured</a:t>
            </a:r>
            <a:r>
              <a:rPr lang="en-US" sz="2400" dirty="0"/>
              <a:t> stools and dark urine. She said she had gall stones but no previous documents are available. Answer the following questions regarding this scenario.</a:t>
            </a:r>
          </a:p>
          <a:p>
            <a:pPr marL="457200" indent="-457200">
              <a:buAutoNum type="arabicPeriod"/>
            </a:pPr>
            <a:r>
              <a:rPr lang="en-US" sz="2400" dirty="0"/>
              <a:t>What blood tests are you going to order?</a:t>
            </a:r>
          </a:p>
          <a:p>
            <a:pPr marL="457200" indent="-457200">
              <a:buAutoNum type="arabicPeriod"/>
            </a:pPr>
            <a:r>
              <a:rPr lang="en-US" sz="2400" dirty="0"/>
              <a:t>Name some imaging studies that will help in establishing the diagnosis?</a:t>
            </a:r>
          </a:p>
          <a:p>
            <a:pPr marL="457200" indent="-457200">
              <a:buAutoNum type="arabicPeriod"/>
            </a:pPr>
            <a:r>
              <a:rPr lang="en-US" sz="2400" dirty="0"/>
              <a:t>Name a technique that will help in confirming the diagnosis as well as treating the condition.</a:t>
            </a:r>
          </a:p>
          <a:p>
            <a:pPr marL="457200" indent="-457200">
              <a:buAutoNum type="arabicPeriod"/>
            </a:pPr>
            <a:r>
              <a:rPr lang="en-US" sz="2400" dirty="0"/>
              <a:t>Can you tell what is diagnosis?</a:t>
            </a:r>
          </a:p>
        </p:txBody>
      </p:sp>
      <p:pic>
        <p:nvPicPr>
          <p:cNvPr id="4" name="Picture 3" descr="Logo&#10;&#10;Description automatically generated">
            <a:extLst>
              <a:ext uri="{FF2B5EF4-FFF2-40B4-BE49-F238E27FC236}">
                <a16:creationId xmlns:a16="http://schemas.microsoft.com/office/drawing/2014/main" id="{DE26F8B2-D012-2E17-47A0-3494B4FC0656}"/>
              </a:ext>
            </a:extLst>
          </p:cNvPr>
          <p:cNvPicPr>
            <a:picLocks noChangeAspect="1"/>
          </p:cNvPicPr>
          <p:nvPr/>
        </p:nvPicPr>
        <p:blipFill>
          <a:blip r:embed="rId2"/>
          <a:stretch>
            <a:fillRect/>
          </a:stretch>
        </p:blipFill>
        <p:spPr>
          <a:xfrm>
            <a:off x="11201200" y="0"/>
            <a:ext cx="973684" cy="920016"/>
          </a:xfrm>
          <a:prstGeom prst="rect">
            <a:avLst/>
          </a:prstGeom>
        </p:spPr>
      </p:pic>
    </p:spTree>
    <p:extLst>
      <p:ext uri="{BB962C8B-B14F-4D97-AF65-F5344CB8AC3E}">
        <p14:creationId xmlns:p14="http://schemas.microsoft.com/office/powerpoint/2010/main" val="30069104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663A2-86A2-6F4F-8CC4-CA79AD5D255C}"/>
              </a:ext>
            </a:extLst>
          </p:cNvPr>
          <p:cNvSpPr>
            <a:spLocks noGrp="1"/>
          </p:cNvSpPr>
          <p:nvPr>
            <p:ph type="title"/>
          </p:nvPr>
        </p:nvSpPr>
        <p:spPr>
          <a:xfrm>
            <a:off x="1779815" y="624110"/>
            <a:ext cx="9724798" cy="1280890"/>
          </a:xfrm>
        </p:spPr>
        <p:txBody>
          <a:bodyPr/>
          <a:lstStyle/>
          <a:p>
            <a:r>
              <a:rPr lang="en-US" b="1" dirty="0"/>
              <a:t>ANSWERS </a:t>
            </a:r>
          </a:p>
        </p:txBody>
      </p:sp>
      <p:sp>
        <p:nvSpPr>
          <p:cNvPr id="3" name="Content Placeholder 2">
            <a:extLst>
              <a:ext uri="{FF2B5EF4-FFF2-40B4-BE49-F238E27FC236}">
                <a16:creationId xmlns:a16="http://schemas.microsoft.com/office/drawing/2014/main" id="{A74A4C48-F882-4842-90E0-EE52299E9D19}"/>
              </a:ext>
            </a:extLst>
          </p:cNvPr>
          <p:cNvSpPr>
            <a:spLocks noGrp="1"/>
          </p:cNvSpPr>
          <p:nvPr>
            <p:ph idx="1"/>
          </p:nvPr>
        </p:nvSpPr>
        <p:spPr>
          <a:xfrm>
            <a:off x="1779815" y="1540189"/>
            <a:ext cx="8915400" cy="3777622"/>
          </a:xfrm>
        </p:spPr>
        <p:txBody>
          <a:bodyPr/>
          <a:lstStyle/>
          <a:p>
            <a:pPr marL="457200" indent="-457200">
              <a:buAutoNum type="arabicPeriod"/>
            </a:pPr>
            <a:r>
              <a:rPr lang="en-US" sz="2400" dirty="0"/>
              <a:t>Blood CP, LFTs.</a:t>
            </a:r>
          </a:p>
          <a:p>
            <a:pPr marL="457200" indent="-457200">
              <a:buAutoNum type="arabicPeriod"/>
            </a:pPr>
            <a:r>
              <a:rPr lang="en-US" sz="2400" dirty="0"/>
              <a:t>Ultrasound abdomen.</a:t>
            </a:r>
          </a:p>
          <a:p>
            <a:pPr marL="457200" indent="-457200">
              <a:buAutoNum type="arabicPeriod"/>
            </a:pPr>
            <a:r>
              <a:rPr lang="en-US" sz="2400" dirty="0"/>
              <a:t>ERCP</a:t>
            </a:r>
          </a:p>
          <a:p>
            <a:pPr marL="457200" indent="-457200">
              <a:buAutoNum type="arabicPeriod"/>
            </a:pPr>
            <a:r>
              <a:rPr lang="en-US" sz="2400" dirty="0"/>
              <a:t>Choledocholithiasis.</a:t>
            </a:r>
          </a:p>
          <a:p>
            <a:pPr marL="457200" indent="-457200">
              <a:buAutoNum type="arabicPeriod"/>
            </a:pPr>
            <a:endParaRPr lang="en-US" dirty="0"/>
          </a:p>
        </p:txBody>
      </p:sp>
      <p:pic>
        <p:nvPicPr>
          <p:cNvPr id="4" name="Picture 3" descr="Logo&#10;&#10;Description automatically generated">
            <a:extLst>
              <a:ext uri="{FF2B5EF4-FFF2-40B4-BE49-F238E27FC236}">
                <a16:creationId xmlns:a16="http://schemas.microsoft.com/office/drawing/2014/main" id="{812580B6-249C-D2C4-06B1-6419B7C43011}"/>
              </a:ext>
            </a:extLst>
          </p:cNvPr>
          <p:cNvPicPr>
            <a:picLocks noChangeAspect="1"/>
          </p:cNvPicPr>
          <p:nvPr/>
        </p:nvPicPr>
        <p:blipFill>
          <a:blip r:embed="rId2"/>
          <a:stretch>
            <a:fillRect/>
          </a:stretch>
        </p:blipFill>
        <p:spPr>
          <a:xfrm>
            <a:off x="11201200" y="0"/>
            <a:ext cx="973684" cy="920016"/>
          </a:xfrm>
          <a:prstGeom prst="rect">
            <a:avLst/>
          </a:prstGeom>
        </p:spPr>
      </p:pic>
    </p:spTree>
    <p:extLst>
      <p:ext uri="{BB962C8B-B14F-4D97-AF65-F5344CB8AC3E}">
        <p14:creationId xmlns:p14="http://schemas.microsoft.com/office/powerpoint/2010/main" val="25023462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1F15485C-1737-ED66-EF9A-0B60C8D2CDEF}"/>
              </a:ext>
            </a:extLst>
          </p:cNvPr>
          <p:cNvPicPr>
            <a:picLocks noChangeAspect="1"/>
          </p:cNvPicPr>
          <p:nvPr/>
        </p:nvPicPr>
        <p:blipFill rotWithShape="1">
          <a:blip r:embed="rId2"/>
          <a:srcRect l="11941" t="8809" r="8840" b="23572"/>
          <a:stretch/>
        </p:blipFill>
        <p:spPr>
          <a:xfrm>
            <a:off x="3524250" y="800099"/>
            <a:ext cx="5143500" cy="4637315"/>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B4BEC130-1832-95F4-82C9-E944FE65412A}"/>
              </a:ext>
            </a:extLst>
          </p:cNvPr>
          <p:cNvSpPr txBox="1"/>
          <p:nvPr/>
        </p:nvSpPr>
        <p:spPr>
          <a:xfrm>
            <a:off x="4327071" y="6057900"/>
            <a:ext cx="3037115" cy="707886"/>
          </a:xfrm>
          <a:prstGeom prst="rect">
            <a:avLst/>
          </a:prstGeom>
          <a:noFill/>
        </p:spPr>
        <p:txBody>
          <a:bodyPr wrap="square" rtlCol="0">
            <a:spAutoFit/>
          </a:bodyPr>
          <a:lstStyle/>
          <a:p>
            <a:r>
              <a:rPr lang="en-US" sz="4000" b="1" dirty="0"/>
              <a:t>THANKYOU</a:t>
            </a:r>
            <a:endParaRPr lang="en-PK" sz="4000" b="1" dirty="0"/>
          </a:p>
        </p:txBody>
      </p:sp>
      <p:pic>
        <p:nvPicPr>
          <p:cNvPr id="2" name="Picture 1" descr="Logo&#10;&#10;Description automatically generated">
            <a:extLst>
              <a:ext uri="{FF2B5EF4-FFF2-40B4-BE49-F238E27FC236}">
                <a16:creationId xmlns:a16="http://schemas.microsoft.com/office/drawing/2014/main" id="{9E2D0B54-848D-CBC8-02B0-92268A68C339}"/>
              </a:ext>
            </a:extLst>
          </p:cNvPr>
          <p:cNvPicPr>
            <a:picLocks noChangeAspect="1"/>
          </p:cNvPicPr>
          <p:nvPr/>
        </p:nvPicPr>
        <p:blipFill>
          <a:blip r:embed="rId3"/>
          <a:stretch>
            <a:fillRect/>
          </a:stretch>
        </p:blipFill>
        <p:spPr>
          <a:xfrm>
            <a:off x="11201200" y="0"/>
            <a:ext cx="973684" cy="920016"/>
          </a:xfrm>
          <a:prstGeom prst="rect">
            <a:avLst/>
          </a:prstGeom>
        </p:spPr>
      </p:pic>
    </p:spTree>
    <p:extLst>
      <p:ext uri="{BB962C8B-B14F-4D97-AF65-F5344CB8AC3E}">
        <p14:creationId xmlns:p14="http://schemas.microsoft.com/office/powerpoint/2010/main" val="2461714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1B2A1E1-69C8-4CCC-B5F9-46E8F436F78A}"/>
              </a:ext>
            </a:extLst>
          </p:cNvPr>
          <p:cNvPicPr>
            <a:picLocks noGrp="1" noChangeAspect="1"/>
          </p:cNvPicPr>
          <p:nvPr>
            <p:ph idx="1"/>
          </p:nvPr>
        </p:nvPicPr>
        <p:blipFill>
          <a:blip r:embed="rId2"/>
          <a:stretch>
            <a:fillRect/>
          </a:stretch>
        </p:blipFill>
        <p:spPr>
          <a:xfrm>
            <a:off x="1119810" y="564175"/>
            <a:ext cx="9952383" cy="5729651"/>
          </a:xfrm>
          <a:prstGeom prst="rect">
            <a:avLst/>
          </a:prstGeom>
        </p:spPr>
      </p:pic>
      <p:sp>
        <p:nvSpPr>
          <p:cNvPr id="5" name="Rectangle 4">
            <a:extLst>
              <a:ext uri="{FF2B5EF4-FFF2-40B4-BE49-F238E27FC236}">
                <a16:creationId xmlns:a16="http://schemas.microsoft.com/office/drawing/2014/main" id="{2603BD9B-CE99-4011-A62D-958EB45A4AD8}"/>
              </a:ext>
            </a:extLst>
          </p:cNvPr>
          <p:cNvSpPr/>
          <p:nvPr/>
        </p:nvSpPr>
        <p:spPr>
          <a:xfrm>
            <a:off x="8786192" y="5857462"/>
            <a:ext cx="1868557" cy="1722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21C006B-F698-E00E-A9CE-C367DE3AC215}"/>
              </a:ext>
            </a:extLst>
          </p:cNvPr>
          <p:cNvSpPr/>
          <p:nvPr/>
        </p:nvSpPr>
        <p:spPr>
          <a:xfrm>
            <a:off x="3536912" y="146957"/>
            <a:ext cx="4376057" cy="50891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CORE SUBJECT</a:t>
            </a:r>
            <a:endParaRPr lang="en-PK" sz="2800" b="1" dirty="0">
              <a:solidFill>
                <a:schemeClr val="tx1"/>
              </a:solidFill>
            </a:endParaRPr>
          </a:p>
        </p:txBody>
      </p:sp>
      <p:pic>
        <p:nvPicPr>
          <p:cNvPr id="6" name="Picture 5" descr="Logo&#10;&#10;Description automatically generated">
            <a:extLst>
              <a:ext uri="{FF2B5EF4-FFF2-40B4-BE49-F238E27FC236}">
                <a16:creationId xmlns:a16="http://schemas.microsoft.com/office/drawing/2014/main" id="{6E05BE1F-E1A0-1C2C-BE74-7741A74B9568}"/>
              </a:ext>
            </a:extLst>
          </p:cNvPr>
          <p:cNvPicPr>
            <a:picLocks noChangeAspect="1"/>
          </p:cNvPicPr>
          <p:nvPr/>
        </p:nvPicPr>
        <p:blipFill>
          <a:blip r:embed="rId3"/>
          <a:stretch>
            <a:fillRect/>
          </a:stretch>
        </p:blipFill>
        <p:spPr>
          <a:xfrm>
            <a:off x="11201200" y="0"/>
            <a:ext cx="973684" cy="920016"/>
          </a:xfrm>
          <a:prstGeom prst="rect">
            <a:avLst/>
          </a:prstGeom>
        </p:spPr>
      </p:pic>
    </p:spTree>
    <p:extLst>
      <p:ext uri="{BB962C8B-B14F-4D97-AF65-F5344CB8AC3E}">
        <p14:creationId xmlns:p14="http://schemas.microsoft.com/office/powerpoint/2010/main" val="3722743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66067-CA50-A0E6-AF72-7A506FF8E8B3}"/>
              </a:ext>
            </a:extLst>
          </p:cNvPr>
          <p:cNvSpPr>
            <a:spLocks noGrp="1"/>
          </p:cNvSpPr>
          <p:nvPr>
            <p:ph type="title"/>
          </p:nvPr>
        </p:nvSpPr>
        <p:spPr>
          <a:xfrm>
            <a:off x="1616529" y="1126670"/>
            <a:ext cx="9888084" cy="778329"/>
          </a:xfrm>
        </p:spPr>
        <p:txBody>
          <a:bodyPr/>
          <a:lstStyle/>
          <a:p>
            <a:r>
              <a:rPr lang="en-US" b="1" dirty="0"/>
              <a:t>PATHOPHYSIOLOGY OF ACHALASIA CARDIA</a:t>
            </a:r>
            <a:endParaRPr lang="en-PK" b="1" dirty="0"/>
          </a:p>
        </p:txBody>
      </p:sp>
      <p:pic>
        <p:nvPicPr>
          <p:cNvPr id="5" name="Picture 4" descr="Diagram&#10;&#10;Description automatically generated">
            <a:extLst>
              <a:ext uri="{FF2B5EF4-FFF2-40B4-BE49-F238E27FC236}">
                <a16:creationId xmlns:a16="http://schemas.microsoft.com/office/drawing/2014/main" id="{686D9BE7-1597-886F-DB2F-73C8CCE04086}"/>
              </a:ext>
            </a:extLst>
          </p:cNvPr>
          <p:cNvPicPr>
            <a:picLocks noChangeAspect="1"/>
          </p:cNvPicPr>
          <p:nvPr/>
        </p:nvPicPr>
        <p:blipFill rotWithShape="1">
          <a:blip r:embed="rId2"/>
          <a:srcRect l="10534" t="3985" r="10245" b="13910"/>
          <a:stretch/>
        </p:blipFill>
        <p:spPr>
          <a:xfrm>
            <a:off x="3107871" y="2024744"/>
            <a:ext cx="5976258" cy="4457700"/>
          </a:xfrm>
          <a:prstGeom prst="rect">
            <a:avLst/>
          </a:prstGeom>
        </p:spPr>
      </p:pic>
      <p:sp>
        <p:nvSpPr>
          <p:cNvPr id="6" name="Rectangle 5">
            <a:extLst>
              <a:ext uri="{FF2B5EF4-FFF2-40B4-BE49-F238E27FC236}">
                <a16:creationId xmlns:a16="http://schemas.microsoft.com/office/drawing/2014/main" id="{31F584CF-BD19-3503-3B90-7CD2B5832E45}"/>
              </a:ext>
            </a:extLst>
          </p:cNvPr>
          <p:cNvSpPr/>
          <p:nvPr/>
        </p:nvSpPr>
        <p:spPr>
          <a:xfrm>
            <a:off x="3298370" y="146957"/>
            <a:ext cx="5568044" cy="50891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HORIZONTAL INTEGRATION</a:t>
            </a:r>
            <a:endParaRPr lang="en-PK" sz="2800" b="1" dirty="0">
              <a:solidFill>
                <a:schemeClr val="tx1"/>
              </a:solidFill>
            </a:endParaRPr>
          </a:p>
        </p:txBody>
      </p:sp>
      <p:pic>
        <p:nvPicPr>
          <p:cNvPr id="3" name="Picture 2" descr="Logo&#10;&#10;Description automatically generated">
            <a:extLst>
              <a:ext uri="{FF2B5EF4-FFF2-40B4-BE49-F238E27FC236}">
                <a16:creationId xmlns:a16="http://schemas.microsoft.com/office/drawing/2014/main" id="{51DB90ED-21FE-3E39-FEDF-240D6FC92DE8}"/>
              </a:ext>
            </a:extLst>
          </p:cNvPr>
          <p:cNvPicPr>
            <a:picLocks noChangeAspect="1"/>
          </p:cNvPicPr>
          <p:nvPr/>
        </p:nvPicPr>
        <p:blipFill>
          <a:blip r:embed="rId3"/>
          <a:stretch>
            <a:fillRect/>
          </a:stretch>
        </p:blipFill>
        <p:spPr>
          <a:xfrm>
            <a:off x="11201200" y="0"/>
            <a:ext cx="973684" cy="920016"/>
          </a:xfrm>
          <a:prstGeom prst="rect">
            <a:avLst/>
          </a:prstGeom>
        </p:spPr>
      </p:pic>
    </p:spTree>
    <p:extLst>
      <p:ext uri="{BB962C8B-B14F-4D97-AF65-F5344CB8AC3E}">
        <p14:creationId xmlns:p14="http://schemas.microsoft.com/office/powerpoint/2010/main" val="4285564393"/>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2184</TotalTime>
  <Words>1773</Words>
  <Application>Microsoft Office PowerPoint</Application>
  <PresentationFormat>Widescreen</PresentationFormat>
  <Paragraphs>318</Paragraphs>
  <Slides>77</Slides>
  <Notes>0</Notes>
  <HiddenSlides>0</HiddenSlides>
  <MMClips>0</MMClips>
  <ScaleCrop>false</ScaleCrop>
  <HeadingPairs>
    <vt:vector size="4" baseType="variant">
      <vt:variant>
        <vt:lpstr>Theme</vt:lpstr>
      </vt:variant>
      <vt:variant>
        <vt:i4>1</vt:i4>
      </vt:variant>
      <vt:variant>
        <vt:lpstr>Slide Titles</vt:lpstr>
      </vt:variant>
      <vt:variant>
        <vt:i4>77</vt:i4>
      </vt:variant>
    </vt:vector>
  </HeadingPairs>
  <TitlesOfParts>
    <vt:vector size="78" baseType="lpstr">
      <vt:lpstr>Wisp</vt:lpstr>
      <vt:lpstr>CLINICAL APPROACH TO ASSESS GI SYMPTOMS</vt:lpstr>
      <vt:lpstr>PowerPoint Presentation</vt:lpstr>
      <vt:lpstr>  Learning Outcomes</vt:lpstr>
      <vt:lpstr>PowerPoint Presentation</vt:lpstr>
      <vt:lpstr>                         SYMPTOMS</vt:lpstr>
      <vt:lpstr>ANATOMY OF UPPER GI TRACT</vt:lpstr>
      <vt:lpstr>DYSPHAGIA</vt:lpstr>
      <vt:lpstr>PowerPoint Presentation</vt:lpstr>
      <vt:lpstr>PATHOPHYSIOLOGY OF ACHALASIA CARDIA</vt:lpstr>
      <vt:lpstr>PowerPoint Presentation</vt:lpstr>
      <vt:lpstr>DYSPHAGIA – HISTORY QUESTIONS</vt:lpstr>
      <vt:lpstr>PowerPoint Presentation</vt:lpstr>
      <vt:lpstr>PowerPoint Presentation</vt:lpstr>
      <vt:lpstr>HEARTBURN AND REGURGITATION</vt:lpstr>
      <vt:lpstr>PowerPoint Presentation</vt:lpstr>
      <vt:lpstr>PowerPoint Presentation</vt:lpstr>
      <vt:lpstr>DYSPEPSIA</vt:lpstr>
      <vt:lpstr>PowerPoint Presentation</vt:lpstr>
      <vt:lpstr>       DIFFERENTIALS</vt:lpstr>
      <vt:lpstr>PowerPoint Presentation</vt:lpstr>
      <vt:lpstr>VOMITTING</vt:lpstr>
      <vt:lpstr>PowerPoint Presentation</vt:lpstr>
      <vt:lpstr>History questions</vt:lpstr>
      <vt:lpstr>PowerPoint Presentation</vt:lpstr>
      <vt:lpstr>PowerPoint Presentation</vt:lpstr>
      <vt:lpstr>ANATOMY OF LOWER GI TRACT </vt:lpstr>
      <vt:lpstr>TYPES</vt:lpstr>
      <vt:lpstr>PATHOPHYSIOLOGY OF UPPER GI BLEED</vt:lpstr>
      <vt:lpstr>PATHOPHYSIOLOGY OF LOWER GI BLEED</vt:lpstr>
      <vt:lpstr>PowerPoint Presentation</vt:lpstr>
      <vt:lpstr> UPPER GI HEMORRHAGE</vt:lpstr>
      <vt:lpstr>LOWER GI HEMORRHAGE</vt:lpstr>
      <vt:lpstr>HISTORY QUESTIONS</vt:lpstr>
      <vt:lpstr>PowerPoint Presentation</vt:lpstr>
      <vt:lpstr>DIARRHEA</vt:lpstr>
      <vt:lpstr>PowerPoint Presentation</vt:lpstr>
      <vt:lpstr>HISTORY QUESTIONS</vt:lpstr>
      <vt:lpstr>PowerPoint Presentation</vt:lpstr>
      <vt:lpstr>                 </vt:lpstr>
      <vt:lpstr>       ABDOMINAL PAIN </vt:lpstr>
      <vt:lpstr>PowerPoint Presentation</vt:lpstr>
      <vt:lpstr>PowerPoint Presentation</vt:lpstr>
      <vt:lpstr>PowerPoint Presentation</vt:lpstr>
      <vt:lpstr>ANATOMY OF LIVER AND BILIARY TRACT</vt:lpstr>
      <vt:lpstr>JAUNDICE PATHOPHYSIOLOGY</vt:lpstr>
      <vt:lpstr>JAUNDICE</vt:lpstr>
      <vt:lpstr>PowerPoint Presentation</vt:lpstr>
      <vt:lpstr>HISTORY QUESTIONS - JAUNDICE</vt:lpstr>
      <vt:lpstr>PowerPoint Presentation</vt:lpstr>
      <vt:lpstr>PowerPoint Presentation</vt:lpstr>
      <vt:lpstr>INVESTIGATION OF GASTROINTESTINAL                DISEASE</vt:lpstr>
      <vt:lpstr>BLOOD TESTS</vt:lpstr>
      <vt:lpstr> Plain x-ray</vt:lpstr>
      <vt:lpstr>Contrast studies</vt:lpstr>
      <vt:lpstr>ULTRASOUND           CT SCAN                     MRI</vt:lpstr>
      <vt:lpstr>                       ENDOSCOPY</vt:lpstr>
      <vt:lpstr>PowerPoint Presentation</vt:lpstr>
      <vt:lpstr>WIRELESS CAPSULE ENDOSCOPY</vt:lpstr>
      <vt:lpstr>  DOUBLE BALLOON ENTEROSCOPY</vt:lpstr>
      <vt:lpstr>  COLONOSCOPY</vt:lpstr>
      <vt:lpstr> ERCP                       </vt:lpstr>
      <vt:lpstr>TESTS OF INFECTION </vt:lpstr>
      <vt:lpstr>PowerPoint Presentation</vt:lpstr>
      <vt:lpstr>TESTS OF MOTILITY</vt:lpstr>
      <vt:lpstr>MCQ 1</vt:lpstr>
      <vt:lpstr> ANSWER:</vt:lpstr>
      <vt:lpstr>  MCQ 2</vt:lpstr>
      <vt:lpstr>ANSWER:</vt:lpstr>
      <vt:lpstr> MCQ 3</vt:lpstr>
      <vt:lpstr>ANSWER </vt:lpstr>
      <vt:lpstr> MCQ 4</vt:lpstr>
      <vt:lpstr>Answer</vt:lpstr>
      <vt:lpstr>MCQ 5</vt:lpstr>
      <vt:lpstr>ANSWER</vt:lpstr>
      <vt:lpstr>SEQ </vt:lpstr>
      <vt:lpstr>ANSWERS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Symptoms and Analysis of GI Investigations</dc:title>
  <dc:creator>SALMAN</dc:creator>
  <cp:lastModifiedBy>Sadia Ahmed</cp:lastModifiedBy>
  <cp:revision>94</cp:revision>
  <dcterms:created xsi:type="dcterms:W3CDTF">2021-04-04T17:16:53Z</dcterms:created>
  <dcterms:modified xsi:type="dcterms:W3CDTF">2025-02-09T08:26:23Z</dcterms:modified>
</cp:coreProperties>
</file>