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833" r:id="rId1"/>
    <p:sldMasterId id="2147483845" r:id="rId2"/>
    <p:sldMasterId id="2147483869" r:id="rId3"/>
    <p:sldMasterId id="2147483881" r:id="rId4"/>
    <p:sldMasterId id="2147483893" r:id="rId5"/>
    <p:sldMasterId id="2147483905" r:id="rId6"/>
  </p:sldMasterIdLst>
  <p:notesMasterIdLst>
    <p:notesMasterId r:id="rId41"/>
  </p:notesMasterIdLst>
  <p:handoutMasterIdLst>
    <p:handoutMasterId r:id="rId42"/>
  </p:handoutMasterIdLst>
  <p:sldIdLst>
    <p:sldId id="340" r:id="rId7"/>
    <p:sldId id="317" r:id="rId8"/>
    <p:sldId id="297" r:id="rId9"/>
    <p:sldId id="296" r:id="rId10"/>
    <p:sldId id="419" r:id="rId11"/>
    <p:sldId id="491" r:id="rId12"/>
    <p:sldId id="592" r:id="rId13"/>
    <p:sldId id="591" r:id="rId14"/>
    <p:sldId id="569" r:id="rId15"/>
    <p:sldId id="604" r:id="rId16"/>
    <p:sldId id="590" r:id="rId17"/>
    <p:sldId id="596" r:id="rId18"/>
    <p:sldId id="603" r:id="rId19"/>
    <p:sldId id="605" r:id="rId20"/>
    <p:sldId id="500" r:id="rId21"/>
    <p:sldId id="597" r:id="rId22"/>
    <p:sldId id="581" r:id="rId23"/>
    <p:sldId id="503" r:id="rId24"/>
    <p:sldId id="599" r:id="rId25"/>
    <p:sldId id="595" r:id="rId26"/>
    <p:sldId id="600" r:id="rId27"/>
    <p:sldId id="578" r:id="rId28"/>
    <p:sldId id="579" r:id="rId29"/>
    <p:sldId id="580" r:id="rId30"/>
    <p:sldId id="582" r:id="rId31"/>
    <p:sldId id="585" r:id="rId32"/>
    <p:sldId id="593" r:id="rId33"/>
    <p:sldId id="606" r:id="rId34"/>
    <p:sldId id="607" r:id="rId35"/>
    <p:sldId id="608" r:id="rId36"/>
    <p:sldId id="609" r:id="rId37"/>
    <p:sldId id="416" r:id="rId38"/>
    <p:sldId id="564" r:id="rId39"/>
    <p:sldId id="41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D31B7A-4593-4B3C-9983-CFAB1F419FEB}">
          <p14:sldIdLst>
            <p14:sldId id="340"/>
            <p14:sldId id="317"/>
            <p14:sldId id="297"/>
            <p14:sldId id="296"/>
            <p14:sldId id="419"/>
            <p14:sldId id="491"/>
            <p14:sldId id="592"/>
            <p14:sldId id="591"/>
            <p14:sldId id="569"/>
            <p14:sldId id="604"/>
            <p14:sldId id="590"/>
            <p14:sldId id="596"/>
            <p14:sldId id="603"/>
            <p14:sldId id="605"/>
            <p14:sldId id="500"/>
            <p14:sldId id="597"/>
            <p14:sldId id="581"/>
            <p14:sldId id="503"/>
            <p14:sldId id="599"/>
            <p14:sldId id="595"/>
            <p14:sldId id="600"/>
            <p14:sldId id="578"/>
            <p14:sldId id="579"/>
            <p14:sldId id="580"/>
            <p14:sldId id="582"/>
            <p14:sldId id="585"/>
            <p14:sldId id="593"/>
            <p14:sldId id="606"/>
            <p14:sldId id="607"/>
            <p14:sldId id="608"/>
            <p14:sldId id="609"/>
            <p14:sldId id="416"/>
            <p14:sldId id="564"/>
            <p14:sldId id="4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3011" autoAdjust="0"/>
  </p:normalViewPr>
  <p:slideViewPr>
    <p:cSldViewPr>
      <p:cViewPr varScale="1">
        <p:scale>
          <a:sx n="70" d="100"/>
          <a:sy n="70" d="100"/>
        </p:scale>
        <p:origin x="108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557D95-5E9F-4993-8B25-9AA0A68469B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434C2BD7-3D9A-4EC3-94FB-420B395383C2}">
      <dgm:prSet/>
      <dgm:spPr/>
      <dgm:t>
        <a:bodyPr/>
        <a:lstStyle/>
        <a:p>
          <a:endParaRPr lang="en-US" dirty="0"/>
        </a:p>
      </dgm:t>
    </dgm:pt>
    <dgm:pt modelId="{4E20E882-D9B7-4D33-BA3E-2931FEDE3F48}" type="parTrans" cxnId="{08320F6A-3019-45D7-8290-56FE7EDE71BE}">
      <dgm:prSet/>
      <dgm:spPr/>
      <dgm:t>
        <a:bodyPr/>
        <a:lstStyle/>
        <a:p>
          <a:endParaRPr lang="en-US"/>
        </a:p>
      </dgm:t>
    </dgm:pt>
    <dgm:pt modelId="{21A55792-1103-41E2-930C-209677E1F89B}" type="sibTrans" cxnId="{08320F6A-3019-45D7-8290-56FE7EDE71BE}">
      <dgm:prSet/>
      <dgm:spPr/>
      <dgm:t>
        <a:bodyPr/>
        <a:lstStyle/>
        <a:p>
          <a:endParaRPr lang="en-US"/>
        </a:p>
      </dgm:t>
    </dgm:pt>
    <dgm:pt modelId="{6141CDEE-789B-4DF0-8F54-31EC69AA2ECE}">
      <dgm:prSet/>
      <dgm:spPr/>
      <dgm:t>
        <a:bodyPr/>
        <a:lstStyle/>
        <a:p>
          <a:r>
            <a:rPr lang="en-US" b="1" i="0" baseline="0" dirty="0"/>
            <a:t>1. Which globin chain is defective in β-thalassemia?</a:t>
          </a:r>
          <a:r>
            <a:rPr lang="en-US" b="0" i="0" baseline="0" dirty="0"/>
            <a:t> </a:t>
          </a:r>
          <a:endParaRPr lang="en-US" dirty="0"/>
        </a:p>
      </dgm:t>
    </dgm:pt>
    <dgm:pt modelId="{65D26435-314E-46ED-9961-756D84DA9474}" type="parTrans" cxnId="{BBA363D2-950E-4427-BCCF-0A1C268542B1}">
      <dgm:prSet/>
      <dgm:spPr/>
      <dgm:t>
        <a:bodyPr/>
        <a:lstStyle/>
        <a:p>
          <a:endParaRPr lang="en-US"/>
        </a:p>
      </dgm:t>
    </dgm:pt>
    <dgm:pt modelId="{96B82B26-684E-4E69-B670-437B9F71A142}" type="sibTrans" cxnId="{BBA363D2-950E-4427-BCCF-0A1C268542B1}">
      <dgm:prSet/>
      <dgm:spPr/>
      <dgm:t>
        <a:bodyPr/>
        <a:lstStyle/>
        <a:p>
          <a:endParaRPr lang="en-US"/>
        </a:p>
      </dgm:t>
    </dgm:pt>
    <dgm:pt modelId="{C84433E6-4F3B-4D5C-A513-C55D1CE2156B}">
      <dgm:prSet/>
      <dgm:spPr/>
      <dgm:t>
        <a:bodyPr/>
        <a:lstStyle/>
        <a:p>
          <a:r>
            <a:rPr lang="en-US" b="1" i="0" baseline="0" dirty="0"/>
            <a:t>2. What mutation causes α-thalassemia?</a:t>
          </a:r>
          <a:r>
            <a:rPr lang="en-US" b="0" i="0" baseline="0" dirty="0"/>
            <a:t> </a:t>
          </a:r>
          <a:endParaRPr lang="en-US" dirty="0"/>
        </a:p>
      </dgm:t>
    </dgm:pt>
    <dgm:pt modelId="{1D78ABA3-3A07-44DC-A596-C04E1A914DD2}" type="parTrans" cxnId="{F87FC5C9-A22D-4707-8E0E-60FE48962B02}">
      <dgm:prSet/>
      <dgm:spPr/>
      <dgm:t>
        <a:bodyPr/>
        <a:lstStyle/>
        <a:p>
          <a:endParaRPr lang="en-US"/>
        </a:p>
      </dgm:t>
    </dgm:pt>
    <dgm:pt modelId="{9D7ECA27-B8ED-4D8D-8862-26173C90DA21}" type="sibTrans" cxnId="{F87FC5C9-A22D-4707-8E0E-60FE48962B02}">
      <dgm:prSet/>
      <dgm:spPr/>
      <dgm:t>
        <a:bodyPr/>
        <a:lstStyle/>
        <a:p>
          <a:endParaRPr lang="en-US"/>
        </a:p>
      </dgm:t>
    </dgm:pt>
    <dgm:pt modelId="{7FBD9A75-43AC-44D9-BF8B-7E73A6DCAB2D}">
      <dgm:prSet/>
      <dgm:spPr/>
      <dgm:t>
        <a:bodyPr/>
        <a:lstStyle/>
        <a:p>
          <a:r>
            <a:rPr lang="en-US" b="1" i="0" baseline="0" dirty="0"/>
            <a:t>3. Which hemoglobin type increases in β-thalassemia?</a:t>
          </a:r>
          <a:r>
            <a:rPr lang="en-US" b="0" i="0" baseline="0" dirty="0"/>
            <a:t> </a:t>
          </a:r>
          <a:endParaRPr lang="en-US" dirty="0"/>
        </a:p>
      </dgm:t>
    </dgm:pt>
    <dgm:pt modelId="{2AF2747D-C0BD-40F4-933B-323E453DECC7}" type="parTrans" cxnId="{3D2FA704-BFFE-420B-913D-4D112494964E}">
      <dgm:prSet/>
      <dgm:spPr/>
      <dgm:t>
        <a:bodyPr/>
        <a:lstStyle/>
        <a:p>
          <a:endParaRPr lang="en-US"/>
        </a:p>
      </dgm:t>
    </dgm:pt>
    <dgm:pt modelId="{F63DDA27-0E82-45B9-BE2C-88830348EE6A}" type="sibTrans" cxnId="{3D2FA704-BFFE-420B-913D-4D112494964E}">
      <dgm:prSet/>
      <dgm:spPr/>
      <dgm:t>
        <a:bodyPr/>
        <a:lstStyle/>
        <a:p>
          <a:endParaRPr lang="en-US"/>
        </a:p>
      </dgm:t>
    </dgm:pt>
    <dgm:pt modelId="{7DF52205-8E40-4931-9181-216D77C8566E}">
      <dgm:prSet/>
      <dgm:spPr/>
      <dgm:t>
        <a:bodyPr/>
        <a:lstStyle/>
        <a:p>
          <a:r>
            <a:rPr lang="en-US" b="1" i="0" baseline="0" dirty="0"/>
            <a:t>4. What biochemical test diagnoses thalassemia?</a:t>
          </a:r>
          <a:r>
            <a:rPr lang="en-US" b="0" i="0" baseline="0" dirty="0"/>
            <a:t> </a:t>
          </a:r>
          <a:endParaRPr lang="en-US" dirty="0"/>
        </a:p>
      </dgm:t>
    </dgm:pt>
    <dgm:pt modelId="{5138551B-5C59-4F8D-9462-228D22A82AFD}" type="parTrans" cxnId="{1F9A1425-D639-4766-9AD8-FDABEBCE7B6D}">
      <dgm:prSet/>
      <dgm:spPr/>
      <dgm:t>
        <a:bodyPr/>
        <a:lstStyle/>
        <a:p>
          <a:endParaRPr lang="en-US"/>
        </a:p>
      </dgm:t>
    </dgm:pt>
    <dgm:pt modelId="{DD75B1F9-CFCC-487D-819D-CA454843091A}" type="sibTrans" cxnId="{1F9A1425-D639-4766-9AD8-FDABEBCE7B6D}">
      <dgm:prSet/>
      <dgm:spPr/>
      <dgm:t>
        <a:bodyPr/>
        <a:lstStyle/>
        <a:p>
          <a:endParaRPr lang="en-US"/>
        </a:p>
      </dgm:t>
    </dgm:pt>
    <dgm:pt modelId="{EF6E6F12-CDC1-47FC-BCB9-B796C817ACEC}">
      <dgm:prSet/>
      <dgm:spPr/>
      <dgm:t>
        <a:bodyPr/>
        <a:lstStyle/>
        <a:p>
          <a:r>
            <a:rPr lang="en-US" b="1" i="0" baseline="0" dirty="0"/>
            <a:t>5. How does thalassemia affect RBC lifespan?</a:t>
          </a:r>
          <a:r>
            <a:rPr lang="en-US" b="0" i="0" baseline="0" dirty="0"/>
            <a:t> </a:t>
          </a:r>
          <a:endParaRPr lang="en-US" dirty="0"/>
        </a:p>
      </dgm:t>
    </dgm:pt>
    <dgm:pt modelId="{DF773454-D55E-48BE-A11F-6D1207A5E8F1}" type="parTrans" cxnId="{8AE373E4-7E14-4DA9-9C5B-90671C54CD25}">
      <dgm:prSet/>
      <dgm:spPr/>
      <dgm:t>
        <a:bodyPr/>
        <a:lstStyle/>
        <a:p>
          <a:endParaRPr lang="en-US"/>
        </a:p>
      </dgm:t>
    </dgm:pt>
    <dgm:pt modelId="{C0F7462C-EBD7-417B-ACC8-A806D299AAF2}" type="sibTrans" cxnId="{8AE373E4-7E14-4DA9-9C5B-90671C54CD25}">
      <dgm:prSet/>
      <dgm:spPr/>
      <dgm:t>
        <a:bodyPr/>
        <a:lstStyle/>
        <a:p>
          <a:endParaRPr lang="en-US"/>
        </a:p>
      </dgm:t>
    </dgm:pt>
    <dgm:pt modelId="{76F7295F-4DC5-4BBE-9B9F-D249A0CE35BB}">
      <dgm:prSet/>
      <dgm:spPr/>
      <dgm:t>
        <a:bodyPr/>
        <a:lstStyle/>
        <a:p>
          <a:endParaRPr lang="en-US" dirty="0"/>
        </a:p>
      </dgm:t>
    </dgm:pt>
    <dgm:pt modelId="{A7FA9E1F-8989-41EF-9184-2BC893999AEC}" type="parTrans" cxnId="{8877FAB0-1529-493D-81C4-6BDB206722E3}">
      <dgm:prSet/>
      <dgm:spPr/>
      <dgm:t>
        <a:bodyPr/>
        <a:lstStyle/>
        <a:p>
          <a:endParaRPr lang="en-US"/>
        </a:p>
      </dgm:t>
    </dgm:pt>
    <dgm:pt modelId="{DC833757-8BB1-45E4-BD17-610F51B33E74}" type="sibTrans" cxnId="{8877FAB0-1529-493D-81C4-6BDB206722E3}">
      <dgm:prSet/>
      <dgm:spPr/>
      <dgm:t>
        <a:bodyPr/>
        <a:lstStyle/>
        <a:p>
          <a:endParaRPr lang="en-US"/>
        </a:p>
      </dgm:t>
    </dgm:pt>
    <dgm:pt modelId="{12F3DE3F-E5C1-46F3-A374-E010B84B7D97}" type="pres">
      <dgm:prSet presAssocID="{53557D95-5E9F-4993-8B25-9AA0A68469BB}" presName="vert0" presStyleCnt="0">
        <dgm:presLayoutVars>
          <dgm:dir/>
          <dgm:animOne val="branch"/>
          <dgm:animLvl val="lvl"/>
        </dgm:presLayoutVars>
      </dgm:prSet>
      <dgm:spPr/>
    </dgm:pt>
    <dgm:pt modelId="{FCDB22A2-C221-4507-A192-699B6F01362C}" type="pres">
      <dgm:prSet presAssocID="{434C2BD7-3D9A-4EC3-94FB-420B395383C2}" presName="thickLine" presStyleLbl="alignNode1" presStyleIdx="0" presStyleCnt="7"/>
      <dgm:spPr/>
    </dgm:pt>
    <dgm:pt modelId="{9D120917-101F-4C8E-BB8A-62D53FE0E4E0}" type="pres">
      <dgm:prSet presAssocID="{434C2BD7-3D9A-4EC3-94FB-420B395383C2}" presName="horz1" presStyleCnt="0"/>
      <dgm:spPr/>
    </dgm:pt>
    <dgm:pt modelId="{658BA8FB-D579-4955-A128-8B031F8CE9D6}" type="pres">
      <dgm:prSet presAssocID="{434C2BD7-3D9A-4EC3-94FB-420B395383C2}" presName="tx1" presStyleLbl="revTx" presStyleIdx="0" presStyleCnt="7"/>
      <dgm:spPr/>
    </dgm:pt>
    <dgm:pt modelId="{BDE32449-3F0C-4803-971E-649F4BE26E45}" type="pres">
      <dgm:prSet presAssocID="{434C2BD7-3D9A-4EC3-94FB-420B395383C2}" presName="vert1" presStyleCnt="0"/>
      <dgm:spPr/>
    </dgm:pt>
    <dgm:pt modelId="{B2DFD603-3DBD-494C-B5BC-31EC202CEA1A}" type="pres">
      <dgm:prSet presAssocID="{6141CDEE-789B-4DF0-8F54-31EC69AA2ECE}" presName="thickLine" presStyleLbl="alignNode1" presStyleIdx="1" presStyleCnt="7"/>
      <dgm:spPr/>
    </dgm:pt>
    <dgm:pt modelId="{71CA759D-CCE0-48B7-A234-B44E167DB755}" type="pres">
      <dgm:prSet presAssocID="{6141CDEE-789B-4DF0-8F54-31EC69AA2ECE}" presName="horz1" presStyleCnt="0"/>
      <dgm:spPr/>
    </dgm:pt>
    <dgm:pt modelId="{EDA6FD79-4153-48D2-87F5-7A35368415DE}" type="pres">
      <dgm:prSet presAssocID="{6141CDEE-789B-4DF0-8F54-31EC69AA2ECE}" presName="tx1" presStyleLbl="revTx" presStyleIdx="1" presStyleCnt="7"/>
      <dgm:spPr/>
    </dgm:pt>
    <dgm:pt modelId="{50E3B6DA-C821-4B17-9E93-D1880721A83D}" type="pres">
      <dgm:prSet presAssocID="{6141CDEE-789B-4DF0-8F54-31EC69AA2ECE}" presName="vert1" presStyleCnt="0"/>
      <dgm:spPr/>
    </dgm:pt>
    <dgm:pt modelId="{A2A22AEE-89BD-4E74-ABF3-3BB2285B4142}" type="pres">
      <dgm:prSet presAssocID="{C84433E6-4F3B-4D5C-A513-C55D1CE2156B}" presName="thickLine" presStyleLbl="alignNode1" presStyleIdx="2" presStyleCnt="7"/>
      <dgm:spPr/>
    </dgm:pt>
    <dgm:pt modelId="{35C02160-842E-4B21-A5E0-DADA60AE985D}" type="pres">
      <dgm:prSet presAssocID="{C84433E6-4F3B-4D5C-A513-C55D1CE2156B}" presName="horz1" presStyleCnt="0"/>
      <dgm:spPr/>
    </dgm:pt>
    <dgm:pt modelId="{6D5B3234-FF4B-477B-A03E-C7D0D41FDDA3}" type="pres">
      <dgm:prSet presAssocID="{C84433E6-4F3B-4D5C-A513-C55D1CE2156B}" presName="tx1" presStyleLbl="revTx" presStyleIdx="2" presStyleCnt="7"/>
      <dgm:spPr/>
    </dgm:pt>
    <dgm:pt modelId="{9D966CCD-6622-4B92-B5F2-F0D2C5ED4BB0}" type="pres">
      <dgm:prSet presAssocID="{C84433E6-4F3B-4D5C-A513-C55D1CE2156B}" presName="vert1" presStyleCnt="0"/>
      <dgm:spPr/>
    </dgm:pt>
    <dgm:pt modelId="{0BF56892-486D-493C-A0AD-A4C4ACD37244}" type="pres">
      <dgm:prSet presAssocID="{7FBD9A75-43AC-44D9-BF8B-7E73A6DCAB2D}" presName="thickLine" presStyleLbl="alignNode1" presStyleIdx="3" presStyleCnt="7"/>
      <dgm:spPr/>
    </dgm:pt>
    <dgm:pt modelId="{57EE2F51-9B17-4B92-95E8-80E1431165EB}" type="pres">
      <dgm:prSet presAssocID="{7FBD9A75-43AC-44D9-BF8B-7E73A6DCAB2D}" presName="horz1" presStyleCnt="0"/>
      <dgm:spPr/>
    </dgm:pt>
    <dgm:pt modelId="{C7D7DB5C-273B-42DE-B8F5-EAE7AF9AD329}" type="pres">
      <dgm:prSet presAssocID="{7FBD9A75-43AC-44D9-BF8B-7E73A6DCAB2D}" presName="tx1" presStyleLbl="revTx" presStyleIdx="3" presStyleCnt="7"/>
      <dgm:spPr/>
    </dgm:pt>
    <dgm:pt modelId="{26A3AEA6-69CD-456E-B73A-4A2991A70BBF}" type="pres">
      <dgm:prSet presAssocID="{7FBD9A75-43AC-44D9-BF8B-7E73A6DCAB2D}" presName="vert1" presStyleCnt="0"/>
      <dgm:spPr/>
    </dgm:pt>
    <dgm:pt modelId="{28DED364-C8D5-4301-8F0B-3BE8272E4EA3}" type="pres">
      <dgm:prSet presAssocID="{7DF52205-8E40-4931-9181-216D77C8566E}" presName="thickLine" presStyleLbl="alignNode1" presStyleIdx="4" presStyleCnt="7"/>
      <dgm:spPr/>
    </dgm:pt>
    <dgm:pt modelId="{068E58B5-FBF1-46A4-BAC5-27F4E8DA6F64}" type="pres">
      <dgm:prSet presAssocID="{7DF52205-8E40-4931-9181-216D77C8566E}" presName="horz1" presStyleCnt="0"/>
      <dgm:spPr/>
    </dgm:pt>
    <dgm:pt modelId="{431883C7-B818-45A9-A981-89849C180796}" type="pres">
      <dgm:prSet presAssocID="{7DF52205-8E40-4931-9181-216D77C8566E}" presName="tx1" presStyleLbl="revTx" presStyleIdx="4" presStyleCnt="7"/>
      <dgm:spPr/>
    </dgm:pt>
    <dgm:pt modelId="{D24E7D81-59AB-4EB5-9AEC-C4C6CE6EC85B}" type="pres">
      <dgm:prSet presAssocID="{7DF52205-8E40-4931-9181-216D77C8566E}" presName="vert1" presStyleCnt="0"/>
      <dgm:spPr/>
    </dgm:pt>
    <dgm:pt modelId="{72D2654D-1425-4558-AD02-26D3394E1290}" type="pres">
      <dgm:prSet presAssocID="{EF6E6F12-CDC1-47FC-BCB9-B796C817ACEC}" presName="thickLine" presStyleLbl="alignNode1" presStyleIdx="5" presStyleCnt="7"/>
      <dgm:spPr/>
    </dgm:pt>
    <dgm:pt modelId="{ABDC7B18-F423-46AA-835F-AE9653F6C276}" type="pres">
      <dgm:prSet presAssocID="{EF6E6F12-CDC1-47FC-BCB9-B796C817ACEC}" presName="horz1" presStyleCnt="0"/>
      <dgm:spPr/>
    </dgm:pt>
    <dgm:pt modelId="{8BA97BC1-F7E2-4BAE-84C4-D4A94B18D3E4}" type="pres">
      <dgm:prSet presAssocID="{EF6E6F12-CDC1-47FC-BCB9-B796C817ACEC}" presName="tx1" presStyleLbl="revTx" presStyleIdx="5" presStyleCnt="7"/>
      <dgm:spPr/>
    </dgm:pt>
    <dgm:pt modelId="{D3C3091D-DA81-4533-8BF3-BC02E83DB2A6}" type="pres">
      <dgm:prSet presAssocID="{EF6E6F12-CDC1-47FC-BCB9-B796C817ACEC}" presName="vert1" presStyleCnt="0"/>
      <dgm:spPr/>
    </dgm:pt>
    <dgm:pt modelId="{11035A46-9085-4A97-A572-7A81DAED7048}" type="pres">
      <dgm:prSet presAssocID="{76F7295F-4DC5-4BBE-9B9F-D249A0CE35BB}" presName="thickLine" presStyleLbl="alignNode1" presStyleIdx="6" presStyleCnt="7"/>
      <dgm:spPr/>
    </dgm:pt>
    <dgm:pt modelId="{4BDC0E44-32BA-4BAC-8837-823861B9CB8E}" type="pres">
      <dgm:prSet presAssocID="{76F7295F-4DC5-4BBE-9B9F-D249A0CE35BB}" presName="horz1" presStyleCnt="0"/>
      <dgm:spPr/>
    </dgm:pt>
    <dgm:pt modelId="{860B4BF7-B574-4126-8971-41023BA74E2C}" type="pres">
      <dgm:prSet presAssocID="{76F7295F-4DC5-4BBE-9B9F-D249A0CE35BB}" presName="tx1" presStyleLbl="revTx" presStyleIdx="6" presStyleCnt="7"/>
      <dgm:spPr/>
    </dgm:pt>
    <dgm:pt modelId="{8251A3E8-5D92-4C4D-80A1-29EB7F901CCF}" type="pres">
      <dgm:prSet presAssocID="{76F7295F-4DC5-4BBE-9B9F-D249A0CE35BB}" presName="vert1" presStyleCnt="0"/>
      <dgm:spPr/>
    </dgm:pt>
  </dgm:ptLst>
  <dgm:cxnLst>
    <dgm:cxn modelId="{3D2FA704-BFFE-420B-913D-4D112494964E}" srcId="{53557D95-5E9F-4993-8B25-9AA0A68469BB}" destId="{7FBD9A75-43AC-44D9-BF8B-7E73A6DCAB2D}" srcOrd="3" destOrd="0" parTransId="{2AF2747D-C0BD-40F4-933B-323E453DECC7}" sibTransId="{F63DDA27-0E82-45B9-BE2C-88830348EE6A}"/>
    <dgm:cxn modelId="{11F0CE1D-B439-424D-9EA0-62234D967A1B}" type="presOf" srcId="{53557D95-5E9F-4993-8B25-9AA0A68469BB}" destId="{12F3DE3F-E5C1-46F3-A374-E010B84B7D97}" srcOrd="0" destOrd="0" presId="urn:microsoft.com/office/officeart/2008/layout/LinedList"/>
    <dgm:cxn modelId="{1F9A1425-D639-4766-9AD8-FDABEBCE7B6D}" srcId="{53557D95-5E9F-4993-8B25-9AA0A68469BB}" destId="{7DF52205-8E40-4931-9181-216D77C8566E}" srcOrd="4" destOrd="0" parTransId="{5138551B-5C59-4F8D-9462-228D22A82AFD}" sibTransId="{DD75B1F9-CFCC-487D-819D-CA454843091A}"/>
    <dgm:cxn modelId="{50432B3B-4FA1-493D-A579-7C69CDB0E751}" type="presOf" srcId="{EF6E6F12-CDC1-47FC-BCB9-B796C817ACEC}" destId="{8BA97BC1-F7E2-4BAE-84C4-D4A94B18D3E4}" srcOrd="0" destOrd="0" presId="urn:microsoft.com/office/officeart/2008/layout/LinedList"/>
    <dgm:cxn modelId="{08320F6A-3019-45D7-8290-56FE7EDE71BE}" srcId="{53557D95-5E9F-4993-8B25-9AA0A68469BB}" destId="{434C2BD7-3D9A-4EC3-94FB-420B395383C2}" srcOrd="0" destOrd="0" parTransId="{4E20E882-D9B7-4D33-BA3E-2931FEDE3F48}" sibTransId="{21A55792-1103-41E2-930C-209677E1F89B}"/>
    <dgm:cxn modelId="{71584750-EEDC-49DF-9230-A59DDE895BB9}" type="presOf" srcId="{C84433E6-4F3B-4D5C-A513-C55D1CE2156B}" destId="{6D5B3234-FF4B-477B-A03E-C7D0D41FDDA3}" srcOrd="0" destOrd="0" presId="urn:microsoft.com/office/officeart/2008/layout/LinedList"/>
    <dgm:cxn modelId="{8877FAB0-1529-493D-81C4-6BDB206722E3}" srcId="{53557D95-5E9F-4993-8B25-9AA0A68469BB}" destId="{76F7295F-4DC5-4BBE-9B9F-D249A0CE35BB}" srcOrd="6" destOrd="0" parTransId="{A7FA9E1F-8989-41EF-9184-2BC893999AEC}" sibTransId="{DC833757-8BB1-45E4-BD17-610F51B33E74}"/>
    <dgm:cxn modelId="{9A536CB9-87AF-4916-A0D8-CAACE8F7A647}" type="presOf" srcId="{7DF52205-8E40-4931-9181-216D77C8566E}" destId="{431883C7-B818-45A9-A981-89849C180796}" srcOrd="0" destOrd="0" presId="urn:microsoft.com/office/officeart/2008/layout/LinedList"/>
    <dgm:cxn modelId="{F87FC5C9-A22D-4707-8E0E-60FE48962B02}" srcId="{53557D95-5E9F-4993-8B25-9AA0A68469BB}" destId="{C84433E6-4F3B-4D5C-A513-C55D1CE2156B}" srcOrd="2" destOrd="0" parTransId="{1D78ABA3-3A07-44DC-A596-C04E1A914DD2}" sibTransId="{9D7ECA27-B8ED-4D8D-8862-26173C90DA21}"/>
    <dgm:cxn modelId="{CC184AD1-72D2-488B-A00D-E86E114FB116}" type="presOf" srcId="{434C2BD7-3D9A-4EC3-94FB-420B395383C2}" destId="{658BA8FB-D579-4955-A128-8B031F8CE9D6}" srcOrd="0" destOrd="0" presId="urn:microsoft.com/office/officeart/2008/layout/LinedList"/>
    <dgm:cxn modelId="{BBA363D2-950E-4427-BCCF-0A1C268542B1}" srcId="{53557D95-5E9F-4993-8B25-9AA0A68469BB}" destId="{6141CDEE-789B-4DF0-8F54-31EC69AA2ECE}" srcOrd="1" destOrd="0" parTransId="{65D26435-314E-46ED-9961-756D84DA9474}" sibTransId="{96B82B26-684E-4E69-B670-437B9F71A142}"/>
    <dgm:cxn modelId="{57C7B6D4-1F49-44D5-AB28-89F9DE39A31E}" type="presOf" srcId="{76F7295F-4DC5-4BBE-9B9F-D249A0CE35BB}" destId="{860B4BF7-B574-4126-8971-41023BA74E2C}" srcOrd="0" destOrd="0" presId="urn:microsoft.com/office/officeart/2008/layout/LinedList"/>
    <dgm:cxn modelId="{B12B3EE2-BA5C-4AC2-8A7A-08C7C2CD698C}" type="presOf" srcId="{6141CDEE-789B-4DF0-8F54-31EC69AA2ECE}" destId="{EDA6FD79-4153-48D2-87F5-7A35368415DE}" srcOrd="0" destOrd="0" presId="urn:microsoft.com/office/officeart/2008/layout/LinedList"/>
    <dgm:cxn modelId="{8AE373E4-7E14-4DA9-9C5B-90671C54CD25}" srcId="{53557D95-5E9F-4993-8B25-9AA0A68469BB}" destId="{EF6E6F12-CDC1-47FC-BCB9-B796C817ACEC}" srcOrd="5" destOrd="0" parTransId="{DF773454-D55E-48BE-A11F-6D1207A5E8F1}" sibTransId="{C0F7462C-EBD7-417B-ACC8-A806D299AAF2}"/>
    <dgm:cxn modelId="{4F4EE8F4-F1D1-4438-9B58-8040B0DECD50}" type="presOf" srcId="{7FBD9A75-43AC-44D9-BF8B-7E73A6DCAB2D}" destId="{C7D7DB5C-273B-42DE-B8F5-EAE7AF9AD329}" srcOrd="0" destOrd="0" presId="urn:microsoft.com/office/officeart/2008/layout/LinedList"/>
    <dgm:cxn modelId="{68B8541F-2D06-4264-832B-FFDAED62F15A}" type="presParOf" srcId="{12F3DE3F-E5C1-46F3-A374-E010B84B7D97}" destId="{FCDB22A2-C221-4507-A192-699B6F01362C}" srcOrd="0" destOrd="0" presId="urn:microsoft.com/office/officeart/2008/layout/LinedList"/>
    <dgm:cxn modelId="{E272BD9D-754C-47BF-8414-31D812451D04}" type="presParOf" srcId="{12F3DE3F-E5C1-46F3-A374-E010B84B7D97}" destId="{9D120917-101F-4C8E-BB8A-62D53FE0E4E0}" srcOrd="1" destOrd="0" presId="urn:microsoft.com/office/officeart/2008/layout/LinedList"/>
    <dgm:cxn modelId="{9B2385AC-9AD5-4991-8789-9B48387E223C}" type="presParOf" srcId="{9D120917-101F-4C8E-BB8A-62D53FE0E4E0}" destId="{658BA8FB-D579-4955-A128-8B031F8CE9D6}" srcOrd="0" destOrd="0" presId="urn:microsoft.com/office/officeart/2008/layout/LinedList"/>
    <dgm:cxn modelId="{9CAB5231-85E9-493A-B307-1FE1263C437D}" type="presParOf" srcId="{9D120917-101F-4C8E-BB8A-62D53FE0E4E0}" destId="{BDE32449-3F0C-4803-971E-649F4BE26E45}" srcOrd="1" destOrd="0" presId="urn:microsoft.com/office/officeart/2008/layout/LinedList"/>
    <dgm:cxn modelId="{14085948-13A9-4976-8EE5-AC38FB7D5781}" type="presParOf" srcId="{12F3DE3F-E5C1-46F3-A374-E010B84B7D97}" destId="{B2DFD603-3DBD-494C-B5BC-31EC202CEA1A}" srcOrd="2" destOrd="0" presId="urn:microsoft.com/office/officeart/2008/layout/LinedList"/>
    <dgm:cxn modelId="{EBCEA066-670C-4177-99F2-F42104EC9BF9}" type="presParOf" srcId="{12F3DE3F-E5C1-46F3-A374-E010B84B7D97}" destId="{71CA759D-CCE0-48B7-A234-B44E167DB755}" srcOrd="3" destOrd="0" presId="urn:microsoft.com/office/officeart/2008/layout/LinedList"/>
    <dgm:cxn modelId="{772FE679-9CAC-4954-892F-1A95AAF1E63B}" type="presParOf" srcId="{71CA759D-CCE0-48B7-A234-B44E167DB755}" destId="{EDA6FD79-4153-48D2-87F5-7A35368415DE}" srcOrd="0" destOrd="0" presId="urn:microsoft.com/office/officeart/2008/layout/LinedList"/>
    <dgm:cxn modelId="{CC3753BC-4E73-4B21-84ED-3533C9A42247}" type="presParOf" srcId="{71CA759D-CCE0-48B7-A234-B44E167DB755}" destId="{50E3B6DA-C821-4B17-9E93-D1880721A83D}" srcOrd="1" destOrd="0" presId="urn:microsoft.com/office/officeart/2008/layout/LinedList"/>
    <dgm:cxn modelId="{AD85E8C7-8A43-4A40-8DF5-FA83408E5ACE}" type="presParOf" srcId="{12F3DE3F-E5C1-46F3-A374-E010B84B7D97}" destId="{A2A22AEE-89BD-4E74-ABF3-3BB2285B4142}" srcOrd="4" destOrd="0" presId="urn:microsoft.com/office/officeart/2008/layout/LinedList"/>
    <dgm:cxn modelId="{B04A24D6-DDC2-4E02-B1A0-8ABAB2AE0AFE}" type="presParOf" srcId="{12F3DE3F-E5C1-46F3-A374-E010B84B7D97}" destId="{35C02160-842E-4B21-A5E0-DADA60AE985D}" srcOrd="5" destOrd="0" presId="urn:microsoft.com/office/officeart/2008/layout/LinedList"/>
    <dgm:cxn modelId="{A7840696-6279-44E1-ABC1-098256068E3C}" type="presParOf" srcId="{35C02160-842E-4B21-A5E0-DADA60AE985D}" destId="{6D5B3234-FF4B-477B-A03E-C7D0D41FDDA3}" srcOrd="0" destOrd="0" presId="urn:microsoft.com/office/officeart/2008/layout/LinedList"/>
    <dgm:cxn modelId="{E20F661C-04D3-4EF0-A71B-597E886EB948}" type="presParOf" srcId="{35C02160-842E-4B21-A5E0-DADA60AE985D}" destId="{9D966CCD-6622-4B92-B5F2-F0D2C5ED4BB0}" srcOrd="1" destOrd="0" presId="urn:microsoft.com/office/officeart/2008/layout/LinedList"/>
    <dgm:cxn modelId="{F124387A-31D3-4369-B99E-F3148E420633}" type="presParOf" srcId="{12F3DE3F-E5C1-46F3-A374-E010B84B7D97}" destId="{0BF56892-486D-493C-A0AD-A4C4ACD37244}" srcOrd="6" destOrd="0" presId="urn:microsoft.com/office/officeart/2008/layout/LinedList"/>
    <dgm:cxn modelId="{8F2F1D64-C67C-4FA1-9CE6-DCF1C8EEA479}" type="presParOf" srcId="{12F3DE3F-E5C1-46F3-A374-E010B84B7D97}" destId="{57EE2F51-9B17-4B92-95E8-80E1431165EB}" srcOrd="7" destOrd="0" presId="urn:microsoft.com/office/officeart/2008/layout/LinedList"/>
    <dgm:cxn modelId="{A14AEDD7-6BC0-444E-A72E-CD2C509A6544}" type="presParOf" srcId="{57EE2F51-9B17-4B92-95E8-80E1431165EB}" destId="{C7D7DB5C-273B-42DE-B8F5-EAE7AF9AD329}" srcOrd="0" destOrd="0" presId="urn:microsoft.com/office/officeart/2008/layout/LinedList"/>
    <dgm:cxn modelId="{3C8BA232-E6D4-4993-BBBA-135683046DE8}" type="presParOf" srcId="{57EE2F51-9B17-4B92-95E8-80E1431165EB}" destId="{26A3AEA6-69CD-456E-B73A-4A2991A70BBF}" srcOrd="1" destOrd="0" presId="urn:microsoft.com/office/officeart/2008/layout/LinedList"/>
    <dgm:cxn modelId="{8139383D-2D2D-4ED5-87F0-E3525E0B74BD}" type="presParOf" srcId="{12F3DE3F-E5C1-46F3-A374-E010B84B7D97}" destId="{28DED364-C8D5-4301-8F0B-3BE8272E4EA3}" srcOrd="8" destOrd="0" presId="urn:microsoft.com/office/officeart/2008/layout/LinedList"/>
    <dgm:cxn modelId="{B7123091-D92A-4DE1-ACAF-80546573EAB3}" type="presParOf" srcId="{12F3DE3F-E5C1-46F3-A374-E010B84B7D97}" destId="{068E58B5-FBF1-46A4-BAC5-27F4E8DA6F64}" srcOrd="9" destOrd="0" presId="urn:microsoft.com/office/officeart/2008/layout/LinedList"/>
    <dgm:cxn modelId="{1AEAE28F-6E95-4CEC-8132-DB0AB851BE59}" type="presParOf" srcId="{068E58B5-FBF1-46A4-BAC5-27F4E8DA6F64}" destId="{431883C7-B818-45A9-A981-89849C180796}" srcOrd="0" destOrd="0" presId="urn:microsoft.com/office/officeart/2008/layout/LinedList"/>
    <dgm:cxn modelId="{63638DA1-8B7B-419F-8458-2426C2D06B65}" type="presParOf" srcId="{068E58B5-FBF1-46A4-BAC5-27F4E8DA6F64}" destId="{D24E7D81-59AB-4EB5-9AEC-C4C6CE6EC85B}" srcOrd="1" destOrd="0" presId="urn:microsoft.com/office/officeart/2008/layout/LinedList"/>
    <dgm:cxn modelId="{F8655569-BF40-492A-81F5-DAD1F539589B}" type="presParOf" srcId="{12F3DE3F-E5C1-46F3-A374-E010B84B7D97}" destId="{72D2654D-1425-4558-AD02-26D3394E1290}" srcOrd="10" destOrd="0" presId="urn:microsoft.com/office/officeart/2008/layout/LinedList"/>
    <dgm:cxn modelId="{A30CBF18-F637-4544-A7A9-25354F8818DA}" type="presParOf" srcId="{12F3DE3F-E5C1-46F3-A374-E010B84B7D97}" destId="{ABDC7B18-F423-46AA-835F-AE9653F6C276}" srcOrd="11" destOrd="0" presId="urn:microsoft.com/office/officeart/2008/layout/LinedList"/>
    <dgm:cxn modelId="{6471EF81-42DA-4D15-A76F-48632ED72D72}" type="presParOf" srcId="{ABDC7B18-F423-46AA-835F-AE9653F6C276}" destId="{8BA97BC1-F7E2-4BAE-84C4-D4A94B18D3E4}" srcOrd="0" destOrd="0" presId="urn:microsoft.com/office/officeart/2008/layout/LinedList"/>
    <dgm:cxn modelId="{5E68B1B1-6E66-4FCD-AA91-24E1A2D38DDC}" type="presParOf" srcId="{ABDC7B18-F423-46AA-835F-AE9653F6C276}" destId="{D3C3091D-DA81-4533-8BF3-BC02E83DB2A6}" srcOrd="1" destOrd="0" presId="urn:microsoft.com/office/officeart/2008/layout/LinedList"/>
    <dgm:cxn modelId="{D177FFE6-CAC7-4DEA-AD9A-3068D459A89F}" type="presParOf" srcId="{12F3DE3F-E5C1-46F3-A374-E010B84B7D97}" destId="{11035A46-9085-4A97-A572-7A81DAED7048}" srcOrd="12" destOrd="0" presId="urn:microsoft.com/office/officeart/2008/layout/LinedList"/>
    <dgm:cxn modelId="{6F691D52-7326-4E12-8B10-BEBCF2F871B5}" type="presParOf" srcId="{12F3DE3F-E5C1-46F3-A374-E010B84B7D97}" destId="{4BDC0E44-32BA-4BAC-8837-823861B9CB8E}" srcOrd="13" destOrd="0" presId="urn:microsoft.com/office/officeart/2008/layout/LinedList"/>
    <dgm:cxn modelId="{C85BD09E-9CFE-4C54-957D-0BF8C508AF07}" type="presParOf" srcId="{4BDC0E44-32BA-4BAC-8837-823861B9CB8E}" destId="{860B4BF7-B574-4126-8971-41023BA74E2C}" srcOrd="0" destOrd="0" presId="urn:microsoft.com/office/officeart/2008/layout/LinedList"/>
    <dgm:cxn modelId="{5A37486F-DB5B-4899-96FD-8A8A893240B9}" type="presParOf" srcId="{4BDC0E44-32BA-4BAC-8837-823861B9CB8E}" destId="{8251A3E8-5D92-4C4D-80A1-29EB7F901CC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B22A2-C221-4507-A192-699B6F01362C}">
      <dsp:nvSpPr>
        <dsp:cNvPr id="0" name=""/>
        <dsp:cNvSpPr/>
      </dsp:nvSpPr>
      <dsp:spPr>
        <a:xfrm>
          <a:off x="0" y="531"/>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8BA8FB-D579-4955-A128-8B031F8CE9D6}">
      <dsp:nvSpPr>
        <dsp:cNvPr id="0" name=""/>
        <dsp:cNvSpPr/>
      </dsp:nvSpPr>
      <dsp:spPr>
        <a:xfrm>
          <a:off x="0" y="531"/>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dirty="0"/>
        </a:p>
      </dsp:txBody>
      <dsp:txXfrm>
        <a:off x="0" y="531"/>
        <a:ext cx="7886700" cy="621467"/>
      </dsp:txXfrm>
    </dsp:sp>
    <dsp:sp modelId="{B2DFD603-3DBD-494C-B5BC-31EC202CEA1A}">
      <dsp:nvSpPr>
        <dsp:cNvPr id="0" name=""/>
        <dsp:cNvSpPr/>
      </dsp:nvSpPr>
      <dsp:spPr>
        <a:xfrm>
          <a:off x="0" y="621999"/>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6FD79-4153-48D2-87F5-7A35368415DE}">
      <dsp:nvSpPr>
        <dsp:cNvPr id="0" name=""/>
        <dsp:cNvSpPr/>
      </dsp:nvSpPr>
      <dsp:spPr>
        <a:xfrm>
          <a:off x="0" y="621999"/>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baseline="0" dirty="0"/>
            <a:t>1. Which globin chain is defective in β-thalassemia?</a:t>
          </a:r>
          <a:r>
            <a:rPr lang="en-US" sz="2600" b="0" i="0" kern="1200" baseline="0" dirty="0"/>
            <a:t> </a:t>
          </a:r>
          <a:endParaRPr lang="en-US" sz="2600" kern="1200" dirty="0"/>
        </a:p>
      </dsp:txBody>
      <dsp:txXfrm>
        <a:off x="0" y="621999"/>
        <a:ext cx="7886700" cy="621467"/>
      </dsp:txXfrm>
    </dsp:sp>
    <dsp:sp modelId="{A2A22AEE-89BD-4E74-ABF3-3BB2285B4142}">
      <dsp:nvSpPr>
        <dsp:cNvPr id="0" name=""/>
        <dsp:cNvSpPr/>
      </dsp:nvSpPr>
      <dsp:spPr>
        <a:xfrm>
          <a:off x="0" y="1243467"/>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5B3234-FF4B-477B-A03E-C7D0D41FDDA3}">
      <dsp:nvSpPr>
        <dsp:cNvPr id="0" name=""/>
        <dsp:cNvSpPr/>
      </dsp:nvSpPr>
      <dsp:spPr>
        <a:xfrm>
          <a:off x="0" y="1243467"/>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baseline="0" dirty="0"/>
            <a:t>2. What mutation causes α-thalassemia?</a:t>
          </a:r>
          <a:r>
            <a:rPr lang="en-US" sz="2600" b="0" i="0" kern="1200" baseline="0" dirty="0"/>
            <a:t> </a:t>
          </a:r>
          <a:endParaRPr lang="en-US" sz="2600" kern="1200" dirty="0"/>
        </a:p>
      </dsp:txBody>
      <dsp:txXfrm>
        <a:off x="0" y="1243467"/>
        <a:ext cx="7886700" cy="621467"/>
      </dsp:txXfrm>
    </dsp:sp>
    <dsp:sp modelId="{0BF56892-486D-493C-A0AD-A4C4ACD37244}">
      <dsp:nvSpPr>
        <dsp:cNvPr id="0" name=""/>
        <dsp:cNvSpPr/>
      </dsp:nvSpPr>
      <dsp:spPr>
        <a:xfrm>
          <a:off x="0" y="1864935"/>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D7DB5C-273B-42DE-B8F5-EAE7AF9AD329}">
      <dsp:nvSpPr>
        <dsp:cNvPr id="0" name=""/>
        <dsp:cNvSpPr/>
      </dsp:nvSpPr>
      <dsp:spPr>
        <a:xfrm>
          <a:off x="0" y="1864935"/>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baseline="0" dirty="0"/>
            <a:t>3. Which hemoglobin type increases in β-thalassemia?</a:t>
          </a:r>
          <a:r>
            <a:rPr lang="en-US" sz="2600" b="0" i="0" kern="1200" baseline="0" dirty="0"/>
            <a:t> </a:t>
          </a:r>
          <a:endParaRPr lang="en-US" sz="2600" kern="1200" dirty="0"/>
        </a:p>
      </dsp:txBody>
      <dsp:txXfrm>
        <a:off x="0" y="1864935"/>
        <a:ext cx="7886700" cy="621467"/>
      </dsp:txXfrm>
    </dsp:sp>
    <dsp:sp modelId="{28DED364-C8D5-4301-8F0B-3BE8272E4EA3}">
      <dsp:nvSpPr>
        <dsp:cNvPr id="0" name=""/>
        <dsp:cNvSpPr/>
      </dsp:nvSpPr>
      <dsp:spPr>
        <a:xfrm>
          <a:off x="0" y="2486402"/>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1883C7-B818-45A9-A981-89849C180796}">
      <dsp:nvSpPr>
        <dsp:cNvPr id="0" name=""/>
        <dsp:cNvSpPr/>
      </dsp:nvSpPr>
      <dsp:spPr>
        <a:xfrm>
          <a:off x="0" y="2486402"/>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baseline="0" dirty="0"/>
            <a:t>4. What biochemical test diagnoses thalassemia?</a:t>
          </a:r>
          <a:r>
            <a:rPr lang="en-US" sz="2600" b="0" i="0" kern="1200" baseline="0" dirty="0"/>
            <a:t> </a:t>
          </a:r>
          <a:endParaRPr lang="en-US" sz="2600" kern="1200" dirty="0"/>
        </a:p>
      </dsp:txBody>
      <dsp:txXfrm>
        <a:off x="0" y="2486402"/>
        <a:ext cx="7886700" cy="621467"/>
      </dsp:txXfrm>
    </dsp:sp>
    <dsp:sp modelId="{72D2654D-1425-4558-AD02-26D3394E1290}">
      <dsp:nvSpPr>
        <dsp:cNvPr id="0" name=""/>
        <dsp:cNvSpPr/>
      </dsp:nvSpPr>
      <dsp:spPr>
        <a:xfrm>
          <a:off x="0" y="3107870"/>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97BC1-F7E2-4BAE-84C4-D4A94B18D3E4}">
      <dsp:nvSpPr>
        <dsp:cNvPr id="0" name=""/>
        <dsp:cNvSpPr/>
      </dsp:nvSpPr>
      <dsp:spPr>
        <a:xfrm>
          <a:off x="0" y="3107870"/>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baseline="0" dirty="0"/>
            <a:t>5. How does thalassemia affect RBC lifespan?</a:t>
          </a:r>
          <a:r>
            <a:rPr lang="en-US" sz="2600" b="0" i="0" kern="1200" baseline="0" dirty="0"/>
            <a:t> </a:t>
          </a:r>
          <a:endParaRPr lang="en-US" sz="2600" kern="1200" dirty="0"/>
        </a:p>
      </dsp:txBody>
      <dsp:txXfrm>
        <a:off x="0" y="3107870"/>
        <a:ext cx="7886700" cy="621467"/>
      </dsp:txXfrm>
    </dsp:sp>
    <dsp:sp modelId="{11035A46-9085-4A97-A572-7A81DAED7048}">
      <dsp:nvSpPr>
        <dsp:cNvPr id="0" name=""/>
        <dsp:cNvSpPr/>
      </dsp:nvSpPr>
      <dsp:spPr>
        <a:xfrm>
          <a:off x="0" y="3729338"/>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0B4BF7-B574-4126-8971-41023BA74E2C}">
      <dsp:nvSpPr>
        <dsp:cNvPr id="0" name=""/>
        <dsp:cNvSpPr/>
      </dsp:nvSpPr>
      <dsp:spPr>
        <a:xfrm>
          <a:off x="0" y="3729338"/>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dirty="0"/>
        </a:p>
      </dsp:txBody>
      <dsp:txXfrm>
        <a:off x="0" y="3729338"/>
        <a:ext cx="7886700" cy="621467"/>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2/27/2025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2/27/2025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1303953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pPr>
              <a:defRPr/>
            </a:pPr>
            <a:fld id="{5714A449-1458-407A-8624-2CC23E85E1E8}" type="datetimeFigureOut">
              <a:rPr lang="en-US" smtClean="0"/>
              <a:pPr>
                <a:defRPr/>
              </a:pPr>
              <a:t>2/27/2025</a:t>
            </a:fld>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extLst>
      <p:ext uri="{BB962C8B-B14F-4D97-AF65-F5344CB8AC3E}">
        <p14:creationId xmlns:p14="http://schemas.microsoft.com/office/powerpoint/2010/main" val="86303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pPr>
              <a:defRPr/>
            </a:pPr>
            <a:fld id="{965E1258-8448-4638-BF29-DB3E275F79C4}" type="datetimeFigureOut">
              <a:rPr lang="en-US" smtClean="0"/>
              <a:pPr>
                <a:defRPr/>
              </a:pPr>
              <a:t>2/27/2025</a:t>
            </a:fld>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extLst>
      <p:ext uri="{BB962C8B-B14F-4D97-AF65-F5344CB8AC3E}">
        <p14:creationId xmlns:p14="http://schemas.microsoft.com/office/powerpoint/2010/main" val="205177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203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3914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0804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7135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0479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5618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8432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055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340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8740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835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7715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473878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1888370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1724923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pPr>
              <a:defRPr/>
            </a:pPr>
            <a:fld id="{69A1B241-0EB7-4629-B262-0394A942B967}" type="datetimeFigureOut">
              <a:rPr lang="en-US" smtClean="0"/>
              <a:pPr>
                <a:defRPr/>
              </a:pPr>
              <a:t>2/27/2025</a:t>
            </a:fld>
            <a:endParaRPr lang="en-US"/>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extLst>
      <p:ext uri="{BB962C8B-B14F-4D97-AF65-F5344CB8AC3E}">
        <p14:creationId xmlns:p14="http://schemas.microsoft.com/office/powerpoint/2010/main" val="210862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pPr>
              <a:defRPr/>
            </a:pPr>
            <a:fld id="{3E6B634F-7E36-4F3D-9ACE-EC02E50D0CD1}" type="datetimeFigureOut">
              <a:rPr lang="en-US" smtClean="0"/>
              <a:pPr>
                <a:defRPr/>
              </a:pPr>
              <a:t>2/27/2025</a:t>
            </a:fld>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extLst>
      <p:ext uri="{BB962C8B-B14F-4D97-AF65-F5344CB8AC3E}">
        <p14:creationId xmlns:p14="http://schemas.microsoft.com/office/powerpoint/2010/main" val="792755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pPr>
              <a:defRPr/>
            </a:pPr>
            <a:fld id="{5086D5AD-6C9F-4E1F-B626-751293D5C63B}" type="datetimeFigureOut">
              <a:rPr lang="en-US" smtClean="0"/>
              <a:pPr>
                <a:defRPr/>
              </a:pPr>
              <a:t>2/27/2025</a:t>
            </a:fld>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extLst>
      <p:ext uri="{BB962C8B-B14F-4D97-AF65-F5344CB8AC3E}">
        <p14:creationId xmlns:p14="http://schemas.microsoft.com/office/powerpoint/2010/main" val="3216796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pPr>
              <a:defRPr/>
            </a:pPr>
            <a:fld id="{21B625E7-27CC-4DA6-A008-CB00287D933B}" type="datetimeFigureOut">
              <a:rPr lang="en-US" smtClean="0"/>
              <a:pPr>
                <a:defRPr/>
              </a:pPr>
              <a:t>2/27/2025</a:t>
            </a:fld>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extLst>
      <p:ext uri="{BB962C8B-B14F-4D97-AF65-F5344CB8AC3E}">
        <p14:creationId xmlns:p14="http://schemas.microsoft.com/office/powerpoint/2010/main" val="175289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3851840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pPr>
              <a:defRPr/>
            </a:pPr>
            <a:fld id="{4876F8FC-B7BB-4CAB-A507-7A78D26CED12}" type="datetimeFigureOut">
              <a:rPr lang="en-US" smtClean="0"/>
              <a:pPr>
                <a:defRPr/>
              </a:pPr>
              <a:t>2/27/2025</a:t>
            </a:fld>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extLst>
      <p:ext uri="{BB962C8B-B14F-4D97-AF65-F5344CB8AC3E}">
        <p14:creationId xmlns:p14="http://schemas.microsoft.com/office/powerpoint/2010/main" val="2349724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pPr>
              <a:defRPr/>
            </a:pPr>
            <a:fld id="{DC41B8C0-47A9-434A-877C-77F7D0A0C2D6}" type="datetimeFigureOut">
              <a:rPr lang="en-US" smtClean="0"/>
              <a:pPr>
                <a:defRPr/>
              </a:pPr>
              <a:t>2/27/2025</a:t>
            </a:fld>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extLst>
      <p:ext uri="{BB962C8B-B14F-4D97-AF65-F5344CB8AC3E}">
        <p14:creationId xmlns:p14="http://schemas.microsoft.com/office/powerpoint/2010/main" val="3422524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pPr>
              <a:defRPr/>
            </a:pPr>
            <a:fld id="{5714A449-1458-407A-8624-2CC23E85E1E8}" type="datetimeFigureOut">
              <a:rPr lang="en-US" smtClean="0"/>
              <a:pPr>
                <a:defRPr/>
              </a:pPr>
              <a:t>2/27/2025</a:t>
            </a:fld>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extLst>
      <p:ext uri="{BB962C8B-B14F-4D97-AF65-F5344CB8AC3E}">
        <p14:creationId xmlns:p14="http://schemas.microsoft.com/office/powerpoint/2010/main" val="2059372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pPr>
              <a:defRPr/>
            </a:pPr>
            <a:fld id="{965E1258-8448-4638-BF29-DB3E275F79C4}" type="datetimeFigureOut">
              <a:rPr lang="en-US" smtClean="0"/>
              <a:pPr>
                <a:defRPr/>
              </a:pPr>
              <a:t>2/27/2025</a:t>
            </a:fld>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extLst>
      <p:ext uri="{BB962C8B-B14F-4D97-AF65-F5344CB8AC3E}">
        <p14:creationId xmlns:p14="http://schemas.microsoft.com/office/powerpoint/2010/main" val="4008522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9597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29446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8190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8546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1546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267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pPr>
              <a:defRPr/>
            </a:pPr>
            <a:fld id="{69A1B241-0EB7-4629-B262-0394A942B967}" type="datetimeFigureOut">
              <a:rPr lang="en-US" smtClean="0"/>
              <a:pPr>
                <a:defRPr/>
              </a:pPr>
              <a:t>2/27/2025</a:t>
            </a:fld>
            <a:endParaRPr lang="en-US"/>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extLst>
      <p:ext uri="{BB962C8B-B14F-4D97-AF65-F5344CB8AC3E}">
        <p14:creationId xmlns:p14="http://schemas.microsoft.com/office/powerpoint/2010/main" val="1812170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7685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31562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5007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2020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3995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6762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70160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5752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93368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153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pPr>
              <a:defRPr/>
            </a:pPr>
            <a:fld id="{3E6B634F-7E36-4F3D-9ACE-EC02E50D0CD1}" type="datetimeFigureOut">
              <a:rPr lang="en-US" smtClean="0"/>
              <a:pPr>
                <a:defRPr/>
              </a:pPr>
              <a:t>2/27/2025</a:t>
            </a:fld>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extLst>
      <p:ext uri="{BB962C8B-B14F-4D97-AF65-F5344CB8AC3E}">
        <p14:creationId xmlns:p14="http://schemas.microsoft.com/office/powerpoint/2010/main" val="968187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8443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82771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8669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2006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591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07523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9438856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4219081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9976371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230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pPr>
              <a:defRPr/>
            </a:pPr>
            <a:fld id="{5086D5AD-6C9F-4E1F-B626-751293D5C63B}" type="datetimeFigureOut">
              <a:rPr lang="en-US" smtClean="0"/>
              <a:pPr>
                <a:defRPr/>
              </a:pPr>
              <a:t>2/27/2025</a:t>
            </a:fld>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extLst>
      <p:ext uri="{BB962C8B-B14F-4D97-AF65-F5344CB8AC3E}">
        <p14:creationId xmlns:p14="http://schemas.microsoft.com/office/powerpoint/2010/main" val="31784223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07213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14197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7363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6935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5522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1123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451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pPr>
              <a:defRPr/>
            </a:pPr>
            <a:fld id="{21B625E7-27CC-4DA6-A008-CB00287D933B}" type="datetimeFigureOut">
              <a:rPr lang="en-US" smtClean="0"/>
              <a:pPr>
                <a:defRPr/>
              </a:pPr>
              <a:t>2/27/2025</a:t>
            </a:fld>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extLst>
      <p:ext uri="{BB962C8B-B14F-4D97-AF65-F5344CB8AC3E}">
        <p14:creationId xmlns:p14="http://schemas.microsoft.com/office/powerpoint/2010/main" val="216475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pPr>
              <a:defRPr/>
            </a:pPr>
            <a:fld id="{4876F8FC-B7BB-4CAB-A507-7A78D26CED12}" type="datetimeFigureOut">
              <a:rPr lang="en-US" smtClean="0"/>
              <a:pPr>
                <a:defRPr/>
              </a:pPr>
              <a:t>2/27/2025</a:t>
            </a:fld>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extLst>
      <p:ext uri="{BB962C8B-B14F-4D97-AF65-F5344CB8AC3E}">
        <p14:creationId xmlns:p14="http://schemas.microsoft.com/office/powerpoint/2010/main" val="162789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pPr>
              <a:defRPr/>
            </a:pPr>
            <a:fld id="{DC41B8C0-47A9-434A-877C-77F7D0A0C2D6}" type="datetimeFigureOut">
              <a:rPr lang="en-US" smtClean="0"/>
              <a:pPr>
                <a:defRPr/>
              </a:pPr>
              <a:t>2/27/2025</a:t>
            </a:fld>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extLst>
      <p:ext uri="{BB962C8B-B14F-4D97-AF65-F5344CB8AC3E}">
        <p14:creationId xmlns:p14="http://schemas.microsoft.com/office/powerpoint/2010/main" val="278137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0D3EE5A7-3B9C-4286-91B6-CD02380A3E59}" type="slidenum">
              <a:rPr lang="en-US" smtClean="0"/>
              <a:pPr>
                <a:defRPr/>
              </a:pPr>
              <a:t>‹#›</a:t>
            </a:fld>
            <a:endParaRPr lang="en-US"/>
          </a:p>
        </p:txBody>
      </p:sp>
      <p:sp>
        <p:nvSpPr>
          <p:cNvPr id="4" name="Rectangle 3">
            <a:extLst>
              <a:ext uri="{FF2B5EF4-FFF2-40B4-BE49-F238E27FC236}">
                <a16:creationId xmlns:a16="http://schemas.microsoft.com/office/drawing/2014/main" id="{660262D4-9F44-E7EE-6EA9-07284332C203}"/>
              </a:ext>
            </a:extLst>
          </p:cNvPr>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7" name="Rectangle 10">
            <a:extLst>
              <a:ext uri="{FF2B5EF4-FFF2-40B4-BE49-F238E27FC236}">
                <a16:creationId xmlns:a16="http://schemas.microsoft.com/office/drawing/2014/main" id="{9DF8EC7C-FB12-BACE-7C1E-C64B76F32091}"/>
              </a:ext>
            </a:extLst>
          </p:cNvPr>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C97A7C5A-4D8C-FFED-0156-B81037C798E8}"/>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08541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7337783"/>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0D3EE5A7-3B9C-4286-91B6-CD02380A3E59}" type="slidenum">
              <a:rPr lang="en-US" smtClean="0"/>
              <a:pPr>
                <a:defRPr/>
              </a:pPr>
              <a:t>‹#›</a:t>
            </a:fld>
            <a:endParaRPr lang="en-US"/>
          </a:p>
        </p:txBody>
      </p:sp>
      <p:sp>
        <p:nvSpPr>
          <p:cNvPr id="4" name="Rectangle 3">
            <a:extLst>
              <a:ext uri="{FF2B5EF4-FFF2-40B4-BE49-F238E27FC236}">
                <a16:creationId xmlns:a16="http://schemas.microsoft.com/office/drawing/2014/main" id="{344C849D-037D-CF16-4BD1-40F0D7F47B1B}"/>
              </a:ext>
            </a:extLst>
          </p:cNvPr>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7" name="Rectangle 10">
            <a:extLst>
              <a:ext uri="{FF2B5EF4-FFF2-40B4-BE49-F238E27FC236}">
                <a16:creationId xmlns:a16="http://schemas.microsoft.com/office/drawing/2014/main" id="{E731E923-6D6A-5983-92CA-25026D3B7715}"/>
              </a:ext>
            </a:extLst>
          </p:cNvPr>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CCC6F991-48E8-65AC-0EF4-61EACAD89CC4}"/>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05898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052759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007894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53962612"/>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hyperlink" Target="https://www.mdpi.com/2039-4365/14/2/4" TargetMode="Externa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EB3737-25E6-DC75-E0FD-0AD361B35E59}"/>
              </a:ext>
            </a:extLst>
          </p:cNvPr>
          <p:cNvPicPr>
            <a:picLocks noChangeAspect="1"/>
          </p:cNvPicPr>
          <p:nvPr/>
        </p:nvPicPr>
        <p:blipFill>
          <a:blip r:embed="rId2"/>
          <a:stretch>
            <a:fillRect/>
          </a:stretch>
        </p:blipFill>
        <p:spPr>
          <a:xfrm>
            <a:off x="228600" y="1447799"/>
            <a:ext cx="8686800" cy="5181601"/>
          </a:xfrm>
          <a:prstGeom prst="rect">
            <a:avLst/>
          </a:prstGeom>
        </p:spPr>
      </p:pic>
      <p:sp>
        <p:nvSpPr>
          <p:cNvPr id="3" name="Title 2">
            <a:extLst>
              <a:ext uri="{FF2B5EF4-FFF2-40B4-BE49-F238E27FC236}">
                <a16:creationId xmlns:a16="http://schemas.microsoft.com/office/drawing/2014/main" id="{45CE8586-59FE-C236-A803-104AFE40A0BC}"/>
              </a:ext>
            </a:extLst>
          </p:cNvPr>
          <p:cNvSpPr>
            <a:spLocks noGrp="1"/>
          </p:cNvSpPr>
          <p:nvPr>
            <p:ph type="title"/>
          </p:nvPr>
        </p:nvSpPr>
        <p:spPr>
          <a:xfrm>
            <a:off x="228600" y="365126"/>
            <a:ext cx="8458200" cy="1325563"/>
          </a:xfrm>
        </p:spPr>
        <p:txBody>
          <a:bodyPr>
            <a:normAutofit/>
          </a:bodyPr>
          <a:lstStyle/>
          <a:p>
            <a:pPr algn="ctr"/>
            <a:r>
              <a:rPr lang="en-US" sz="3600" b="1" dirty="0">
                <a:solidFill>
                  <a:schemeClr val="accent4"/>
                </a:solidFill>
                <a:latin typeface="+mn-lt"/>
              </a:rPr>
              <a:t>Types Of Haemoglobinopathies</a:t>
            </a:r>
          </a:p>
        </p:txBody>
      </p:sp>
      <p:sp>
        <p:nvSpPr>
          <p:cNvPr id="4" name="Slide Number Placeholder 5">
            <a:extLst>
              <a:ext uri="{FF2B5EF4-FFF2-40B4-BE49-F238E27FC236}">
                <a16:creationId xmlns:a16="http://schemas.microsoft.com/office/drawing/2014/main" id="{08CB6E70-99CA-DC97-1924-763CD43954BF}"/>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Core Knowledge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55308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AD2809-0128-5193-CA89-D2EBAFCE93AE}"/>
              </a:ext>
            </a:extLst>
          </p:cNvPr>
          <p:cNvSpPr>
            <a:spLocks noGrp="1"/>
          </p:cNvSpPr>
          <p:nvPr>
            <p:ph type="title"/>
          </p:nvPr>
        </p:nvSpPr>
        <p:spPr>
          <a:xfrm>
            <a:off x="533399" y="338137"/>
            <a:ext cx="8077200" cy="685800"/>
          </a:xfrm>
        </p:spPr>
        <p:txBody>
          <a:bodyPr>
            <a:noAutofit/>
          </a:bodyPr>
          <a:lstStyle/>
          <a:p>
            <a:pPr algn="ctr"/>
            <a:r>
              <a:rPr lang="en-US" sz="3600" b="1" dirty="0">
                <a:solidFill>
                  <a:schemeClr val="accent4"/>
                </a:solidFill>
                <a:latin typeface="+mn-lt"/>
              </a:rPr>
              <a:t>Thalassemia</a:t>
            </a:r>
          </a:p>
        </p:txBody>
      </p:sp>
      <p:pic>
        <p:nvPicPr>
          <p:cNvPr id="9218" name="Picture 2" descr="3,633 Thalassemia Images, Stock Photos &amp; Vectors | Shutterstock">
            <a:extLst>
              <a:ext uri="{FF2B5EF4-FFF2-40B4-BE49-F238E27FC236}">
                <a16:creationId xmlns:a16="http://schemas.microsoft.com/office/drawing/2014/main" id="{77689F9F-95D7-F00B-E216-B9BAE5978B84}"/>
              </a:ext>
            </a:extLst>
          </p:cNvPr>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t="10440" r="1507" b="18359"/>
          <a:stretch/>
        </p:blipFill>
        <p:spPr bwMode="auto">
          <a:xfrm>
            <a:off x="2417886" y="1023937"/>
            <a:ext cx="430822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blood test&#10;&#10;Description automatically generated with medium confidence">
            <a:extLst>
              <a:ext uri="{FF2B5EF4-FFF2-40B4-BE49-F238E27FC236}">
                <a16:creationId xmlns:a16="http://schemas.microsoft.com/office/drawing/2014/main" id="{FF63A59B-EDA4-AC41-FCCA-26D60D5A85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165" y="3548064"/>
            <a:ext cx="5677667" cy="3129462"/>
          </a:xfrm>
          <a:prstGeom prst="rect">
            <a:avLst/>
          </a:prstGeom>
        </p:spPr>
      </p:pic>
      <p:sp>
        <p:nvSpPr>
          <p:cNvPr id="2" name="Slide Number Placeholder 5">
            <a:extLst>
              <a:ext uri="{FF2B5EF4-FFF2-40B4-BE49-F238E27FC236}">
                <a16:creationId xmlns:a16="http://schemas.microsoft.com/office/drawing/2014/main" id="{F17DC430-AAB2-8307-6622-C6734B407A8F}"/>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Core Knowledge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1239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6488-9522-80FB-BF78-89DFE3D1CA75}"/>
              </a:ext>
            </a:extLst>
          </p:cNvPr>
          <p:cNvSpPr>
            <a:spLocks noGrp="1"/>
          </p:cNvSpPr>
          <p:nvPr>
            <p:ph type="title"/>
          </p:nvPr>
        </p:nvSpPr>
        <p:spPr>
          <a:xfrm>
            <a:off x="-304800" y="365126"/>
            <a:ext cx="9677400" cy="1158873"/>
          </a:xfrm>
        </p:spPr>
        <p:txBody>
          <a:bodyPr>
            <a:noAutofit/>
          </a:bodyPr>
          <a:lstStyle/>
          <a:p>
            <a:pPr algn="ctr"/>
            <a:r>
              <a:rPr lang="en-US" sz="3600" b="1" dirty="0">
                <a:solidFill>
                  <a:schemeClr val="accent4"/>
                </a:solidFill>
                <a:latin typeface="+mn-lt"/>
              </a:rPr>
              <a:t>Biochemical Basis Of Thalassemia</a:t>
            </a:r>
          </a:p>
        </p:txBody>
      </p:sp>
      <p:pic>
        <p:nvPicPr>
          <p:cNvPr id="5" name="Content Placeholder 4" descr="Model Human β Thalassemic Erythrocytes: Effect of Unpaired Purified  α-Hemoglobin Chains on Normal Erythrocytes | IntechOpen">
            <a:extLst>
              <a:ext uri="{FF2B5EF4-FFF2-40B4-BE49-F238E27FC236}">
                <a16:creationId xmlns:a16="http://schemas.microsoft.com/office/drawing/2014/main" id="{F45A1B21-0731-0F65-DDD9-234D481D01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202" y="1219200"/>
            <a:ext cx="9172403" cy="527367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0BDC346F-6691-C7F4-F184-C2F4F5D15BC8}"/>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Core Knowledge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2001621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B508-CE0F-76E6-5058-5E3F9DA8876A}"/>
              </a:ext>
            </a:extLst>
          </p:cNvPr>
          <p:cNvSpPr>
            <a:spLocks noGrp="1"/>
          </p:cNvSpPr>
          <p:nvPr>
            <p:ph type="title"/>
          </p:nvPr>
        </p:nvSpPr>
        <p:spPr/>
        <p:txBody>
          <a:bodyPr>
            <a:noAutofit/>
          </a:bodyPr>
          <a:lstStyle/>
          <a:p>
            <a:pPr algn="ctr"/>
            <a:r>
              <a:rPr lang="en-US" sz="4000" b="1" dirty="0">
                <a:solidFill>
                  <a:schemeClr val="accent4"/>
                </a:solidFill>
                <a:latin typeface="+mn-lt"/>
              </a:rPr>
              <a:t>Alpha Thalassemia</a:t>
            </a:r>
          </a:p>
        </p:txBody>
      </p:sp>
      <p:sp>
        <p:nvSpPr>
          <p:cNvPr id="5" name="Content Placeholder 4">
            <a:extLst>
              <a:ext uri="{FF2B5EF4-FFF2-40B4-BE49-F238E27FC236}">
                <a16:creationId xmlns:a16="http://schemas.microsoft.com/office/drawing/2014/main" id="{A17E18CE-F3A1-7802-97CF-19596479D16D}"/>
              </a:ext>
            </a:extLst>
          </p:cNvPr>
          <p:cNvSpPr>
            <a:spLocks noGrp="1"/>
          </p:cNvSpPr>
          <p:nvPr>
            <p:ph idx="1"/>
          </p:nvPr>
        </p:nvSpPr>
        <p:spPr>
          <a:xfrm>
            <a:off x="152400" y="1295400"/>
            <a:ext cx="8763000" cy="5334000"/>
          </a:xfrm>
        </p:spPr>
        <p:txBody>
          <a:bodyPr>
            <a:normAutofit fontScale="85000" lnSpcReduction="20000"/>
          </a:bodyPr>
          <a:lstStyle/>
          <a:p>
            <a:pPr marL="0" marR="0" lvl="0" indent="0" defTabSz="914400" rtl="0" eaLnBrk="1" fontAlgn="auto" latinLnBrk="0" hangingPunct="1">
              <a:lnSpc>
                <a:spcPct val="17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 </a:t>
            </a:r>
            <a:r>
              <a:rPr lang="en-US" sz="2800" dirty="0">
                <a:solidFill>
                  <a:srgbClr val="323232"/>
                </a:solidFill>
                <a:cs typeface="Calibri" panose="020F0502020204030204" pitchFamily="34" charset="0"/>
              </a:rPr>
              <a:t>A</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 group of </a:t>
            </a:r>
            <a:r>
              <a:rPr kumimoji="0" lang="en-US" sz="2800" b="1" i="0" u="none" strike="noStrike" kern="1200" cap="none" spc="0" normalizeH="0" baseline="0" noProof="0" dirty="0">
                <a:ln>
                  <a:noFill/>
                </a:ln>
                <a:solidFill>
                  <a:srgbClr val="323232"/>
                </a:solidFill>
                <a:effectLst/>
                <a:uLnTx/>
                <a:uFillTx/>
                <a:ea typeface="+mn-ea"/>
                <a:cs typeface="Calibri" panose="020F0502020204030204" pitchFamily="34" charset="0"/>
              </a:rPr>
              <a:t>genetic</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 disorders with </a:t>
            </a:r>
            <a:r>
              <a:rPr kumimoji="0" lang="en-US" sz="2800" b="1" i="0" u="none" strike="noStrike" kern="1200" cap="none" spc="0" normalizeH="0" baseline="0" noProof="0" dirty="0">
                <a:ln>
                  <a:noFill/>
                </a:ln>
                <a:effectLst/>
                <a:uLnTx/>
                <a:uFillTx/>
                <a:ea typeface="+mn-ea"/>
                <a:cs typeface="Calibri" panose="020F0502020204030204" pitchFamily="34" charset="0"/>
              </a:rPr>
              <a:t>defective α-chain synthesis</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a:t>
            </a:r>
          </a:p>
          <a:p>
            <a:pPr marL="0" marR="0" lvl="0" indent="0"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rgbClr val="0070C0"/>
                </a:solidFill>
                <a:effectLst/>
                <a:uLnTx/>
                <a:uFillTx/>
                <a:ea typeface="+mn-ea"/>
                <a:cs typeface="Calibri" panose="020F0502020204030204" pitchFamily="34" charset="0"/>
              </a:rPr>
              <a:t> Chromosome 16 </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carries 2 α genes, the total number of α-genes is 4.</a:t>
            </a:r>
          </a:p>
          <a:p>
            <a:pPr marL="0" marR="0" lvl="0" indent="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Severity depends upon the patient’s affected number of genes.</a:t>
            </a:r>
          </a:p>
          <a:p>
            <a:pPr marL="0" marR="0" lvl="0" indent="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 </a:t>
            </a:r>
            <a:r>
              <a:rPr kumimoji="0" lang="en-US" sz="2800" b="1" i="0" u="none" strike="noStrike" kern="1200" cap="none" spc="0" normalizeH="0" baseline="0" noProof="0" dirty="0">
                <a:ln>
                  <a:noFill/>
                </a:ln>
                <a:solidFill>
                  <a:prstClr val="black"/>
                </a:solidFill>
                <a:effectLst/>
                <a:uLnTx/>
                <a:uFillTx/>
                <a:ea typeface="+mn-ea"/>
                <a:cs typeface="Calibri" panose="020F0502020204030204" pitchFamily="34" charset="0"/>
              </a:rPr>
              <a:t>Decrease</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 </a:t>
            </a:r>
            <a:r>
              <a:rPr lang="en-US" sz="2800" dirty="0">
                <a:solidFill>
                  <a:srgbClr val="323232"/>
                </a:solidFill>
                <a:cs typeface="Calibri" panose="020F0502020204030204" pitchFamily="34" charset="0"/>
              </a:rPr>
              <a:t>in </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the </a:t>
            </a:r>
            <a:r>
              <a:rPr kumimoji="0" lang="en-US" sz="2800" b="1" i="0" u="none" strike="noStrike" kern="1200" cap="none" spc="0" normalizeH="0" baseline="0" noProof="0" dirty="0">
                <a:ln>
                  <a:noFill/>
                </a:ln>
                <a:solidFill>
                  <a:prstClr val="black"/>
                </a:solidFill>
                <a:effectLst/>
                <a:uLnTx/>
                <a:uFillTx/>
                <a:ea typeface="+mn-ea"/>
                <a:cs typeface="Calibri" panose="020F0502020204030204" pitchFamily="34" charset="0"/>
              </a:rPr>
              <a:t>synthesis of </a:t>
            </a:r>
            <a:r>
              <a:rPr kumimoji="0" lang="en-US" sz="2800" b="1" i="0" u="none" strike="noStrike" kern="1200" cap="none" spc="0" normalizeH="0" baseline="0" noProof="0" dirty="0" err="1">
                <a:ln>
                  <a:noFill/>
                </a:ln>
                <a:solidFill>
                  <a:prstClr val="black"/>
                </a:solidFill>
                <a:effectLst/>
                <a:uLnTx/>
                <a:uFillTx/>
                <a:ea typeface="+mn-ea"/>
                <a:cs typeface="Calibri" panose="020F0502020204030204" pitchFamily="34" charset="0"/>
              </a:rPr>
              <a:t>HbA</a:t>
            </a:r>
            <a:r>
              <a:rPr kumimoji="0" lang="en-US" sz="2800" b="1"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ea typeface="+mn-ea"/>
                <a:cs typeface="Calibri" panose="020F0502020204030204" pitchFamily="34" charset="0"/>
              </a:rPr>
              <a:t>HbF</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 and </a:t>
            </a:r>
            <a:r>
              <a:rPr kumimoji="0" lang="en-US" sz="2800" b="1" i="0" u="none" strike="noStrike" kern="1200" cap="none" spc="0" normalizeH="0" baseline="0" noProof="0" dirty="0">
                <a:ln>
                  <a:noFill/>
                </a:ln>
                <a:solidFill>
                  <a:prstClr val="black"/>
                </a:solidFill>
                <a:effectLst/>
                <a:uLnTx/>
                <a:uFillTx/>
                <a:ea typeface="+mn-ea"/>
                <a:cs typeface="Calibri" panose="020F0502020204030204" pitchFamily="34" charset="0"/>
              </a:rPr>
              <a:t>HbA2</a:t>
            </a:r>
            <a:r>
              <a:rPr lang="en-US" sz="2800" dirty="0">
                <a:solidFill>
                  <a:srgbClr val="323232"/>
                </a:solidFill>
                <a:cs typeface="Calibri" panose="020F0502020204030204" pitchFamily="34" charset="0"/>
              </a:rPr>
              <a:t>.</a:t>
            </a:r>
          </a:p>
          <a:p>
            <a:pPr marL="0" marR="0" lvl="0" indent="0" defTabSz="914400" rtl="0" eaLnBrk="1" fontAlgn="auto" latinLnBrk="0" hangingPunct="1">
              <a:lnSpc>
                <a:spcPct val="100000"/>
              </a:lnSpc>
              <a:spcBef>
                <a:spcPts val="0"/>
              </a:spcBef>
              <a:spcAft>
                <a:spcPts val="0"/>
              </a:spcAft>
              <a:buClrTx/>
              <a:buSzTx/>
              <a:buNone/>
              <a:tabLst/>
              <a:defRPr/>
            </a:pPr>
            <a:endParaRPr lang="en-US" sz="2800" noProof="0" dirty="0">
              <a:solidFill>
                <a:srgbClr val="323232"/>
              </a:solidFill>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None/>
              <a:tabLst/>
              <a:defRPr/>
            </a:pPr>
            <a:r>
              <a:rPr kumimoji="0" lang="en-US" sz="2800" b="0" i="0" u="none" strike="noStrike" kern="1200" cap="none" spc="0" normalizeH="0" baseline="0" dirty="0">
                <a:ln>
                  <a:noFill/>
                </a:ln>
                <a:solidFill>
                  <a:srgbClr val="323232"/>
                </a:solidFill>
                <a:effectLst/>
                <a:uLnTx/>
                <a:uFillTx/>
                <a:ea typeface="+mn-ea"/>
                <a:cs typeface="Calibri" panose="020F0502020204030204" pitchFamily="34" charset="0"/>
              </a:rPr>
              <a:t>5. </a:t>
            </a:r>
            <a:r>
              <a:rPr lang="en-US" sz="2800" dirty="0">
                <a:solidFill>
                  <a:srgbClr val="323232"/>
                </a:solidFill>
                <a:cs typeface="Calibri" panose="020F0502020204030204" pitchFamily="34" charset="0"/>
              </a:rPr>
              <a:t>Th</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e net result is an </a:t>
            </a:r>
            <a:r>
              <a:rPr kumimoji="0" lang="en-US" sz="2800" b="1" i="0" u="none" strike="noStrike" kern="1200" cap="none" spc="0" normalizeH="0" baseline="0" noProof="0" dirty="0">
                <a:ln>
                  <a:noFill/>
                </a:ln>
                <a:solidFill>
                  <a:srgbClr val="0070C0"/>
                </a:solidFill>
                <a:effectLst/>
                <a:uLnTx/>
                <a:uFillTx/>
                <a:ea typeface="+mn-ea"/>
                <a:cs typeface="Calibri" panose="020F0502020204030204" pitchFamily="34" charset="0"/>
              </a:rPr>
              <a:t>excess of β-chains and γ-chains</a:t>
            </a:r>
            <a:r>
              <a:rPr lang="en-US" sz="2800" dirty="0">
                <a:solidFill>
                  <a:srgbClr val="323232"/>
                </a:solidFill>
                <a:cs typeface="Calibri" panose="020F0502020204030204" pitchFamily="34" charset="0"/>
              </a:rPr>
              <a:t> which </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 may polymerize into tetrameric forms </a:t>
            </a:r>
            <a:r>
              <a:rPr kumimoji="0" lang="en-US" sz="2800" b="1" i="0" u="sng" strike="noStrike" kern="1200" cap="none" spc="0" normalizeH="0" baseline="0" noProof="0" dirty="0">
                <a:ln>
                  <a:noFill/>
                </a:ln>
                <a:solidFill>
                  <a:srgbClr val="0070C0"/>
                </a:solidFill>
                <a:effectLst/>
                <a:uLnTx/>
                <a:uFillTx/>
                <a:ea typeface="+mn-ea"/>
                <a:cs typeface="Calibri" panose="020F0502020204030204" pitchFamily="34" charset="0"/>
              </a:rPr>
              <a:t>γ4 called Hb Bart’s </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and </a:t>
            </a:r>
            <a:r>
              <a:rPr kumimoji="0" lang="en-US" sz="2800" b="1" i="0" u="sng" strike="noStrike" kern="1200" cap="none" spc="0" normalizeH="0" baseline="0" noProof="0" dirty="0">
                <a:ln>
                  <a:noFill/>
                </a:ln>
                <a:solidFill>
                  <a:srgbClr val="0070C0"/>
                </a:solidFill>
                <a:effectLst/>
                <a:uLnTx/>
                <a:uFillTx/>
                <a:ea typeface="+mn-ea"/>
                <a:cs typeface="Calibri" panose="020F0502020204030204" pitchFamily="34" charset="0"/>
              </a:rPr>
              <a:t>β4 called </a:t>
            </a:r>
            <a:r>
              <a:rPr kumimoji="0" lang="en-US" sz="2800" b="1" i="0" u="sng" strike="noStrike" kern="1200" cap="none" spc="0" normalizeH="0" baseline="0" noProof="0" dirty="0" err="1">
                <a:ln>
                  <a:noFill/>
                </a:ln>
                <a:solidFill>
                  <a:srgbClr val="0070C0"/>
                </a:solidFill>
                <a:effectLst/>
                <a:uLnTx/>
                <a:uFillTx/>
                <a:ea typeface="+mn-ea"/>
                <a:cs typeface="Calibri" panose="020F0502020204030204" pitchFamily="34" charset="0"/>
              </a:rPr>
              <a:t>HbH</a:t>
            </a:r>
            <a:r>
              <a:rPr kumimoji="0" lang="en-US" sz="2800" b="0" i="0" u="sng" strike="noStrike" kern="1200" cap="none" spc="0" normalizeH="0" baseline="0" noProof="0" dirty="0">
                <a:ln>
                  <a:noFill/>
                </a:ln>
                <a:solidFill>
                  <a:srgbClr val="0070C0"/>
                </a:solidFill>
                <a:effectLst/>
                <a:uLnTx/>
                <a:uFillTx/>
                <a:ea typeface="+mn-ea"/>
                <a:cs typeface="Calibri" panose="020F0502020204030204" pitchFamily="34" charset="0"/>
              </a:rPr>
              <a:t>.</a:t>
            </a:r>
          </a:p>
          <a:p>
            <a:pPr marL="457200" marR="0" lvl="1" indent="0" defTabSz="914400" rtl="0" eaLnBrk="1" fontAlgn="auto" latinLnBrk="0" hangingPunct="1">
              <a:lnSpc>
                <a:spcPct val="100000"/>
              </a:lnSpc>
              <a:spcBef>
                <a:spcPts val="0"/>
              </a:spcBef>
              <a:spcAft>
                <a:spcPts val="0"/>
              </a:spcAft>
              <a:buClrTx/>
              <a:buSzTx/>
              <a:buNone/>
              <a:tabLst/>
              <a:defRPr/>
            </a:pP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These abnormal </a:t>
            </a:r>
            <a:r>
              <a:rPr kumimoji="0" lang="en-US" sz="2800" b="1" i="0" u="none" strike="noStrike" kern="1200" cap="none" spc="0" normalizeH="0" baseline="0" noProof="0" dirty="0">
                <a:ln>
                  <a:noFill/>
                </a:ln>
                <a:solidFill>
                  <a:prstClr val="black"/>
                </a:solidFill>
                <a:effectLst/>
                <a:uLnTx/>
                <a:uFillTx/>
                <a:ea typeface="+mn-ea"/>
                <a:cs typeface="Calibri" panose="020F0502020204030204" pitchFamily="34" charset="0"/>
              </a:rPr>
              <a:t>Hb Bart’s </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and </a:t>
            </a:r>
            <a:r>
              <a:rPr kumimoji="0" lang="en-US" sz="2800" b="1" i="0" u="none" strike="noStrike" kern="1200" cap="none" spc="0" normalizeH="0" baseline="0" noProof="0" dirty="0" err="1">
                <a:ln>
                  <a:noFill/>
                </a:ln>
                <a:solidFill>
                  <a:prstClr val="black"/>
                </a:solidFill>
                <a:effectLst/>
                <a:uLnTx/>
                <a:uFillTx/>
                <a:ea typeface="+mn-ea"/>
                <a:cs typeface="Calibri" panose="020F0502020204030204" pitchFamily="34" charset="0"/>
              </a:rPr>
              <a:t>HbH</a:t>
            </a:r>
            <a:r>
              <a:rPr kumimoji="0" lang="en-US" sz="2800" b="1" i="0" u="none" strike="noStrike" kern="1200" cap="none" spc="0" normalizeH="0" baseline="0" noProof="0" dirty="0">
                <a:ln>
                  <a:noFill/>
                </a:ln>
                <a:solidFill>
                  <a:srgbClr val="0070C0"/>
                </a:solidFill>
                <a:effectLst/>
                <a:uLnTx/>
                <a:uFillTx/>
                <a:ea typeface="+mn-ea"/>
                <a:cs typeface="Calibri" panose="020F0502020204030204" pitchFamily="34" charset="0"/>
              </a:rPr>
              <a:t> </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are the </a:t>
            </a:r>
            <a:r>
              <a:rPr kumimoji="0" lang="en-US" sz="2800" b="1" i="0" u="sng" strike="noStrike" kern="1200" cap="none" spc="0" normalizeH="0" baseline="0" noProof="0" dirty="0">
                <a:ln>
                  <a:noFill/>
                </a:ln>
                <a:solidFill>
                  <a:srgbClr val="0070C0"/>
                </a:solidFill>
                <a:effectLst/>
                <a:uLnTx/>
                <a:uFillTx/>
                <a:ea typeface="+mn-ea"/>
                <a:cs typeface="Calibri" panose="020F0502020204030204" pitchFamily="34" charset="0"/>
              </a:rPr>
              <a:t>characteristics of α-thalassemia</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a:t>
            </a:r>
          </a:p>
          <a:p>
            <a:pPr marL="0" marR="0" lvl="0" indent="0" defTabSz="914400" rtl="0" eaLnBrk="1" fontAlgn="auto" latinLnBrk="0" hangingPunct="1">
              <a:lnSpc>
                <a:spcPct val="100000"/>
              </a:lnSpc>
              <a:spcBef>
                <a:spcPts val="0"/>
              </a:spcBef>
              <a:spcAft>
                <a:spcPts val="0"/>
              </a:spcAft>
              <a:buClrTx/>
              <a:buSzTx/>
              <a:buNone/>
              <a:tabLst/>
              <a:defRPr/>
            </a:pPr>
            <a:endParaRPr lang="en-US" sz="2800" dirty="0">
              <a:solidFill>
                <a:srgbClr val="323232"/>
              </a:solidFill>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None/>
              <a:tabLst/>
              <a:defRPr/>
            </a:pP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Usually manifested </a:t>
            </a:r>
            <a:r>
              <a:rPr kumimoji="0" lang="en-US" sz="2800" b="1" i="0" u="none" strike="noStrike" kern="1200" cap="none" spc="0" normalizeH="0" baseline="0" noProof="0" dirty="0">
                <a:ln>
                  <a:noFill/>
                </a:ln>
                <a:solidFill>
                  <a:prstClr val="black"/>
                </a:solidFill>
                <a:effectLst/>
                <a:uLnTx/>
                <a:uFillTx/>
                <a:ea typeface="+mn-ea"/>
                <a:cs typeface="Calibri" panose="020F0502020204030204" pitchFamily="34" charset="0"/>
              </a:rPr>
              <a:t>immediately after birth </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or even </a:t>
            </a:r>
            <a:r>
              <a:rPr kumimoji="0" lang="en-US" sz="2800" b="1" i="0" u="none" strike="noStrike" kern="1200" cap="none" spc="0" normalizeH="0" baseline="0" noProof="0" dirty="0">
                <a:ln>
                  <a:noFill/>
                </a:ln>
                <a:solidFill>
                  <a:prstClr val="black"/>
                </a:solidFill>
                <a:effectLst/>
                <a:uLnTx/>
                <a:uFillTx/>
                <a:ea typeface="+mn-ea"/>
                <a:cs typeface="Calibri" panose="020F0502020204030204" pitchFamily="34" charset="0"/>
              </a:rPr>
              <a:t>in utero </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because the </a:t>
            </a:r>
            <a:r>
              <a:rPr kumimoji="0" lang="en-US" sz="2800" b="1" i="0" u="none" strike="noStrike" kern="1200" cap="none" spc="0" normalizeH="0" baseline="0" noProof="0" dirty="0">
                <a:ln>
                  <a:noFill/>
                </a:ln>
                <a:solidFill>
                  <a:srgbClr val="323232"/>
                </a:solidFill>
                <a:effectLst/>
                <a:uLnTx/>
                <a:uFillTx/>
                <a:ea typeface="+mn-ea"/>
                <a:cs typeface="Calibri" panose="020F0502020204030204" pitchFamily="34" charset="0"/>
              </a:rPr>
              <a:t>α-</a:t>
            </a:r>
            <a:r>
              <a:rPr kumimoji="0" lang="en-US" sz="2800" b="0" i="0" u="none" strike="noStrike" kern="1200" cap="none" spc="0" normalizeH="0" baseline="0" noProof="0" dirty="0">
                <a:ln>
                  <a:noFill/>
                </a:ln>
                <a:solidFill>
                  <a:srgbClr val="323232"/>
                </a:solidFill>
                <a:effectLst/>
                <a:uLnTx/>
                <a:uFillTx/>
                <a:ea typeface="+mn-ea"/>
                <a:cs typeface="Calibri" panose="020F0502020204030204" pitchFamily="34" charset="0"/>
              </a:rPr>
              <a:t>gene is activated early in fetal life.</a:t>
            </a:r>
          </a:p>
          <a:p>
            <a:endParaRPr lang="en-US" dirty="0"/>
          </a:p>
        </p:txBody>
      </p:sp>
      <p:sp>
        <p:nvSpPr>
          <p:cNvPr id="3" name="Slide Number Placeholder 5">
            <a:extLst>
              <a:ext uri="{FF2B5EF4-FFF2-40B4-BE49-F238E27FC236}">
                <a16:creationId xmlns:a16="http://schemas.microsoft.com/office/drawing/2014/main" id="{AB2EBD17-A721-5642-1093-6EC7EE5C1716}"/>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Core Knowledge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730928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860E6E-27F3-3042-A518-9186C2E14844}"/>
              </a:ext>
            </a:extLst>
          </p:cNvPr>
          <p:cNvSpPr>
            <a:spLocks noGrp="1"/>
          </p:cNvSpPr>
          <p:nvPr>
            <p:ph type="title"/>
          </p:nvPr>
        </p:nvSpPr>
        <p:spPr/>
        <p:txBody>
          <a:bodyPr>
            <a:normAutofit/>
          </a:bodyPr>
          <a:lstStyle/>
          <a:p>
            <a:pPr algn="ctr"/>
            <a:r>
              <a:rPr kumimoji="0" lang="en-US" sz="4000" b="1" i="0" u="none" strike="noStrike" kern="1200" cap="none" spc="0" normalizeH="0" baseline="0" noProof="0" dirty="0">
                <a:ln>
                  <a:noFill/>
                </a:ln>
                <a:effectLst/>
                <a:uLnTx/>
                <a:uFillTx/>
                <a:latin typeface="Calibri" panose="020F0502020204030204"/>
                <a:ea typeface="+mj-ea"/>
                <a:cs typeface="+mj-cs"/>
              </a:rPr>
              <a:t>Alpha</a:t>
            </a:r>
            <a:r>
              <a:rPr kumimoji="0" lang="en-US" sz="4000" b="1" i="0" u="none" strike="noStrike" kern="1200" cap="none" spc="0" normalizeH="0" baseline="0" noProof="0" dirty="0">
                <a:ln>
                  <a:noFill/>
                </a:ln>
                <a:solidFill>
                  <a:srgbClr val="8064A2"/>
                </a:solidFill>
                <a:effectLst/>
                <a:uLnTx/>
                <a:uFillTx/>
                <a:latin typeface="Calibri" panose="020F0502020204030204"/>
                <a:ea typeface="+mj-ea"/>
                <a:cs typeface="+mj-cs"/>
              </a:rPr>
              <a:t> </a:t>
            </a:r>
            <a:r>
              <a:rPr kumimoji="0" lang="en-US" sz="4000" b="1" i="0" u="none" strike="noStrike" kern="1200" cap="none" spc="0" normalizeH="0" baseline="0" noProof="0" dirty="0">
                <a:ln>
                  <a:noFill/>
                </a:ln>
                <a:solidFill>
                  <a:schemeClr val="tx1">
                    <a:lumMod val="95000"/>
                    <a:lumOff val="5000"/>
                  </a:schemeClr>
                </a:solidFill>
                <a:effectLst/>
                <a:uLnTx/>
                <a:uFillTx/>
                <a:latin typeface="Calibri" panose="020F0502020204030204"/>
                <a:ea typeface="+mj-ea"/>
                <a:cs typeface="+mj-cs"/>
              </a:rPr>
              <a:t>Thalassemia</a:t>
            </a:r>
            <a:endParaRPr lang="en-US" sz="4000" dirty="0">
              <a:solidFill>
                <a:schemeClr val="tx1">
                  <a:lumMod val="95000"/>
                  <a:lumOff val="5000"/>
                </a:schemeClr>
              </a:solidFill>
            </a:endParaRPr>
          </a:p>
        </p:txBody>
      </p:sp>
      <p:pic>
        <p:nvPicPr>
          <p:cNvPr id="7" name="Content Placeholder 6">
            <a:extLst>
              <a:ext uri="{FF2B5EF4-FFF2-40B4-BE49-F238E27FC236}">
                <a16:creationId xmlns:a16="http://schemas.microsoft.com/office/drawing/2014/main" id="{C9AA8837-04B8-28CA-C6EE-730144735FFD}"/>
              </a:ext>
            </a:extLst>
          </p:cNvPr>
          <p:cNvPicPr>
            <a:picLocks noGrp="1" noChangeAspect="1"/>
          </p:cNvPicPr>
          <p:nvPr>
            <p:ph idx="1"/>
          </p:nvPr>
        </p:nvPicPr>
        <p:blipFill>
          <a:blip r:embed="rId2"/>
          <a:stretch>
            <a:fillRect/>
          </a:stretch>
        </p:blipFill>
        <p:spPr>
          <a:xfrm>
            <a:off x="25400" y="1524000"/>
            <a:ext cx="9067800" cy="4495800"/>
          </a:xfrm>
          <a:prstGeom prst="rect">
            <a:avLst/>
          </a:prstGeom>
        </p:spPr>
      </p:pic>
      <p:sp>
        <p:nvSpPr>
          <p:cNvPr id="2" name="Slide Number Placeholder 5">
            <a:extLst>
              <a:ext uri="{FF2B5EF4-FFF2-40B4-BE49-F238E27FC236}">
                <a16:creationId xmlns:a16="http://schemas.microsoft.com/office/drawing/2014/main" id="{E191FB59-A44D-6CCA-5637-F33534130243}"/>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Core Knowledge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482026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8AEF-8BDA-0ABB-2616-4A2091A1EAB9}"/>
              </a:ext>
            </a:extLst>
          </p:cNvPr>
          <p:cNvSpPr>
            <a:spLocks noGrp="1"/>
          </p:cNvSpPr>
          <p:nvPr>
            <p:ph type="title"/>
          </p:nvPr>
        </p:nvSpPr>
        <p:spPr>
          <a:xfrm>
            <a:off x="762000" y="533400"/>
            <a:ext cx="7848600" cy="762000"/>
          </a:xfrm>
        </p:spPr>
        <p:txBody>
          <a:bodyPr>
            <a:noAutofit/>
          </a:bodyPr>
          <a:lstStyle/>
          <a:p>
            <a:pPr algn="ctr"/>
            <a:r>
              <a:rPr lang="en-US" sz="4000" b="1" dirty="0">
                <a:solidFill>
                  <a:schemeClr val="accent4"/>
                </a:solidFill>
                <a:latin typeface="+mn-lt"/>
              </a:rPr>
              <a:t>Beta Thalassemia</a:t>
            </a:r>
          </a:p>
        </p:txBody>
      </p:sp>
      <p:pic>
        <p:nvPicPr>
          <p:cNvPr id="2050" name="Picture 2" descr="Anemia:- Part 4 - Thalassemia, α-thalassemia and β-thalassemia, Workup and  Diagnosis - Labpedia.net">
            <a:extLst>
              <a:ext uri="{FF2B5EF4-FFF2-40B4-BE49-F238E27FC236}">
                <a16:creationId xmlns:a16="http://schemas.microsoft.com/office/drawing/2014/main" id="{37B0869A-1729-7E11-860E-FD6F26196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3999"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F0023CBA-095A-8AB6-68DF-EDFEB35F60EE}"/>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Core Knowledge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2133624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7D1B-8C51-E2E7-A22C-18E2523B3968}"/>
              </a:ext>
            </a:extLst>
          </p:cNvPr>
          <p:cNvSpPr>
            <a:spLocks noGrp="1"/>
          </p:cNvSpPr>
          <p:nvPr>
            <p:ph type="title"/>
          </p:nvPr>
        </p:nvSpPr>
        <p:spPr>
          <a:xfrm>
            <a:off x="1322231" y="457200"/>
            <a:ext cx="7059769" cy="685800"/>
          </a:xfrm>
        </p:spPr>
        <p:txBody>
          <a:bodyPr>
            <a:noAutofit/>
          </a:bodyPr>
          <a:lstStyle/>
          <a:p>
            <a:pPr algn="ctr"/>
            <a:r>
              <a:rPr lang="en-US" sz="3600" b="1" i="0" dirty="0">
                <a:solidFill>
                  <a:schemeClr val="accent4"/>
                </a:solidFill>
                <a:effectLst/>
                <a:latin typeface="+mn-lt"/>
              </a:rPr>
              <a:t>Beta-thalassemia Major</a:t>
            </a:r>
            <a:endParaRPr lang="en-US" sz="3600" b="1" dirty="0">
              <a:solidFill>
                <a:schemeClr val="accent4"/>
              </a:solidFill>
              <a:latin typeface="+mn-lt"/>
            </a:endParaRPr>
          </a:p>
        </p:txBody>
      </p:sp>
      <p:sp>
        <p:nvSpPr>
          <p:cNvPr id="3" name="Content Placeholder 2">
            <a:extLst>
              <a:ext uri="{FF2B5EF4-FFF2-40B4-BE49-F238E27FC236}">
                <a16:creationId xmlns:a16="http://schemas.microsoft.com/office/drawing/2014/main" id="{96B4B43F-76E3-45DF-8A8F-185BEDD4B5FE}"/>
              </a:ext>
            </a:extLst>
          </p:cNvPr>
          <p:cNvSpPr>
            <a:spLocks noGrp="1"/>
          </p:cNvSpPr>
          <p:nvPr>
            <p:ph sz="half" idx="1"/>
          </p:nvPr>
        </p:nvSpPr>
        <p:spPr>
          <a:xfrm>
            <a:off x="0" y="1143000"/>
            <a:ext cx="9067800" cy="6553200"/>
          </a:xfrm>
        </p:spPr>
        <p:txBody>
          <a:bodyPr>
            <a:noAutofit/>
          </a:bodyPr>
          <a:lstStyle/>
          <a:p>
            <a:pPr marL="0" indent="0" algn="l">
              <a:buNone/>
            </a:pPr>
            <a:r>
              <a:rPr lang="en-US" sz="2400" b="1" dirty="0">
                <a:solidFill>
                  <a:srgbClr val="323232"/>
                </a:solidFill>
                <a:latin typeface="Raleway" pitchFamily="2" charset="0"/>
              </a:rPr>
              <a:t>Also known as </a:t>
            </a:r>
            <a:r>
              <a:rPr lang="en-US" sz="2400" b="1" i="0" dirty="0">
                <a:solidFill>
                  <a:srgbClr val="323232"/>
                </a:solidFill>
                <a:effectLst/>
                <a:latin typeface="Raleway" pitchFamily="2" charset="0"/>
              </a:rPr>
              <a:t>Cooley’s </a:t>
            </a:r>
            <a:r>
              <a:rPr lang="en-US" sz="2400" b="1" i="0" dirty="0" err="1">
                <a:solidFill>
                  <a:srgbClr val="323232"/>
                </a:solidFill>
                <a:effectLst/>
                <a:latin typeface="Raleway" pitchFamily="2" charset="0"/>
              </a:rPr>
              <a:t>Anaemia</a:t>
            </a:r>
            <a:r>
              <a:rPr lang="en-US" sz="2400" b="1" i="0" dirty="0">
                <a:solidFill>
                  <a:srgbClr val="323232"/>
                </a:solidFill>
                <a:effectLst/>
                <a:latin typeface="Raleway" pitchFamily="2" charset="0"/>
              </a:rPr>
              <a:t>:</a:t>
            </a:r>
          </a:p>
          <a:p>
            <a:pPr algn="l">
              <a:buFont typeface="+mj-lt"/>
              <a:buAutoNum type="arabicPeriod"/>
            </a:pPr>
            <a:r>
              <a:rPr lang="en-US" sz="2400" dirty="0">
                <a:solidFill>
                  <a:srgbClr val="323232"/>
                </a:solidFill>
                <a:latin typeface="Droid Serif"/>
              </a:rPr>
              <a:t> T</a:t>
            </a:r>
            <a:r>
              <a:rPr lang="en-US" sz="2400" b="0" i="0" dirty="0">
                <a:solidFill>
                  <a:srgbClr val="323232"/>
                </a:solidFill>
                <a:effectLst/>
                <a:latin typeface="Droid Serif"/>
              </a:rPr>
              <a:t>he </a:t>
            </a:r>
            <a:r>
              <a:rPr lang="en-US" sz="2400" b="1" i="0" dirty="0">
                <a:solidFill>
                  <a:srgbClr val="323232"/>
                </a:solidFill>
                <a:effectLst/>
                <a:latin typeface="Droid Serif"/>
              </a:rPr>
              <a:t>homozygous</a:t>
            </a:r>
            <a:r>
              <a:rPr lang="en-US" sz="2400" b="0" i="0" dirty="0">
                <a:solidFill>
                  <a:srgbClr val="323232"/>
                </a:solidFill>
                <a:effectLst/>
                <a:latin typeface="Droid Serif"/>
              </a:rPr>
              <a:t> state of β-thalassemia</a:t>
            </a:r>
            <a:r>
              <a:rPr lang="en-US" sz="2400" b="1" i="0" dirty="0">
                <a:solidFill>
                  <a:srgbClr val="323232"/>
                </a:solidFill>
                <a:effectLst/>
              </a:rPr>
              <a:t> (β</a:t>
            </a:r>
            <a:r>
              <a:rPr lang="en-US" sz="2400" b="1" i="0" baseline="30000" dirty="0">
                <a:solidFill>
                  <a:srgbClr val="323232"/>
                </a:solidFill>
                <a:effectLst/>
              </a:rPr>
              <a:t>0</a:t>
            </a:r>
            <a:r>
              <a:rPr lang="en-US" sz="2400" b="1" i="0" dirty="0">
                <a:solidFill>
                  <a:srgbClr val="323232"/>
                </a:solidFill>
                <a:effectLst/>
              </a:rPr>
              <a:t>β</a:t>
            </a:r>
            <a:r>
              <a:rPr lang="en-US" sz="2400" b="1" i="0" baseline="30000" dirty="0">
                <a:solidFill>
                  <a:srgbClr val="323232"/>
                </a:solidFill>
                <a:effectLst/>
              </a:rPr>
              <a:t>0</a:t>
            </a:r>
            <a:r>
              <a:rPr lang="en-US" sz="2400" b="1" i="0" dirty="0">
                <a:solidFill>
                  <a:srgbClr val="323232"/>
                </a:solidFill>
                <a:effectLst/>
              </a:rPr>
              <a:t>).</a:t>
            </a:r>
            <a:endParaRPr lang="en-US" sz="2400" b="0" i="0" dirty="0">
              <a:solidFill>
                <a:srgbClr val="323232"/>
              </a:solidFill>
              <a:effectLst/>
              <a:latin typeface="Droid Serif"/>
            </a:endParaRPr>
          </a:p>
          <a:p>
            <a:pPr algn="l">
              <a:buFont typeface="+mj-lt"/>
              <a:buAutoNum type="arabicPeriod"/>
            </a:pPr>
            <a:r>
              <a:rPr lang="en-US" sz="2400" dirty="0">
                <a:solidFill>
                  <a:srgbClr val="323232"/>
                </a:solidFill>
                <a:latin typeface="Droid Serif"/>
              </a:rPr>
              <a:t> </a:t>
            </a:r>
            <a:r>
              <a:rPr lang="en-US" sz="2400" b="0" i="0" dirty="0">
                <a:solidFill>
                  <a:srgbClr val="323232"/>
                </a:solidFill>
                <a:effectLst/>
                <a:latin typeface="Droid Serif"/>
              </a:rPr>
              <a:t>A globin gene mutation causes partial β-gene or total β-gene chain loss.</a:t>
            </a:r>
          </a:p>
          <a:p>
            <a:pPr algn="l">
              <a:buFont typeface="+mj-lt"/>
              <a:buAutoNum type="arabicPeriod"/>
            </a:pPr>
            <a:r>
              <a:rPr lang="en-US" sz="2400" dirty="0">
                <a:solidFill>
                  <a:srgbClr val="323232"/>
                </a:solidFill>
                <a:latin typeface="Droid Serif"/>
              </a:rPr>
              <a:t> I</a:t>
            </a:r>
            <a:r>
              <a:rPr lang="en-US" sz="2400" b="1" i="0" dirty="0">
                <a:solidFill>
                  <a:srgbClr val="0070C0"/>
                </a:solidFill>
                <a:effectLst/>
              </a:rPr>
              <a:t>ncrease</a:t>
            </a:r>
            <a:r>
              <a:rPr lang="en-US" sz="2400" b="0" i="0" dirty="0">
                <a:solidFill>
                  <a:srgbClr val="0070C0"/>
                </a:solidFill>
                <a:effectLst/>
              </a:rPr>
              <a:t> </a:t>
            </a:r>
            <a:r>
              <a:rPr lang="en-US" sz="2400" b="0" i="0" dirty="0">
                <a:solidFill>
                  <a:srgbClr val="323232"/>
                </a:solidFill>
                <a:effectLst/>
              </a:rPr>
              <a:t>in the production of </a:t>
            </a:r>
            <a:r>
              <a:rPr lang="en-US" sz="2400" b="1" i="0" dirty="0">
                <a:solidFill>
                  <a:srgbClr val="0070C0"/>
                </a:solidFill>
                <a:effectLst/>
              </a:rPr>
              <a:t>γ-chains and δ-chains</a:t>
            </a:r>
            <a:endParaRPr lang="en-US" sz="2400" b="1" dirty="0">
              <a:solidFill>
                <a:srgbClr val="0070C0"/>
              </a:solidFill>
            </a:endParaRPr>
          </a:p>
          <a:p>
            <a:pPr algn="l">
              <a:buFont typeface="+mj-lt"/>
              <a:buAutoNum type="arabicPeriod"/>
            </a:pPr>
            <a:r>
              <a:rPr lang="en-US" sz="2400" b="0" i="0" dirty="0">
                <a:solidFill>
                  <a:srgbClr val="323232"/>
                </a:solidFill>
                <a:effectLst/>
              </a:rPr>
              <a:t>The β chain when replaced by the 2-γ chain forms </a:t>
            </a:r>
            <a:r>
              <a:rPr lang="en-US" sz="2400" b="1" i="0" u="sng" dirty="0">
                <a:solidFill>
                  <a:srgbClr val="0070C0"/>
                </a:solidFill>
                <a:effectLst/>
              </a:rPr>
              <a:t>Hb F</a:t>
            </a:r>
            <a:r>
              <a:rPr lang="en-US" sz="2400" b="0" i="0" dirty="0">
                <a:solidFill>
                  <a:srgbClr val="323232"/>
                </a:solidFill>
                <a:effectLst/>
              </a:rPr>
              <a:t>;  when replaced by δ-chains, will form </a:t>
            </a:r>
            <a:r>
              <a:rPr lang="en-US" sz="2400" b="1" i="0" u="sng" dirty="0">
                <a:solidFill>
                  <a:srgbClr val="0070C0"/>
                </a:solidFill>
                <a:effectLst/>
              </a:rPr>
              <a:t>Hb A2</a:t>
            </a:r>
            <a:r>
              <a:rPr lang="en-US" sz="2400" b="0" i="0" dirty="0">
                <a:solidFill>
                  <a:srgbClr val="323232"/>
                </a:solidFill>
                <a:effectLst/>
              </a:rPr>
              <a:t>.</a:t>
            </a:r>
            <a:endParaRPr lang="en-US" sz="2400" dirty="0">
              <a:solidFill>
                <a:srgbClr val="323232"/>
              </a:solidFill>
            </a:endParaRPr>
          </a:p>
          <a:p>
            <a:pPr algn="l">
              <a:buFont typeface="+mj-lt"/>
              <a:buAutoNum type="arabicPeriod"/>
            </a:pPr>
            <a:r>
              <a:rPr lang="en-US" sz="2400" b="0" i="0" dirty="0">
                <a:solidFill>
                  <a:srgbClr val="323232"/>
                </a:solidFill>
                <a:effectLst/>
              </a:rPr>
              <a:t>Only </a:t>
            </a:r>
            <a:r>
              <a:rPr lang="en-US" sz="2400" b="0" i="0" dirty="0" err="1">
                <a:solidFill>
                  <a:srgbClr val="323232"/>
                </a:solidFill>
                <a:effectLst/>
              </a:rPr>
              <a:t>HbF</a:t>
            </a:r>
            <a:r>
              <a:rPr lang="en-US" sz="2400" b="0" i="0" dirty="0">
                <a:solidFill>
                  <a:srgbClr val="323232"/>
                </a:solidFill>
                <a:effectLst/>
              </a:rPr>
              <a:t> (&gt;90%) and HbA2 (3% to 8%) on Electrophoresis</a:t>
            </a:r>
            <a:r>
              <a:rPr lang="en-US" sz="2400" dirty="0">
                <a:solidFill>
                  <a:srgbClr val="323232"/>
                </a:solidFill>
                <a:latin typeface="Calibri" panose="020F0502020204030204"/>
              </a:rPr>
              <a:t>.</a:t>
            </a:r>
          </a:p>
          <a:p>
            <a:pPr algn="l">
              <a:buFont typeface="+mj-lt"/>
              <a:buAutoNum type="arabicPeriod"/>
            </a:pPr>
            <a:r>
              <a:rPr lang="en-US" sz="2400" b="0" i="0" dirty="0">
                <a:solidFill>
                  <a:srgbClr val="323232"/>
                </a:solidFill>
                <a:effectLst/>
                <a:latin typeface="Calibri" panose="020F0502020204030204"/>
              </a:rPr>
              <a:t> </a:t>
            </a:r>
            <a:r>
              <a:rPr lang="en-US" sz="2400" dirty="0">
                <a:solidFill>
                  <a:srgbClr val="323232"/>
                </a:solidFill>
                <a:latin typeface="Calibri" panose="020F0502020204030204"/>
              </a:rPr>
              <a:t>M</a:t>
            </a:r>
            <a:r>
              <a:rPr lang="en-US" sz="2400" b="0" i="0" dirty="0">
                <a:solidFill>
                  <a:srgbClr val="323232"/>
                </a:solidFill>
                <a:effectLst/>
              </a:rPr>
              <a:t>arked </a:t>
            </a:r>
            <a:r>
              <a:rPr lang="en-US" sz="2400" b="1" i="0" dirty="0">
                <a:solidFill>
                  <a:srgbClr val="0070C0"/>
                </a:solidFill>
                <a:effectLst/>
              </a:rPr>
              <a:t>microcytosis</a:t>
            </a:r>
            <a:r>
              <a:rPr lang="en-US" sz="2400" b="0" i="0" dirty="0">
                <a:solidFill>
                  <a:srgbClr val="323232"/>
                </a:solidFill>
                <a:effectLst/>
              </a:rPr>
              <a:t> and </a:t>
            </a:r>
            <a:r>
              <a:rPr lang="en-US" sz="2400" b="1" i="0" dirty="0">
                <a:solidFill>
                  <a:srgbClr val="0070C0"/>
                </a:solidFill>
                <a:effectLst/>
              </a:rPr>
              <a:t>hypochrom</a:t>
            </a:r>
            <a:r>
              <a:rPr lang="en-US" sz="2400" b="1" dirty="0">
                <a:solidFill>
                  <a:srgbClr val="0070C0"/>
                </a:solidFill>
              </a:rPr>
              <a:t>i</a:t>
            </a:r>
            <a:r>
              <a:rPr lang="en-US" sz="2400" b="1" i="0" dirty="0">
                <a:solidFill>
                  <a:srgbClr val="0070C0"/>
                </a:solidFill>
                <a:effectLst/>
              </a:rPr>
              <a:t>a</a:t>
            </a:r>
            <a:r>
              <a:rPr lang="en-US" sz="2400" dirty="0">
                <a:solidFill>
                  <a:srgbClr val="323232"/>
                </a:solidFill>
              </a:rPr>
              <a:t>.</a:t>
            </a:r>
          </a:p>
          <a:p>
            <a:pPr algn="l">
              <a:buFont typeface="+mj-lt"/>
              <a:buAutoNum type="arabicPeriod"/>
            </a:pPr>
            <a:r>
              <a:rPr lang="en-US" sz="2400" b="0" i="0" dirty="0">
                <a:solidFill>
                  <a:srgbClr val="323232"/>
                </a:solidFill>
                <a:effectLst/>
              </a:rPr>
              <a:t> MCV is &lt;70 </a:t>
            </a:r>
            <a:r>
              <a:rPr lang="en-US" sz="2400" b="0" i="0" dirty="0" err="1">
                <a:solidFill>
                  <a:srgbClr val="323232"/>
                </a:solidFill>
                <a:effectLst/>
              </a:rPr>
              <a:t>fl</a:t>
            </a:r>
            <a:r>
              <a:rPr lang="en-US" sz="2400" b="0" i="0" dirty="0">
                <a:solidFill>
                  <a:srgbClr val="323232"/>
                </a:solidFill>
                <a:effectLst/>
              </a:rPr>
              <a:t>, and Hb is 2 to 3 g/dL</a:t>
            </a:r>
            <a:endParaRPr lang="en-US" sz="2400" dirty="0">
              <a:solidFill>
                <a:srgbClr val="323232"/>
              </a:solidFill>
            </a:endParaRPr>
          </a:p>
          <a:p>
            <a:pPr algn="l">
              <a:buFont typeface="+mj-lt"/>
              <a:buAutoNum type="arabicPeriod"/>
            </a:pPr>
            <a:r>
              <a:rPr lang="en-US" sz="2400" b="0" i="0" dirty="0">
                <a:solidFill>
                  <a:srgbClr val="323232"/>
                </a:solidFill>
                <a:effectLst/>
              </a:rPr>
              <a:t> </a:t>
            </a:r>
            <a:r>
              <a:rPr lang="en-US" sz="2400" b="0" i="0" dirty="0">
                <a:solidFill>
                  <a:srgbClr val="0070C0"/>
                </a:solidFill>
                <a:effectLst/>
              </a:rPr>
              <a:t>Hepatosplenomegaly</a:t>
            </a:r>
            <a:r>
              <a:rPr lang="en-US" sz="2400" b="0" i="0" dirty="0">
                <a:solidFill>
                  <a:srgbClr val="323232"/>
                </a:solidFill>
                <a:effectLst/>
              </a:rPr>
              <a:t>, </a:t>
            </a:r>
            <a:r>
              <a:rPr lang="en-US" sz="2400" b="0" i="0" dirty="0">
                <a:solidFill>
                  <a:srgbClr val="0070C0"/>
                </a:solidFill>
                <a:effectLst/>
              </a:rPr>
              <a:t>bony deformities</a:t>
            </a:r>
            <a:r>
              <a:rPr lang="en-US" sz="2400" b="0" i="0" dirty="0">
                <a:solidFill>
                  <a:srgbClr val="323232"/>
                </a:solidFill>
                <a:effectLst/>
              </a:rPr>
              <a:t>,  and </a:t>
            </a:r>
            <a:r>
              <a:rPr lang="en-US" sz="2400" b="0" i="0" dirty="0">
                <a:solidFill>
                  <a:srgbClr val="0070C0"/>
                </a:solidFill>
                <a:effectLst/>
              </a:rPr>
              <a:t>failure to thrive </a:t>
            </a:r>
            <a:r>
              <a:rPr lang="en-US" sz="2400" b="0" i="0" dirty="0">
                <a:solidFill>
                  <a:srgbClr val="323232"/>
                </a:solidFill>
                <a:effectLst/>
              </a:rPr>
              <a:t>as an infant.</a:t>
            </a:r>
          </a:p>
          <a:p>
            <a:pPr algn="l">
              <a:buFont typeface="+mj-lt"/>
              <a:buAutoNum type="arabicPeriod"/>
            </a:pPr>
            <a:r>
              <a:rPr lang="en-US" sz="2400" dirty="0">
                <a:solidFill>
                  <a:srgbClr val="323232"/>
                </a:solidFill>
              </a:rPr>
              <a:t> </a:t>
            </a:r>
            <a:r>
              <a:rPr lang="en-US" sz="2400" b="1" i="0" dirty="0">
                <a:solidFill>
                  <a:srgbClr val="0070C0"/>
                </a:solidFill>
                <a:effectLst/>
              </a:rPr>
              <a:t>patients are dependent upon blood transfusion.</a:t>
            </a:r>
            <a:br>
              <a:rPr lang="en-US" sz="2400" dirty="0"/>
            </a:br>
            <a:endParaRPr lang="en-US" sz="2400" dirty="0"/>
          </a:p>
        </p:txBody>
      </p:sp>
      <p:sp>
        <p:nvSpPr>
          <p:cNvPr id="6" name="Content Placeholder 5">
            <a:extLst>
              <a:ext uri="{FF2B5EF4-FFF2-40B4-BE49-F238E27FC236}">
                <a16:creationId xmlns:a16="http://schemas.microsoft.com/office/drawing/2014/main" id="{90E78C3B-723F-0F68-FBD2-92CC17CC05DB}"/>
              </a:ext>
            </a:extLst>
          </p:cNvPr>
          <p:cNvSpPr>
            <a:spLocks noGrp="1"/>
          </p:cNvSpPr>
          <p:nvPr>
            <p:ph sz="half" idx="2"/>
          </p:nvPr>
        </p:nvSpPr>
        <p:spPr/>
        <p:txBody>
          <a:bodyPr/>
          <a:lstStyle/>
          <a:p>
            <a:endParaRPr lang="en-US"/>
          </a:p>
        </p:txBody>
      </p:sp>
      <p:sp>
        <p:nvSpPr>
          <p:cNvPr id="4" name="Slide Number Placeholder 5">
            <a:extLst>
              <a:ext uri="{FF2B5EF4-FFF2-40B4-BE49-F238E27FC236}">
                <a16:creationId xmlns:a16="http://schemas.microsoft.com/office/drawing/2014/main" id="{D5573A2F-65A8-8EB3-D9BD-D1A9A246F8CA}"/>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Core Knowledge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84046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B36828-A4C0-1DCE-0D11-42FBDF62A7E5}"/>
              </a:ext>
            </a:extLst>
          </p:cNvPr>
          <p:cNvSpPr>
            <a:spLocks noGrp="1"/>
          </p:cNvSpPr>
          <p:nvPr>
            <p:ph type="title"/>
          </p:nvPr>
        </p:nvSpPr>
        <p:spPr>
          <a:xfrm>
            <a:off x="1066800" y="457200"/>
            <a:ext cx="7467600" cy="762000"/>
          </a:xfrm>
        </p:spPr>
        <p:txBody>
          <a:bodyPr>
            <a:noAutofit/>
          </a:bodyPr>
          <a:lstStyle/>
          <a:p>
            <a:pPr algn="ctr"/>
            <a:r>
              <a:rPr lang="en-US" sz="3600" b="1" dirty="0">
                <a:solidFill>
                  <a:schemeClr val="accent4"/>
                </a:solidFill>
                <a:latin typeface="+mn-lt"/>
              </a:rPr>
              <a:t>Beta Thalassemia</a:t>
            </a:r>
          </a:p>
        </p:txBody>
      </p:sp>
      <p:sp>
        <p:nvSpPr>
          <p:cNvPr id="6" name="Content Placeholder 5">
            <a:extLst>
              <a:ext uri="{FF2B5EF4-FFF2-40B4-BE49-F238E27FC236}">
                <a16:creationId xmlns:a16="http://schemas.microsoft.com/office/drawing/2014/main" id="{4A1E438E-D8B2-0000-2F91-5212DD0A9BFC}"/>
              </a:ext>
            </a:extLst>
          </p:cNvPr>
          <p:cNvSpPr>
            <a:spLocks noGrp="1"/>
          </p:cNvSpPr>
          <p:nvPr>
            <p:ph sz="half" idx="1"/>
          </p:nvPr>
        </p:nvSpPr>
        <p:spPr>
          <a:xfrm>
            <a:off x="4572000" y="1429656"/>
            <a:ext cx="4190999" cy="5275943"/>
          </a:xfrm>
        </p:spPr>
        <p:txBody>
          <a:bodyPr>
            <a:normAutofit fontScale="92500" lnSpcReduction="20000"/>
          </a:bodyPr>
          <a:lstStyle/>
          <a:p>
            <a:pPr marL="0" indent="0" algn="ctr">
              <a:buNone/>
            </a:pPr>
            <a:r>
              <a:rPr lang="en-US" sz="2400" b="1" i="0" u="sng" dirty="0">
                <a:solidFill>
                  <a:srgbClr val="323232"/>
                </a:solidFill>
                <a:effectLst/>
                <a:latin typeface="Raleway" pitchFamily="2" charset="0"/>
              </a:rPr>
              <a:t>Beta – Thalassemia Minor</a:t>
            </a:r>
            <a:r>
              <a:rPr lang="en-US" sz="2400" b="1" i="0" dirty="0">
                <a:solidFill>
                  <a:srgbClr val="323232"/>
                </a:solidFill>
                <a:effectLst/>
                <a:latin typeface="Raleway" pitchFamily="2" charset="0"/>
              </a:rPr>
              <a:t>:</a:t>
            </a:r>
          </a:p>
          <a:p>
            <a:pPr marL="0" indent="0" algn="l">
              <a:buNone/>
            </a:pPr>
            <a:endParaRPr lang="en-US" sz="2600" b="0" i="0" dirty="0">
              <a:solidFill>
                <a:srgbClr val="323232"/>
              </a:solidFill>
              <a:effectLst/>
              <a:latin typeface="Droid Serif"/>
            </a:endParaRPr>
          </a:p>
          <a:p>
            <a:pPr marL="0" indent="0" algn="ctr">
              <a:buNone/>
            </a:pPr>
            <a:r>
              <a:rPr lang="en-US" sz="2600" b="0" i="0" dirty="0">
                <a:solidFill>
                  <a:srgbClr val="323232"/>
                </a:solidFill>
                <a:effectLst/>
                <a:latin typeface="Droid Serif"/>
              </a:rPr>
              <a:t>where a </a:t>
            </a:r>
            <a:r>
              <a:rPr lang="en-US" sz="2600" b="1" i="0" dirty="0">
                <a:solidFill>
                  <a:srgbClr val="0070C0"/>
                </a:solidFill>
                <a:effectLst/>
                <a:latin typeface="Droid Serif"/>
              </a:rPr>
              <a:t>single β-gene </a:t>
            </a:r>
            <a:r>
              <a:rPr lang="en-US" sz="2600" b="0" i="0" dirty="0">
                <a:solidFill>
                  <a:srgbClr val="323232"/>
                </a:solidFill>
                <a:effectLst/>
                <a:latin typeface="Droid Serif"/>
              </a:rPr>
              <a:t>is affected </a:t>
            </a:r>
            <a:r>
              <a:rPr lang="en-US" sz="2600" b="1" i="0" dirty="0">
                <a:solidFill>
                  <a:srgbClr val="323232"/>
                </a:solidFill>
                <a:effectLst/>
                <a:latin typeface="Droid Serif"/>
              </a:rPr>
              <a:t>(β</a:t>
            </a:r>
            <a:r>
              <a:rPr lang="en-US" sz="2600" b="1" i="0" baseline="30000" dirty="0">
                <a:solidFill>
                  <a:srgbClr val="323232"/>
                </a:solidFill>
                <a:effectLst/>
                <a:latin typeface="Droid Serif"/>
              </a:rPr>
              <a:t>0</a:t>
            </a:r>
            <a:r>
              <a:rPr lang="en-US" sz="2600" b="1" i="0" dirty="0">
                <a:solidFill>
                  <a:srgbClr val="323232"/>
                </a:solidFill>
                <a:effectLst/>
                <a:latin typeface="Droid Serif"/>
              </a:rPr>
              <a:t>/β).</a:t>
            </a:r>
          </a:p>
          <a:p>
            <a:pPr marL="742950" lvl="1" indent="-285750" algn="l">
              <a:buFont typeface="+mj-lt"/>
              <a:buAutoNum type="arabicPeriod"/>
            </a:pPr>
            <a:r>
              <a:rPr lang="en-US" sz="2600" b="0" i="0" dirty="0">
                <a:solidFill>
                  <a:srgbClr val="323232"/>
                </a:solidFill>
                <a:effectLst/>
                <a:latin typeface="Droid Serif"/>
              </a:rPr>
              <a:t>There is mild anemia Hb 9 to 11 g/dL  or no anemia.</a:t>
            </a:r>
          </a:p>
          <a:p>
            <a:pPr marL="742950" lvl="1" indent="-285750" algn="l">
              <a:buFont typeface="+mj-lt"/>
              <a:buAutoNum type="arabicPeriod"/>
            </a:pPr>
            <a:r>
              <a:rPr lang="en-US" sz="2600" b="0" i="0" dirty="0">
                <a:solidFill>
                  <a:srgbClr val="323232"/>
                </a:solidFill>
                <a:effectLst/>
                <a:latin typeface="Droid Serif"/>
              </a:rPr>
              <a:t>Normal to increased RBC count.</a:t>
            </a:r>
          </a:p>
          <a:p>
            <a:pPr marL="742950" lvl="1" indent="-285750" algn="l">
              <a:buFont typeface="+mj-lt"/>
              <a:buAutoNum type="arabicPeriod"/>
            </a:pPr>
            <a:r>
              <a:rPr lang="en-US" sz="2600" b="0" i="0" dirty="0">
                <a:solidFill>
                  <a:srgbClr val="323232"/>
                </a:solidFill>
                <a:effectLst/>
                <a:latin typeface="Droid Serif"/>
              </a:rPr>
              <a:t>RBCs are microcytes, MCV 60 to 70 fl.</a:t>
            </a:r>
          </a:p>
          <a:p>
            <a:pPr marL="742950" lvl="1" indent="-285750" algn="l">
              <a:buFont typeface="+mj-lt"/>
              <a:buAutoNum type="arabicPeriod"/>
            </a:pPr>
            <a:r>
              <a:rPr lang="en-US" sz="2600" b="0" i="0" dirty="0">
                <a:solidFill>
                  <a:srgbClr val="323232"/>
                </a:solidFill>
                <a:effectLst/>
                <a:latin typeface="Droid Serif"/>
              </a:rPr>
              <a:t>Electrophoresis shows a mild increase in Hb F and Hb A2 (3% to 8%).</a:t>
            </a:r>
          </a:p>
          <a:p>
            <a:endParaRPr lang="en-US" dirty="0"/>
          </a:p>
        </p:txBody>
      </p:sp>
      <p:sp>
        <p:nvSpPr>
          <p:cNvPr id="7" name="Content Placeholder 6">
            <a:extLst>
              <a:ext uri="{FF2B5EF4-FFF2-40B4-BE49-F238E27FC236}">
                <a16:creationId xmlns:a16="http://schemas.microsoft.com/office/drawing/2014/main" id="{20F5F7ED-C351-A72E-AEA2-BB04168C9DBB}"/>
              </a:ext>
            </a:extLst>
          </p:cNvPr>
          <p:cNvSpPr>
            <a:spLocks noGrp="1"/>
          </p:cNvSpPr>
          <p:nvPr>
            <p:ph sz="half" idx="2"/>
          </p:nvPr>
        </p:nvSpPr>
        <p:spPr>
          <a:xfrm>
            <a:off x="158751" y="1444170"/>
            <a:ext cx="4210050" cy="5413830"/>
          </a:xfrm>
        </p:spPr>
        <p:txBody>
          <a:bodyPr>
            <a:normAutofit fontScale="92500" lnSpcReduction="20000"/>
          </a:bodyPr>
          <a:lstStyle/>
          <a:p>
            <a:pPr marL="0" indent="0" algn="ctr">
              <a:buNone/>
            </a:pPr>
            <a:r>
              <a:rPr lang="en-US" sz="2400" b="1" i="0" u="sng" dirty="0">
                <a:solidFill>
                  <a:srgbClr val="323232"/>
                </a:solidFill>
                <a:effectLst/>
                <a:latin typeface="Raleway" pitchFamily="2" charset="0"/>
              </a:rPr>
              <a:t>Beta – Thalassemia Intermedia</a:t>
            </a:r>
            <a:r>
              <a:rPr lang="en-US" sz="2400" b="1" i="0" dirty="0">
                <a:solidFill>
                  <a:srgbClr val="323232"/>
                </a:solidFill>
                <a:effectLst/>
                <a:latin typeface="Raleway" pitchFamily="2" charset="0"/>
              </a:rPr>
              <a:t>:</a:t>
            </a:r>
          </a:p>
          <a:p>
            <a:pPr algn="l">
              <a:buFont typeface="+mj-lt"/>
              <a:buAutoNum type="arabicPeriod"/>
            </a:pPr>
            <a:r>
              <a:rPr lang="en-US" sz="2400" dirty="0">
                <a:solidFill>
                  <a:srgbClr val="323232"/>
                </a:solidFill>
                <a:latin typeface="Droid Serif"/>
              </a:rPr>
              <a:t> </a:t>
            </a:r>
            <a:r>
              <a:rPr lang="en-US" sz="2600" b="0" i="0" dirty="0">
                <a:solidFill>
                  <a:srgbClr val="323232"/>
                </a:solidFill>
                <a:effectLst/>
                <a:latin typeface="Droid Serif"/>
              </a:rPr>
              <a:t>partial deletion of </a:t>
            </a:r>
            <a:r>
              <a:rPr lang="en-US" sz="2600" b="1" i="0" dirty="0">
                <a:solidFill>
                  <a:srgbClr val="323232"/>
                </a:solidFill>
                <a:effectLst/>
                <a:latin typeface="Droid Serif"/>
              </a:rPr>
              <a:t>β</a:t>
            </a:r>
            <a:r>
              <a:rPr lang="en-US" sz="2600" b="1" i="0" baseline="30000" dirty="0">
                <a:solidFill>
                  <a:srgbClr val="323232"/>
                </a:solidFill>
                <a:effectLst/>
                <a:latin typeface="Droid Serif"/>
              </a:rPr>
              <a:t>0 </a:t>
            </a:r>
            <a:r>
              <a:rPr lang="en-US" sz="2600" b="0" i="0" dirty="0">
                <a:solidFill>
                  <a:srgbClr val="323232"/>
                </a:solidFill>
                <a:effectLst/>
                <a:latin typeface="Droid Serif"/>
              </a:rPr>
              <a:t>of </a:t>
            </a:r>
            <a:r>
              <a:rPr lang="en-US" sz="2600" b="1" i="0" dirty="0">
                <a:solidFill>
                  <a:srgbClr val="0070C0"/>
                </a:solidFill>
                <a:effectLst/>
                <a:latin typeface="Droid Serif"/>
              </a:rPr>
              <a:t>both beta genes.</a:t>
            </a:r>
          </a:p>
          <a:p>
            <a:pPr algn="l">
              <a:buFont typeface="+mj-lt"/>
              <a:buAutoNum type="arabicPeriod"/>
            </a:pPr>
            <a:r>
              <a:rPr lang="en-US" sz="2600" b="0" i="0" dirty="0">
                <a:solidFill>
                  <a:srgbClr val="323232"/>
                </a:solidFill>
                <a:effectLst/>
                <a:latin typeface="Droid Serif"/>
              </a:rPr>
              <a:t>These are homozygous (</a:t>
            </a:r>
            <a:r>
              <a:rPr lang="en-US" sz="2600" b="1" i="0" dirty="0">
                <a:solidFill>
                  <a:srgbClr val="323232"/>
                </a:solidFill>
                <a:effectLst/>
                <a:latin typeface="Droid Serif"/>
              </a:rPr>
              <a:t>β</a:t>
            </a:r>
            <a:r>
              <a:rPr lang="en-US" sz="2600" b="1" i="0" baseline="30000" dirty="0">
                <a:solidFill>
                  <a:srgbClr val="323232"/>
                </a:solidFill>
                <a:effectLst/>
                <a:latin typeface="Droid Serif"/>
              </a:rPr>
              <a:t>+</a:t>
            </a:r>
            <a:r>
              <a:rPr lang="en-US" sz="2600" b="1" i="0" dirty="0">
                <a:solidFill>
                  <a:srgbClr val="323232"/>
                </a:solidFill>
                <a:effectLst/>
                <a:latin typeface="Droid Serif"/>
              </a:rPr>
              <a:t>β+) </a:t>
            </a:r>
            <a:r>
              <a:rPr lang="en-US" sz="2600" b="0" i="0" dirty="0">
                <a:solidFill>
                  <a:srgbClr val="323232"/>
                </a:solidFill>
                <a:effectLst/>
                <a:latin typeface="Droid Serif"/>
              </a:rPr>
              <a:t>genes.</a:t>
            </a:r>
          </a:p>
          <a:p>
            <a:pPr algn="l">
              <a:buFont typeface="+mj-lt"/>
              <a:buAutoNum type="arabicPeriod"/>
            </a:pPr>
            <a:r>
              <a:rPr lang="en-US" sz="2600" dirty="0">
                <a:solidFill>
                  <a:srgbClr val="323232"/>
                </a:solidFill>
                <a:latin typeface="Droid Serif"/>
              </a:rPr>
              <a:t> A </a:t>
            </a:r>
            <a:r>
              <a:rPr lang="en-US" sz="2600" b="0" i="0" dirty="0">
                <a:solidFill>
                  <a:srgbClr val="323232"/>
                </a:solidFill>
                <a:effectLst/>
                <a:latin typeface="Droid Serif"/>
              </a:rPr>
              <a:t>wide spectrum of the disease with moderate to severe anemia, and Hb between 6 to 10 g/dL.</a:t>
            </a:r>
          </a:p>
          <a:p>
            <a:pPr algn="l">
              <a:buFont typeface="+mj-lt"/>
              <a:buAutoNum type="arabicPeriod"/>
            </a:pPr>
            <a:r>
              <a:rPr lang="en-US" sz="2600" b="0" i="0" dirty="0">
                <a:solidFill>
                  <a:srgbClr val="323232"/>
                </a:solidFill>
                <a:effectLst/>
                <a:latin typeface="Droid Serif"/>
              </a:rPr>
              <a:t>There are growth retardation and bony abnormalities.</a:t>
            </a:r>
          </a:p>
          <a:p>
            <a:pPr algn="l">
              <a:buFont typeface="+mj-lt"/>
              <a:buAutoNum type="arabicPeriod"/>
            </a:pPr>
            <a:r>
              <a:rPr lang="en-US" sz="2600" b="0" i="0" dirty="0">
                <a:solidFill>
                  <a:srgbClr val="323232"/>
                </a:solidFill>
                <a:effectLst/>
                <a:latin typeface="Droid Serif"/>
              </a:rPr>
              <a:t>This usually occurs later than the major thalassemia type.</a:t>
            </a:r>
          </a:p>
          <a:p>
            <a:pPr algn="l">
              <a:buFont typeface="+mj-lt"/>
              <a:buAutoNum type="arabicPeriod"/>
            </a:pPr>
            <a:r>
              <a:rPr lang="en-US" sz="2600" b="0" i="0" dirty="0">
                <a:solidFill>
                  <a:srgbClr val="323232"/>
                </a:solidFill>
                <a:effectLst/>
                <a:latin typeface="Droid Serif"/>
              </a:rPr>
              <a:t>Electrophoresis shows Hb F 20% to 40% and increased Hb A2, 3% to 8%.</a:t>
            </a:r>
          </a:p>
          <a:p>
            <a:endParaRPr lang="en-US" dirty="0"/>
          </a:p>
        </p:txBody>
      </p:sp>
      <p:sp>
        <p:nvSpPr>
          <p:cNvPr id="2" name="Slide Number Placeholder 5">
            <a:extLst>
              <a:ext uri="{FF2B5EF4-FFF2-40B4-BE49-F238E27FC236}">
                <a16:creationId xmlns:a16="http://schemas.microsoft.com/office/drawing/2014/main" id="{D154DE90-7B8E-B1DF-F740-FB531CA3B784}"/>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Core Knowledge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872124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19B27-3BED-5056-B664-60E076C3EC30}"/>
              </a:ext>
            </a:extLst>
          </p:cNvPr>
          <p:cNvSpPr>
            <a:spLocks noGrp="1"/>
          </p:cNvSpPr>
          <p:nvPr>
            <p:ph type="title"/>
          </p:nvPr>
        </p:nvSpPr>
        <p:spPr>
          <a:xfrm>
            <a:off x="-762000" y="457199"/>
            <a:ext cx="9906000" cy="990601"/>
          </a:xfrm>
        </p:spPr>
        <p:txBody>
          <a:bodyPr>
            <a:noAutofit/>
          </a:bodyPr>
          <a:lstStyle/>
          <a:p>
            <a:pPr algn="ctr"/>
            <a:r>
              <a:rPr lang="en-US" sz="4000" b="1" dirty="0">
                <a:solidFill>
                  <a:schemeClr val="accent4"/>
                </a:solidFill>
                <a:latin typeface="+mn-lt"/>
              </a:rPr>
              <a:t>       </a:t>
            </a:r>
            <a:r>
              <a:rPr lang="en-US" sz="3600" b="1" dirty="0">
                <a:solidFill>
                  <a:schemeClr val="accent4"/>
                </a:solidFill>
                <a:latin typeface="+mn-lt"/>
              </a:rPr>
              <a:t>A Brief Overview: Thalassemia</a:t>
            </a:r>
          </a:p>
        </p:txBody>
      </p:sp>
      <p:pic>
        <p:nvPicPr>
          <p:cNvPr id="4098" name="Picture 2" descr="Pathophysiology of b-thalassemia. Absent or reduced b-globin production...  | Download Scientific Diagram">
            <a:extLst>
              <a:ext uri="{FF2B5EF4-FFF2-40B4-BE49-F238E27FC236}">
                <a16:creationId xmlns:a16="http://schemas.microsoft.com/office/drawing/2014/main" id="{8FBC1182-2CC8-0E10-15E4-87E7272D17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295401"/>
            <a:ext cx="8991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DBC193B0-FE31-C73D-154D-AEB9633E047E}"/>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Core Knowledge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56646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8E99BF-1132-FB64-710C-54CBAB8BD301}"/>
              </a:ext>
            </a:extLst>
          </p:cNvPr>
          <p:cNvSpPr>
            <a:spLocks noGrp="1"/>
          </p:cNvSpPr>
          <p:nvPr>
            <p:ph type="title"/>
          </p:nvPr>
        </p:nvSpPr>
        <p:spPr>
          <a:xfrm>
            <a:off x="1600200" y="381000"/>
            <a:ext cx="6629400" cy="685800"/>
          </a:xfrm>
        </p:spPr>
        <p:txBody>
          <a:bodyPr>
            <a:noAutofit/>
          </a:bodyPr>
          <a:lstStyle/>
          <a:p>
            <a:pPr algn="ctr"/>
            <a:r>
              <a:rPr lang="en-US" sz="3600" b="1" dirty="0">
                <a:solidFill>
                  <a:schemeClr val="accent4"/>
                </a:solidFill>
                <a:latin typeface="+mn-lt"/>
              </a:rPr>
              <a:t>Anatomy Of The Blood</a:t>
            </a:r>
          </a:p>
        </p:txBody>
      </p:sp>
      <p:pic>
        <p:nvPicPr>
          <p:cNvPr id="1028" name="Picture 4" descr="Blood - Medika Life :: Understanding Human Anatomy">
            <a:extLst>
              <a:ext uri="{FF2B5EF4-FFF2-40B4-BE49-F238E27FC236}">
                <a16:creationId xmlns:a16="http://schemas.microsoft.com/office/drawing/2014/main" id="{0FC693CD-BDE1-87D7-5629-07B33998C59B}"/>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919" t="5092" r="3444" b="5800"/>
          <a:stretch/>
        </p:blipFill>
        <p:spPr bwMode="auto">
          <a:xfrm>
            <a:off x="1600200" y="990600"/>
            <a:ext cx="5791199" cy="29185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emoglobin Information | Mount Sinai - New York">
            <a:extLst>
              <a:ext uri="{FF2B5EF4-FFF2-40B4-BE49-F238E27FC236}">
                <a16:creationId xmlns:a16="http://schemas.microsoft.com/office/drawing/2014/main" id="{5E996F0F-CE67-60BB-EA3C-DE11FC1457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96" b="7499"/>
          <a:stretch/>
        </p:blipFill>
        <p:spPr bwMode="auto">
          <a:xfrm>
            <a:off x="1447800" y="4102208"/>
            <a:ext cx="6150067" cy="275579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86FA1C1B-F629-47F5-15EE-C8895E854631}"/>
              </a:ext>
            </a:extLst>
          </p:cNvPr>
          <p:cNvSpPr txBox="1">
            <a:spLocks/>
          </p:cNvSpPr>
          <p:nvPr/>
        </p:nvSpPr>
        <p:spPr>
          <a:xfrm>
            <a:off x="-25022" y="1"/>
            <a:ext cx="3682622" cy="54768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alibri"/>
              </a:rPr>
              <a:t>Horizontal </a:t>
            </a:r>
            <a:r>
              <a:rPr kumimoji="0" lang="en-GB" sz="2400" b="1" i="0" u="none" strike="noStrike" kern="1200" cap="none" spc="0" normalizeH="0" baseline="0" noProof="0" dirty="0">
                <a:ln>
                  <a:noFill/>
                </a:ln>
                <a:solidFill>
                  <a:schemeClr val="tx1"/>
                </a:solidFill>
                <a:effectLst/>
                <a:uLnTx/>
                <a:uFillTx/>
                <a:latin typeface="Calibri"/>
                <a:ea typeface="+mn-ea"/>
                <a:cs typeface="+mn-cs"/>
              </a:rPr>
              <a:t>Integration</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425750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447800"/>
            <a:ext cx="7772400" cy="1312658"/>
          </a:xfrm>
        </p:spPr>
        <p:txBody>
          <a:bodyPr>
            <a:normAutofit fontScale="90000"/>
          </a:bodyPr>
          <a:lstStyle/>
          <a:p>
            <a:br>
              <a:rPr lang="en-US" sz="4000" b="1" dirty="0">
                <a:cs typeface="Times New Roman" pitchFamily="18" charset="0"/>
              </a:rPr>
            </a:br>
            <a:r>
              <a:rPr lang="en-US" sz="4000" b="1" dirty="0">
                <a:cs typeface="Times New Roman" pitchFamily="18" charset="0"/>
              </a:rPr>
              <a:t>Blood and Immunity Module</a:t>
            </a:r>
            <a:br>
              <a:rPr lang="en-US" sz="4000" b="1" dirty="0">
                <a:cs typeface="Times New Roman" pitchFamily="18" charset="0"/>
              </a:rPr>
            </a:br>
            <a:r>
              <a:rPr lang="en-US" sz="4000" b="1" dirty="0">
                <a:cs typeface="Times New Roman" pitchFamily="18" charset="0"/>
              </a:rPr>
              <a:t>Case Based Learning</a:t>
            </a:r>
            <a:br>
              <a:rPr lang="en-US" sz="4000" u="sng" dirty="0">
                <a:cs typeface="Times New Roman" pitchFamily="18" charset="0"/>
              </a:rPr>
            </a:br>
            <a:r>
              <a:rPr lang="en-US" sz="3200" u="sng" dirty="0">
                <a:cs typeface="Times New Roman" pitchFamily="18" charset="0"/>
              </a:rPr>
              <a:t>1</a:t>
            </a:r>
            <a:r>
              <a:rPr lang="en-US" sz="3200" u="sng" baseline="30000" dirty="0">
                <a:cs typeface="Times New Roman" pitchFamily="18" charset="0"/>
              </a:rPr>
              <a:t>st</a:t>
            </a:r>
            <a:r>
              <a:rPr lang="en-US" sz="3200" dirty="0">
                <a:cs typeface="Times New Roman" pitchFamily="18" charset="0"/>
              </a:rPr>
              <a:t> Year MBBS</a:t>
            </a:r>
            <a:br>
              <a:rPr lang="en-US" sz="4000" u="sng" dirty="0">
                <a:cs typeface="Times New Roman" pitchFamily="18" charset="0"/>
              </a:rPr>
            </a:br>
            <a:r>
              <a:rPr lang="en-US" sz="4000" b="1" dirty="0">
                <a:cs typeface="Times New Roman" pitchFamily="18" charset="0"/>
              </a:rPr>
              <a:t>Thalassemia</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Sana Latif				Date: 24-01-25</a:t>
            </a:r>
          </a:p>
          <a:p>
            <a:pPr algn="l"/>
            <a:r>
              <a:rPr lang="en-US" sz="7200" b="1" dirty="0">
                <a:cs typeface="Times New Roman" pitchFamily="18" charset="0"/>
              </a:rPr>
              <a:t>(Senior Demonstrator)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86076"/>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2FFF009-178B-C15E-FEAC-4F39C50579C8}"/>
              </a:ext>
            </a:extLst>
          </p:cNvPr>
          <p:cNvPicPr>
            <a:picLocks noChangeAspect="1"/>
          </p:cNvPicPr>
          <p:nvPr/>
        </p:nvPicPr>
        <p:blipFill>
          <a:blip r:embed="rId3"/>
          <a:stretch>
            <a:fillRect/>
          </a:stretch>
        </p:blipFill>
        <p:spPr>
          <a:xfrm>
            <a:off x="7505700" y="451987"/>
            <a:ext cx="990600" cy="933650"/>
          </a:xfrm>
          <a:prstGeom prst="rect">
            <a:avLst/>
          </a:prstGeom>
        </p:spPr>
      </p:pic>
      <p:pic>
        <p:nvPicPr>
          <p:cNvPr id="6" name="Picture 5" descr="Close-up of a document with a signature&#10;&#10;AI-generated content may be incorrect.">
            <a:extLst>
              <a:ext uri="{FF2B5EF4-FFF2-40B4-BE49-F238E27FC236}">
                <a16:creationId xmlns:a16="http://schemas.microsoft.com/office/drawing/2014/main" id="{C019D225-7125-93AD-8DA7-7CEADA3AAE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097543"/>
            <a:ext cx="2715800" cy="1616750"/>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81120-A857-5465-977E-5151273B13B1}"/>
              </a:ext>
            </a:extLst>
          </p:cNvPr>
          <p:cNvSpPr>
            <a:spLocks noGrp="1"/>
          </p:cNvSpPr>
          <p:nvPr>
            <p:ph type="title"/>
          </p:nvPr>
        </p:nvSpPr>
        <p:spPr>
          <a:xfrm>
            <a:off x="38100" y="461167"/>
            <a:ext cx="8953500" cy="910433"/>
          </a:xfrm>
        </p:spPr>
        <p:txBody>
          <a:bodyPr>
            <a:normAutofit/>
          </a:bodyPr>
          <a:lstStyle/>
          <a:p>
            <a:pPr algn="ctr"/>
            <a:r>
              <a:rPr lang="en-US" sz="3600" b="1" dirty="0"/>
              <a:t>   </a:t>
            </a:r>
            <a:r>
              <a:rPr lang="en-US" sz="3600" b="1" dirty="0">
                <a:solidFill>
                  <a:schemeClr val="accent4"/>
                </a:solidFill>
                <a:latin typeface="+mn-lt"/>
              </a:rPr>
              <a:t>Normal Range of Hb</a:t>
            </a:r>
          </a:p>
        </p:txBody>
      </p:sp>
      <p:pic>
        <p:nvPicPr>
          <p:cNvPr id="7" name="Picture 2" descr="Hemoglobin Level Chart and Body Iron Information | Disabled World">
            <a:extLst>
              <a:ext uri="{FF2B5EF4-FFF2-40B4-BE49-F238E27FC236}">
                <a16:creationId xmlns:a16="http://schemas.microsoft.com/office/drawing/2014/main" id="{750911CA-D977-1B62-2531-56EA9D798BD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100" y="1143000"/>
            <a:ext cx="45339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rmal Hemoglobin Levels and Ranges for Women, Children, and Men">
            <a:extLst>
              <a:ext uri="{FF2B5EF4-FFF2-40B4-BE49-F238E27FC236}">
                <a16:creationId xmlns:a16="http://schemas.microsoft.com/office/drawing/2014/main" id="{F4861A20-5242-4B8A-CA16-233914A8CAF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05352" y="1743077"/>
            <a:ext cx="4438648" cy="332898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5288CB5B-51FD-5B38-C3A2-1C797ABC23C1}"/>
              </a:ext>
            </a:extLst>
          </p:cNvPr>
          <p:cNvSpPr txBox="1">
            <a:spLocks/>
          </p:cNvSpPr>
          <p:nvPr/>
        </p:nvSpPr>
        <p:spPr>
          <a:xfrm>
            <a:off x="-25022" y="1"/>
            <a:ext cx="3682622" cy="54768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Horizontal Integration</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74526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3586C-5A97-28D9-2E8A-C270DDEDC7ED}"/>
              </a:ext>
            </a:extLst>
          </p:cNvPr>
          <p:cNvSpPr>
            <a:spLocks noGrp="1"/>
          </p:cNvSpPr>
          <p:nvPr>
            <p:ph type="title"/>
          </p:nvPr>
        </p:nvSpPr>
        <p:spPr>
          <a:xfrm>
            <a:off x="457200" y="365126"/>
            <a:ext cx="8058150" cy="1325563"/>
          </a:xfrm>
        </p:spPr>
        <p:txBody>
          <a:bodyPr>
            <a:normAutofit/>
          </a:bodyPr>
          <a:lstStyle/>
          <a:p>
            <a:pPr algn="ctr"/>
            <a:r>
              <a:rPr lang="en-US" sz="3600" b="1" dirty="0">
                <a:solidFill>
                  <a:schemeClr val="accent4"/>
                </a:solidFill>
                <a:latin typeface="+mn-lt"/>
              </a:rPr>
              <a:t>Physiology Of the Blood</a:t>
            </a:r>
          </a:p>
        </p:txBody>
      </p:sp>
      <p:sp>
        <p:nvSpPr>
          <p:cNvPr id="3" name="Content Placeholder 2">
            <a:extLst>
              <a:ext uri="{FF2B5EF4-FFF2-40B4-BE49-F238E27FC236}">
                <a16:creationId xmlns:a16="http://schemas.microsoft.com/office/drawing/2014/main" id="{244AC185-E1BA-F4E6-6460-F9145ADB665D}"/>
              </a:ext>
            </a:extLst>
          </p:cNvPr>
          <p:cNvSpPr>
            <a:spLocks noGrp="1"/>
          </p:cNvSpPr>
          <p:nvPr>
            <p:ph idx="1"/>
          </p:nvPr>
        </p:nvSpPr>
        <p:spPr>
          <a:xfrm>
            <a:off x="381000" y="1825624"/>
            <a:ext cx="8382000" cy="4803775"/>
          </a:xfr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a:ln>
                  <a:noFill/>
                </a:ln>
                <a:solidFill>
                  <a:prstClr val="black"/>
                </a:solidFill>
                <a:effectLst/>
                <a:uLnTx/>
                <a:uFillTx/>
                <a:latin typeface="Calibri"/>
                <a:ea typeface="+mn-ea"/>
                <a:cs typeface="+mn-cs"/>
              </a:rPr>
              <a:t>Each red blood cell (RBC) comprises approximately 280 million molecules of </a:t>
            </a:r>
            <a:r>
              <a:rPr kumimoji="0" lang="en-US" sz="2700" b="0" i="0" u="none" strike="noStrike" kern="1200" cap="none" spc="0" normalizeH="0" baseline="0" noProof="0" dirty="0" err="1">
                <a:ln>
                  <a:noFill/>
                </a:ln>
                <a:solidFill>
                  <a:prstClr val="black"/>
                </a:solidFill>
                <a:effectLst/>
                <a:uLnTx/>
                <a:uFillTx/>
                <a:latin typeface="Calibri"/>
                <a:ea typeface="+mn-ea"/>
                <a:cs typeface="+mn-cs"/>
              </a:rPr>
              <a:t>Haemoglobin</a:t>
            </a:r>
            <a:r>
              <a:rPr kumimoji="0" lang="en-US" sz="27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a:ln>
                  <a:noFill/>
                </a:ln>
                <a:solidFill>
                  <a:prstClr val="black"/>
                </a:solidFill>
                <a:effectLst/>
                <a:uLnTx/>
                <a:uFillTx/>
                <a:latin typeface="Calibri"/>
                <a:ea typeface="+mn-ea"/>
                <a:cs typeface="+mn-cs"/>
              </a:rPr>
              <a:t>There are more than 350 types of abnormal hemoglobin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a:ln>
                  <a:noFill/>
                </a:ln>
                <a:solidFill>
                  <a:prstClr val="black"/>
                </a:solidFill>
                <a:effectLst/>
                <a:uLnTx/>
                <a:uFillTx/>
                <a:latin typeface="Calibri"/>
                <a:ea typeface="+mn-ea"/>
                <a:cs typeface="+mn-cs"/>
              </a:rPr>
              <a:t>An average adult is said to have close to 1.74 pounds or 790 grams of Hb.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a:ln>
                  <a:noFill/>
                </a:ln>
                <a:solidFill>
                  <a:prstClr val="black"/>
                </a:solidFill>
                <a:effectLst/>
                <a:uLnTx/>
                <a:uFillTx/>
                <a:latin typeface="Calibri"/>
                <a:ea typeface="+mn-ea"/>
                <a:cs typeface="+mn-cs"/>
              </a:rPr>
              <a:t>Our red blood cells are red due to the heme groups in </a:t>
            </a:r>
            <a:r>
              <a:rPr kumimoji="0" lang="en-US" sz="2700" b="0" i="0" u="none" strike="noStrike" kern="1200" cap="none" spc="0" normalizeH="0" baseline="0" noProof="0" dirty="0" err="1">
                <a:ln>
                  <a:noFill/>
                </a:ln>
                <a:solidFill>
                  <a:prstClr val="black"/>
                </a:solidFill>
                <a:effectLst/>
                <a:uLnTx/>
                <a:uFillTx/>
                <a:latin typeface="Calibri"/>
                <a:ea typeface="+mn-ea"/>
                <a:cs typeface="+mn-cs"/>
              </a:rPr>
              <a:t>haemoglobin</a:t>
            </a:r>
            <a:r>
              <a:rPr kumimoji="0" lang="en-US" sz="2700" b="0" i="0" u="none" strike="noStrike" kern="1200" cap="none" spc="0" normalizeH="0" baseline="0" noProof="0" dirty="0">
                <a:ln>
                  <a:noFill/>
                </a:ln>
                <a:solidFill>
                  <a:prstClr val="black"/>
                </a:solidFill>
                <a:effectLst/>
                <a:uLnTx/>
                <a:uFillTx/>
                <a:latin typeface="Calibri"/>
                <a:ea typeface="+mn-ea"/>
                <a:cs typeface="+mn-cs"/>
              </a:rPr>
              <a:t>. Heme contains iron imparting a red </a:t>
            </a:r>
            <a:r>
              <a:rPr kumimoji="0" lang="en-US" sz="2700" b="0" i="0" u="none" strike="noStrike" kern="1200" cap="none" spc="0" normalizeH="0" baseline="0" noProof="0" dirty="0" err="1">
                <a:ln>
                  <a:noFill/>
                </a:ln>
                <a:solidFill>
                  <a:prstClr val="black"/>
                </a:solidFill>
                <a:effectLst/>
                <a:uLnTx/>
                <a:uFillTx/>
                <a:latin typeface="Calibri"/>
                <a:ea typeface="+mn-ea"/>
                <a:cs typeface="+mn-cs"/>
              </a:rPr>
              <a:t>colour</a:t>
            </a:r>
            <a:r>
              <a:rPr kumimoji="0" lang="en-US" sz="2700" b="0" i="0" u="none" strike="noStrike" kern="1200" cap="none" spc="0" normalizeH="0" baseline="0" noProof="0" dirty="0">
                <a:ln>
                  <a:noFill/>
                </a:ln>
                <a:solidFill>
                  <a:prstClr val="black"/>
                </a:solidFill>
                <a:effectLst/>
                <a:uLnTx/>
                <a:uFillTx/>
                <a:latin typeface="Calibri"/>
                <a:ea typeface="+mn-ea"/>
                <a:cs typeface="+mn-cs"/>
              </a:rPr>
              <a:t> to the molecule.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err="1">
                <a:ln>
                  <a:noFill/>
                </a:ln>
                <a:solidFill>
                  <a:prstClr val="black"/>
                </a:solidFill>
                <a:effectLst/>
                <a:uLnTx/>
                <a:uFillTx/>
                <a:latin typeface="Calibri"/>
                <a:ea typeface="+mn-ea"/>
                <a:cs typeface="+mn-cs"/>
              </a:rPr>
              <a:t>Haemoglobin</a:t>
            </a:r>
            <a:r>
              <a:rPr kumimoji="0" lang="en-US" sz="2700" b="0" i="0" u="none" strike="noStrike" kern="1200" cap="none" spc="0" normalizeH="0" baseline="0" noProof="0" dirty="0">
                <a:ln>
                  <a:noFill/>
                </a:ln>
                <a:solidFill>
                  <a:prstClr val="black"/>
                </a:solidFill>
                <a:effectLst/>
                <a:uLnTx/>
                <a:uFillTx/>
                <a:latin typeface="Calibri"/>
                <a:ea typeface="+mn-ea"/>
                <a:cs typeface="+mn-cs"/>
              </a:rPr>
              <a:t> forms an unstable and reversible bond with oxygen. It is referred to as </a:t>
            </a:r>
            <a:r>
              <a:rPr kumimoji="0" lang="en-US" sz="2700" b="0" i="0" u="none" strike="noStrike" kern="1200" cap="none" spc="0" normalizeH="0" baseline="0" noProof="0" dirty="0" err="1">
                <a:ln>
                  <a:noFill/>
                </a:ln>
                <a:solidFill>
                  <a:prstClr val="black"/>
                </a:solidFill>
                <a:effectLst/>
                <a:uLnTx/>
                <a:uFillTx/>
                <a:latin typeface="Calibri"/>
                <a:ea typeface="+mn-ea"/>
                <a:cs typeface="+mn-cs"/>
              </a:rPr>
              <a:t>oxyhaemoglobin</a:t>
            </a:r>
            <a:r>
              <a:rPr kumimoji="0" lang="en-US" sz="2700" b="0" i="0" u="none" strike="noStrike" kern="1200" cap="none" spc="0" normalizeH="0" baseline="0" noProof="0" dirty="0">
                <a:ln>
                  <a:noFill/>
                </a:ln>
                <a:solidFill>
                  <a:prstClr val="black"/>
                </a:solidFill>
                <a:effectLst/>
                <a:uLnTx/>
                <a:uFillTx/>
                <a:latin typeface="Calibri"/>
                <a:ea typeface="+mn-ea"/>
                <a:cs typeface="+mn-cs"/>
              </a:rPr>
              <a:t> in the oxygenated state and is bright red in </a:t>
            </a:r>
            <a:r>
              <a:rPr kumimoji="0" lang="en-US" sz="2700" b="0" i="0" u="none" strike="noStrike" kern="1200" cap="none" spc="0" normalizeH="0" baseline="0" noProof="0" dirty="0" err="1">
                <a:ln>
                  <a:noFill/>
                </a:ln>
                <a:solidFill>
                  <a:prstClr val="black"/>
                </a:solidFill>
                <a:effectLst/>
                <a:uLnTx/>
                <a:uFillTx/>
                <a:latin typeface="Calibri"/>
                <a:ea typeface="+mn-ea"/>
                <a:cs typeface="+mn-cs"/>
              </a:rPr>
              <a:t>colour</a:t>
            </a:r>
            <a:r>
              <a:rPr kumimoji="0" lang="en-US" sz="2700" b="0" i="0" u="none" strike="noStrike" kern="1200" cap="none" spc="0" normalizeH="0" baseline="0" noProof="0" dirty="0">
                <a:ln>
                  <a:noFill/>
                </a:ln>
                <a:solidFill>
                  <a:prstClr val="black"/>
                </a:solidFill>
                <a:effectLst/>
                <a:uLnTx/>
                <a:uFillTx/>
                <a:latin typeface="Calibri"/>
                <a:ea typeface="+mn-ea"/>
                <a:cs typeface="+mn-cs"/>
              </a:rPr>
              <a:t> and is purplish blue in shade in the reduced state.</a:t>
            </a:r>
          </a:p>
          <a:p>
            <a:endParaRPr lang="en-US" dirty="0"/>
          </a:p>
        </p:txBody>
      </p:sp>
      <p:sp>
        <p:nvSpPr>
          <p:cNvPr id="2" name="Slide Number Placeholder 5">
            <a:extLst>
              <a:ext uri="{FF2B5EF4-FFF2-40B4-BE49-F238E27FC236}">
                <a16:creationId xmlns:a16="http://schemas.microsoft.com/office/drawing/2014/main" id="{23A9EAF3-ECF1-09FC-12A4-E1F222D73E12}"/>
              </a:ext>
            </a:extLst>
          </p:cNvPr>
          <p:cNvSpPr txBox="1">
            <a:spLocks/>
          </p:cNvSpPr>
          <p:nvPr/>
        </p:nvSpPr>
        <p:spPr>
          <a:xfrm>
            <a:off x="-25022" y="182563"/>
            <a:ext cx="36064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Horizontal Integration</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700387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C6946E-20BC-5420-4A2D-C0D62BEDB3AD}"/>
              </a:ext>
            </a:extLst>
          </p:cNvPr>
          <p:cNvSpPr>
            <a:spLocks noGrp="1"/>
          </p:cNvSpPr>
          <p:nvPr>
            <p:ph type="title"/>
          </p:nvPr>
        </p:nvSpPr>
        <p:spPr/>
        <p:txBody>
          <a:bodyPr>
            <a:noAutofit/>
          </a:bodyPr>
          <a:lstStyle/>
          <a:p>
            <a:pPr algn="ctr"/>
            <a:br>
              <a:rPr lang="en-US" sz="4000" b="1" dirty="0">
                <a:solidFill>
                  <a:schemeClr val="accent4"/>
                </a:solidFill>
                <a:latin typeface="+mn-lt"/>
              </a:rPr>
            </a:br>
            <a:r>
              <a:rPr lang="en-US" sz="3600" b="1" dirty="0">
                <a:solidFill>
                  <a:schemeClr val="accent4"/>
                </a:solidFill>
                <a:latin typeface="+mn-lt"/>
              </a:rPr>
              <a:t>Clinical Manifestations Of Thalassemia</a:t>
            </a:r>
          </a:p>
        </p:txBody>
      </p:sp>
      <p:sp>
        <p:nvSpPr>
          <p:cNvPr id="3" name="Content Placeholder 2">
            <a:extLst>
              <a:ext uri="{FF2B5EF4-FFF2-40B4-BE49-F238E27FC236}">
                <a16:creationId xmlns:a16="http://schemas.microsoft.com/office/drawing/2014/main" id="{3B9E3B4A-D925-C5B9-F71F-F16362F00787}"/>
              </a:ext>
            </a:extLst>
          </p:cNvPr>
          <p:cNvSpPr>
            <a:spLocks noGrp="1"/>
          </p:cNvSpPr>
          <p:nvPr>
            <p:ph idx="1"/>
          </p:nvPr>
        </p:nvSpPr>
        <p:spPr/>
        <p:txBody>
          <a:bodyPr/>
          <a:lstStyle/>
          <a:p>
            <a:pPr marL="0" indent="0" algn="l">
              <a:buNone/>
            </a:pPr>
            <a:r>
              <a:rPr lang="en-US" sz="2800" b="0" i="0" dirty="0">
                <a:solidFill>
                  <a:srgbClr val="080808"/>
                </a:solidFill>
                <a:effectLst/>
                <a:highlight>
                  <a:srgbClr val="FFFFFF"/>
                </a:highlight>
              </a:rPr>
              <a:t>Thalassemia signs and symptoms can include:</a:t>
            </a:r>
          </a:p>
          <a:p>
            <a:pPr algn="l">
              <a:buFont typeface="Arial" panose="020B0604020202020204" pitchFamily="34" charset="0"/>
              <a:buChar char="•"/>
            </a:pPr>
            <a:r>
              <a:rPr lang="en-US" sz="2800" b="0" i="0" dirty="0">
                <a:solidFill>
                  <a:srgbClr val="080808"/>
                </a:solidFill>
                <a:effectLst/>
                <a:highlight>
                  <a:srgbClr val="FFFFFF"/>
                </a:highlight>
              </a:rPr>
              <a:t>Fatigue</a:t>
            </a:r>
          </a:p>
          <a:p>
            <a:pPr algn="l">
              <a:buFont typeface="Arial" panose="020B0604020202020204" pitchFamily="34" charset="0"/>
              <a:buChar char="•"/>
            </a:pPr>
            <a:r>
              <a:rPr lang="en-US" sz="2800" b="0" i="0" dirty="0">
                <a:solidFill>
                  <a:srgbClr val="080808"/>
                </a:solidFill>
                <a:effectLst/>
                <a:highlight>
                  <a:srgbClr val="FFFFFF"/>
                </a:highlight>
              </a:rPr>
              <a:t>Weakness</a:t>
            </a:r>
          </a:p>
          <a:p>
            <a:pPr algn="l">
              <a:buFont typeface="Arial" panose="020B0604020202020204" pitchFamily="34" charset="0"/>
              <a:buChar char="•"/>
            </a:pPr>
            <a:r>
              <a:rPr lang="en-US" sz="2800" b="0" i="0" dirty="0">
                <a:solidFill>
                  <a:srgbClr val="080808"/>
                </a:solidFill>
                <a:effectLst/>
                <a:highlight>
                  <a:srgbClr val="FFFFFF"/>
                </a:highlight>
              </a:rPr>
              <a:t>Pale or yellowish skin</a:t>
            </a:r>
          </a:p>
          <a:p>
            <a:pPr algn="l">
              <a:buFont typeface="Arial" panose="020B0604020202020204" pitchFamily="34" charset="0"/>
              <a:buChar char="•"/>
            </a:pPr>
            <a:r>
              <a:rPr lang="en-US" sz="2800" b="0" i="0" dirty="0">
                <a:solidFill>
                  <a:srgbClr val="080808"/>
                </a:solidFill>
                <a:effectLst/>
                <a:highlight>
                  <a:srgbClr val="FFFFFF"/>
                </a:highlight>
              </a:rPr>
              <a:t>Facial bone deformities</a:t>
            </a:r>
          </a:p>
          <a:p>
            <a:pPr algn="l">
              <a:buFont typeface="Arial" panose="020B0604020202020204" pitchFamily="34" charset="0"/>
              <a:buChar char="•"/>
            </a:pPr>
            <a:r>
              <a:rPr lang="en-US" sz="2800" b="0" i="0" dirty="0">
                <a:solidFill>
                  <a:srgbClr val="080808"/>
                </a:solidFill>
                <a:effectLst/>
                <a:highlight>
                  <a:srgbClr val="FFFFFF"/>
                </a:highlight>
              </a:rPr>
              <a:t>Slow growth</a:t>
            </a:r>
          </a:p>
          <a:p>
            <a:pPr algn="l">
              <a:buFont typeface="Arial" panose="020B0604020202020204" pitchFamily="34" charset="0"/>
              <a:buChar char="•"/>
            </a:pPr>
            <a:r>
              <a:rPr lang="en-US" sz="2800" b="0" i="0" dirty="0">
                <a:solidFill>
                  <a:srgbClr val="080808"/>
                </a:solidFill>
                <a:effectLst/>
                <a:highlight>
                  <a:srgbClr val="FFFFFF"/>
                </a:highlight>
              </a:rPr>
              <a:t>Abdominal swelling</a:t>
            </a:r>
          </a:p>
          <a:p>
            <a:pPr algn="l">
              <a:buFont typeface="Arial" panose="020B0604020202020204" pitchFamily="34" charset="0"/>
              <a:buChar char="•"/>
            </a:pPr>
            <a:r>
              <a:rPr lang="en-US" sz="2800" b="0" i="0" dirty="0">
                <a:solidFill>
                  <a:srgbClr val="080808"/>
                </a:solidFill>
                <a:effectLst/>
                <a:highlight>
                  <a:srgbClr val="FFFFFF"/>
                </a:highlight>
              </a:rPr>
              <a:t>Dark urine</a:t>
            </a:r>
          </a:p>
          <a:p>
            <a:endParaRPr lang="en-US" dirty="0"/>
          </a:p>
        </p:txBody>
      </p:sp>
      <p:sp>
        <p:nvSpPr>
          <p:cNvPr id="2" name="Slide Number Placeholder 5">
            <a:extLst>
              <a:ext uri="{FF2B5EF4-FFF2-40B4-BE49-F238E27FC236}">
                <a16:creationId xmlns:a16="http://schemas.microsoft.com/office/drawing/2014/main" id="{7DF1EB65-A11B-2CF2-C0DD-703A1E9FA77F}"/>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alibri"/>
              </a:rPr>
              <a:t>Vertical</a:t>
            </a:r>
            <a:r>
              <a:rPr kumimoji="0" lang="en-GB" sz="2400" b="1" i="0" u="none" strike="noStrike" kern="1200" cap="none" spc="0" normalizeH="0" baseline="0" noProof="0" dirty="0">
                <a:ln>
                  <a:noFill/>
                </a:ln>
                <a:solidFill>
                  <a:schemeClr val="tx1"/>
                </a:solidFill>
                <a:effectLst/>
                <a:uLnTx/>
                <a:uFillTx/>
                <a:latin typeface="Calibri"/>
                <a:ea typeface="+mn-ea"/>
                <a:cs typeface="+mn-cs"/>
              </a:rPr>
              <a:t> Integration</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71965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C0FC0-446A-92B9-03BC-239B25F0F9AF}"/>
              </a:ext>
            </a:extLst>
          </p:cNvPr>
          <p:cNvSpPr>
            <a:spLocks noGrp="1"/>
          </p:cNvSpPr>
          <p:nvPr>
            <p:ph type="title"/>
          </p:nvPr>
        </p:nvSpPr>
        <p:spPr>
          <a:xfrm>
            <a:off x="2514600" y="457200"/>
            <a:ext cx="4495800" cy="549273"/>
          </a:xfrm>
        </p:spPr>
        <p:txBody>
          <a:bodyPr>
            <a:noAutofit/>
          </a:bodyPr>
          <a:lstStyle/>
          <a:p>
            <a:endParaRPr lang="en-US" sz="3200" b="1" dirty="0"/>
          </a:p>
        </p:txBody>
      </p:sp>
      <p:pic>
        <p:nvPicPr>
          <p:cNvPr id="8194" name="Picture 2" descr="🌀 Beta Thalassemia major 🌀 - YouTube">
            <a:extLst>
              <a:ext uri="{FF2B5EF4-FFF2-40B4-BE49-F238E27FC236}">
                <a16:creationId xmlns:a16="http://schemas.microsoft.com/office/drawing/2014/main" id="{6FCB15B2-1D4C-41F9-19EC-B2C779D0B22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450" r="20448"/>
          <a:stretch/>
        </p:blipFill>
        <p:spPr bwMode="auto">
          <a:xfrm>
            <a:off x="266700" y="522816"/>
            <a:ext cx="8610600" cy="633518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E68303C9-4FA6-6C0C-D04F-E889BCF40CEE}"/>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alibri"/>
              </a:rPr>
              <a:t>Vertical</a:t>
            </a:r>
            <a:r>
              <a:rPr kumimoji="0" lang="en-GB" sz="2400" b="1" i="0" u="none" strike="noStrike" kern="1200" cap="none" spc="0" normalizeH="0" baseline="0" noProof="0" dirty="0">
                <a:ln>
                  <a:noFill/>
                </a:ln>
                <a:solidFill>
                  <a:schemeClr val="tx1"/>
                </a:solidFill>
                <a:effectLst/>
                <a:uLnTx/>
                <a:uFillTx/>
                <a:latin typeface="Calibri"/>
                <a:ea typeface="+mn-ea"/>
                <a:cs typeface="+mn-cs"/>
              </a:rPr>
              <a:t> Integration</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264245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p:txBody>
          <a:bodyPr>
            <a:normAutofit/>
          </a:bodyPr>
          <a:lstStyle/>
          <a:p>
            <a:pPr algn="ctr"/>
            <a:r>
              <a:rPr lang="en-US" sz="3600" b="1" dirty="0">
                <a:solidFill>
                  <a:schemeClr val="accent4"/>
                </a:solidFill>
              </a:rPr>
              <a:t>Management of Thalassemia</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371600"/>
            <a:ext cx="8001000" cy="5211762"/>
          </a:xfrm>
        </p:spPr>
        <p:txBody>
          <a:bodyPr>
            <a:normAutofit/>
          </a:bodyPr>
          <a:lstStyle/>
          <a:p>
            <a:pPr marL="0" indent="0">
              <a:buNone/>
            </a:pPr>
            <a:r>
              <a:rPr lang="en-US" sz="2400" dirty="0"/>
              <a:t>Family Medicine plays important role in following manner:</a:t>
            </a:r>
          </a:p>
          <a:p>
            <a:r>
              <a:rPr lang="en-US" sz="2400" dirty="0"/>
              <a:t>Diagnosis</a:t>
            </a:r>
          </a:p>
          <a:p>
            <a:endParaRPr lang="en-US" sz="2400" dirty="0"/>
          </a:p>
          <a:p>
            <a:r>
              <a:rPr lang="en-US" sz="2400" dirty="0"/>
              <a:t>Education</a:t>
            </a:r>
          </a:p>
          <a:p>
            <a:pPr marL="0" indent="0">
              <a:buNone/>
            </a:pPr>
            <a:r>
              <a:rPr lang="en-US" sz="2400" dirty="0"/>
              <a:t> </a:t>
            </a:r>
          </a:p>
          <a:p>
            <a:r>
              <a:rPr lang="en-US" sz="2400" dirty="0"/>
              <a:t>Dietary Guidance</a:t>
            </a:r>
          </a:p>
          <a:p>
            <a:endParaRPr lang="en-US" sz="2400" dirty="0"/>
          </a:p>
          <a:p>
            <a:r>
              <a:rPr lang="en-US" sz="2400" dirty="0"/>
              <a:t>Monitoring</a:t>
            </a:r>
          </a:p>
          <a:p>
            <a:endParaRPr lang="en-US" sz="2400" dirty="0"/>
          </a:p>
          <a:p>
            <a:r>
              <a:rPr lang="en-US" sz="2400" dirty="0"/>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394D7-9785-4BE5-AFD5-4F918A68902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45422657-9E9D-FB83-756F-61EEDA236B03}"/>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Spiral Integration</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
        <p:nvSpPr>
          <p:cNvPr id="4" name="Slide Number Placeholder 5">
            <a:extLst>
              <a:ext uri="{FF2B5EF4-FFF2-40B4-BE49-F238E27FC236}">
                <a16:creationId xmlns:a16="http://schemas.microsoft.com/office/drawing/2014/main" id="{F0146EB8-47D0-9927-E2D3-054B6401F66A}"/>
              </a:ext>
            </a:extLst>
          </p:cNvPr>
          <p:cNvSpPr txBox="1">
            <a:spLocks/>
          </p:cNvSpPr>
          <p:nvPr/>
        </p:nvSpPr>
        <p:spPr>
          <a:xfrm>
            <a:off x="6172200" y="179199"/>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alibri"/>
              </a:rPr>
              <a:t>Family Medicine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901179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p:txBody>
          <a:bodyPr>
            <a:normAutofit fontScale="90000"/>
          </a:bodyPr>
          <a:lstStyle/>
          <a:p>
            <a:pPr algn="ctr"/>
            <a:br>
              <a:rPr lang="en-US" sz="4000" b="1" dirty="0">
                <a:solidFill>
                  <a:schemeClr val="accent4"/>
                </a:solidFill>
                <a:latin typeface="+mn-lt"/>
              </a:rPr>
            </a:br>
            <a:r>
              <a:rPr lang="en-US" sz="4000" b="1" dirty="0">
                <a:solidFill>
                  <a:schemeClr val="accent4"/>
                </a:solidFill>
                <a:latin typeface="+mn-lt"/>
              </a:rPr>
              <a:t>Role of Artificial Intelligence in Managing</a:t>
            </a:r>
            <a:endParaRPr lang="en-US" sz="4000" b="1" dirty="0">
              <a:latin typeface="+mn-lt"/>
            </a:endParaRPr>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lnSpcReduction="10000"/>
          </a:bodyPr>
          <a:lstStyle/>
          <a:p>
            <a:pPr marL="0" indent="0">
              <a:buNone/>
            </a:pPr>
            <a:endParaRPr lang="en-US" sz="2400" dirty="0"/>
          </a:p>
          <a:p>
            <a:pPr marL="0" indent="0">
              <a:buNone/>
            </a:pPr>
            <a:r>
              <a:rPr lang="en-US" sz="2400" dirty="0"/>
              <a:t>Artificial Intelligence </a:t>
            </a:r>
            <a:r>
              <a:rPr lang="en-GB" sz="2400" dirty="0"/>
              <a:t>plays role </a:t>
            </a:r>
            <a:r>
              <a:rPr lang="en-US" sz="2400" dirty="0"/>
              <a:t>in following </a:t>
            </a:r>
            <a:r>
              <a:rPr lang="en-GB" sz="2400" dirty="0"/>
              <a:t>aspects:</a:t>
            </a:r>
            <a:endParaRPr lang="en-US" sz="2400" dirty="0"/>
          </a:p>
          <a:p>
            <a:pPr marL="0" indent="0">
              <a:buNone/>
            </a:pPr>
            <a:endParaRPr lang="en-US" sz="2400" dirty="0"/>
          </a:p>
          <a:p>
            <a:r>
              <a:rPr lang="en-US" sz="2400" dirty="0"/>
              <a:t>Personalized Nutrition </a:t>
            </a:r>
          </a:p>
          <a:p>
            <a:endParaRPr lang="en-US" sz="2400" dirty="0"/>
          </a:p>
          <a:p>
            <a:r>
              <a:rPr lang="en-US" sz="2400" dirty="0"/>
              <a:t>Diagnostic To</a:t>
            </a:r>
            <a:r>
              <a:rPr lang="en-GB" sz="2400" dirty="0" err="1"/>
              <a:t>ol</a:t>
            </a:r>
            <a:r>
              <a:rPr lang="en-US" sz="2400" dirty="0"/>
              <a:t>s</a:t>
            </a:r>
          </a:p>
          <a:p>
            <a:endParaRPr lang="en-US" sz="2400" dirty="0"/>
          </a:p>
          <a:p>
            <a:r>
              <a:rPr lang="en-US" sz="2400" dirty="0"/>
              <a:t>Food Recommendations</a:t>
            </a:r>
          </a:p>
          <a:p>
            <a:endParaRPr lang="en-US" sz="2400" dirty="0"/>
          </a:p>
          <a:p>
            <a:r>
              <a:rPr lang="en-US" sz="2400" dirty="0"/>
              <a:t>Drug Development</a:t>
            </a:r>
          </a:p>
          <a:p>
            <a:pPr marL="0" indent="0">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59807-4E02-4090-954C-8862AE3800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a:extLst>
              <a:ext uri="{FF2B5EF4-FFF2-40B4-BE49-F238E27FC236}">
                <a16:creationId xmlns:a16="http://schemas.microsoft.com/office/drawing/2014/main" id="{2A7A08B0-A3E5-B5A7-2C76-7CE9811AB7BA}"/>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Spiral Integration</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4843317C-A131-4394-58BC-132BEF97BD44}"/>
              </a:ext>
            </a:extLst>
          </p:cNvPr>
          <p:cNvSpPr txBox="1">
            <a:spLocks/>
          </p:cNvSpPr>
          <p:nvPr/>
        </p:nvSpPr>
        <p:spPr>
          <a:xfrm>
            <a:off x="6248400" y="182563"/>
            <a:ext cx="3301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alibri"/>
              </a:rPr>
              <a:t>Artificial Intelligence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003524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pPr algn="ctr"/>
            <a:r>
              <a:rPr lang="en-US" sz="3600" b="1" dirty="0">
                <a:solidFill>
                  <a:schemeClr val="accent4"/>
                </a:solidFill>
                <a:latin typeface="+mn-lt"/>
              </a:rPr>
              <a:t>Ethical</a:t>
            </a:r>
            <a:r>
              <a:rPr lang="en-US" sz="4000" b="1" dirty="0">
                <a:solidFill>
                  <a:schemeClr val="accent4"/>
                </a:solidFill>
                <a:latin typeface="+mn-lt"/>
              </a:rPr>
              <a:t> Consideration</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r>
              <a:rPr lang="en-US" sz="2400" dirty="0"/>
              <a:t>Informed Consent</a:t>
            </a:r>
          </a:p>
          <a:p>
            <a:r>
              <a:rPr lang="en-US" sz="2400" dirty="0"/>
              <a:t>Resource Allocation</a:t>
            </a:r>
          </a:p>
          <a:p>
            <a:r>
              <a:rPr lang="en-US" sz="2400" dirty="0"/>
              <a:t>Ethical Consideration</a:t>
            </a:r>
          </a:p>
          <a:p>
            <a:r>
              <a:rPr lang="en-US" sz="2400" dirty="0"/>
              <a:t>Access to Healthcare </a:t>
            </a: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394D7-9785-4BE5-AFD5-4F918A68902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C51B170-B438-34AC-E96D-3B5425EB8215}"/>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Spiral Integration</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
        <p:nvSpPr>
          <p:cNvPr id="4" name="Slide Number Placeholder 5">
            <a:extLst>
              <a:ext uri="{FF2B5EF4-FFF2-40B4-BE49-F238E27FC236}">
                <a16:creationId xmlns:a16="http://schemas.microsoft.com/office/drawing/2014/main" id="{AB99E3CF-528B-B900-BBD0-F030F4288079}"/>
              </a:ext>
            </a:extLst>
          </p:cNvPr>
          <p:cNvSpPr txBox="1">
            <a:spLocks/>
          </p:cNvSpPr>
          <p:nvPr/>
        </p:nvSpPr>
        <p:spPr>
          <a:xfrm>
            <a:off x="6629400" y="142509"/>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alibri"/>
              </a:rPr>
              <a:t>Bioethics</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938551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0591-8DD3-7C9E-1519-D062F00C59E5}"/>
              </a:ext>
            </a:extLst>
          </p:cNvPr>
          <p:cNvSpPr>
            <a:spLocks noGrp="1"/>
          </p:cNvSpPr>
          <p:nvPr>
            <p:ph type="title"/>
          </p:nvPr>
        </p:nvSpPr>
        <p:spPr>
          <a:xfrm>
            <a:off x="257175" y="635198"/>
            <a:ext cx="8515350" cy="930274"/>
          </a:xfrm>
        </p:spPr>
        <p:txBody>
          <a:bodyPr>
            <a:no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br>
              <a:rPr kumimoji="0" lang="en-US" sz="1800" b="1"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mn-ea"/>
                <a:cs typeface="+mn-cs"/>
              </a:rPr>
            </a:br>
            <a:br>
              <a:rPr kumimoji="0" lang="en-US" sz="1800" b="1"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mn-ea"/>
                <a:cs typeface="+mn-cs"/>
              </a:rPr>
            </a:br>
            <a:r>
              <a:rPr kumimoji="0" lang="en-US" sz="2400" b="1"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mn-ea"/>
                <a:cs typeface="+mn-cs"/>
              </a:rPr>
              <a:t>Unveiling Extramedullary Hematopoiesis: A Case Report Highlighting the Causes, Symptoms, and Management Strategies</a:t>
            </a:r>
            <a:br>
              <a:rPr kumimoji="0" lang="en-US" sz="1800" b="1"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mn-ea"/>
                <a:cs typeface="+mn-cs"/>
              </a:rPr>
            </a:br>
            <a:r>
              <a:rPr lang="en-US" sz="4400" b="1" dirty="0">
                <a:solidFill>
                  <a:schemeClr val="accent4"/>
                </a:solidFill>
                <a:latin typeface="+mn-lt"/>
              </a:rPr>
              <a:t>    </a:t>
            </a:r>
            <a:endParaRPr lang="en-US" sz="4000" b="1" dirty="0">
              <a:solidFill>
                <a:schemeClr val="accent4"/>
              </a:solidFill>
              <a:latin typeface="+mn-lt"/>
            </a:endParaRPr>
          </a:p>
        </p:txBody>
      </p:sp>
      <p:sp>
        <p:nvSpPr>
          <p:cNvPr id="10" name="Content Placeholder 9">
            <a:extLst>
              <a:ext uri="{FF2B5EF4-FFF2-40B4-BE49-F238E27FC236}">
                <a16:creationId xmlns:a16="http://schemas.microsoft.com/office/drawing/2014/main" id="{E83715FC-30EC-57A5-E2EE-4B9E316ACE9B}"/>
              </a:ext>
            </a:extLst>
          </p:cNvPr>
          <p:cNvSpPr>
            <a:spLocks noGrp="1"/>
          </p:cNvSpPr>
          <p:nvPr>
            <p:ph sz="half" idx="1"/>
          </p:nvPr>
        </p:nvSpPr>
        <p:spPr>
          <a:xfrm>
            <a:off x="0" y="1828800"/>
            <a:ext cx="4514850" cy="4876800"/>
          </a:xfrm>
        </p:spPr>
        <p:txBody>
          <a:bodyPr>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Link: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hlinkClick r:id="rId2"/>
              </a:rPr>
              <a:t>https://www.mdpi.com/2039-4365/14/2/4</a:t>
            </a:r>
            <a:endParaRPr kumimoji="0" lang="en-US" sz="2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Journal Name</a:t>
            </a:r>
            <a:r>
              <a:rPr kumimoji="0" lang="en-US" sz="2600" b="0" i="0" u="none" strike="noStrike" kern="1200" cap="none" spc="0" normalizeH="0" baseline="0" noProof="0" dirty="0">
                <a:ln>
                  <a:noFill/>
                </a:ln>
                <a:solidFill>
                  <a:prstClr val="black"/>
                </a:solidFill>
                <a:effectLst/>
                <a:uLnTx/>
                <a:uFillTx/>
                <a:latin typeface="Calibri"/>
                <a:ea typeface="+mn-ea"/>
                <a:cs typeface="+mn-cs"/>
              </a:rPr>
              <a:t>: </a:t>
            </a:r>
          </a:p>
          <a:p>
            <a:pPr marL="0" indent="0" algn="l">
              <a:buNone/>
            </a:pPr>
            <a:r>
              <a:rPr lang="en-US" sz="2600" b="1" i="1" dirty="0" err="1">
                <a:solidFill>
                  <a:srgbClr val="1A1A1A"/>
                </a:solidFill>
                <a:effectLst/>
                <a:latin typeface="helvetica neue"/>
              </a:rPr>
              <a:t>Thalass</a:t>
            </a:r>
            <a:r>
              <a:rPr lang="en-US" sz="2600" b="1" i="1" dirty="0">
                <a:solidFill>
                  <a:srgbClr val="1A1A1A"/>
                </a:solidFill>
                <a:effectLst/>
                <a:latin typeface="helvetica neue"/>
              </a:rPr>
              <a:t>. Rep.</a:t>
            </a:r>
            <a:r>
              <a:rPr lang="en-US" sz="2600" b="1" i="0" dirty="0">
                <a:solidFill>
                  <a:srgbClr val="1A1A1A"/>
                </a:solidFill>
                <a:effectLst/>
                <a:latin typeface="helvetica neue"/>
              </a:rPr>
              <a:t>,  Volume 14, Issue 2 (June 2024)</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2600" noProof="0" dirty="0">
              <a:solidFill>
                <a:prstClr val="black"/>
              </a:solidFill>
              <a:latin typeface="Calibri"/>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1" i="0" u="none" strike="noStrike" kern="1200" cap="none" spc="0" normalizeH="0" baseline="0" noProof="0" dirty="0">
              <a:ln>
                <a:noFill/>
              </a:ln>
              <a:solidFill>
                <a:srgbClr val="013476"/>
              </a:solidFill>
              <a:effectLst/>
              <a:uLnTx/>
              <a:uFillTx/>
              <a:latin typeface="Verdana" panose="020B0604030504040204"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Author Name</a:t>
            </a:r>
            <a:r>
              <a:rPr kumimoji="0" lang="en-US" sz="2600" b="0" i="0" u="none" strike="noStrike" kern="1200" cap="none" spc="0" normalizeH="0" baseline="0" noProof="0" dirty="0">
                <a:ln>
                  <a:noFill/>
                </a:ln>
                <a:solidFill>
                  <a:prstClr val="black"/>
                </a:solidFill>
                <a:effectLst/>
                <a:uLnTx/>
                <a:uFillTx/>
                <a:latin typeface="Calibri"/>
                <a:ea typeface="+mn-ea"/>
                <a:cs typeface="+mn-cs"/>
              </a:rPr>
              <a:t>: </a:t>
            </a:r>
          </a:p>
          <a:p>
            <a:pPr marL="0" indent="0">
              <a:buNone/>
            </a:pPr>
            <a:r>
              <a:rPr lang="en-US" sz="2600" dirty="0"/>
              <a:t>Konstantinos </a:t>
            </a:r>
            <a:r>
              <a:rPr lang="en-US" sz="2600" dirty="0" err="1"/>
              <a:t>Manganas</a:t>
            </a:r>
            <a:r>
              <a:rPr lang="en-US" sz="2600" dirty="0"/>
              <a:t>, </a:t>
            </a:r>
            <a:r>
              <a:rPr lang="en-US" sz="2600" dirty="0" err="1"/>
              <a:t>Aikaterini</a:t>
            </a:r>
            <a:r>
              <a:rPr lang="en-US" sz="2600" dirty="0"/>
              <a:t> </a:t>
            </a:r>
            <a:r>
              <a:rPr lang="en-US" sz="2600" dirty="0" err="1"/>
              <a:t>Xydaki</a:t>
            </a:r>
            <a:r>
              <a:rPr lang="en-US" sz="2600" dirty="0"/>
              <a:t> ,Angeliki </a:t>
            </a:r>
            <a:r>
              <a:rPr lang="en-US" sz="2600" dirty="0" err="1"/>
              <a:t>Kotsiafti</a:t>
            </a:r>
            <a:r>
              <a:rPr lang="en-US" sz="2600" dirty="0"/>
              <a:t> ,Olympia </a:t>
            </a:r>
            <a:r>
              <a:rPr lang="en-US" sz="2600" dirty="0" err="1"/>
              <a:t>Papakonstantinou</a:t>
            </a:r>
            <a:r>
              <a:rPr lang="en-US" sz="2600" dirty="0"/>
              <a:t>  and Sophia </a:t>
            </a:r>
            <a:r>
              <a:rPr lang="en-US" sz="2600" dirty="0" err="1"/>
              <a:t>Delicou</a:t>
            </a:r>
            <a:endParaRPr lang="en-US" sz="2600" dirty="0"/>
          </a:p>
          <a:p>
            <a:pPr marL="0" indent="0">
              <a:buNone/>
            </a:pPr>
            <a:endParaRPr lang="en-US" dirty="0"/>
          </a:p>
        </p:txBody>
      </p:sp>
      <p:sp>
        <p:nvSpPr>
          <p:cNvPr id="11" name="Content Placeholder 10">
            <a:extLst>
              <a:ext uri="{FF2B5EF4-FFF2-40B4-BE49-F238E27FC236}">
                <a16:creationId xmlns:a16="http://schemas.microsoft.com/office/drawing/2014/main" id="{1DA8C34C-166C-AE88-305D-DB2BDE1825B2}"/>
              </a:ext>
            </a:extLst>
          </p:cNvPr>
          <p:cNvSpPr>
            <a:spLocks noGrp="1"/>
          </p:cNvSpPr>
          <p:nvPr>
            <p:ph sz="half" idx="2"/>
          </p:nvPr>
        </p:nvSpPr>
        <p:spPr>
          <a:xfrm>
            <a:off x="4629150" y="1652982"/>
            <a:ext cx="4347520" cy="5334000"/>
          </a:xfrm>
        </p:spPr>
        <p:txBody>
          <a:bodyPr>
            <a:normAutofit fontScale="70000" lnSpcReduction="20000"/>
          </a:bodyPr>
          <a:lstStyle/>
          <a:p>
            <a:pPr marL="0" indent="0">
              <a:buNone/>
            </a:pPr>
            <a:r>
              <a:rPr lang="en-US" b="1" dirty="0"/>
              <a:t>   </a:t>
            </a:r>
            <a:r>
              <a:rPr lang="en-US" sz="2600" b="1" dirty="0"/>
              <a:t>Abstract</a:t>
            </a:r>
          </a:p>
          <a:p>
            <a:r>
              <a:rPr lang="en-US" sz="2600" dirty="0"/>
              <a:t>Extramedullary hematopoiesis (EMH) serves as a compensatory mechanism in chronic hemolytic anemias, such as thalassemia, and can result in spinal cord compression. This case report highlights a 36-year-old woman with transfusion-dependent β-thalassemia (TDT) who presented with lower extremity motor deficiency, pelvic paresthesia, and bladder dysfunction. The patient had a history of lower back pain, bilateral lower limb weakness, and demonstrated poor compliance with iron chelation therapy. MRI findings indicated spinal cord compression attributable to extramedullary hematopoiesis. Due to the infeasibility of surgical intervention, the patient underwent </a:t>
            </a:r>
            <a:r>
              <a:rPr lang="en-US" sz="2600" dirty="0" err="1"/>
              <a:t>hypertransfusion</a:t>
            </a:r>
            <a:r>
              <a:rPr lang="en-US" sz="2600" dirty="0"/>
              <a:t> and iron chelation therapy. While neurological symptoms improved, urinary retention persisted. The patient continues to receive iron chelation treatment and undergo transfusions. Managing extramedullary hematopoiesis in thalassemia necessitates an individualized treatment approach.</a:t>
            </a:r>
          </a:p>
        </p:txBody>
      </p:sp>
      <p:sp>
        <p:nvSpPr>
          <p:cNvPr id="5" name="TextBox 4">
            <a:extLst>
              <a:ext uri="{FF2B5EF4-FFF2-40B4-BE49-F238E27FC236}">
                <a16:creationId xmlns:a16="http://schemas.microsoft.com/office/drawing/2014/main" id="{38C1E449-A980-5210-4D12-DE18D5980A86}"/>
              </a:ext>
            </a:extLst>
          </p:cNvPr>
          <p:cNvSpPr txBox="1"/>
          <p:nvPr/>
        </p:nvSpPr>
        <p:spPr>
          <a:xfrm>
            <a:off x="4399908" y="5113199"/>
            <a:ext cx="4576762" cy="646331"/>
          </a:xfrm>
          <a:prstGeom prst="rect">
            <a:avLst/>
          </a:prstGeom>
          <a:noFill/>
        </p:spPr>
        <p:txBody>
          <a:bodyPr wrap="square">
            <a:spAutoFit/>
          </a:bodyPr>
          <a:lstStyle/>
          <a:p>
            <a:endParaRPr lang="en-US" dirty="0"/>
          </a:p>
          <a:p>
            <a:endParaRPr lang="en-US" dirty="0"/>
          </a:p>
        </p:txBody>
      </p:sp>
      <p:sp>
        <p:nvSpPr>
          <p:cNvPr id="3" name="Slide Number Placeholder 5">
            <a:extLst>
              <a:ext uri="{FF2B5EF4-FFF2-40B4-BE49-F238E27FC236}">
                <a16:creationId xmlns:a16="http://schemas.microsoft.com/office/drawing/2014/main" id="{CAC12A47-523F-E31D-392A-043B3F70749D}"/>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Spiral Integration</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
        <p:nvSpPr>
          <p:cNvPr id="4" name="Slide Number Placeholder 5">
            <a:extLst>
              <a:ext uri="{FF2B5EF4-FFF2-40B4-BE49-F238E27FC236}">
                <a16:creationId xmlns:a16="http://schemas.microsoft.com/office/drawing/2014/main" id="{B3D2C796-C395-19F6-5B08-A291B9891701}"/>
              </a:ext>
            </a:extLst>
          </p:cNvPr>
          <p:cNvSpPr txBox="1">
            <a:spLocks/>
          </p:cNvSpPr>
          <p:nvPr/>
        </p:nvSpPr>
        <p:spPr>
          <a:xfrm>
            <a:off x="6504864" y="99219"/>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alibri"/>
              </a:rPr>
              <a:t>Research Article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950481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4EBF861-9669-1CB2-5BE6-67B56130308E}"/>
              </a:ext>
            </a:extLst>
          </p:cNvPr>
          <p:cNvSpPr>
            <a:spLocks noGrp="1"/>
          </p:cNvSpPr>
          <p:nvPr>
            <p:ph type="title"/>
          </p:nvPr>
        </p:nvSpPr>
        <p:spPr>
          <a:xfrm>
            <a:off x="628650" y="365126"/>
            <a:ext cx="7886700" cy="1325563"/>
          </a:xfrm>
        </p:spPr>
        <p:txBody>
          <a:bodyPr>
            <a:normAutofit/>
          </a:bodyPr>
          <a:lstStyle/>
          <a:p>
            <a:pPr algn="ctr"/>
            <a:r>
              <a:rPr lang="en-US" sz="3600" b="1" dirty="0">
                <a:latin typeface="+mn-lt"/>
              </a:rPr>
              <a:t>CBL- Assessment</a:t>
            </a:r>
          </a:p>
        </p:txBody>
      </p:sp>
      <p:graphicFrame>
        <p:nvGraphicFramePr>
          <p:cNvPr id="8" name="Rectangle 1">
            <a:extLst>
              <a:ext uri="{FF2B5EF4-FFF2-40B4-BE49-F238E27FC236}">
                <a16:creationId xmlns:a16="http://schemas.microsoft.com/office/drawing/2014/main" id="{C3EFC7C6-B328-D1DD-3FDF-7E33C74A4D03}"/>
              </a:ext>
            </a:extLst>
          </p:cNvPr>
          <p:cNvGraphicFramePr>
            <a:graphicFrameLocks noGrp="1"/>
          </p:cNvGraphicFramePr>
          <p:nvPr>
            <p:ph idx="1"/>
            <p:extLst>
              <p:ext uri="{D42A27DB-BD31-4B8C-83A1-F6EECF244321}">
                <p14:modId xmlns:p14="http://schemas.microsoft.com/office/powerpoint/2010/main" val="2750724726"/>
              </p:ext>
            </p:extLst>
          </p:nvPr>
        </p:nvGraphicFramePr>
        <p:xfrm>
          <a:off x="457200" y="15240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7665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F5CC1-7B15-93FB-8352-0BA4062F981D}"/>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C2FDE7AF-B6AD-8CEF-2117-95C98E302895}"/>
              </a:ext>
            </a:extLst>
          </p:cNvPr>
          <p:cNvSpPr>
            <a:spLocks noGrp="1"/>
          </p:cNvSpPr>
          <p:nvPr>
            <p:ph type="title"/>
          </p:nvPr>
        </p:nvSpPr>
        <p:spPr/>
        <p:txBody>
          <a:bodyPr>
            <a:normAutofit/>
          </a:bodyPr>
          <a:lstStyle/>
          <a:p>
            <a:pPr algn="ctr"/>
            <a:r>
              <a:rPr lang="en-US" sz="3600" b="1" dirty="0">
                <a:latin typeface="+mn-lt"/>
              </a:rPr>
              <a:t>CBL- MCQ Assessment</a:t>
            </a:r>
          </a:p>
        </p:txBody>
      </p:sp>
      <p:sp>
        <p:nvSpPr>
          <p:cNvPr id="4" name="Content Placeholder 3">
            <a:extLst>
              <a:ext uri="{FF2B5EF4-FFF2-40B4-BE49-F238E27FC236}">
                <a16:creationId xmlns:a16="http://schemas.microsoft.com/office/drawing/2014/main" id="{EEF05110-2FC0-B2BC-4AAE-E75BCB90CCD4}"/>
              </a:ext>
            </a:extLst>
          </p:cNvPr>
          <p:cNvSpPr>
            <a:spLocks noGrp="1"/>
          </p:cNvSpPr>
          <p:nvPr>
            <p:ph sz="half" idx="1"/>
          </p:nvPr>
        </p:nvSpPr>
        <p:spPr/>
        <p:txBody>
          <a:bodyPr/>
          <a:lstStyle/>
          <a:p>
            <a:pPr marL="0" indent="0">
              <a:buNone/>
            </a:pPr>
            <a:r>
              <a:rPr lang="en-US" b="1" dirty="0"/>
              <a:t>1.</a:t>
            </a:r>
            <a:r>
              <a:rPr lang="en-US" dirty="0"/>
              <a:t> </a:t>
            </a:r>
            <a:r>
              <a:rPr lang="en-US" b="1" dirty="0"/>
              <a:t>Which protein in red blood cells carries oxygen?</a:t>
            </a:r>
            <a:br>
              <a:rPr lang="en-US" dirty="0"/>
            </a:br>
            <a:r>
              <a:rPr lang="en-US" dirty="0"/>
              <a:t>A) Hemoglobin</a:t>
            </a:r>
            <a:br>
              <a:rPr lang="en-US" dirty="0"/>
            </a:br>
            <a:r>
              <a:rPr lang="en-US" dirty="0"/>
              <a:t>B) Albumin</a:t>
            </a:r>
            <a:br>
              <a:rPr lang="en-US" dirty="0"/>
            </a:br>
            <a:r>
              <a:rPr lang="en-US" dirty="0"/>
              <a:t>C) Myoglobin</a:t>
            </a:r>
            <a:br>
              <a:rPr lang="en-US" dirty="0"/>
            </a:br>
            <a:r>
              <a:rPr lang="en-US" dirty="0"/>
              <a:t>D) Fibrinogen</a:t>
            </a:r>
            <a:br>
              <a:rPr lang="en-US" dirty="0"/>
            </a:br>
            <a:r>
              <a:rPr lang="en-US" dirty="0"/>
              <a:t>E) Ferritin</a:t>
            </a:r>
          </a:p>
          <a:p>
            <a:pPr marL="0" indent="0">
              <a:buNone/>
            </a:pPr>
            <a:r>
              <a:rPr lang="en-US" b="1" dirty="0"/>
              <a:t>2.</a:t>
            </a:r>
            <a:r>
              <a:rPr lang="en-US" dirty="0"/>
              <a:t> </a:t>
            </a:r>
            <a:r>
              <a:rPr lang="en-US" b="1" dirty="0"/>
              <a:t>Which metal ion is essential for hemoglobin function?</a:t>
            </a:r>
            <a:br>
              <a:rPr lang="en-US" dirty="0"/>
            </a:br>
            <a:r>
              <a:rPr lang="en-US" dirty="0"/>
              <a:t>A) Zinc</a:t>
            </a:r>
            <a:br>
              <a:rPr lang="en-US" dirty="0"/>
            </a:br>
            <a:r>
              <a:rPr lang="en-US" dirty="0"/>
              <a:t>B) Iron</a:t>
            </a:r>
            <a:br>
              <a:rPr lang="en-US" dirty="0"/>
            </a:br>
            <a:r>
              <a:rPr lang="en-US" dirty="0"/>
              <a:t>C) Copper</a:t>
            </a:r>
            <a:br>
              <a:rPr lang="en-US" dirty="0"/>
            </a:br>
            <a:r>
              <a:rPr lang="en-US" dirty="0"/>
              <a:t>D) Calcium</a:t>
            </a:r>
            <a:br>
              <a:rPr lang="en-US" dirty="0"/>
            </a:br>
            <a:r>
              <a:rPr lang="en-US" dirty="0"/>
              <a:t>E) Magnesium</a:t>
            </a:r>
          </a:p>
          <a:p>
            <a:endParaRPr lang="en-US" dirty="0"/>
          </a:p>
        </p:txBody>
      </p:sp>
      <p:sp>
        <p:nvSpPr>
          <p:cNvPr id="5" name="Content Placeholder 4">
            <a:extLst>
              <a:ext uri="{FF2B5EF4-FFF2-40B4-BE49-F238E27FC236}">
                <a16:creationId xmlns:a16="http://schemas.microsoft.com/office/drawing/2014/main" id="{F915CB08-EC7D-A621-5A82-2CD95677268E}"/>
              </a:ext>
            </a:extLst>
          </p:cNvPr>
          <p:cNvSpPr>
            <a:spLocks noGrp="1"/>
          </p:cNvSpPr>
          <p:nvPr>
            <p:ph sz="half" idx="2"/>
          </p:nvPr>
        </p:nvSpPr>
        <p:spPr/>
        <p:txBody>
          <a:bodyPr/>
          <a:lstStyle/>
          <a:p>
            <a:pPr marL="0" indent="0">
              <a:buNone/>
            </a:pPr>
            <a:r>
              <a:rPr lang="en-US" b="1" dirty="0"/>
              <a:t>3.</a:t>
            </a:r>
            <a:r>
              <a:rPr lang="en-US" dirty="0"/>
              <a:t> </a:t>
            </a:r>
            <a:r>
              <a:rPr lang="en-US" b="1" dirty="0"/>
              <a:t>Which enzyme is required for heme biosynthesis?</a:t>
            </a:r>
            <a:br>
              <a:rPr lang="en-US" dirty="0"/>
            </a:br>
            <a:r>
              <a:rPr lang="en-US" dirty="0"/>
              <a:t>A) Catalase</a:t>
            </a:r>
            <a:br>
              <a:rPr lang="en-US" dirty="0"/>
            </a:br>
            <a:r>
              <a:rPr lang="en-US" dirty="0"/>
              <a:t>B) Hexokinase</a:t>
            </a:r>
            <a:br>
              <a:rPr lang="en-US" dirty="0"/>
            </a:br>
            <a:r>
              <a:rPr lang="en-US" dirty="0"/>
              <a:t>C) Transaminase</a:t>
            </a:r>
            <a:br>
              <a:rPr lang="en-US" dirty="0"/>
            </a:br>
            <a:r>
              <a:rPr lang="en-US" dirty="0"/>
              <a:t>D) Pyruvate kinase</a:t>
            </a:r>
            <a:br>
              <a:rPr lang="en-US" dirty="0"/>
            </a:br>
            <a:r>
              <a:rPr lang="en-US" dirty="0"/>
              <a:t>E) ALA Synthase</a:t>
            </a:r>
          </a:p>
          <a:p>
            <a:pPr marL="0" indent="0">
              <a:buNone/>
            </a:pPr>
            <a:r>
              <a:rPr lang="en-US" b="1" dirty="0"/>
              <a:t>4.</a:t>
            </a:r>
            <a:r>
              <a:rPr lang="en-US" dirty="0"/>
              <a:t> </a:t>
            </a:r>
            <a:r>
              <a:rPr lang="en-US" b="1" dirty="0"/>
              <a:t>Which type of hemoglobin is increased in </a:t>
            </a:r>
            <a:r>
              <a:rPr lang="el-GR" b="1" dirty="0"/>
              <a:t>β-</a:t>
            </a:r>
            <a:r>
              <a:rPr lang="en-US" b="1" dirty="0"/>
              <a:t>thalassemia?</a:t>
            </a:r>
            <a:br>
              <a:rPr lang="en-US" dirty="0"/>
            </a:br>
            <a:r>
              <a:rPr lang="en-US" dirty="0"/>
              <a:t>A) HbA2</a:t>
            </a:r>
            <a:br>
              <a:rPr lang="en-US" dirty="0"/>
            </a:br>
            <a:r>
              <a:rPr lang="en-US" dirty="0"/>
              <a:t>B) </a:t>
            </a:r>
            <a:r>
              <a:rPr lang="en-US" dirty="0" err="1"/>
              <a:t>HbA</a:t>
            </a:r>
            <a:br>
              <a:rPr lang="en-US" dirty="0"/>
            </a:br>
            <a:r>
              <a:rPr lang="en-US" dirty="0"/>
              <a:t>C) </a:t>
            </a:r>
            <a:r>
              <a:rPr lang="en-US" dirty="0" err="1"/>
              <a:t>HbF</a:t>
            </a:r>
            <a:br>
              <a:rPr lang="en-US" dirty="0"/>
            </a:br>
            <a:r>
              <a:rPr lang="en-US" dirty="0"/>
              <a:t>D) </a:t>
            </a:r>
            <a:r>
              <a:rPr lang="en-US" dirty="0" err="1"/>
              <a:t>HbS</a:t>
            </a:r>
            <a:br>
              <a:rPr lang="en-US" dirty="0"/>
            </a:br>
            <a:r>
              <a:rPr lang="en-US" dirty="0"/>
              <a:t>E) </a:t>
            </a:r>
            <a:r>
              <a:rPr lang="en-US" dirty="0" err="1"/>
              <a:t>HbC</a:t>
            </a:r>
            <a:endParaRPr lang="en-US" dirty="0"/>
          </a:p>
          <a:p>
            <a:pPr marL="0" indent="0">
              <a:buNone/>
            </a:pPr>
            <a:endParaRPr lang="en-US" dirty="0"/>
          </a:p>
        </p:txBody>
      </p:sp>
    </p:spTree>
    <p:extLst>
      <p:ext uri="{BB962C8B-B14F-4D97-AF65-F5344CB8AC3E}">
        <p14:creationId xmlns:p14="http://schemas.microsoft.com/office/powerpoint/2010/main" val="946281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A055D-53AE-0322-C528-C254777DDB46}"/>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66C23218-D499-B859-A225-7B0BE35A0BEA}"/>
              </a:ext>
            </a:extLst>
          </p:cNvPr>
          <p:cNvSpPr>
            <a:spLocks noGrp="1"/>
          </p:cNvSpPr>
          <p:nvPr>
            <p:ph type="title"/>
          </p:nvPr>
        </p:nvSpPr>
        <p:spPr/>
        <p:txBody>
          <a:bodyPr>
            <a:normAutofit/>
          </a:bodyPr>
          <a:lstStyle/>
          <a:p>
            <a:pPr algn="ctr"/>
            <a:r>
              <a:rPr lang="en-US" sz="3600" b="1" dirty="0">
                <a:latin typeface="+mn-lt"/>
              </a:rPr>
              <a:t>CBL- MCQ Assessment</a:t>
            </a:r>
          </a:p>
        </p:txBody>
      </p:sp>
      <p:sp>
        <p:nvSpPr>
          <p:cNvPr id="4" name="Content Placeholder 3">
            <a:extLst>
              <a:ext uri="{FF2B5EF4-FFF2-40B4-BE49-F238E27FC236}">
                <a16:creationId xmlns:a16="http://schemas.microsoft.com/office/drawing/2014/main" id="{A2322448-4B53-8D56-06AF-FC1343868AB1}"/>
              </a:ext>
            </a:extLst>
          </p:cNvPr>
          <p:cNvSpPr>
            <a:spLocks noGrp="1"/>
          </p:cNvSpPr>
          <p:nvPr>
            <p:ph sz="half" idx="1"/>
          </p:nvPr>
        </p:nvSpPr>
        <p:spPr/>
        <p:txBody>
          <a:bodyPr>
            <a:normAutofit/>
          </a:bodyPr>
          <a:lstStyle/>
          <a:p>
            <a:pPr marL="0" indent="0">
              <a:buNone/>
            </a:pPr>
            <a:r>
              <a:rPr lang="en-US" b="1" dirty="0"/>
              <a:t>5.</a:t>
            </a:r>
            <a:r>
              <a:rPr lang="en-US" dirty="0"/>
              <a:t> </a:t>
            </a:r>
            <a:r>
              <a:rPr lang="en-US" b="1" dirty="0"/>
              <a:t>Which biochemical test is used for thalassemia diagnosis?</a:t>
            </a:r>
            <a:br>
              <a:rPr lang="en-US" dirty="0"/>
            </a:br>
            <a:r>
              <a:rPr lang="en-US" dirty="0"/>
              <a:t>A) Electrophoresis</a:t>
            </a:r>
            <a:br>
              <a:rPr lang="en-US" dirty="0"/>
            </a:br>
            <a:r>
              <a:rPr lang="en-US" dirty="0"/>
              <a:t>B) PCR</a:t>
            </a:r>
            <a:br>
              <a:rPr lang="en-US" dirty="0"/>
            </a:br>
            <a:r>
              <a:rPr lang="en-US" dirty="0"/>
              <a:t>C) Western blot</a:t>
            </a:r>
            <a:br>
              <a:rPr lang="en-US" dirty="0"/>
            </a:br>
            <a:r>
              <a:rPr lang="en-US" dirty="0"/>
              <a:t>D) ELISA</a:t>
            </a:r>
            <a:br>
              <a:rPr lang="en-US" dirty="0"/>
            </a:br>
            <a:r>
              <a:rPr lang="en-US" dirty="0"/>
              <a:t>E) Spectrophotometry</a:t>
            </a:r>
          </a:p>
          <a:p>
            <a:pPr marL="0" indent="0">
              <a:buNone/>
            </a:pPr>
            <a:r>
              <a:rPr lang="en-US" b="1" dirty="0"/>
              <a:t>6.</a:t>
            </a:r>
            <a:r>
              <a:rPr lang="en-US" dirty="0"/>
              <a:t> </a:t>
            </a:r>
            <a:r>
              <a:rPr lang="en-US" b="1" dirty="0"/>
              <a:t>Which globin chain is absent in </a:t>
            </a:r>
            <a:r>
              <a:rPr lang="el-GR" b="1" dirty="0"/>
              <a:t>α-</a:t>
            </a:r>
            <a:r>
              <a:rPr lang="en-US" b="1" dirty="0"/>
              <a:t>thalassemia?</a:t>
            </a:r>
            <a:br>
              <a:rPr lang="en-US" dirty="0"/>
            </a:br>
            <a:r>
              <a:rPr lang="en-US" dirty="0"/>
              <a:t>A) Alpha</a:t>
            </a:r>
            <a:br>
              <a:rPr lang="en-US" dirty="0"/>
            </a:br>
            <a:r>
              <a:rPr lang="en-US" dirty="0"/>
              <a:t>B) Beta</a:t>
            </a:r>
            <a:br>
              <a:rPr lang="en-US" dirty="0"/>
            </a:br>
            <a:r>
              <a:rPr lang="en-US" dirty="0"/>
              <a:t>C) Gamma</a:t>
            </a:r>
            <a:br>
              <a:rPr lang="en-US" dirty="0"/>
            </a:br>
            <a:r>
              <a:rPr lang="en-US" dirty="0"/>
              <a:t>D) Delta</a:t>
            </a:r>
            <a:br>
              <a:rPr lang="en-US" dirty="0"/>
            </a:br>
            <a:r>
              <a:rPr lang="en-US" dirty="0"/>
              <a:t>E) Epsilon</a:t>
            </a:r>
          </a:p>
          <a:p>
            <a:pPr marL="0" indent="0">
              <a:buNone/>
            </a:pPr>
            <a:endParaRPr lang="en-US" dirty="0"/>
          </a:p>
        </p:txBody>
      </p:sp>
      <p:sp>
        <p:nvSpPr>
          <p:cNvPr id="5" name="Content Placeholder 4">
            <a:extLst>
              <a:ext uri="{FF2B5EF4-FFF2-40B4-BE49-F238E27FC236}">
                <a16:creationId xmlns:a16="http://schemas.microsoft.com/office/drawing/2014/main" id="{9E26E8CD-D624-8B84-B8F4-CA8A579639AE}"/>
              </a:ext>
            </a:extLst>
          </p:cNvPr>
          <p:cNvSpPr>
            <a:spLocks noGrp="1"/>
          </p:cNvSpPr>
          <p:nvPr>
            <p:ph sz="half" idx="2"/>
          </p:nvPr>
        </p:nvSpPr>
        <p:spPr/>
        <p:txBody>
          <a:bodyPr>
            <a:normAutofit/>
          </a:bodyPr>
          <a:lstStyle/>
          <a:p>
            <a:pPr marL="0" indent="0">
              <a:buNone/>
            </a:pPr>
            <a:r>
              <a:rPr lang="en-US" b="1" dirty="0"/>
              <a:t>7.</a:t>
            </a:r>
            <a:r>
              <a:rPr lang="en-US" dirty="0"/>
              <a:t> </a:t>
            </a:r>
            <a:r>
              <a:rPr lang="en-US" b="1" dirty="0"/>
              <a:t>Which genetic mutation causes </a:t>
            </a:r>
            <a:r>
              <a:rPr lang="el-GR" b="1" dirty="0"/>
              <a:t>β-</a:t>
            </a:r>
            <a:r>
              <a:rPr lang="en-US" b="1" dirty="0"/>
              <a:t>thalassemia?</a:t>
            </a:r>
            <a:br>
              <a:rPr lang="en-US" dirty="0"/>
            </a:br>
            <a:r>
              <a:rPr lang="en-US" dirty="0"/>
              <a:t>A) Deletion</a:t>
            </a:r>
            <a:br>
              <a:rPr lang="en-US" dirty="0"/>
            </a:br>
            <a:r>
              <a:rPr lang="en-US" dirty="0"/>
              <a:t>B) Frameshift</a:t>
            </a:r>
            <a:br>
              <a:rPr lang="en-US" dirty="0"/>
            </a:br>
            <a:r>
              <a:rPr lang="en-US" dirty="0"/>
              <a:t>C) Point</a:t>
            </a:r>
            <a:br>
              <a:rPr lang="en-US" dirty="0"/>
            </a:br>
            <a:r>
              <a:rPr lang="en-US" dirty="0"/>
              <a:t>D) Insertion</a:t>
            </a:r>
            <a:br>
              <a:rPr lang="en-US" dirty="0"/>
            </a:br>
            <a:r>
              <a:rPr lang="en-US" dirty="0"/>
              <a:t>E) Duplication</a:t>
            </a:r>
          </a:p>
          <a:p>
            <a:pPr marL="0" indent="0">
              <a:buNone/>
            </a:pPr>
            <a:r>
              <a:rPr lang="en-US" b="1" dirty="0"/>
              <a:t>8.</a:t>
            </a:r>
            <a:r>
              <a:rPr lang="en-US" dirty="0"/>
              <a:t> </a:t>
            </a:r>
            <a:r>
              <a:rPr lang="en-US" b="1" dirty="0"/>
              <a:t>Which organ is responsible for iron storage?</a:t>
            </a:r>
            <a:br>
              <a:rPr lang="en-US" dirty="0"/>
            </a:br>
            <a:r>
              <a:rPr lang="en-US" dirty="0"/>
              <a:t>A) Brain</a:t>
            </a:r>
            <a:br>
              <a:rPr lang="en-US" dirty="0"/>
            </a:br>
            <a:r>
              <a:rPr lang="en-US" dirty="0"/>
              <a:t>B) Kidney</a:t>
            </a:r>
            <a:br>
              <a:rPr lang="en-US" dirty="0"/>
            </a:br>
            <a:r>
              <a:rPr lang="en-US" dirty="0"/>
              <a:t>C) Heart</a:t>
            </a:r>
            <a:br>
              <a:rPr lang="en-US" dirty="0"/>
            </a:br>
            <a:r>
              <a:rPr lang="en-US" dirty="0"/>
              <a:t>D) Liver</a:t>
            </a:r>
            <a:br>
              <a:rPr lang="en-US" dirty="0"/>
            </a:br>
            <a:r>
              <a:rPr lang="en-US" dirty="0"/>
              <a:t>E) Pancreas</a:t>
            </a:r>
          </a:p>
          <a:p>
            <a:pPr marL="0" indent="0">
              <a:buNone/>
            </a:pPr>
            <a:endParaRPr lang="en-US" dirty="0"/>
          </a:p>
        </p:txBody>
      </p:sp>
    </p:spTree>
    <p:extLst>
      <p:ext uri="{BB962C8B-B14F-4D97-AF65-F5344CB8AC3E}">
        <p14:creationId xmlns:p14="http://schemas.microsoft.com/office/powerpoint/2010/main" val="387005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1AA6D-2DFC-0FBE-6754-E16A5B88510A}"/>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1370FF18-66F8-0DB9-EC55-BA87F2781F3E}"/>
              </a:ext>
            </a:extLst>
          </p:cNvPr>
          <p:cNvSpPr>
            <a:spLocks noGrp="1"/>
          </p:cNvSpPr>
          <p:nvPr>
            <p:ph type="title"/>
          </p:nvPr>
        </p:nvSpPr>
        <p:spPr/>
        <p:txBody>
          <a:bodyPr>
            <a:normAutofit/>
          </a:bodyPr>
          <a:lstStyle/>
          <a:p>
            <a:pPr algn="ctr"/>
            <a:r>
              <a:rPr lang="en-US" sz="3600" b="1" dirty="0">
                <a:latin typeface="+mn-lt"/>
              </a:rPr>
              <a:t>CBL- MCQ Assessment</a:t>
            </a:r>
          </a:p>
        </p:txBody>
      </p:sp>
      <p:sp>
        <p:nvSpPr>
          <p:cNvPr id="4" name="Content Placeholder 3">
            <a:extLst>
              <a:ext uri="{FF2B5EF4-FFF2-40B4-BE49-F238E27FC236}">
                <a16:creationId xmlns:a16="http://schemas.microsoft.com/office/drawing/2014/main" id="{91E2F8F2-F8F9-56C2-2C60-079381AC7600}"/>
              </a:ext>
            </a:extLst>
          </p:cNvPr>
          <p:cNvSpPr>
            <a:spLocks noGrp="1"/>
          </p:cNvSpPr>
          <p:nvPr>
            <p:ph sz="half" idx="1"/>
          </p:nvPr>
        </p:nvSpPr>
        <p:spPr/>
        <p:txBody>
          <a:bodyPr>
            <a:normAutofit lnSpcReduction="10000"/>
          </a:bodyPr>
          <a:lstStyle/>
          <a:p>
            <a:pPr marL="0" indent="0">
              <a:buNone/>
            </a:pPr>
            <a:r>
              <a:rPr lang="en-US" b="1" dirty="0"/>
              <a:t>9.</a:t>
            </a:r>
            <a:r>
              <a:rPr lang="en-US" dirty="0"/>
              <a:t> </a:t>
            </a:r>
            <a:r>
              <a:rPr lang="en-US" b="1" dirty="0"/>
              <a:t>Which vitamin enhances iron absorption?</a:t>
            </a:r>
            <a:br>
              <a:rPr lang="en-US" dirty="0"/>
            </a:br>
            <a:r>
              <a:rPr lang="en-US" dirty="0"/>
              <a:t>A) Vitamin B12</a:t>
            </a:r>
            <a:br>
              <a:rPr lang="en-US" dirty="0"/>
            </a:br>
            <a:r>
              <a:rPr lang="en-US" dirty="0"/>
              <a:t>B) Vitamin D</a:t>
            </a:r>
            <a:br>
              <a:rPr lang="en-US" dirty="0"/>
            </a:br>
            <a:r>
              <a:rPr lang="en-US" dirty="0"/>
              <a:t>C) Vitamin K</a:t>
            </a:r>
            <a:br>
              <a:rPr lang="en-US" dirty="0"/>
            </a:br>
            <a:r>
              <a:rPr lang="en-US" dirty="0"/>
              <a:t>D) Vitamin A</a:t>
            </a:r>
            <a:br>
              <a:rPr lang="en-US" dirty="0"/>
            </a:br>
            <a:r>
              <a:rPr lang="en-US" dirty="0"/>
              <a:t>E) Vitamin C</a:t>
            </a:r>
          </a:p>
          <a:p>
            <a:pPr marL="0" indent="0">
              <a:buNone/>
            </a:pPr>
            <a:r>
              <a:rPr lang="en-US" b="1" dirty="0"/>
              <a:t>10.</a:t>
            </a:r>
            <a:r>
              <a:rPr lang="en-US" dirty="0"/>
              <a:t> </a:t>
            </a:r>
            <a:r>
              <a:rPr lang="en-US" b="1" dirty="0"/>
              <a:t>What is the most common inheritance pattern of thalassemia?</a:t>
            </a:r>
            <a:br>
              <a:rPr lang="en-US" dirty="0"/>
            </a:br>
            <a:r>
              <a:rPr lang="en-US" dirty="0"/>
              <a:t>A) Autosomal recessive</a:t>
            </a:r>
            <a:br>
              <a:rPr lang="en-US" dirty="0"/>
            </a:br>
            <a:r>
              <a:rPr lang="en-US" dirty="0"/>
              <a:t>B) Autosomal dominant</a:t>
            </a:r>
            <a:br>
              <a:rPr lang="en-US" dirty="0"/>
            </a:br>
            <a:r>
              <a:rPr lang="en-US" dirty="0"/>
              <a:t>C) X-linked recessive</a:t>
            </a:r>
            <a:br>
              <a:rPr lang="en-US" dirty="0"/>
            </a:br>
            <a:r>
              <a:rPr lang="en-US" dirty="0"/>
              <a:t>D) X-linked dominant</a:t>
            </a:r>
            <a:br>
              <a:rPr lang="en-US" dirty="0"/>
            </a:br>
            <a:r>
              <a:rPr lang="en-US" dirty="0"/>
              <a:t>E) Mitochondrial</a:t>
            </a:r>
          </a:p>
          <a:p>
            <a:pPr marL="0" indent="0">
              <a:buNone/>
            </a:pPr>
            <a:endParaRPr lang="en-US" dirty="0"/>
          </a:p>
        </p:txBody>
      </p:sp>
      <p:sp>
        <p:nvSpPr>
          <p:cNvPr id="5" name="Content Placeholder 4">
            <a:extLst>
              <a:ext uri="{FF2B5EF4-FFF2-40B4-BE49-F238E27FC236}">
                <a16:creationId xmlns:a16="http://schemas.microsoft.com/office/drawing/2014/main" id="{FCAE87DD-30AC-2852-25D7-FCCA7936030C}"/>
              </a:ext>
            </a:extLst>
          </p:cNvPr>
          <p:cNvSpPr>
            <a:spLocks noGrp="1"/>
          </p:cNvSpPr>
          <p:nvPr>
            <p:ph sz="half" idx="2"/>
          </p:nvPr>
        </p:nvSpPr>
        <p:spPr/>
        <p:txBody>
          <a:bodyPr>
            <a:normAutofit lnSpcReduction="10000"/>
          </a:bodyPr>
          <a:lstStyle/>
          <a:p>
            <a:pPr marL="0" indent="0">
              <a:buNone/>
            </a:pPr>
            <a:r>
              <a:rPr lang="en-US" b="1" dirty="0"/>
              <a:t>Answers</a:t>
            </a:r>
          </a:p>
          <a:p>
            <a:pPr marL="457200" indent="-457200">
              <a:buFont typeface="+mj-lt"/>
              <a:buAutoNum type="arabicPeriod"/>
            </a:pPr>
            <a:r>
              <a:rPr lang="en-US" b="1" dirty="0"/>
              <a:t>A</a:t>
            </a:r>
          </a:p>
          <a:p>
            <a:pPr marL="457200" indent="-457200">
              <a:buFont typeface="+mj-lt"/>
              <a:buAutoNum type="arabicPeriod"/>
            </a:pPr>
            <a:r>
              <a:rPr lang="en-US" b="1" dirty="0"/>
              <a:t>B</a:t>
            </a:r>
          </a:p>
          <a:p>
            <a:pPr marL="457200" indent="-457200">
              <a:buFont typeface="+mj-lt"/>
              <a:buAutoNum type="arabicPeriod"/>
            </a:pPr>
            <a:r>
              <a:rPr lang="en-US" b="1" dirty="0"/>
              <a:t>E</a:t>
            </a:r>
          </a:p>
          <a:p>
            <a:pPr marL="457200" indent="-457200">
              <a:buFont typeface="+mj-lt"/>
              <a:buAutoNum type="arabicPeriod"/>
            </a:pPr>
            <a:r>
              <a:rPr lang="en-US" b="1" dirty="0"/>
              <a:t>C</a:t>
            </a:r>
          </a:p>
          <a:p>
            <a:pPr marL="457200" indent="-457200">
              <a:buFont typeface="+mj-lt"/>
              <a:buAutoNum type="arabicPeriod"/>
            </a:pPr>
            <a:r>
              <a:rPr lang="en-US" b="1" dirty="0"/>
              <a:t>A</a:t>
            </a:r>
          </a:p>
          <a:p>
            <a:pPr marL="457200" indent="-457200">
              <a:buFont typeface="+mj-lt"/>
              <a:buAutoNum type="arabicPeriod"/>
            </a:pPr>
            <a:r>
              <a:rPr lang="en-US" b="1" dirty="0"/>
              <a:t>A</a:t>
            </a:r>
          </a:p>
          <a:p>
            <a:pPr marL="457200" indent="-457200">
              <a:buFont typeface="+mj-lt"/>
              <a:buAutoNum type="arabicPeriod"/>
            </a:pPr>
            <a:r>
              <a:rPr lang="en-US" b="1" dirty="0"/>
              <a:t>C</a:t>
            </a:r>
          </a:p>
          <a:p>
            <a:pPr marL="457200" indent="-457200">
              <a:buFont typeface="+mj-lt"/>
              <a:buAutoNum type="arabicPeriod"/>
            </a:pPr>
            <a:r>
              <a:rPr lang="en-US" b="1" dirty="0"/>
              <a:t>D</a:t>
            </a:r>
          </a:p>
          <a:p>
            <a:pPr marL="457200" indent="-457200">
              <a:buFont typeface="+mj-lt"/>
              <a:buAutoNum type="arabicPeriod"/>
            </a:pPr>
            <a:r>
              <a:rPr lang="en-US" b="1" dirty="0"/>
              <a:t>E</a:t>
            </a:r>
          </a:p>
          <a:p>
            <a:pPr marL="457200" indent="-457200">
              <a:buFont typeface="+mj-lt"/>
              <a:buAutoNum type="arabicPeriod"/>
            </a:pPr>
            <a:r>
              <a:rPr lang="en-US" b="1" dirty="0"/>
              <a:t>A</a:t>
            </a:r>
          </a:p>
        </p:txBody>
      </p:sp>
    </p:spTree>
    <p:extLst>
      <p:ext uri="{BB962C8B-B14F-4D97-AF65-F5344CB8AC3E}">
        <p14:creationId xmlns:p14="http://schemas.microsoft.com/office/powerpoint/2010/main" val="2034061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126"/>
            <a:ext cx="7753350" cy="1325563"/>
          </a:xfrm>
        </p:spPr>
        <p:txBody>
          <a:bodyPr>
            <a:normAutofit/>
          </a:bodyPr>
          <a:lstStyle/>
          <a:p>
            <a:pPr algn="ctr"/>
            <a:r>
              <a:rPr lang="en-US" sz="4000" b="1" dirty="0">
                <a:solidFill>
                  <a:schemeClr val="accent4"/>
                </a:solidFill>
                <a:latin typeface="+mn-lt"/>
              </a:rPr>
              <a:t>How to use HEC Digital Library </a:t>
            </a:r>
          </a:p>
        </p:txBody>
      </p:sp>
      <p:sp>
        <p:nvSpPr>
          <p:cNvPr id="3" name="Content Placeholder 2"/>
          <p:cNvSpPr>
            <a:spLocks noGrp="1"/>
          </p:cNvSpPr>
          <p:nvPr>
            <p:ph idx="1"/>
          </p:nvPr>
        </p:nvSpPr>
        <p:spPr>
          <a:xfrm>
            <a:off x="0" y="1143000"/>
            <a:ext cx="9144000" cy="5715000"/>
          </a:xfrm>
        </p:spPr>
        <p:txBody>
          <a:bodyPr>
            <a:normAutofit/>
          </a:bodyPr>
          <a:lstStyle/>
          <a:p>
            <a:pPr marL="0" indent="0">
              <a:buNone/>
            </a:pPr>
            <a:endParaRPr lang="en-US" dirty="0"/>
          </a:p>
          <a:p>
            <a:pPr marL="0" indent="0" algn="just">
              <a:buNone/>
            </a:pPr>
            <a:r>
              <a:rPr lang="en-US" sz="2400" dirty="0"/>
              <a:t>Steps to Access HEC Digital Library</a:t>
            </a:r>
          </a:p>
          <a:p>
            <a:pPr marL="514350" indent="-514350" algn="just">
              <a:buFont typeface="+mj-lt"/>
              <a:buAutoNum type="arabicPeriod"/>
            </a:pPr>
            <a:r>
              <a:rPr lang="en-US" sz="2400" dirty="0"/>
              <a:t>Go to the website of HEC National Digital Library</a:t>
            </a:r>
          </a:p>
          <a:p>
            <a:pPr marL="0" indent="0" algn="just">
              <a:buNone/>
            </a:pPr>
            <a:r>
              <a:rPr lang="en-US" sz="2400" dirty="0"/>
              <a:t>             </a:t>
            </a:r>
            <a:r>
              <a:rPr lang="en-US" sz="2400" dirty="0">
                <a:solidFill>
                  <a:schemeClr val="accent1">
                    <a:lumMod val="75000"/>
                  </a:schemeClr>
                </a:solidFill>
              </a:rPr>
              <a:t>http://www.digitallibrary.edu.pk</a:t>
            </a:r>
          </a:p>
          <a:p>
            <a:pPr marL="0" indent="0" algn="just">
              <a:buNone/>
            </a:pPr>
            <a:r>
              <a:rPr lang="en-US" sz="2400" dirty="0"/>
              <a:t>2. On Home Page, click on the INSTITUTES.</a:t>
            </a:r>
          </a:p>
          <a:p>
            <a:pPr marL="0" indent="0" algn="just">
              <a:buNone/>
            </a:pPr>
            <a:r>
              <a:rPr lang="en-US" sz="2400" dirty="0"/>
              <a:t>3. A page will appear showing the universities from Public and Private Sector and other Institutes which have access to HEC National Digital Library (HNDL).</a:t>
            </a:r>
          </a:p>
          <a:p>
            <a:pPr marL="0" indent="0" algn="just">
              <a:buNone/>
            </a:pPr>
            <a:r>
              <a:rPr lang="en-US" sz="2400" dirty="0"/>
              <a:t>4. Select your desired Institute.</a:t>
            </a:r>
          </a:p>
          <a:p>
            <a:pPr marL="0" indent="0" algn="just">
              <a:buNone/>
            </a:pPr>
            <a:r>
              <a:rPr lang="en-US" sz="2400" dirty="0"/>
              <a:t>5.  A page will appear showing the resources of the institution</a:t>
            </a:r>
          </a:p>
          <a:p>
            <a:pPr marL="0" indent="0" algn="just">
              <a:buNone/>
            </a:pPr>
            <a:r>
              <a:rPr lang="en-US" sz="2400" dirty="0"/>
              <a:t>6. Journals and Researches will appear</a:t>
            </a:r>
          </a:p>
          <a:p>
            <a:pPr marL="0" indent="0" algn="just">
              <a:buNone/>
            </a:pPr>
            <a:r>
              <a:rPr lang="en-US" sz="2400" dirty="0"/>
              <a:t>7. You can find a Journal by clicking on JOURNALS AND DATABASE and enter a keyword to search for your desired journal.</a:t>
            </a:r>
          </a:p>
          <a:p>
            <a:pPr marL="0" indent="0" algn="just">
              <a:buNone/>
            </a:pPr>
            <a:endParaRPr lang="en-US" sz="2400" dirty="0"/>
          </a:p>
          <a:p>
            <a:pPr marL="514350" indent="-514350">
              <a:buFont typeface="+mj-lt"/>
              <a:buAutoNum type="arabicPeriod"/>
            </a:pPr>
            <a:endParaRPr lang="en-US" dirty="0"/>
          </a:p>
        </p:txBody>
      </p:sp>
    </p:spTree>
    <p:extLst>
      <p:ext uri="{BB962C8B-B14F-4D97-AF65-F5344CB8AC3E}">
        <p14:creationId xmlns:p14="http://schemas.microsoft.com/office/powerpoint/2010/main" val="131834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456F-A149-F830-F44A-BEE15D837046}"/>
              </a:ext>
            </a:extLst>
          </p:cNvPr>
          <p:cNvSpPr>
            <a:spLocks noGrp="1"/>
          </p:cNvSpPr>
          <p:nvPr>
            <p:ph type="title"/>
          </p:nvPr>
        </p:nvSpPr>
        <p:spPr/>
        <p:txBody>
          <a:bodyPr>
            <a:normAutofit/>
          </a:bodyPr>
          <a:lstStyle/>
          <a:p>
            <a:pPr algn="ctr"/>
            <a:r>
              <a:rPr lang="en-US" sz="3600" b="1" dirty="0">
                <a:solidFill>
                  <a:schemeClr val="accent4"/>
                </a:solidFill>
                <a:latin typeface="+mn-lt"/>
              </a:rPr>
              <a:t>Learning</a:t>
            </a:r>
            <a:r>
              <a:rPr lang="en-US" sz="4000" b="1" dirty="0">
                <a:solidFill>
                  <a:schemeClr val="accent4"/>
                </a:solidFill>
                <a:latin typeface="+mn-lt"/>
              </a:rPr>
              <a:t> Resources</a:t>
            </a:r>
          </a:p>
        </p:txBody>
      </p:sp>
      <p:sp>
        <p:nvSpPr>
          <p:cNvPr id="3" name="Content Placeholder 2">
            <a:extLst>
              <a:ext uri="{FF2B5EF4-FFF2-40B4-BE49-F238E27FC236}">
                <a16:creationId xmlns:a16="http://schemas.microsoft.com/office/drawing/2014/main" id="{097846DF-7DF9-7EE8-F31A-388B49621D14}"/>
              </a:ext>
            </a:extLst>
          </p:cNvPr>
          <p:cNvSpPr>
            <a:spLocks noGrp="1"/>
          </p:cNvSpPr>
          <p:nvPr>
            <p:ph idx="1"/>
          </p:nvPr>
        </p:nvSpPr>
        <p:spPr>
          <a:xfrm>
            <a:off x="457200" y="1752600"/>
            <a:ext cx="8058150" cy="4424363"/>
          </a:xfrm>
        </p:spPr>
        <p:txBody>
          <a:bodyPr/>
          <a:lstStyle/>
          <a:p>
            <a:r>
              <a:rPr lang="en-US" sz="2400" dirty="0"/>
              <a:t>Lippincott Illustrated Reviews  -  BIOCHEMISTRY,  Eighth Edition, </a:t>
            </a:r>
            <a:r>
              <a:rPr lang="en-US" sz="2400" dirty="0">
                <a:latin typeface="Times New Roman" panose="02020603050405020304" pitchFamily="18" charset="0"/>
                <a:cs typeface="Times New Roman" panose="02020603050405020304" pitchFamily="18" charset="0"/>
              </a:rPr>
              <a:t>Chapter 3, Page # 36 - 43</a:t>
            </a:r>
            <a:r>
              <a:rPr lang="en-US" sz="2400" dirty="0"/>
              <a:t>.</a:t>
            </a:r>
          </a:p>
          <a:p>
            <a:endParaRPr lang="en-US" sz="2400" dirty="0"/>
          </a:p>
          <a:p>
            <a:r>
              <a:rPr lang="en-US" sz="2400" dirty="0"/>
              <a:t>Google images </a:t>
            </a:r>
          </a:p>
          <a:p>
            <a:pPr marL="0" indent="0">
              <a:buNone/>
            </a:pPr>
            <a:endParaRPr lang="en-US" sz="2400" dirty="0"/>
          </a:p>
          <a:p>
            <a:r>
              <a:rPr lang="en-US" sz="2400" dirty="0"/>
              <a:t>Google scholar</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41953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mj-cs"/>
              </a:rPr>
              <a:t>Professor Umar Model of Integrated Lecture</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575FA23E-B016-8A3D-E8DA-6FF93F44EA2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80012" cy="5681998"/>
          </a:xfrm>
          <a:prstGeom prst="rect">
            <a:avLst/>
          </a:prstGeom>
        </p:spPr>
        <p:txBody>
          <a:bodyPr>
            <a:normAutofit fontScale="62500" lnSpcReduction="20000"/>
          </a:bodyPr>
          <a:lstStyle/>
          <a:p>
            <a:pPr marL="0" indent="0">
              <a:buNone/>
            </a:pPr>
            <a:endParaRPr lang="en-US" sz="2700" b="1" dirty="0">
              <a:solidFill>
                <a:srgbClr val="C00000"/>
              </a:solidFill>
            </a:endParaRPr>
          </a:p>
          <a:p>
            <a:pPr marL="0" indent="0" algn="ctr">
              <a:buNone/>
            </a:pPr>
            <a:r>
              <a:rPr lang="en-US" sz="5800" b="1" dirty="0">
                <a:solidFill>
                  <a:schemeClr val="accent4">
                    <a:lumMod val="75000"/>
                  </a:schemeClr>
                </a:solidFill>
              </a:rPr>
              <a:t>Learning Objectives</a:t>
            </a:r>
          </a:p>
          <a:p>
            <a:pPr marL="0" indent="0">
              <a:buNone/>
            </a:pPr>
            <a:endParaRPr lang="en-US" sz="1800" dirty="0"/>
          </a:p>
          <a:p>
            <a:pPr marL="0" indent="0" algn="just">
              <a:lnSpc>
                <a:spcPct val="120000"/>
              </a:lnSpc>
              <a:spcBef>
                <a:spcPts val="0"/>
              </a:spcBef>
              <a:buNone/>
            </a:pPr>
            <a:r>
              <a:rPr lang="en-US" sz="3800" dirty="0"/>
              <a:t>At the end of this session students will be able to:</a:t>
            </a:r>
          </a:p>
          <a:p>
            <a:pPr marL="342900" indent="-342900" algn="just">
              <a:lnSpc>
                <a:spcPct val="120000"/>
              </a:lnSpc>
              <a:spcBef>
                <a:spcPts val="0"/>
              </a:spcBef>
              <a:buFont typeface="+mj-lt"/>
              <a:buAutoNum type="arabicPeriod"/>
            </a:pPr>
            <a:r>
              <a:rPr lang="en-US" sz="3800" dirty="0"/>
              <a:t>Discuss the structure of </a:t>
            </a:r>
            <a:r>
              <a:rPr lang="en-US" sz="3800" dirty="0" err="1"/>
              <a:t>haemoglobin</a:t>
            </a:r>
            <a:endParaRPr lang="en-US" sz="3800" dirty="0"/>
          </a:p>
          <a:p>
            <a:pPr marL="342900" indent="-342900" algn="just">
              <a:lnSpc>
                <a:spcPct val="120000"/>
              </a:lnSpc>
              <a:spcBef>
                <a:spcPts val="0"/>
              </a:spcBef>
              <a:buFont typeface="+mj-lt"/>
              <a:buAutoNum type="arabicPeriod"/>
            </a:pPr>
            <a:r>
              <a:rPr lang="en-US" sz="3800" dirty="0"/>
              <a:t>Explain the types of </a:t>
            </a:r>
            <a:r>
              <a:rPr lang="en-US" sz="3800" dirty="0" err="1"/>
              <a:t>haemoglobin</a:t>
            </a:r>
            <a:r>
              <a:rPr lang="en-US" sz="3800" dirty="0"/>
              <a:t> </a:t>
            </a:r>
          </a:p>
          <a:p>
            <a:pPr marL="342900" indent="-342900" algn="just">
              <a:lnSpc>
                <a:spcPct val="120000"/>
              </a:lnSpc>
              <a:spcBef>
                <a:spcPts val="0"/>
              </a:spcBef>
              <a:buFont typeface="+mj-lt"/>
              <a:buAutoNum type="arabicPeriod"/>
            </a:pPr>
            <a:r>
              <a:rPr lang="en-US" sz="3800" dirty="0"/>
              <a:t>Tell the normal range of </a:t>
            </a:r>
            <a:r>
              <a:rPr lang="en-US" sz="3800" dirty="0" err="1"/>
              <a:t>haemoglobin</a:t>
            </a:r>
            <a:r>
              <a:rPr lang="en-US" sz="3800" dirty="0"/>
              <a:t> in children and adults</a:t>
            </a:r>
          </a:p>
          <a:p>
            <a:pPr marL="342900" indent="-342900" algn="just">
              <a:lnSpc>
                <a:spcPct val="120000"/>
              </a:lnSpc>
              <a:spcBef>
                <a:spcPts val="0"/>
              </a:spcBef>
              <a:buFont typeface="+mj-lt"/>
              <a:buAutoNum type="arabicPeriod"/>
            </a:pPr>
            <a:r>
              <a:rPr lang="en-US" sz="3800" dirty="0"/>
              <a:t>Classify haemoglobinopathies.</a:t>
            </a:r>
          </a:p>
          <a:p>
            <a:pPr marL="342900" indent="-342900" algn="just">
              <a:lnSpc>
                <a:spcPct val="120000"/>
              </a:lnSpc>
              <a:spcBef>
                <a:spcPts val="0"/>
              </a:spcBef>
              <a:buFont typeface="+mj-lt"/>
              <a:buAutoNum type="arabicPeriod"/>
            </a:pPr>
            <a:r>
              <a:rPr lang="en-US" sz="3800" dirty="0"/>
              <a:t>Describe the biochemical basis of thalassemia</a:t>
            </a:r>
          </a:p>
          <a:p>
            <a:pPr marL="342900" indent="-342900" algn="just">
              <a:lnSpc>
                <a:spcPct val="120000"/>
              </a:lnSpc>
              <a:spcBef>
                <a:spcPts val="0"/>
              </a:spcBef>
              <a:buFont typeface="+mj-lt"/>
              <a:buAutoNum type="arabicPeriod"/>
            </a:pPr>
            <a:r>
              <a:rPr lang="en-US" sz="3800" dirty="0"/>
              <a:t>Explain the clinical manifestations of thalassemia </a:t>
            </a:r>
          </a:p>
          <a:p>
            <a:pPr marL="342900" indent="-342900" algn="just">
              <a:lnSpc>
                <a:spcPct val="120000"/>
              </a:lnSpc>
              <a:spcBef>
                <a:spcPts val="0"/>
              </a:spcBef>
              <a:buFont typeface="+mj-lt"/>
              <a:buAutoNum type="arabicPeriod"/>
            </a:pPr>
            <a:r>
              <a:rPr lang="en-US" sz="3800" dirty="0"/>
              <a:t>Discuss briefly about the treatment of thalassemia </a:t>
            </a:r>
          </a:p>
          <a:p>
            <a:pPr marL="342900" marR="0" lvl="0" indent="-342900" algn="just">
              <a:lnSpc>
                <a:spcPct val="120000"/>
              </a:lnSpc>
              <a:spcBef>
                <a:spcPts val="0"/>
              </a:spcBef>
              <a:spcAft>
                <a:spcPts val="0"/>
              </a:spcAft>
              <a:buFont typeface="+mj-lt"/>
              <a:buAutoNum type="arabicPeriod"/>
            </a:pPr>
            <a:r>
              <a:rPr lang="en-US" sz="3800" dirty="0"/>
              <a:t>Explain &amp; correlate the clinical aspects of core concept</a:t>
            </a:r>
          </a:p>
          <a:p>
            <a:pPr marL="342900" marR="0" lvl="0" indent="-342900" algn="just">
              <a:lnSpc>
                <a:spcPct val="120000"/>
              </a:lnSpc>
              <a:spcBef>
                <a:spcPts val="0"/>
              </a:spcBef>
              <a:spcAft>
                <a:spcPts val="0"/>
              </a:spcAft>
              <a:buFont typeface="+mj-lt"/>
              <a:buAutoNum type="arabicPeriod"/>
            </a:pPr>
            <a:r>
              <a:rPr lang="en-US" sz="3800" dirty="0"/>
              <a:t>Correlate and build core knowledge  on the basis of latest research</a:t>
            </a:r>
          </a:p>
          <a:p>
            <a:endParaRPr lang="en-US" sz="2400" dirty="0"/>
          </a:p>
        </p:txBody>
      </p:sp>
    </p:spTree>
    <p:extLst>
      <p:ext uri="{BB962C8B-B14F-4D97-AF65-F5344CB8AC3E}">
        <p14:creationId xmlns:p14="http://schemas.microsoft.com/office/powerpoint/2010/main" val="399885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C48A-8EF0-50B3-86E1-487992A2BA52}"/>
              </a:ext>
            </a:extLst>
          </p:cNvPr>
          <p:cNvSpPr>
            <a:spLocks noGrp="1"/>
          </p:cNvSpPr>
          <p:nvPr>
            <p:ph type="title"/>
          </p:nvPr>
        </p:nvSpPr>
        <p:spPr>
          <a:xfrm>
            <a:off x="304800" y="361950"/>
            <a:ext cx="8382000" cy="781050"/>
          </a:xfrm>
        </p:spPr>
        <p:txBody>
          <a:bodyPr>
            <a:noAutofit/>
          </a:bodyPr>
          <a:lstStyle/>
          <a:p>
            <a:pPr algn="ctr"/>
            <a:br>
              <a:rPr lang="en-US" sz="4400" b="1" dirty="0"/>
            </a:br>
            <a:r>
              <a:rPr lang="en-US" sz="4000" b="1" dirty="0"/>
              <a:t>Interactive Session</a:t>
            </a:r>
            <a:br>
              <a:rPr lang="en-US" sz="4400" b="1" dirty="0"/>
            </a:br>
            <a:endParaRPr lang="en-US" sz="4400" b="1" dirty="0">
              <a:solidFill>
                <a:schemeClr val="accent4"/>
              </a:solidFill>
              <a:latin typeface="+mn-lt"/>
            </a:endParaRPr>
          </a:p>
        </p:txBody>
      </p:sp>
      <p:sp>
        <p:nvSpPr>
          <p:cNvPr id="3" name="Content Placeholder 2">
            <a:extLst>
              <a:ext uri="{FF2B5EF4-FFF2-40B4-BE49-F238E27FC236}">
                <a16:creationId xmlns:a16="http://schemas.microsoft.com/office/drawing/2014/main" id="{F6922D97-AAC1-B0DA-2975-BC17F4D6BC7B}"/>
              </a:ext>
            </a:extLst>
          </p:cNvPr>
          <p:cNvSpPr>
            <a:spLocks noGrp="1"/>
          </p:cNvSpPr>
          <p:nvPr>
            <p:ph idx="1"/>
          </p:nvPr>
        </p:nvSpPr>
        <p:spPr>
          <a:xfrm>
            <a:off x="381000" y="1524000"/>
            <a:ext cx="8305800" cy="4972050"/>
          </a:xfrm>
        </p:spPr>
        <p:txBody>
          <a:bodyPr>
            <a:normAutofit/>
          </a:bodyPr>
          <a:lstStyle/>
          <a:p>
            <a:pPr marL="0" indent="0">
              <a:lnSpc>
                <a:spcPct val="100000"/>
              </a:lnSpc>
              <a:buNone/>
            </a:pPr>
            <a:r>
              <a:rPr lang="en-US" sz="2800" dirty="0">
                <a:effectLst/>
                <a:ea typeface="Times New Roman" panose="02020603050405020304" pitchFamily="18" charset="0"/>
                <a:cs typeface="Calibri" panose="020F0502020204030204" pitchFamily="34" charset="0"/>
              </a:rPr>
              <a:t>A</a:t>
            </a:r>
            <a:r>
              <a:rPr lang="en-US" sz="2800" dirty="0">
                <a:ea typeface="Times New Roman" panose="02020603050405020304" pitchFamily="18" charset="0"/>
                <a:cs typeface="Calibri" panose="020F0502020204030204" pitchFamily="34" charset="0"/>
              </a:rPr>
              <a:t>n </a:t>
            </a:r>
            <a:r>
              <a:rPr lang="en-US" sz="2800" dirty="0">
                <a:effectLst/>
                <a:ea typeface="Times New Roman" panose="02020603050405020304" pitchFamily="18" charset="0"/>
                <a:cs typeface="Calibri" panose="020F0502020204030204" pitchFamily="34" charset="0"/>
              </a:rPr>
              <a:t>8 years old boy was brought to hospital for blood transfusion. </a:t>
            </a:r>
            <a:r>
              <a:rPr lang="en-US" sz="2800" dirty="0">
                <a:ea typeface="Times New Roman" panose="02020603050405020304" pitchFamily="18" charset="0"/>
                <a:cs typeface="Calibri" panose="020F0502020204030204" pitchFamily="34" charset="0"/>
              </a:rPr>
              <a:t>A</a:t>
            </a:r>
            <a:r>
              <a:rPr lang="en-US" sz="2800" dirty="0">
                <a:effectLst/>
                <a:ea typeface="Times New Roman" panose="02020603050405020304" pitchFamily="18" charset="0"/>
                <a:cs typeface="Calibri" panose="020F0502020204030204" pitchFamily="34" charset="0"/>
              </a:rPr>
              <a:t> diagnosed case of beta Thalassemia Major since he was one and a half year old, for which he had been undergoing blood transfusions since then. </a:t>
            </a:r>
          </a:p>
          <a:p>
            <a:pPr marL="0" indent="0">
              <a:lnSpc>
                <a:spcPct val="100000"/>
              </a:lnSpc>
              <a:buNone/>
            </a:pPr>
            <a:r>
              <a:rPr lang="en-US" sz="2800" dirty="0">
                <a:effectLst/>
                <a:ea typeface="Times New Roman" panose="02020603050405020304" pitchFamily="18" charset="0"/>
                <a:cs typeface="Calibri" panose="020F0502020204030204" pitchFamily="34" charset="0"/>
              </a:rPr>
              <a:t>On general examination he was </a:t>
            </a:r>
            <a:r>
              <a:rPr lang="en-US" sz="2800" dirty="0">
                <a:ea typeface="Times New Roman" panose="02020603050405020304" pitchFamily="18" charset="0"/>
                <a:cs typeface="Calibri" panose="020F0502020204030204" pitchFamily="34" charset="0"/>
              </a:rPr>
              <a:t>mal</a:t>
            </a:r>
            <a:r>
              <a:rPr lang="en-US" sz="2800" dirty="0">
                <a:effectLst/>
                <a:ea typeface="Times New Roman" panose="02020603050405020304" pitchFamily="18" charset="0"/>
                <a:cs typeface="Calibri" panose="020F0502020204030204" pitchFamily="34" charset="0"/>
              </a:rPr>
              <a:t>nourished with a short stature</a:t>
            </a:r>
            <a:r>
              <a:rPr lang="en-US" sz="2800" dirty="0">
                <a:ea typeface="Times New Roman" panose="02020603050405020304" pitchFamily="18" charset="0"/>
                <a:cs typeface="Calibri" panose="020F0502020204030204" pitchFamily="34" charset="0"/>
              </a:rPr>
              <a:t>, </a:t>
            </a:r>
            <a:r>
              <a:rPr lang="en-US" sz="2800" dirty="0">
                <a:effectLst/>
                <a:ea typeface="Times New Roman" panose="02020603050405020304" pitchFamily="18" charset="0"/>
                <a:cs typeface="Calibri" panose="020F0502020204030204" pitchFamily="34" charset="0"/>
              </a:rPr>
              <a:t>had yellow tinged fingernails</a:t>
            </a:r>
            <a:r>
              <a:rPr lang="en-US" sz="2800" dirty="0">
                <a:ea typeface="Times New Roman" panose="02020603050405020304" pitchFamily="18" charset="0"/>
                <a:cs typeface="Calibri" panose="020F0502020204030204" pitchFamily="34" charset="0"/>
              </a:rPr>
              <a:t>,</a:t>
            </a:r>
            <a:r>
              <a:rPr lang="en-US" sz="2800" dirty="0">
                <a:effectLst/>
                <a:ea typeface="Times New Roman" panose="02020603050405020304" pitchFamily="18" charset="0"/>
                <a:cs typeface="Calibri" panose="020F0502020204030204" pitchFamily="34" charset="0"/>
              </a:rPr>
              <a:t> frontal bossing and maxillary expansion.</a:t>
            </a:r>
          </a:p>
          <a:p>
            <a:pPr marL="0" indent="0">
              <a:lnSpc>
                <a:spcPct val="100000"/>
              </a:lnSpc>
              <a:buNone/>
            </a:pPr>
            <a:r>
              <a:rPr lang="en-US" sz="2800" dirty="0">
                <a:effectLst/>
                <a:ea typeface="Times New Roman" panose="02020603050405020304" pitchFamily="18" charset="0"/>
                <a:cs typeface="Calibri" panose="020F0502020204030204" pitchFamily="34" charset="0"/>
              </a:rPr>
              <a:t> </a:t>
            </a:r>
            <a:r>
              <a:rPr lang="en-US" sz="2800" dirty="0">
                <a:ea typeface="Times New Roman" panose="02020603050405020304" pitchFamily="18" charset="0"/>
                <a:cs typeface="Calibri" panose="020F0502020204030204" pitchFamily="34" charset="0"/>
              </a:rPr>
              <a:t>Hi</a:t>
            </a:r>
            <a:r>
              <a:rPr lang="en-US" sz="2800" dirty="0">
                <a:effectLst/>
                <a:ea typeface="Times New Roman" panose="02020603050405020304" pitchFamily="18" charset="0"/>
                <a:cs typeface="Calibri" panose="020F0502020204030204" pitchFamily="34" charset="0"/>
              </a:rPr>
              <a:t>s peripheral blood smear examination and hemoglobin electrophoresis reports showed beta thalassemia major. </a:t>
            </a:r>
            <a:endParaRPr lang="en-US" sz="2800" b="1" u="sng" dirty="0">
              <a:effectLst/>
              <a:ea typeface="Times New Roman" panose="02020603050405020304" pitchFamily="18" charset="0"/>
            </a:endParaRPr>
          </a:p>
          <a:p>
            <a:pPr marL="0" marR="0" indent="0" algn="just">
              <a:lnSpc>
                <a:spcPct val="150000"/>
              </a:lnSpc>
              <a:spcBef>
                <a:spcPts val="0"/>
              </a:spcBef>
              <a:spcAft>
                <a:spcPts val="0"/>
              </a:spcAft>
              <a:buNone/>
            </a:pPr>
            <a:endParaRPr lang="en-US" sz="2800" dirty="0">
              <a:effectLst/>
              <a:ea typeface="Calibri" panose="020F0502020204030204" pitchFamily="34" charset="0"/>
              <a:cs typeface="Times New Roman" panose="02020603050405020304" pitchFamily="18" charset="0"/>
            </a:endParaRPr>
          </a:p>
          <a:p>
            <a:endParaRPr lang="en-US" sz="2400" dirty="0"/>
          </a:p>
        </p:txBody>
      </p:sp>
      <p:sp>
        <p:nvSpPr>
          <p:cNvPr id="4" name="Slide Number Placeholder 5">
            <a:extLst>
              <a:ext uri="{FF2B5EF4-FFF2-40B4-BE49-F238E27FC236}">
                <a16:creationId xmlns:a16="http://schemas.microsoft.com/office/drawing/2014/main" id="{5AC3AC45-561A-D761-1B0B-9E9300C2B265}"/>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57796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0FB64F-9431-B161-F399-35C092316B2E}"/>
              </a:ext>
            </a:extLst>
          </p:cNvPr>
          <p:cNvSpPr>
            <a:spLocks noGrp="1"/>
          </p:cNvSpPr>
          <p:nvPr>
            <p:ph type="title"/>
          </p:nvPr>
        </p:nvSpPr>
        <p:spPr>
          <a:xfrm>
            <a:off x="1905000" y="365127"/>
            <a:ext cx="5562600" cy="800892"/>
          </a:xfrm>
        </p:spPr>
        <p:txBody>
          <a:bodyPr>
            <a:normAutofit/>
          </a:bodyPr>
          <a:lstStyle/>
          <a:p>
            <a:r>
              <a:rPr lang="en-US" sz="3600" b="1" dirty="0"/>
              <a:t>        </a:t>
            </a:r>
            <a:r>
              <a:rPr lang="en-US" sz="3600" b="1" dirty="0" err="1">
                <a:solidFill>
                  <a:schemeClr val="accent4"/>
                </a:solidFill>
                <a:latin typeface="+mn-lt"/>
              </a:rPr>
              <a:t>Haemoglobin</a:t>
            </a:r>
            <a:endParaRPr lang="en-US" sz="3600" b="1" dirty="0">
              <a:solidFill>
                <a:schemeClr val="accent4"/>
              </a:solidFill>
              <a:latin typeface="+mn-lt"/>
            </a:endParaRPr>
          </a:p>
        </p:txBody>
      </p:sp>
      <p:pic>
        <p:nvPicPr>
          <p:cNvPr id="1028" name="Picture 4" descr="Structure, function and metabolism of hemoglobin - ppt download">
            <a:extLst>
              <a:ext uri="{FF2B5EF4-FFF2-40B4-BE49-F238E27FC236}">
                <a16:creationId xmlns:a16="http://schemas.microsoft.com/office/drawing/2014/main" id="{935B646E-02ED-4EF0-3D10-1CA736D7A03B}"/>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830" t="4399" r="8181" b="59527"/>
          <a:stretch/>
        </p:blipFill>
        <p:spPr bwMode="auto">
          <a:xfrm>
            <a:off x="0" y="1166019"/>
            <a:ext cx="5562600" cy="26439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is the structure of hemoglobin, and how is oxygen bound to it? - Quora">
            <a:extLst>
              <a:ext uri="{FF2B5EF4-FFF2-40B4-BE49-F238E27FC236}">
                <a16:creationId xmlns:a16="http://schemas.microsoft.com/office/drawing/2014/main" id="{76FBDB03-E355-8924-C649-8B1A7F016A5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79682" y="984733"/>
            <a:ext cx="3652028" cy="307705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emoglobin, Iron, and Bilirubin | Basicmedical Key">
            <a:extLst>
              <a:ext uri="{FF2B5EF4-FFF2-40B4-BE49-F238E27FC236}">
                <a16:creationId xmlns:a16="http://schemas.microsoft.com/office/drawing/2014/main" id="{442992D2-2DBA-7DFD-7580-AE52A52B3E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37" b="5806"/>
          <a:stretch/>
        </p:blipFill>
        <p:spPr bwMode="auto">
          <a:xfrm>
            <a:off x="762000" y="4061789"/>
            <a:ext cx="7162800" cy="279621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9A269D02-ED0D-F7D8-56C3-5B2063EF0CFD}"/>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Core Knowledge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24861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88BDDE-56F3-B032-7C1E-51C3F73C09F0}"/>
              </a:ext>
            </a:extLst>
          </p:cNvPr>
          <p:cNvSpPr>
            <a:spLocks noGrp="1"/>
          </p:cNvSpPr>
          <p:nvPr>
            <p:ph type="title"/>
          </p:nvPr>
        </p:nvSpPr>
        <p:spPr>
          <a:xfrm>
            <a:off x="609600" y="556418"/>
            <a:ext cx="7772400" cy="815182"/>
          </a:xfrm>
        </p:spPr>
        <p:txBody>
          <a:bodyPr>
            <a:noAutofit/>
          </a:bodyPr>
          <a:lstStyle/>
          <a:p>
            <a:pPr algn="ctr"/>
            <a:r>
              <a:rPr lang="en-US" sz="4400" b="1" dirty="0">
                <a:solidFill>
                  <a:schemeClr val="accent4"/>
                </a:solidFill>
              </a:rPr>
              <a:t> </a:t>
            </a:r>
            <a:r>
              <a:rPr lang="en-US" sz="3600" b="1" dirty="0">
                <a:solidFill>
                  <a:schemeClr val="accent4"/>
                </a:solidFill>
                <a:latin typeface="+mn-lt"/>
              </a:rPr>
              <a:t>Types Of </a:t>
            </a:r>
            <a:r>
              <a:rPr lang="en-US" sz="3600" b="1" dirty="0" err="1">
                <a:solidFill>
                  <a:schemeClr val="accent4"/>
                </a:solidFill>
                <a:latin typeface="+mn-lt"/>
              </a:rPr>
              <a:t>Haemoglobin</a:t>
            </a:r>
            <a:endParaRPr lang="en-US" sz="3600" b="1" dirty="0">
              <a:solidFill>
                <a:schemeClr val="accent4"/>
              </a:solidFill>
              <a:latin typeface="+mn-lt"/>
            </a:endParaRPr>
          </a:p>
        </p:txBody>
      </p:sp>
      <p:sp>
        <p:nvSpPr>
          <p:cNvPr id="8" name="Content Placeholder 7">
            <a:extLst>
              <a:ext uri="{FF2B5EF4-FFF2-40B4-BE49-F238E27FC236}">
                <a16:creationId xmlns:a16="http://schemas.microsoft.com/office/drawing/2014/main" id="{F4284DB5-7F80-E290-6A18-DE30226C9AA1}"/>
              </a:ext>
            </a:extLst>
          </p:cNvPr>
          <p:cNvSpPr>
            <a:spLocks noGrp="1"/>
          </p:cNvSpPr>
          <p:nvPr>
            <p:ph sz="half" idx="1"/>
          </p:nvPr>
        </p:nvSpPr>
        <p:spPr>
          <a:xfrm>
            <a:off x="176370" y="1143000"/>
            <a:ext cx="4624230" cy="5715000"/>
          </a:xfrm>
        </p:spPr>
        <p:txBody>
          <a:bodyPr>
            <a:normAutofit/>
          </a:bodyPr>
          <a:lstStyle/>
          <a:p>
            <a:pPr marL="0" indent="0">
              <a:buNone/>
            </a:pPr>
            <a:endParaRPr lang="en-US" dirty="0"/>
          </a:p>
          <a:p>
            <a:pPr marL="0" indent="0">
              <a:buNone/>
            </a:pPr>
            <a:endParaRPr lang="en-US" dirty="0"/>
          </a:p>
        </p:txBody>
      </p:sp>
      <p:pic>
        <p:nvPicPr>
          <p:cNvPr id="2050" name="Picture 2" descr="Hemoglobin Testing: Purpose &amp; Types | Study.com">
            <a:extLst>
              <a:ext uri="{FF2B5EF4-FFF2-40B4-BE49-F238E27FC236}">
                <a16:creationId xmlns:a16="http://schemas.microsoft.com/office/drawing/2014/main" id="{4F58D209-7991-FFF0-8EC9-CAAA930BE9D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77240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11AD4E09-CD48-6705-0893-B07A656296B9}"/>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Core Knowledge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88267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8415-BE0E-3860-1209-A335F0C22E02}"/>
              </a:ext>
            </a:extLst>
          </p:cNvPr>
          <p:cNvSpPr>
            <a:spLocks noGrp="1"/>
          </p:cNvSpPr>
          <p:nvPr>
            <p:ph type="title"/>
          </p:nvPr>
        </p:nvSpPr>
        <p:spPr/>
        <p:txBody>
          <a:bodyPr>
            <a:noAutofit/>
          </a:bodyPr>
          <a:lstStyle/>
          <a:p>
            <a:pPr algn="ctr"/>
            <a:r>
              <a:rPr lang="en-US" sz="4400" b="1" dirty="0"/>
              <a:t>  </a:t>
            </a:r>
            <a:r>
              <a:rPr lang="en-US" sz="4000" b="1" dirty="0">
                <a:latin typeface="+mn-lt"/>
              </a:rPr>
              <a:t> </a:t>
            </a:r>
            <a:r>
              <a:rPr lang="en-US" sz="3600" b="1" dirty="0">
                <a:solidFill>
                  <a:schemeClr val="accent4"/>
                </a:solidFill>
                <a:latin typeface="+mn-lt"/>
              </a:rPr>
              <a:t>Haemoglobinopathies</a:t>
            </a:r>
            <a:r>
              <a:rPr lang="en-US" sz="3600" b="1" dirty="0">
                <a:latin typeface="+mn-lt"/>
              </a:rPr>
              <a:t>  </a:t>
            </a:r>
          </a:p>
        </p:txBody>
      </p:sp>
      <p:sp>
        <p:nvSpPr>
          <p:cNvPr id="5" name="Content Placeholder 4">
            <a:extLst>
              <a:ext uri="{FF2B5EF4-FFF2-40B4-BE49-F238E27FC236}">
                <a16:creationId xmlns:a16="http://schemas.microsoft.com/office/drawing/2014/main" id="{96EB8295-D50A-C655-24CB-E6CA22D52362}"/>
              </a:ext>
            </a:extLst>
          </p:cNvPr>
          <p:cNvSpPr>
            <a:spLocks noGrp="1"/>
          </p:cNvSpPr>
          <p:nvPr>
            <p:ph idx="1"/>
          </p:nvPr>
        </p:nvSpPr>
        <p:spPr>
          <a:xfrm>
            <a:off x="304800" y="1524000"/>
            <a:ext cx="8839200" cy="5105400"/>
          </a:xfrm>
        </p:spPr>
        <p:txBody>
          <a:bodyPr>
            <a:normAutofit/>
          </a:bodyPr>
          <a:lstStyle/>
          <a:p>
            <a:r>
              <a:rPr lang="en-US" sz="2400" b="0" i="0" dirty="0">
                <a:solidFill>
                  <a:srgbClr val="444444"/>
                </a:solidFill>
                <a:effectLst/>
                <a:cs typeface="Calibri" panose="020F0502020204030204" pitchFamily="34" charset="0"/>
              </a:rPr>
              <a:t>A group of inherited disorders characterized by structural variations of the Hb molecule. </a:t>
            </a:r>
          </a:p>
          <a:p>
            <a:r>
              <a:rPr lang="en-US" sz="2400" b="0" i="0" dirty="0">
                <a:solidFill>
                  <a:srgbClr val="444444"/>
                </a:solidFill>
                <a:effectLst/>
                <a:cs typeface="Calibri" panose="020F0502020204030204" pitchFamily="34" charset="0"/>
              </a:rPr>
              <a:t>They are </a:t>
            </a:r>
            <a:r>
              <a:rPr lang="en-US" sz="2400" b="1" i="0" u="sng" dirty="0">
                <a:solidFill>
                  <a:schemeClr val="accent4"/>
                </a:solidFill>
                <a:effectLst/>
                <a:cs typeface="Calibri" panose="020F0502020204030204" pitchFamily="34" charset="0"/>
              </a:rPr>
              <a:t>Disorders of Globin synthesis </a:t>
            </a:r>
            <a:r>
              <a:rPr lang="en-US" sz="2400" b="0" i="0" dirty="0">
                <a:solidFill>
                  <a:srgbClr val="444444"/>
                </a:solidFill>
                <a:effectLst/>
                <a:cs typeface="Calibri" panose="020F0502020204030204" pitchFamily="34" charset="0"/>
              </a:rPr>
              <a:t>rather than heme synthesis.</a:t>
            </a:r>
          </a:p>
          <a:p>
            <a:pPr marL="0" indent="0">
              <a:buNone/>
            </a:pPr>
            <a:r>
              <a:rPr lang="en-US" sz="2400" b="0" i="0" dirty="0">
                <a:solidFill>
                  <a:srgbClr val="444444"/>
                </a:solidFill>
                <a:effectLst/>
                <a:cs typeface="Calibri" panose="020F0502020204030204" pitchFamily="34" charset="0"/>
              </a:rPr>
              <a:t>These may result from :</a:t>
            </a:r>
          </a:p>
          <a:p>
            <a:r>
              <a:rPr lang="en-US" sz="2400" b="0" i="0" dirty="0">
                <a:solidFill>
                  <a:srgbClr val="444444"/>
                </a:solidFill>
                <a:effectLst/>
                <a:cs typeface="Calibri" panose="020F0502020204030204" pitchFamily="34" charset="0"/>
              </a:rPr>
              <a:t>Synthesis of </a:t>
            </a:r>
            <a:r>
              <a:rPr lang="en-US" sz="2400" b="1" dirty="0">
                <a:solidFill>
                  <a:srgbClr val="444444"/>
                </a:solidFill>
                <a:cs typeface="Calibri" panose="020F0502020204030204" pitchFamily="34" charset="0"/>
              </a:rPr>
              <a:t>A</a:t>
            </a:r>
            <a:r>
              <a:rPr lang="en-US" sz="2400" b="1" i="0" dirty="0">
                <a:effectLst/>
                <a:cs typeface="Calibri" panose="020F0502020204030204" pitchFamily="34" charset="0"/>
              </a:rPr>
              <a:t>bnormal Hb</a:t>
            </a:r>
          </a:p>
          <a:p>
            <a:r>
              <a:rPr lang="en-US" sz="2400" b="1" i="0" dirty="0">
                <a:effectLst/>
                <a:cs typeface="Calibri" panose="020F0502020204030204" pitchFamily="34" charset="0"/>
              </a:rPr>
              <a:t>Reduced rate of synthesis </a:t>
            </a:r>
            <a:r>
              <a:rPr lang="en-US" sz="2400" b="0" i="0" dirty="0">
                <a:solidFill>
                  <a:srgbClr val="444444"/>
                </a:solidFill>
                <a:effectLst/>
                <a:cs typeface="Calibri" panose="020F0502020204030204" pitchFamily="34" charset="0"/>
              </a:rPr>
              <a:t>of NORMAL α or β globin chains</a:t>
            </a:r>
            <a:endParaRPr lang="en-US" sz="2400" dirty="0">
              <a:solidFill>
                <a:srgbClr val="444444"/>
              </a:solidFill>
              <a:cs typeface="Calibri" panose="020F0502020204030204" pitchFamily="34" charset="0"/>
            </a:endParaRPr>
          </a:p>
          <a:p>
            <a:r>
              <a:rPr lang="en-US" sz="2400" dirty="0">
                <a:solidFill>
                  <a:srgbClr val="444444"/>
                </a:solidFill>
                <a:cs typeface="Calibri" panose="020F0502020204030204" pitchFamily="34" charset="0"/>
              </a:rPr>
              <a:t>Patients only have these </a:t>
            </a:r>
            <a:r>
              <a:rPr lang="en-US" sz="2400" b="1" dirty="0">
                <a:cs typeface="Calibri" panose="020F0502020204030204" pitchFamily="34" charset="0"/>
              </a:rPr>
              <a:t>disorders</a:t>
            </a:r>
            <a:r>
              <a:rPr lang="en-US" sz="2400" dirty="0">
                <a:solidFill>
                  <a:srgbClr val="444444"/>
                </a:solidFill>
                <a:cs typeface="Calibri" panose="020F0502020204030204" pitchFamily="34" charset="0"/>
              </a:rPr>
              <a:t> if they inherit two unusual hemoglobin genes – one each from both the parents.</a:t>
            </a:r>
          </a:p>
          <a:p>
            <a:r>
              <a:rPr lang="en-US" sz="2400" dirty="0">
                <a:solidFill>
                  <a:srgbClr val="444444"/>
                </a:solidFill>
                <a:cs typeface="Calibri" panose="020F0502020204030204" pitchFamily="34" charset="0"/>
              </a:rPr>
              <a:t>People who inherit just one unusual gene are known as </a:t>
            </a:r>
            <a:r>
              <a:rPr lang="en-US" sz="2400" b="1" dirty="0">
                <a:cs typeface="Calibri" panose="020F0502020204030204" pitchFamily="34" charset="0"/>
              </a:rPr>
              <a:t>‘carriers’ </a:t>
            </a:r>
            <a:r>
              <a:rPr lang="en-US" sz="2400" dirty="0" err="1">
                <a:solidFill>
                  <a:srgbClr val="444444"/>
                </a:solidFill>
                <a:cs typeface="Calibri" panose="020F0502020204030204" pitchFamily="34" charset="0"/>
              </a:rPr>
              <a:t>i.e</a:t>
            </a:r>
            <a:r>
              <a:rPr lang="en-US" sz="2400" dirty="0">
                <a:solidFill>
                  <a:srgbClr val="444444"/>
                </a:solidFill>
                <a:cs typeface="Calibri" panose="020F0502020204030204" pitchFamily="34" charset="0"/>
              </a:rPr>
              <a:t> have a </a:t>
            </a:r>
            <a:r>
              <a:rPr lang="en-US" sz="2400" b="1" dirty="0">
                <a:cs typeface="Calibri" panose="020F0502020204030204" pitchFamily="34" charset="0"/>
              </a:rPr>
              <a:t>‘trait’. </a:t>
            </a:r>
          </a:p>
          <a:p>
            <a:r>
              <a:rPr lang="en-US" sz="2400" b="1" dirty="0">
                <a:cs typeface="Calibri" panose="020F0502020204030204" pitchFamily="34" charset="0"/>
              </a:rPr>
              <a:t>Carriers are healthy and do not have the disorders.</a:t>
            </a:r>
          </a:p>
        </p:txBody>
      </p:sp>
      <p:sp>
        <p:nvSpPr>
          <p:cNvPr id="3" name="Slide Number Placeholder 5">
            <a:extLst>
              <a:ext uri="{FF2B5EF4-FFF2-40B4-BE49-F238E27FC236}">
                <a16:creationId xmlns:a16="http://schemas.microsoft.com/office/drawing/2014/main" id="{9AC712E8-83BD-805E-77BF-1272FC169499}"/>
              </a:ext>
            </a:extLst>
          </p:cNvPr>
          <p:cNvSpPr txBox="1">
            <a:spLocks/>
          </p:cNvSpPr>
          <p:nvPr/>
        </p:nvSpPr>
        <p:spPr>
          <a:xfrm>
            <a:off x="-25022" y="182563"/>
            <a:ext cx="27682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a:ea typeface="+mn-ea"/>
                <a:cs typeface="+mn-cs"/>
              </a:rPr>
              <a:t>Core Knowledge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4047115166"/>
      </p:ext>
    </p:extLst>
  </p:cSld>
  <p:clrMapOvr>
    <a:masterClrMapping/>
  </p:clrMapOvr>
</p:sld>
</file>

<file path=ppt/theme/theme1.xml><?xml version="1.0" encoding="utf-8"?>
<a:theme xmlns:a="http://schemas.openxmlformats.org/drawingml/2006/main" name="Histology of Tongue by Maria 2025">
  <a:themeElements>
    <a:clrScheme name="Custom 2">
      <a:dk1>
        <a:sysClr val="windowText" lastClr="000000"/>
      </a:dk1>
      <a:lt1>
        <a:sysClr val="window" lastClr="FFFFFF"/>
      </a:lt1>
      <a:dk2>
        <a:srgbClr val="000000"/>
      </a:dk2>
      <a:lt2>
        <a:srgbClr val="E7E6E6"/>
      </a:lt2>
      <a:accent1>
        <a:srgbClr val="000000"/>
      </a:accent1>
      <a:accent2>
        <a:srgbClr val="000000"/>
      </a:accent2>
      <a:accent3>
        <a:srgbClr val="A5A5A5"/>
      </a:accent3>
      <a:accent4>
        <a:srgbClr val="0C0C0C"/>
      </a:accent4>
      <a:accent5>
        <a:srgbClr val="5B9BD5"/>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 ppt">
  <a:themeElements>
    <a:clrScheme name="Custom 2">
      <a:dk1>
        <a:sysClr val="windowText" lastClr="000000"/>
      </a:dk1>
      <a:lt1>
        <a:sysClr val="window" lastClr="FFFFFF"/>
      </a:lt1>
      <a:dk2>
        <a:srgbClr val="000000"/>
      </a:dk2>
      <a:lt2>
        <a:srgbClr val="E7E6E6"/>
      </a:lt2>
      <a:accent1>
        <a:srgbClr val="000000"/>
      </a:accent1>
      <a:accent2>
        <a:srgbClr val="000000"/>
      </a:accent2>
      <a:accent3>
        <a:srgbClr val="A5A5A5"/>
      </a:accent3>
      <a:accent4>
        <a:srgbClr val="0C0C0C"/>
      </a:accent4>
      <a:accent5>
        <a:srgbClr val="5B9BD5"/>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3C330810-07AE-4163-B6C5-33554AD6A097}" vid="{ED34325F-64ED-4323-A735-C32A56DE52F1}"/>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3C330810-07AE-4163-B6C5-33554AD6A097}" vid="{2E992BBF-CCE4-48CA-83AA-DD1F3436F306}"/>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12431</TotalTime>
  <Words>1731</Words>
  <Application>Microsoft Office PowerPoint</Application>
  <PresentationFormat>On-screen Show (4:3)</PresentationFormat>
  <Paragraphs>223</Paragraphs>
  <Slides>34</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34</vt:i4>
      </vt:variant>
    </vt:vector>
  </HeadingPairs>
  <TitlesOfParts>
    <vt:vector size="48" baseType="lpstr">
      <vt:lpstr>Arial</vt:lpstr>
      <vt:lpstr>Arial Black</vt:lpstr>
      <vt:lpstr>Calibri</vt:lpstr>
      <vt:lpstr>Droid Serif</vt:lpstr>
      <vt:lpstr>helvetica neue</vt:lpstr>
      <vt:lpstr>Raleway</vt:lpstr>
      <vt:lpstr>Times New Roman</vt:lpstr>
      <vt:lpstr>Verdana</vt:lpstr>
      <vt:lpstr>Histology of Tongue by Maria 2025</vt:lpstr>
      <vt:lpstr>2_Office Theme</vt:lpstr>
      <vt:lpstr>Template ppt</vt:lpstr>
      <vt:lpstr>1_Office Theme</vt:lpstr>
      <vt:lpstr>3_Office Theme</vt:lpstr>
      <vt:lpstr>Office Theme</vt:lpstr>
      <vt:lpstr>PowerPoint Presentation</vt:lpstr>
      <vt:lpstr> Blood and Immunity Module Case Based Learning 1st Year MBBS Thalassemia</vt:lpstr>
      <vt:lpstr>Motto, Vision, Dream</vt:lpstr>
      <vt:lpstr>PowerPoint Presentation</vt:lpstr>
      <vt:lpstr>PowerPoint Presentation</vt:lpstr>
      <vt:lpstr> Interactive Session </vt:lpstr>
      <vt:lpstr>        Haemoglobin</vt:lpstr>
      <vt:lpstr> Types Of Haemoglobin</vt:lpstr>
      <vt:lpstr>   Haemoglobinopathies  </vt:lpstr>
      <vt:lpstr>Types Of Haemoglobinopathies</vt:lpstr>
      <vt:lpstr>Thalassemia</vt:lpstr>
      <vt:lpstr>Biochemical Basis Of Thalassemia</vt:lpstr>
      <vt:lpstr>Alpha Thalassemia</vt:lpstr>
      <vt:lpstr>Alpha Thalassemia</vt:lpstr>
      <vt:lpstr>Beta Thalassemia</vt:lpstr>
      <vt:lpstr>Beta-thalassemia Major</vt:lpstr>
      <vt:lpstr>Beta Thalassemia</vt:lpstr>
      <vt:lpstr>       A Brief Overview: Thalassemia</vt:lpstr>
      <vt:lpstr>Anatomy Of The Blood</vt:lpstr>
      <vt:lpstr>   Normal Range of Hb</vt:lpstr>
      <vt:lpstr>Physiology Of the Blood</vt:lpstr>
      <vt:lpstr> Clinical Manifestations Of Thalassemia</vt:lpstr>
      <vt:lpstr>PowerPoint Presentation</vt:lpstr>
      <vt:lpstr>Management of Thalassemia</vt:lpstr>
      <vt:lpstr> Role of Artificial Intelligence in Managing</vt:lpstr>
      <vt:lpstr>Ethical Consideration</vt:lpstr>
      <vt:lpstr>  Unveiling Extramedullary Hematopoiesis: A Case Report Highlighting the Causes, Symptoms, and Management Strategies     </vt:lpstr>
      <vt:lpstr>CBL- Assessment</vt:lpstr>
      <vt:lpstr>CBL- MCQ Assessment</vt:lpstr>
      <vt:lpstr>CBL- MCQ Assessment</vt:lpstr>
      <vt:lpstr>CBL- MCQ Assessment</vt:lpstr>
      <vt:lpstr>How to use HEC Digital Library </vt:lpstr>
      <vt:lpstr>Learning Resources</vt:lpstr>
      <vt:lpstr>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sana latif</cp:lastModifiedBy>
  <cp:revision>340</cp:revision>
  <dcterms:created xsi:type="dcterms:W3CDTF">2019-11-22T16:50:55Z</dcterms:created>
  <dcterms:modified xsi:type="dcterms:W3CDTF">2025-02-27T17:15:35Z</dcterms:modified>
</cp:coreProperties>
</file>