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Default Extension="svg" ContentType="image/sv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6" r:id="rId1"/>
  </p:sldMasterIdLst>
  <p:sldIdLst>
    <p:sldId id="304" r:id="rId2"/>
    <p:sldId id="381" r:id="rId3"/>
    <p:sldId id="384" r:id="rId4"/>
    <p:sldId id="382" r:id="rId5"/>
    <p:sldId id="383" r:id="rId6"/>
    <p:sldId id="257" r:id="rId7"/>
    <p:sldId id="268" r:id="rId8"/>
    <p:sldId id="258" r:id="rId9"/>
    <p:sldId id="278" r:id="rId10"/>
    <p:sldId id="260" r:id="rId11"/>
    <p:sldId id="391" r:id="rId12"/>
    <p:sldId id="261" r:id="rId13"/>
    <p:sldId id="279" r:id="rId14"/>
    <p:sldId id="264" r:id="rId15"/>
    <p:sldId id="265" r:id="rId16"/>
    <p:sldId id="266" r:id="rId17"/>
    <p:sldId id="389" r:id="rId18"/>
    <p:sldId id="267" r:id="rId19"/>
    <p:sldId id="269" r:id="rId20"/>
    <p:sldId id="280" r:id="rId21"/>
    <p:sldId id="392" r:id="rId22"/>
    <p:sldId id="292" r:id="rId23"/>
    <p:sldId id="293" r:id="rId24"/>
    <p:sldId id="295" r:id="rId25"/>
    <p:sldId id="272" r:id="rId26"/>
    <p:sldId id="301" r:id="rId27"/>
    <p:sldId id="386" r:id="rId28"/>
    <p:sldId id="387" r:id="rId29"/>
    <p:sldId id="275" r:id="rId30"/>
    <p:sldId id="276" r:id="rId31"/>
    <p:sldId id="385" r:id="rId3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9797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88"/>
    <p:restoredTop sz="96341"/>
  </p:normalViewPr>
  <p:slideViewPr>
    <p:cSldViewPr snapToGrid="0">
      <p:cViewPr>
        <p:scale>
          <a:sx n="100" d="100"/>
          <a:sy n="100" d="100"/>
        </p:scale>
        <p:origin x="-1938" y="-45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64446" y="802299"/>
            <a:ext cx="7017622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4446" y="3531205"/>
            <a:ext cx="7017621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63407" y="329308"/>
            <a:ext cx="4041306" cy="309201"/>
          </a:xfrm>
        </p:spPr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8102" y="798973"/>
            <a:ext cx="658953" cy="503578"/>
          </a:xfrm>
        </p:spPr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964446" y="3528542"/>
            <a:ext cx="701762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3370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26" name="Straight Connector 25"/>
          <p:cNvCxnSpPr/>
          <p:nvPr/>
        </p:nvCxnSpPr>
        <p:spPr>
          <a:xfrm>
            <a:off x="1181290" y="1847088"/>
            <a:ext cx="7806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31670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69278" y="798974"/>
            <a:ext cx="1312790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796" y="798974"/>
            <a:ext cx="6360924" cy="465988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15" name="Straight Connector 14"/>
          <p:cNvCxnSpPr/>
          <p:nvPr/>
        </p:nvCxnSpPr>
        <p:spPr>
          <a:xfrm>
            <a:off x="766927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344423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33" name="Straight Connector 32"/>
          <p:cNvCxnSpPr/>
          <p:nvPr/>
        </p:nvCxnSpPr>
        <p:spPr>
          <a:xfrm>
            <a:off x="1181290" y="1847088"/>
            <a:ext cx="7806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66855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569" y="1756130"/>
            <a:ext cx="7022563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1569" y="3806196"/>
            <a:ext cx="7012237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15" name="Straight Connector 14"/>
          <p:cNvCxnSpPr/>
          <p:nvPr/>
        </p:nvCxnSpPr>
        <p:spPr>
          <a:xfrm>
            <a:off x="1181569" y="3804985"/>
            <a:ext cx="7012237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564768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7489" y="804890"/>
            <a:ext cx="7804578" cy="105930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5956" y="2010879"/>
            <a:ext cx="3774186" cy="344859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1189" y="2017343"/>
            <a:ext cx="3774186" cy="344152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35" name="Straight Connector 34"/>
          <p:cNvCxnSpPr/>
          <p:nvPr/>
        </p:nvCxnSpPr>
        <p:spPr>
          <a:xfrm>
            <a:off x="1181290" y="1847088"/>
            <a:ext cx="7806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375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5843" y="804164"/>
            <a:ext cx="7806225" cy="10563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5843" y="2019550"/>
            <a:ext cx="377418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5843" y="2824270"/>
            <a:ext cx="3774186" cy="2644457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10044" y="2023004"/>
            <a:ext cx="377418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10044" y="2821491"/>
            <a:ext cx="3774186" cy="263737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29" name="Straight Connector 28"/>
          <p:cNvCxnSpPr/>
          <p:nvPr/>
        </p:nvCxnSpPr>
        <p:spPr>
          <a:xfrm>
            <a:off x="1181290" y="1847088"/>
            <a:ext cx="7806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557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25" name="Straight Connector 24"/>
          <p:cNvCxnSpPr/>
          <p:nvPr/>
        </p:nvCxnSpPr>
        <p:spPr>
          <a:xfrm>
            <a:off x="1181290" y="1847088"/>
            <a:ext cx="780611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5118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xmlns="" val="4091684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796" y="798973"/>
            <a:ext cx="2659393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8018" y="798974"/>
            <a:ext cx="4885132" cy="4658826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3796" y="3205492"/>
            <a:ext cx="2660948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17" name="Straight Connector 16"/>
          <p:cNvCxnSpPr/>
          <p:nvPr/>
        </p:nvCxnSpPr>
        <p:spPr>
          <a:xfrm>
            <a:off x="1176727" y="3205491"/>
            <a:ext cx="265646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629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6075377" y="482171"/>
            <a:ext cx="3310558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9105" y="1129513"/>
            <a:ext cx="4495017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1067" y="1122543"/>
            <a:ext cx="2267826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8392" y="3145992"/>
            <a:ext cx="4488578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5998" y="5469857"/>
            <a:ext cx="4490973" cy="320123"/>
          </a:xfrm>
        </p:spPr>
        <p:txBody>
          <a:bodyPr/>
          <a:lstStyle>
            <a:lvl1pPr algn="l">
              <a:defRPr/>
            </a:lvl1pPr>
          </a:lstStyle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5998" y="318641"/>
            <a:ext cx="4502066" cy="320931"/>
          </a:xfrm>
        </p:spPr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31" name="Straight Connector 30"/>
          <p:cNvCxnSpPr/>
          <p:nvPr/>
        </p:nvCxnSpPr>
        <p:spPr>
          <a:xfrm>
            <a:off x="1175998" y="3143605"/>
            <a:ext cx="449097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40778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7"/>
            <a:ext cx="9906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9906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9408" y="804520"/>
            <a:ext cx="7802661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9408" y="2015733"/>
            <a:ext cx="7802661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37738" y="330370"/>
            <a:ext cx="2844331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920F5-7856-4A41-B7D7-97C32623244E}" type="datetimeFigureOut">
              <a:rPr lang="x-none" smtClean="0"/>
              <a:pPr/>
              <a:t>3/21/2025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9408" y="329308"/>
            <a:ext cx="48253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0049" y="798973"/>
            <a:ext cx="658953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DF151417-BD0F-474E-BCB6-62781A6B9A68}" type="slidenum">
              <a:rPr lang="x-none" smtClean="0"/>
              <a:pPr/>
              <a:t>‹#›</a:t>
            </a:fld>
            <a:endParaRPr lang="x-none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9906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3523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0865" y="1639329"/>
            <a:ext cx="6277231" cy="1822728"/>
          </a:xfrm>
        </p:spPr>
        <p:txBody>
          <a:bodyPr>
            <a:normAutofit/>
          </a:bodyPr>
          <a:lstStyle/>
          <a:p>
            <a:pPr algn="ctr">
              <a:buClrTx/>
            </a:pPr>
            <a:r>
              <a:rPr lang="en-US" sz="32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Brucellosis  &amp; amoebiasis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769061" y="4127156"/>
            <a:ext cx="3873954" cy="1911957"/>
          </a:xfrm>
        </p:spPr>
        <p:txBody>
          <a:bodyPr>
            <a:normAutofit/>
          </a:bodyPr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100" dirty="0">
                <a:latin typeface="Century Gothic" pitchFamily="34" charset="0"/>
              </a:rPr>
              <a:t>Dr. Muhammad Mujeeb Khan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100" dirty="0">
                <a:latin typeface="Century Gothic" pitchFamily="34" charset="0"/>
              </a:rPr>
              <a:t>FCPS (Medicine) 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100" dirty="0">
                <a:latin typeface="Century Gothic" pitchFamily="34" charset="0"/>
              </a:rPr>
              <a:t>Dip. DM (UK), Dip. Nutrition (Pak), 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100" dirty="0">
                <a:latin typeface="Century Gothic" pitchFamily="34" charset="0"/>
              </a:rPr>
              <a:t>MSc. Infectious Diseases (UK)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100" dirty="0">
                <a:latin typeface="Century Gothic" pitchFamily="34" charset="0"/>
              </a:rPr>
              <a:t>Associate Professor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100" dirty="0">
                <a:latin typeface="Century Gothic" pitchFamily="34" charset="0"/>
              </a:rPr>
              <a:t>Rawalpindi Medical University,  Rawalpindi</a:t>
            </a:r>
          </a:p>
        </p:txBody>
      </p:sp>
      <p:pic>
        <p:nvPicPr>
          <p:cNvPr id="11" name="Graphic 10" descr="Stethoscope">
            <a:extLst>
              <a:ext uri="{FF2B5EF4-FFF2-40B4-BE49-F238E27FC236}">
                <a16:creationId xmlns:a16="http://schemas.microsoft.com/office/drawing/2014/main" xmlns="" id="{C9A982F4-054D-E96D-0FC3-012A8AC9E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194486" y="1541627"/>
            <a:ext cx="1618946" cy="1992549"/>
          </a:xfrm>
          <a:prstGeom prst="rect">
            <a:avLst/>
          </a:prstGeom>
        </p:spPr>
      </p:pic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057028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9A407D-4FDA-4A0B-317D-923FAFBD007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42899"/>
            <a:ext cx="9906000" cy="762000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Clinial Features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94E8B7E-7AA8-FAB7-8A53-FA4EDF6C140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5536" y="1273966"/>
            <a:ext cx="7803555" cy="34496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Fever : High swinging temperature, rigors 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Night sweats.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Fatigue.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Arthralgia (joint pain).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Weight loss.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Hepatosplenomegaly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Patient may present with complications 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38564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DA2DBDA-B6DB-4544-73FC-31E47BF3E52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152401"/>
            <a:ext cx="9906000" cy="1058862"/>
          </a:xfrm>
        </p:spPr>
        <p:txBody>
          <a:bodyPr/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Complications</a:t>
            </a:r>
            <a:r>
              <a:rPr lang="x-none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9016D67-51BF-27AD-39B0-1EEDE9B0AB14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865536" y="1401763"/>
            <a:ext cx="3774083" cy="34480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Osteoarthritic 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Sacroiliitis 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Spondylitis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Arthritis</a:t>
            </a:r>
          </a:p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Cardiovascular : Endocarditis</a:t>
            </a:r>
          </a:p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Neurobrucellosis</a:t>
            </a:r>
          </a:p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Respiratory: </a:t>
            </a:r>
          </a:p>
          <a:p>
            <a:r>
              <a:rPr lang="x-none" sz="1400" dirty="0">
                <a:latin typeface="Century Gothic" panose="020B0502020202020204" pitchFamily="34" charset="0"/>
              </a:rPr>
              <a:t>Pneumonia, pleural effusion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32BBC99-5546-01D0-A6AA-E2721D1D2DE7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471518" y="1401763"/>
            <a:ext cx="3774083" cy="34417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Gastrointestinal 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Hepatitis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Splenomegaly, Splenic abscess</a:t>
            </a:r>
          </a:p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Reproductive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Orchitis/epididmitis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Infertility in chronic cases</a:t>
            </a:r>
          </a:p>
          <a:p>
            <a:pPr marL="0" indent="0">
              <a:buNone/>
            </a:pPr>
            <a:r>
              <a:rPr lang="x-none" sz="1400" dirty="0">
                <a:latin typeface="Century Gothic" panose="020B0502020202020204" pitchFamily="34" charset="0"/>
              </a:rPr>
              <a:t>Hematological</a:t>
            </a:r>
          </a:p>
          <a:p>
            <a:pPr lvl="1"/>
            <a:r>
              <a:rPr lang="x-none" sz="1400" dirty="0">
                <a:latin typeface="Century Gothic" panose="020B0502020202020204" pitchFamily="34" charset="0"/>
              </a:rPr>
              <a:t>Anemia, leukopenia, Thrombocytopenia </a:t>
            </a:r>
          </a:p>
        </p:txBody>
      </p:sp>
      <p:pic>
        <p:nvPicPr>
          <p:cNvPr id="7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21192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D38B39-00FE-B850-D865-2687569D00A2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4248"/>
            <a:ext cx="9906000" cy="1049337"/>
          </a:xfrm>
        </p:spPr>
        <p:txBody>
          <a:bodyPr>
            <a:normAutofit/>
          </a:bodyPr>
          <a:lstStyle/>
          <a:p>
            <a:pPr algn="ctr"/>
            <a:r>
              <a:rPr lang="en-GB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Diagnosis of Brucellosis</a:t>
            </a:r>
            <a:br>
              <a:rPr lang="en-GB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</a:br>
            <a:endParaRPr lang="x-none" sz="20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99B4EB-DC28-A429-7D9F-30C27FA5EE9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0684" y="1199444"/>
            <a:ext cx="7803555" cy="38941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Cultures : </a:t>
            </a: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Blood culture (gold standard). Positive in 75-80%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Bone marrow culture in case of prior antibiotic use</a:t>
            </a:r>
          </a:p>
          <a:p>
            <a:pPr marL="0" indent="0">
              <a:buNone/>
            </a:pP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Alert the Laboratory about suspected brucellosis as organism may infect laboratory workers </a:t>
            </a:r>
            <a:endParaRPr lang="en-GB" sz="14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Serology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: 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lvl="2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Antibody titre of more than 1/320 in endemic area </a:t>
            </a:r>
          </a:p>
          <a:p>
            <a:pPr lvl="2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Four fold rise in titre </a:t>
            </a:r>
          </a:p>
          <a:p>
            <a:pPr marL="0" indent="0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PCR for </a:t>
            </a:r>
            <a:r>
              <a:rPr lang="en-GB" sz="1400" b="1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Brucella</a:t>
            </a: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 DNA</a:t>
            </a:r>
          </a:p>
          <a:p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7673161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xmlns="" id="{A05FB1B1-E337-6586-C9F0-DB97DA6CA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51743992"/>
              </p:ext>
            </p:extLst>
          </p:nvPr>
        </p:nvGraphicFramePr>
        <p:xfrm>
          <a:off x="1009650" y="1166132"/>
          <a:ext cx="7724775" cy="4257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51084">
                  <a:extLst>
                    <a:ext uri="{9D8B030D-6E8A-4147-A177-3AD203B41FA5}">
                      <a16:colId xmlns:a16="http://schemas.microsoft.com/office/drawing/2014/main" xmlns="" val="2363341088"/>
                    </a:ext>
                  </a:extLst>
                </a:gridCol>
                <a:gridCol w="4473691">
                  <a:extLst>
                    <a:ext uri="{9D8B030D-6E8A-4147-A177-3AD203B41FA5}">
                      <a16:colId xmlns:a16="http://schemas.microsoft.com/office/drawing/2014/main" xmlns="" val="141551973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endParaRPr lang="x-non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x-non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Treatment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020965117"/>
                  </a:ext>
                </a:extLst>
              </a:tr>
              <a:tr h="528545">
                <a:tc>
                  <a:txBody>
                    <a:bodyPr/>
                    <a:lstStyle/>
                    <a:p>
                      <a:r>
                        <a:rPr lang="x-none" sz="1400" b="1" dirty="0">
                          <a:latin typeface="Century Gothic" panose="020B0502020202020204" pitchFamily="34" charset="0"/>
                        </a:rPr>
                        <a:t>Brucelosis with no complications</a:t>
                      </a:r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Doxycyline + rifampicin (6 wweks) </a:t>
                      </a:r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92110536"/>
                  </a:ext>
                </a:extLst>
              </a:tr>
              <a:tr h="8446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b="1" dirty="0">
                          <a:latin typeface="Century Gothic" panose="020B0502020202020204" pitchFamily="34" charset="0"/>
                        </a:rPr>
                        <a:t>Bone disease: </a:t>
                      </a:r>
                    </a:p>
                    <a:p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Doxycycline + rifampicin (6 weeks) +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gentamicin (7  days)</a:t>
                      </a:r>
                    </a:p>
                    <a:p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23982971"/>
                  </a:ext>
                </a:extLst>
              </a:tr>
              <a:tr h="7907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b="1" dirty="0">
                          <a:latin typeface="Century Gothic" panose="020B0502020202020204" pitchFamily="34" charset="0"/>
                        </a:rPr>
                        <a:t>Neurobrucellosis:</a:t>
                      </a:r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Doxycycline + rifampicin (6 weeks) +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ceftriaxone </a:t>
                      </a:r>
                    </a:p>
                    <a:p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86832652"/>
                  </a:ext>
                </a:extLst>
              </a:tr>
              <a:tr h="1473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b="1" dirty="0">
                          <a:latin typeface="Century Gothic" panose="020B0502020202020204" pitchFamily="34" charset="0"/>
                        </a:rPr>
                        <a:t>Endocarditis: </a:t>
                      </a:r>
                    </a:p>
                    <a:p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Doxycyline + Rifampicin (6 weeks) +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Gentamicin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x-none" sz="1400" dirty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x-none" sz="1400" dirty="0">
                          <a:latin typeface="Century Gothic" panose="020B0502020202020204" pitchFamily="34" charset="0"/>
                        </a:rPr>
                        <a:t>Almost always need surgical intervention </a:t>
                      </a:r>
                      <a:endParaRPr lang="x-none" sz="1400" dirty="0"/>
                    </a:p>
                  </a:txBody>
                  <a:tcPr marL="74295" marR="74295">
                    <a:solidFill>
                      <a:srgbClr val="797979">
                        <a:alpha val="22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2768472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CD61D28-52C1-38D8-BF07-45BBEEA2EAB8}"/>
              </a:ext>
            </a:extLst>
          </p:cNvPr>
          <p:cNvSpPr txBox="1"/>
          <p:nvPr/>
        </p:nvSpPr>
        <p:spPr>
          <a:xfrm>
            <a:off x="510725" y="229608"/>
            <a:ext cx="86876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TREATMENT</a:t>
            </a:r>
          </a:p>
        </p:txBody>
      </p:sp>
      <p:pic>
        <p:nvPicPr>
          <p:cNvPr id="7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1860181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DA2615-95A6-993F-3F71-DDFEF27A382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173833"/>
            <a:ext cx="9906000" cy="1049337"/>
          </a:xfrm>
        </p:spPr>
        <p:txBody>
          <a:bodyPr/>
          <a:lstStyle/>
          <a:p>
            <a:pPr algn="ctr"/>
            <a:r>
              <a:rPr lang="x-none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Prevention</a:t>
            </a:r>
            <a:r>
              <a:rPr lang="x-none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3BA1C2F-2D71-1BD6-E06E-44BA362E55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5536" y="1244600"/>
            <a:ext cx="7803555" cy="34496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Avoid consumption of unpasteurized dairy products.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Use protective gear when handling animals or animal products.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Vaccination of livestock (not available for humans).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Public health measures: Control of animal brucellosis, education on safe food practices</a:t>
            </a:r>
          </a:p>
          <a:p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40283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F8DB1C-BA3A-C1CA-2E19-ADC0ED86CD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342901"/>
            <a:ext cx="9906000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Recent Advances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67274E3-3A47-01C4-8F67-9E12033C034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05585" y="1392237"/>
            <a:ext cx="8862240" cy="34496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1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Vaccine Development:</a:t>
            </a: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 Research on human vaccines is ongoing, but no approved vaccine is available yet.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rgbClr val="40404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1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New Diagnostic Tools:</a:t>
            </a: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 Rapid PCR tests for early detection.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rgbClr val="404040"/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1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Nanotechnology:</a:t>
            </a: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 Nanoparticles for targeted drug delivery to infected cells</a:t>
            </a:r>
          </a:p>
          <a:p>
            <a:endParaRPr lang="x-none" sz="1400" dirty="0"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380366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F0A079B-9FC7-C354-2966-5891ECB8464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342901"/>
            <a:ext cx="9906000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References</a:t>
            </a:r>
            <a:r>
              <a:rPr lang="x-none" sz="20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E790C92-95C0-DA6F-0968-04318A78D80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66703" y="1259770"/>
            <a:ext cx="8470620" cy="3449638"/>
          </a:xfrm>
        </p:spPr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World Health Organization. Brucellosis in humans and animals. Geneva: WHO; 2006.</a:t>
            </a:r>
          </a:p>
          <a:p>
            <a:pPr algn="l">
              <a:buFont typeface="+mj-lt"/>
              <a:buAutoNum type="arabicPeriod"/>
            </a:pP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Pappas G, </a:t>
            </a:r>
            <a:r>
              <a:rPr lang="en-GB" sz="12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Akritidis</a:t>
            </a: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 N, </a:t>
            </a:r>
            <a:r>
              <a:rPr lang="en-GB" sz="12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Bosilkovski</a:t>
            </a: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 M, </a:t>
            </a:r>
            <a:r>
              <a:rPr lang="en-GB" sz="12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Tsianos</a:t>
            </a: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 E. Brucellosis. </a:t>
            </a:r>
            <a:r>
              <a:rPr lang="en-GB" sz="12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N </a:t>
            </a:r>
            <a:r>
              <a:rPr lang="en-GB" sz="1200" b="0" i="1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Engl</a:t>
            </a:r>
            <a:r>
              <a:rPr lang="en-GB" sz="12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 J Med</a:t>
            </a: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. 2005;352(22):2325-36.</a:t>
            </a:r>
          </a:p>
          <a:p>
            <a:pPr algn="l">
              <a:buFont typeface="+mj-lt"/>
              <a:buAutoNum type="arabicPeriod"/>
            </a:pPr>
            <a:r>
              <a:rPr lang="en-GB" sz="12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Centers</a:t>
            </a: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 for Disease Control and Prevention. Brucellosis: Diagnosis and treatment. CDC; 2023.</a:t>
            </a:r>
          </a:p>
          <a:p>
            <a:pPr algn="l">
              <a:buFont typeface="+mj-lt"/>
              <a:buAutoNum type="arabicPeriod"/>
            </a:pPr>
            <a:r>
              <a:rPr lang="en-GB" sz="12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Franco MP, </a:t>
            </a:r>
            <a:r>
              <a:rPr lang="en-GB" sz="12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Mulder M, Gilman RH, Smits HL. Human brucellosis. </a:t>
            </a:r>
            <a:r>
              <a:rPr lang="en-GB" sz="1200" b="0" i="1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Lancet Infect Dis</a:t>
            </a:r>
            <a:r>
              <a:rPr lang="en-GB" sz="12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. 2007;7(12):775-86</a:t>
            </a:r>
          </a:p>
          <a:p>
            <a:endParaRPr lang="x-none" sz="1400" dirty="0"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20221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49827" y="1126671"/>
            <a:ext cx="4285229" cy="2374516"/>
          </a:xfrm>
        </p:spPr>
        <p:txBody>
          <a:bodyPr>
            <a:normAutofit/>
          </a:bodyPr>
          <a:lstStyle/>
          <a:p>
            <a:pPr algn="ctr">
              <a:buClrTx/>
            </a:pPr>
            <a:r>
              <a:rPr lang="en-US" sz="32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amoebiasis 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619750" y="4181475"/>
            <a:ext cx="3873954" cy="1842708"/>
          </a:xfrm>
        </p:spPr>
        <p:txBody>
          <a:bodyPr>
            <a:normAutofit/>
          </a:bodyPr>
          <a:lstStyle/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050" dirty="0">
                <a:latin typeface="Century Gothic" pitchFamily="34" charset="0"/>
              </a:rPr>
              <a:t>Dr. Muhammad Mujeeb Khan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050" dirty="0">
                <a:latin typeface="Century Gothic" pitchFamily="34" charset="0"/>
              </a:rPr>
              <a:t>FCPS (Medicine) 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050" dirty="0">
                <a:latin typeface="Century Gothic" pitchFamily="34" charset="0"/>
              </a:rPr>
              <a:t>Dip. DM (UK), Dip. Nutrition (Pak), 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050" dirty="0">
                <a:latin typeface="Century Gothic" pitchFamily="34" charset="0"/>
              </a:rPr>
              <a:t>MSc. Infectious Diseases (UK)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050" dirty="0">
                <a:latin typeface="Century Gothic" pitchFamily="34" charset="0"/>
              </a:rPr>
              <a:t>Associate Professor</a:t>
            </a:r>
          </a:p>
          <a:p>
            <a:pPr marL="342900" indent="-342900" algn="ctr">
              <a:lnSpc>
                <a:spcPct val="110000"/>
              </a:lnSpc>
              <a:spcBef>
                <a:spcPct val="20000"/>
              </a:spcBef>
              <a:buClrTx/>
              <a:buSzTx/>
              <a:defRPr/>
            </a:pPr>
            <a:r>
              <a:rPr lang="en-US" sz="1050" dirty="0">
                <a:latin typeface="Century Gothic" pitchFamily="34" charset="0"/>
              </a:rPr>
              <a:t>Rawalpindi Medical University,  Rawalpindi</a:t>
            </a:r>
          </a:p>
        </p:txBody>
      </p:sp>
      <p:pic>
        <p:nvPicPr>
          <p:cNvPr id="11" name="Graphic 10" descr="Stethoscope">
            <a:extLst>
              <a:ext uri="{FF2B5EF4-FFF2-40B4-BE49-F238E27FC236}">
                <a16:creationId xmlns:a16="http://schemas.microsoft.com/office/drawing/2014/main" xmlns="" id="{C9A982F4-054D-E96D-0FC3-012A8AC9E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362075" y="1467722"/>
            <a:ext cx="1727369" cy="2125993"/>
          </a:xfrm>
          <a:prstGeom prst="rect">
            <a:avLst/>
          </a:prstGeom>
        </p:spPr>
      </p:pic>
      <p:pic>
        <p:nvPicPr>
          <p:cNvPr id="8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16537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46E9AFE-EB14-4282-304A-9F0DE2FE7AD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03656"/>
            <a:ext cx="9906000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Amoebiais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5638659-F861-6294-CD15-9ECE32F27C7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8761" y="1406525"/>
            <a:ext cx="7803555" cy="34496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Caused by the protozoan parasite </a:t>
            </a:r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Entamoeba histolytica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Most common in tropical and subtropical regions with poor sanitation.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Global burden: Estimated 50 million cases annually, with 100,000 deaths</a:t>
            </a:r>
          </a:p>
          <a:p>
            <a:pPr marL="0" indent="0">
              <a:buNone/>
            </a:pP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462964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90ED47-C5B2-512C-324F-0237DB65A6E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" y="280194"/>
            <a:ext cx="9906000" cy="713229"/>
          </a:xfrm>
        </p:spPr>
        <p:txBody>
          <a:bodyPr>
            <a:normAutofit/>
          </a:bodyPr>
          <a:lstStyle/>
          <a:p>
            <a:pPr algn="ctr"/>
            <a:r>
              <a:rPr lang="en-GB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Transmission and Risk Factors</a:t>
            </a:r>
            <a:br>
              <a:rPr lang="en-GB" sz="20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</a:br>
            <a:endParaRPr lang="x-none" sz="20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FF06C42-5591-0746-2B74-BF13D8310EE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46137" y="1222022"/>
            <a:ext cx="8399463" cy="41989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Transmission: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Fecooral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 route: Ingestion of food or water contaminated with </a:t>
            </a:r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E. histolytica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 cysts.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Direct person-to-person contact (poor hygiene).</a:t>
            </a:r>
          </a:p>
          <a:p>
            <a:pPr marL="0" indent="0" algn="l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Risk Factors: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Living in or traveling to endemic areas (tropical and subtropical regions).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Poor sanitation and hygiene practices.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Consumption of contaminated food or water.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Immunocompromised individuals (e.g., HIV/AIDS).</a:t>
            </a:r>
          </a:p>
          <a:p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4928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-128410" y="299635"/>
            <a:ext cx="10034410" cy="873125"/>
          </a:xfrm>
          <a:prstGeom prst="rect">
            <a:avLst/>
          </a:prstGeom>
        </p:spPr>
        <p:txBody>
          <a:bodyPr vert="horz" lIns="76200" tIns="38100" rIns="76200" bIns="38100" rtlCol="0" anchor="t">
            <a:normAutofit/>
          </a:bodyPr>
          <a:lstStyle/>
          <a:p>
            <a:pPr marL="10583" marR="4233" algn="ctr" defTabSz="761970"/>
            <a:r>
              <a:rPr lang="en-US" sz="2000" b="1" dirty="0">
                <a:latin typeface="Century Gothic" panose="020B0502020202020204" pitchFamily="34" charset="0"/>
              </a:rPr>
              <a:t>University Motto, Vision, Values &amp; Goals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525253" y="1298561"/>
            <a:ext cx="5549195" cy="4056740"/>
          </a:xfrm>
          <a:prstGeom prst="rect">
            <a:avLst/>
          </a:prstGeom>
        </p:spPr>
        <p:txBody>
          <a:bodyPr vert="horz" lIns="76200" tIns="38100" rIns="76200" bIns="38100" rtlCol="0" anchor="t">
            <a:noAutofit/>
          </a:bodyPr>
          <a:lstStyle/>
          <a:p>
            <a:pPr marL="10583" indent="-190492" algn="just" defTabSz="761970">
              <a:lnSpc>
                <a:spcPct val="110000"/>
              </a:lnSpc>
              <a:spcBef>
                <a:spcPts val="83"/>
              </a:spcBef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Mission Statement</a:t>
            </a:r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 defTabSz="761970">
              <a:lnSpc>
                <a:spcPct val="110000"/>
              </a:lnSpc>
              <a:buClr>
                <a:srgbClr val="B71E42"/>
              </a:buClr>
              <a:buSzPct val="100000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To impart evidence-based research-oriented health professional education</a:t>
            </a:r>
          </a:p>
          <a:p>
            <a:pPr algn="just" defTabSz="761970">
              <a:lnSpc>
                <a:spcPct val="110000"/>
              </a:lnSpc>
              <a:buClr>
                <a:srgbClr val="B71E42"/>
              </a:buClr>
              <a:buSzPct val="100000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Best possible patient care</a:t>
            </a:r>
          </a:p>
          <a:p>
            <a:pPr marR="328070" algn="just" defTabSz="761970">
              <a:lnSpc>
                <a:spcPct val="110000"/>
              </a:lnSpc>
              <a:spcBef>
                <a:spcPts val="150"/>
              </a:spcBef>
              <a:buClr>
                <a:srgbClr val="B71E42"/>
              </a:buClr>
              <a:buSzPct val="100000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Mutual respect, ethical practice of healthcare and social accountability.</a:t>
            </a:r>
          </a:p>
          <a:p>
            <a:pPr marL="10583" indent="-190492" algn="just" defTabSz="761970">
              <a:lnSpc>
                <a:spcPct val="110000"/>
              </a:lnSpc>
              <a:spcBef>
                <a:spcPts val="842"/>
              </a:spcBef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Vision and Values</a:t>
            </a:r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just" defTabSz="761970">
              <a:lnSpc>
                <a:spcPct val="110000"/>
              </a:lnSpc>
              <a:spcBef>
                <a:spcPts val="525"/>
              </a:spcBef>
              <a:buClr>
                <a:srgbClr val="B71E42"/>
              </a:buClr>
              <a:buSzPct val="100000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Highly recognized and accredited center of excellence in medical education, using evidence-based training techniques for development of highly competent health professionals, who are lifelong experiential learner and are socially accountable.</a:t>
            </a:r>
          </a:p>
          <a:p>
            <a:pPr marL="10583" indent="-190492" algn="just" defTabSz="761970">
              <a:lnSpc>
                <a:spcPct val="110000"/>
              </a:lnSpc>
              <a:spcBef>
                <a:spcPts val="100"/>
              </a:spcBef>
              <a:buClr>
                <a:srgbClr val="B71E42"/>
              </a:buClr>
              <a:buSzPct val="10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prstClr val="black"/>
                </a:solidFill>
                <a:latin typeface="Century Gothic" panose="020B0502020202020204" pitchFamily="34" charset="0"/>
              </a:rPr>
              <a:t>Goals</a:t>
            </a:r>
            <a:endParaRPr lang="en-US" sz="1400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R="4233" algn="just" defTabSz="761970">
              <a:lnSpc>
                <a:spcPct val="110000"/>
              </a:lnSpc>
              <a:spcBef>
                <a:spcPts val="317"/>
              </a:spcBef>
              <a:buClr>
                <a:srgbClr val="B71E42"/>
              </a:buClr>
              <a:buSzPct val="100000"/>
            </a:pPr>
            <a:r>
              <a:rPr lang="en-US" sz="1400" dirty="0">
                <a:solidFill>
                  <a:prstClr val="black"/>
                </a:solidFill>
                <a:latin typeface="Century Gothic" panose="020B0502020202020204" pitchFamily="34" charset="0"/>
              </a:rPr>
              <a:t>The Undergraduate Integrated Learning Program is geared to provide you with quality medical education in an environment designed.</a:t>
            </a:r>
          </a:p>
        </p:txBody>
      </p:sp>
      <p:pic>
        <p:nvPicPr>
          <p:cNvPr id="8" name="object 8" descr="A close-up of a gear&#10;&#10;AI-generated content may be incorrect.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475589" y="1500620"/>
            <a:ext cx="3006162" cy="3134551"/>
          </a:xfrm>
          <a:prstGeom prst="rect">
            <a:avLst/>
          </a:prstGeom>
        </p:spPr>
      </p:pic>
      <p:pic>
        <p:nvPicPr>
          <p:cNvPr id="9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48F645AB-8641-A875-D63B-270BFF6E8D03}"/>
              </a:ext>
            </a:extLst>
          </p:cNvPr>
          <p:cNvSpPr/>
          <p:nvPr/>
        </p:nvSpPr>
        <p:spPr>
          <a:xfrm>
            <a:off x="4470172" y="440870"/>
            <a:ext cx="3689012" cy="1310776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E. histolytica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 cysts are ingested and excyst in the small intestine, releasing trophozoites.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A14487EB-AA15-40A2-95C9-888C37CD9D5E}"/>
              </a:ext>
            </a:extLst>
          </p:cNvPr>
          <p:cNvSpPr/>
          <p:nvPr/>
        </p:nvSpPr>
        <p:spPr>
          <a:xfrm>
            <a:off x="4459315" y="2181519"/>
            <a:ext cx="3689012" cy="1310776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Trophozoites colonize the large intestine, causing tissue invasion and ulceration</a:t>
            </a: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D6509F6D-D145-332E-984C-3976FE4FD6A9}"/>
              </a:ext>
            </a:extLst>
          </p:cNvPr>
          <p:cNvSpPr/>
          <p:nvPr/>
        </p:nvSpPr>
        <p:spPr>
          <a:xfrm>
            <a:off x="4470172" y="3938655"/>
            <a:ext cx="3689012" cy="1310776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Trophozoites can spread to the liver via the portal vein, leading to liver abscess formation</a:t>
            </a: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xmlns="" id="{4D0674B1-EA52-2698-0B70-2F95DA96D879}"/>
              </a:ext>
            </a:extLst>
          </p:cNvPr>
          <p:cNvSpPr/>
          <p:nvPr/>
        </p:nvSpPr>
        <p:spPr>
          <a:xfrm>
            <a:off x="6107228" y="3492296"/>
            <a:ext cx="194581" cy="408920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xmlns="" id="{6ADF9FA1-7646-1DC7-F971-B08EF87D8471}"/>
              </a:ext>
            </a:extLst>
          </p:cNvPr>
          <p:cNvSpPr/>
          <p:nvPr/>
        </p:nvSpPr>
        <p:spPr>
          <a:xfrm>
            <a:off x="6071846" y="1766898"/>
            <a:ext cx="194581" cy="408920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F51E182-C8A8-9618-BA4C-5725B7BD3D6D}"/>
              </a:ext>
            </a:extLst>
          </p:cNvPr>
          <p:cNvSpPr txBox="1"/>
          <p:nvPr/>
        </p:nvSpPr>
        <p:spPr>
          <a:xfrm>
            <a:off x="765922" y="2341577"/>
            <a:ext cx="26853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x-none" sz="2000" b="1">
                <a:latin typeface="Century Gothic" pitchFamily="34" charset="0"/>
              </a:rPr>
              <a:t>PATHOPHYSIOLOGY </a:t>
            </a:r>
            <a:endParaRPr lang="en-US" sz="2000" b="1" dirty="0" smtClean="0">
              <a:latin typeface="Century Gothic" pitchFamily="34" charset="0"/>
            </a:endParaRPr>
          </a:p>
          <a:p>
            <a:pPr algn="ctr"/>
            <a:r>
              <a:rPr lang="x-none" sz="2000" b="1" smtClean="0">
                <a:latin typeface="Century Gothic" pitchFamily="34" charset="0"/>
              </a:rPr>
              <a:t>OF </a:t>
            </a:r>
            <a:r>
              <a:rPr lang="x-none" sz="2000" b="1" dirty="0">
                <a:latin typeface="Century Gothic" pitchFamily="34" charset="0"/>
              </a:rPr>
              <a:t>AMOEBIASIS </a:t>
            </a:r>
          </a:p>
        </p:txBody>
      </p:sp>
      <p:pic>
        <p:nvPicPr>
          <p:cNvPr id="10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682551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4">
            <a:extLst>
              <a:ext uri="{FF2B5EF4-FFF2-40B4-BE49-F238E27FC236}">
                <a16:creationId xmlns:a16="http://schemas.microsoft.com/office/drawing/2014/main" xmlns="" id="{7C3FC20C-1426-E7E4-1996-F5727768A4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5899" y="644634"/>
            <a:ext cx="6943385" cy="5232292"/>
          </a:xfrm>
          <a:prstGeom prst="rect">
            <a:avLst/>
          </a:prstGeom>
        </p:spPr>
      </p:pic>
      <p:pic>
        <p:nvPicPr>
          <p:cNvPr id="3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5"/>
          <p:cNvSpPr>
            <a:spLocks noGrp="1"/>
          </p:cNvSpPr>
          <p:nvPr>
            <p:ph idx="4294967295"/>
          </p:nvPr>
        </p:nvSpPr>
        <p:spPr>
          <a:xfrm>
            <a:off x="1095516" y="2011186"/>
            <a:ext cx="3282653" cy="3951288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  Asymptomatic carriers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  Amoebic colitis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  Fulminant colitis</a:t>
            </a:r>
          </a:p>
          <a:p>
            <a:pPr marL="0" indent="0">
              <a:lnSpc>
                <a:spcPct val="150000"/>
              </a:lnSpc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   Ameboma</a:t>
            </a:r>
          </a:p>
          <a:p>
            <a:pPr marL="0" indent="0">
              <a:buClrTx/>
            </a:pPr>
            <a:endParaRPr lang="en-US" altLang="en-US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itle 3"/>
          <p:cNvSpPr>
            <a:spLocks noGrp="1"/>
          </p:cNvSpPr>
          <p:nvPr>
            <p:ph type="title" idx="4294967295"/>
          </p:nvPr>
        </p:nvSpPr>
        <p:spPr>
          <a:xfrm>
            <a:off x="0" y="231776"/>
            <a:ext cx="9906000" cy="639763"/>
          </a:xfrm>
        </p:spPr>
        <p:txBody>
          <a:bodyPr>
            <a:normAutofit/>
          </a:bodyPr>
          <a:lstStyle/>
          <a:p>
            <a:pPr algn="ctr" eaLnBrk="1" hangingPunct="1">
              <a:buClrTx/>
            </a:pPr>
            <a:r>
              <a:rPr lang="en-US" altLang="en-US" sz="20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CLINICAL FEATURES</a:t>
            </a:r>
          </a:p>
        </p:txBody>
      </p:sp>
      <p:sp>
        <p:nvSpPr>
          <p:cNvPr id="9" name="Content Placeholder 6"/>
          <p:cNvSpPr>
            <a:spLocks noGrp="1"/>
          </p:cNvSpPr>
          <p:nvPr>
            <p:ph sz="quarter" idx="4294967295"/>
          </p:nvPr>
        </p:nvSpPr>
        <p:spPr>
          <a:xfrm>
            <a:off x="5076826" y="1970793"/>
            <a:ext cx="3953371" cy="395128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Liver: </a:t>
            </a: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Amoebic liver abscess</a:t>
            </a:r>
          </a:p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endParaRPr lang="en-US" altLang="en-US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Lung: </a:t>
            </a:r>
            <a:r>
              <a:rPr lang="en-GB" sz="1400" dirty="0">
                <a:latin typeface="Century Gothic" panose="020B0502020202020204" pitchFamily="34" charset="0"/>
              </a:rPr>
              <a:t>Pleuropulmonary Amoebiasis due to direct spread of liver abscess in pleural cavity</a:t>
            </a:r>
          </a:p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endParaRPr lang="en-US" altLang="en-US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Heart: </a:t>
            </a: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Pericardial amoebiasis. Spread of left lobe liver abscess into pericardium</a:t>
            </a:r>
          </a:p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endParaRPr lang="en-US" altLang="en-US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 marL="566928" indent="-457200">
              <a:spcBef>
                <a:spcPct val="0"/>
              </a:spcBef>
              <a:buClrTx/>
              <a:buFont typeface="Wingdings" pitchFamily="2" charset="2"/>
              <a:buChar char="§"/>
            </a:pPr>
            <a:r>
              <a:rPr lang="en-US" altLang="en-US" sz="14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Cerebral amoebiasis: </a:t>
            </a:r>
            <a:r>
              <a:rPr lang="en-US" altLang="en-US" sz="1400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Due to hematogenous spread </a:t>
            </a:r>
            <a:endParaRPr lang="en-US" altLang="en-US" sz="1400" b="1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  <a:p>
            <a:pPr>
              <a:buClrTx/>
            </a:pPr>
            <a:endParaRPr lang="en-US" altLang="en-US" sz="1400" dirty="0">
              <a:latin typeface="Century Gothic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Text Placeholder 4"/>
          <p:cNvSpPr txBox="1">
            <a:spLocks/>
          </p:cNvSpPr>
          <p:nvPr/>
        </p:nvSpPr>
        <p:spPr>
          <a:xfrm>
            <a:off x="1095516" y="1331031"/>
            <a:ext cx="3282653" cy="63976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en-US" altLang="en-US" sz="1800" b="1" dirty="0">
                <a:latin typeface="Century Gothic" panose="020B0502020202020204" pitchFamily="34" charset="0"/>
              </a:rPr>
              <a:t>Intestinal</a:t>
            </a:r>
            <a:r>
              <a:rPr lang="en-US" altLang="en-US" sz="2000" b="1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8" name="Text Placeholder 7"/>
          <p:cNvSpPr txBox="1">
            <a:spLocks/>
          </p:cNvSpPr>
          <p:nvPr/>
        </p:nvSpPr>
        <p:spPr>
          <a:xfrm>
            <a:off x="5076826" y="1331031"/>
            <a:ext cx="3283942" cy="63976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Tx/>
            </a:pPr>
            <a:r>
              <a:rPr lang="en-US" altLang="en-US" sz="1800" b="1" dirty="0">
                <a:latin typeface="Century Gothic" panose="020B0502020202020204" pitchFamily="34" charset="0"/>
              </a:rPr>
              <a:t>Extra intestinal</a:t>
            </a:r>
          </a:p>
        </p:txBody>
      </p:sp>
      <p:pic>
        <p:nvPicPr>
          <p:cNvPr id="11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982840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6" grpId="0" build="p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728352" y="1391892"/>
            <a:ext cx="6025369" cy="2677656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x-none" sz="1400" b="1" dirty="0"/>
              <a:t>Amoebic colitis</a:t>
            </a:r>
          </a:p>
          <a:p>
            <a:pPr>
              <a:defRPr/>
            </a:pPr>
            <a:endParaRPr lang="en-US" sz="1400" b="1" dirty="0">
              <a:latin typeface="Century Gothic" panose="020B0502020202020204" pitchFamily="34" charset="0"/>
              <a:cs typeface="Arial" charset="0"/>
            </a:endParaRP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flask shaped ulcers (Narrow neck &amp; wide base)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Abdominal pain, diarrhea (bloody), fever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tenesmus, peri-anal ulcers</a:t>
            </a:r>
          </a:p>
          <a:p>
            <a:pPr>
              <a:defRPr/>
            </a:pPr>
            <a:endParaRPr lang="en-US" sz="1400" dirty="0">
              <a:latin typeface="Century Gothic" panose="020B0502020202020204" pitchFamily="34" charset="0"/>
              <a:cs typeface="Arial" charset="0"/>
            </a:endParaRPr>
          </a:p>
          <a:p>
            <a:pPr>
              <a:defRPr/>
            </a:pPr>
            <a:r>
              <a:rPr lang="en-US" sz="1400" b="1" dirty="0">
                <a:latin typeface="Century Gothic" panose="020B0502020202020204" pitchFamily="34" charset="0"/>
                <a:cs typeface="Arial" charset="0"/>
              </a:rPr>
              <a:t>Fulminant colitis - </a:t>
            </a: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&lt;0.5%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severely ill with high fever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intestinal bleeding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perforation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- paralytic ileus</a:t>
            </a:r>
          </a:p>
          <a:p>
            <a:pPr>
              <a:defRPr/>
            </a:pPr>
            <a:r>
              <a:rPr lang="en-US" sz="1400" dirty="0">
                <a:latin typeface="Century Gothic" panose="020B0502020202020204" pitchFamily="34" charset="0"/>
                <a:cs typeface="Arial" charset="0"/>
              </a:rPr>
              <a:t>	</a:t>
            </a:r>
          </a:p>
        </p:txBody>
      </p:sp>
      <p:pic>
        <p:nvPicPr>
          <p:cNvPr id="5" name="Picture 3" descr="996090-996092-11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53721" y="1045376"/>
            <a:ext cx="2551928" cy="1801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 descr="996090-996092-113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324" y="2947187"/>
            <a:ext cx="2600325" cy="2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75304D3C-6511-FB51-E66A-AFB0E6C48FB5}"/>
              </a:ext>
            </a:extLst>
          </p:cNvPr>
          <p:cNvSpPr txBox="1"/>
          <p:nvPr/>
        </p:nvSpPr>
        <p:spPr>
          <a:xfrm>
            <a:off x="1683103" y="269528"/>
            <a:ext cx="65397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000" b="1" dirty="0"/>
              <a:t>AMOEBIC ULCERS    </a:t>
            </a:r>
          </a:p>
        </p:txBody>
      </p:sp>
      <p:pic>
        <p:nvPicPr>
          <p:cNvPr id="8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341346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2605794144"/>
              </p:ext>
            </p:extLst>
          </p:nvPr>
        </p:nvGraphicFramePr>
        <p:xfrm>
          <a:off x="1409758" y="1295400"/>
          <a:ext cx="7107078" cy="428130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3690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3690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6902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Symptom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Bacillary dysentery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Amoebic dysentery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Onset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Acute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Gradual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5493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General</a:t>
                      </a:r>
                      <a:endParaRPr lang="en-US" sz="1400" kern="100">
                        <a:latin typeface="Century Gothic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Condition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Poor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Normal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Fever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High grade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Low grade (adult)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Tenesmus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Severe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Moderate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Dehydration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Frequent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Mild dehydration (adult)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Faeces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No trophozoites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Trophozoites present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1805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Culture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>
                          <a:latin typeface="Century Gothic" pitchFamily="34" charset="0"/>
                        </a:rPr>
                        <a:t>Positive</a:t>
                      </a:r>
                      <a:endParaRPr lang="en-US" sz="1400" kern="10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latin typeface="Century Gothic" pitchFamily="34" charset="0"/>
                        </a:rPr>
                        <a:t>Negative</a:t>
                      </a:r>
                      <a:endParaRPr lang="en-US" sz="1400" kern="100" dirty="0">
                        <a:latin typeface="Century Gothic" pitchFamily="34" charset="0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0BCD356D-20E9-3748-5710-6CDB50D7B79B}"/>
              </a:ext>
            </a:extLst>
          </p:cNvPr>
          <p:cNvSpPr txBox="1"/>
          <p:nvPr/>
        </p:nvSpPr>
        <p:spPr>
          <a:xfrm>
            <a:off x="1576112" y="400943"/>
            <a:ext cx="67743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000" b="1" dirty="0">
                <a:latin typeface="Century Gothic" pitchFamily="34" charset="0"/>
              </a:rPr>
              <a:t>AMOEBIC VS BACILLARY DYSENTRY </a:t>
            </a: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463036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87E6DB-80FA-6447-0987-682FE68A37B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467782" y="240773"/>
            <a:ext cx="8621889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Diagnosis</a:t>
            </a:r>
            <a:r>
              <a:rPr lang="x-none" sz="2000" dirty="0"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765B46-EDAC-4136-ADC1-D32E345B50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42056" y="966258"/>
            <a:ext cx="8273344" cy="3449638"/>
          </a:xfrm>
          <a:solidFill>
            <a:schemeClr val="bg2"/>
          </a:solidFill>
          <a:ln>
            <a:noFill/>
          </a:ln>
        </p:spPr>
        <p:style>
          <a:lnRef idx="2">
            <a:schemeClr val="accent3">
              <a:shade val="15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Stool microscopy (cysts and trophozoites).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Serology (ELISA for anti-</a:t>
            </a:r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E. histolytica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 antibodies).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Imaging (ultrasound or CT for liver abscess)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r>
              <a:rPr lang="x-non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Sigmoidoscopy: Typical flask shaped ulcers may be seen </a:t>
            </a: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7743483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-64205" y="271819"/>
            <a:ext cx="9970205" cy="762000"/>
          </a:xfrm>
        </p:spPr>
        <p:txBody>
          <a:bodyPr>
            <a:normAutofit/>
          </a:bodyPr>
          <a:lstStyle/>
          <a:p>
            <a:pPr algn="ctr">
              <a:buClrTx/>
            </a:pPr>
            <a:r>
              <a:rPr lang="en-US" sz="2000" b="1" dirty="0">
                <a:latin typeface="Century Gothic" pitchFamily="34" charset="0"/>
                <a:ea typeface="Arial Unicode MS" pitchFamily="34" charset="-128"/>
                <a:cs typeface="Arial Unicode MS" pitchFamily="34" charset="-128"/>
              </a:rPr>
              <a:t>TREATMENT</a:t>
            </a:r>
          </a:p>
        </p:txBody>
      </p:sp>
      <p:graphicFrame>
        <p:nvGraphicFramePr>
          <p:cNvPr id="4" name="Group 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86282973"/>
              </p:ext>
            </p:extLst>
          </p:nvPr>
        </p:nvGraphicFramePr>
        <p:xfrm>
          <a:off x="1036461" y="2415892"/>
          <a:ext cx="7998178" cy="2788286"/>
        </p:xfrm>
        <a:graphic>
          <a:graphicData uri="http://schemas.openxmlformats.org/drawingml/2006/table">
            <a:tbl>
              <a:tblPr/>
              <a:tblGrid>
                <a:gridCol w="98223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047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8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2682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0051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43832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295" marR="74295"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Drug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251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Metronidazole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Tinidazole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To eradicate Luminal cysts 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</a:endParaRP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Diloxanide furoate/paromomycin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2530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Acts on</a:t>
                      </a:r>
                    </a:p>
                  </a:txBody>
                  <a:tcPr marL="74295" marR="74295"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Kills trophozoites in intestine &amp; tissue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Kills trophozoites in intestine &amp; tissue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Luminal-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Eradicate cysts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Luminal-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Eradicate cysts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9397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Dose</a:t>
                      </a:r>
                    </a:p>
                  </a:txBody>
                  <a:tcPr marL="74295" marR="74295" marT="45727" marB="45727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800 mg PO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tid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x 5-10 days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600 mg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bd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PO x 5 days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650 mg PO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tid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x10days</a:t>
                      </a:r>
                    </a:p>
                  </a:txBody>
                  <a:tcPr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500 mg PO </a:t>
                      </a:r>
                      <a:r>
                        <a:rPr kumimoji="0" lang="en-US" sz="1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tid</a:t>
                      </a: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</a:rPr>
                        <a:t> x10days</a:t>
                      </a:r>
                    </a:p>
                  </a:txBody>
                  <a:tcPr marL="74295" marR="74295" marT="45727" marB="4572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Rectangle 72"/>
          <p:cNvSpPr>
            <a:spLocks noChangeArrowheads="1"/>
          </p:cNvSpPr>
          <p:nvPr/>
        </p:nvSpPr>
        <p:spPr bwMode="auto">
          <a:xfrm>
            <a:off x="1238250" y="1125936"/>
            <a:ext cx="42650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1400" dirty="0">
              <a:latin typeface="Century Gothic" panose="020B0502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entury Gothic" panose="020B0502020202020204" pitchFamily="34" charset="0"/>
              </a:rPr>
              <a:t> </a:t>
            </a:r>
            <a:r>
              <a:rPr lang="en-US" altLang="en-US" sz="1400" dirty="0" smtClean="0">
                <a:latin typeface="Century Gothic" panose="020B0502020202020204" pitchFamily="34" charset="0"/>
              </a:rPr>
              <a:t>Symptomatic cases</a:t>
            </a:r>
            <a:endParaRPr lang="en-US" altLang="en-US" sz="1400" dirty="0">
              <a:latin typeface="Century Gothic" panose="020B0502020202020204" pitchFamily="34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entury Gothic" panose="020B0502020202020204" pitchFamily="34" charset="0"/>
              </a:rPr>
              <a:t> </a:t>
            </a:r>
            <a:r>
              <a:rPr lang="en-US" altLang="en-US" sz="1400" dirty="0" smtClean="0">
                <a:latin typeface="Century Gothic" panose="020B0502020202020204" pitchFamily="34" charset="0"/>
              </a:rPr>
              <a:t>Asymptomatic in </a:t>
            </a:r>
            <a:r>
              <a:rPr lang="en-US" altLang="en-US" sz="1400" dirty="0">
                <a:latin typeface="Century Gothic" panose="020B0502020202020204" pitchFamily="34" charset="0"/>
              </a:rPr>
              <a:t>non-endemic areas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400" dirty="0">
                <a:latin typeface="Century Gothic" panose="020B0502020202020204" pitchFamily="34" charset="0"/>
              </a:rPr>
              <a:t> </a:t>
            </a:r>
            <a:r>
              <a:rPr lang="en-US" altLang="en-US" sz="1400" dirty="0" smtClean="0">
                <a:latin typeface="Century Gothic" panose="020B0502020202020204" pitchFamily="34" charset="0"/>
              </a:rPr>
              <a:t>Asymptomatic if </a:t>
            </a:r>
            <a:r>
              <a:rPr lang="en-US" altLang="en-US" sz="1400" dirty="0">
                <a:latin typeface="Century Gothic" panose="020B0502020202020204" pitchFamily="34" charset="0"/>
              </a:rPr>
              <a:t>food handlers</a:t>
            </a:r>
          </a:p>
        </p:txBody>
      </p:sp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61561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96F6CF7-62EF-4995-E4FC-EF5B91FB831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51223" y="333375"/>
            <a:ext cx="7803555" cy="930541"/>
          </a:xfrm>
        </p:spPr>
        <p:txBody>
          <a:bodyPr>
            <a:normAutofit/>
          </a:bodyPr>
          <a:lstStyle/>
          <a:p>
            <a:pPr algn="ctr"/>
            <a:r>
              <a:rPr lang="x-none" sz="2000" b="1" cap="none" dirty="0">
                <a:latin typeface="Century Gothic" pitchFamily="34" charset="0"/>
              </a:rPr>
              <a:t>AMOEBIC LIVER ABSCESS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2EDF320-4AE2-2480-14AB-1C54E70E652D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1173" y="1473465"/>
            <a:ext cx="7803555" cy="34496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Medical Therapy: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Metronidazole or tinidazole  for 7-10 days. Followed by</a:t>
            </a:r>
            <a:r>
              <a:rPr lang="en-GB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 Paromomycin 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or </a:t>
            </a:r>
            <a:r>
              <a:rPr lang="en-GB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Diloxanide furoate 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to eliminate intestinal cysts.</a:t>
            </a:r>
          </a:p>
          <a:p>
            <a:pPr marL="0" indent="0" algn="l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Drainage: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Metronidazole or tinidazole  for 7-10 days. Followed by</a:t>
            </a:r>
            <a:r>
              <a:rPr lang="en-GB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 Paromomycin 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or </a:t>
            </a:r>
            <a:r>
              <a:rPr lang="en-GB" sz="140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Diloxanide furoate 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to eliminate intestinal cysts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Percutaneous needle aspiration or catheter drainage for large abscesses (&gt;5 cm) or if there is no response to medical therapy.</a:t>
            </a:r>
          </a:p>
          <a:p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481599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AEFA8F6-4ABA-C78E-975B-8553D9FDF0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51223" y="394497"/>
            <a:ext cx="7803555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cap="none" dirty="0">
                <a:latin typeface="Century Gothic" pitchFamily="34" charset="0"/>
              </a:rPr>
              <a:t>COMPLICATIONS OF AMOEBIC LIVER ABSCESS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9DC60C-0263-F0D8-E2AC-AE8530BC4E6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4605" y="1278820"/>
            <a:ext cx="9539111" cy="34496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Rupture of the abscess into: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Peritoneal cavity (peritonitis).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Pleural cavity (empyema).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Pericardium (cardiac tamponade).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Secondary bacterial infection of the abscess.</a:t>
            </a:r>
          </a:p>
          <a:p>
            <a:pPr marL="0" indent="0" algn="l">
              <a:buNone/>
            </a:pP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itchFamily="34" charset="0"/>
              </a:rPr>
              <a:t>Sepsis and multiorgan failure</a:t>
            </a:r>
          </a:p>
          <a:p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7307375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47E34D-5239-AAE4-A9BE-35176CE1747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41698" y="281076"/>
            <a:ext cx="7803555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F170D8-C3EA-54AF-892E-E78A2429749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90818" y="1225903"/>
            <a:ext cx="7803555" cy="3449638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Improve sanitation and access to clean water.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 smtClean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Proper </a:t>
            </a: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handwashing and hygiene practices.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 smtClean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Avoid </a:t>
            </a: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consumption of raw or undercooked food in endemic areas.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GB" sz="1400" b="0" i="0" dirty="0" smtClean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Health </a:t>
            </a:r>
            <a:r>
              <a:rPr lang="en-GB" sz="14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education on safe food and water practices</a:t>
            </a:r>
          </a:p>
          <a:p>
            <a:endParaRPr lang="x-none" sz="1400" dirty="0"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8893939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1590676" y="0"/>
            <a:ext cx="6334124" cy="1080253"/>
          </a:xfrm>
          <a:prstGeom prst="rect">
            <a:avLst/>
          </a:prstGeom>
        </p:spPr>
        <p:txBody>
          <a:bodyPr vert="horz" lIns="76200" tIns="38100" rIns="76200" bIns="0" rtlCol="0" anchor="ctr">
            <a:normAutofit/>
          </a:bodyPr>
          <a:lstStyle/>
          <a:p>
            <a:pPr marL="10583" marR="4233" algn="ctr" defTabSz="761970"/>
            <a:r>
              <a:rPr lang="en-US" sz="2000" b="1" dirty="0">
                <a:latin typeface="Century Gothic" pitchFamily="34" charset="0"/>
              </a:rPr>
              <a:t>PROF UMER MODEL OF INTEGRATED LECTURE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13192" y="1279019"/>
            <a:ext cx="5009734" cy="4279647"/>
          </a:xfrm>
          <a:prstGeom prst="rect">
            <a:avLst/>
          </a:prstGeom>
        </p:spPr>
      </p:pic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D11101C-1F2B-0229-0B57-17240FCAC04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051223" y="290161"/>
            <a:ext cx="7803555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15F257-97C3-C4DF-8B91-2123FD5BDD2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89029" y="1504598"/>
            <a:ext cx="7803555" cy="3449638"/>
          </a:xfrm>
        </p:spPr>
        <p:txBody>
          <a:bodyPr>
            <a:normAutofit/>
          </a:bodyPr>
          <a:lstStyle/>
          <a:p>
            <a:pPr algn="l">
              <a:buFont typeface="+mj-lt"/>
              <a:buAutoNum type="arabicPeriod"/>
            </a:pP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World Health Organization. Amoebiasis: Diagnosis and treatment. Geneva: WHO; 2021.</a:t>
            </a:r>
          </a:p>
          <a:p>
            <a:pPr algn="l">
              <a:buFont typeface="+mj-lt"/>
              <a:buAutoNum type="arabicPeriod"/>
            </a:pP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Stanley SL. Amoebiasis. </a:t>
            </a:r>
            <a:r>
              <a:rPr lang="en-GB" sz="1100" b="0" i="1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Lancet</a:t>
            </a: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. 2003;361(9362):1025-34.</a:t>
            </a:r>
          </a:p>
          <a:p>
            <a:pPr algn="l">
              <a:buFont typeface="+mj-lt"/>
              <a:buAutoNum type="arabicPeriod"/>
            </a:pPr>
            <a:r>
              <a:rPr lang="en-GB" sz="1100" b="0" i="0" dirty="0" err="1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Centers</a:t>
            </a: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for Disease Control and Prevention. Amoebiasis: Epidemiology and risk factors. CDC; 2023.</a:t>
            </a:r>
          </a:p>
          <a:p>
            <a:pPr algn="l">
              <a:buFont typeface="+mj-lt"/>
              <a:buAutoNum type="arabicPeriod"/>
            </a:pP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Haque R, Huston CD, Hughes M, </a:t>
            </a:r>
            <a:r>
              <a:rPr lang="en-GB" sz="1100" b="0" i="0" dirty="0" err="1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Houpt</a:t>
            </a: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E, Petri WA. Amoebiasis. </a:t>
            </a:r>
            <a:r>
              <a:rPr lang="en-GB" sz="1100" b="0" i="1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N </a:t>
            </a:r>
            <a:r>
              <a:rPr lang="en-GB" sz="1100" b="0" i="1" dirty="0" err="1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Engl</a:t>
            </a:r>
            <a:r>
              <a:rPr lang="en-GB" sz="1100" b="0" i="1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 J Med</a:t>
            </a:r>
            <a:r>
              <a:rPr lang="en-GB" sz="1100" b="0" i="0" dirty="0">
                <a:solidFill>
                  <a:srgbClr val="404040"/>
                </a:solidFill>
                <a:effectLst/>
                <a:latin typeface="Century Gothic" panose="020B0502020202020204" pitchFamily="34" charset="0"/>
              </a:rPr>
              <a:t>. 2003;348(16):1565-73.</a:t>
            </a:r>
          </a:p>
          <a:p>
            <a:endParaRPr lang="x-none" sz="1100" dirty="0"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123063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C364A1-4A5A-258C-C601-7C1911CBE53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350221" y="2194278"/>
            <a:ext cx="4079279" cy="34496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Century Gothic" pitchFamily="34" charset="0"/>
              </a:rPr>
              <a:t>    </a:t>
            </a:r>
            <a:r>
              <a:rPr lang="x-none" sz="2800" smtClean="0">
                <a:latin typeface="Century Gothic" pitchFamily="34" charset="0"/>
              </a:rPr>
              <a:t>THANK </a:t>
            </a:r>
            <a:r>
              <a:rPr lang="x-none" sz="2800" dirty="0">
                <a:latin typeface="Century Gothic" pitchFamily="34" charset="0"/>
              </a:rPr>
              <a:t>YOU </a:t>
            </a: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849047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 idx="4294967295"/>
          </p:nvPr>
        </p:nvSpPr>
        <p:spPr>
          <a:xfrm>
            <a:off x="0" y="373856"/>
            <a:ext cx="9906000" cy="319088"/>
          </a:xfrm>
          <a:prstGeom prst="rect">
            <a:avLst/>
          </a:prstGeom>
        </p:spPr>
        <p:txBody>
          <a:bodyPr vert="horz" wrap="square" lIns="0" tIns="10583" rIns="0" bIns="0" rtlCol="0" anchor="t">
            <a:spAutoFit/>
          </a:bodyPr>
          <a:lstStyle/>
          <a:p>
            <a:pPr marL="10583" algn="ctr">
              <a:lnSpc>
                <a:spcPct val="100000"/>
              </a:lnSpc>
              <a:spcBef>
                <a:spcPts val="83"/>
              </a:spcBef>
            </a:pPr>
            <a:r>
              <a:rPr lang="en-GB" sz="2000" b="1" dirty="0">
                <a:latin typeface="Century Gothic" panose="020B0502020202020204" pitchFamily="34" charset="0"/>
              </a:rPr>
              <a:t>SEQUENCE OF LGIS</a:t>
            </a:r>
            <a:endParaRPr sz="2000" b="1" dirty="0">
              <a:latin typeface="Century Gothic" panose="020B0502020202020204" pitchFamily="34" charset="0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4294967295"/>
          </p:nvPr>
        </p:nvSpPr>
        <p:spPr>
          <a:xfrm>
            <a:off x="575171" y="1262946"/>
            <a:ext cx="8603258" cy="2116136"/>
          </a:xfrm>
          <a:prstGeom prst="rect">
            <a:avLst/>
          </a:prstGeom>
        </p:spPr>
        <p:txBody>
          <a:bodyPr vert="horz" wrap="square" lIns="0" tIns="116946" rIns="0" bIns="0" rtlCol="0" anchor="t">
            <a:spAutoFit/>
          </a:bodyPr>
          <a:lstStyle/>
          <a:p>
            <a:pPr marL="0" indent="0">
              <a:lnSpc>
                <a:spcPct val="150000"/>
              </a:lnSpc>
              <a:spcBef>
                <a:spcPts val="921"/>
              </a:spcBef>
              <a:buNone/>
            </a:pPr>
            <a:r>
              <a:rPr lang="en-US" sz="1400" dirty="0">
                <a:latin typeface="Century Gothic" panose="020B0502020202020204" pitchFamily="34" charset="0"/>
              </a:rPr>
              <a:t>Learning objectives</a:t>
            </a:r>
          </a:p>
          <a:p>
            <a:pPr marL="10583" marR="4233">
              <a:lnSpc>
                <a:spcPct val="150000"/>
              </a:lnSpc>
              <a:spcBef>
                <a:spcPts val="821"/>
              </a:spcBef>
              <a:tabLst>
                <a:tab pos="1880583" algn="l"/>
                <a:tab pos="2302312" algn="l"/>
                <a:tab pos="3516172" algn="l"/>
                <a:tab pos="4358571" algn="l"/>
                <a:tab pos="5608413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What is Brucellosis and Amoebiasis and how to diagnose it?(core concept = 70%)</a:t>
            </a:r>
          </a:p>
          <a:p>
            <a:pPr marL="10583" marR="4762">
              <a:lnSpc>
                <a:spcPct val="150000"/>
              </a:lnSpc>
              <a:spcBef>
                <a:spcPts val="862"/>
              </a:spcBef>
              <a:tabLst>
                <a:tab pos="1451446" algn="l"/>
                <a:tab pos="3227258" algn="l"/>
                <a:tab pos="4200886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Related pathology and pharmacology (horizontal integration 15%)</a:t>
            </a:r>
          </a:p>
          <a:p>
            <a:pPr marL="10583" marR="4762">
              <a:lnSpc>
                <a:spcPct val="150000"/>
              </a:lnSpc>
              <a:spcBef>
                <a:spcPts val="758"/>
              </a:spcBef>
              <a:tabLst>
                <a:tab pos="1184757" algn="l"/>
                <a:tab pos="2247281" algn="l"/>
                <a:tab pos="2563181" algn="l"/>
                <a:tab pos="4104582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Recent advances and developments. (vertical integration – 10%)</a:t>
            </a:r>
          </a:p>
          <a:p>
            <a:pPr marL="10583" marR="4762">
              <a:lnSpc>
                <a:spcPct val="150000"/>
              </a:lnSpc>
              <a:spcBef>
                <a:spcPts val="758"/>
              </a:spcBef>
              <a:tabLst>
                <a:tab pos="1184757" algn="l"/>
                <a:tab pos="2247281" algn="l"/>
                <a:tab pos="2563181" algn="l"/>
                <a:tab pos="4104582" algn="l"/>
              </a:tabLst>
            </a:pPr>
            <a:r>
              <a:rPr lang="en-US" sz="1400" dirty="0">
                <a:latin typeface="Century Gothic" panose="020B0502020202020204" pitchFamily="34" charset="0"/>
              </a:rPr>
              <a:t>Research article related to topic (3%) Ethics (2%)</a:t>
            </a: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3626" y="210743"/>
            <a:ext cx="8502650" cy="854075"/>
          </a:xfrm>
        </p:spPr>
        <p:txBody>
          <a:bodyPr anchor="ctr">
            <a:normAutofit/>
          </a:bodyPr>
          <a:lstStyle/>
          <a:p>
            <a:pPr algn="ctr">
              <a:buClrTx/>
            </a:pPr>
            <a:r>
              <a:rPr lang="en-US" sz="2000" b="1" dirty="0">
                <a:effectLst/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LEARNING OBJECTIVES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25253" y="210742"/>
            <a:ext cx="8502650" cy="4679950"/>
          </a:xfrm>
        </p:spPr>
        <p:txBody>
          <a:bodyPr anchor="ctr">
            <a:normAutofit/>
          </a:bodyPr>
          <a:lstStyle/>
          <a:p>
            <a:pPr marL="0" indent="0" algn="just">
              <a:lnSpc>
                <a:spcPct val="110000"/>
              </a:lnSpc>
              <a:buClrTx/>
              <a:buNone/>
            </a:pPr>
            <a:r>
              <a:rPr lang="en-US" sz="1400" dirty="0">
                <a:latin typeface="Century Gothic" panose="020B0502020202020204" pitchFamily="34" charset="0"/>
                <a:ea typeface="Arial Unicode MS" pitchFamily="34" charset="-128"/>
                <a:cs typeface="Arial Unicode MS" pitchFamily="34" charset="-128"/>
              </a:rPr>
              <a:t>At the end of the lecture, students will have learnt about </a:t>
            </a:r>
          </a:p>
          <a:p>
            <a:pPr>
              <a:lnSpc>
                <a:spcPct val="110000"/>
              </a:lnSpc>
              <a:buClrTx/>
              <a:buNone/>
            </a:pPr>
            <a:r>
              <a:rPr lang="en-GB" sz="1400" dirty="0">
                <a:latin typeface="Century Gothic" panose="020B0502020202020204" pitchFamily="34" charset="0"/>
              </a:rPr>
              <a:t>➢ What is Brucellosis and </a:t>
            </a:r>
            <a:r>
              <a:rPr lang="en-GB" sz="1400" dirty="0" err="1">
                <a:latin typeface="Century Gothic" panose="020B0502020202020204" pitchFamily="34" charset="0"/>
              </a:rPr>
              <a:t>Amoebiasis</a:t>
            </a:r>
            <a:r>
              <a:rPr lang="en-GB" sz="1400" dirty="0" smtClean="0">
                <a:latin typeface="Century Gothic" panose="020B0502020202020204" pitchFamily="34" charset="0"/>
              </a:rPr>
              <a:t>?</a:t>
            </a:r>
          </a:p>
          <a:p>
            <a:pPr>
              <a:lnSpc>
                <a:spcPct val="110000"/>
              </a:lnSpc>
              <a:buClrTx/>
              <a:buNone/>
            </a:pPr>
            <a:r>
              <a:rPr lang="en-GB" sz="1400" dirty="0" smtClean="0">
                <a:latin typeface="Century Gothic" panose="020B0502020202020204" pitchFamily="34" charset="0"/>
              </a:rPr>
              <a:t>➢ </a:t>
            </a:r>
            <a:r>
              <a:rPr lang="en-GB" sz="1400" dirty="0">
                <a:latin typeface="Century Gothic" panose="020B0502020202020204" pitchFamily="34" charset="0"/>
              </a:rPr>
              <a:t>Transmission and risk </a:t>
            </a:r>
            <a:r>
              <a:rPr lang="en-GB" sz="1400" dirty="0" smtClean="0">
                <a:latin typeface="Century Gothic" panose="020B0502020202020204" pitchFamily="34" charset="0"/>
              </a:rPr>
              <a:t>factors</a:t>
            </a:r>
          </a:p>
          <a:p>
            <a:pPr>
              <a:lnSpc>
                <a:spcPct val="110000"/>
              </a:lnSpc>
              <a:buClrTx/>
              <a:buNone/>
            </a:pPr>
            <a:r>
              <a:rPr lang="en-GB" sz="1400" dirty="0" smtClean="0">
                <a:latin typeface="Century Gothic" panose="020B0502020202020204" pitchFamily="34" charset="0"/>
              </a:rPr>
              <a:t>➢ </a:t>
            </a:r>
            <a:r>
              <a:rPr lang="en-GB" sz="1400" dirty="0" err="1" smtClean="0">
                <a:latin typeface="Century Gothic" panose="020B0502020202020204" pitchFamily="34" charset="0"/>
              </a:rPr>
              <a:t>Pathophysiology</a:t>
            </a:r>
            <a:endParaRPr lang="en-GB" sz="1400" dirty="0" smtClean="0">
              <a:latin typeface="Century Gothic" panose="020B0502020202020204" pitchFamily="34" charset="0"/>
            </a:endParaRPr>
          </a:p>
          <a:p>
            <a:pPr>
              <a:lnSpc>
                <a:spcPct val="110000"/>
              </a:lnSpc>
              <a:buClrTx/>
              <a:buNone/>
            </a:pPr>
            <a:r>
              <a:rPr lang="en-GB" sz="1400" dirty="0" smtClean="0">
                <a:latin typeface="Century Gothic" panose="020B0502020202020204" pitchFamily="34" charset="0"/>
              </a:rPr>
              <a:t>➢ </a:t>
            </a:r>
            <a:r>
              <a:rPr lang="en-GB" sz="1400" dirty="0">
                <a:latin typeface="Century Gothic" panose="020B0502020202020204" pitchFamily="34" charset="0"/>
              </a:rPr>
              <a:t>Approach and </a:t>
            </a:r>
            <a:r>
              <a:rPr lang="en-GB" sz="1400" dirty="0" smtClean="0">
                <a:latin typeface="Century Gothic" panose="020B0502020202020204" pitchFamily="34" charset="0"/>
              </a:rPr>
              <a:t>management</a:t>
            </a:r>
          </a:p>
          <a:p>
            <a:pPr>
              <a:lnSpc>
                <a:spcPct val="110000"/>
              </a:lnSpc>
              <a:buClrTx/>
              <a:buNone/>
            </a:pPr>
            <a:r>
              <a:rPr lang="en-GB" sz="1400" dirty="0" smtClean="0">
                <a:latin typeface="Century Gothic" panose="020B0502020202020204" pitchFamily="34" charset="0"/>
              </a:rPr>
              <a:t>➢ </a:t>
            </a:r>
            <a:r>
              <a:rPr lang="en-GB" sz="1400" dirty="0">
                <a:latin typeface="Century Gothic" panose="020B0502020202020204" pitchFamily="34" charset="0"/>
              </a:rPr>
              <a:t>Complications and </a:t>
            </a:r>
            <a:r>
              <a:rPr lang="en-GB" sz="1400" dirty="0" smtClean="0">
                <a:latin typeface="Century Gothic" panose="020B0502020202020204" pitchFamily="34" charset="0"/>
              </a:rPr>
              <a:t>prevention</a:t>
            </a:r>
          </a:p>
          <a:p>
            <a:pPr>
              <a:lnSpc>
                <a:spcPct val="110000"/>
              </a:lnSpc>
              <a:buClrTx/>
              <a:buNone/>
            </a:pPr>
            <a:r>
              <a:rPr lang="en-GB" sz="1400" dirty="0" smtClean="0">
                <a:latin typeface="Century Gothic" panose="020B0502020202020204" pitchFamily="34" charset="0"/>
              </a:rPr>
              <a:t>➢ </a:t>
            </a:r>
            <a:r>
              <a:rPr lang="en-GB" sz="1400" dirty="0">
                <a:latin typeface="Century Gothic" panose="020B0502020202020204" pitchFamily="34" charset="0"/>
              </a:rPr>
              <a:t>Recent advances</a:t>
            </a:r>
            <a:endParaRPr lang="en-US" sz="1400" dirty="0">
              <a:latin typeface="Century Gothic" panose="020B0502020202020204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77E835-8A6F-E0E9-95E4-B814820BFB6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27599"/>
            <a:ext cx="9906000" cy="1045986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latin typeface="Century Gothic" panose="020B0502020202020204" pitchFamily="34" charset="0"/>
              </a:rPr>
              <a:t>Brucellosis - 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B1D2D3-41D7-7396-889E-8284E5B04F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5253" y="1289755"/>
            <a:ext cx="7803555" cy="3449638"/>
          </a:xfrm>
        </p:spPr>
        <p:txBody>
          <a:bodyPr>
            <a:noAutofit/>
          </a:bodyPr>
          <a:lstStyle/>
          <a:p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Brucellosis id caused by enzootic infection (endemic in animals)</a:t>
            </a:r>
          </a:p>
          <a:p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Gram negative Bacilli</a:t>
            </a:r>
          </a:p>
          <a:p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Caused by </a:t>
            </a:r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Brucella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 species: </a:t>
            </a:r>
          </a:p>
          <a:p>
            <a:pPr lvl="1"/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B. melitensis (Goats, sheep and camels)</a:t>
            </a:r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It causes most severe disease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lvl="1"/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B. abortus (cattle)</a:t>
            </a:r>
          </a:p>
          <a:p>
            <a:pPr lvl="1"/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B. suis (Pigs)</a:t>
            </a:r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lvl="1"/>
            <a:r>
              <a:rPr lang="en-GB" sz="1400" b="0" i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B. canis (dogs)</a:t>
            </a:r>
          </a:p>
          <a:p>
            <a:endParaRPr lang="en-GB" sz="1400" i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82287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09A913-8C42-9C2C-D773-13CCA28DE757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73377" y="405210"/>
            <a:ext cx="9979378" cy="1049337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Introduction</a:t>
            </a:r>
            <a:r>
              <a:rPr lang="x-none" sz="20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1D842A4-936C-187B-E855-2A19D954273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50552" y="1454546"/>
            <a:ext cx="8745823" cy="3449638"/>
          </a:xfrm>
        </p:spPr>
        <p:txBody>
          <a:bodyPr>
            <a:normAutofit/>
          </a:bodyPr>
          <a:lstStyle/>
          <a:p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Most common in regions with poor veterinary control and unpasteurized dairy consumption</a:t>
            </a:r>
            <a:endParaRPr lang="en-GB" sz="1400" b="0" i="1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endParaRPr lang="en-GB" sz="1400" i="1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Global burden: Estimated 500,000 cases annually</a:t>
            </a: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19299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0">
              <a:schemeClr val="bg1">
                <a:tint val="93000"/>
                <a:satMod val="150000"/>
                <a:shade val="98000"/>
                <a:lumMod val="44000"/>
              </a:schemeClr>
            </a:gs>
            <a:gs pos="100000">
              <a:schemeClr val="bg1">
                <a:tint val="98000"/>
                <a:satMod val="130000"/>
                <a:shade val="90000"/>
                <a:lumMod val="38000"/>
                <a:lumOff val="62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108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B538C57-9AAD-EACF-C8FC-2A65DA53E21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-64205" y="270272"/>
            <a:ext cx="9970205" cy="1155700"/>
          </a:xfrm>
        </p:spPr>
        <p:txBody>
          <a:bodyPr>
            <a:normAutofit/>
          </a:bodyPr>
          <a:lstStyle/>
          <a:p>
            <a:pPr algn="ctr"/>
            <a:r>
              <a:rPr lang="x-none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Transmission and risk 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5C930F7-C490-E5AE-5B7D-DBA90DD4B0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5253" y="1473200"/>
            <a:ext cx="8636794" cy="39116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Transmission:</a:t>
            </a:r>
            <a:endParaRPr lang="en-GB" sz="1400" b="0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Direct contact with infected animals (farmers, veterinarians).</a:t>
            </a: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Consumption of unpasteurized milk or dairy products.</a:t>
            </a: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Inhalation of contaminated aerosols (laboratory workers)</a:t>
            </a:r>
          </a:p>
          <a:p>
            <a:pPr lvl="1"/>
            <a:endParaRPr lang="en-GB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  <a:p>
            <a:pPr marL="0" indent="0">
              <a:buNone/>
            </a:pPr>
            <a:r>
              <a:rPr lang="en-GB" sz="1400" b="1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Risk factors </a:t>
            </a: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Occupational exposure (farmers, slaughterhouse workers).</a:t>
            </a: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Consumption of unpasteurized dairy products.</a:t>
            </a:r>
          </a:p>
          <a:p>
            <a:pPr lvl="1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Travel to endemic regions (Mediterranean, Middle East, South America).</a:t>
            </a:r>
          </a:p>
          <a:p>
            <a:pPr marL="0" indent="0">
              <a:buNone/>
            </a:pPr>
            <a:endParaRPr lang="en-GB" sz="1400" b="1" i="0" dirty="0">
              <a:solidFill>
                <a:schemeClr val="tx1">
                  <a:lumMod val="95000"/>
                  <a:lumOff val="5000"/>
                </a:schemeClr>
              </a:solidFill>
              <a:effectLst/>
              <a:latin typeface="Century Gothic" panose="020B0502020202020204" pitchFamily="34" charset="0"/>
            </a:endParaRPr>
          </a:p>
          <a:p>
            <a:pPr marL="0" indent="0">
              <a:buNone/>
            </a:pP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65143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>
            <a:extLst>
              <a:ext uri="{FF2B5EF4-FFF2-40B4-BE49-F238E27FC236}">
                <a16:creationId xmlns:a16="http://schemas.microsoft.com/office/drawing/2014/main" xmlns="" id="{7D9F79D3-D275-977C-102E-04E666FE9F29}"/>
              </a:ext>
            </a:extLst>
          </p:cNvPr>
          <p:cNvSpPr/>
          <p:nvPr/>
        </p:nvSpPr>
        <p:spPr>
          <a:xfrm>
            <a:off x="4611689" y="173365"/>
            <a:ext cx="2817421" cy="82491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x-none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Enters through ingestion, broken mucous membrane or skin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xmlns="" id="{973BAFE2-BEAA-EA07-0649-7E1C04BC6533}"/>
              </a:ext>
            </a:extLst>
          </p:cNvPr>
          <p:cNvSpPr/>
          <p:nvPr/>
        </p:nvSpPr>
        <p:spPr>
          <a:xfrm>
            <a:off x="4611689" y="1298326"/>
            <a:ext cx="2954914" cy="842868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Phagocytosed by macrophages but evade immune destruction </a:t>
            </a: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xmlns="" id="{B9B268A0-AF99-3410-65BF-9C1E9EEEECBA}"/>
              </a:ext>
            </a:extLst>
          </p:cNvPr>
          <p:cNvSpPr/>
          <p:nvPr/>
        </p:nvSpPr>
        <p:spPr>
          <a:xfrm>
            <a:off x="4654706" y="2443421"/>
            <a:ext cx="2817421" cy="724395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Spreads to reticuloendothelial system</a:t>
            </a: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xmlns="" id="{9DCAE39A-30BE-E189-DDBC-2FC81230C2F3}"/>
              </a:ext>
            </a:extLst>
          </p:cNvPr>
          <p:cNvSpPr/>
          <p:nvPr/>
        </p:nvSpPr>
        <p:spPr>
          <a:xfrm>
            <a:off x="4641032" y="3543303"/>
            <a:ext cx="2856825" cy="89734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Chronic infection leads to granuloma formation and systemic inflammation</a:t>
            </a:r>
            <a:endParaRPr lang="x-none" sz="1400" dirty="0">
              <a:solidFill>
                <a:schemeClr val="tx1">
                  <a:lumMod val="95000"/>
                  <a:lumOff val="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xmlns="" id="{6904E864-4E66-BF16-CB23-ED8358503BC2}"/>
              </a:ext>
            </a:extLst>
          </p:cNvPr>
          <p:cNvSpPr/>
          <p:nvPr/>
        </p:nvSpPr>
        <p:spPr>
          <a:xfrm>
            <a:off x="4611689" y="4800074"/>
            <a:ext cx="2886167" cy="824917"/>
          </a:xfrm>
          <a:prstGeom prst="round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Cytokine release (TNF-</a:t>
            </a:r>
            <a:r>
              <a:rPr lang="el-GR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α, </a:t>
            </a:r>
            <a:r>
              <a:rPr lang="en-GB" sz="1400" b="0" i="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entury Gothic" panose="020B0502020202020204" pitchFamily="34" charset="0"/>
              </a:rPr>
              <a:t>IL-1, IL-6) causes fever, fatigue, and systemic symptoms.</a:t>
            </a:r>
          </a:p>
        </p:txBody>
      </p:sp>
      <p:sp>
        <p:nvSpPr>
          <p:cNvPr id="7" name="Down Arrow 6">
            <a:extLst>
              <a:ext uri="{FF2B5EF4-FFF2-40B4-BE49-F238E27FC236}">
                <a16:creationId xmlns:a16="http://schemas.microsoft.com/office/drawing/2014/main" xmlns="" id="{105B3FA4-BD08-B03D-2D3B-2CB6A63A05AA}"/>
              </a:ext>
            </a:extLst>
          </p:cNvPr>
          <p:cNvSpPr/>
          <p:nvPr/>
        </p:nvSpPr>
        <p:spPr>
          <a:xfrm>
            <a:off x="5939816" y="1016575"/>
            <a:ext cx="106136" cy="270462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8" name="Down Arrow 7">
            <a:extLst>
              <a:ext uri="{FF2B5EF4-FFF2-40B4-BE49-F238E27FC236}">
                <a16:creationId xmlns:a16="http://schemas.microsoft.com/office/drawing/2014/main" xmlns="" id="{49D8F752-728F-E1F5-40E4-1667073A8A3B}"/>
              </a:ext>
            </a:extLst>
          </p:cNvPr>
          <p:cNvSpPr/>
          <p:nvPr/>
        </p:nvSpPr>
        <p:spPr>
          <a:xfrm>
            <a:off x="5943607" y="2161181"/>
            <a:ext cx="106136" cy="270462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xmlns="" id="{BDF9D442-6485-A0C0-26BC-A45BBCA7A7CA}"/>
              </a:ext>
            </a:extLst>
          </p:cNvPr>
          <p:cNvSpPr/>
          <p:nvPr/>
        </p:nvSpPr>
        <p:spPr>
          <a:xfrm>
            <a:off x="5943609" y="4460637"/>
            <a:ext cx="106136" cy="270462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xmlns="" id="{39043241-24E7-F509-CCB9-4CD44CD21B44}"/>
              </a:ext>
            </a:extLst>
          </p:cNvPr>
          <p:cNvSpPr/>
          <p:nvPr/>
        </p:nvSpPr>
        <p:spPr>
          <a:xfrm>
            <a:off x="5934759" y="3213833"/>
            <a:ext cx="106136" cy="270462"/>
          </a:xfrm>
          <a:prstGeom prst="down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6">
              <a:shade val="15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196BB326-0575-C17F-8CA1-613D66EB538B}"/>
              </a:ext>
            </a:extLst>
          </p:cNvPr>
          <p:cNvSpPr txBox="1"/>
          <p:nvPr/>
        </p:nvSpPr>
        <p:spPr>
          <a:xfrm>
            <a:off x="266337" y="2224562"/>
            <a:ext cx="46104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x-none" sz="2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PATHOPHYSIOLOGY OF BRUCELLOSIS </a:t>
            </a:r>
          </a:p>
        </p:txBody>
      </p:sp>
      <p:pic>
        <p:nvPicPr>
          <p:cNvPr id="14" name="Google Shape;56;p13">
            <a:extLst>
              <a:ext uri="{FF2B5EF4-FFF2-40B4-BE49-F238E27FC236}">
                <a16:creationId xmlns:a16="http://schemas.microsoft.com/office/drawing/2014/main" xmlns="" id="{BD4B6AA8-7949-D277-68C1-612FC3D651AB}"/>
              </a:ext>
            </a:extLst>
          </p:cNvPr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092" y="102973"/>
            <a:ext cx="80696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Google Shape;57;p13">
            <a:extLst>
              <a:ext uri="{FF2B5EF4-FFF2-40B4-BE49-F238E27FC236}">
                <a16:creationId xmlns:a16="http://schemas.microsoft.com/office/drawing/2014/main" xmlns="" id="{D12B0C99-7CD5-D756-391B-DD8BD52653D2}"/>
              </a:ext>
            </a:extLst>
          </p:cNvPr>
          <p:cNvPicPr preferRelativeResize="0"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8652"/>
          <a:stretch>
            <a:fillRect/>
          </a:stretch>
        </p:blipFill>
        <p:spPr bwMode="auto">
          <a:xfrm>
            <a:off x="9028670" y="119450"/>
            <a:ext cx="749643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454812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{E6BC9F9A-E8D3-664B-B9CF-BEC7ACA179A0}tf10001119</Template>
  <TotalTime>1320</TotalTime>
  <Words>1002</Words>
  <Application>Microsoft Office PowerPoint</Application>
  <PresentationFormat>A4 Paper (210x297 mm)</PresentationFormat>
  <Paragraphs>263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Gallery</vt:lpstr>
      <vt:lpstr>Brucellosis  &amp; amoebiasis </vt:lpstr>
      <vt:lpstr>University Motto, Vision, Values &amp; Goals</vt:lpstr>
      <vt:lpstr>PROF UMER MODEL OF INTEGRATED LECTURE</vt:lpstr>
      <vt:lpstr>SEQUENCE OF LGIS</vt:lpstr>
      <vt:lpstr>LEARNING OBJECTIVES </vt:lpstr>
      <vt:lpstr>Brucellosis - Introduction </vt:lpstr>
      <vt:lpstr>Introduction </vt:lpstr>
      <vt:lpstr>Transmission and risk factors</vt:lpstr>
      <vt:lpstr>Slide 9</vt:lpstr>
      <vt:lpstr>Clinial Features </vt:lpstr>
      <vt:lpstr>Complications </vt:lpstr>
      <vt:lpstr>Diagnosis of Brucellosis </vt:lpstr>
      <vt:lpstr>Slide 13</vt:lpstr>
      <vt:lpstr>Prevention </vt:lpstr>
      <vt:lpstr>Recent Advances </vt:lpstr>
      <vt:lpstr>References </vt:lpstr>
      <vt:lpstr>amoebiasis </vt:lpstr>
      <vt:lpstr>Amoebiais</vt:lpstr>
      <vt:lpstr>Transmission and Risk Factors </vt:lpstr>
      <vt:lpstr>Slide 20</vt:lpstr>
      <vt:lpstr>Slide 21</vt:lpstr>
      <vt:lpstr>CLINICAL FEATURES</vt:lpstr>
      <vt:lpstr>Slide 23</vt:lpstr>
      <vt:lpstr>Slide 24</vt:lpstr>
      <vt:lpstr>Diagnosis </vt:lpstr>
      <vt:lpstr>TREATMENT</vt:lpstr>
      <vt:lpstr>AMOEBIC LIVER ABSCESS</vt:lpstr>
      <vt:lpstr>COMPLICATIONS OF AMOEBIC LIVER ABSCESS</vt:lpstr>
      <vt:lpstr>Prevention</vt:lpstr>
      <vt:lpstr>References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DID</cp:lastModifiedBy>
  <cp:revision>22</cp:revision>
  <dcterms:created xsi:type="dcterms:W3CDTF">2025-03-18T04:28:38Z</dcterms:created>
  <dcterms:modified xsi:type="dcterms:W3CDTF">2025-03-21T05:55:56Z</dcterms:modified>
</cp:coreProperties>
</file>