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0" r:id="rId1"/>
  </p:sldMasterIdLst>
  <p:notesMasterIdLst>
    <p:notesMasterId r:id="rId48"/>
  </p:notesMasterIdLst>
  <p:handoutMasterIdLst>
    <p:handoutMasterId r:id="rId49"/>
  </p:handoutMasterIdLst>
  <p:sldIdLst>
    <p:sldId id="256" r:id="rId2"/>
    <p:sldId id="261" r:id="rId3"/>
    <p:sldId id="262" r:id="rId4"/>
    <p:sldId id="263" r:id="rId5"/>
    <p:sldId id="329" r:id="rId6"/>
    <p:sldId id="292" r:id="rId7"/>
    <p:sldId id="271" r:id="rId8"/>
    <p:sldId id="325" r:id="rId9"/>
    <p:sldId id="266" r:id="rId10"/>
    <p:sldId id="330" r:id="rId11"/>
    <p:sldId id="267" r:id="rId12"/>
    <p:sldId id="313" r:id="rId13"/>
    <p:sldId id="314" r:id="rId14"/>
    <p:sldId id="269" r:id="rId15"/>
    <p:sldId id="272" r:id="rId16"/>
    <p:sldId id="328" r:id="rId17"/>
    <p:sldId id="273" r:id="rId18"/>
    <p:sldId id="334" r:id="rId19"/>
    <p:sldId id="315" r:id="rId20"/>
    <p:sldId id="333" r:id="rId21"/>
    <p:sldId id="337" r:id="rId22"/>
    <p:sldId id="275" r:id="rId23"/>
    <p:sldId id="291" r:id="rId24"/>
    <p:sldId id="335" r:id="rId25"/>
    <p:sldId id="336" r:id="rId26"/>
    <p:sldId id="279" r:id="rId27"/>
    <p:sldId id="338" r:id="rId28"/>
    <p:sldId id="339" r:id="rId29"/>
    <p:sldId id="340" r:id="rId30"/>
    <p:sldId id="341" r:id="rId31"/>
    <p:sldId id="363" r:id="rId32"/>
    <p:sldId id="383" r:id="rId33"/>
    <p:sldId id="384" r:id="rId34"/>
    <p:sldId id="364" r:id="rId35"/>
    <p:sldId id="310" r:id="rId36"/>
    <p:sldId id="289" r:id="rId37"/>
    <p:sldId id="355" r:id="rId38"/>
    <p:sldId id="354" r:id="rId39"/>
    <p:sldId id="305" r:id="rId40"/>
    <p:sldId id="381" r:id="rId41"/>
    <p:sldId id="316" r:id="rId42"/>
    <p:sldId id="326" r:id="rId43"/>
    <p:sldId id="387" r:id="rId44"/>
    <p:sldId id="388" r:id="rId45"/>
    <p:sldId id="389" r:id="rId46"/>
    <p:sldId id="327" r:id="rId47"/>
  </p:sldIdLst>
  <p:sldSz cx="9144000" cy="6858000" type="screen4x3"/>
  <p:notesSz cx="6858000" cy="9144000"/>
  <p:defaultTextStyle>
    <a:defPPr>
      <a:defRPr lang="en-US"/>
    </a:defPPr>
    <a:lvl1pPr algn="l" rtl="0" fontAlgn="base">
      <a:spcBef>
        <a:spcPct val="20000"/>
      </a:spcBef>
      <a:spcAft>
        <a:spcPct val="0"/>
      </a:spcAft>
      <a:buClr>
        <a:schemeClr val="bg2"/>
      </a:buClr>
      <a:buSzPct val="75000"/>
      <a:buFont typeface="Wingdings" panose="05000000000000000000" pitchFamily="2" charset="2"/>
      <a:defRPr sz="34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20000"/>
      </a:spcBef>
      <a:spcAft>
        <a:spcPct val="0"/>
      </a:spcAft>
      <a:buClr>
        <a:schemeClr val="bg2"/>
      </a:buClr>
      <a:buSzPct val="75000"/>
      <a:buFont typeface="Wingdings" panose="05000000000000000000" pitchFamily="2" charset="2"/>
      <a:defRPr sz="3400"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20000"/>
      </a:spcBef>
      <a:spcAft>
        <a:spcPct val="0"/>
      </a:spcAft>
      <a:buClr>
        <a:schemeClr val="bg2"/>
      </a:buClr>
      <a:buSzPct val="75000"/>
      <a:buFont typeface="Wingdings" panose="05000000000000000000" pitchFamily="2" charset="2"/>
      <a:defRPr sz="3400"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20000"/>
      </a:spcBef>
      <a:spcAft>
        <a:spcPct val="0"/>
      </a:spcAft>
      <a:buClr>
        <a:schemeClr val="bg2"/>
      </a:buClr>
      <a:buSzPct val="75000"/>
      <a:buFont typeface="Wingdings" panose="05000000000000000000" pitchFamily="2" charset="2"/>
      <a:defRPr sz="3400"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20000"/>
      </a:spcBef>
      <a:spcAft>
        <a:spcPct val="0"/>
      </a:spcAft>
      <a:buClr>
        <a:schemeClr val="bg2"/>
      </a:buClr>
      <a:buSzPct val="75000"/>
      <a:buFont typeface="Wingdings" panose="05000000000000000000" pitchFamily="2" charset="2"/>
      <a:defRPr sz="34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34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34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34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34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58" autoAdjust="0"/>
  </p:normalViewPr>
  <p:slideViewPr>
    <p:cSldViewPr>
      <p:cViewPr varScale="1">
        <p:scale>
          <a:sx n="74" d="100"/>
          <a:sy n="74" d="100"/>
        </p:scale>
        <p:origin x="-1044" y="-102"/>
      </p:cViewPr>
      <p:guideLst>
        <p:guide orient="horz" pos="2160"/>
        <p:guide pos="2880"/>
      </p:guideLst>
    </p:cSldViewPr>
  </p:slideViewPr>
  <p:outlineViewPr>
    <p:cViewPr>
      <p:scale>
        <a:sx n="33" d="100"/>
        <a:sy n="33" d="100"/>
      </p:scale>
      <p:origin x="54" y="1946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7" d="100"/>
          <a:sy n="57" d="100"/>
        </p:scale>
        <p:origin x="-2472"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EEC1DA4-4C05-07C3-DFF0-F96F92BF0C44}"/>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id="{5DA944E7-3EE3-3A00-1D23-93D0ECB59B84}"/>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88815F2F-B717-4E21-94C5-684AE35E28D5}" type="datetimeFigureOut">
              <a:rPr lang="en-US"/>
              <a:pPr>
                <a:defRPr/>
              </a:pPr>
              <a:t>3/8/25</a:t>
            </a:fld>
            <a:endParaRPr lang="en-US"/>
          </a:p>
        </p:txBody>
      </p:sp>
      <p:sp>
        <p:nvSpPr>
          <p:cNvPr id="4" name="Footer Placeholder 3">
            <a:extLst>
              <a:ext uri="{FF2B5EF4-FFF2-40B4-BE49-F238E27FC236}">
                <a16:creationId xmlns:a16="http://schemas.microsoft.com/office/drawing/2014/main" id="{1B453524-8471-7276-8F68-16ABB40A3FE4}"/>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CB440378-7B79-972D-1D05-A4FCB7CE615E}"/>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E7FE65D-37B4-4572-8ABA-F6C6BA441CE2}"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846514A-BCE7-0790-A254-202EAFDB666F}"/>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id="{DC9FA2EA-FD70-B260-AEE8-87239A4D4F0A}"/>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B36A0105-81BB-4D83-99E7-65482FC7FA5F}" type="datetimeFigureOut">
              <a:rPr lang="en-US"/>
              <a:pPr>
                <a:defRPr/>
              </a:pPr>
              <a:t>3/8/25</a:t>
            </a:fld>
            <a:endParaRPr lang="en-US"/>
          </a:p>
        </p:txBody>
      </p:sp>
      <p:sp>
        <p:nvSpPr>
          <p:cNvPr id="4" name="Slide Image Placeholder 3">
            <a:extLst>
              <a:ext uri="{FF2B5EF4-FFF2-40B4-BE49-F238E27FC236}">
                <a16:creationId xmlns:a16="http://schemas.microsoft.com/office/drawing/2014/main" id="{9FF985EE-A64B-FCA4-B525-181BC50ED27E}"/>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64BA25A2-0C08-203F-82FD-2F8C428B58F2}"/>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78C64EB8-162E-643F-8213-15406E1AA158}"/>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214000F9-99D0-9AB9-01A3-E967F0746565}"/>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8FB7E357-B78E-40DF-A8BD-4242E9DE0E3A}"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a:extLst>
              <a:ext uri="{FF2B5EF4-FFF2-40B4-BE49-F238E27FC236}">
                <a16:creationId xmlns:a16="http://schemas.microsoft.com/office/drawing/2014/main" id="{30FCABB6-31DC-5811-3C26-E4450FC134A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a:extLst>
              <a:ext uri="{FF2B5EF4-FFF2-40B4-BE49-F238E27FC236}">
                <a16:creationId xmlns:a16="http://schemas.microsoft.com/office/drawing/2014/main" id="{2E9924B9-750A-AC32-2AB1-6CC2FA780B3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9572" name="Slide Number Placeholder 3">
            <a:extLst>
              <a:ext uri="{FF2B5EF4-FFF2-40B4-BE49-F238E27FC236}">
                <a16:creationId xmlns:a16="http://schemas.microsoft.com/office/drawing/2014/main" id="{88FAD9A5-4391-5151-4783-CF38D4080BE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31AB9103-F365-437E-BC81-991AF8BEDF82}" type="slidenum">
              <a:rPr lang="en-US" altLang="en-US" sz="1200"/>
              <a:pPr eaLnBrk="1" hangingPunct="1"/>
              <a:t>2</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2" name="Date Placeholder 29">
            <a:extLst>
              <a:ext uri="{FF2B5EF4-FFF2-40B4-BE49-F238E27FC236}">
                <a16:creationId xmlns:a16="http://schemas.microsoft.com/office/drawing/2014/main" id="{73878010-80BF-1D53-EBC8-B3E568E723AD}"/>
              </a:ext>
            </a:extLst>
          </p:cNvPr>
          <p:cNvSpPr>
            <a:spLocks noGrp="1"/>
          </p:cNvSpPr>
          <p:nvPr>
            <p:ph type="dt" sz="half" idx="10"/>
          </p:nvPr>
        </p:nvSpPr>
        <p:spPr/>
        <p:txBody>
          <a:bodyPr/>
          <a:lstStyle>
            <a:lvl1pPr>
              <a:defRPr/>
            </a:lvl1pPr>
          </a:lstStyle>
          <a:p>
            <a:pPr>
              <a:defRPr/>
            </a:pPr>
            <a:endParaRPr lang="en-US"/>
          </a:p>
        </p:txBody>
      </p:sp>
      <p:sp>
        <p:nvSpPr>
          <p:cNvPr id="3" name="Footer Placeholder 18">
            <a:extLst>
              <a:ext uri="{FF2B5EF4-FFF2-40B4-BE49-F238E27FC236}">
                <a16:creationId xmlns:a16="http://schemas.microsoft.com/office/drawing/2014/main" id="{B7A98765-ABD9-A1A0-F40F-6F7555DBD36F}"/>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26">
            <a:extLst>
              <a:ext uri="{FF2B5EF4-FFF2-40B4-BE49-F238E27FC236}">
                <a16:creationId xmlns:a16="http://schemas.microsoft.com/office/drawing/2014/main" id="{C04B2048-AF61-EB10-71E3-8C5EED362FD2}"/>
              </a:ext>
            </a:extLst>
          </p:cNvPr>
          <p:cNvSpPr>
            <a:spLocks noGrp="1"/>
          </p:cNvSpPr>
          <p:nvPr>
            <p:ph type="sldNum" sz="quarter" idx="12"/>
          </p:nvPr>
        </p:nvSpPr>
        <p:spPr/>
        <p:txBody>
          <a:bodyPr/>
          <a:lstStyle>
            <a:lvl1pPr>
              <a:defRPr>
                <a:solidFill>
                  <a:srgbClr val="D1EAEE"/>
                </a:solidFill>
              </a:defRPr>
            </a:lvl1pPr>
          </a:lstStyle>
          <a:p>
            <a:fld id="{CDDC6E64-EDA6-40E6-B46D-B9745B7EDCF0}" type="slidenum">
              <a:rPr lang="en-US" altLang="en-US"/>
              <a:pPr/>
              <a:t>‹#›</a:t>
            </a:fld>
            <a:endParaRPr lang="en-US" altLang="en-US"/>
          </a:p>
        </p:txBody>
      </p:sp>
    </p:spTree>
    <p:extLst>
      <p:ext uri="{BB962C8B-B14F-4D97-AF65-F5344CB8AC3E}">
        <p14:creationId xmlns:p14="http://schemas.microsoft.com/office/powerpoint/2010/main" val="573771749"/>
      </p:ext>
    </p:extLst>
  </p:cSld>
  <p:clrMapOvr>
    <a:overrideClrMapping bg1="dk1" tx1="lt1" bg2="dk2" tx2="lt2" accent1="accent1" accent2="accent2" accent3="accent3" accent4="accent4" accent5="accent5" accent6="accent6" hlink="hlink" folHlink="folHlink"/>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BA4E6541-1AB0-CBB3-A340-CDD350925659}"/>
              </a:ext>
            </a:extLst>
          </p:cNvPr>
          <p:cNvSpPr>
            <a:spLocks noGrp="1"/>
          </p:cNvSpPr>
          <p:nvPr>
            <p:ph type="dt" sz="half" idx="10"/>
          </p:nvPr>
        </p:nvSpPr>
        <p:spPr/>
        <p:txBody>
          <a:bodyPr/>
          <a:lstStyle>
            <a:lvl1pPr>
              <a:defRPr/>
            </a:lvl1pPr>
          </a:lstStyle>
          <a:p>
            <a:pPr>
              <a:defRPr/>
            </a:pPr>
            <a:endParaRPr lang="en-US"/>
          </a:p>
        </p:txBody>
      </p:sp>
      <p:sp>
        <p:nvSpPr>
          <p:cNvPr id="5" name="Footer Placeholder 21">
            <a:extLst>
              <a:ext uri="{FF2B5EF4-FFF2-40B4-BE49-F238E27FC236}">
                <a16:creationId xmlns:a16="http://schemas.microsoft.com/office/drawing/2014/main" id="{0D93BB10-113A-DAF9-1698-E754ADA6029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082ECCE0-5CC0-81F6-8120-3FA0D4D11147}"/>
              </a:ext>
            </a:extLst>
          </p:cNvPr>
          <p:cNvSpPr>
            <a:spLocks noGrp="1"/>
          </p:cNvSpPr>
          <p:nvPr>
            <p:ph type="sldNum" sz="quarter" idx="12"/>
          </p:nvPr>
        </p:nvSpPr>
        <p:spPr/>
        <p:txBody>
          <a:bodyPr/>
          <a:lstStyle>
            <a:lvl1pPr>
              <a:defRPr/>
            </a:lvl1pPr>
          </a:lstStyle>
          <a:p>
            <a:fld id="{49588168-A47C-4D1A-AFEE-504111D142CD}" type="slidenum">
              <a:rPr lang="en-US" altLang="en-US"/>
              <a:pPr/>
              <a:t>‹#›</a:t>
            </a:fld>
            <a:endParaRPr lang="en-US" altLang="en-US"/>
          </a:p>
        </p:txBody>
      </p:sp>
    </p:spTree>
    <p:extLst>
      <p:ext uri="{BB962C8B-B14F-4D97-AF65-F5344CB8AC3E}">
        <p14:creationId xmlns:p14="http://schemas.microsoft.com/office/powerpoint/2010/main" val="995793621"/>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226AC8E9-EABA-5E17-9514-E1FE15C67EA7}"/>
              </a:ext>
            </a:extLst>
          </p:cNvPr>
          <p:cNvSpPr>
            <a:spLocks noGrp="1"/>
          </p:cNvSpPr>
          <p:nvPr>
            <p:ph type="dt" sz="half" idx="10"/>
          </p:nvPr>
        </p:nvSpPr>
        <p:spPr/>
        <p:txBody>
          <a:bodyPr/>
          <a:lstStyle>
            <a:lvl1pPr>
              <a:defRPr/>
            </a:lvl1pPr>
          </a:lstStyle>
          <a:p>
            <a:pPr>
              <a:defRPr/>
            </a:pPr>
            <a:endParaRPr lang="en-US"/>
          </a:p>
        </p:txBody>
      </p:sp>
      <p:sp>
        <p:nvSpPr>
          <p:cNvPr id="5" name="Footer Placeholder 21">
            <a:extLst>
              <a:ext uri="{FF2B5EF4-FFF2-40B4-BE49-F238E27FC236}">
                <a16:creationId xmlns:a16="http://schemas.microsoft.com/office/drawing/2014/main" id="{A2C7F541-BEDF-A494-9D1B-62EE8156A65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E2193E55-89E8-B570-0808-2DC27C0040F3}"/>
              </a:ext>
            </a:extLst>
          </p:cNvPr>
          <p:cNvSpPr>
            <a:spLocks noGrp="1"/>
          </p:cNvSpPr>
          <p:nvPr>
            <p:ph type="sldNum" sz="quarter" idx="12"/>
          </p:nvPr>
        </p:nvSpPr>
        <p:spPr/>
        <p:txBody>
          <a:bodyPr/>
          <a:lstStyle>
            <a:lvl1pPr>
              <a:defRPr/>
            </a:lvl1pPr>
          </a:lstStyle>
          <a:p>
            <a:fld id="{668C6CB5-4EA2-494C-A990-410D1790A4DB}" type="slidenum">
              <a:rPr lang="en-US" altLang="en-US"/>
              <a:pPr/>
              <a:t>‹#›</a:t>
            </a:fld>
            <a:endParaRPr lang="en-US" altLang="en-US"/>
          </a:p>
        </p:txBody>
      </p:sp>
    </p:spTree>
    <p:extLst>
      <p:ext uri="{BB962C8B-B14F-4D97-AF65-F5344CB8AC3E}">
        <p14:creationId xmlns:p14="http://schemas.microsoft.com/office/powerpoint/2010/main" val="2120626803"/>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a:t>Click to edit Master title style</a:t>
            </a:r>
          </a:p>
        </p:txBody>
      </p:sp>
      <p:sp>
        <p:nvSpPr>
          <p:cNvPr id="3" name="Text Placeholder 2"/>
          <p:cNvSpPr>
            <a:spLocks noGrp="1"/>
          </p:cNvSpPr>
          <p:nvPr>
            <p:ph type="body" sz="half" idx="1"/>
          </p:nvPr>
        </p:nvSpPr>
        <p:spPr>
          <a:xfrm>
            <a:off x="457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F307FA2-C345-E09B-221B-F6BAC6C444C2}"/>
              </a:ext>
            </a:extLst>
          </p:cNvPr>
          <p:cNvSpPr>
            <a:spLocks noGrp="1"/>
          </p:cNvSpPr>
          <p:nvPr>
            <p:ph type="ftr" sz="quarter" idx="10"/>
          </p:nvPr>
        </p:nvSpPr>
        <p:spPr>
          <a:xfrm>
            <a:off x="3124200" y="6248400"/>
            <a:ext cx="2895600" cy="457200"/>
          </a:xfr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B79801B-3856-278C-D38B-96E564E30F03}"/>
              </a:ext>
            </a:extLst>
          </p:cNvPr>
          <p:cNvSpPr>
            <a:spLocks noGrp="1"/>
          </p:cNvSpPr>
          <p:nvPr>
            <p:ph type="sldNum" sz="quarter" idx="11"/>
          </p:nvPr>
        </p:nvSpPr>
        <p:spPr>
          <a:xfrm>
            <a:off x="6553200" y="6248400"/>
            <a:ext cx="2133600" cy="457200"/>
          </a:xfrm>
        </p:spPr>
        <p:txBody>
          <a:bodyPr/>
          <a:lstStyle>
            <a:lvl1pPr>
              <a:defRPr/>
            </a:lvl1pPr>
          </a:lstStyle>
          <a:p>
            <a:fld id="{B0D13EB7-FBF2-4BD5-AA55-28B7F61CB4E4}" type="slidenum">
              <a:rPr lang="en-US" altLang="en-US"/>
              <a:pPr/>
              <a:t>‹#›</a:t>
            </a:fld>
            <a:endParaRPr lang="en-US" altLang="en-US"/>
          </a:p>
        </p:txBody>
      </p:sp>
      <p:sp>
        <p:nvSpPr>
          <p:cNvPr id="7" name="Date Placeholder 6">
            <a:extLst>
              <a:ext uri="{FF2B5EF4-FFF2-40B4-BE49-F238E27FC236}">
                <a16:creationId xmlns:a16="http://schemas.microsoft.com/office/drawing/2014/main" id="{9E8A3CC6-86BA-E494-1899-1996AA4683E2}"/>
              </a:ext>
            </a:extLst>
          </p:cNvPr>
          <p:cNvSpPr>
            <a:spLocks noGrp="1"/>
          </p:cNvSpPr>
          <p:nvPr>
            <p:ph type="dt" sz="half" idx="12"/>
          </p:nvPr>
        </p:nvSpPr>
        <p:spPr>
          <a:xfrm>
            <a:off x="457200" y="6245225"/>
            <a:ext cx="2133600" cy="476250"/>
          </a:xfrm>
        </p:spPr>
        <p:txBody>
          <a:bodyPr/>
          <a:lstStyle>
            <a:lvl1pPr>
              <a:defRPr/>
            </a:lvl1pPr>
          </a:lstStyle>
          <a:p>
            <a:pPr>
              <a:defRPr/>
            </a:pPr>
            <a:endParaRPr lang="en-US"/>
          </a:p>
        </p:txBody>
      </p:sp>
    </p:spTree>
    <p:extLst>
      <p:ext uri="{BB962C8B-B14F-4D97-AF65-F5344CB8AC3E}">
        <p14:creationId xmlns:p14="http://schemas.microsoft.com/office/powerpoint/2010/main" val="343224415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7126923A-7682-EFE6-CC0A-B7294CED0076}"/>
              </a:ext>
            </a:extLst>
          </p:cNvPr>
          <p:cNvSpPr>
            <a:spLocks noGrp="1"/>
          </p:cNvSpPr>
          <p:nvPr>
            <p:ph type="dt" sz="half" idx="10"/>
          </p:nvPr>
        </p:nvSpPr>
        <p:spPr/>
        <p:txBody>
          <a:bodyPr/>
          <a:lstStyle>
            <a:lvl1pPr>
              <a:defRPr/>
            </a:lvl1pPr>
          </a:lstStyle>
          <a:p>
            <a:pPr>
              <a:defRPr/>
            </a:pPr>
            <a:endParaRPr lang="en-US"/>
          </a:p>
        </p:txBody>
      </p:sp>
      <p:sp>
        <p:nvSpPr>
          <p:cNvPr id="5" name="Footer Placeholder 21">
            <a:extLst>
              <a:ext uri="{FF2B5EF4-FFF2-40B4-BE49-F238E27FC236}">
                <a16:creationId xmlns:a16="http://schemas.microsoft.com/office/drawing/2014/main" id="{CFD816AD-7953-ED0A-D496-667917A5260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CEC9B78C-1448-AC43-1D0C-ED0F8CECB1B4}"/>
              </a:ext>
            </a:extLst>
          </p:cNvPr>
          <p:cNvSpPr>
            <a:spLocks noGrp="1"/>
          </p:cNvSpPr>
          <p:nvPr>
            <p:ph type="sldNum" sz="quarter" idx="12"/>
          </p:nvPr>
        </p:nvSpPr>
        <p:spPr/>
        <p:txBody>
          <a:bodyPr/>
          <a:lstStyle>
            <a:lvl1pPr>
              <a:defRPr/>
            </a:lvl1pPr>
          </a:lstStyle>
          <a:p>
            <a:fld id="{36D536BA-B7C6-44FD-ACE5-645A5F971432}" type="slidenum">
              <a:rPr lang="en-US" altLang="en-US"/>
              <a:pPr/>
              <a:t>‹#›</a:t>
            </a:fld>
            <a:endParaRPr lang="en-US" altLang="en-US"/>
          </a:p>
        </p:txBody>
      </p:sp>
    </p:spTree>
    <p:extLst>
      <p:ext uri="{BB962C8B-B14F-4D97-AF65-F5344CB8AC3E}">
        <p14:creationId xmlns:p14="http://schemas.microsoft.com/office/powerpoint/2010/main" val="1620679350"/>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C60DBCDD-C3A6-F78A-D0F1-D5A68A21729A}"/>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BD135F5-E7CB-17AE-837C-90AFCA95EEC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BFB306E-B41A-5934-6DDF-6D62B0D64368}"/>
              </a:ext>
            </a:extLst>
          </p:cNvPr>
          <p:cNvSpPr>
            <a:spLocks noGrp="1"/>
          </p:cNvSpPr>
          <p:nvPr>
            <p:ph type="sldNum" sz="quarter" idx="12"/>
          </p:nvPr>
        </p:nvSpPr>
        <p:spPr/>
        <p:txBody>
          <a:bodyPr/>
          <a:lstStyle>
            <a:lvl1pPr>
              <a:defRPr>
                <a:solidFill>
                  <a:srgbClr val="D1EAEE"/>
                </a:solidFill>
              </a:defRPr>
            </a:lvl1pPr>
          </a:lstStyle>
          <a:p>
            <a:fld id="{55CDFBA8-E4DE-49EE-89CA-DD02299E5201}" type="slidenum">
              <a:rPr lang="en-US" altLang="en-US"/>
              <a:pPr/>
              <a:t>‹#›</a:t>
            </a:fld>
            <a:endParaRPr lang="en-US" altLang="en-US"/>
          </a:p>
        </p:txBody>
      </p:sp>
    </p:spTree>
    <p:extLst>
      <p:ext uri="{BB962C8B-B14F-4D97-AF65-F5344CB8AC3E}">
        <p14:creationId xmlns:p14="http://schemas.microsoft.com/office/powerpoint/2010/main" val="949554450"/>
      </p:ext>
    </p:extLst>
  </p:cSld>
  <p:clrMapOvr>
    <a:overrideClrMapping bg1="dk1" tx1="lt1" bg2="dk2" tx2="lt2" accent1="accent1" accent2="accent2" accent3="accent3" accent4="accent4" accent5="accent5" accent6="accent6" hlink="hlink" folHlink="folHlink"/>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a:extLst>
              <a:ext uri="{FF2B5EF4-FFF2-40B4-BE49-F238E27FC236}">
                <a16:creationId xmlns:a16="http://schemas.microsoft.com/office/drawing/2014/main" id="{1C586329-6513-B2A3-9CEB-19C4E2F5517E}"/>
              </a:ext>
            </a:extLst>
          </p:cNvPr>
          <p:cNvSpPr>
            <a:spLocks noGrp="1"/>
          </p:cNvSpPr>
          <p:nvPr>
            <p:ph type="dt" sz="half" idx="10"/>
          </p:nvPr>
        </p:nvSpPr>
        <p:spPr/>
        <p:txBody>
          <a:bodyPr/>
          <a:lstStyle>
            <a:lvl1pPr>
              <a:defRPr/>
            </a:lvl1pPr>
          </a:lstStyle>
          <a:p>
            <a:pPr>
              <a:defRPr/>
            </a:pPr>
            <a:endParaRPr lang="en-US"/>
          </a:p>
        </p:txBody>
      </p:sp>
      <p:sp>
        <p:nvSpPr>
          <p:cNvPr id="6" name="Footer Placeholder 21">
            <a:extLst>
              <a:ext uri="{FF2B5EF4-FFF2-40B4-BE49-F238E27FC236}">
                <a16:creationId xmlns:a16="http://schemas.microsoft.com/office/drawing/2014/main" id="{4ED15F29-0FEF-62B2-6235-C9F472787EB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17">
            <a:extLst>
              <a:ext uri="{FF2B5EF4-FFF2-40B4-BE49-F238E27FC236}">
                <a16:creationId xmlns:a16="http://schemas.microsoft.com/office/drawing/2014/main" id="{1567B727-3D8D-F08A-723E-B9CB94215802}"/>
              </a:ext>
            </a:extLst>
          </p:cNvPr>
          <p:cNvSpPr>
            <a:spLocks noGrp="1"/>
          </p:cNvSpPr>
          <p:nvPr>
            <p:ph type="sldNum" sz="quarter" idx="12"/>
          </p:nvPr>
        </p:nvSpPr>
        <p:spPr/>
        <p:txBody>
          <a:bodyPr/>
          <a:lstStyle>
            <a:lvl1pPr>
              <a:defRPr/>
            </a:lvl1pPr>
          </a:lstStyle>
          <a:p>
            <a:fld id="{4F797F75-9C9F-45F2-A06E-19CF7DEDBEBC}" type="slidenum">
              <a:rPr lang="en-US" altLang="en-US"/>
              <a:pPr/>
              <a:t>‹#›</a:t>
            </a:fld>
            <a:endParaRPr lang="en-US" altLang="en-US"/>
          </a:p>
        </p:txBody>
      </p:sp>
    </p:spTree>
    <p:extLst>
      <p:ext uri="{BB962C8B-B14F-4D97-AF65-F5344CB8AC3E}">
        <p14:creationId xmlns:p14="http://schemas.microsoft.com/office/powerpoint/2010/main" val="2534374067"/>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a:extLst>
              <a:ext uri="{FF2B5EF4-FFF2-40B4-BE49-F238E27FC236}">
                <a16:creationId xmlns:a16="http://schemas.microsoft.com/office/drawing/2014/main" id="{17D12146-B172-37DA-DFF2-A1D3A897A3A2}"/>
              </a:ext>
            </a:extLst>
          </p:cNvPr>
          <p:cNvSpPr>
            <a:spLocks noGrp="1"/>
          </p:cNvSpPr>
          <p:nvPr>
            <p:ph type="dt" sz="half" idx="10"/>
          </p:nvPr>
        </p:nvSpPr>
        <p:spPr/>
        <p:txBody>
          <a:bodyPr/>
          <a:lstStyle>
            <a:lvl1pPr>
              <a:defRPr/>
            </a:lvl1pPr>
          </a:lstStyle>
          <a:p>
            <a:pPr>
              <a:defRPr/>
            </a:pPr>
            <a:endParaRPr lang="en-US"/>
          </a:p>
        </p:txBody>
      </p:sp>
      <p:sp>
        <p:nvSpPr>
          <p:cNvPr id="8" name="Footer Placeholder 21">
            <a:extLst>
              <a:ext uri="{FF2B5EF4-FFF2-40B4-BE49-F238E27FC236}">
                <a16:creationId xmlns:a16="http://schemas.microsoft.com/office/drawing/2014/main" id="{B16AE208-9396-0DEC-797A-820B17C25202}"/>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17">
            <a:extLst>
              <a:ext uri="{FF2B5EF4-FFF2-40B4-BE49-F238E27FC236}">
                <a16:creationId xmlns:a16="http://schemas.microsoft.com/office/drawing/2014/main" id="{641EE55C-CE3C-BA37-AE8F-12060B951494}"/>
              </a:ext>
            </a:extLst>
          </p:cNvPr>
          <p:cNvSpPr>
            <a:spLocks noGrp="1"/>
          </p:cNvSpPr>
          <p:nvPr>
            <p:ph type="sldNum" sz="quarter" idx="12"/>
          </p:nvPr>
        </p:nvSpPr>
        <p:spPr/>
        <p:txBody>
          <a:bodyPr/>
          <a:lstStyle>
            <a:lvl1pPr>
              <a:defRPr/>
            </a:lvl1pPr>
          </a:lstStyle>
          <a:p>
            <a:fld id="{B01F1D80-275A-4DED-BCA5-CEA3EAEAFD0C}" type="slidenum">
              <a:rPr lang="en-US" altLang="en-US"/>
              <a:pPr/>
              <a:t>‹#›</a:t>
            </a:fld>
            <a:endParaRPr lang="en-US" altLang="en-US"/>
          </a:p>
        </p:txBody>
      </p:sp>
    </p:spTree>
    <p:extLst>
      <p:ext uri="{BB962C8B-B14F-4D97-AF65-F5344CB8AC3E}">
        <p14:creationId xmlns:p14="http://schemas.microsoft.com/office/powerpoint/2010/main" val="1409703734"/>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a:extLst>
              <a:ext uri="{FF2B5EF4-FFF2-40B4-BE49-F238E27FC236}">
                <a16:creationId xmlns:a16="http://schemas.microsoft.com/office/drawing/2014/main" id="{62677BDD-AD2F-2A3B-E5B1-C1E32B7804A5}"/>
              </a:ext>
            </a:extLst>
          </p:cNvPr>
          <p:cNvSpPr>
            <a:spLocks noGrp="1"/>
          </p:cNvSpPr>
          <p:nvPr>
            <p:ph type="dt" sz="half" idx="10"/>
          </p:nvPr>
        </p:nvSpPr>
        <p:spPr/>
        <p:txBody>
          <a:bodyPr/>
          <a:lstStyle>
            <a:lvl1pPr>
              <a:defRPr/>
            </a:lvl1pPr>
          </a:lstStyle>
          <a:p>
            <a:pPr>
              <a:defRPr/>
            </a:pPr>
            <a:endParaRPr lang="en-US"/>
          </a:p>
        </p:txBody>
      </p:sp>
      <p:sp>
        <p:nvSpPr>
          <p:cNvPr id="4" name="Footer Placeholder 21">
            <a:extLst>
              <a:ext uri="{FF2B5EF4-FFF2-40B4-BE49-F238E27FC236}">
                <a16:creationId xmlns:a16="http://schemas.microsoft.com/office/drawing/2014/main" id="{AEFB0652-AE3F-9948-9011-3E7C91C7E91F}"/>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17">
            <a:extLst>
              <a:ext uri="{FF2B5EF4-FFF2-40B4-BE49-F238E27FC236}">
                <a16:creationId xmlns:a16="http://schemas.microsoft.com/office/drawing/2014/main" id="{9414A69D-4A6D-B6C1-79C8-7C161BA4F5DD}"/>
              </a:ext>
            </a:extLst>
          </p:cNvPr>
          <p:cNvSpPr>
            <a:spLocks noGrp="1"/>
          </p:cNvSpPr>
          <p:nvPr>
            <p:ph type="sldNum" sz="quarter" idx="12"/>
          </p:nvPr>
        </p:nvSpPr>
        <p:spPr/>
        <p:txBody>
          <a:bodyPr/>
          <a:lstStyle>
            <a:lvl1pPr>
              <a:defRPr/>
            </a:lvl1pPr>
          </a:lstStyle>
          <a:p>
            <a:fld id="{29C990AF-F2FB-4EB4-A517-0087D5A20E8C}" type="slidenum">
              <a:rPr lang="en-US" altLang="en-US"/>
              <a:pPr/>
              <a:t>‹#›</a:t>
            </a:fld>
            <a:endParaRPr lang="en-US" altLang="en-US"/>
          </a:p>
        </p:txBody>
      </p:sp>
    </p:spTree>
    <p:extLst>
      <p:ext uri="{BB962C8B-B14F-4D97-AF65-F5344CB8AC3E}">
        <p14:creationId xmlns:p14="http://schemas.microsoft.com/office/powerpoint/2010/main" val="1015824627"/>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a:extLst>
              <a:ext uri="{FF2B5EF4-FFF2-40B4-BE49-F238E27FC236}">
                <a16:creationId xmlns:a16="http://schemas.microsoft.com/office/drawing/2014/main" id="{0411F7DE-E2D5-C715-FE5E-63DCB2F43327}"/>
              </a:ext>
            </a:extLst>
          </p:cNvPr>
          <p:cNvSpPr>
            <a:spLocks noGrp="1"/>
          </p:cNvSpPr>
          <p:nvPr>
            <p:ph type="dt" sz="half" idx="10"/>
          </p:nvPr>
        </p:nvSpPr>
        <p:spPr/>
        <p:txBody>
          <a:bodyPr/>
          <a:lstStyle>
            <a:lvl1pPr>
              <a:defRPr/>
            </a:lvl1pPr>
          </a:lstStyle>
          <a:p>
            <a:pPr>
              <a:defRPr/>
            </a:pPr>
            <a:endParaRPr lang="en-US"/>
          </a:p>
        </p:txBody>
      </p:sp>
      <p:sp>
        <p:nvSpPr>
          <p:cNvPr id="3" name="Footer Placeholder 21">
            <a:extLst>
              <a:ext uri="{FF2B5EF4-FFF2-40B4-BE49-F238E27FC236}">
                <a16:creationId xmlns:a16="http://schemas.microsoft.com/office/drawing/2014/main" id="{E37A190A-5500-E8D7-5029-F9DA2BFE6D1F}"/>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17">
            <a:extLst>
              <a:ext uri="{FF2B5EF4-FFF2-40B4-BE49-F238E27FC236}">
                <a16:creationId xmlns:a16="http://schemas.microsoft.com/office/drawing/2014/main" id="{EA6AF439-34D7-5A65-084D-12107B786DF9}"/>
              </a:ext>
            </a:extLst>
          </p:cNvPr>
          <p:cNvSpPr>
            <a:spLocks noGrp="1"/>
          </p:cNvSpPr>
          <p:nvPr>
            <p:ph type="sldNum" sz="quarter" idx="12"/>
          </p:nvPr>
        </p:nvSpPr>
        <p:spPr/>
        <p:txBody>
          <a:bodyPr/>
          <a:lstStyle>
            <a:lvl1pPr>
              <a:defRPr/>
            </a:lvl1pPr>
          </a:lstStyle>
          <a:p>
            <a:fld id="{56090CF4-961B-4C18-946E-25EAE778A6FA}" type="slidenum">
              <a:rPr lang="en-US" altLang="en-US"/>
              <a:pPr/>
              <a:t>‹#›</a:t>
            </a:fld>
            <a:endParaRPr lang="en-US" altLang="en-US"/>
          </a:p>
        </p:txBody>
      </p:sp>
    </p:spTree>
    <p:extLst>
      <p:ext uri="{BB962C8B-B14F-4D97-AF65-F5344CB8AC3E}">
        <p14:creationId xmlns:p14="http://schemas.microsoft.com/office/powerpoint/2010/main" val="3756037438"/>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a:extLst>
              <a:ext uri="{FF2B5EF4-FFF2-40B4-BE49-F238E27FC236}">
                <a16:creationId xmlns:a16="http://schemas.microsoft.com/office/drawing/2014/main" id="{E8B5711F-D055-C0AC-620F-A5C88A039AE8}"/>
              </a:ext>
            </a:extLst>
          </p:cNvPr>
          <p:cNvSpPr>
            <a:spLocks noGrp="1"/>
          </p:cNvSpPr>
          <p:nvPr>
            <p:ph type="dt" sz="half" idx="10"/>
          </p:nvPr>
        </p:nvSpPr>
        <p:spPr/>
        <p:txBody>
          <a:bodyPr/>
          <a:lstStyle>
            <a:lvl1pPr>
              <a:defRPr/>
            </a:lvl1pPr>
          </a:lstStyle>
          <a:p>
            <a:pPr>
              <a:defRPr/>
            </a:pPr>
            <a:endParaRPr lang="en-US"/>
          </a:p>
        </p:txBody>
      </p:sp>
      <p:sp>
        <p:nvSpPr>
          <p:cNvPr id="6" name="Footer Placeholder 21">
            <a:extLst>
              <a:ext uri="{FF2B5EF4-FFF2-40B4-BE49-F238E27FC236}">
                <a16:creationId xmlns:a16="http://schemas.microsoft.com/office/drawing/2014/main" id="{069A68A7-77D9-EE47-3575-652DF72A528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17">
            <a:extLst>
              <a:ext uri="{FF2B5EF4-FFF2-40B4-BE49-F238E27FC236}">
                <a16:creationId xmlns:a16="http://schemas.microsoft.com/office/drawing/2014/main" id="{B5A438AE-56D0-5957-F35E-FF6FE5C7D87C}"/>
              </a:ext>
            </a:extLst>
          </p:cNvPr>
          <p:cNvSpPr>
            <a:spLocks noGrp="1"/>
          </p:cNvSpPr>
          <p:nvPr>
            <p:ph type="sldNum" sz="quarter" idx="12"/>
          </p:nvPr>
        </p:nvSpPr>
        <p:spPr/>
        <p:txBody>
          <a:bodyPr/>
          <a:lstStyle>
            <a:lvl1pPr>
              <a:defRPr/>
            </a:lvl1pPr>
          </a:lstStyle>
          <a:p>
            <a:fld id="{8965507B-291C-4AA6-9C0B-0EFF65EE13C3}" type="slidenum">
              <a:rPr lang="en-US" altLang="en-US"/>
              <a:pPr/>
              <a:t>‹#›</a:t>
            </a:fld>
            <a:endParaRPr lang="en-US" altLang="en-US"/>
          </a:p>
        </p:txBody>
      </p:sp>
    </p:spTree>
    <p:extLst>
      <p:ext uri="{BB962C8B-B14F-4D97-AF65-F5344CB8AC3E}">
        <p14:creationId xmlns:p14="http://schemas.microsoft.com/office/powerpoint/2010/main" val="40593697"/>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13">
            <a:extLst>
              <a:ext uri="{FF2B5EF4-FFF2-40B4-BE49-F238E27FC236}">
                <a16:creationId xmlns:a16="http://schemas.microsoft.com/office/drawing/2014/main" id="{A1ED42F3-43B6-9494-E171-73DBEC986956}"/>
              </a:ext>
            </a:extLst>
          </p:cNvPr>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Triangle 5">
            <a:extLst>
              <a:ext uri="{FF2B5EF4-FFF2-40B4-BE49-F238E27FC236}">
                <a16:creationId xmlns:a16="http://schemas.microsoft.com/office/drawing/2014/main" id="{A928D14A-F332-70EB-2B99-DA32D8AFF0B3}"/>
              </a:ext>
            </a:extLst>
          </p:cNvPr>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15">
            <a:extLst>
              <a:ext uri="{FF2B5EF4-FFF2-40B4-BE49-F238E27FC236}">
                <a16:creationId xmlns:a16="http://schemas.microsoft.com/office/drawing/2014/main" id="{FBE11230-4EA4-BAB6-6562-FEB86DA8A3C5}"/>
              </a:ext>
            </a:extLst>
          </p:cNvPr>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8" name="Freeform 16">
            <a:extLst>
              <a:ext uri="{FF2B5EF4-FFF2-40B4-BE49-F238E27FC236}">
                <a16:creationId xmlns:a16="http://schemas.microsoft.com/office/drawing/2014/main" id="{E5A747C1-53E9-9E26-4E31-FAFBD7C1089F}"/>
              </a:ext>
            </a:extLst>
          </p:cNvPr>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4">
            <a:extLst>
              <a:ext uri="{FF2B5EF4-FFF2-40B4-BE49-F238E27FC236}">
                <a16:creationId xmlns:a16="http://schemas.microsoft.com/office/drawing/2014/main" id="{D3AF757C-AC24-6821-42DF-CAFFAAA0765F}"/>
              </a:ext>
            </a:extLst>
          </p:cNvPr>
          <p:cNvSpPr>
            <a:spLocks noGrp="1"/>
          </p:cNvSpPr>
          <p:nvPr>
            <p:ph type="dt" sz="half" idx="10"/>
          </p:nvPr>
        </p:nvSpPr>
        <p:spPr/>
        <p:txBody>
          <a:bodyPr/>
          <a:lstStyle>
            <a:lvl1pPr>
              <a:defRPr/>
            </a:lvl1pPr>
          </a:lstStyle>
          <a:p>
            <a:pPr>
              <a:defRPr/>
            </a:pPr>
            <a:endParaRPr lang="en-US"/>
          </a:p>
        </p:txBody>
      </p:sp>
      <p:sp>
        <p:nvSpPr>
          <p:cNvPr id="10" name="Footer Placeholder 5">
            <a:extLst>
              <a:ext uri="{FF2B5EF4-FFF2-40B4-BE49-F238E27FC236}">
                <a16:creationId xmlns:a16="http://schemas.microsoft.com/office/drawing/2014/main" id="{F414AD8F-E441-2255-03CD-6E5E9BF6D165}"/>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6">
            <a:extLst>
              <a:ext uri="{FF2B5EF4-FFF2-40B4-BE49-F238E27FC236}">
                <a16:creationId xmlns:a16="http://schemas.microsoft.com/office/drawing/2014/main" id="{187786F0-8593-82ED-2967-1ED0FB21B67E}"/>
              </a:ext>
            </a:extLst>
          </p:cNvPr>
          <p:cNvSpPr>
            <a:spLocks noGrp="1"/>
          </p:cNvSpPr>
          <p:nvPr>
            <p:ph type="sldNum" sz="quarter" idx="12"/>
          </p:nvPr>
        </p:nvSpPr>
        <p:spPr>
          <a:xfrm>
            <a:off x="8077200" y="6356350"/>
            <a:ext cx="609600" cy="365125"/>
          </a:xfrm>
        </p:spPr>
        <p:txBody>
          <a:bodyPr/>
          <a:lstStyle>
            <a:lvl1pPr>
              <a:defRPr/>
            </a:lvl1pPr>
          </a:lstStyle>
          <a:p>
            <a:fld id="{65FE3114-AACE-4239-BF31-9183C0F3D1B8}" type="slidenum">
              <a:rPr lang="en-US" altLang="en-US"/>
              <a:pPr/>
              <a:t>‹#›</a:t>
            </a:fld>
            <a:endParaRPr lang="en-US" altLang="en-US"/>
          </a:p>
        </p:txBody>
      </p:sp>
    </p:spTree>
    <p:extLst>
      <p:ext uri="{BB962C8B-B14F-4D97-AF65-F5344CB8AC3E}">
        <p14:creationId xmlns:p14="http://schemas.microsoft.com/office/powerpoint/2010/main" val="2784576346"/>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92810492-84C0-5CD9-1BD4-012CED3D420B}"/>
              </a:ext>
            </a:extLst>
          </p:cNvPr>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8" name="Freeform 7">
            <a:extLst>
              <a:ext uri="{FF2B5EF4-FFF2-40B4-BE49-F238E27FC236}">
                <a16:creationId xmlns:a16="http://schemas.microsoft.com/office/drawing/2014/main" id="{49397485-3494-B56C-1B80-E84079C716B1}"/>
              </a:ext>
            </a:extLst>
          </p:cNvPr>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1028" name="Title Placeholder 8">
            <a:extLst>
              <a:ext uri="{FF2B5EF4-FFF2-40B4-BE49-F238E27FC236}">
                <a16:creationId xmlns:a16="http://schemas.microsoft.com/office/drawing/2014/main" id="{D5A6432C-6970-CD5B-8409-28707D19FBE1}"/>
              </a:ext>
            </a:extLst>
          </p:cNvPr>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1029" name="Text Placeholder 29">
            <a:extLst>
              <a:ext uri="{FF2B5EF4-FFF2-40B4-BE49-F238E27FC236}">
                <a16:creationId xmlns:a16="http://schemas.microsoft.com/office/drawing/2014/main" id="{1A7F86D6-66C8-A679-506B-38710539D245}"/>
              </a:ext>
            </a:extLst>
          </p:cNvPr>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a:extLst>
              <a:ext uri="{FF2B5EF4-FFF2-40B4-BE49-F238E27FC236}">
                <a16:creationId xmlns:a16="http://schemas.microsoft.com/office/drawing/2014/main" id="{21532628-E7FF-6330-3F71-BE0FC6D48A72}"/>
              </a:ext>
            </a:extLst>
          </p:cNvPr>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a:defRPr/>
            </a:pPr>
            <a:endParaRPr lang="en-US"/>
          </a:p>
        </p:txBody>
      </p:sp>
      <p:sp>
        <p:nvSpPr>
          <p:cNvPr id="22" name="Footer Placeholder 21">
            <a:extLst>
              <a:ext uri="{FF2B5EF4-FFF2-40B4-BE49-F238E27FC236}">
                <a16:creationId xmlns:a16="http://schemas.microsoft.com/office/drawing/2014/main" id="{EDD6FA9A-1EF6-13A9-59AE-CF7C42E42D5B}"/>
              </a:ext>
            </a:extLst>
          </p:cNvPr>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a:defRPr/>
            </a:pPr>
            <a:endParaRPr lang="en-US"/>
          </a:p>
        </p:txBody>
      </p:sp>
      <p:sp>
        <p:nvSpPr>
          <p:cNvPr id="18" name="Slide Number Placeholder 17">
            <a:extLst>
              <a:ext uri="{FF2B5EF4-FFF2-40B4-BE49-F238E27FC236}">
                <a16:creationId xmlns:a16="http://schemas.microsoft.com/office/drawing/2014/main" id="{E658B6A4-5873-30F5-3B91-4E55CE130577}"/>
              </a:ext>
            </a:extLst>
          </p:cNvPr>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a:defRPr sz="1200">
                <a:solidFill>
                  <a:srgbClr val="045C75"/>
                </a:solidFill>
              </a:defRPr>
            </a:lvl1pPr>
          </a:lstStyle>
          <a:p>
            <a:fld id="{57A2841E-AB2F-4ADD-9434-92AF2B1A0A64}" type="slidenum">
              <a:rPr lang="en-US" altLang="en-US"/>
              <a:pPr/>
              <a:t>‹#›</a:t>
            </a:fld>
            <a:endParaRPr lang="en-US" altLang="en-US"/>
          </a:p>
        </p:txBody>
      </p:sp>
      <p:grpSp>
        <p:nvGrpSpPr>
          <p:cNvPr id="1033" name="Group 1">
            <a:extLst>
              <a:ext uri="{FF2B5EF4-FFF2-40B4-BE49-F238E27FC236}">
                <a16:creationId xmlns:a16="http://schemas.microsoft.com/office/drawing/2014/main" id="{C232D3C9-115F-CEED-8E82-87AED16E50BB}"/>
              </a:ext>
            </a:extLst>
          </p:cNvPr>
          <p:cNvGrpSpPr>
            <a:grpSpLocks/>
          </p:cNvGrpSpPr>
          <p:nvPr/>
        </p:nvGrpSpPr>
        <p:grpSpPr bwMode="auto">
          <a:xfrm>
            <a:off x="-19050" y="203200"/>
            <a:ext cx="9180513" cy="647700"/>
            <a:chOff x="-19045" y="216550"/>
            <a:chExt cx="9180548" cy="649224"/>
          </a:xfrm>
        </p:grpSpPr>
        <p:sp>
          <p:nvSpPr>
            <p:cNvPr id="12" name="Freeform 11">
              <a:extLst>
                <a:ext uri="{FF2B5EF4-FFF2-40B4-BE49-F238E27FC236}">
                  <a16:creationId xmlns:a16="http://schemas.microsoft.com/office/drawing/2014/main" id="{A6409FD5-076F-F062-21F9-C59FFB29AA09}"/>
                </a:ext>
              </a:extLst>
            </p:cNvPr>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13" name="Freeform 12">
              <a:extLst>
                <a:ext uri="{FF2B5EF4-FFF2-40B4-BE49-F238E27FC236}">
                  <a16:creationId xmlns:a16="http://schemas.microsoft.com/office/drawing/2014/main" id="{E09E001F-C262-A351-C966-5A23398EAC24}"/>
                </a:ext>
              </a:extLst>
            </p:cNvPr>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latin typeface="Arial" charset="0"/>
                <a:cs typeface="Arial" charset="0"/>
              </a:endParaRPr>
            </a:p>
          </p:txBody>
        </p:sp>
      </p:grpSp>
    </p:spTree>
  </p:cSld>
  <p:clrMap bg1="lt1" tx1="dk1" bg2="lt2" tx2="dk2" accent1="accent1" accent2="accent2" accent3="accent3" accent4="accent4" accent5="accent5" accent6="accent6" hlink="hlink" folHlink="folHlink"/>
  <p:sldLayoutIdLst>
    <p:sldLayoutId id="2147484123" r:id="rId1"/>
    <p:sldLayoutId id="2147484115" r:id="rId2"/>
    <p:sldLayoutId id="2147484124" r:id="rId3"/>
    <p:sldLayoutId id="2147484116" r:id="rId4"/>
    <p:sldLayoutId id="2147484117" r:id="rId5"/>
    <p:sldLayoutId id="2147484118" r:id="rId6"/>
    <p:sldLayoutId id="2147484119" r:id="rId7"/>
    <p:sldLayoutId id="2147484120" r:id="rId8"/>
    <p:sldLayoutId id="2147484125" r:id="rId9"/>
    <p:sldLayoutId id="2147484121" r:id="rId10"/>
    <p:sldLayoutId id="2147484122" r:id="rId11"/>
    <p:sldLayoutId id="2147484126" r:id="rId12"/>
  </p:sldLayoutIdLst>
  <p:transition spd="med"/>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7.g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5A41F99-1AE7-ED5B-8579-2415D311CF4C}"/>
              </a:ext>
            </a:extLst>
          </p:cNvPr>
          <p:cNvSpPr>
            <a:spLocks noGrp="1" noChangeArrowheads="1"/>
          </p:cNvSpPr>
          <p:nvPr>
            <p:ph type="title"/>
          </p:nvPr>
        </p:nvSpPr>
        <p:spPr>
          <a:xfrm>
            <a:off x="1938193" y="2850029"/>
            <a:ext cx="7772400" cy="1362456"/>
          </a:xfrm>
          <a:ln>
            <a:miter lim="800000"/>
            <a:headEnd/>
            <a:tailEnd/>
          </a:ln>
        </p:spPr>
        <p:txBody>
          <a:bodyPr/>
          <a:lstStyle/>
          <a:p>
            <a:pPr eaLnBrk="1" fontAlgn="auto" hangingPunct="1">
              <a:spcAft>
                <a:spcPts val="0"/>
              </a:spcAft>
              <a:defRPr/>
            </a:pPr>
            <a:r>
              <a:rPr lang="en-US" dirty="0"/>
              <a:t>BRAIN TUMORS</a:t>
            </a:r>
            <a:br>
              <a:rPr lang="en-US">
                <a:ea typeface="Calibri"/>
                <a:cs typeface="Calibri"/>
              </a:rPr>
            </a:br>
            <a:r>
              <a:rPr lang="en-US"/>
              <a:t>INFRATENT</a:t>
            </a:r>
            <a:endParaRPr lang="en-US">
              <a:ea typeface="Calibri"/>
              <a:cs typeface="Calibri"/>
            </a:endParaRPr>
          </a:p>
        </p:txBody>
      </p:sp>
      <p:sp>
        <p:nvSpPr>
          <p:cNvPr id="7" name="Slide Number Placeholder 6">
            <a:extLst>
              <a:ext uri="{FF2B5EF4-FFF2-40B4-BE49-F238E27FC236}">
                <a16:creationId xmlns:a16="http://schemas.microsoft.com/office/drawing/2014/main" id="{E89DD5E9-9848-68ED-EA48-02B322255819}"/>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31BA8711-49CE-439C-B466-1AA7183C43CB}" type="slidenum">
              <a:rPr lang="en-US" altLang="en-US" sz="1200">
                <a:solidFill>
                  <a:srgbClr val="D1EAEE"/>
                </a:solidFill>
              </a:rPr>
              <a:pPr eaLnBrk="1" hangingPunct="1"/>
              <a:t>1</a:t>
            </a:fld>
            <a:endParaRPr lang="en-US" altLang="en-US" sz="1200">
              <a:solidFill>
                <a:srgbClr val="D1EAEE"/>
              </a:solidFill>
            </a:endParaRPr>
          </a:p>
        </p:txBody>
      </p:sp>
      <p:pic>
        <p:nvPicPr>
          <p:cNvPr id="2" name="Picture 1" descr="A circular logo with text&#10;&#10;AI-generated content may be incorrect.">
            <a:extLst>
              <a:ext uri="{FF2B5EF4-FFF2-40B4-BE49-F238E27FC236}">
                <a16:creationId xmlns:a16="http://schemas.microsoft.com/office/drawing/2014/main" id="{5BFAA088-9302-F357-A96E-2F3EAD14B31B}"/>
              </a:ext>
            </a:extLst>
          </p:cNvPr>
          <p:cNvPicPr>
            <a:picLocks noChangeAspect="1"/>
          </p:cNvPicPr>
          <p:nvPr/>
        </p:nvPicPr>
        <p:blipFill>
          <a:blip r:embed="rId2"/>
          <a:stretch>
            <a:fillRect/>
          </a:stretch>
        </p:blipFill>
        <p:spPr>
          <a:xfrm>
            <a:off x="7602459" y="117205"/>
            <a:ext cx="1438275" cy="1438275"/>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0">
            <a:extLst>
              <a:ext uri="{FF2B5EF4-FFF2-40B4-BE49-F238E27FC236}">
                <a16:creationId xmlns:a16="http://schemas.microsoft.com/office/drawing/2014/main" id="{7471C065-9B0D-60FE-57EC-BAD9D61A4BF6}"/>
              </a:ext>
            </a:extLst>
          </p:cNvPr>
          <p:cNvSpPr>
            <a:spLocks noGrp="1"/>
          </p:cNvSpPr>
          <p:nvPr>
            <p:ph type="title"/>
          </p:nvPr>
        </p:nvSpPr>
        <p:spPr/>
        <p:txBody>
          <a:bodyPr/>
          <a:lstStyle/>
          <a:p>
            <a:r>
              <a:rPr lang="en-US" altLang="en-US" b="1"/>
              <a:t>Incidence</a:t>
            </a:r>
            <a:r>
              <a:rPr lang="en-US" altLang="en-US"/>
              <a:t> of Brain Tumors</a:t>
            </a:r>
          </a:p>
        </p:txBody>
      </p:sp>
      <p:pic>
        <p:nvPicPr>
          <p:cNvPr id="17411" name="Picture 2">
            <a:extLst>
              <a:ext uri="{FF2B5EF4-FFF2-40B4-BE49-F238E27FC236}">
                <a16:creationId xmlns:a16="http://schemas.microsoft.com/office/drawing/2014/main" id="{05F2EA92-D897-EDB5-6215-B61CC35DA0F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98463" y="1828800"/>
            <a:ext cx="8402637" cy="4572000"/>
          </a:xfrm>
          <a:noFill/>
        </p:spPr>
      </p:pic>
      <p:sp>
        <p:nvSpPr>
          <p:cNvPr id="5" name="Slide Number Placeholder 4">
            <a:extLst>
              <a:ext uri="{FF2B5EF4-FFF2-40B4-BE49-F238E27FC236}">
                <a16:creationId xmlns:a16="http://schemas.microsoft.com/office/drawing/2014/main" id="{872CFBDD-3C64-41AB-72F9-048811C17FC8}"/>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F7B24CBB-2C71-4851-9CEC-3181492EF769}" type="slidenum">
              <a:rPr lang="en-US" altLang="en-US" sz="1200">
                <a:solidFill>
                  <a:srgbClr val="045C75"/>
                </a:solidFill>
              </a:rPr>
              <a:pPr eaLnBrk="1" hangingPunct="1"/>
              <a:t>10</a:t>
            </a:fld>
            <a:endParaRPr lang="en-US" altLang="en-US" sz="1200">
              <a:solidFill>
                <a:srgbClr val="045C75"/>
              </a:solidFill>
            </a:endParaRPr>
          </a:p>
        </p:txBody>
      </p:sp>
      <p:pic>
        <p:nvPicPr>
          <p:cNvPr id="3" name="Picture 2" descr="A circular logo with text&#10;&#10;AI-generated content may be incorrect.">
            <a:extLst>
              <a:ext uri="{FF2B5EF4-FFF2-40B4-BE49-F238E27FC236}">
                <a16:creationId xmlns:a16="http://schemas.microsoft.com/office/drawing/2014/main" id="{C424E9A4-F0A7-8B91-8416-E355160F786B}"/>
              </a:ext>
            </a:extLst>
          </p:cNvPr>
          <p:cNvPicPr>
            <a:picLocks noChangeAspect="1"/>
          </p:cNvPicPr>
          <p:nvPr/>
        </p:nvPicPr>
        <p:blipFill>
          <a:blip r:embed="rId3"/>
          <a:stretch>
            <a:fillRect/>
          </a:stretch>
        </p:blipFill>
        <p:spPr>
          <a:xfrm>
            <a:off x="7602459" y="117205"/>
            <a:ext cx="1438275" cy="1438275"/>
          </a:xfrm>
          <a:prstGeom prst="rect">
            <a:avLst/>
          </a:prstGeom>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F5002A7-09C6-85EC-3EDF-973C37DAD2E9}"/>
              </a:ext>
            </a:extLst>
          </p:cNvPr>
          <p:cNvSpPr>
            <a:spLocks noGrp="1" noChangeArrowheads="1"/>
          </p:cNvSpPr>
          <p:nvPr>
            <p:ph type="title"/>
          </p:nvPr>
        </p:nvSpPr>
        <p:spPr/>
        <p:txBody>
          <a:bodyPr/>
          <a:lstStyle/>
          <a:p>
            <a:pPr eaLnBrk="1" hangingPunct="1"/>
            <a:r>
              <a:rPr lang="en-US" altLang="en-US" sz="4800" b="1"/>
              <a:t>Signs/Symptoms</a:t>
            </a:r>
            <a:r>
              <a:rPr lang="en-US" altLang="en-US" sz="4800"/>
              <a:t> of brain tumors</a:t>
            </a:r>
          </a:p>
        </p:txBody>
      </p:sp>
      <p:sp>
        <p:nvSpPr>
          <p:cNvPr id="94211" name="Rectangle 3">
            <a:extLst>
              <a:ext uri="{FF2B5EF4-FFF2-40B4-BE49-F238E27FC236}">
                <a16:creationId xmlns:a16="http://schemas.microsoft.com/office/drawing/2014/main" id="{373E8187-A455-866E-F715-C7538FD89969}"/>
              </a:ext>
            </a:extLst>
          </p:cNvPr>
          <p:cNvSpPr>
            <a:spLocks noGrp="1" noChangeArrowheads="1"/>
          </p:cNvSpPr>
          <p:nvPr>
            <p:ph idx="1"/>
          </p:nvPr>
        </p:nvSpPr>
        <p:spPr/>
        <p:txBody>
          <a:bodyPr>
            <a:noAutofit/>
          </a:bodyPr>
          <a:lstStyle/>
          <a:p>
            <a:pPr marL="274320" indent="-274320" eaLnBrk="1" fontAlgn="auto" hangingPunct="1">
              <a:spcAft>
                <a:spcPts val="0"/>
              </a:spcAft>
              <a:buClr>
                <a:schemeClr val="accent3"/>
              </a:buClr>
              <a:buFont typeface="Courier New" pitchFamily="49" charset="0"/>
              <a:buChar char="o"/>
              <a:defRPr/>
            </a:pPr>
            <a:r>
              <a:rPr lang="en-US" sz="2200" dirty="0"/>
              <a:t>In the early stages brain tumors most commonly cause headache and nausea, most severe in the mornings, it may get worse during coughing, sneezing, bending down or doing any hard physical work (raised ICP)</a:t>
            </a:r>
          </a:p>
          <a:p>
            <a:pPr>
              <a:buFont typeface="Courier New" pitchFamily="49" charset="0"/>
              <a:buChar char="o"/>
              <a:defRPr/>
            </a:pPr>
            <a:r>
              <a:rPr lang="en-US" sz="2200" dirty="0"/>
              <a:t>Raised intracranial pressure can also cause changes in the sight and make the patient confused or affect his balance</a:t>
            </a:r>
          </a:p>
          <a:p>
            <a:pPr>
              <a:buFont typeface="Courier New" pitchFamily="49" charset="0"/>
              <a:buChar char="o"/>
              <a:defRPr/>
            </a:pPr>
            <a:r>
              <a:rPr lang="en-US" sz="2200" dirty="0"/>
              <a:t>Another common symptom caused by brain tumors is epilepsy, which can cause fits, muscle spasms, or moments of unconsciousness. </a:t>
            </a:r>
          </a:p>
          <a:p>
            <a:pPr marL="274320" indent="-274320" eaLnBrk="1" fontAlgn="auto" hangingPunct="1">
              <a:spcAft>
                <a:spcPts val="0"/>
              </a:spcAft>
              <a:buClr>
                <a:schemeClr val="accent3"/>
              </a:buClr>
              <a:buFont typeface="Courier New" pitchFamily="49" charset="0"/>
              <a:buChar char="o"/>
              <a:defRPr/>
            </a:pPr>
            <a:r>
              <a:rPr lang="en-US" sz="2200" dirty="0"/>
              <a:t>Symptoms vary depending on the size and location of tumor</a:t>
            </a:r>
          </a:p>
        </p:txBody>
      </p:sp>
      <p:pic>
        <p:nvPicPr>
          <p:cNvPr id="3" name="Picture 2" descr="A circular logo with text&#10;&#10;AI-generated content may be incorrect.">
            <a:extLst>
              <a:ext uri="{FF2B5EF4-FFF2-40B4-BE49-F238E27FC236}">
                <a16:creationId xmlns:a16="http://schemas.microsoft.com/office/drawing/2014/main" id="{D31FA218-F218-E2FE-2364-0641C9AFA759}"/>
              </a:ext>
            </a:extLst>
          </p:cNvPr>
          <p:cNvPicPr>
            <a:picLocks noChangeAspect="1"/>
          </p:cNvPicPr>
          <p:nvPr/>
        </p:nvPicPr>
        <p:blipFill>
          <a:blip r:embed="rId2"/>
          <a:stretch>
            <a:fillRect/>
          </a:stretch>
        </p:blipFill>
        <p:spPr>
          <a:xfrm>
            <a:off x="7602459" y="117205"/>
            <a:ext cx="1438275" cy="1143760"/>
          </a:xfrm>
          <a:prstGeom prst="rect">
            <a:avLst/>
          </a:prstGeom>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D1320327-E93E-184A-B79E-5CE643AB70F4}"/>
              </a:ext>
            </a:extLst>
          </p:cNvPr>
          <p:cNvSpPr>
            <a:spLocks noGrp="1"/>
          </p:cNvSpPr>
          <p:nvPr>
            <p:ph type="title"/>
          </p:nvPr>
        </p:nvSpPr>
        <p:spPr/>
        <p:txBody>
          <a:bodyPr/>
          <a:lstStyle/>
          <a:p>
            <a:pPr eaLnBrk="1" hangingPunct="1"/>
            <a:r>
              <a:rPr lang="en-US" altLang="en-US" sz="4800" b="1"/>
              <a:t>Signs/Symptoms</a:t>
            </a:r>
            <a:r>
              <a:rPr lang="en-US" altLang="en-US" sz="4800"/>
              <a:t> of brain tumors</a:t>
            </a:r>
          </a:p>
        </p:txBody>
      </p:sp>
      <p:sp>
        <p:nvSpPr>
          <p:cNvPr id="3" name="Content Placeholder 2">
            <a:extLst>
              <a:ext uri="{FF2B5EF4-FFF2-40B4-BE49-F238E27FC236}">
                <a16:creationId xmlns:a16="http://schemas.microsoft.com/office/drawing/2014/main" id="{B8BF88AC-C6C0-D9F6-EA3D-F4F7B17FE425}"/>
              </a:ext>
            </a:extLst>
          </p:cNvPr>
          <p:cNvSpPr>
            <a:spLocks noGrp="1"/>
          </p:cNvSpPr>
          <p:nvPr>
            <p:ph idx="1"/>
          </p:nvPr>
        </p:nvSpPr>
        <p:spPr/>
        <p:txBody>
          <a:bodyPr>
            <a:noAutofit/>
          </a:bodyPr>
          <a:lstStyle/>
          <a:p>
            <a:pPr marL="274320" indent="-274320" eaLnBrk="1" fontAlgn="auto" hangingPunct="1">
              <a:spcAft>
                <a:spcPts val="0"/>
              </a:spcAft>
              <a:buClr>
                <a:schemeClr val="accent3"/>
              </a:buClr>
              <a:buFont typeface="Wingdings 2" panose="05020102010507070707" pitchFamily="18" charset="2"/>
              <a:buNone/>
              <a:defRPr/>
            </a:pPr>
            <a:r>
              <a:rPr lang="en-US" sz="2200" dirty="0"/>
              <a:t>	Symptoms of brain tumors in the </a:t>
            </a:r>
            <a:r>
              <a:rPr lang="en-US" sz="2200" b="1" dirty="0"/>
              <a:t>brainstem</a:t>
            </a:r>
            <a:r>
              <a:rPr lang="en-US" sz="2200" dirty="0"/>
              <a:t> (middle of brain) may include:</a:t>
            </a:r>
          </a:p>
          <a:p>
            <a:pPr marL="641033" lvl="1" indent="-274320" eaLnBrk="1" fontAlgn="auto" hangingPunct="1">
              <a:spcAft>
                <a:spcPts val="0"/>
              </a:spcAft>
              <a:buClr>
                <a:schemeClr val="accent3"/>
              </a:buClr>
              <a:buFont typeface="Courier New" pitchFamily="49" charset="0"/>
              <a:buChar char="o"/>
              <a:defRPr/>
            </a:pPr>
            <a:r>
              <a:rPr lang="en-US" sz="2000" dirty="0"/>
              <a:t>Unsteadiness and an uncoordinated walk</a:t>
            </a:r>
          </a:p>
          <a:p>
            <a:pPr marL="641033" lvl="1" indent="-274320" eaLnBrk="1" fontAlgn="auto" hangingPunct="1">
              <a:spcAft>
                <a:spcPts val="0"/>
              </a:spcAft>
              <a:buClr>
                <a:schemeClr val="accent3"/>
              </a:buClr>
              <a:buFont typeface="Courier New" pitchFamily="49" charset="0"/>
              <a:buChar char="o"/>
              <a:defRPr/>
            </a:pPr>
            <a:r>
              <a:rPr lang="en-US" sz="2000" dirty="0"/>
              <a:t>Facial weakness, a one-sided smile or drooping eyelid</a:t>
            </a:r>
          </a:p>
          <a:p>
            <a:pPr marL="641033" lvl="1" indent="-274320" eaLnBrk="1" fontAlgn="auto" hangingPunct="1">
              <a:spcAft>
                <a:spcPts val="0"/>
              </a:spcAft>
              <a:buClr>
                <a:schemeClr val="accent3"/>
              </a:buClr>
              <a:buFont typeface="Courier New" pitchFamily="49" charset="0"/>
              <a:buChar char="o"/>
              <a:defRPr/>
            </a:pPr>
            <a:r>
              <a:rPr lang="en-US" sz="2000" dirty="0"/>
              <a:t>Rarely, vomiting or headache just after waking</a:t>
            </a:r>
          </a:p>
          <a:p>
            <a:pPr marL="641033" lvl="1" indent="-274320" eaLnBrk="1" fontAlgn="auto" hangingPunct="1">
              <a:spcAft>
                <a:spcPts val="0"/>
              </a:spcAft>
              <a:buClr>
                <a:schemeClr val="accent3"/>
              </a:buClr>
              <a:buFont typeface="Courier New" pitchFamily="49" charset="0"/>
              <a:buChar char="o"/>
              <a:defRPr/>
            </a:pPr>
            <a:r>
              <a:rPr lang="en-US" sz="2000" dirty="0"/>
              <a:t>Difficulty in speaking and swallowing</a:t>
            </a:r>
          </a:p>
          <a:p>
            <a:pPr marL="641033" lvl="1" indent="-274320" eaLnBrk="1" fontAlgn="auto" hangingPunct="1">
              <a:spcAft>
                <a:spcPts val="0"/>
              </a:spcAft>
              <a:buClr>
                <a:schemeClr val="accent3"/>
              </a:buClr>
              <a:buFont typeface="Courier New" pitchFamily="49" charset="0"/>
              <a:buChar char="o"/>
              <a:defRPr/>
            </a:pPr>
            <a:r>
              <a:rPr lang="en-US" sz="2000" dirty="0"/>
              <a:t>Seizures</a:t>
            </a:r>
          </a:p>
          <a:p>
            <a:pPr marL="641033" lvl="1" indent="-274320" eaLnBrk="1" fontAlgn="auto" hangingPunct="1">
              <a:spcAft>
                <a:spcPts val="0"/>
              </a:spcAft>
              <a:buClr>
                <a:schemeClr val="accent3"/>
              </a:buClr>
              <a:buFont typeface="Courier New" pitchFamily="49" charset="0"/>
              <a:buChar char="o"/>
              <a:defRPr/>
            </a:pPr>
            <a:r>
              <a:rPr lang="en-US" sz="2000" dirty="0"/>
              <a:t>Endocrine problems (diabetes and/or hormone regulation)</a:t>
            </a:r>
          </a:p>
          <a:p>
            <a:pPr marL="641033" lvl="1" indent="-274320" eaLnBrk="1" fontAlgn="auto" hangingPunct="1">
              <a:spcAft>
                <a:spcPts val="0"/>
              </a:spcAft>
              <a:buClr>
                <a:schemeClr val="accent3"/>
              </a:buClr>
              <a:buFont typeface="Courier New" pitchFamily="49" charset="0"/>
              <a:buChar char="o"/>
              <a:defRPr/>
            </a:pPr>
            <a:r>
              <a:rPr lang="en-US" sz="2000" dirty="0"/>
              <a:t>Visual changes or double vision</a:t>
            </a:r>
          </a:p>
          <a:p>
            <a:pPr marL="641033" lvl="1" indent="-274320" eaLnBrk="1" fontAlgn="auto" hangingPunct="1">
              <a:spcAft>
                <a:spcPts val="0"/>
              </a:spcAft>
              <a:buClr>
                <a:schemeClr val="accent3"/>
              </a:buClr>
              <a:buFont typeface="Courier New" pitchFamily="49" charset="0"/>
              <a:buChar char="o"/>
              <a:defRPr/>
            </a:pPr>
            <a:r>
              <a:rPr lang="en-US" sz="2000" dirty="0"/>
              <a:t>Respiratory changes</a:t>
            </a:r>
          </a:p>
          <a:p>
            <a:pPr marL="641033" lvl="1" indent="-274320" eaLnBrk="1" fontAlgn="auto" hangingPunct="1">
              <a:spcAft>
                <a:spcPts val="0"/>
              </a:spcAft>
              <a:buClr>
                <a:schemeClr val="accent3"/>
              </a:buClr>
              <a:buFont typeface="Courier New" pitchFamily="49" charset="0"/>
              <a:buChar char="o"/>
              <a:defRPr/>
            </a:pPr>
            <a:r>
              <a:rPr lang="en-US" sz="2000" dirty="0"/>
              <a:t>Abnormal facial or body sensations</a:t>
            </a:r>
          </a:p>
        </p:txBody>
      </p:sp>
      <p:sp>
        <p:nvSpPr>
          <p:cNvPr id="4" name="Slide Number Placeholder 3">
            <a:extLst>
              <a:ext uri="{FF2B5EF4-FFF2-40B4-BE49-F238E27FC236}">
                <a16:creationId xmlns:a16="http://schemas.microsoft.com/office/drawing/2014/main" id="{4AAC2C59-411E-0647-1C1C-C4A97794648B}"/>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8938B1CD-3806-4C66-8FE0-216CB6731C81}" type="slidenum">
              <a:rPr lang="en-US" altLang="en-US" sz="1200">
                <a:solidFill>
                  <a:srgbClr val="045C75"/>
                </a:solidFill>
              </a:rPr>
              <a:pPr eaLnBrk="1" hangingPunct="1"/>
              <a:t>12</a:t>
            </a:fld>
            <a:endParaRPr lang="en-US" altLang="en-US" sz="1200">
              <a:solidFill>
                <a:srgbClr val="045C75"/>
              </a:solidFill>
            </a:endParaRPr>
          </a:p>
        </p:txBody>
      </p:sp>
      <p:pic>
        <p:nvPicPr>
          <p:cNvPr id="5" name="Picture 4" descr="A circular logo with text&#10;&#10;AI-generated content may be incorrect.">
            <a:extLst>
              <a:ext uri="{FF2B5EF4-FFF2-40B4-BE49-F238E27FC236}">
                <a16:creationId xmlns:a16="http://schemas.microsoft.com/office/drawing/2014/main" id="{71229066-C99E-FE55-E9E0-C35ABA52B747}"/>
              </a:ext>
            </a:extLst>
          </p:cNvPr>
          <p:cNvPicPr>
            <a:picLocks noChangeAspect="1"/>
          </p:cNvPicPr>
          <p:nvPr/>
        </p:nvPicPr>
        <p:blipFill>
          <a:blip r:embed="rId2"/>
          <a:stretch>
            <a:fillRect/>
          </a:stretch>
        </p:blipFill>
        <p:spPr>
          <a:xfrm>
            <a:off x="7602459" y="117205"/>
            <a:ext cx="1438275" cy="1143760"/>
          </a:xfrm>
          <a:prstGeom prst="rect">
            <a:avLst/>
          </a:prstGeom>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AA5DECE0-3172-DD78-DCBD-EFBF6FFFC313}"/>
              </a:ext>
            </a:extLst>
          </p:cNvPr>
          <p:cNvSpPr>
            <a:spLocks noGrp="1"/>
          </p:cNvSpPr>
          <p:nvPr>
            <p:ph type="title"/>
          </p:nvPr>
        </p:nvSpPr>
        <p:spPr/>
        <p:txBody>
          <a:bodyPr/>
          <a:lstStyle/>
          <a:p>
            <a:pPr eaLnBrk="1" hangingPunct="1"/>
            <a:r>
              <a:rPr lang="en-US" altLang="en-US" sz="4800" b="1"/>
              <a:t>Signs/Symptoms</a:t>
            </a:r>
            <a:r>
              <a:rPr lang="en-US" altLang="en-US" sz="4800"/>
              <a:t> of brain tumors</a:t>
            </a:r>
          </a:p>
        </p:txBody>
      </p:sp>
      <p:sp>
        <p:nvSpPr>
          <p:cNvPr id="3" name="Content Placeholder 2">
            <a:extLst>
              <a:ext uri="{FF2B5EF4-FFF2-40B4-BE49-F238E27FC236}">
                <a16:creationId xmlns:a16="http://schemas.microsoft.com/office/drawing/2014/main" id="{DF1F2791-EA4E-0CEF-3F60-87362EF8F760}"/>
              </a:ext>
            </a:extLst>
          </p:cNvPr>
          <p:cNvSpPr>
            <a:spLocks noGrp="1"/>
          </p:cNvSpPr>
          <p:nvPr>
            <p:ph idx="1"/>
          </p:nvPr>
        </p:nvSpPr>
        <p:spPr/>
        <p:txBody>
          <a:bodyPr>
            <a:normAutofit/>
          </a:bodyPr>
          <a:lstStyle/>
          <a:p>
            <a:pPr marL="274320" indent="-274320" eaLnBrk="1" fontAlgn="auto" hangingPunct="1">
              <a:spcAft>
                <a:spcPts val="0"/>
              </a:spcAft>
              <a:buClr>
                <a:schemeClr val="accent3"/>
              </a:buClr>
              <a:buFont typeface="Wingdings 2" panose="05020102010507070707" pitchFamily="18" charset="2"/>
              <a:buNone/>
              <a:defRPr/>
            </a:pPr>
            <a:r>
              <a:rPr lang="en-US" sz="2200" dirty="0"/>
              <a:t>	Symptoms of brain tumors in the </a:t>
            </a:r>
            <a:r>
              <a:rPr lang="en-US" sz="2200" b="1" dirty="0"/>
              <a:t>cerebellum</a:t>
            </a:r>
            <a:r>
              <a:rPr lang="en-US" sz="2200" dirty="0"/>
              <a:t> (back of brain) may include: </a:t>
            </a:r>
          </a:p>
          <a:p>
            <a:pPr marL="641033" lvl="1" indent="-274320" eaLnBrk="1" fontAlgn="auto" hangingPunct="1">
              <a:spcAft>
                <a:spcPts val="0"/>
              </a:spcAft>
              <a:buClr>
                <a:schemeClr val="accent3"/>
              </a:buClr>
              <a:buFont typeface="Courier New" pitchFamily="49" charset="0"/>
              <a:buChar char="o"/>
              <a:defRPr/>
            </a:pPr>
            <a:r>
              <a:rPr lang="en-US" sz="2200" dirty="0"/>
              <a:t>vomiting (usually occurs in the morning without nausea)</a:t>
            </a:r>
          </a:p>
          <a:p>
            <a:pPr marL="641033" lvl="1" indent="-274320" eaLnBrk="1" fontAlgn="auto" hangingPunct="1">
              <a:spcAft>
                <a:spcPts val="0"/>
              </a:spcAft>
              <a:buClr>
                <a:schemeClr val="accent3"/>
              </a:buClr>
              <a:buFont typeface="Courier New" pitchFamily="49" charset="0"/>
              <a:buChar char="o"/>
              <a:defRPr/>
            </a:pPr>
            <a:r>
              <a:rPr lang="en-US" sz="2200" dirty="0"/>
              <a:t>headache</a:t>
            </a:r>
          </a:p>
          <a:p>
            <a:pPr marL="641033" lvl="1" indent="-274320" eaLnBrk="1" fontAlgn="auto" hangingPunct="1">
              <a:spcAft>
                <a:spcPts val="0"/>
              </a:spcAft>
              <a:buClr>
                <a:schemeClr val="accent3"/>
              </a:buClr>
              <a:buFont typeface="Courier New" pitchFamily="49" charset="0"/>
              <a:buChar char="o"/>
              <a:defRPr/>
            </a:pPr>
            <a:r>
              <a:rPr lang="en-US" sz="2200" dirty="0"/>
              <a:t>uncoordinated muscle movements</a:t>
            </a:r>
          </a:p>
          <a:p>
            <a:pPr marL="641033" lvl="1" indent="-274320" eaLnBrk="1" fontAlgn="auto" hangingPunct="1">
              <a:spcAft>
                <a:spcPts val="0"/>
              </a:spcAft>
              <a:buClr>
                <a:schemeClr val="accent3"/>
              </a:buClr>
              <a:buFont typeface="Courier New" pitchFamily="49" charset="0"/>
              <a:buChar char="o"/>
              <a:defRPr/>
            </a:pPr>
            <a:r>
              <a:rPr lang="en-US" sz="2200" dirty="0"/>
              <a:t>problems walking (ataxia)</a:t>
            </a:r>
          </a:p>
          <a:p>
            <a:pPr marL="641033" lvl="1" indent="-274320" eaLnBrk="1" fontAlgn="auto" hangingPunct="1">
              <a:spcAft>
                <a:spcPts val="0"/>
              </a:spcAft>
              <a:buClr>
                <a:schemeClr val="accent3"/>
              </a:buClr>
              <a:buFont typeface="Courier New" pitchFamily="49" charset="0"/>
              <a:buChar char="o"/>
              <a:defRPr/>
            </a:pPr>
            <a:r>
              <a:rPr lang="en-US" sz="2200" dirty="0"/>
              <a:t>imbalance</a:t>
            </a:r>
          </a:p>
          <a:p>
            <a:pPr marL="641033" lvl="1" indent="-274320" eaLnBrk="1" fontAlgn="auto" hangingPunct="1">
              <a:spcAft>
                <a:spcPts val="0"/>
              </a:spcAft>
              <a:buClr>
                <a:schemeClr val="accent3"/>
              </a:buClr>
              <a:buFont typeface="Courier New" pitchFamily="49" charset="0"/>
              <a:buChar char="o"/>
              <a:defRPr/>
            </a:pPr>
            <a:r>
              <a:rPr lang="en-US" sz="2200" dirty="0"/>
              <a:t>jerking eye movements that make reading difficult (nystagmus)</a:t>
            </a:r>
          </a:p>
          <a:p>
            <a:pPr marL="641033" lvl="1" indent="-274320" eaLnBrk="1" fontAlgn="auto" hangingPunct="1">
              <a:spcAft>
                <a:spcPts val="0"/>
              </a:spcAft>
              <a:buClr>
                <a:schemeClr val="accent3"/>
              </a:buClr>
              <a:buFont typeface="Courier New" pitchFamily="49" charset="0"/>
              <a:buChar char="o"/>
              <a:defRPr/>
            </a:pPr>
            <a:endParaRPr lang="en-US" sz="2200" dirty="0"/>
          </a:p>
          <a:p>
            <a:pPr marL="274320" indent="-274320" eaLnBrk="1" fontAlgn="auto" hangingPunct="1">
              <a:spcAft>
                <a:spcPts val="0"/>
              </a:spcAft>
              <a:buClr>
                <a:schemeClr val="accent3"/>
              </a:buClr>
              <a:buFont typeface="Courier New" pitchFamily="49" charset="0"/>
              <a:buChar char="o"/>
              <a:defRPr/>
            </a:pPr>
            <a:endParaRPr lang="en-US" sz="2200" dirty="0"/>
          </a:p>
        </p:txBody>
      </p:sp>
      <p:sp>
        <p:nvSpPr>
          <p:cNvPr id="4" name="Slide Number Placeholder 3">
            <a:extLst>
              <a:ext uri="{FF2B5EF4-FFF2-40B4-BE49-F238E27FC236}">
                <a16:creationId xmlns:a16="http://schemas.microsoft.com/office/drawing/2014/main" id="{1D08C945-19DB-0320-2B3D-D7D57500DE38}"/>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6B0CBC0E-9A3C-44D1-9E9C-2FB90EC4C1BE}" type="slidenum">
              <a:rPr lang="en-US" altLang="en-US" sz="1200">
                <a:solidFill>
                  <a:srgbClr val="045C75"/>
                </a:solidFill>
              </a:rPr>
              <a:pPr eaLnBrk="1" hangingPunct="1"/>
              <a:t>13</a:t>
            </a:fld>
            <a:endParaRPr lang="en-US" altLang="en-US" sz="1200">
              <a:solidFill>
                <a:srgbClr val="045C75"/>
              </a:solidFill>
            </a:endParaRPr>
          </a:p>
        </p:txBody>
      </p:sp>
      <p:pic>
        <p:nvPicPr>
          <p:cNvPr id="5" name="Picture 4" descr="A circular logo with text&#10;&#10;AI-generated content may be incorrect.">
            <a:extLst>
              <a:ext uri="{FF2B5EF4-FFF2-40B4-BE49-F238E27FC236}">
                <a16:creationId xmlns:a16="http://schemas.microsoft.com/office/drawing/2014/main" id="{0F67EA94-7A92-16DA-61B5-D371A5009C35}"/>
              </a:ext>
            </a:extLst>
          </p:cNvPr>
          <p:cNvPicPr>
            <a:picLocks noChangeAspect="1"/>
          </p:cNvPicPr>
          <p:nvPr/>
        </p:nvPicPr>
        <p:blipFill>
          <a:blip r:embed="rId2"/>
          <a:stretch>
            <a:fillRect/>
          </a:stretch>
        </p:blipFill>
        <p:spPr>
          <a:xfrm>
            <a:off x="7602459" y="117205"/>
            <a:ext cx="1438275" cy="1143760"/>
          </a:xfrm>
          <a:prstGeom prst="rect">
            <a:avLst/>
          </a:prstGeom>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520E4869-4B6E-9925-9AED-33EEF45D013E}"/>
              </a:ext>
            </a:extLst>
          </p:cNvPr>
          <p:cNvSpPr>
            <a:spLocks noGrp="1" noChangeArrowheads="1"/>
          </p:cNvSpPr>
          <p:nvPr>
            <p:ph type="title"/>
          </p:nvPr>
        </p:nvSpPr>
        <p:spPr/>
        <p:txBody>
          <a:bodyPr/>
          <a:lstStyle/>
          <a:p>
            <a:pPr eaLnBrk="1" hangingPunct="1"/>
            <a:r>
              <a:rPr lang="en-US" altLang="en-US" sz="4800"/>
              <a:t>How brain tumors are </a:t>
            </a:r>
            <a:r>
              <a:rPr lang="en-US" altLang="en-US" sz="4800" b="1"/>
              <a:t>diagnosed</a:t>
            </a:r>
          </a:p>
        </p:txBody>
      </p:sp>
      <p:sp>
        <p:nvSpPr>
          <p:cNvPr id="105475" name="Rectangle 3">
            <a:extLst>
              <a:ext uri="{FF2B5EF4-FFF2-40B4-BE49-F238E27FC236}">
                <a16:creationId xmlns:a16="http://schemas.microsoft.com/office/drawing/2014/main" id="{45650564-06D4-31D9-D1C3-465CFE5777F5}"/>
              </a:ext>
            </a:extLst>
          </p:cNvPr>
          <p:cNvSpPr>
            <a:spLocks noGrp="1" noChangeArrowheads="1"/>
          </p:cNvSpPr>
          <p:nvPr>
            <p:ph idx="1"/>
          </p:nvPr>
        </p:nvSpPr>
        <p:spPr/>
        <p:txBody>
          <a:bodyPr>
            <a:noAutofit/>
          </a:bodyPr>
          <a:lstStyle/>
          <a:p>
            <a:pPr marL="274320" indent="-274320" eaLnBrk="1" fontAlgn="auto" hangingPunct="1">
              <a:spcAft>
                <a:spcPts val="0"/>
              </a:spcAft>
              <a:buClr>
                <a:schemeClr val="accent3"/>
              </a:buClr>
              <a:buFont typeface="Courier New" pitchFamily="49" charset="0"/>
              <a:buChar char="o"/>
              <a:defRPr/>
            </a:pPr>
            <a:r>
              <a:rPr lang="en-US" sz="2200" dirty="0"/>
              <a:t>Neurological Examination </a:t>
            </a:r>
          </a:p>
          <a:p>
            <a:pPr marL="274320" indent="-274320" eaLnBrk="1" fontAlgn="auto" hangingPunct="1">
              <a:spcAft>
                <a:spcPts val="0"/>
              </a:spcAft>
              <a:buClr>
                <a:schemeClr val="accent3"/>
              </a:buClr>
              <a:buFont typeface="Courier New" pitchFamily="49" charset="0"/>
              <a:buChar char="o"/>
              <a:defRPr/>
            </a:pPr>
            <a:r>
              <a:rPr lang="en-US" sz="2200" dirty="0"/>
              <a:t>Computed Tomography Scan (CT Scan) - It may be used to identify the exact area and size of the tumor</a:t>
            </a:r>
          </a:p>
          <a:p>
            <a:pPr marL="274320" indent="-274320" eaLnBrk="1" fontAlgn="auto" hangingPunct="1">
              <a:spcAft>
                <a:spcPts val="0"/>
              </a:spcAft>
              <a:buClr>
                <a:schemeClr val="accent3"/>
              </a:buClr>
              <a:buFont typeface="Courier New" pitchFamily="49" charset="0"/>
              <a:buChar char="o"/>
              <a:defRPr/>
            </a:pPr>
            <a:r>
              <a:rPr lang="en-US" sz="2200" dirty="0"/>
              <a:t>Magnetic Resonance Imaging (MRI) - </a:t>
            </a:r>
          </a:p>
          <a:p>
            <a:pPr marL="274320" indent="-274320" eaLnBrk="1" fontAlgn="auto" hangingPunct="1">
              <a:spcAft>
                <a:spcPts val="0"/>
              </a:spcAft>
              <a:buClr>
                <a:schemeClr val="accent3"/>
              </a:buClr>
              <a:buFont typeface="Courier New" pitchFamily="49" charset="0"/>
              <a:buChar char="o"/>
              <a:defRPr/>
            </a:pPr>
            <a:r>
              <a:rPr lang="en-US" sz="2200" dirty="0"/>
              <a:t> bone scan - pictures or x-rays taken of the bone after a dye has been injected that is absorbed by bone tissue. These are used to detect tumors and bone abnormalities</a:t>
            </a:r>
          </a:p>
          <a:p>
            <a:pPr marL="274320" indent="-274320" eaLnBrk="1" fontAlgn="auto" hangingPunct="1">
              <a:spcAft>
                <a:spcPts val="0"/>
              </a:spcAft>
              <a:buClr>
                <a:schemeClr val="accent3"/>
              </a:buClr>
              <a:buFont typeface="Courier New" pitchFamily="49" charset="0"/>
              <a:buChar char="o"/>
              <a:defRPr/>
            </a:pPr>
            <a:r>
              <a:rPr lang="en-US" sz="2200" dirty="0"/>
              <a:t>Angiogram - This test helps show the location of blood vessels in and around a brain tumor</a:t>
            </a:r>
          </a:p>
          <a:p>
            <a:pPr marL="274320" indent="-274320" eaLnBrk="1" fontAlgn="auto" hangingPunct="1">
              <a:spcAft>
                <a:spcPts val="0"/>
              </a:spcAft>
              <a:buClr>
                <a:schemeClr val="accent3"/>
              </a:buClr>
              <a:buFont typeface="Courier New" pitchFamily="49" charset="0"/>
              <a:buChar char="o"/>
              <a:defRPr/>
            </a:pPr>
            <a:endParaRPr lang="en-US" sz="2200" dirty="0"/>
          </a:p>
          <a:p>
            <a:pPr marL="274320" indent="-274320" eaLnBrk="1" fontAlgn="auto" hangingPunct="1">
              <a:spcAft>
                <a:spcPts val="0"/>
              </a:spcAft>
              <a:buClr>
                <a:schemeClr val="accent3"/>
              </a:buClr>
              <a:buFont typeface="Courier New" pitchFamily="49" charset="0"/>
              <a:buChar char="o"/>
              <a:defRPr/>
            </a:pPr>
            <a:endParaRPr lang="en-US" sz="2200" dirty="0"/>
          </a:p>
        </p:txBody>
      </p:sp>
      <p:sp>
        <p:nvSpPr>
          <p:cNvPr id="6" name="Slide Number Placeholder 5">
            <a:extLst>
              <a:ext uri="{FF2B5EF4-FFF2-40B4-BE49-F238E27FC236}">
                <a16:creationId xmlns:a16="http://schemas.microsoft.com/office/drawing/2014/main" id="{19CFF04A-2BE1-EB18-6F33-C567D3B127FC}"/>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B21B389B-0F85-437E-A978-F2EDA09722B6}" type="slidenum">
              <a:rPr lang="en-US" altLang="en-US" sz="1200">
                <a:solidFill>
                  <a:srgbClr val="045C75"/>
                </a:solidFill>
              </a:rPr>
              <a:pPr eaLnBrk="1" hangingPunct="1"/>
              <a:t>14</a:t>
            </a:fld>
            <a:endParaRPr lang="en-US" altLang="en-US" sz="1200">
              <a:solidFill>
                <a:srgbClr val="045C75"/>
              </a:solidFill>
            </a:endParaRPr>
          </a:p>
        </p:txBody>
      </p:sp>
      <p:pic>
        <p:nvPicPr>
          <p:cNvPr id="3" name="Picture 2" descr="A circular logo with text&#10;&#10;AI-generated content may be incorrect.">
            <a:extLst>
              <a:ext uri="{FF2B5EF4-FFF2-40B4-BE49-F238E27FC236}">
                <a16:creationId xmlns:a16="http://schemas.microsoft.com/office/drawing/2014/main" id="{FEB503AC-B2FC-1273-B727-2C7A00442C57}"/>
              </a:ext>
            </a:extLst>
          </p:cNvPr>
          <p:cNvPicPr>
            <a:picLocks noChangeAspect="1"/>
          </p:cNvPicPr>
          <p:nvPr/>
        </p:nvPicPr>
        <p:blipFill>
          <a:blip r:embed="rId2"/>
          <a:stretch>
            <a:fillRect/>
          </a:stretch>
        </p:blipFill>
        <p:spPr>
          <a:xfrm>
            <a:off x="7602459" y="117205"/>
            <a:ext cx="1438275" cy="1143760"/>
          </a:xfrm>
          <a:prstGeom prst="rect">
            <a:avLst/>
          </a:prstGeom>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D2700321-EA2D-F84B-DCE5-57C9A45F8EBC}"/>
              </a:ext>
            </a:extLst>
          </p:cNvPr>
          <p:cNvSpPr>
            <a:spLocks noGrp="1" noChangeArrowheads="1"/>
          </p:cNvSpPr>
          <p:nvPr>
            <p:ph type="title"/>
          </p:nvPr>
        </p:nvSpPr>
        <p:spPr/>
        <p:txBody>
          <a:bodyPr/>
          <a:lstStyle/>
          <a:p>
            <a:pPr eaLnBrk="1" hangingPunct="1"/>
            <a:r>
              <a:rPr lang="en-US" altLang="en-US"/>
              <a:t>Neuroepithilial Tumors</a:t>
            </a:r>
          </a:p>
        </p:txBody>
      </p:sp>
      <p:sp>
        <p:nvSpPr>
          <p:cNvPr id="24579" name="Rectangle 3">
            <a:extLst>
              <a:ext uri="{FF2B5EF4-FFF2-40B4-BE49-F238E27FC236}">
                <a16:creationId xmlns:a16="http://schemas.microsoft.com/office/drawing/2014/main" id="{1C9717B8-62EE-851D-8C3D-628DD644B2B4}"/>
              </a:ext>
            </a:extLst>
          </p:cNvPr>
          <p:cNvSpPr>
            <a:spLocks noGrp="1" noChangeArrowheads="1"/>
          </p:cNvSpPr>
          <p:nvPr>
            <p:ph idx="1"/>
          </p:nvPr>
        </p:nvSpPr>
        <p:spPr/>
        <p:txBody>
          <a:bodyPr/>
          <a:lstStyle/>
          <a:p>
            <a:pPr eaLnBrk="1" hangingPunct="1">
              <a:buFont typeface="Courier New" panose="02070309020205020404" pitchFamily="49" charset="0"/>
              <a:buChar char="o"/>
            </a:pPr>
            <a:r>
              <a:rPr lang="en-US" altLang="en-US" sz="2200"/>
              <a:t>The most common primary brain tumor</a:t>
            </a:r>
          </a:p>
          <a:p>
            <a:pPr eaLnBrk="1" hangingPunct="1">
              <a:buFont typeface="Courier New" panose="02070309020205020404" pitchFamily="49" charset="0"/>
              <a:buChar char="o"/>
            </a:pPr>
            <a:r>
              <a:rPr lang="en-US" altLang="en-US" sz="2200"/>
              <a:t>Gliomas begin from glial cells, which are the supportive tissue of the brain. There are several types of gliomas, categorized by where they are found, and the type of cells that originated the tumor. The following are the different types of gliomas:</a:t>
            </a:r>
          </a:p>
          <a:p>
            <a:pPr lvl="2" eaLnBrk="1" hangingPunct="1">
              <a:lnSpc>
                <a:spcPct val="80000"/>
              </a:lnSpc>
              <a:buFont typeface="Courier New" panose="02070309020205020404" pitchFamily="49" charset="0"/>
              <a:buChar char="o"/>
            </a:pPr>
            <a:r>
              <a:rPr lang="en-US" altLang="en-US" sz="2200"/>
              <a:t> Astrocytoma</a:t>
            </a:r>
          </a:p>
          <a:p>
            <a:pPr lvl="2" eaLnBrk="1" hangingPunct="1">
              <a:lnSpc>
                <a:spcPct val="80000"/>
              </a:lnSpc>
              <a:buFont typeface="Courier New" panose="02070309020205020404" pitchFamily="49" charset="0"/>
              <a:buChar char="o"/>
            </a:pPr>
            <a:r>
              <a:rPr lang="en-US" altLang="en-US" sz="2200"/>
              <a:t>Oligodendrocytoma</a:t>
            </a:r>
          </a:p>
          <a:p>
            <a:pPr lvl="2" eaLnBrk="1" hangingPunct="1">
              <a:lnSpc>
                <a:spcPct val="80000"/>
              </a:lnSpc>
              <a:buFont typeface="Courier New" panose="02070309020205020404" pitchFamily="49" charset="0"/>
              <a:buChar char="o"/>
            </a:pPr>
            <a:r>
              <a:rPr lang="en-US" altLang="en-US" sz="2200"/>
              <a:t>Ependymoma</a:t>
            </a:r>
          </a:p>
          <a:p>
            <a:pPr lvl="2" eaLnBrk="1" hangingPunct="1">
              <a:lnSpc>
                <a:spcPct val="80000"/>
              </a:lnSpc>
              <a:buFont typeface="Courier New" panose="02070309020205020404" pitchFamily="49" charset="0"/>
              <a:buChar char="o"/>
            </a:pPr>
            <a:r>
              <a:rPr lang="en-US" altLang="en-US" sz="2200"/>
              <a:t>Choroid plexus tumor</a:t>
            </a:r>
            <a:endParaRPr lang="en-US" altLang="en-US"/>
          </a:p>
          <a:p>
            <a:pPr eaLnBrk="1" hangingPunct="1">
              <a:buFont typeface="Courier New" panose="02070309020205020404" pitchFamily="49" charset="0"/>
              <a:buChar char="o"/>
            </a:pPr>
            <a:endParaRPr lang="en-US" altLang="en-US"/>
          </a:p>
          <a:p>
            <a:pPr eaLnBrk="1" hangingPunct="1">
              <a:buFont typeface="Courier New" panose="02070309020205020404" pitchFamily="49" charset="0"/>
              <a:buChar char="o"/>
            </a:pPr>
            <a:endParaRPr lang="en-US" altLang="en-US"/>
          </a:p>
        </p:txBody>
      </p:sp>
      <p:sp>
        <p:nvSpPr>
          <p:cNvPr id="6" name="Slide Number Placeholder 5">
            <a:extLst>
              <a:ext uri="{FF2B5EF4-FFF2-40B4-BE49-F238E27FC236}">
                <a16:creationId xmlns:a16="http://schemas.microsoft.com/office/drawing/2014/main" id="{26431CF8-1507-364B-8AA6-5B58C15B6A79}"/>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D3CDF6B2-C0C6-4571-ABF5-8E78B891A238}" type="slidenum">
              <a:rPr lang="en-US" altLang="en-US" sz="1200">
                <a:solidFill>
                  <a:srgbClr val="045C75"/>
                </a:solidFill>
              </a:rPr>
              <a:pPr eaLnBrk="1" hangingPunct="1"/>
              <a:t>15</a:t>
            </a:fld>
            <a:endParaRPr lang="en-US" altLang="en-US" sz="1200">
              <a:solidFill>
                <a:srgbClr val="045C75"/>
              </a:solidFill>
            </a:endParaRPr>
          </a:p>
        </p:txBody>
      </p:sp>
      <p:pic>
        <p:nvPicPr>
          <p:cNvPr id="3" name="Picture 2" descr="A circular logo with text&#10;&#10;AI-generated content may be incorrect.">
            <a:extLst>
              <a:ext uri="{FF2B5EF4-FFF2-40B4-BE49-F238E27FC236}">
                <a16:creationId xmlns:a16="http://schemas.microsoft.com/office/drawing/2014/main" id="{28F52428-9918-F9E3-DE18-919B0BF43DF4}"/>
              </a:ext>
            </a:extLst>
          </p:cNvPr>
          <p:cNvPicPr>
            <a:picLocks noChangeAspect="1"/>
          </p:cNvPicPr>
          <p:nvPr/>
        </p:nvPicPr>
        <p:blipFill>
          <a:blip r:embed="rId2"/>
          <a:stretch>
            <a:fillRect/>
          </a:stretch>
        </p:blipFill>
        <p:spPr>
          <a:xfrm>
            <a:off x="7602459" y="131230"/>
            <a:ext cx="1438275" cy="1438275"/>
          </a:xfrm>
          <a:prstGeom prst="rect">
            <a:avLst/>
          </a:prstGeom>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4">
            <a:extLst>
              <a:ext uri="{FF2B5EF4-FFF2-40B4-BE49-F238E27FC236}">
                <a16:creationId xmlns:a16="http://schemas.microsoft.com/office/drawing/2014/main" id="{FFCCBAA6-2DEC-B91F-E62B-439FD3622EE1}"/>
              </a:ext>
            </a:extLst>
          </p:cNvPr>
          <p:cNvSpPr>
            <a:spLocks noGrp="1"/>
          </p:cNvSpPr>
          <p:nvPr>
            <p:ph type="title"/>
          </p:nvPr>
        </p:nvSpPr>
        <p:spPr/>
        <p:txBody>
          <a:bodyPr/>
          <a:lstStyle/>
          <a:p>
            <a:r>
              <a:rPr lang="en-US" altLang="en-US"/>
              <a:t>Distribution of Gliomas</a:t>
            </a:r>
          </a:p>
        </p:txBody>
      </p:sp>
      <p:sp>
        <p:nvSpPr>
          <p:cNvPr id="4" name="Slide Number Placeholder 3">
            <a:extLst>
              <a:ext uri="{FF2B5EF4-FFF2-40B4-BE49-F238E27FC236}">
                <a16:creationId xmlns:a16="http://schemas.microsoft.com/office/drawing/2014/main" id="{538AEDD9-D9E9-1FC5-7991-EF7184A1E418}"/>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4AA7D1EE-7876-4B89-B00A-621C86DC5922}" type="slidenum">
              <a:rPr lang="en-US" altLang="en-US" sz="1200">
                <a:solidFill>
                  <a:srgbClr val="045C75"/>
                </a:solidFill>
              </a:rPr>
              <a:pPr eaLnBrk="1" hangingPunct="1"/>
              <a:t>16</a:t>
            </a:fld>
            <a:endParaRPr lang="en-US" altLang="en-US" sz="1200">
              <a:solidFill>
                <a:srgbClr val="045C75"/>
              </a:solidFill>
            </a:endParaRPr>
          </a:p>
        </p:txBody>
      </p:sp>
      <p:pic>
        <p:nvPicPr>
          <p:cNvPr id="25604" name="Picture 2">
            <a:extLst>
              <a:ext uri="{FF2B5EF4-FFF2-40B4-BE49-F238E27FC236}">
                <a16:creationId xmlns:a16="http://schemas.microsoft.com/office/drawing/2014/main" id="{426B653E-FC05-1CEE-0649-4EA8C96A11A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2362200"/>
            <a:ext cx="9144000" cy="3587750"/>
          </a:xfrm>
          <a:noFill/>
        </p:spPr>
      </p:pic>
      <p:pic>
        <p:nvPicPr>
          <p:cNvPr id="3" name="Picture 2" descr="A circular logo with text&#10;&#10;AI-generated content may be incorrect.">
            <a:extLst>
              <a:ext uri="{FF2B5EF4-FFF2-40B4-BE49-F238E27FC236}">
                <a16:creationId xmlns:a16="http://schemas.microsoft.com/office/drawing/2014/main" id="{3BFA0BCA-85A7-7661-A917-3C3A71508E37}"/>
              </a:ext>
            </a:extLst>
          </p:cNvPr>
          <p:cNvPicPr>
            <a:picLocks noChangeAspect="1"/>
          </p:cNvPicPr>
          <p:nvPr/>
        </p:nvPicPr>
        <p:blipFill>
          <a:blip r:embed="rId3"/>
          <a:stretch>
            <a:fillRect/>
          </a:stretch>
        </p:blipFill>
        <p:spPr>
          <a:xfrm>
            <a:off x="7602459" y="117205"/>
            <a:ext cx="1438275" cy="1438275"/>
          </a:xfrm>
          <a:prstGeom prst="rect">
            <a:avLst/>
          </a:prstGeom>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683DA7E7-B2D2-FA85-70F3-7EC4596C10D0}"/>
              </a:ext>
            </a:extLst>
          </p:cNvPr>
          <p:cNvSpPr>
            <a:spLocks noGrp="1" noChangeArrowheads="1"/>
          </p:cNvSpPr>
          <p:nvPr>
            <p:ph type="title"/>
          </p:nvPr>
        </p:nvSpPr>
        <p:spPr/>
        <p:txBody>
          <a:bodyPr/>
          <a:lstStyle/>
          <a:p>
            <a:pPr eaLnBrk="1" hangingPunct="1"/>
            <a:r>
              <a:rPr lang="en-US" altLang="en-US"/>
              <a:t>Astrocytoma</a:t>
            </a:r>
          </a:p>
        </p:txBody>
      </p:sp>
      <p:sp>
        <p:nvSpPr>
          <p:cNvPr id="26627" name="Rectangle 3">
            <a:extLst>
              <a:ext uri="{FF2B5EF4-FFF2-40B4-BE49-F238E27FC236}">
                <a16:creationId xmlns:a16="http://schemas.microsoft.com/office/drawing/2014/main" id="{0C2FD41F-6AC1-3113-F82C-319A75F7D28E}"/>
              </a:ext>
            </a:extLst>
          </p:cNvPr>
          <p:cNvSpPr>
            <a:spLocks noGrp="1" noChangeArrowheads="1"/>
          </p:cNvSpPr>
          <p:nvPr>
            <p:ph idx="1"/>
          </p:nvPr>
        </p:nvSpPr>
        <p:spPr/>
        <p:txBody>
          <a:bodyPr/>
          <a:lstStyle/>
          <a:p>
            <a:pPr eaLnBrk="1" hangingPunct="1">
              <a:lnSpc>
                <a:spcPct val="80000"/>
              </a:lnSpc>
              <a:buFont typeface="Courier New" panose="02070309020205020404" pitchFamily="49" charset="0"/>
              <a:buChar char="o"/>
            </a:pPr>
            <a:r>
              <a:rPr lang="en-US" altLang="en-US" sz="2200"/>
              <a:t>Astrocytomas are glial cell tumors that are derived from connective tissue cells called astrocytes</a:t>
            </a:r>
          </a:p>
          <a:p>
            <a:pPr eaLnBrk="1" hangingPunct="1">
              <a:lnSpc>
                <a:spcPct val="80000"/>
              </a:lnSpc>
              <a:buFont typeface="Courier New" panose="02070309020205020404" pitchFamily="49" charset="0"/>
              <a:buChar char="o"/>
            </a:pPr>
            <a:r>
              <a:rPr lang="en-US" altLang="en-US" sz="2200"/>
              <a:t>Astrocytomas are the most common type of childhood brain tumor</a:t>
            </a:r>
          </a:p>
          <a:p>
            <a:pPr eaLnBrk="1" hangingPunct="1">
              <a:lnSpc>
                <a:spcPct val="80000"/>
              </a:lnSpc>
              <a:buFont typeface="Courier New" panose="02070309020205020404" pitchFamily="49" charset="0"/>
              <a:buChar char="o"/>
            </a:pPr>
            <a:r>
              <a:rPr lang="en-US" altLang="en-US" sz="2200"/>
              <a:t>In children the tumor is often well differentiated and cystic </a:t>
            </a:r>
          </a:p>
          <a:p>
            <a:pPr eaLnBrk="1" hangingPunct="1">
              <a:lnSpc>
                <a:spcPct val="80000"/>
              </a:lnSpc>
              <a:buFont typeface="Courier New" panose="02070309020205020404" pitchFamily="49" charset="0"/>
              <a:buChar char="o"/>
            </a:pPr>
            <a:r>
              <a:rPr lang="en-US" altLang="en-US" sz="2200"/>
              <a:t>They vary in malignancy and are generally subdivided into high-grade, medium-grade or low-grade tumors</a:t>
            </a:r>
          </a:p>
          <a:p>
            <a:pPr eaLnBrk="1" hangingPunct="1">
              <a:lnSpc>
                <a:spcPct val="80000"/>
              </a:lnSpc>
              <a:buFont typeface="Courier New" panose="02070309020205020404" pitchFamily="49" charset="0"/>
              <a:buChar char="o"/>
            </a:pPr>
            <a:r>
              <a:rPr lang="en-US" altLang="en-US" sz="2200"/>
              <a:t>High-grade astrocytomas are the most malignant of all brain tumors</a:t>
            </a:r>
          </a:p>
          <a:p>
            <a:pPr eaLnBrk="1" hangingPunct="1">
              <a:lnSpc>
                <a:spcPct val="80000"/>
              </a:lnSpc>
              <a:buFont typeface="Courier New" panose="02070309020205020404" pitchFamily="49" charset="0"/>
              <a:buChar char="o"/>
            </a:pPr>
            <a:r>
              <a:rPr lang="en-US" altLang="en-US" sz="2200"/>
              <a:t>Astrocytomas account for approximately 80% of all gliomas and are the most common supratentorial tumor in all age groups</a:t>
            </a:r>
          </a:p>
          <a:p>
            <a:pPr eaLnBrk="1" hangingPunct="1">
              <a:lnSpc>
                <a:spcPct val="80000"/>
              </a:lnSpc>
              <a:buFont typeface="Courier New" panose="02070309020205020404" pitchFamily="49" charset="0"/>
              <a:buChar char="o"/>
            </a:pPr>
            <a:r>
              <a:rPr lang="en-US" altLang="en-US" sz="2200"/>
              <a:t>Most malignant astrocytomas are radio resistant and survival overall is usually less than 5 years</a:t>
            </a:r>
          </a:p>
          <a:p>
            <a:pPr eaLnBrk="1" hangingPunct="1">
              <a:lnSpc>
                <a:spcPct val="80000"/>
              </a:lnSpc>
              <a:buFont typeface="Courier New" panose="02070309020205020404" pitchFamily="49" charset="0"/>
              <a:buChar char="o"/>
            </a:pPr>
            <a:endParaRPr lang="en-US" altLang="en-US" sz="2200"/>
          </a:p>
        </p:txBody>
      </p:sp>
      <p:sp>
        <p:nvSpPr>
          <p:cNvPr id="6" name="Slide Number Placeholder 5">
            <a:extLst>
              <a:ext uri="{FF2B5EF4-FFF2-40B4-BE49-F238E27FC236}">
                <a16:creationId xmlns:a16="http://schemas.microsoft.com/office/drawing/2014/main" id="{3A993C60-2BE9-F989-933E-0F287B2AC254}"/>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982DCD0F-8084-4C7C-8AFE-EA717E846D6B}" type="slidenum">
              <a:rPr lang="en-US" altLang="en-US" sz="1200">
                <a:solidFill>
                  <a:srgbClr val="045C75"/>
                </a:solidFill>
              </a:rPr>
              <a:pPr eaLnBrk="1" hangingPunct="1"/>
              <a:t>17</a:t>
            </a:fld>
            <a:endParaRPr lang="en-US" altLang="en-US" sz="1200">
              <a:solidFill>
                <a:srgbClr val="045C75"/>
              </a:solidFill>
            </a:endParaRPr>
          </a:p>
        </p:txBody>
      </p:sp>
      <p:pic>
        <p:nvPicPr>
          <p:cNvPr id="3" name="Picture 2" descr="A circular logo with text&#10;&#10;AI-generated content may be incorrect.">
            <a:extLst>
              <a:ext uri="{FF2B5EF4-FFF2-40B4-BE49-F238E27FC236}">
                <a16:creationId xmlns:a16="http://schemas.microsoft.com/office/drawing/2014/main" id="{1B364E68-6E6C-A4C2-6CCA-20E98FE50358}"/>
              </a:ext>
            </a:extLst>
          </p:cNvPr>
          <p:cNvPicPr>
            <a:picLocks noChangeAspect="1"/>
          </p:cNvPicPr>
          <p:nvPr/>
        </p:nvPicPr>
        <p:blipFill>
          <a:blip r:embed="rId2"/>
          <a:stretch>
            <a:fillRect/>
          </a:stretch>
        </p:blipFill>
        <p:spPr>
          <a:xfrm>
            <a:off x="7602459" y="117205"/>
            <a:ext cx="1438275" cy="1438275"/>
          </a:xfrm>
          <a:prstGeom prst="rect">
            <a:avLst/>
          </a:prstGeom>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1D3D5D-1C26-9FA6-4ED4-221E59881818}"/>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BA9ED3A9-31F6-477A-908C-3DA017A9E7BA}" type="slidenum">
              <a:rPr lang="en-US" altLang="en-US" sz="1200">
                <a:solidFill>
                  <a:srgbClr val="045C75"/>
                </a:solidFill>
              </a:rPr>
              <a:pPr eaLnBrk="1" hangingPunct="1"/>
              <a:t>18</a:t>
            </a:fld>
            <a:endParaRPr lang="en-US" altLang="en-US" sz="1200">
              <a:solidFill>
                <a:srgbClr val="045C75"/>
              </a:solidFill>
            </a:endParaRPr>
          </a:p>
        </p:txBody>
      </p:sp>
      <p:pic>
        <p:nvPicPr>
          <p:cNvPr id="27651" name="Picture 2" descr="C:\Documents and Settings\Admin\My Documents\My Pictures\Picture\astrocytoma, frontal.jpg">
            <a:extLst>
              <a:ext uri="{FF2B5EF4-FFF2-40B4-BE49-F238E27FC236}">
                <a16:creationId xmlns:a16="http://schemas.microsoft.com/office/drawing/2014/main" id="{240C1631-180C-BB7C-11C9-024FBD0135A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8">
            <a:extLst>
              <a:ext uri="{FF2B5EF4-FFF2-40B4-BE49-F238E27FC236}">
                <a16:creationId xmlns:a16="http://schemas.microsoft.com/office/drawing/2014/main" id="{749A31F0-41D5-FCC6-116E-8A9F459BD946}"/>
              </a:ext>
            </a:extLst>
          </p:cNvPr>
          <p:cNvSpPr>
            <a:spLocks noGrp="1"/>
          </p:cNvSpPr>
          <p:nvPr>
            <p:ph type="title"/>
          </p:nvPr>
        </p:nvSpPr>
        <p:spPr/>
        <p:txBody>
          <a:bodyPr/>
          <a:lstStyle/>
          <a:p>
            <a:pPr eaLnBrk="1" hangingPunct="1"/>
            <a:r>
              <a:rPr lang="en-US" altLang="en-US"/>
              <a:t>Brain stem Gliomas</a:t>
            </a:r>
          </a:p>
        </p:txBody>
      </p:sp>
      <p:sp>
        <p:nvSpPr>
          <p:cNvPr id="10" name="Content Placeholder 9">
            <a:extLst>
              <a:ext uri="{FF2B5EF4-FFF2-40B4-BE49-F238E27FC236}">
                <a16:creationId xmlns:a16="http://schemas.microsoft.com/office/drawing/2014/main" id="{5CEFE27E-DBE9-B054-6F6A-5B5BF58F4913}"/>
              </a:ext>
            </a:extLst>
          </p:cNvPr>
          <p:cNvSpPr>
            <a:spLocks noGrp="1"/>
          </p:cNvSpPr>
          <p:nvPr>
            <p:ph idx="1"/>
          </p:nvPr>
        </p:nvSpPr>
        <p:spPr/>
        <p:txBody>
          <a:bodyPr>
            <a:normAutofit fontScale="92500" lnSpcReduction="20000"/>
          </a:bodyPr>
          <a:lstStyle/>
          <a:p>
            <a:pPr marL="274320" indent="-274320" eaLnBrk="1" fontAlgn="auto" hangingPunct="1">
              <a:spcAft>
                <a:spcPts val="0"/>
              </a:spcAft>
              <a:buClr>
                <a:schemeClr val="accent3"/>
              </a:buClr>
              <a:buFont typeface="Courier New" pitchFamily="49" charset="0"/>
              <a:buChar char="o"/>
              <a:defRPr/>
            </a:pPr>
            <a:r>
              <a:rPr lang="en-US" sz="2400" dirty="0"/>
              <a:t>Brain stem gliomas are tumors that start from glial cells within the brain stem</a:t>
            </a:r>
          </a:p>
          <a:p>
            <a:pPr marL="274320" indent="-274320" eaLnBrk="1" fontAlgn="auto" hangingPunct="1">
              <a:spcAft>
                <a:spcPts val="0"/>
              </a:spcAft>
              <a:buClr>
                <a:schemeClr val="accent3"/>
              </a:buClr>
              <a:buFont typeface="Courier New" pitchFamily="49" charset="0"/>
              <a:buChar char="o"/>
              <a:defRPr/>
            </a:pPr>
            <a:r>
              <a:rPr lang="en-US" sz="2400" dirty="0"/>
              <a:t>These tumors may interfere with the function of cranial nerves, which originate in the brain stem</a:t>
            </a:r>
          </a:p>
          <a:p>
            <a:pPr marL="274320" indent="-274320" eaLnBrk="1" fontAlgn="auto" hangingPunct="1">
              <a:spcAft>
                <a:spcPts val="0"/>
              </a:spcAft>
              <a:buClr>
                <a:schemeClr val="accent3"/>
              </a:buClr>
              <a:buFont typeface="Courier New" pitchFamily="49" charset="0"/>
              <a:buChar char="o"/>
              <a:defRPr/>
            </a:pPr>
            <a:r>
              <a:rPr lang="en-US" sz="2400" dirty="0"/>
              <a:t>Most brain stem tumors cannot be surgically removed because of the remote location and delicate and complex function this area controls</a:t>
            </a:r>
          </a:p>
          <a:p>
            <a:pPr marL="274320" indent="-274320" eaLnBrk="1" fontAlgn="auto" hangingPunct="1">
              <a:spcAft>
                <a:spcPts val="0"/>
              </a:spcAft>
              <a:buClr>
                <a:schemeClr val="accent3"/>
              </a:buClr>
              <a:buFont typeface="Courier New" pitchFamily="49" charset="0"/>
              <a:buChar char="o"/>
              <a:defRPr/>
            </a:pPr>
            <a:r>
              <a:rPr lang="en-US" sz="2400" dirty="0"/>
              <a:t>Occur almost exclusively in children; the group most often affected is the school-age child</a:t>
            </a:r>
          </a:p>
          <a:p>
            <a:pPr marL="274320" indent="-274320" eaLnBrk="1" fontAlgn="auto" hangingPunct="1">
              <a:spcAft>
                <a:spcPts val="0"/>
              </a:spcAft>
              <a:buClr>
                <a:schemeClr val="accent3"/>
              </a:buClr>
              <a:buFont typeface="Courier New" pitchFamily="49" charset="0"/>
              <a:buChar char="o"/>
              <a:defRPr/>
            </a:pPr>
            <a:r>
              <a:rPr lang="en-US" sz="2400" dirty="0"/>
              <a:t>The child usually does not have increased intracranial pressure (ICP), but may have problems with double vision, movement of the face or one side of the body, or difficulty with walking and coordination </a:t>
            </a:r>
            <a:br>
              <a:rPr lang="en-US" sz="2800" dirty="0"/>
            </a:br>
            <a:endParaRPr lang="en-US" dirty="0"/>
          </a:p>
        </p:txBody>
      </p:sp>
      <p:pic>
        <p:nvPicPr>
          <p:cNvPr id="3" name="Picture 2" descr="A circular logo with text&#10;&#10;AI-generated content may be incorrect.">
            <a:extLst>
              <a:ext uri="{FF2B5EF4-FFF2-40B4-BE49-F238E27FC236}">
                <a16:creationId xmlns:a16="http://schemas.microsoft.com/office/drawing/2014/main" id="{76DD2886-1FE6-7FE9-851B-B77101D4A320}"/>
              </a:ext>
            </a:extLst>
          </p:cNvPr>
          <p:cNvPicPr>
            <a:picLocks noChangeAspect="1"/>
          </p:cNvPicPr>
          <p:nvPr/>
        </p:nvPicPr>
        <p:blipFill>
          <a:blip r:embed="rId2"/>
          <a:stretch>
            <a:fillRect/>
          </a:stretch>
        </p:blipFill>
        <p:spPr>
          <a:xfrm>
            <a:off x="7602459" y="117205"/>
            <a:ext cx="1438275" cy="1438275"/>
          </a:xfrm>
          <a:prstGeom prst="rect">
            <a:avLst/>
          </a:prstGeom>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D561BB63-6CEA-016D-F72E-72DDAC879828}"/>
              </a:ext>
            </a:extLst>
          </p:cNvPr>
          <p:cNvSpPr>
            <a:spLocks noGrp="1" noChangeArrowheads="1"/>
          </p:cNvSpPr>
          <p:nvPr>
            <p:ph type="title"/>
          </p:nvPr>
        </p:nvSpPr>
        <p:spPr/>
        <p:txBody>
          <a:bodyPr/>
          <a:lstStyle/>
          <a:p>
            <a:pPr eaLnBrk="1" hangingPunct="1"/>
            <a:r>
              <a:rPr lang="en-US" altLang="en-US"/>
              <a:t>What is a </a:t>
            </a:r>
            <a:r>
              <a:rPr lang="en-US" altLang="en-US" b="1"/>
              <a:t>Brain Tumor</a:t>
            </a:r>
          </a:p>
        </p:txBody>
      </p:sp>
      <p:sp>
        <p:nvSpPr>
          <p:cNvPr id="7171" name="Rectangle 3">
            <a:extLst>
              <a:ext uri="{FF2B5EF4-FFF2-40B4-BE49-F238E27FC236}">
                <a16:creationId xmlns:a16="http://schemas.microsoft.com/office/drawing/2014/main" id="{BB611C50-486A-F5F5-C982-C3DB8FDE9277}"/>
              </a:ext>
            </a:extLst>
          </p:cNvPr>
          <p:cNvSpPr>
            <a:spLocks noGrp="1" noChangeArrowheads="1"/>
          </p:cNvSpPr>
          <p:nvPr>
            <p:ph idx="1"/>
          </p:nvPr>
        </p:nvSpPr>
        <p:spPr/>
        <p:txBody>
          <a:bodyPr/>
          <a:lstStyle/>
          <a:p>
            <a:pPr eaLnBrk="1" hangingPunct="1">
              <a:lnSpc>
                <a:spcPct val="80000"/>
              </a:lnSpc>
              <a:buFont typeface="Wingdings 2" panose="05020102010507070707" pitchFamily="18" charset="2"/>
              <a:buNone/>
            </a:pPr>
            <a:r>
              <a:rPr lang="en-US" altLang="en-US" sz="2200"/>
              <a:t>A brain tumor is a mass or growth of abnormal cells in the brain</a:t>
            </a:r>
          </a:p>
          <a:p>
            <a:pPr eaLnBrk="1" hangingPunct="1">
              <a:lnSpc>
                <a:spcPct val="80000"/>
              </a:lnSpc>
              <a:buFont typeface="Wingdings 2" panose="05020102010507070707" pitchFamily="18" charset="2"/>
              <a:buNone/>
            </a:pPr>
            <a:r>
              <a:rPr lang="en-US" altLang="en-US" sz="2200"/>
              <a:t>which grow and reproduce in an uncontrolled fashion</a:t>
            </a:r>
          </a:p>
          <a:p>
            <a:pPr eaLnBrk="1" hangingPunct="1">
              <a:lnSpc>
                <a:spcPct val="80000"/>
              </a:lnSpc>
              <a:buFont typeface="Wingdings 2" panose="05020102010507070707" pitchFamily="18" charset="2"/>
              <a:buNone/>
            </a:pPr>
            <a:endParaRPr lang="en-US" altLang="en-US" sz="2200"/>
          </a:p>
          <a:p>
            <a:pPr lvl="1" eaLnBrk="1" hangingPunct="1">
              <a:lnSpc>
                <a:spcPct val="80000"/>
              </a:lnSpc>
              <a:buFont typeface="Courier New" panose="02070309020205020404" pitchFamily="49" charset="0"/>
              <a:buChar char="o"/>
            </a:pPr>
            <a:r>
              <a:rPr lang="en-US" altLang="en-US" sz="2200" b="1" i="1" u="sng"/>
              <a:t>Primary  </a:t>
            </a:r>
            <a:r>
              <a:rPr lang="en-US" altLang="en-US" sz="2200"/>
              <a:t>brain tumors originate in the brain and include tumors of the brain parenchyma, meninges, cranial nerves, and other intracranial structures (the pituitary and pineal glands)</a:t>
            </a:r>
          </a:p>
          <a:p>
            <a:pPr lvl="2" eaLnBrk="1" hangingPunct="1">
              <a:lnSpc>
                <a:spcPct val="80000"/>
              </a:lnSpc>
              <a:buFont typeface="Wingdings 2" panose="05020102010507070707" pitchFamily="18" charset="2"/>
              <a:buNone/>
            </a:pPr>
            <a:r>
              <a:rPr lang="en-US" altLang="en-US" sz="2200"/>
              <a:t>Can be Benign (noncancerous) or Malignant (cancerous)</a:t>
            </a:r>
          </a:p>
          <a:p>
            <a:pPr lvl="2" eaLnBrk="1" hangingPunct="1">
              <a:lnSpc>
                <a:spcPct val="80000"/>
              </a:lnSpc>
              <a:buFont typeface="Wingdings 2" panose="05020102010507070707" pitchFamily="18" charset="2"/>
              <a:buNone/>
            </a:pPr>
            <a:endParaRPr lang="en-US" altLang="en-US" sz="2200"/>
          </a:p>
          <a:p>
            <a:pPr lvl="1" eaLnBrk="1" hangingPunct="1">
              <a:lnSpc>
                <a:spcPct val="80000"/>
              </a:lnSpc>
              <a:buFont typeface="Courier New" panose="02070309020205020404" pitchFamily="49" charset="0"/>
              <a:buChar char="o"/>
            </a:pPr>
            <a:r>
              <a:rPr lang="en-US" altLang="en-US" sz="2200" b="1" i="1" u="sng"/>
              <a:t>Secondary</a:t>
            </a:r>
            <a:r>
              <a:rPr lang="en-US" altLang="en-US" sz="2200"/>
              <a:t> (metastatic) brain tumors are formed by cancer cells originating from a cancer in another part of the body such as lung or breast cancer and spread to the intracranial compartment</a:t>
            </a:r>
          </a:p>
          <a:p>
            <a:pPr lvl="2" eaLnBrk="1" hangingPunct="1">
              <a:lnSpc>
                <a:spcPct val="80000"/>
              </a:lnSpc>
              <a:buFont typeface="Wingdings 2" panose="05020102010507070707" pitchFamily="18" charset="2"/>
              <a:buNone/>
            </a:pPr>
            <a:r>
              <a:rPr lang="en-US" altLang="en-US" sz="2200"/>
              <a:t>Their incidence is higher than that of primary brain tumors</a:t>
            </a:r>
          </a:p>
        </p:txBody>
      </p:sp>
      <p:sp>
        <p:nvSpPr>
          <p:cNvPr id="6" name="Slide Number Placeholder 5">
            <a:extLst>
              <a:ext uri="{FF2B5EF4-FFF2-40B4-BE49-F238E27FC236}">
                <a16:creationId xmlns:a16="http://schemas.microsoft.com/office/drawing/2014/main" id="{7728998A-E6D9-B4DD-2483-005CF095D9C3}"/>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DC00AC50-E170-4FD7-8E06-CCFB915EAEF0}" type="slidenum">
              <a:rPr lang="en-US" altLang="en-US" sz="1200">
                <a:solidFill>
                  <a:srgbClr val="045C75"/>
                </a:solidFill>
              </a:rPr>
              <a:pPr eaLnBrk="1" hangingPunct="1"/>
              <a:t>2</a:t>
            </a:fld>
            <a:endParaRPr lang="en-US" altLang="en-US" sz="1200">
              <a:solidFill>
                <a:srgbClr val="045C75"/>
              </a:solidFill>
            </a:endParaRPr>
          </a:p>
        </p:txBody>
      </p:sp>
      <p:pic>
        <p:nvPicPr>
          <p:cNvPr id="3" name="Picture 2" descr="A circular logo with text&#10;&#10;AI-generated content may be incorrect.">
            <a:extLst>
              <a:ext uri="{FF2B5EF4-FFF2-40B4-BE49-F238E27FC236}">
                <a16:creationId xmlns:a16="http://schemas.microsoft.com/office/drawing/2014/main" id="{E04F57E9-F486-AA01-884E-A9EC83ABAD61}"/>
              </a:ext>
            </a:extLst>
          </p:cNvPr>
          <p:cNvPicPr>
            <a:picLocks noChangeAspect="1"/>
          </p:cNvPicPr>
          <p:nvPr/>
        </p:nvPicPr>
        <p:blipFill>
          <a:blip r:embed="rId3"/>
          <a:stretch>
            <a:fillRect/>
          </a:stretch>
        </p:blipFill>
        <p:spPr>
          <a:xfrm>
            <a:off x="7602459" y="117205"/>
            <a:ext cx="1438275" cy="1438275"/>
          </a:xfrm>
          <a:prstGeom prst="rect">
            <a:avLst/>
          </a:prstGeom>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15C8454-62F7-323D-2589-DB441E33BAE0}"/>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F2EA3B14-8E9B-414D-9E56-D9F88652361B}" type="slidenum">
              <a:rPr lang="en-US" altLang="en-US" sz="1200">
                <a:solidFill>
                  <a:srgbClr val="045C75"/>
                </a:solidFill>
              </a:rPr>
              <a:pPr eaLnBrk="1" hangingPunct="1"/>
              <a:t>20</a:t>
            </a:fld>
            <a:endParaRPr lang="en-US" altLang="en-US" sz="1200">
              <a:solidFill>
                <a:srgbClr val="045C75"/>
              </a:solidFill>
            </a:endParaRPr>
          </a:p>
        </p:txBody>
      </p:sp>
      <p:pic>
        <p:nvPicPr>
          <p:cNvPr id="34819" name="Picture 2" descr="C:\Documents and Settings\Admin\My Documents\My Pictures\Picture\astrocytoma, brainstem.jpg">
            <a:extLst>
              <a:ext uri="{FF2B5EF4-FFF2-40B4-BE49-F238E27FC236}">
                <a16:creationId xmlns:a16="http://schemas.microsoft.com/office/drawing/2014/main" id="{2B489A08-B310-D2C4-B8BE-8DA00922590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75750" cy="6858000"/>
          </a:xfrm>
          <a:noFill/>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A907854-8D5A-BF52-1BE9-765DB018E195}"/>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05B3B7B8-B990-4D67-92A0-865785D1C098}" type="slidenum">
              <a:rPr lang="en-US" altLang="en-US" sz="1200">
                <a:solidFill>
                  <a:srgbClr val="045C75"/>
                </a:solidFill>
              </a:rPr>
              <a:pPr eaLnBrk="1" hangingPunct="1"/>
              <a:t>21</a:t>
            </a:fld>
            <a:endParaRPr lang="en-US" altLang="en-US" sz="1200">
              <a:solidFill>
                <a:srgbClr val="045C75"/>
              </a:solidFill>
            </a:endParaRPr>
          </a:p>
        </p:txBody>
      </p:sp>
      <p:pic>
        <p:nvPicPr>
          <p:cNvPr id="35843" name="Picture 2" descr="C:\Documents and Settings\Admin\My Documents\My Pictures\braintumors\brainstem glioma.jpg">
            <a:extLst>
              <a:ext uri="{FF2B5EF4-FFF2-40B4-BE49-F238E27FC236}">
                <a16:creationId xmlns:a16="http://schemas.microsoft.com/office/drawing/2014/main" id="{E9C931AD-8A73-C335-F79A-BB0BBF46759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057400" y="0"/>
            <a:ext cx="5133975" cy="6891338"/>
          </a:xfrm>
          <a:noFill/>
        </p:spPr>
      </p:pic>
      <p:pic>
        <p:nvPicPr>
          <p:cNvPr id="3" name="Picture 2" descr="A circular logo with text&#10;&#10;AI-generated content may be incorrect.">
            <a:extLst>
              <a:ext uri="{FF2B5EF4-FFF2-40B4-BE49-F238E27FC236}">
                <a16:creationId xmlns:a16="http://schemas.microsoft.com/office/drawing/2014/main" id="{2CE9B827-16B2-578F-2A8A-EFF700D32685}"/>
              </a:ext>
            </a:extLst>
          </p:cNvPr>
          <p:cNvPicPr>
            <a:picLocks noChangeAspect="1"/>
          </p:cNvPicPr>
          <p:nvPr/>
        </p:nvPicPr>
        <p:blipFill>
          <a:blip r:embed="rId3"/>
          <a:stretch>
            <a:fillRect/>
          </a:stretch>
        </p:blipFill>
        <p:spPr>
          <a:xfrm>
            <a:off x="7602459" y="117205"/>
            <a:ext cx="1438275" cy="1438275"/>
          </a:xfrm>
          <a:prstGeom prst="rect">
            <a:avLst/>
          </a:prstGeom>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B84AD0C6-815B-190F-2045-D96298424F81}"/>
              </a:ext>
            </a:extLst>
          </p:cNvPr>
          <p:cNvSpPr>
            <a:spLocks noGrp="1" noChangeArrowheads="1"/>
          </p:cNvSpPr>
          <p:nvPr>
            <p:ph type="title"/>
          </p:nvPr>
        </p:nvSpPr>
        <p:spPr/>
        <p:txBody>
          <a:bodyPr/>
          <a:lstStyle/>
          <a:p>
            <a:pPr eaLnBrk="1" hangingPunct="1"/>
            <a:r>
              <a:rPr lang="en-US" altLang="en-US"/>
              <a:t>Ependymoma</a:t>
            </a:r>
          </a:p>
        </p:txBody>
      </p:sp>
      <p:sp>
        <p:nvSpPr>
          <p:cNvPr id="38915" name="Rectangle 3">
            <a:extLst>
              <a:ext uri="{FF2B5EF4-FFF2-40B4-BE49-F238E27FC236}">
                <a16:creationId xmlns:a16="http://schemas.microsoft.com/office/drawing/2014/main" id="{7F9633E3-8AD1-7EF2-8F35-F2ACC8E4FD5C}"/>
              </a:ext>
            </a:extLst>
          </p:cNvPr>
          <p:cNvSpPr>
            <a:spLocks noGrp="1" noChangeArrowheads="1"/>
          </p:cNvSpPr>
          <p:nvPr>
            <p:ph idx="1"/>
          </p:nvPr>
        </p:nvSpPr>
        <p:spPr/>
        <p:txBody>
          <a:bodyPr/>
          <a:lstStyle/>
          <a:p>
            <a:pPr eaLnBrk="1" hangingPunct="1">
              <a:lnSpc>
                <a:spcPct val="80000"/>
              </a:lnSpc>
              <a:buFont typeface="Courier New" panose="02070309020205020404" pitchFamily="49" charset="0"/>
              <a:buChar char="o"/>
            </a:pPr>
            <a:r>
              <a:rPr lang="en-US" altLang="en-US" sz="2200"/>
              <a:t>Ependymomas are neoplasms of ependymal cells that occur throughout the entire neuraxis in association with the lining of the cerebral ventricles and central canal of the spinal cord</a:t>
            </a:r>
          </a:p>
          <a:p>
            <a:pPr eaLnBrk="1" hangingPunct="1">
              <a:lnSpc>
                <a:spcPct val="80000"/>
              </a:lnSpc>
              <a:buFont typeface="Courier New" panose="02070309020205020404" pitchFamily="49" charset="0"/>
              <a:buChar char="o"/>
            </a:pPr>
            <a:r>
              <a:rPr lang="en-US" altLang="en-US" sz="2200"/>
              <a:t>Commonly arise in children, adolescents and young adults</a:t>
            </a:r>
          </a:p>
          <a:p>
            <a:pPr eaLnBrk="1" hangingPunct="1">
              <a:lnSpc>
                <a:spcPct val="80000"/>
              </a:lnSpc>
              <a:buFont typeface="Courier New" panose="02070309020205020404" pitchFamily="49" charset="0"/>
              <a:buChar char="o"/>
            </a:pPr>
            <a:r>
              <a:rPr lang="en-US" altLang="en-US" sz="2200"/>
              <a:t>About 9% of childhood brain tumors are ependymomas </a:t>
            </a:r>
          </a:p>
          <a:p>
            <a:pPr eaLnBrk="1" hangingPunct="1">
              <a:lnSpc>
                <a:spcPct val="80000"/>
              </a:lnSpc>
              <a:buFont typeface="Courier New" panose="02070309020205020404" pitchFamily="49" charset="0"/>
              <a:buChar char="o"/>
            </a:pPr>
            <a:r>
              <a:rPr lang="en-US" altLang="en-US" sz="2200"/>
              <a:t>The most common place they are found in children is near the cerebellum</a:t>
            </a:r>
          </a:p>
          <a:p>
            <a:pPr eaLnBrk="1" hangingPunct="1">
              <a:lnSpc>
                <a:spcPct val="80000"/>
              </a:lnSpc>
              <a:buFont typeface="Courier New" panose="02070309020205020404" pitchFamily="49" charset="0"/>
              <a:buChar char="o"/>
            </a:pPr>
            <a:r>
              <a:rPr lang="en-US" altLang="en-US" sz="2200"/>
              <a:t>The tumor often blocks the flow of CSF causing increased intracranial pressure</a:t>
            </a:r>
          </a:p>
          <a:p>
            <a:pPr eaLnBrk="1" hangingPunct="1">
              <a:lnSpc>
                <a:spcPct val="80000"/>
              </a:lnSpc>
              <a:buFont typeface="Courier New" panose="02070309020205020404" pitchFamily="49" charset="0"/>
              <a:buChar char="o"/>
            </a:pPr>
            <a:r>
              <a:rPr lang="en-US" altLang="en-US" sz="2200"/>
              <a:t>It infiltrates surrounding tissue and may spread throughout the CSF pathways</a:t>
            </a:r>
          </a:p>
          <a:p>
            <a:pPr eaLnBrk="1" hangingPunct="1">
              <a:lnSpc>
                <a:spcPct val="80000"/>
              </a:lnSpc>
              <a:buFont typeface="Courier New" panose="02070309020205020404" pitchFamily="49" charset="0"/>
              <a:buChar char="o"/>
            </a:pPr>
            <a:r>
              <a:rPr lang="en-US" altLang="en-US" sz="2200"/>
              <a:t>Ependymomas can be slow growing, compared to other brain tumors, but may recur after treatment is completed</a:t>
            </a:r>
          </a:p>
          <a:p>
            <a:pPr eaLnBrk="1" hangingPunct="1">
              <a:lnSpc>
                <a:spcPct val="80000"/>
              </a:lnSpc>
              <a:buFont typeface="Courier New" panose="02070309020205020404" pitchFamily="49" charset="0"/>
              <a:buChar char="o"/>
            </a:pPr>
            <a:endParaRPr lang="en-US" altLang="en-US" sz="1800"/>
          </a:p>
        </p:txBody>
      </p:sp>
      <p:sp>
        <p:nvSpPr>
          <p:cNvPr id="6" name="Slide Number Placeholder 5">
            <a:extLst>
              <a:ext uri="{FF2B5EF4-FFF2-40B4-BE49-F238E27FC236}">
                <a16:creationId xmlns:a16="http://schemas.microsoft.com/office/drawing/2014/main" id="{675E00FF-E1FA-D615-92D8-B213917BA70C}"/>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0628E68C-8655-46E6-93B5-39653C80D1FD}" type="slidenum">
              <a:rPr lang="en-US" altLang="en-US" sz="1200">
                <a:solidFill>
                  <a:srgbClr val="045C75"/>
                </a:solidFill>
              </a:rPr>
              <a:pPr eaLnBrk="1" hangingPunct="1"/>
              <a:t>22</a:t>
            </a:fld>
            <a:endParaRPr lang="en-US" altLang="en-US" sz="1200">
              <a:solidFill>
                <a:srgbClr val="045C75"/>
              </a:solidFill>
            </a:endParaRPr>
          </a:p>
        </p:txBody>
      </p:sp>
      <p:pic>
        <p:nvPicPr>
          <p:cNvPr id="3" name="Picture 2" descr="A circular logo with text&#10;&#10;AI-generated content may be incorrect.">
            <a:extLst>
              <a:ext uri="{FF2B5EF4-FFF2-40B4-BE49-F238E27FC236}">
                <a16:creationId xmlns:a16="http://schemas.microsoft.com/office/drawing/2014/main" id="{C890EC84-6A3C-9634-7F9B-A0A6C7049A81}"/>
              </a:ext>
            </a:extLst>
          </p:cNvPr>
          <p:cNvPicPr>
            <a:picLocks noChangeAspect="1"/>
          </p:cNvPicPr>
          <p:nvPr/>
        </p:nvPicPr>
        <p:blipFill>
          <a:blip r:embed="rId2"/>
          <a:stretch>
            <a:fillRect/>
          </a:stretch>
        </p:blipFill>
        <p:spPr>
          <a:xfrm>
            <a:off x="7602459" y="117205"/>
            <a:ext cx="1438275" cy="1438275"/>
          </a:xfrm>
          <a:prstGeom prst="rect">
            <a:avLst/>
          </a:prstGeom>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8">
            <a:extLst>
              <a:ext uri="{FF2B5EF4-FFF2-40B4-BE49-F238E27FC236}">
                <a16:creationId xmlns:a16="http://schemas.microsoft.com/office/drawing/2014/main" id="{03F19D2A-D752-4374-14EC-3065F15C919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215438" cy="6858000"/>
          </a:xfrm>
        </p:spPr>
      </p:pic>
      <p:sp>
        <p:nvSpPr>
          <p:cNvPr id="9" name="Slide Number Placeholder 8">
            <a:extLst>
              <a:ext uri="{FF2B5EF4-FFF2-40B4-BE49-F238E27FC236}">
                <a16:creationId xmlns:a16="http://schemas.microsoft.com/office/drawing/2014/main" id="{CE5225D8-BA7C-CC9C-4342-88EF0B9B14E5}"/>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27D8A72A-E364-48E7-B367-FF51A2321F0B}" type="slidenum">
              <a:rPr lang="en-US" altLang="en-US" sz="1200">
                <a:solidFill>
                  <a:srgbClr val="045C75"/>
                </a:solidFill>
              </a:rPr>
              <a:pPr eaLnBrk="1" hangingPunct="1"/>
              <a:t>23</a:t>
            </a:fld>
            <a:endParaRPr lang="en-US" altLang="en-US" sz="1200">
              <a:solidFill>
                <a:srgbClr val="045C75"/>
              </a:solidFill>
            </a:endParaRP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D2F5607-2476-52C0-2CDF-7811116695C4}"/>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0A5037BE-0B01-43A3-9CFF-E51B43958A35}" type="slidenum">
              <a:rPr lang="en-US" altLang="en-US" sz="1200">
                <a:solidFill>
                  <a:srgbClr val="045C75"/>
                </a:solidFill>
              </a:rPr>
              <a:pPr eaLnBrk="1" hangingPunct="1"/>
              <a:t>24</a:t>
            </a:fld>
            <a:endParaRPr lang="en-US" altLang="en-US" sz="1200">
              <a:solidFill>
                <a:srgbClr val="045C75"/>
              </a:solidFill>
            </a:endParaRPr>
          </a:p>
        </p:txBody>
      </p:sp>
      <p:pic>
        <p:nvPicPr>
          <p:cNvPr id="40963" name="Content Placeholder 7">
            <a:extLst>
              <a:ext uri="{FF2B5EF4-FFF2-40B4-BE49-F238E27FC236}">
                <a16:creationId xmlns:a16="http://schemas.microsoft.com/office/drawing/2014/main" id="{D9EEB52D-D3EB-FA8B-74AA-72D1D9D4074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F833338-822E-247B-0119-DB7354C14AEB}"/>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FD08CD38-E3A3-44BB-AB06-C2B6D146314A}" type="slidenum">
              <a:rPr lang="en-US" altLang="en-US" sz="1200">
                <a:solidFill>
                  <a:srgbClr val="045C75"/>
                </a:solidFill>
              </a:rPr>
              <a:pPr eaLnBrk="1" hangingPunct="1"/>
              <a:t>25</a:t>
            </a:fld>
            <a:endParaRPr lang="en-US" altLang="en-US" sz="1200">
              <a:solidFill>
                <a:srgbClr val="045C75"/>
              </a:solidFill>
            </a:endParaRPr>
          </a:p>
        </p:txBody>
      </p:sp>
      <p:pic>
        <p:nvPicPr>
          <p:cNvPr id="41987" name="Picture 2" descr="C:\Documents and Settings\Admin\My Documents\My Pictures\braintumors\ependymoma.jpg">
            <a:extLst>
              <a:ext uri="{FF2B5EF4-FFF2-40B4-BE49-F238E27FC236}">
                <a16:creationId xmlns:a16="http://schemas.microsoft.com/office/drawing/2014/main" id="{EAC93997-71A2-C79C-143C-1D55EEF1B8A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2413" cy="6858000"/>
          </a:xfrm>
          <a:noFill/>
        </p:spPr>
      </p:pic>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52E535F1-9C8E-2F96-222F-99CBF94B3910}"/>
              </a:ext>
            </a:extLst>
          </p:cNvPr>
          <p:cNvSpPr>
            <a:spLocks noGrp="1" noChangeArrowheads="1"/>
          </p:cNvSpPr>
          <p:nvPr>
            <p:ph type="title"/>
          </p:nvPr>
        </p:nvSpPr>
        <p:spPr/>
        <p:txBody>
          <a:bodyPr/>
          <a:lstStyle/>
          <a:p>
            <a:pPr eaLnBrk="1" hangingPunct="1"/>
            <a:r>
              <a:rPr lang="en-US" altLang="en-US" dirty="0"/>
              <a:t>Medulloblastoma</a:t>
            </a:r>
          </a:p>
        </p:txBody>
      </p:sp>
      <p:sp>
        <p:nvSpPr>
          <p:cNvPr id="55299" name="Rectangle 3">
            <a:extLst>
              <a:ext uri="{FF2B5EF4-FFF2-40B4-BE49-F238E27FC236}">
                <a16:creationId xmlns:a16="http://schemas.microsoft.com/office/drawing/2014/main" id="{D2D7BA4D-095C-1E10-80C4-48B1496D8B6C}"/>
              </a:ext>
            </a:extLst>
          </p:cNvPr>
          <p:cNvSpPr>
            <a:spLocks noGrp="1" noChangeArrowheads="1"/>
          </p:cNvSpPr>
          <p:nvPr>
            <p:ph idx="1"/>
          </p:nvPr>
        </p:nvSpPr>
        <p:spPr/>
        <p:txBody>
          <a:bodyPr/>
          <a:lstStyle/>
          <a:p>
            <a:pPr eaLnBrk="1" hangingPunct="1">
              <a:lnSpc>
                <a:spcPct val="80000"/>
              </a:lnSpc>
              <a:buFont typeface="Courier New" panose="02070309020205020404" pitchFamily="49" charset="0"/>
              <a:buChar char="o"/>
            </a:pPr>
            <a:r>
              <a:rPr lang="en-US" altLang="en-US" sz="2200" dirty="0"/>
              <a:t>Medulloblastomas are believed to arise from the primitive neuroepithelial cells located in the roof of the 4th ventricle</a:t>
            </a:r>
          </a:p>
          <a:p>
            <a:pPr eaLnBrk="1" hangingPunct="1">
              <a:lnSpc>
                <a:spcPct val="80000"/>
              </a:lnSpc>
              <a:buFont typeface="Courier New" panose="02070309020205020404" pitchFamily="49" charset="0"/>
              <a:buChar char="o"/>
            </a:pPr>
            <a:r>
              <a:rPr lang="en-US" altLang="en-US" sz="2200" dirty="0"/>
              <a:t>Medulloblastomas are highly malignant tumors representing the most common malignant posterior fossa tumor in the pediatric population</a:t>
            </a:r>
          </a:p>
          <a:p>
            <a:pPr eaLnBrk="1" hangingPunct="1">
              <a:lnSpc>
                <a:spcPct val="80000"/>
              </a:lnSpc>
              <a:buFont typeface="Courier New" panose="02070309020205020404" pitchFamily="49" charset="0"/>
              <a:buChar char="o"/>
            </a:pPr>
            <a:r>
              <a:rPr lang="en-US" altLang="en-US" sz="2200" dirty="0"/>
              <a:t>They represent one of the few brain tumor to metastasize to </a:t>
            </a:r>
            <a:r>
              <a:rPr lang="en-US" altLang="en-US" sz="2200" dirty="0" err="1"/>
              <a:t>extraneural</a:t>
            </a:r>
            <a:r>
              <a:rPr lang="en-US" altLang="en-US" sz="2200" dirty="0"/>
              <a:t> tissues</a:t>
            </a:r>
          </a:p>
          <a:p>
            <a:pPr eaLnBrk="1" hangingPunct="1">
              <a:lnSpc>
                <a:spcPct val="80000"/>
              </a:lnSpc>
              <a:buFont typeface="Courier New" panose="02070309020205020404" pitchFamily="49" charset="0"/>
              <a:buChar char="o"/>
            </a:pPr>
            <a:r>
              <a:rPr lang="en-US" altLang="en-US" sz="2200" dirty="0"/>
              <a:t> Medulloblastomas represent 15-20% of intracranial neoplasms and 30-40% of posterior fossa tumors in the pediatric population</a:t>
            </a:r>
          </a:p>
          <a:p>
            <a:pPr eaLnBrk="1" hangingPunct="1">
              <a:lnSpc>
                <a:spcPct val="80000"/>
              </a:lnSpc>
              <a:buFont typeface="Courier New" panose="02070309020205020404" pitchFamily="49" charset="0"/>
              <a:buChar char="o"/>
            </a:pPr>
            <a:r>
              <a:rPr lang="en-US" altLang="en-US" sz="2200" dirty="0"/>
              <a:t>This tumor is rapidly growing and often blocks drainage of the CSF causing symptoms associated with increased ICP</a:t>
            </a:r>
          </a:p>
          <a:p>
            <a:pPr eaLnBrk="1" hangingPunct="1">
              <a:lnSpc>
                <a:spcPct val="80000"/>
              </a:lnSpc>
              <a:buFont typeface="Courier New" panose="02070309020205020404" pitchFamily="49" charset="0"/>
              <a:buChar char="o"/>
            </a:pPr>
            <a:r>
              <a:rPr lang="en-US" altLang="en-US" sz="2200" dirty="0"/>
              <a:t>A combination of surgery, radiation, and chemotherapy is usually necessary to control these tumors</a:t>
            </a:r>
          </a:p>
          <a:p>
            <a:pPr eaLnBrk="1" hangingPunct="1">
              <a:lnSpc>
                <a:spcPct val="80000"/>
              </a:lnSpc>
              <a:buFont typeface="Courier New" panose="02070309020205020404" pitchFamily="49" charset="0"/>
              <a:buChar char="o"/>
            </a:pPr>
            <a:endParaRPr lang="en-US" altLang="en-US" sz="2000"/>
          </a:p>
        </p:txBody>
      </p:sp>
      <p:sp>
        <p:nvSpPr>
          <p:cNvPr id="6" name="Slide Number Placeholder 5">
            <a:extLst>
              <a:ext uri="{FF2B5EF4-FFF2-40B4-BE49-F238E27FC236}">
                <a16:creationId xmlns:a16="http://schemas.microsoft.com/office/drawing/2014/main" id="{ADD71675-DAB6-8874-C38F-EE12C18524B4}"/>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D8DE763C-153D-48F5-B010-F63CE0E700A8}" type="slidenum">
              <a:rPr lang="en-US" altLang="en-US" sz="1200">
                <a:solidFill>
                  <a:srgbClr val="045C75"/>
                </a:solidFill>
              </a:rPr>
              <a:pPr eaLnBrk="1" hangingPunct="1"/>
              <a:t>26</a:t>
            </a:fld>
            <a:endParaRPr lang="en-US" altLang="en-US" sz="1200">
              <a:solidFill>
                <a:srgbClr val="045C75"/>
              </a:solidFill>
            </a:endParaRPr>
          </a:p>
        </p:txBody>
      </p:sp>
      <p:pic>
        <p:nvPicPr>
          <p:cNvPr id="3" name="Picture 2" descr="A circular logo with text&#10;&#10;AI-generated content may be incorrect.">
            <a:extLst>
              <a:ext uri="{FF2B5EF4-FFF2-40B4-BE49-F238E27FC236}">
                <a16:creationId xmlns:a16="http://schemas.microsoft.com/office/drawing/2014/main" id="{255418E3-8639-6F51-469C-5F873AEB42C6}"/>
              </a:ext>
            </a:extLst>
          </p:cNvPr>
          <p:cNvPicPr>
            <a:picLocks noChangeAspect="1"/>
          </p:cNvPicPr>
          <p:nvPr/>
        </p:nvPicPr>
        <p:blipFill>
          <a:blip r:embed="rId2"/>
          <a:stretch>
            <a:fillRect/>
          </a:stretch>
        </p:blipFill>
        <p:spPr>
          <a:xfrm>
            <a:off x="7602459" y="117205"/>
            <a:ext cx="1438275" cy="1438275"/>
          </a:xfrm>
          <a:prstGeom prst="rect">
            <a:avLst/>
          </a:prstGeom>
        </p:spPr>
      </p:pic>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3C52F96-5C28-70FA-D291-F8257C65BFB7}"/>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23D7FE7C-B08F-44AA-90DC-675308FE7511}" type="slidenum">
              <a:rPr lang="en-US" altLang="en-US" sz="1200">
                <a:solidFill>
                  <a:srgbClr val="045C75"/>
                </a:solidFill>
              </a:rPr>
              <a:pPr eaLnBrk="1" hangingPunct="1"/>
              <a:t>27</a:t>
            </a:fld>
            <a:endParaRPr lang="en-US" altLang="en-US" sz="1200">
              <a:solidFill>
                <a:srgbClr val="045C75"/>
              </a:solidFill>
            </a:endParaRPr>
          </a:p>
        </p:txBody>
      </p:sp>
      <p:pic>
        <p:nvPicPr>
          <p:cNvPr id="56323" name="Picture 2" descr="C:\Documents and Settings\Admin\My Documents\My Pictures\braintumors\medulloblastoma, frontal pole.jpg">
            <a:extLst>
              <a:ext uri="{FF2B5EF4-FFF2-40B4-BE49-F238E27FC236}">
                <a16:creationId xmlns:a16="http://schemas.microsoft.com/office/drawing/2014/main" id="{F520068D-E682-A0F1-C1F7-7DA6A7E546A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69400" cy="6880225"/>
          </a:xfrm>
          <a:noFill/>
        </p:spPr>
      </p:pic>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1E46757-56F9-4840-A66E-F143563B5CD3}"/>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5D506A09-56A2-4865-A9F6-36A46DD2C40F}" type="slidenum">
              <a:rPr lang="en-US" altLang="en-US" sz="1200">
                <a:solidFill>
                  <a:srgbClr val="045C75"/>
                </a:solidFill>
              </a:rPr>
              <a:pPr eaLnBrk="1" hangingPunct="1"/>
              <a:t>28</a:t>
            </a:fld>
            <a:endParaRPr lang="en-US" altLang="en-US" sz="1200">
              <a:solidFill>
                <a:srgbClr val="045C75"/>
              </a:solidFill>
            </a:endParaRPr>
          </a:p>
        </p:txBody>
      </p:sp>
      <p:pic>
        <p:nvPicPr>
          <p:cNvPr id="57347" name="Picture 2" descr="C:\Documents and Settings\Admin\My Documents\My Pictures\braintumors\medulloblastoma, infundibulum.jpg">
            <a:extLst>
              <a:ext uri="{FF2B5EF4-FFF2-40B4-BE49-F238E27FC236}">
                <a16:creationId xmlns:a16="http://schemas.microsoft.com/office/drawing/2014/main" id="{6E74C671-FB18-68EF-BC82-542EBD26202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237663" cy="6881813"/>
          </a:xfrm>
          <a:noFill/>
        </p:spPr>
      </p:pic>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4E90E13-E7E2-E7F9-1076-10D992B37EE2}"/>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6F8E0498-37AD-45C3-A63E-4E48E58A81D7}" type="slidenum">
              <a:rPr lang="en-US" altLang="en-US" sz="1200">
                <a:solidFill>
                  <a:srgbClr val="045C75"/>
                </a:solidFill>
              </a:rPr>
              <a:pPr eaLnBrk="1" hangingPunct="1"/>
              <a:t>29</a:t>
            </a:fld>
            <a:endParaRPr lang="en-US" altLang="en-US" sz="1200">
              <a:solidFill>
                <a:srgbClr val="045C75"/>
              </a:solidFill>
            </a:endParaRPr>
          </a:p>
        </p:txBody>
      </p:sp>
      <p:pic>
        <p:nvPicPr>
          <p:cNvPr id="58371" name="Picture 2" descr="C:\Documents and Settings\Admin\My Documents\My Pictures\braintumors\medulloblastoma2.jpg">
            <a:extLst>
              <a:ext uri="{FF2B5EF4-FFF2-40B4-BE49-F238E27FC236}">
                <a16:creationId xmlns:a16="http://schemas.microsoft.com/office/drawing/2014/main" id="{94BEACF9-7F56-D024-7F13-EFC49CA8F96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D7514BE2-CA7E-3E7E-434B-BBD9F7C70FDD}"/>
              </a:ext>
            </a:extLst>
          </p:cNvPr>
          <p:cNvSpPr>
            <a:spLocks noGrp="1" noChangeArrowheads="1"/>
          </p:cNvSpPr>
          <p:nvPr>
            <p:ph type="title"/>
          </p:nvPr>
        </p:nvSpPr>
        <p:spPr/>
        <p:txBody>
          <a:bodyPr/>
          <a:lstStyle/>
          <a:p>
            <a:pPr eaLnBrk="1" hangingPunct="1"/>
            <a:r>
              <a:rPr lang="en-US" altLang="en-US" b="1"/>
              <a:t>Benign</a:t>
            </a:r>
            <a:r>
              <a:rPr lang="en-US" altLang="en-US"/>
              <a:t> Brain Tumors</a:t>
            </a:r>
          </a:p>
        </p:txBody>
      </p:sp>
      <p:sp>
        <p:nvSpPr>
          <p:cNvPr id="8195" name="Rectangle 3">
            <a:extLst>
              <a:ext uri="{FF2B5EF4-FFF2-40B4-BE49-F238E27FC236}">
                <a16:creationId xmlns:a16="http://schemas.microsoft.com/office/drawing/2014/main" id="{BC4FE789-CE51-4063-48EE-2242D76E3D20}"/>
              </a:ext>
            </a:extLst>
          </p:cNvPr>
          <p:cNvSpPr>
            <a:spLocks noGrp="1" noChangeArrowheads="1"/>
          </p:cNvSpPr>
          <p:nvPr>
            <p:ph idx="1"/>
          </p:nvPr>
        </p:nvSpPr>
        <p:spPr/>
        <p:txBody>
          <a:bodyPr/>
          <a:lstStyle/>
          <a:p>
            <a:pPr eaLnBrk="1" hangingPunct="1">
              <a:lnSpc>
                <a:spcPct val="80000"/>
              </a:lnSpc>
              <a:buFont typeface="Courier New" panose="02070309020205020404" pitchFamily="49" charset="0"/>
              <a:buChar char="o"/>
            </a:pPr>
            <a:r>
              <a:rPr lang="en-US" altLang="en-US" sz="2200"/>
              <a:t>A </a:t>
            </a:r>
            <a:r>
              <a:rPr lang="en-US" altLang="en-US" sz="2200" b="1"/>
              <a:t>benign brain tumor</a:t>
            </a:r>
            <a:r>
              <a:rPr lang="en-US" altLang="en-US" sz="2200"/>
              <a:t> is formed from abnormal cells that form a distinct boundary from the surrounding normal brain </a:t>
            </a:r>
          </a:p>
          <a:p>
            <a:pPr eaLnBrk="1" hangingPunct="1">
              <a:lnSpc>
                <a:spcPct val="80000"/>
              </a:lnSpc>
              <a:buFont typeface="Courier New" panose="02070309020205020404" pitchFamily="49" charset="0"/>
              <a:buChar char="o"/>
            </a:pPr>
            <a:r>
              <a:rPr lang="en-US" altLang="en-US" sz="2200"/>
              <a:t>They are usually slower growing</a:t>
            </a:r>
          </a:p>
          <a:p>
            <a:pPr eaLnBrk="1" hangingPunct="1">
              <a:lnSpc>
                <a:spcPct val="80000"/>
              </a:lnSpc>
              <a:buFont typeface="Courier New" panose="02070309020205020404" pitchFamily="49" charset="0"/>
              <a:buChar char="o"/>
            </a:pPr>
            <a:r>
              <a:rPr lang="en-US" altLang="en-US" sz="2200"/>
              <a:t>Easier to remove (depending on their location)</a:t>
            </a:r>
          </a:p>
          <a:p>
            <a:pPr eaLnBrk="1" hangingPunct="1">
              <a:lnSpc>
                <a:spcPct val="80000"/>
              </a:lnSpc>
              <a:buFont typeface="Courier New" panose="02070309020205020404" pitchFamily="49" charset="0"/>
              <a:buChar char="o"/>
            </a:pPr>
            <a:r>
              <a:rPr lang="en-US" altLang="en-US" sz="2200"/>
              <a:t>Less likely to recur than are malignant brain tumors</a:t>
            </a:r>
          </a:p>
          <a:p>
            <a:pPr eaLnBrk="1" hangingPunct="1">
              <a:lnSpc>
                <a:spcPct val="80000"/>
              </a:lnSpc>
              <a:buFont typeface="Courier New" panose="02070309020205020404" pitchFamily="49" charset="0"/>
              <a:buChar char="o"/>
            </a:pPr>
            <a:r>
              <a:rPr lang="en-US" altLang="en-US" sz="2200"/>
              <a:t>Don't invade the surrounding normal brain or other nearby structures </a:t>
            </a:r>
          </a:p>
          <a:p>
            <a:pPr eaLnBrk="1" hangingPunct="1">
              <a:lnSpc>
                <a:spcPct val="80000"/>
              </a:lnSpc>
              <a:buFont typeface="Courier New" panose="02070309020205020404" pitchFamily="49" charset="0"/>
              <a:buChar char="o"/>
            </a:pPr>
            <a:r>
              <a:rPr lang="en-US" altLang="en-US" sz="2200"/>
              <a:t>Can have devastating effects when it is forced to expand within the rigid confines of the skull cavity. These effects include local compression of brain parenchyma, obstructive hysdrocephalus, cranial nerve compression, and increased Intracranial pressure</a:t>
            </a:r>
          </a:p>
        </p:txBody>
      </p:sp>
      <p:sp>
        <p:nvSpPr>
          <p:cNvPr id="6" name="Slide Number Placeholder 5">
            <a:extLst>
              <a:ext uri="{FF2B5EF4-FFF2-40B4-BE49-F238E27FC236}">
                <a16:creationId xmlns:a16="http://schemas.microsoft.com/office/drawing/2014/main" id="{1B06EB43-8468-68E0-F706-70A32C254186}"/>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D7304F04-ADC9-4799-ACDC-58C44CAF2E7A}" type="slidenum">
              <a:rPr lang="en-US" altLang="en-US" sz="1200">
                <a:solidFill>
                  <a:srgbClr val="045C75"/>
                </a:solidFill>
              </a:rPr>
              <a:pPr eaLnBrk="1" hangingPunct="1"/>
              <a:t>3</a:t>
            </a:fld>
            <a:endParaRPr lang="en-US" altLang="en-US" sz="1200">
              <a:solidFill>
                <a:srgbClr val="045C75"/>
              </a:solidFill>
            </a:endParaRPr>
          </a:p>
        </p:txBody>
      </p:sp>
      <p:pic>
        <p:nvPicPr>
          <p:cNvPr id="3" name="Picture 2" descr="A circular logo with text&#10;&#10;AI-generated content may be incorrect.">
            <a:extLst>
              <a:ext uri="{FF2B5EF4-FFF2-40B4-BE49-F238E27FC236}">
                <a16:creationId xmlns:a16="http://schemas.microsoft.com/office/drawing/2014/main" id="{9E5152E5-1BB2-4F7F-4DDE-C3C0ACB5E993}"/>
              </a:ext>
            </a:extLst>
          </p:cNvPr>
          <p:cNvPicPr>
            <a:picLocks noChangeAspect="1"/>
          </p:cNvPicPr>
          <p:nvPr/>
        </p:nvPicPr>
        <p:blipFill>
          <a:blip r:embed="rId2"/>
          <a:stretch>
            <a:fillRect/>
          </a:stretch>
        </p:blipFill>
        <p:spPr>
          <a:xfrm>
            <a:off x="7602459" y="131230"/>
            <a:ext cx="1438275" cy="1438275"/>
          </a:xfrm>
          <a:prstGeom prst="rect">
            <a:avLst/>
          </a:prstGeom>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BF59633-DD0A-0352-446E-26018B3A011E}"/>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AE310310-0256-4022-8EEF-C9462015379E}" type="slidenum">
              <a:rPr lang="en-US" altLang="en-US" sz="1200">
                <a:solidFill>
                  <a:srgbClr val="045C75"/>
                </a:solidFill>
              </a:rPr>
              <a:pPr eaLnBrk="1" hangingPunct="1"/>
              <a:t>30</a:t>
            </a:fld>
            <a:endParaRPr lang="en-US" altLang="en-US" sz="1200">
              <a:solidFill>
                <a:srgbClr val="045C75"/>
              </a:solidFill>
            </a:endParaRPr>
          </a:p>
        </p:txBody>
      </p:sp>
      <p:pic>
        <p:nvPicPr>
          <p:cNvPr id="59395" name="Picture 2" descr="C:\Documents and Settings\Admin\My Documents\My Pictures\braintumors\medulloblastoma1.JPG">
            <a:extLst>
              <a:ext uri="{FF2B5EF4-FFF2-40B4-BE49-F238E27FC236}">
                <a16:creationId xmlns:a16="http://schemas.microsoft.com/office/drawing/2014/main" id="{404A3BD4-AD3D-E481-5C12-3D6546BE1A5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00200" y="0"/>
            <a:ext cx="5881688" cy="6902450"/>
          </a:xfrm>
          <a:noFill/>
        </p:spPr>
      </p:pic>
      <p:pic>
        <p:nvPicPr>
          <p:cNvPr id="3" name="Picture 2" descr="A circular logo with text&#10;&#10;AI-generated content may be incorrect.">
            <a:extLst>
              <a:ext uri="{FF2B5EF4-FFF2-40B4-BE49-F238E27FC236}">
                <a16:creationId xmlns:a16="http://schemas.microsoft.com/office/drawing/2014/main" id="{C9B07CF1-9C44-8265-4585-FE069A19D6C6}"/>
              </a:ext>
            </a:extLst>
          </p:cNvPr>
          <p:cNvPicPr>
            <a:picLocks noChangeAspect="1"/>
          </p:cNvPicPr>
          <p:nvPr/>
        </p:nvPicPr>
        <p:blipFill>
          <a:blip r:embed="rId3"/>
          <a:stretch>
            <a:fillRect/>
          </a:stretch>
        </p:blipFill>
        <p:spPr>
          <a:xfrm>
            <a:off x="7602459" y="117205"/>
            <a:ext cx="1438275" cy="1438275"/>
          </a:xfrm>
          <a:prstGeom prst="rect">
            <a:avLst/>
          </a:prstGeom>
        </p:spPr>
      </p:pic>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BBBD44EA-6158-9013-F26C-2A11427FA8F2}"/>
              </a:ext>
            </a:extLst>
          </p:cNvPr>
          <p:cNvSpPr>
            <a:spLocks noGrp="1"/>
          </p:cNvSpPr>
          <p:nvPr>
            <p:ph type="title"/>
          </p:nvPr>
        </p:nvSpPr>
        <p:spPr/>
        <p:txBody>
          <a:bodyPr/>
          <a:lstStyle/>
          <a:p>
            <a:r>
              <a:rPr lang="en-US" altLang="en-US"/>
              <a:t>Acoustic Neuroma</a:t>
            </a:r>
          </a:p>
        </p:txBody>
      </p:sp>
      <p:sp>
        <p:nvSpPr>
          <p:cNvPr id="4" name="Slide Number Placeholder 3">
            <a:extLst>
              <a:ext uri="{FF2B5EF4-FFF2-40B4-BE49-F238E27FC236}">
                <a16:creationId xmlns:a16="http://schemas.microsoft.com/office/drawing/2014/main" id="{65F5263C-2BD9-6830-9225-74B45226BD24}"/>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EA2D8A7C-0FB9-4C15-A13E-7BAB3DC0825A}" type="slidenum">
              <a:rPr lang="en-US" altLang="en-US" sz="1200">
                <a:solidFill>
                  <a:srgbClr val="045C75"/>
                </a:solidFill>
              </a:rPr>
              <a:pPr eaLnBrk="1" hangingPunct="1"/>
              <a:t>31</a:t>
            </a:fld>
            <a:endParaRPr lang="en-US" altLang="en-US" sz="1200">
              <a:solidFill>
                <a:srgbClr val="045C75"/>
              </a:solidFill>
            </a:endParaRPr>
          </a:p>
        </p:txBody>
      </p:sp>
      <p:pic>
        <p:nvPicPr>
          <p:cNvPr id="60420" name="Picture 2" descr="C:\Documents and Settings\Admin\My Documents\My Pictures\braintumors\ans7_acousticneuroma.jpg">
            <a:extLst>
              <a:ext uri="{FF2B5EF4-FFF2-40B4-BE49-F238E27FC236}">
                <a16:creationId xmlns:a16="http://schemas.microsoft.com/office/drawing/2014/main" id="{C5308069-AB49-75DF-8384-183F6BF2717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4925" y="2133600"/>
            <a:ext cx="9178925" cy="4724400"/>
          </a:xfrm>
          <a:noFill/>
        </p:spPr>
      </p:pic>
      <p:pic>
        <p:nvPicPr>
          <p:cNvPr id="3" name="Picture 2" descr="A circular logo with text&#10;&#10;AI-generated content may be incorrect.">
            <a:extLst>
              <a:ext uri="{FF2B5EF4-FFF2-40B4-BE49-F238E27FC236}">
                <a16:creationId xmlns:a16="http://schemas.microsoft.com/office/drawing/2014/main" id="{8548DD59-E6F6-7D0E-981C-BFB7D001519E}"/>
              </a:ext>
            </a:extLst>
          </p:cNvPr>
          <p:cNvPicPr>
            <a:picLocks noChangeAspect="1"/>
          </p:cNvPicPr>
          <p:nvPr/>
        </p:nvPicPr>
        <p:blipFill>
          <a:blip r:embed="rId3"/>
          <a:stretch>
            <a:fillRect/>
          </a:stretch>
        </p:blipFill>
        <p:spPr>
          <a:xfrm>
            <a:off x="7602459" y="117205"/>
            <a:ext cx="1438275" cy="1438275"/>
          </a:xfrm>
          <a:prstGeom prst="rect">
            <a:avLst/>
          </a:prstGeom>
        </p:spPr>
      </p:pic>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D4845EE-DE6B-E3D1-EF73-1D88755555FE}"/>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76058F86-686E-4F74-8DF8-6C98218CD650}" type="slidenum">
              <a:rPr lang="en-US" altLang="en-US" sz="1200">
                <a:solidFill>
                  <a:srgbClr val="045C75"/>
                </a:solidFill>
              </a:rPr>
              <a:pPr eaLnBrk="1" hangingPunct="1"/>
              <a:t>32</a:t>
            </a:fld>
            <a:endParaRPr lang="en-US" altLang="en-US" sz="1200">
              <a:solidFill>
                <a:srgbClr val="045C75"/>
              </a:solidFill>
            </a:endParaRPr>
          </a:p>
        </p:txBody>
      </p:sp>
      <p:pic>
        <p:nvPicPr>
          <p:cNvPr id="61443" name="Picture 2" descr="C:\Documents and Settings\Admin\My Documents\My Pictures\braintumors\Acoustic Neuroma1s2w.jpg">
            <a:extLst>
              <a:ext uri="{FF2B5EF4-FFF2-40B4-BE49-F238E27FC236}">
                <a16:creationId xmlns:a16="http://schemas.microsoft.com/office/drawing/2014/main" id="{526B314E-963F-35B6-2A36-377CA2842FE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82100" cy="6832600"/>
          </a:xfrm>
          <a:noFill/>
        </p:spPr>
      </p:pic>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18FBB08-85F7-899C-93A7-D81583068B85}"/>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71F1EE62-AD3A-4680-9CAC-E1DFE48D4A40}" type="slidenum">
              <a:rPr lang="en-US" altLang="en-US" sz="1200">
                <a:solidFill>
                  <a:srgbClr val="045C75"/>
                </a:solidFill>
              </a:rPr>
              <a:pPr eaLnBrk="1" hangingPunct="1"/>
              <a:t>33</a:t>
            </a:fld>
            <a:endParaRPr lang="en-US" altLang="en-US" sz="1200">
              <a:solidFill>
                <a:srgbClr val="045C75"/>
              </a:solidFill>
            </a:endParaRPr>
          </a:p>
        </p:txBody>
      </p:sp>
      <p:pic>
        <p:nvPicPr>
          <p:cNvPr id="62467" name="Picture 2" descr="C:\Documents and Settings\Admin\My Documents\My Pictures\braintumors\acousticneuroma.jpg">
            <a:extLst>
              <a:ext uri="{FF2B5EF4-FFF2-40B4-BE49-F238E27FC236}">
                <a16:creationId xmlns:a16="http://schemas.microsoft.com/office/drawing/2014/main" id="{4AF736C3-9211-0D18-38D9-E9FEB97BFD5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53525" cy="6858000"/>
          </a:xfrm>
          <a:noFill/>
        </p:spPr>
      </p:pic>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628A8AE-2CFE-D33B-F218-58CE06F38AF8}"/>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EEF30881-988A-40CF-BFC5-00B04E5ADDF9}" type="slidenum">
              <a:rPr lang="en-US" altLang="en-US" sz="1200">
                <a:solidFill>
                  <a:srgbClr val="045C75"/>
                </a:solidFill>
              </a:rPr>
              <a:pPr eaLnBrk="1" hangingPunct="1"/>
              <a:t>34</a:t>
            </a:fld>
            <a:endParaRPr lang="en-US" altLang="en-US" sz="1200">
              <a:solidFill>
                <a:srgbClr val="045C75"/>
              </a:solidFill>
            </a:endParaRPr>
          </a:p>
        </p:txBody>
      </p:sp>
      <p:pic>
        <p:nvPicPr>
          <p:cNvPr id="63491" name="Picture 2" descr="C:\Documents and Settings\Admin\My Documents\My Pictures\braintumors\acoustic neuroma.jpeg">
            <a:extLst>
              <a:ext uri="{FF2B5EF4-FFF2-40B4-BE49-F238E27FC236}">
                <a16:creationId xmlns:a16="http://schemas.microsoft.com/office/drawing/2014/main" id="{CF2C07F3-203B-1284-6EE3-BF8BC26F770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29713" cy="6858000"/>
          </a:xfrm>
          <a:noFill/>
        </p:spPr>
      </p:pic>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4">
            <a:extLst>
              <a:ext uri="{FF2B5EF4-FFF2-40B4-BE49-F238E27FC236}">
                <a16:creationId xmlns:a16="http://schemas.microsoft.com/office/drawing/2014/main" id="{556E30F8-25E3-29F1-EB7E-DA5CF7F5D02C}"/>
              </a:ext>
            </a:extLst>
          </p:cNvPr>
          <p:cNvSpPr>
            <a:spLocks noGrp="1"/>
          </p:cNvSpPr>
          <p:nvPr>
            <p:ph type="title"/>
          </p:nvPr>
        </p:nvSpPr>
        <p:spPr/>
        <p:txBody>
          <a:bodyPr/>
          <a:lstStyle/>
          <a:p>
            <a:pPr eaLnBrk="1" hangingPunct="1"/>
            <a:r>
              <a:rPr lang="en-US" altLang="en-US"/>
              <a:t>Metastatic Tumors</a:t>
            </a:r>
          </a:p>
        </p:txBody>
      </p:sp>
      <p:sp>
        <p:nvSpPr>
          <p:cNvPr id="99331" name="Content Placeholder 5">
            <a:extLst>
              <a:ext uri="{FF2B5EF4-FFF2-40B4-BE49-F238E27FC236}">
                <a16:creationId xmlns:a16="http://schemas.microsoft.com/office/drawing/2014/main" id="{D0128EAF-E4B8-0FEE-1655-255964026009}"/>
              </a:ext>
            </a:extLst>
          </p:cNvPr>
          <p:cNvSpPr>
            <a:spLocks noGrp="1"/>
          </p:cNvSpPr>
          <p:nvPr>
            <p:ph idx="1"/>
          </p:nvPr>
        </p:nvSpPr>
        <p:spPr/>
        <p:txBody>
          <a:bodyPr/>
          <a:lstStyle/>
          <a:p>
            <a:pPr eaLnBrk="1" hangingPunct="1">
              <a:buFont typeface="Courier New" panose="02070309020205020404" pitchFamily="49" charset="0"/>
              <a:buChar char="o"/>
            </a:pPr>
            <a:r>
              <a:rPr lang="en-US" altLang="en-US" sz="2200"/>
              <a:t>In adults, metastatic brain tumors are the most common type of brain tumors</a:t>
            </a:r>
          </a:p>
          <a:p>
            <a:pPr eaLnBrk="1" hangingPunct="1">
              <a:buFont typeface="Courier New" panose="02070309020205020404" pitchFamily="49" charset="0"/>
              <a:buChar char="o"/>
            </a:pPr>
            <a:r>
              <a:rPr lang="en-US" altLang="en-US" sz="2200"/>
              <a:t>These are tumors that begin to grow in another part of the body, then spread to the brain through the bloodstream</a:t>
            </a:r>
          </a:p>
          <a:p>
            <a:pPr eaLnBrk="1" hangingPunct="1">
              <a:buFont typeface="Courier New" panose="02070309020205020404" pitchFamily="49" charset="0"/>
              <a:buChar char="o"/>
            </a:pPr>
            <a:r>
              <a:rPr lang="en-US" altLang="en-US" sz="2200"/>
              <a:t>Lung, breast, and colon cancers frequently travel to the brain, as do certain skin cancers</a:t>
            </a:r>
          </a:p>
          <a:p>
            <a:pPr eaLnBrk="1" hangingPunct="1">
              <a:buFont typeface="Courier New" panose="02070309020205020404" pitchFamily="49" charset="0"/>
              <a:buChar char="o"/>
            </a:pPr>
            <a:r>
              <a:rPr lang="en-US" altLang="en-US" sz="2200"/>
              <a:t>Metastatic brain tumors may be quite aggressive and may return even after surgery, radiation therapy, and chemotherapy.</a:t>
            </a:r>
          </a:p>
        </p:txBody>
      </p:sp>
      <p:sp>
        <p:nvSpPr>
          <p:cNvPr id="7" name="Slide Number Placeholder 6">
            <a:extLst>
              <a:ext uri="{FF2B5EF4-FFF2-40B4-BE49-F238E27FC236}">
                <a16:creationId xmlns:a16="http://schemas.microsoft.com/office/drawing/2014/main" id="{E5A3361B-301E-104F-7CB6-8DD29C58A945}"/>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12ACD404-735F-455E-AF5F-30F85622F489}" type="slidenum">
              <a:rPr lang="en-US" altLang="en-US" sz="1200">
                <a:solidFill>
                  <a:srgbClr val="045C75"/>
                </a:solidFill>
              </a:rPr>
              <a:pPr eaLnBrk="1" hangingPunct="1"/>
              <a:t>35</a:t>
            </a:fld>
            <a:endParaRPr lang="en-US" altLang="en-US" sz="1200">
              <a:solidFill>
                <a:srgbClr val="045C75"/>
              </a:solidFill>
            </a:endParaRPr>
          </a:p>
        </p:txBody>
      </p:sp>
      <p:pic>
        <p:nvPicPr>
          <p:cNvPr id="3" name="Picture 2" descr="A circular logo with text&#10;&#10;AI-generated content may be incorrect.">
            <a:extLst>
              <a:ext uri="{FF2B5EF4-FFF2-40B4-BE49-F238E27FC236}">
                <a16:creationId xmlns:a16="http://schemas.microsoft.com/office/drawing/2014/main" id="{52631FDD-621F-A710-A0F7-2FEB012A0F5A}"/>
              </a:ext>
            </a:extLst>
          </p:cNvPr>
          <p:cNvPicPr>
            <a:picLocks noChangeAspect="1"/>
          </p:cNvPicPr>
          <p:nvPr/>
        </p:nvPicPr>
        <p:blipFill>
          <a:blip r:embed="rId2"/>
          <a:stretch>
            <a:fillRect/>
          </a:stretch>
        </p:blipFill>
        <p:spPr>
          <a:xfrm>
            <a:off x="7602459" y="117205"/>
            <a:ext cx="1438275" cy="1438275"/>
          </a:xfrm>
          <a:prstGeom prst="rect">
            <a:avLst/>
          </a:prstGeom>
        </p:spPr>
      </p:pic>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6E0B624-00B4-D6CD-0B9E-F2E89813C149}"/>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2A25DE0F-D602-47AD-AD29-FD85E7544B26}" type="slidenum">
              <a:rPr lang="en-US" altLang="en-US" sz="1200">
                <a:solidFill>
                  <a:srgbClr val="045C75"/>
                </a:solidFill>
              </a:rPr>
              <a:pPr eaLnBrk="1" hangingPunct="1"/>
              <a:t>36</a:t>
            </a:fld>
            <a:endParaRPr lang="en-US" altLang="en-US" sz="1200">
              <a:solidFill>
                <a:srgbClr val="045C75"/>
              </a:solidFill>
            </a:endParaRPr>
          </a:p>
        </p:txBody>
      </p:sp>
      <p:pic>
        <p:nvPicPr>
          <p:cNvPr id="100355" name="Picture 6" descr="C:\Documents and Settings\Admin\My Documents\My Pictures\braintumors\metastasis.jpg">
            <a:extLst>
              <a:ext uri="{FF2B5EF4-FFF2-40B4-BE49-F238E27FC236}">
                <a16:creationId xmlns:a16="http://schemas.microsoft.com/office/drawing/2014/main" id="{42A2DDA7-048E-8B9E-8AB5-AC6CF4A0E66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64638" cy="6875463"/>
          </a:xfrm>
          <a:noFill/>
        </p:spPr>
      </p:pic>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7DE3882-0787-B0F5-CEDA-330A32BD5312}"/>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69FF8487-1A04-4D97-A0FC-40853F2E84EA}" type="slidenum">
              <a:rPr lang="en-US" altLang="en-US" sz="1200">
                <a:solidFill>
                  <a:srgbClr val="045C75"/>
                </a:solidFill>
              </a:rPr>
              <a:pPr eaLnBrk="1" hangingPunct="1"/>
              <a:t>37</a:t>
            </a:fld>
            <a:endParaRPr lang="en-US" altLang="en-US" sz="1200">
              <a:solidFill>
                <a:srgbClr val="045C75"/>
              </a:solidFill>
            </a:endParaRPr>
          </a:p>
        </p:txBody>
      </p:sp>
      <p:pic>
        <p:nvPicPr>
          <p:cNvPr id="101379" name="Picture 23" descr="Mets in dura">
            <a:extLst>
              <a:ext uri="{FF2B5EF4-FFF2-40B4-BE49-F238E27FC236}">
                <a16:creationId xmlns:a16="http://schemas.microsoft.com/office/drawing/2014/main" id="{F790A236-E240-992C-18B3-D98462D5591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31300" cy="6858000"/>
          </a:xfrm>
          <a:noFill/>
        </p:spPr>
      </p:pic>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1CBBB9F-0ED3-84FD-B57A-5762264B359E}"/>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A222885A-DC71-4A75-9341-F8539E2150F8}" type="slidenum">
              <a:rPr lang="en-US" altLang="en-US" sz="1200">
                <a:solidFill>
                  <a:srgbClr val="045C75"/>
                </a:solidFill>
              </a:rPr>
              <a:pPr eaLnBrk="1" hangingPunct="1"/>
              <a:t>38</a:t>
            </a:fld>
            <a:endParaRPr lang="en-US" altLang="en-US" sz="1200">
              <a:solidFill>
                <a:srgbClr val="045C75"/>
              </a:solidFill>
            </a:endParaRPr>
          </a:p>
        </p:txBody>
      </p:sp>
      <p:pic>
        <p:nvPicPr>
          <p:cNvPr id="102403" name="Content Placeholder 7" descr="metastatic tumor">
            <a:extLst>
              <a:ext uri="{FF2B5EF4-FFF2-40B4-BE49-F238E27FC236}">
                <a16:creationId xmlns:a16="http://schemas.microsoft.com/office/drawing/2014/main" id="{253E6AED-3C68-4E59-5163-E9064659489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72575" cy="6867525"/>
          </a:xfrm>
          <a:noFill/>
        </p:spPr>
      </p:pic>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Content Placeholder 9" descr="metastatic melanoma">
            <a:extLst>
              <a:ext uri="{FF2B5EF4-FFF2-40B4-BE49-F238E27FC236}">
                <a16:creationId xmlns:a16="http://schemas.microsoft.com/office/drawing/2014/main" id="{5B38AC02-F952-EC48-1942-B6A5EEBB395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p:spPr>
      </p:pic>
      <p:sp>
        <p:nvSpPr>
          <p:cNvPr id="7" name="Slide Number Placeholder 6">
            <a:extLst>
              <a:ext uri="{FF2B5EF4-FFF2-40B4-BE49-F238E27FC236}">
                <a16:creationId xmlns:a16="http://schemas.microsoft.com/office/drawing/2014/main" id="{1AB2D35B-6BA2-0BEA-F0E6-4395E2BEF690}"/>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79A17C6A-D110-4B42-898A-85A3EFA515A2}" type="slidenum">
              <a:rPr lang="en-US" altLang="en-US" sz="1200">
                <a:solidFill>
                  <a:srgbClr val="045C75"/>
                </a:solidFill>
              </a:rPr>
              <a:pPr eaLnBrk="1" hangingPunct="1"/>
              <a:t>39</a:t>
            </a:fld>
            <a:endParaRPr lang="en-US" altLang="en-US" sz="1200">
              <a:solidFill>
                <a:srgbClr val="045C75"/>
              </a:solidFill>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2EC556C5-E917-8E75-6608-B4E47783E869}"/>
              </a:ext>
            </a:extLst>
          </p:cNvPr>
          <p:cNvSpPr>
            <a:spLocks noGrp="1" noChangeArrowheads="1"/>
          </p:cNvSpPr>
          <p:nvPr>
            <p:ph type="title"/>
          </p:nvPr>
        </p:nvSpPr>
        <p:spPr/>
        <p:txBody>
          <a:bodyPr/>
          <a:lstStyle/>
          <a:p>
            <a:pPr eaLnBrk="1" hangingPunct="1"/>
            <a:r>
              <a:rPr lang="en-US" altLang="en-US" b="1"/>
              <a:t>Malignant</a:t>
            </a:r>
            <a:r>
              <a:rPr lang="en-US" altLang="en-US"/>
              <a:t> Brain Tumors</a:t>
            </a:r>
          </a:p>
        </p:txBody>
      </p:sp>
      <p:sp>
        <p:nvSpPr>
          <p:cNvPr id="9219" name="Rectangle 3">
            <a:extLst>
              <a:ext uri="{FF2B5EF4-FFF2-40B4-BE49-F238E27FC236}">
                <a16:creationId xmlns:a16="http://schemas.microsoft.com/office/drawing/2014/main" id="{4D205387-01AA-DFF2-0960-2FFF7F73372C}"/>
              </a:ext>
            </a:extLst>
          </p:cNvPr>
          <p:cNvSpPr>
            <a:spLocks noGrp="1" noChangeArrowheads="1"/>
          </p:cNvSpPr>
          <p:nvPr>
            <p:ph idx="1"/>
          </p:nvPr>
        </p:nvSpPr>
        <p:spPr/>
        <p:txBody>
          <a:bodyPr/>
          <a:lstStyle/>
          <a:p>
            <a:pPr eaLnBrk="1" hangingPunct="1">
              <a:lnSpc>
                <a:spcPct val="80000"/>
              </a:lnSpc>
              <a:buFont typeface="Courier New" panose="02070309020205020404" pitchFamily="49" charset="0"/>
              <a:buChar char="o"/>
            </a:pPr>
            <a:r>
              <a:rPr lang="en-US" altLang="en-US" sz="2200"/>
              <a:t>A </a:t>
            </a:r>
            <a:r>
              <a:rPr lang="en-US" altLang="en-US" sz="2200" b="1"/>
              <a:t>malignant brain tumor</a:t>
            </a:r>
            <a:r>
              <a:rPr lang="en-US" altLang="en-US" sz="2200"/>
              <a:t> is dangerous because it consists of cancerous cells growing into adjacent brain tissue causing invasion and destruction of it</a:t>
            </a:r>
          </a:p>
          <a:p>
            <a:pPr eaLnBrk="1" hangingPunct="1">
              <a:lnSpc>
                <a:spcPct val="80000"/>
              </a:lnSpc>
              <a:buFont typeface="Courier New" panose="02070309020205020404" pitchFamily="49" charset="0"/>
              <a:buChar char="o"/>
            </a:pPr>
            <a:r>
              <a:rPr lang="en-US" altLang="en-US" sz="2200"/>
              <a:t>Can grow more rapidly</a:t>
            </a:r>
          </a:p>
          <a:p>
            <a:pPr eaLnBrk="1" hangingPunct="1">
              <a:lnSpc>
                <a:spcPct val="80000"/>
              </a:lnSpc>
              <a:buFont typeface="Courier New" panose="02070309020205020404" pitchFamily="49" charset="0"/>
              <a:buChar char="o"/>
            </a:pPr>
            <a:r>
              <a:rPr lang="en-US" altLang="en-US" sz="2200"/>
              <a:t>Poor differentiation</a:t>
            </a:r>
          </a:p>
          <a:p>
            <a:pPr eaLnBrk="1" hangingPunct="1">
              <a:lnSpc>
                <a:spcPct val="80000"/>
              </a:lnSpc>
              <a:buFont typeface="Courier New" panose="02070309020205020404" pitchFamily="49" charset="0"/>
              <a:buChar char="o"/>
            </a:pPr>
            <a:r>
              <a:rPr lang="en-US" altLang="en-US" sz="2200"/>
              <a:t>Increased cellularity</a:t>
            </a:r>
          </a:p>
          <a:p>
            <a:pPr eaLnBrk="1" hangingPunct="1">
              <a:lnSpc>
                <a:spcPct val="80000"/>
              </a:lnSpc>
              <a:buFont typeface="Courier New" panose="02070309020205020404" pitchFamily="49" charset="0"/>
              <a:buChar char="o"/>
            </a:pPr>
            <a:r>
              <a:rPr lang="en-US" altLang="en-US" sz="2200"/>
              <a:t>Necrosis and vascular proliferation</a:t>
            </a:r>
          </a:p>
          <a:p>
            <a:pPr eaLnBrk="1" hangingPunct="1">
              <a:lnSpc>
                <a:spcPct val="80000"/>
              </a:lnSpc>
              <a:buFont typeface="Courier New" panose="02070309020205020404" pitchFamily="49" charset="0"/>
              <a:buChar char="o"/>
            </a:pPr>
            <a:r>
              <a:rPr lang="en-US" altLang="en-US" sz="2200"/>
              <a:t>However, unlike cancers elsewhere in your body, primary malignant brain tumors rarely spread from the brain</a:t>
            </a:r>
          </a:p>
          <a:p>
            <a:pPr eaLnBrk="1" hangingPunct="1">
              <a:lnSpc>
                <a:spcPct val="80000"/>
              </a:lnSpc>
              <a:buFont typeface="Courier New" panose="02070309020205020404" pitchFamily="49" charset="0"/>
              <a:buChar char="o"/>
            </a:pPr>
            <a:r>
              <a:rPr lang="en-US" altLang="en-US" sz="2200"/>
              <a:t>The life threatening nature of a malignant brain tumor depends on both the type of cancerous cells that comprise the tumor and the exact location of the tumor in the brain </a:t>
            </a:r>
          </a:p>
        </p:txBody>
      </p:sp>
      <p:sp>
        <p:nvSpPr>
          <p:cNvPr id="6" name="Slide Number Placeholder 5">
            <a:extLst>
              <a:ext uri="{FF2B5EF4-FFF2-40B4-BE49-F238E27FC236}">
                <a16:creationId xmlns:a16="http://schemas.microsoft.com/office/drawing/2014/main" id="{8EA3DC18-6542-3EBE-3CB1-AFD3FD86565B}"/>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83116E73-9C27-4615-932A-B59FAF514BE8}" type="slidenum">
              <a:rPr lang="en-US" altLang="en-US" sz="1200">
                <a:solidFill>
                  <a:srgbClr val="045C75"/>
                </a:solidFill>
              </a:rPr>
              <a:pPr eaLnBrk="1" hangingPunct="1"/>
              <a:t>4</a:t>
            </a:fld>
            <a:endParaRPr lang="en-US" altLang="en-US" sz="1200">
              <a:solidFill>
                <a:srgbClr val="045C75"/>
              </a:solidFill>
            </a:endParaRPr>
          </a:p>
        </p:txBody>
      </p:sp>
      <p:pic>
        <p:nvPicPr>
          <p:cNvPr id="3" name="Picture 2" descr="A circular logo with text&#10;&#10;AI-generated content may be incorrect.">
            <a:extLst>
              <a:ext uri="{FF2B5EF4-FFF2-40B4-BE49-F238E27FC236}">
                <a16:creationId xmlns:a16="http://schemas.microsoft.com/office/drawing/2014/main" id="{1A58C888-E391-416E-266B-E89F21AC32FD}"/>
              </a:ext>
            </a:extLst>
          </p:cNvPr>
          <p:cNvPicPr>
            <a:picLocks noChangeAspect="1"/>
          </p:cNvPicPr>
          <p:nvPr/>
        </p:nvPicPr>
        <p:blipFill>
          <a:blip r:embed="rId2"/>
          <a:stretch>
            <a:fillRect/>
          </a:stretch>
        </p:blipFill>
        <p:spPr>
          <a:xfrm>
            <a:off x="7602459" y="117205"/>
            <a:ext cx="1438275" cy="1438275"/>
          </a:xfrm>
          <a:prstGeom prst="rect">
            <a:avLst/>
          </a:prstGeom>
        </p:spPr>
      </p:pic>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C5C955D-020E-793F-E141-BBF494ECC7F3}"/>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49BE9970-4268-4A34-B5DF-57F20FAC21AF}" type="slidenum">
              <a:rPr lang="en-US" altLang="en-US" sz="1200">
                <a:solidFill>
                  <a:srgbClr val="045C75"/>
                </a:solidFill>
              </a:rPr>
              <a:pPr eaLnBrk="1" hangingPunct="1"/>
              <a:t>40</a:t>
            </a:fld>
            <a:endParaRPr lang="en-US" altLang="en-US" sz="1200">
              <a:solidFill>
                <a:srgbClr val="045C75"/>
              </a:solidFill>
            </a:endParaRPr>
          </a:p>
        </p:txBody>
      </p:sp>
      <p:pic>
        <p:nvPicPr>
          <p:cNvPr id="104451" name="Picture 2" descr="C:\Documents and Settings\Admin\My Documents\My Pictures\braintumors\image004.jpg">
            <a:extLst>
              <a:ext uri="{FF2B5EF4-FFF2-40B4-BE49-F238E27FC236}">
                <a16:creationId xmlns:a16="http://schemas.microsoft.com/office/drawing/2014/main" id="{B91034BD-80FA-8984-DDCA-3BF9011533B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p:spPr>
      </p:pic>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4">
            <a:extLst>
              <a:ext uri="{FF2B5EF4-FFF2-40B4-BE49-F238E27FC236}">
                <a16:creationId xmlns:a16="http://schemas.microsoft.com/office/drawing/2014/main" id="{7F276AA9-25BD-DB6F-00D6-1AE0A047FDBE}"/>
              </a:ext>
            </a:extLst>
          </p:cNvPr>
          <p:cNvSpPr>
            <a:spLocks noGrp="1"/>
          </p:cNvSpPr>
          <p:nvPr>
            <p:ph type="title"/>
          </p:nvPr>
        </p:nvSpPr>
        <p:spPr/>
        <p:txBody>
          <a:bodyPr/>
          <a:lstStyle/>
          <a:p>
            <a:pPr eaLnBrk="1" hangingPunct="1"/>
            <a:r>
              <a:rPr lang="en-US" altLang="en-US"/>
              <a:t>Management of brain tumors</a:t>
            </a:r>
          </a:p>
        </p:txBody>
      </p:sp>
      <p:sp>
        <p:nvSpPr>
          <p:cNvPr id="6" name="Content Placeholder 5">
            <a:extLst>
              <a:ext uri="{FF2B5EF4-FFF2-40B4-BE49-F238E27FC236}">
                <a16:creationId xmlns:a16="http://schemas.microsoft.com/office/drawing/2014/main" id="{03F6D2BE-0F4B-9B56-15FB-A491E0A4516C}"/>
              </a:ext>
            </a:extLst>
          </p:cNvPr>
          <p:cNvSpPr>
            <a:spLocks noGrp="1"/>
          </p:cNvSpPr>
          <p:nvPr>
            <p:ph idx="1"/>
          </p:nvPr>
        </p:nvSpPr>
        <p:spPr/>
        <p:txBody>
          <a:bodyPr>
            <a:normAutofit fontScale="92500" lnSpcReduction="20000"/>
          </a:bodyPr>
          <a:lstStyle/>
          <a:p>
            <a:pPr marL="274320" indent="-274320" eaLnBrk="1" fontAlgn="auto" hangingPunct="1">
              <a:spcAft>
                <a:spcPts val="0"/>
              </a:spcAft>
              <a:buClr>
                <a:schemeClr val="accent3"/>
              </a:buClr>
              <a:buFont typeface="Wingdings 2"/>
              <a:buChar char=""/>
              <a:defRPr/>
            </a:pPr>
            <a:r>
              <a:rPr lang="en-US" sz="2400" b="1" dirty="0"/>
              <a:t>Surgery</a:t>
            </a:r>
            <a:r>
              <a:rPr lang="en-US" sz="2400" dirty="0"/>
              <a:t> is usually the first step in the treatment of brain tumors and is performed with 3 principal aims:</a:t>
            </a:r>
          </a:p>
          <a:p>
            <a:pPr marL="641033" lvl="1" indent="-274320" eaLnBrk="1" fontAlgn="auto" hangingPunct="1">
              <a:spcAft>
                <a:spcPts val="0"/>
              </a:spcAft>
              <a:buClr>
                <a:schemeClr val="accent3"/>
              </a:buClr>
              <a:buFont typeface="Wingdings 2"/>
              <a:buChar char=""/>
              <a:defRPr/>
            </a:pPr>
            <a:r>
              <a:rPr lang="en-US" dirty="0"/>
              <a:t>To make a definite diagnosis</a:t>
            </a:r>
          </a:p>
          <a:p>
            <a:pPr marL="641033" lvl="1" indent="-274320" eaLnBrk="1" fontAlgn="auto" hangingPunct="1">
              <a:spcAft>
                <a:spcPts val="0"/>
              </a:spcAft>
              <a:buClr>
                <a:schemeClr val="accent3"/>
              </a:buClr>
              <a:buFont typeface="Wingdings 2"/>
              <a:buChar char=""/>
              <a:defRPr/>
            </a:pPr>
            <a:r>
              <a:rPr lang="en-US" dirty="0"/>
              <a:t>Tumor reduction to alleviate the symptoms of raised ICP</a:t>
            </a:r>
          </a:p>
          <a:p>
            <a:pPr marL="641033" lvl="1" indent="-274320" eaLnBrk="1" fontAlgn="auto" hangingPunct="1">
              <a:spcAft>
                <a:spcPts val="0"/>
              </a:spcAft>
              <a:buClr>
                <a:schemeClr val="accent3"/>
              </a:buClr>
              <a:buFont typeface="Wingdings 2"/>
              <a:buChar char=""/>
              <a:defRPr/>
            </a:pPr>
            <a:r>
              <a:rPr lang="en-US" dirty="0"/>
              <a:t>Reduction of tumor mass as a precursor to adjuvant treatments</a:t>
            </a:r>
          </a:p>
          <a:p>
            <a:pPr marL="274320" indent="-274320" eaLnBrk="1" fontAlgn="auto" hangingPunct="1">
              <a:spcAft>
                <a:spcPts val="0"/>
              </a:spcAft>
              <a:buClr>
                <a:schemeClr val="accent3"/>
              </a:buClr>
              <a:buFont typeface="Wingdings 2"/>
              <a:buChar char=""/>
              <a:defRPr/>
            </a:pPr>
            <a:r>
              <a:rPr lang="en-US" sz="2400" dirty="0"/>
              <a:t>A </a:t>
            </a:r>
            <a:r>
              <a:rPr lang="en-US" sz="2400" b="1" dirty="0"/>
              <a:t>biopsy</a:t>
            </a:r>
            <a:r>
              <a:rPr lang="en-US" sz="2400" dirty="0"/>
              <a:t> is also done to obtain the definite histological diagnosis, if:</a:t>
            </a:r>
          </a:p>
          <a:p>
            <a:pPr marL="641033" lvl="1" indent="-274320" eaLnBrk="1" fontAlgn="auto" hangingPunct="1">
              <a:spcAft>
                <a:spcPts val="0"/>
              </a:spcAft>
              <a:buClr>
                <a:schemeClr val="accent3"/>
              </a:buClr>
              <a:buFont typeface="Wingdings 2"/>
              <a:buChar char=""/>
              <a:defRPr/>
            </a:pPr>
            <a:r>
              <a:rPr lang="en-US" sz="2200" dirty="0"/>
              <a:t>The tumor is small and deep seated</a:t>
            </a:r>
          </a:p>
          <a:p>
            <a:pPr marL="641033" lvl="1" indent="-274320" eaLnBrk="1" fontAlgn="auto" hangingPunct="1">
              <a:spcAft>
                <a:spcPts val="0"/>
              </a:spcAft>
              <a:buClr>
                <a:schemeClr val="accent3"/>
              </a:buClr>
              <a:buFont typeface="Wingdings 2"/>
              <a:buChar char=""/>
              <a:defRPr/>
            </a:pPr>
            <a:r>
              <a:rPr lang="en-US" sz="2200" dirty="0"/>
              <a:t>Tumor is diffuse without major features of raised ICP, and macroscopic resection is not feasible</a:t>
            </a:r>
          </a:p>
          <a:p>
            <a:pPr marL="641033" lvl="1" indent="-274320" eaLnBrk="1" fontAlgn="auto" hangingPunct="1">
              <a:spcAft>
                <a:spcPts val="0"/>
              </a:spcAft>
              <a:buClr>
                <a:schemeClr val="accent3"/>
              </a:buClr>
              <a:buFont typeface="Wingdings 2"/>
              <a:buChar char=""/>
              <a:defRPr/>
            </a:pPr>
            <a:r>
              <a:rPr lang="en-US" sz="2200" dirty="0"/>
              <a:t>The tumor involves highly eloquent areas without pronounced features of raised ICP</a:t>
            </a:r>
            <a:br>
              <a:rPr lang="en-US" dirty="0"/>
            </a:br>
            <a:endParaRPr lang="en-US" dirty="0"/>
          </a:p>
        </p:txBody>
      </p:sp>
      <p:sp>
        <p:nvSpPr>
          <p:cNvPr id="8" name="Slide Number Placeholder 7">
            <a:extLst>
              <a:ext uri="{FF2B5EF4-FFF2-40B4-BE49-F238E27FC236}">
                <a16:creationId xmlns:a16="http://schemas.microsoft.com/office/drawing/2014/main" id="{BEC1E59D-809C-F86D-B0AC-B0E9DA23C99D}"/>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EF8A2DED-4099-48AA-B38E-694111A6792F}" type="slidenum">
              <a:rPr lang="en-US" altLang="en-US" sz="1200">
                <a:solidFill>
                  <a:srgbClr val="045C75"/>
                </a:solidFill>
              </a:rPr>
              <a:pPr eaLnBrk="1" hangingPunct="1"/>
              <a:t>41</a:t>
            </a:fld>
            <a:endParaRPr lang="en-US" altLang="en-US" sz="1200">
              <a:solidFill>
                <a:srgbClr val="045C75"/>
              </a:solidFill>
            </a:endParaRPr>
          </a:p>
        </p:txBody>
      </p:sp>
      <p:pic>
        <p:nvPicPr>
          <p:cNvPr id="3" name="Picture 2" descr="A circular logo with text&#10;&#10;AI-generated content may be incorrect.">
            <a:extLst>
              <a:ext uri="{FF2B5EF4-FFF2-40B4-BE49-F238E27FC236}">
                <a16:creationId xmlns:a16="http://schemas.microsoft.com/office/drawing/2014/main" id="{E456F9AA-7400-2D21-1198-EEDAC85A4437}"/>
              </a:ext>
            </a:extLst>
          </p:cNvPr>
          <p:cNvPicPr>
            <a:picLocks noChangeAspect="1"/>
          </p:cNvPicPr>
          <p:nvPr/>
        </p:nvPicPr>
        <p:blipFill>
          <a:blip r:embed="rId2"/>
          <a:stretch>
            <a:fillRect/>
          </a:stretch>
        </p:blipFill>
        <p:spPr>
          <a:xfrm>
            <a:off x="7602459" y="117205"/>
            <a:ext cx="1438275" cy="1143760"/>
          </a:xfrm>
          <a:prstGeom prst="rect">
            <a:avLst/>
          </a:prstGeom>
        </p:spPr>
      </p:pic>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a:extLst>
              <a:ext uri="{FF2B5EF4-FFF2-40B4-BE49-F238E27FC236}">
                <a16:creationId xmlns:a16="http://schemas.microsoft.com/office/drawing/2014/main" id="{191A385A-054F-6B61-34AC-FFF735CB5B17}"/>
              </a:ext>
            </a:extLst>
          </p:cNvPr>
          <p:cNvSpPr>
            <a:spLocks noGrp="1"/>
          </p:cNvSpPr>
          <p:nvPr>
            <p:ph type="title"/>
          </p:nvPr>
        </p:nvSpPr>
        <p:spPr/>
        <p:txBody>
          <a:bodyPr/>
          <a:lstStyle/>
          <a:p>
            <a:pPr eaLnBrk="1" hangingPunct="1"/>
            <a:r>
              <a:rPr lang="en-US" altLang="en-US"/>
              <a:t>Other adjuvant therapies</a:t>
            </a:r>
          </a:p>
        </p:txBody>
      </p:sp>
      <p:sp>
        <p:nvSpPr>
          <p:cNvPr id="106499" name="Content Placeholder 2">
            <a:extLst>
              <a:ext uri="{FF2B5EF4-FFF2-40B4-BE49-F238E27FC236}">
                <a16:creationId xmlns:a16="http://schemas.microsoft.com/office/drawing/2014/main" id="{CC089F24-FCA6-A107-F603-B8EBF232EA0A}"/>
              </a:ext>
            </a:extLst>
          </p:cNvPr>
          <p:cNvSpPr>
            <a:spLocks noGrp="1"/>
          </p:cNvSpPr>
          <p:nvPr>
            <p:ph idx="1"/>
          </p:nvPr>
        </p:nvSpPr>
        <p:spPr/>
        <p:txBody>
          <a:bodyPr/>
          <a:lstStyle/>
          <a:p>
            <a:pPr eaLnBrk="1" hangingPunct="1"/>
            <a:r>
              <a:rPr lang="en-US" altLang="en-US"/>
              <a:t>Radiotherapy</a:t>
            </a:r>
          </a:p>
          <a:p>
            <a:pPr eaLnBrk="1" hangingPunct="1"/>
            <a:r>
              <a:rPr lang="en-US" altLang="en-US"/>
              <a:t>Chemotherapy</a:t>
            </a:r>
          </a:p>
          <a:p>
            <a:pPr eaLnBrk="1" hangingPunct="1"/>
            <a:r>
              <a:rPr lang="en-US" altLang="en-US"/>
              <a:t>Steroids</a:t>
            </a:r>
          </a:p>
          <a:p>
            <a:pPr eaLnBrk="1" hangingPunct="1"/>
            <a:endParaRPr lang="en-US" altLang="en-US"/>
          </a:p>
        </p:txBody>
      </p:sp>
      <p:sp>
        <p:nvSpPr>
          <p:cNvPr id="4" name="Slide Number Placeholder 3">
            <a:extLst>
              <a:ext uri="{FF2B5EF4-FFF2-40B4-BE49-F238E27FC236}">
                <a16:creationId xmlns:a16="http://schemas.microsoft.com/office/drawing/2014/main" id="{A95461C6-A980-1B44-8443-F0F8B4BCEF53}"/>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5E4F70DA-E3C7-4149-BE2D-F24A3A78F941}" type="slidenum">
              <a:rPr lang="en-US" altLang="en-US" sz="1200">
                <a:solidFill>
                  <a:srgbClr val="045C75"/>
                </a:solidFill>
              </a:rPr>
              <a:pPr eaLnBrk="1" hangingPunct="1"/>
              <a:t>42</a:t>
            </a:fld>
            <a:endParaRPr lang="en-US" altLang="en-US" sz="1200">
              <a:solidFill>
                <a:srgbClr val="045C75"/>
              </a:solidFill>
            </a:endParaRPr>
          </a:p>
        </p:txBody>
      </p:sp>
      <p:pic>
        <p:nvPicPr>
          <p:cNvPr id="3" name="Picture 2" descr="A circular logo with text&#10;&#10;AI-generated content may be incorrect.">
            <a:extLst>
              <a:ext uri="{FF2B5EF4-FFF2-40B4-BE49-F238E27FC236}">
                <a16:creationId xmlns:a16="http://schemas.microsoft.com/office/drawing/2014/main" id="{C426EDF4-55B9-AFF5-E792-56AE96CFD915}"/>
              </a:ext>
            </a:extLst>
          </p:cNvPr>
          <p:cNvPicPr>
            <a:picLocks noChangeAspect="1"/>
          </p:cNvPicPr>
          <p:nvPr/>
        </p:nvPicPr>
        <p:blipFill>
          <a:blip r:embed="rId2"/>
          <a:stretch>
            <a:fillRect/>
          </a:stretch>
        </p:blipFill>
        <p:spPr>
          <a:xfrm>
            <a:off x="7602459" y="117205"/>
            <a:ext cx="1438275" cy="1438275"/>
          </a:xfrm>
          <a:prstGeom prst="rect">
            <a:avLst/>
          </a:prstGeom>
        </p:spPr>
      </p:pic>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3C0D3-00BE-C29E-C91C-EB705178605A}"/>
              </a:ext>
            </a:extLst>
          </p:cNvPr>
          <p:cNvSpPr>
            <a:spLocks noGrp="1"/>
          </p:cNvSpPr>
          <p:nvPr>
            <p:ph type="title"/>
          </p:nvPr>
        </p:nvSpPr>
        <p:spPr>
          <a:xfrm>
            <a:off x="1418993" y="1262411"/>
            <a:ext cx="8229600" cy="1143000"/>
          </a:xfrm>
        </p:spPr>
        <p:txBody>
          <a:bodyPr/>
          <a:lstStyle/>
          <a:p>
            <a:r>
              <a:rPr lang="en-US" sz="3800" dirty="0">
                <a:solidFill>
                  <a:schemeClr val="accent1">
                    <a:lumMod val="76000"/>
                  </a:schemeClr>
                </a:solidFill>
                <a:latin typeface="Constantia"/>
              </a:rPr>
              <a:t>                                                                        </a:t>
            </a:r>
            <a:r>
              <a:rPr lang="en-US" sz="3800" dirty="0">
                <a:solidFill>
                  <a:schemeClr val="accent2">
                    <a:lumMod val="76000"/>
                  </a:schemeClr>
                </a:solidFill>
                <a:latin typeface="Constantia"/>
              </a:rPr>
              <a:t>Artificial</a:t>
            </a:r>
            <a:r>
              <a:rPr lang="en-US" sz="3800" dirty="0">
                <a:solidFill>
                  <a:schemeClr val="accent1">
                    <a:lumMod val="76000"/>
                  </a:schemeClr>
                </a:solidFill>
                <a:latin typeface="Constantia"/>
              </a:rPr>
              <a:t> intelligence :</a:t>
            </a:r>
          </a:p>
          <a:p>
            <a:endParaRPr lang="en-US" dirty="0">
              <a:ea typeface="Calibri"/>
              <a:cs typeface="Calibri"/>
            </a:endParaRPr>
          </a:p>
        </p:txBody>
      </p:sp>
      <p:sp>
        <p:nvSpPr>
          <p:cNvPr id="3" name="Content Placeholder 2">
            <a:extLst>
              <a:ext uri="{FF2B5EF4-FFF2-40B4-BE49-F238E27FC236}">
                <a16:creationId xmlns:a16="http://schemas.microsoft.com/office/drawing/2014/main" id="{F92C6B38-08BE-A47B-C3EB-38ECAFBA01EC}"/>
              </a:ext>
            </a:extLst>
          </p:cNvPr>
          <p:cNvSpPr>
            <a:spLocks noGrp="1"/>
          </p:cNvSpPr>
          <p:nvPr>
            <p:ph idx="1"/>
          </p:nvPr>
        </p:nvSpPr>
        <p:spPr/>
        <p:txBody>
          <a:bodyPr/>
          <a:lstStyle/>
          <a:p>
            <a:r>
              <a:rPr lang="en-US" dirty="0"/>
              <a:t>The application of AI is accelerating the paradigm shift towards patient tailored brain tumor management, achieving optimal onco-functional balance for each individual. AI based models can positively impact different stages of diagnostic and therapeutic process.</a:t>
            </a:r>
          </a:p>
        </p:txBody>
      </p:sp>
      <p:sp>
        <p:nvSpPr>
          <p:cNvPr id="4" name="Slide Number Placeholder 3">
            <a:extLst>
              <a:ext uri="{FF2B5EF4-FFF2-40B4-BE49-F238E27FC236}">
                <a16:creationId xmlns:a16="http://schemas.microsoft.com/office/drawing/2014/main" id="{000AC9CB-D281-931C-9C11-1125CFE30B45}"/>
              </a:ext>
            </a:extLst>
          </p:cNvPr>
          <p:cNvSpPr>
            <a:spLocks noGrp="1"/>
          </p:cNvSpPr>
          <p:nvPr>
            <p:ph type="sldNum" sz="quarter" idx="12"/>
          </p:nvPr>
        </p:nvSpPr>
        <p:spPr/>
        <p:txBody>
          <a:bodyPr/>
          <a:lstStyle/>
          <a:p>
            <a:fld id="{36D536BA-B7C6-44FD-ACE5-645A5F971432}" type="slidenum">
              <a:rPr lang="en-US" altLang="en-US"/>
              <a:pPr/>
              <a:t>43</a:t>
            </a:fld>
            <a:endParaRPr lang="en-US" altLang="en-US"/>
          </a:p>
        </p:txBody>
      </p:sp>
      <p:pic>
        <p:nvPicPr>
          <p:cNvPr id="5" name="Picture 4" descr="A circular logo with text&#10;&#10;AI-generated content may be incorrect.">
            <a:extLst>
              <a:ext uri="{FF2B5EF4-FFF2-40B4-BE49-F238E27FC236}">
                <a16:creationId xmlns:a16="http://schemas.microsoft.com/office/drawing/2014/main" id="{1F206FB1-38CB-AF57-CDD5-C0CD041D2DCD}"/>
              </a:ext>
            </a:extLst>
          </p:cNvPr>
          <p:cNvPicPr>
            <a:picLocks noChangeAspect="1"/>
          </p:cNvPicPr>
          <p:nvPr/>
        </p:nvPicPr>
        <p:blipFill>
          <a:blip r:embed="rId2"/>
          <a:stretch>
            <a:fillRect/>
          </a:stretch>
        </p:blipFill>
        <p:spPr>
          <a:xfrm>
            <a:off x="7569820" y="98502"/>
            <a:ext cx="1447800" cy="1447800"/>
          </a:xfrm>
          <a:prstGeom prst="rect">
            <a:avLst/>
          </a:prstGeom>
        </p:spPr>
      </p:pic>
    </p:spTree>
    <p:extLst>
      <p:ext uri="{BB962C8B-B14F-4D97-AF65-F5344CB8AC3E}">
        <p14:creationId xmlns:p14="http://schemas.microsoft.com/office/powerpoint/2010/main" val="1191443307"/>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67AF4-E697-CDBA-B0A8-8D7033A4EEEA}"/>
              </a:ext>
            </a:extLst>
          </p:cNvPr>
          <p:cNvSpPr>
            <a:spLocks noGrp="1"/>
          </p:cNvSpPr>
          <p:nvPr>
            <p:ph type="title"/>
          </p:nvPr>
        </p:nvSpPr>
        <p:spPr>
          <a:xfrm>
            <a:off x="1474749" y="1541192"/>
            <a:ext cx="8229600" cy="1003610"/>
          </a:xfrm>
        </p:spPr>
        <p:txBody>
          <a:bodyPr/>
          <a:lstStyle/>
          <a:p>
            <a:r>
              <a:rPr lang="en-US" sz="3600" dirty="0">
                <a:solidFill>
                  <a:schemeClr val="accent1">
                    <a:lumMod val="76000"/>
                  </a:schemeClr>
                </a:solidFill>
                <a:latin typeface="Arial"/>
                <a:cs typeface="Arial"/>
              </a:rPr>
              <a:t>EOLA( END OF LECTURE ASSESSMENT)</a:t>
            </a:r>
          </a:p>
          <a:p>
            <a:endParaRPr lang="en-US" dirty="0">
              <a:ea typeface="Calibri"/>
              <a:cs typeface="Calibri"/>
            </a:endParaRPr>
          </a:p>
        </p:txBody>
      </p:sp>
      <p:sp>
        <p:nvSpPr>
          <p:cNvPr id="3" name="Content Placeholder 2">
            <a:extLst>
              <a:ext uri="{FF2B5EF4-FFF2-40B4-BE49-F238E27FC236}">
                <a16:creationId xmlns:a16="http://schemas.microsoft.com/office/drawing/2014/main" id="{6F84CD13-7E11-0426-E05F-EC2E3936552C}"/>
              </a:ext>
            </a:extLst>
          </p:cNvPr>
          <p:cNvSpPr>
            <a:spLocks noGrp="1"/>
          </p:cNvSpPr>
          <p:nvPr>
            <p:ph idx="1"/>
          </p:nvPr>
        </p:nvSpPr>
        <p:spPr/>
        <p:txBody>
          <a:bodyPr/>
          <a:lstStyle/>
          <a:p>
            <a:r>
              <a:rPr lang="en-US" dirty="0"/>
              <a:t>A 12 years boy presented with sudden multiple episodes of generalized tonic </a:t>
            </a:r>
            <a:r>
              <a:rPr lang="en-US" dirty="0" err="1"/>
              <a:t>clonic</a:t>
            </a:r>
            <a:r>
              <a:rPr lang="en-US" dirty="0"/>
              <a:t> seizures along with altered state of consciousness .He has been diagnosed with brain tumor recently and had been already scheduled for surgery.</a:t>
            </a:r>
          </a:p>
          <a:p>
            <a:r>
              <a:rPr lang="en-US" dirty="0"/>
              <a:t>What will be the 1st step in management at the moment?</a:t>
            </a:r>
          </a:p>
          <a:p>
            <a:pPr marL="0" indent="0">
              <a:buNone/>
            </a:pPr>
            <a:endParaRPr lang="en-US" dirty="0"/>
          </a:p>
        </p:txBody>
      </p:sp>
      <p:sp>
        <p:nvSpPr>
          <p:cNvPr id="4" name="Slide Number Placeholder 3">
            <a:extLst>
              <a:ext uri="{FF2B5EF4-FFF2-40B4-BE49-F238E27FC236}">
                <a16:creationId xmlns:a16="http://schemas.microsoft.com/office/drawing/2014/main" id="{C5DCBCC8-8E9C-7532-4A5F-313A48D54D63}"/>
              </a:ext>
            </a:extLst>
          </p:cNvPr>
          <p:cNvSpPr>
            <a:spLocks noGrp="1"/>
          </p:cNvSpPr>
          <p:nvPr>
            <p:ph type="sldNum" sz="quarter" idx="12"/>
          </p:nvPr>
        </p:nvSpPr>
        <p:spPr/>
        <p:txBody>
          <a:bodyPr/>
          <a:lstStyle/>
          <a:p>
            <a:fld id="{36D536BA-B7C6-44FD-ACE5-645A5F971432}" type="slidenum">
              <a:rPr lang="en-US" altLang="en-US"/>
              <a:pPr/>
              <a:t>44</a:t>
            </a:fld>
            <a:endParaRPr lang="en-US" altLang="en-US"/>
          </a:p>
        </p:txBody>
      </p:sp>
      <p:pic>
        <p:nvPicPr>
          <p:cNvPr id="5" name="Picture 4" descr="A circular logo with text&#10;&#10;AI-generated content may be incorrect.">
            <a:extLst>
              <a:ext uri="{FF2B5EF4-FFF2-40B4-BE49-F238E27FC236}">
                <a16:creationId xmlns:a16="http://schemas.microsoft.com/office/drawing/2014/main" id="{F1BB7FCF-9DFD-990F-6904-0D1F0F142BBE}"/>
              </a:ext>
            </a:extLst>
          </p:cNvPr>
          <p:cNvPicPr>
            <a:picLocks noChangeAspect="1"/>
          </p:cNvPicPr>
          <p:nvPr/>
        </p:nvPicPr>
        <p:blipFill>
          <a:blip r:embed="rId2"/>
          <a:stretch>
            <a:fillRect/>
          </a:stretch>
        </p:blipFill>
        <p:spPr>
          <a:xfrm>
            <a:off x="7569820" y="98502"/>
            <a:ext cx="1447800" cy="1447800"/>
          </a:xfrm>
          <a:prstGeom prst="rect">
            <a:avLst/>
          </a:prstGeom>
        </p:spPr>
      </p:pic>
    </p:spTree>
    <p:extLst>
      <p:ext uri="{BB962C8B-B14F-4D97-AF65-F5344CB8AC3E}">
        <p14:creationId xmlns:p14="http://schemas.microsoft.com/office/powerpoint/2010/main" val="2120563505"/>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89B1F-1B51-A57B-3547-27CB6353E176}"/>
              </a:ext>
            </a:extLst>
          </p:cNvPr>
          <p:cNvSpPr>
            <a:spLocks noGrp="1"/>
          </p:cNvSpPr>
          <p:nvPr>
            <p:ph type="title"/>
          </p:nvPr>
        </p:nvSpPr>
        <p:spPr/>
        <p:txBody>
          <a:bodyPr/>
          <a:lstStyle/>
          <a:p>
            <a:r>
              <a:rPr lang="en-US" sz="4200" dirty="0">
                <a:solidFill>
                  <a:schemeClr val="accent1">
                    <a:lumMod val="76000"/>
                  </a:schemeClr>
                </a:solidFill>
                <a:latin typeface="Constantia"/>
              </a:rPr>
              <a:t>References:</a:t>
            </a:r>
            <a:endParaRPr lang="en-US" dirty="0">
              <a:solidFill>
                <a:schemeClr val="accent1">
                  <a:lumMod val="76000"/>
                </a:schemeClr>
              </a:solidFill>
              <a:ea typeface="Calibri"/>
              <a:cs typeface="Calibri"/>
            </a:endParaRPr>
          </a:p>
        </p:txBody>
      </p:sp>
      <p:sp>
        <p:nvSpPr>
          <p:cNvPr id="3" name="Content Placeholder 2">
            <a:extLst>
              <a:ext uri="{FF2B5EF4-FFF2-40B4-BE49-F238E27FC236}">
                <a16:creationId xmlns:a16="http://schemas.microsoft.com/office/drawing/2014/main" id="{C831FBEE-389D-F039-6DAE-8F2201D9851F}"/>
              </a:ext>
            </a:extLst>
          </p:cNvPr>
          <p:cNvSpPr>
            <a:spLocks noGrp="1"/>
          </p:cNvSpPr>
          <p:nvPr>
            <p:ph idx="1"/>
          </p:nvPr>
        </p:nvSpPr>
        <p:spPr/>
        <p:txBody>
          <a:bodyPr/>
          <a:lstStyle/>
          <a:p>
            <a:r>
              <a:rPr lang="en-US" dirty="0"/>
              <a:t>Greenberg Handbook of Surgery 10th Edition</a:t>
            </a:r>
          </a:p>
          <a:p>
            <a:r>
              <a:rPr lang="en-US" dirty="0"/>
              <a:t>Principles of Neurological Surgery 4th Edition </a:t>
            </a:r>
          </a:p>
          <a:p>
            <a:r>
              <a:rPr lang="en-US" dirty="0"/>
              <a:t>Youman's Neurological Surgery 6th Edition</a:t>
            </a:r>
          </a:p>
          <a:p>
            <a:pPr marL="0" indent="0">
              <a:buNone/>
            </a:pPr>
            <a:endParaRPr lang="en-US" dirty="0"/>
          </a:p>
        </p:txBody>
      </p:sp>
      <p:sp>
        <p:nvSpPr>
          <p:cNvPr id="4" name="Slide Number Placeholder 3">
            <a:extLst>
              <a:ext uri="{FF2B5EF4-FFF2-40B4-BE49-F238E27FC236}">
                <a16:creationId xmlns:a16="http://schemas.microsoft.com/office/drawing/2014/main" id="{65A4296A-E6D7-A0D4-638A-B3634310F912}"/>
              </a:ext>
            </a:extLst>
          </p:cNvPr>
          <p:cNvSpPr>
            <a:spLocks noGrp="1"/>
          </p:cNvSpPr>
          <p:nvPr>
            <p:ph type="sldNum" sz="quarter" idx="12"/>
          </p:nvPr>
        </p:nvSpPr>
        <p:spPr/>
        <p:txBody>
          <a:bodyPr/>
          <a:lstStyle/>
          <a:p>
            <a:fld id="{36D536BA-B7C6-44FD-ACE5-645A5F971432}" type="slidenum">
              <a:rPr lang="en-US" altLang="en-US"/>
              <a:pPr/>
              <a:t>45</a:t>
            </a:fld>
            <a:endParaRPr lang="en-US" altLang="en-US"/>
          </a:p>
        </p:txBody>
      </p:sp>
      <p:pic>
        <p:nvPicPr>
          <p:cNvPr id="5" name="Picture 4" descr="A circular logo with text&#10;&#10;AI-generated content may be incorrect.">
            <a:extLst>
              <a:ext uri="{FF2B5EF4-FFF2-40B4-BE49-F238E27FC236}">
                <a16:creationId xmlns:a16="http://schemas.microsoft.com/office/drawing/2014/main" id="{3B59ADF0-7F5B-A5E2-991C-CE94957ECBEC}"/>
              </a:ext>
            </a:extLst>
          </p:cNvPr>
          <p:cNvPicPr>
            <a:picLocks noChangeAspect="1"/>
          </p:cNvPicPr>
          <p:nvPr/>
        </p:nvPicPr>
        <p:blipFill>
          <a:blip r:embed="rId2"/>
          <a:stretch>
            <a:fillRect/>
          </a:stretch>
        </p:blipFill>
        <p:spPr>
          <a:xfrm>
            <a:off x="7695271" y="265771"/>
            <a:ext cx="1447800" cy="1447800"/>
          </a:xfrm>
          <a:prstGeom prst="rect">
            <a:avLst/>
          </a:prstGeom>
        </p:spPr>
      </p:pic>
    </p:spTree>
    <p:extLst>
      <p:ext uri="{BB962C8B-B14F-4D97-AF65-F5344CB8AC3E}">
        <p14:creationId xmlns:p14="http://schemas.microsoft.com/office/powerpoint/2010/main" val="1504244482"/>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B85C50-2BEC-5967-9C00-750EA58E5573}"/>
              </a:ext>
            </a:extLst>
          </p:cNvPr>
          <p:cNvSpPr>
            <a:spLocks noGrp="1"/>
          </p:cNvSpPr>
          <p:nvPr>
            <p:ph type="ctrTitle"/>
          </p:nvPr>
        </p:nvSpPr>
        <p:spPr>
          <a:ln>
            <a:miter lim="800000"/>
            <a:headEnd/>
            <a:tailEnd/>
          </a:ln>
        </p:spPr>
        <p:txBody>
          <a:bodyPr/>
          <a:lstStyle/>
          <a:p>
            <a:pPr eaLnBrk="1" fontAlgn="auto" hangingPunct="1">
              <a:spcAft>
                <a:spcPts val="0"/>
              </a:spcAft>
              <a:defRPr/>
            </a:pPr>
            <a:r>
              <a:rPr lang="en-US" dirty="0"/>
              <a:t>Thanks</a:t>
            </a:r>
          </a:p>
        </p:txBody>
      </p:sp>
      <p:sp>
        <p:nvSpPr>
          <p:cNvPr id="107523" name="Subtitle 7">
            <a:extLst>
              <a:ext uri="{FF2B5EF4-FFF2-40B4-BE49-F238E27FC236}">
                <a16:creationId xmlns:a16="http://schemas.microsoft.com/office/drawing/2014/main" id="{E0D01E2E-B735-8912-EB46-4AD576567FA3}"/>
              </a:ext>
            </a:extLst>
          </p:cNvPr>
          <p:cNvSpPr>
            <a:spLocks noGrp="1"/>
          </p:cNvSpPr>
          <p:nvPr>
            <p:ph type="subTitle" idx="1"/>
          </p:nvPr>
        </p:nvSpPr>
        <p:spPr>
          <a:xfrm>
            <a:off x="533400" y="3228975"/>
            <a:ext cx="7854950" cy="1752600"/>
          </a:xfrm>
        </p:spPr>
        <p:txBody>
          <a:bodyPr/>
          <a:lstStyle/>
          <a:p>
            <a:pPr marR="0"/>
            <a:endParaRPr lang="en-US" altLang="en-US"/>
          </a:p>
        </p:txBody>
      </p:sp>
      <p:sp>
        <p:nvSpPr>
          <p:cNvPr id="4" name="Slide Number Placeholder 3">
            <a:extLst>
              <a:ext uri="{FF2B5EF4-FFF2-40B4-BE49-F238E27FC236}">
                <a16:creationId xmlns:a16="http://schemas.microsoft.com/office/drawing/2014/main" id="{6BA6277C-283D-4938-AEC1-D55C7725C8A6}"/>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B80F743F-803A-469B-83A1-0FD6D53746A2}" type="slidenum">
              <a:rPr lang="en-US" altLang="en-US" sz="1200">
                <a:solidFill>
                  <a:srgbClr val="D1EAEE"/>
                </a:solidFill>
              </a:rPr>
              <a:pPr eaLnBrk="1" hangingPunct="1"/>
              <a:t>46</a:t>
            </a:fld>
            <a:endParaRPr lang="en-US" altLang="en-US" sz="1200">
              <a:solidFill>
                <a:srgbClr val="D1EAEE"/>
              </a:solidFill>
            </a:endParaRPr>
          </a:p>
        </p:txBody>
      </p:sp>
      <p:pic>
        <p:nvPicPr>
          <p:cNvPr id="107525" name="Picture 6" descr="C:\Documents and Settings\Admin\My Documents\My Pictures\braintumors\tumorcycle.gif">
            <a:extLst>
              <a:ext uri="{FF2B5EF4-FFF2-40B4-BE49-F238E27FC236}">
                <a16:creationId xmlns:a16="http://schemas.microsoft.com/office/drawing/2014/main" id="{2A776911-C657-FA9C-F2BA-02660ECDB946}"/>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0"/>
            <a:ext cx="4524375"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circular logo with text&#10;&#10;AI-generated content may be incorrect.">
            <a:extLst>
              <a:ext uri="{FF2B5EF4-FFF2-40B4-BE49-F238E27FC236}">
                <a16:creationId xmlns:a16="http://schemas.microsoft.com/office/drawing/2014/main" id="{0B5754E3-40F3-6624-FDFE-B0909B291371}"/>
              </a:ext>
            </a:extLst>
          </p:cNvPr>
          <p:cNvPicPr>
            <a:picLocks noChangeAspect="1"/>
          </p:cNvPicPr>
          <p:nvPr/>
        </p:nvPicPr>
        <p:blipFill>
          <a:blip r:embed="rId3"/>
          <a:stretch>
            <a:fillRect/>
          </a:stretch>
        </p:blipFill>
        <p:spPr>
          <a:xfrm>
            <a:off x="7602459" y="117205"/>
            <a:ext cx="1438275" cy="1438275"/>
          </a:xfrm>
          <a:prstGeom prst="rect">
            <a:avLst/>
          </a:prstGeom>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3DDC4AA8-D4C6-F687-2F6C-0A12F100830B}"/>
              </a:ext>
            </a:extLst>
          </p:cNvPr>
          <p:cNvSpPr>
            <a:spLocks noGrp="1"/>
          </p:cNvSpPr>
          <p:nvPr>
            <p:ph type="title"/>
          </p:nvPr>
        </p:nvSpPr>
        <p:spPr/>
        <p:txBody>
          <a:bodyPr/>
          <a:lstStyle/>
          <a:p>
            <a:r>
              <a:rPr lang="en-US" altLang="en-US"/>
              <a:t>What </a:t>
            </a:r>
            <a:r>
              <a:rPr lang="en-US" altLang="en-US" b="1"/>
              <a:t>causes</a:t>
            </a:r>
            <a:r>
              <a:rPr lang="en-US" altLang="en-US"/>
              <a:t> brain tumor</a:t>
            </a:r>
          </a:p>
        </p:txBody>
      </p:sp>
      <p:sp>
        <p:nvSpPr>
          <p:cNvPr id="3" name="Content Placeholder 2">
            <a:extLst>
              <a:ext uri="{FF2B5EF4-FFF2-40B4-BE49-F238E27FC236}">
                <a16:creationId xmlns:a16="http://schemas.microsoft.com/office/drawing/2014/main" id="{089AC3F4-88F6-EB2F-DA36-331938E95689}"/>
              </a:ext>
            </a:extLst>
          </p:cNvPr>
          <p:cNvSpPr>
            <a:spLocks noGrp="1"/>
          </p:cNvSpPr>
          <p:nvPr>
            <p:ph idx="1"/>
          </p:nvPr>
        </p:nvSpPr>
        <p:spPr/>
        <p:txBody>
          <a:bodyPr/>
          <a:lstStyle/>
          <a:p>
            <a:pPr eaLnBrk="1" hangingPunct="1">
              <a:lnSpc>
                <a:spcPct val="90000"/>
              </a:lnSpc>
              <a:buFont typeface="Courier New" pitchFamily="49" charset="0"/>
              <a:buChar char="o"/>
              <a:defRPr/>
            </a:pPr>
            <a:endParaRPr lang="en-US" sz="2200" dirty="0"/>
          </a:p>
          <a:p>
            <a:pPr eaLnBrk="1" hangingPunct="1">
              <a:lnSpc>
                <a:spcPct val="90000"/>
              </a:lnSpc>
              <a:buFont typeface="Courier New" pitchFamily="49" charset="0"/>
              <a:buChar char="o"/>
              <a:defRPr/>
            </a:pPr>
            <a:r>
              <a:rPr lang="en-US" sz="2200" dirty="0"/>
              <a:t>Cause of primary brain tumors is unknown, although genetic and environmental factors may contribute to their development</a:t>
            </a:r>
          </a:p>
          <a:p>
            <a:pPr eaLnBrk="1" hangingPunct="1">
              <a:lnSpc>
                <a:spcPct val="90000"/>
              </a:lnSpc>
              <a:buFont typeface="Courier New" pitchFamily="49" charset="0"/>
              <a:buChar char="o"/>
              <a:defRPr/>
            </a:pPr>
            <a:endParaRPr lang="en-US" sz="2200" dirty="0"/>
          </a:p>
          <a:p>
            <a:pPr eaLnBrk="1" hangingPunct="1">
              <a:lnSpc>
                <a:spcPct val="90000"/>
              </a:lnSpc>
              <a:buFont typeface="Courier New" pitchFamily="49" charset="0"/>
              <a:buChar char="o"/>
              <a:defRPr/>
            </a:pPr>
            <a:r>
              <a:rPr lang="en-US" sz="2200" dirty="0"/>
              <a:t>The majority of brain tumors have abnormalities of genes involved in cell cycle control, causing uncontrolled cell growth</a:t>
            </a:r>
          </a:p>
          <a:p>
            <a:pPr eaLnBrk="1" hangingPunct="1">
              <a:lnSpc>
                <a:spcPct val="90000"/>
              </a:lnSpc>
              <a:buFont typeface="Courier New" pitchFamily="49" charset="0"/>
              <a:buChar char="o"/>
              <a:defRPr/>
            </a:pPr>
            <a:endParaRPr lang="en-US" sz="2200" dirty="0"/>
          </a:p>
          <a:p>
            <a:pPr eaLnBrk="1" hangingPunct="1">
              <a:lnSpc>
                <a:spcPct val="90000"/>
              </a:lnSpc>
              <a:buFont typeface="Courier New" pitchFamily="49" charset="0"/>
              <a:buChar char="o"/>
              <a:defRPr/>
            </a:pPr>
            <a:r>
              <a:rPr lang="en-US" sz="2200" dirty="0"/>
              <a:t>These abnormalities are caused by alterations directly in the genes, or by chromosome rearrangements which change the function of a gene</a:t>
            </a:r>
          </a:p>
          <a:p>
            <a:pPr>
              <a:buClr>
                <a:schemeClr val="accent3"/>
              </a:buClr>
              <a:buFont typeface="Courier New" pitchFamily="49" charset="0"/>
              <a:buChar char="o"/>
              <a:defRPr/>
            </a:pPr>
            <a:endParaRPr lang="en-US" sz="2200" dirty="0"/>
          </a:p>
        </p:txBody>
      </p:sp>
      <p:sp>
        <p:nvSpPr>
          <p:cNvPr id="4" name="Slide Number Placeholder 3">
            <a:extLst>
              <a:ext uri="{FF2B5EF4-FFF2-40B4-BE49-F238E27FC236}">
                <a16:creationId xmlns:a16="http://schemas.microsoft.com/office/drawing/2014/main" id="{5460CCC9-A65A-5497-92D3-5B18C569E3DB}"/>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74B41AD6-497F-47D8-AECA-B99B8CD98FCC}" type="slidenum">
              <a:rPr lang="en-US" altLang="en-US" sz="1200">
                <a:solidFill>
                  <a:srgbClr val="045C75"/>
                </a:solidFill>
              </a:rPr>
              <a:pPr eaLnBrk="1" hangingPunct="1"/>
              <a:t>5</a:t>
            </a:fld>
            <a:endParaRPr lang="en-US" altLang="en-US" sz="1200">
              <a:solidFill>
                <a:srgbClr val="045C75"/>
              </a:solidFill>
            </a:endParaRPr>
          </a:p>
        </p:txBody>
      </p:sp>
      <p:pic>
        <p:nvPicPr>
          <p:cNvPr id="5" name="Picture 4" descr="A circular logo with text&#10;&#10;AI-generated content may be incorrect.">
            <a:extLst>
              <a:ext uri="{FF2B5EF4-FFF2-40B4-BE49-F238E27FC236}">
                <a16:creationId xmlns:a16="http://schemas.microsoft.com/office/drawing/2014/main" id="{C49A42C8-A60D-C4A1-ABDA-B1425E46E6EB}"/>
              </a:ext>
            </a:extLst>
          </p:cNvPr>
          <p:cNvPicPr>
            <a:picLocks noChangeAspect="1"/>
          </p:cNvPicPr>
          <p:nvPr/>
        </p:nvPicPr>
        <p:blipFill>
          <a:blip r:embed="rId2"/>
          <a:stretch>
            <a:fillRect/>
          </a:stretch>
        </p:blipFill>
        <p:spPr>
          <a:xfrm>
            <a:off x="7602459" y="117205"/>
            <a:ext cx="1438275" cy="1438275"/>
          </a:xfrm>
          <a:prstGeom prst="rect">
            <a:avLst/>
          </a:prstGeom>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8930F6BA-9AFF-C4F9-836C-CBD6EA51183D}"/>
              </a:ext>
            </a:extLst>
          </p:cNvPr>
          <p:cNvSpPr>
            <a:spLocks noGrp="1" noChangeArrowheads="1"/>
          </p:cNvSpPr>
          <p:nvPr>
            <p:ph type="title"/>
          </p:nvPr>
        </p:nvSpPr>
        <p:spPr/>
        <p:txBody>
          <a:bodyPr/>
          <a:lstStyle/>
          <a:p>
            <a:pPr eaLnBrk="1" hangingPunct="1"/>
            <a:r>
              <a:rPr lang="en-US" altLang="en-US"/>
              <a:t>Risk Factors</a:t>
            </a:r>
          </a:p>
        </p:txBody>
      </p:sp>
      <p:sp>
        <p:nvSpPr>
          <p:cNvPr id="11267" name="Rectangle 3">
            <a:extLst>
              <a:ext uri="{FF2B5EF4-FFF2-40B4-BE49-F238E27FC236}">
                <a16:creationId xmlns:a16="http://schemas.microsoft.com/office/drawing/2014/main" id="{55BD2B13-D62D-11A0-505A-54AC64BAB557}"/>
              </a:ext>
            </a:extLst>
          </p:cNvPr>
          <p:cNvSpPr>
            <a:spLocks noGrp="1" noChangeArrowheads="1"/>
          </p:cNvSpPr>
          <p:nvPr>
            <p:ph idx="1"/>
          </p:nvPr>
        </p:nvSpPr>
        <p:spPr/>
        <p:txBody>
          <a:bodyPr/>
          <a:lstStyle/>
          <a:p>
            <a:pPr eaLnBrk="1" hangingPunct="1">
              <a:buFont typeface="Courier New" panose="02070309020205020404" pitchFamily="49" charset="0"/>
              <a:buChar char="o"/>
            </a:pPr>
            <a:r>
              <a:rPr lang="en-US" altLang="en-US" sz="2200"/>
              <a:t>A small number of brain tumors occur in people who have known genetic conditions, suggesting heredity may be a risk factor , such as </a:t>
            </a:r>
            <a:r>
              <a:rPr lang="en-US" altLang="en-US" sz="2200" i="1"/>
              <a:t>neurofibromatosis</a:t>
            </a:r>
            <a:r>
              <a:rPr lang="en-US" altLang="en-US" sz="2200"/>
              <a:t>, </a:t>
            </a:r>
            <a:r>
              <a:rPr lang="en-US" altLang="en-US" sz="2200" i="1"/>
              <a:t>tuberous sclerosis</a:t>
            </a:r>
            <a:endParaRPr lang="en-US" altLang="en-US" sz="2200"/>
          </a:p>
          <a:p>
            <a:pPr eaLnBrk="1" hangingPunct="1">
              <a:buFont typeface="Courier New" panose="02070309020205020404" pitchFamily="49" charset="0"/>
              <a:buChar char="o"/>
            </a:pPr>
            <a:r>
              <a:rPr lang="en-US" altLang="en-US" sz="2200"/>
              <a:t>Some types of brain tumors appear to occur more frequently in people who are exposed to radiation or certain chemicals, such as those who work in oil refining, rubber manufacturing, and chemical and nuclear industries</a:t>
            </a:r>
          </a:p>
          <a:p>
            <a:pPr eaLnBrk="1" hangingPunct="1">
              <a:buFont typeface="Courier New" panose="02070309020205020404" pitchFamily="49" charset="0"/>
              <a:buChar char="o"/>
            </a:pPr>
            <a:r>
              <a:rPr lang="en-US" altLang="en-US" sz="2200"/>
              <a:t>Although brain tumors can occur at any age, they're most common in people older than 65. In children, those younger than 8 appear to be at a higher risk of brain tumors than are older children</a:t>
            </a:r>
          </a:p>
          <a:p>
            <a:pPr eaLnBrk="1" hangingPunct="1">
              <a:buFont typeface="Courier New" panose="02070309020205020404" pitchFamily="49" charset="0"/>
              <a:buChar char="o"/>
            </a:pPr>
            <a:r>
              <a:rPr lang="en-US" altLang="en-US" sz="2200"/>
              <a:t>Overall, males and whites are more likely to develop a brain tumor</a:t>
            </a:r>
          </a:p>
          <a:p>
            <a:pPr eaLnBrk="1" hangingPunct="1">
              <a:lnSpc>
                <a:spcPct val="80000"/>
              </a:lnSpc>
              <a:buFont typeface="Courier New" panose="02070309020205020404" pitchFamily="49" charset="0"/>
              <a:buChar char="o"/>
            </a:pPr>
            <a:endParaRPr lang="en-US" altLang="en-US" sz="2200"/>
          </a:p>
        </p:txBody>
      </p:sp>
      <p:sp>
        <p:nvSpPr>
          <p:cNvPr id="6" name="Slide Number Placeholder 5">
            <a:extLst>
              <a:ext uri="{FF2B5EF4-FFF2-40B4-BE49-F238E27FC236}">
                <a16:creationId xmlns:a16="http://schemas.microsoft.com/office/drawing/2014/main" id="{1FB8F7C1-D24D-A7B4-B894-B646274E23A4}"/>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4A3CC151-507B-4449-954D-38CA3B0C277C}" type="slidenum">
              <a:rPr lang="en-US" altLang="en-US" sz="1200">
                <a:solidFill>
                  <a:srgbClr val="045C75"/>
                </a:solidFill>
              </a:rPr>
              <a:pPr eaLnBrk="1" hangingPunct="1"/>
              <a:t>6</a:t>
            </a:fld>
            <a:endParaRPr lang="en-US" altLang="en-US" sz="1200">
              <a:solidFill>
                <a:srgbClr val="045C75"/>
              </a:solidFill>
            </a:endParaRPr>
          </a:p>
        </p:txBody>
      </p:sp>
      <p:pic>
        <p:nvPicPr>
          <p:cNvPr id="3" name="Picture 2" descr="A circular logo with text&#10;&#10;AI-generated content may be incorrect.">
            <a:extLst>
              <a:ext uri="{FF2B5EF4-FFF2-40B4-BE49-F238E27FC236}">
                <a16:creationId xmlns:a16="http://schemas.microsoft.com/office/drawing/2014/main" id="{5E29C67A-1E29-CD3B-908A-B80DE48C3D59}"/>
              </a:ext>
            </a:extLst>
          </p:cNvPr>
          <p:cNvPicPr>
            <a:picLocks noChangeAspect="1"/>
          </p:cNvPicPr>
          <p:nvPr/>
        </p:nvPicPr>
        <p:blipFill>
          <a:blip r:embed="rId2"/>
          <a:stretch>
            <a:fillRect/>
          </a:stretch>
        </p:blipFill>
        <p:spPr>
          <a:xfrm>
            <a:off x="7602459" y="131230"/>
            <a:ext cx="1438275" cy="1438275"/>
          </a:xfrm>
          <a:prstGeom prst="rect">
            <a:avLst/>
          </a:prstGeom>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D5142787-51C7-8BA1-A5E0-F8F3992A43D5}"/>
              </a:ext>
            </a:extLst>
          </p:cNvPr>
          <p:cNvSpPr>
            <a:spLocks noGrp="1" noChangeArrowheads="1"/>
          </p:cNvSpPr>
          <p:nvPr>
            <p:ph type="title"/>
          </p:nvPr>
        </p:nvSpPr>
        <p:spPr/>
        <p:txBody>
          <a:bodyPr/>
          <a:lstStyle/>
          <a:p>
            <a:pPr eaLnBrk="1" hangingPunct="1"/>
            <a:r>
              <a:rPr lang="en-US" altLang="en-US" b="1"/>
              <a:t>Facts</a:t>
            </a:r>
            <a:r>
              <a:rPr lang="en-US" altLang="en-US"/>
              <a:t> about Brain Tumors</a:t>
            </a:r>
          </a:p>
        </p:txBody>
      </p:sp>
      <p:sp>
        <p:nvSpPr>
          <p:cNvPr id="12291" name="Rectangle 3">
            <a:extLst>
              <a:ext uri="{FF2B5EF4-FFF2-40B4-BE49-F238E27FC236}">
                <a16:creationId xmlns:a16="http://schemas.microsoft.com/office/drawing/2014/main" id="{F4DC396B-4CAD-89E5-453E-4DB7C64881C1}"/>
              </a:ext>
            </a:extLst>
          </p:cNvPr>
          <p:cNvSpPr>
            <a:spLocks noGrp="1" noChangeArrowheads="1"/>
          </p:cNvSpPr>
          <p:nvPr>
            <p:ph idx="1"/>
          </p:nvPr>
        </p:nvSpPr>
        <p:spPr/>
        <p:txBody>
          <a:bodyPr/>
          <a:lstStyle/>
          <a:p>
            <a:pPr eaLnBrk="1" hangingPunct="1">
              <a:buFont typeface="Courier New" panose="02070309020205020404" pitchFamily="49" charset="0"/>
              <a:buChar char="o"/>
            </a:pPr>
            <a:r>
              <a:rPr lang="en-US" altLang="en-US" sz="2200"/>
              <a:t>In the US approximately 40,000 people are diagnosed with a new brain tumor each year</a:t>
            </a:r>
          </a:p>
          <a:p>
            <a:pPr>
              <a:buFont typeface="Courier New" panose="02070309020205020404" pitchFamily="49" charset="0"/>
              <a:buChar char="o"/>
            </a:pPr>
            <a:r>
              <a:rPr lang="en-US" altLang="en-US" sz="2200"/>
              <a:t>About 13,000 people die of malignant brain tumors each year in the United States</a:t>
            </a:r>
          </a:p>
          <a:p>
            <a:pPr>
              <a:buFont typeface="Courier New" panose="02070309020205020404" pitchFamily="49" charset="0"/>
              <a:buChar char="o"/>
            </a:pPr>
            <a:r>
              <a:rPr lang="en-US" altLang="en-US" sz="2200"/>
              <a:t>One in every 5,000 people in their 60s develop brain tumors</a:t>
            </a:r>
          </a:p>
          <a:p>
            <a:pPr>
              <a:buFont typeface="Courier New" panose="02070309020205020404" pitchFamily="49" charset="0"/>
              <a:buChar char="o"/>
            </a:pPr>
            <a:r>
              <a:rPr lang="en-US" altLang="en-US" sz="2200"/>
              <a:t>The cure rate for most brain tumors is significantly lower than that for many other types of cancer</a:t>
            </a:r>
          </a:p>
          <a:p>
            <a:pPr>
              <a:buFont typeface="Courier New" panose="02070309020205020404" pitchFamily="49" charset="0"/>
              <a:buChar char="o"/>
            </a:pPr>
            <a:r>
              <a:rPr lang="en-US" altLang="en-US" sz="2200"/>
              <a:t>Brain tumors have no socio-economic boundaries and do not discriminate among gender or ethnicity</a:t>
            </a:r>
          </a:p>
          <a:p>
            <a:pPr>
              <a:buFont typeface="Courier New" panose="02070309020205020404" pitchFamily="49" charset="0"/>
              <a:buChar char="o"/>
            </a:pPr>
            <a:r>
              <a:rPr lang="en-US" altLang="en-US" sz="2200"/>
              <a:t>There are over 120 different types of brain tumors, which make effective treatment complicated </a:t>
            </a:r>
          </a:p>
          <a:p>
            <a:pPr>
              <a:buFont typeface="Courier New" panose="02070309020205020404" pitchFamily="49" charset="0"/>
              <a:buChar char="o"/>
            </a:pPr>
            <a:endParaRPr lang="en-US" altLang="en-US" sz="2200"/>
          </a:p>
          <a:p>
            <a:pPr>
              <a:buFont typeface="Courier New" panose="02070309020205020404" pitchFamily="49" charset="0"/>
              <a:buChar char="o"/>
            </a:pPr>
            <a:endParaRPr lang="en-US" altLang="en-US" sz="2200"/>
          </a:p>
          <a:p>
            <a:pPr>
              <a:buFont typeface="Courier New" panose="02070309020205020404" pitchFamily="49" charset="0"/>
              <a:buChar char="o"/>
            </a:pPr>
            <a:endParaRPr lang="en-US" altLang="en-US" sz="2200"/>
          </a:p>
        </p:txBody>
      </p:sp>
      <p:sp>
        <p:nvSpPr>
          <p:cNvPr id="6" name="Slide Number Placeholder 5">
            <a:extLst>
              <a:ext uri="{FF2B5EF4-FFF2-40B4-BE49-F238E27FC236}">
                <a16:creationId xmlns:a16="http://schemas.microsoft.com/office/drawing/2014/main" id="{2581F462-047D-5988-1236-827777220330}"/>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3BC98C4D-73D9-4488-B911-0FC1C0FC8D79}" type="slidenum">
              <a:rPr lang="en-US" altLang="en-US" sz="1200">
                <a:solidFill>
                  <a:srgbClr val="045C75"/>
                </a:solidFill>
              </a:rPr>
              <a:pPr eaLnBrk="1" hangingPunct="1"/>
              <a:t>7</a:t>
            </a:fld>
            <a:endParaRPr lang="en-US" altLang="en-US" sz="1200">
              <a:solidFill>
                <a:srgbClr val="045C75"/>
              </a:solidFill>
            </a:endParaRPr>
          </a:p>
        </p:txBody>
      </p:sp>
      <p:pic>
        <p:nvPicPr>
          <p:cNvPr id="3" name="Picture 2" descr="A circular logo with text&#10;&#10;AI-generated content may be incorrect.">
            <a:extLst>
              <a:ext uri="{FF2B5EF4-FFF2-40B4-BE49-F238E27FC236}">
                <a16:creationId xmlns:a16="http://schemas.microsoft.com/office/drawing/2014/main" id="{6772A0A6-F26B-A6BC-DC4D-F107188AB961}"/>
              </a:ext>
            </a:extLst>
          </p:cNvPr>
          <p:cNvPicPr>
            <a:picLocks noChangeAspect="1"/>
          </p:cNvPicPr>
          <p:nvPr/>
        </p:nvPicPr>
        <p:blipFill>
          <a:blip r:embed="rId2"/>
          <a:stretch>
            <a:fillRect/>
          </a:stretch>
        </p:blipFill>
        <p:spPr>
          <a:xfrm>
            <a:off x="7602459" y="117205"/>
            <a:ext cx="1438275" cy="1438275"/>
          </a:xfrm>
          <a:prstGeom prst="rect">
            <a:avLst/>
          </a:prstGeom>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86DFE4-CE1C-DF19-F087-F1CBFB359690}"/>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E5CFE398-286D-4FD5-99C7-51F1D796CC60}" type="slidenum">
              <a:rPr lang="en-US" altLang="en-US" sz="1200">
                <a:solidFill>
                  <a:srgbClr val="045C75"/>
                </a:solidFill>
              </a:rPr>
              <a:pPr eaLnBrk="1" hangingPunct="1"/>
              <a:t>8</a:t>
            </a:fld>
            <a:endParaRPr lang="en-US" altLang="en-US" sz="1200">
              <a:solidFill>
                <a:srgbClr val="045C75"/>
              </a:solidFill>
            </a:endParaRPr>
          </a:p>
        </p:txBody>
      </p:sp>
      <p:pic>
        <p:nvPicPr>
          <p:cNvPr id="15363" name="Picture 26" descr="ei_0428">
            <a:extLst>
              <a:ext uri="{FF2B5EF4-FFF2-40B4-BE49-F238E27FC236}">
                <a16:creationId xmlns:a16="http://schemas.microsoft.com/office/drawing/2014/main" id="{5E9AEB69-71CA-6323-2157-E310FD597517}"/>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p:spPr>
      </p:pic>
      <p:pic>
        <p:nvPicPr>
          <p:cNvPr id="4" name="Picture 3" descr="A circular logo with text&#10;&#10;AI-generated content may be incorrect.">
            <a:extLst>
              <a:ext uri="{FF2B5EF4-FFF2-40B4-BE49-F238E27FC236}">
                <a16:creationId xmlns:a16="http://schemas.microsoft.com/office/drawing/2014/main" id="{8857F2FF-AF0C-C193-1266-60DD0800DEE9}"/>
              </a:ext>
            </a:extLst>
          </p:cNvPr>
          <p:cNvPicPr>
            <a:picLocks noChangeAspect="1"/>
          </p:cNvPicPr>
          <p:nvPr/>
        </p:nvPicPr>
        <p:blipFill>
          <a:blip r:embed="rId3"/>
          <a:stretch>
            <a:fillRect/>
          </a:stretch>
        </p:blipFill>
        <p:spPr>
          <a:xfrm>
            <a:off x="7602459" y="117205"/>
            <a:ext cx="1438275" cy="1438275"/>
          </a:xfrm>
          <a:prstGeom prst="rect">
            <a:avLst/>
          </a:prstGeom>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649430DE-31E2-B76F-843C-631501BFAAC3}"/>
              </a:ext>
            </a:extLst>
          </p:cNvPr>
          <p:cNvSpPr>
            <a:spLocks noGrp="1" noChangeArrowheads="1"/>
          </p:cNvSpPr>
          <p:nvPr>
            <p:ph type="title"/>
          </p:nvPr>
        </p:nvSpPr>
        <p:spPr/>
        <p:txBody>
          <a:bodyPr/>
          <a:lstStyle/>
          <a:p>
            <a:pPr eaLnBrk="1" hangingPunct="1"/>
            <a:r>
              <a:rPr lang="en-US" altLang="en-US" b="1"/>
              <a:t>Incidence</a:t>
            </a:r>
            <a:r>
              <a:rPr lang="en-US" altLang="en-US"/>
              <a:t> of Brain Tumors</a:t>
            </a:r>
          </a:p>
        </p:txBody>
      </p:sp>
      <p:sp>
        <p:nvSpPr>
          <p:cNvPr id="16387" name="Rectangle 4">
            <a:extLst>
              <a:ext uri="{FF2B5EF4-FFF2-40B4-BE49-F238E27FC236}">
                <a16:creationId xmlns:a16="http://schemas.microsoft.com/office/drawing/2014/main" id="{0DFE9EBA-79D9-2D44-5496-7566FC6BF686}"/>
              </a:ext>
            </a:extLst>
          </p:cNvPr>
          <p:cNvSpPr>
            <a:spLocks noGrp="1" noChangeArrowheads="1"/>
          </p:cNvSpPr>
          <p:nvPr>
            <p:ph idx="1"/>
          </p:nvPr>
        </p:nvSpPr>
        <p:spPr/>
        <p:txBody>
          <a:bodyPr/>
          <a:lstStyle/>
          <a:p>
            <a:pPr eaLnBrk="1" hangingPunct="1">
              <a:lnSpc>
                <a:spcPct val="90000"/>
              </a:lnSpc>
              <a:buFont typeface="Courier New" panose="02070309020205020404" pitchFamily="49" charset="0"/>
              <a:buChar char="o"/>
            </a:pPr>
            <a:r>
              <a:rPr lang="en-US" altLang="en-US" sz="2200"/>
              <a:t>Neuroepithilial		52%</a:t>
            </a:r>
          </a:p>
          <a:p>
            <a:pPr eaLnBrk="1" hangingPunct="1">
              <a:lnSpc>
                <a:spcPct val="90000"/>
              </a:lnSpc>
              <a:buFont typeface="Courier New" panose="02070309020205020404" pitchFamily="49" charset="0"/>
              <a:buChar char="o"/>
            </a:pPr>
            <a:r>
              <a:rPr lang="en-US" altLang="en-US" sz="2200"/>
              <a:t>Astrocytoma			44%</a:t>
            </a:r>
          </a:p>
          <a:p>
            <a:pPr eaLnBrk="1" hangingPunct="1">
              <a:lnSpc>
                <a:spcPct val="90000"/>
              </a:lnSpc>
              <a:buFont typeface="Courier New" panose="02070309020205020404" pitchFamily="49" charset="0"/>
              <a:buChar char="o"/>
            </a:pPr>
            <a:r>
              <a:rPr lang="en-US" altLang="en-US" sz="2200"/>
              <a:t>Ependymoma		03%</a:t>
            </a:r>
          </a:p>
          <a:p>
            <a:pPr eaLnBrk="1" hangingPunct="1">
              <a:lnSpc>
                <a:spcPct val="90000"/>
              </a:lnSpc>
              <a:buFont typeface="Courier New" panose="02070309020205020404" pitchFamily="49" charset="0"/>
              <a:buChar char="o"/>
            </a:pPr>
            <a:r>
              <a:rPr lang="en-US" altLang="en-US" sz="2200"/>
              <a:t>Oligodendroglioma		02%</a:t>
            </a:r>
          </a:p>
          <a:p>
            <a:pPr eaLnBrk="1" hangingPunct="1">
              <a:lnSpc>
                <a:spcPct val="90000"/>
              </a:lnSpc>
              <a:buFont typeface="Courier New" panose="02070309020205020404" pitchFamily="49" charset="0"/>
              <a:buChar char="o"/>
            </a:pPr>
            <a:r>
              <a:rPr lang="en-US" altLang="en-US" sz="2200"/>
              <a:t>Medulloblastoma		03%</a:t>
            </a:r>
          </a:p>
          <a:p>
            <a:pPr eaLnBrk="1" hangingPunct="1">
              <a:lnSpc>
                <a:spcPct val="90000"/>
              </a:lnSpc>
              <a:buFont typeface="Courier New" panose="02070309020205020404" pitchFamily="49" charset="0"/>
              <a:buChar char="o"/>
            </a:pPr>
            <a:r>
              <a:rPr lang="en-US" altLang="en-US" sz="2200"/>
              <a:t>Metastatic			15%</a:t>
            </a:r>
          </a:p>
          <a:p>
            <a:pPr eaLnBrk="1" hangingPunct="1">
              <a:lnSpc>
                <a:spcPct val="90000"/>
              </a:lnSpc>
              <a:buFont typeface="Courier New" panose="02070309020205020404" pitchFamily="49" charset="0"/>
              <a:buChar char="o"/>
            </a:pPr>
            <a:r>
              <a:rPr lang="en-US" altLang="en-US" sz="2200"/>
              <a:t>Meningioma			15%</a:t>
            </a:r>
          </a:p>
          <a:p>
            <a:pPr eaLnBrk="1" hangingPunct="1">
              <a:lnSpc>
                <a:spcPct val="90000"/>
              </a:lnSpc>
              <a:buFont typeface="Courier New" panose="02070309020205020404" pitchFamily="49" charset="0"/>
              <a:buChar char="o"/>
            </a:pPr>
            <a:r>
              <a:rPr lang="en-US" altLang="en-US" sz="2200"/>
              <a:t>Pituitary			08%</a:t>
            </a:r>
          </a:p>
          <a:p>
            <a:pPr eaLnBrk="1" hangingPunct="1">
              <a:lnSpc>
                <a:spcPct val="90000"/>
              </a:lnSpc>
              <a:buFont typeface="Courier New" panose="02070309020205020404" pitchFamily="49" charset="0"/>
              <a:buChar char="o"/>
            </a:pPr>
            <a:r>
              <a:rPr lang="en-US" altLang="en-US" sz="2200"/>
              <a:t>Acoustic Neuroma		08%</a:t>
            </a:r>
          </a:p>
        </p:txBody>
      </p:sp>
      <p:sp>
        <p:nvSpPr>
          <p:cNvPr id="7" name="Slide Number Placeholder 6">
            <a:extLst>
              <a:ext uri="{FF2B5EF4-FFF2-40B4-BE49-F238E27FC236}">
                <a16:creationId xmlns:a16="http://schemas.microsoft.com/office/drawing/2014/main" id="{F8E73D67-3F9E-C114-A2DD-3650EC6BFCAA}"/>
              </a:ext>
            </a:extLst>
          </p:cNvPr>
          <p:cNvSpPr>
            <a:spLocks noGrp="1"/>
          </p:cNvSpPr>
          <p:nvPr>
            <p:ph type="sldNum" sz="quarter" idx="12"/>
          </p:nvPr>
        </p:nvSpPr>
        <p:spPr/>
        <p:txBody>
          <a:bodyPr/>
          <a:lstStyle>
            <a:lvl1pPr eaLnBrk="0" hangingPunct="0">
              <a:defRPr sz="3400">
                <a:solidFill>
                  <a:schemeClr val="tx1"/>
                </a:solidFill>
                <a:latin typeface="Arial" panose="020B0604020202020204" pitchFamily="34" charset="0"/>
                <a:cs typeface="Arial" panose="020B0604020202020204" pitchFamily="34" charset="0"/>
              </a:defRPr>
            </a:lvl1pPr>
            <a:lvl2pPr marL="742950" indent="-285750" eaLnBrk="0" hangingPunct="0">
              <a:defRPr sz="3400">
                <a:solidFill>
                  <a:schemeClr val="tx1"/>
                </a:solidFill>
                <a:latin typeface="Arial" panose="020B0604020202020204" pitchFamily="34" charset="0"/>
                <a:cs typeface="Arial" panose="020B0604020202020204" pitchFamily="34" charset="0"/>
              </a:defRPr>
            </a:lvl2pPr>
            <a:lvl3pPr marL="1143000" indent="-228600" eaLnBrk="0" hangingPunct="0">
              <a:defRPr sz="3400">
                <a:solidFill>
                  <a:schemeClr val="tx1"/>
                </a:solidFill>
                <a:latin typeface="Arial" panose="020B0604020202020204" pitchFamily="34" charset="0"/>
                <a:cs typeface="Arial" panose="020B0604020202020204" pitchFamily="34" charset="0"/>
              </a:defRPr>
            </a:lvl3pPr>
            <a:lvl4pPr marL="1600200" indent="-228600" eaLnBrk="0" hangingPunct="0">
              <a:defRPr sz="3400">
                <a:solidFill>
                  <a:schemeClr val="tx1"/>
                </a:solidFill>
                <a:latin typeface="Arial" panose="020B0604020202020204" pitchFamily="34" charset="0"/>
                <a:cs typeface="Arial" panose="020B0604020202020204" pitchFamily="34" charset="0"/>
              </a:defRPr>
            </a:lvl4pPr>
            <a:lvl5pPr marL="2057400" indent="-228600" eaLnBrk="0" hangingPunct="0">
              <a:defRPr sz="3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SzPct val="75000"/>
              <a:buFont typeface="Wingdings" panose="05000000000000000000" pitchFamily="2" charset="2"/>
              <a:defRPr sz="3400">
                <a:solidFill>
                  <a:schemeClr val="tx1"/>
                </a:solidFill>
                <a:latin typeface="Arial" panose="020B0604020202020204" pitchFamily="34" charset="0"/>
                <a:cs typeface="Arial" panose="020B0604020202020204" pitchFamily="34" charset="0"/>
              </a:defRPr>
            </a:lvl9pPr>
          </a:lstStyle>
          <a:p>
            <a:pPr eaLnBrk="1" hangingPunct="1"/>
            <a:fld id="{B5651A3B-2543-46B9-8358-D35D76E23B7B}" type="slidenum">
              <a:rPr lang="en-US" altLang="en-US" sz="1200">
                <a:solidFill>
                  <a:srgbClr val="045C75"/>
                </a:solidFill>
              </a:rPr>
              <a:pPr eaLnBrk="1" hangingPunct="1"/>
              <a:t>9</a:t>
            </a:fld>
            <a:endParaRPr lang="en-US" altLang="en-US" sz="1200">
              <a:solidFill>
                <a:srgbClr val="045C75"/>
              </a:solidFill>
            </a:endParaRPr>
          </a:p>
        </p:txBody>
      </p:sp>
      <p:pic>
        <p:nvPicPr>
          <p:cNvPr id="3" name="Picture 2" descr="A circular logo with text&#10;&#10;AI-generated content may be incorrect.">
            <a:extLst>
              <a:ext uri="{FF2B5EF4-FFF2-40B4-BE49-F238E27FC236}">
                <a16:creationId xmlns:a16="http://schemas.microsoft.com/office/drawing/2014/main" id="{229D334E-7E08-651F-CB26-E244C8331F61}"/>
              </a:ext>
            </a:extLst>
          </p:cNvPr>
          <p:cNvPicPr>
            <a:picLocks noChangeAspect="1"/>
          </p:cNvPicPr>
          <p:nvPr/>
        </p:nvPicPr>
        <p:blipFill>
          <a:blip r:embed="rId2"/>
          <a:stretch>
            <a:fillRect/>
          </a:stretch>
        </p:blipFill>
        <p:spPr>
          <a:xfrm>
            <a:off x="7602459" y="117205"/>
            <a:ext cx="1438275" cy="1438275"/>
          </a:xfrm>
          <a:prstGeom prst="rect">
            <a:avLst/>
          </a:prstGeom>
        </p:spPr>
      </p:pic>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2343</TotalTime>
  <Words>2103</Words>
  <Application>Microsoft Office PowerPoint</Application>
  <PresentationFormat>On-screen Show (4:3)</PresentationFormat>
  <Paragraphs>348</Paragraphs>
  <Slides>46</Slides>
  <Notes>1</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Flow</vt:lpstr>
      <vt:lpstr>BRAIN TUMORS INFRATENT</vt:lpstr>
      <vt:lpstr>What is a Brain Tumor</vt:lpstr>
      <vt:lpstr>Benign Brain Tumors</vt:lpstr>
      <vt:lpstr>Malignant Brain Tumors</vt:lpstr>
      <vt:lpstr>What causes brain tumor</vt:lpstr>
      <vt:lpstr>Risk Factors</vt:lpstr>
      <vt:lpstr>Facts about Brain Tumors</vt:lpstr>
      <vt:lpstr>PowerPoint Presentation</vt:lpstr>
      <vt:lpstr>Incidence of Brain Tumors</vt:lpstr>
      <vt:lpstr>Incidence of Brain Tumors</vt:lpstr>
      <vt:lpstr>Signs/Symptoms of brain tumors</vt:lpstr>
      <vt:lpstr>Signs/Symptoms of brain tumors</vt:lpstr>
      <vt:lpstr>Signs/Symptoms of brain tumors</vt:lpstr>
      <vt:lpstr>How brain tumors are diagnosed</vt:lpstr>
      <vt:lpstr>Neuroepithilial Tumors</vt:lpstr>
      <vt:lpstr>Distribution of Gliomas</vt:lpstr>
      <vt:lpstr>Astrocytoma</vt:lpstr>
      <vt:lpstr>PowerPoint Presentation</vt:lpstr>
      <vt:lpstr>Brain stem Gliomas</vt:lpstr>
      <vt:lpstr>PowerPoint Presentation</vt:lpstr>
      <vt:lpstr>PowerPoint Presentation</vt:lpstr>
      <vt:lpstr>Ependymoma</vt:lpstr>
      <vt:lpstr>PowerPoint Presentation</vt:lpstr>
      <vt:lpstr>PowerPoint Presentation</vt:lpstr>
      <vt:lpstr>PowerPoint Presentation</vt:lpstr>
      <vt:lpstr>Medulloblastoma</vt:lpstr>
      <vt:lpstr>PowerPoint Presentation</vt:lpstr>
      <vt:lpstr>PowerPoint Presentation</vt:lpstr>
      <vt:lpstr>PowerPoint Presentation</vt:lpstr>
      <vt:lpstr>PowerPoint Presentation</vt:lpstr>
      <vt:lpstr>Acoustic Neuroma</vt:lpstr>
      <vt:lpstr>PowerPoint Presentation</vt:lpstr>
      <vt:lpstr>PowerPoint Presentation</vt:lpstr>
      <vt:lpstr>PowerPoint Presentation</vt:lpstr>
      <vt:lpstr>Metastatic Tumors</vt:lpstr>
      <vt:lpstr>PowerPoint Presentation</vt:lpstr>
      <vt:lpstr>PowerPoint Presentation</vt:lpstr>
      <vt:lpstr>PowerPoint Presentation</vt:lpstr>
      <vt:lpstr>PowerPoint Presentation</vt:lpstr>
      <vt:lpstr>PowerPoint Presentation</vt:lpstr>
      <vt:lpstr>Management of brain tumors</vt:lpstr>
      <vt:lpstr>Other adjuvant therapies</vt:lpstr>
      <vt:lpstr>                                                                        Artificial intelligence : </vt:lpstr>
      <vt:lpstr>EOLA( END OF LECTURE ASSESSMENT) </vt:lpstr>
      <vt:lpstr>References:</vt:lpstr>
      <vt:lpstr>Thanks</vt:lpstr>
    </vt:vector>
  </TitlesOfParts>
  <Company>Bilal Hospital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BRAIN TUMORS</dc:title>
  <dc:creator> Fahim</dc:creator>
  <cp:lastModifiedBy>Muhammad Usman Malik</cp:lastModifiedBy>
  <cp:revision>345</cp:revision>
  <dcterms:created xsi:type="dcterms:W3CDTF">2007-08-29T11:43:57Z</dcterms:created>
  <dcterms:modified xsi:type="dcterms:W3CDTF">2025-03-08T07:41:45Z</dcterms:modified>
</cp:coreProperties>
</file>