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91" r:id="rId16"/>
    <p:sldId id="292" r:id="rId17"/>
    <p:sldId id="293" r:id="rId18"/>
    <p:sldId id="295" r:id="rId19"/>
    <p:sldId id="296" r:id="rId20"/>
    <p:sldId id="297" r:id="rId21"/>
    <p:sldId id="298" r:id="rId22"/>
    <p:sldId id="299" r:id="rId23"/>
    <p:sldId id="300" r:id="rId24"/>
    <p:sldId id="310" r:id="rId25"/>
    <p:sldId id="311" r:id="rId26"/>
    <p:sldId id="312" r:id="rId27"/>
    <p:sldId id="313" r:id="rId28"/>
    <p:sldId id="314" r:id="rId29"/>
    <p:sldId id="315" r:id="rId30"/>
    <p:sldId id="317" r:id="rId31"/>
    <p:sldId id="320" r:id="rId32"/>
    <p:sldId id="318" r:id="rId33"/>
    <p:sldId id="319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E09179-2725-4A31-A1BC-EE346A70BD3B}">
  <a:tblStyle styleId="{1DE09179-2725-4A31-A1BC-EE346A70BD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dcc3c94894_0_1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g2dcc3c948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3210b3dbe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g33210b3dbe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3210b3dbe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g33210b3dbe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3210b3dbe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g33210b3dbe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3210b3dbe2_0_2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g33210b3dbe2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8" name="Google Shape;468;g33210b3dbe2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3210b3dbe2_0_2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g33210b3dbe2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8" name="Google Shape;478;g33210b3dbe2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3210b3dbe2_0_2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g33210b3dbe2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0" name="Google Shape;490;g33210b3dbe2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3a2a42b8c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9" name="Google Shape;509;g33a2a42b8c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3a2a42b8c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7" name="Google Shape;517;g33a2a42b8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3a2a42b8c1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33a2a42b8c1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3a2a42b8c1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3" name="Google Shape;533;g33a2a42b8c1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3a2a42b8c1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9" name="Google Shape;539;g33a2a42b8c1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3a2a42b8c1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g33a2a42b8c1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3a2a42b8c1_1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g33a2a42b8c1_1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3a2a42b8c1_1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g33a2a42b8c1_1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3a2a42b8c1_1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g33a2a42b8c1_1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3a2a42b8c1_1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g33a2a42b8c1_1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3a2a42b8c1_1_5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g33a2a42b8c1_1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5" name="Google Shape;655;g33a2a42b8c1_1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3a2a42b8c1_1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g33a2a42b8c1_1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3a2a42b8c1_1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g33a2a42b8c1_1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33a2a42b8c1_1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g33a2a42b8c1_1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8" name="Google Shape;68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cc3c94894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g2dcc3c9489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dcc3c94894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g2dcc3c9489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dcc3c94894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g2dcc3c9489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09600" y="277814"/>
            <a:ext cx="109728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l="3241" r="9376"/>
          <a:stretch/>
        </p:blipFill>
        <p:spPr>
          <a:xfrm>
            <a:off x="0" y="-11500"/>
            <a:ext cx="12192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22" name="Google Shape;222;p23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3" name="Google Shape;223;p23"/>
          <p:cNvGrpSpPr/>
          <p:nvPr/>
        </p:nvGrpSpPr>
        <p:grpSpPr>
          <a:xfrm>
            <a:off x="1759631" y="2108890"/>
            <a:ext cx="8672751" cy="2792726"/>
            <a:chOff x="6981" y="1804090"/>
            <a:chExt cx="8672751" cy="2792726"/>
          </a:xfrm>
        </p:grpSpPr>
        <p:sp>
          <p:nvSpPr>
            <p:cNvPr id="224" name="Google Shape;224;p23"/>
            <p:cNvSpPr/>
            <p:nvPr/>
          </p:nvSpPr>
          <p:spPr>
            <a:xfrm>
              <a:off x="6981" y="2550953"/>
              <a:ext cx="3638400" cy="12990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3"/>
            <p:cNvSpPr txBox="1"/>
            <p:nvPr/>
          </p:nvSpPr>
          <p:spPr>
            <a:xfrm>
              <a:off x="45024" y="2588996"/>
              <a:ext cx="3562500" cy="122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 b="1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Miscellaneous tumors</a:t>
              </a:r>
              <a:endParaRPr sz="3600" b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 rot="-2142565">
              <a:off x="3525197" y="2808645"/>
              <a:ext cx="1279823" cy="3654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3"/>
            <p:cNvSpPr txBox="1"/>
            <p:nvPr/>
          </p:nvSpPr>
          <p:spPr>
            <a:xfrm rot="-2137893">
              <a:off x="4133048" y="2795084"/>
              <a:ext cx="63855" cy="63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endParaRPr sz="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4684632" y="1804090"/>
              <a:ext cx="3995100" cy="12990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3"/>
            <p:cNvSpPr txBox="1"/>
            <p:nvPr/>
          </p:nvSpPr>
          <p:spPr>
            <a:xfrm>
              <a:off x="4722675" y="1842133"/>
              <a:ext cx="3919200" cy="122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600"/>
                <a:buFont typeface="Calibri"/>
                <a:buNone/>
              </a:pPr>
              <a:r>
                <a:rPr lang="en-US" sz="36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Ewing’s sarcoma</a:t>
              </a:r>
              <a:endParaRPr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 rot="2142565">
              <a:off x="3525215" y="3555645"/>
              <a:ext cx="1279823" cy="3654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3"/>
            <p:cNvSpPr txBox="1"/>
            <p:nvPr/>
          </p:nvSpPr>
          <p:spPr>
            <a:xfrm rot="2137893">
              <a:off x="4133191" y="3541804"/>
              <a:ext cx="63855" cy="63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endParaRPr sz="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4684632" y="3297816"/>
              <a:ext cx="3995100" cy="12990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3"/>
            <p:cNvSpPr txBox="1"/>
            <p:nvPr/>
          </p:nvSpPr>
          <p:spPr>
            <a:xfrm>
              <a:off x="4722675" y="3335859"/>
              <a:ext cx="3919200" cy="122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Giant cell tumor of bone</a:t>
              </a:r>
              <a:endParaRPr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Presentation of Bone Tumors</a:t>
            </a:r>
            <a:endParaRPr/>
          </a:p>
        </p:txBody>
      </p:sp>
      <p:sp>
        <p:nvSpPr>
          <p:cNvPr id="239" name="Google Shape;239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Incidentally detected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Swelling and pain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Pathological fracture?</a:t>
            </a:r>
          </a:p>
          <a:p>
            <a:pPr marL="0" lvl="0" indent="0">
              <a:lnSpc>
                <a:spcPct val="115000"/>
              </a:lnSpc>
              <a:spcBef>
                <a:spcPts val="1400"/>
              </a:spcBef>
              <a:buNone/>
            </a:pPr>
            <a:r>
              <a:rPr lang="en-US" sz="2800" b="1" dirty="0"/>
              <a:t>Interpretation of Bone Tumors</a:t>
            </a:r>
          </a:p>
          <a:p>
            <a:pPr lvl="0" indent="-393700">
              <a:lnSpc>
                <a:spcPct val="115000"/>
              </a:lnSpc>
              <a:spcBef>
                <a:spcPts val="1200"/>
              </a:spcBef>
              <a:buSzPts val="2600"/>
              <a:buFont typeface="Calibri"/>
              <a:buChar char="●"/>
            </a:pPr>
            <a:r>
              <a:rPr lang="en-US" dirty="0"/>
              <a:t>Clinical Picture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Font typeface="Calibri"/>
              <a:buChar char="●"/>
            </a:pPr>
            <a:r>
              <a:rPr lang="en-US" dirty="0"/>
              <a:t>Radiology and Imaging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Font typeface="Calibri"/>
              <a:buChar char="●"/>
            </a:pPr>
            <a:r>
              <a:rPr lang="en-US" dirty="0"/>
              <a:t>Pathological Findings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endParaRPr b="1" dirty="0"/>
          </a:p>
        </p:txBody>
      </p:sp>
      <p:sp>
        <p:nvSpPr>
          <p:cNvPr id="240" name="Google Shape;240;p24"/>
          <p:cNvSpPr txBox="1"/>
          <p:nvPr/>
        </p:nvSpPr>
        <p:spPr>
          <a:xfrm>
            <a:off x="8962775" y="76200"/>
            <a:ext cx="299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SURGERY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Tumors and Tumor-Like Conditions of Bone</a:t>
            </a:r>
            <a:endParaRPr/>
          </a:p>
        </p:txBody>
      </p:sp>
      <p:sp>
        <p:nvSpPr>
          <p:cNvPr id="255" name="Google Shape;255;p26"/>
          <p:cNvSpPr txBox="1">
            <a:spLocks noGrp="1"/>
          </p:cNvSpPr>
          <p:nvPr>
            <p:ph type="body" idx="1"/>
          </p:nvPr>
        </p:nvSpPr>
        <p:spPr>
          <a:xfrm>
            <a:off x="282725" y="1292225"/>
            <a:ext cx="11833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500"/>
              <a:buChar char="●"/>
            </a:pPr>
            <a:r>
              <a:rPr lang="en-US" sz="2500" b="1"/>
              <a:t>Benign tumors</a:t>
            </a:r>
            <a:r>
              <a:rPr lang="en-US" sz="2500"/>
              <a:t> outnumber </a:t>
            </a:r>
            <a:r>
              <a:rPr lang="en-US" sz="2500" b="1"/>
              <a:t>malignancies</a:t>
            </a:r>
            <a:r>
              <a:rPr lang="en-US" sz="2500"/>
              <a:t> and are more common in </a:t>
            </a:r>
            <a:r>
              <a:rPr lang="en-US" sz="2500" b="1"/>
              <a:t>young</a:t>
            </a:r>
            <a:r>
              <a:rPr lang="en-US" sz="2500"/>
              <a:t> individuals.</a:t>
            </a:r>
            <a:endParaRPr sz="2500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b="1"/>
              <a:t>Specific tumor types</a:t>
            </a:r>
            <a:r>
              <a:rPr lang="en-US" sz="2500"/>
              <a:t> have preferential </a:t>
            </a:r>
            <a:r>
              <a:rPr lang="en-US" sz="2500" b="1"/>
              <a:t>age</a:t>
            </a:r>
            <a:r>
              <a:rPr lang="en-US" sz="2500"/>
              <a:t> and </a:t>
            </a:r>
            <a:r>
              <a:rPr lang="en-US" sz="2500" b="1"/>
              <a:t>sex distribution</a:t>
            </a:r>
            <a:r>
              <a:rPr lang="en-US" sz="2500"/>
              <a:t>.</a:t>
            </a:r>
            <a:endParaRPr sz="2500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b="1"/>
              <a:t>Specific tumor types</a:t>
            </a:r>
            <a:r>
              <a:rPr lang="en-US" sz="2500"/>
              <a:t> preferentially involve </a:t>
            </a:r>
            <a:r>
              <a:rPr lang="en-US" sz="2500" b="1"/>
              <a:t>specific bones</a:t>
            </a:r>
            <a:r>
              <a:rPr lang="en-US" sz="2500"/>
              <a:t> and </a:t>
            </a:r>
            <a:r>
              <a:rPr lang="en-US" sz="2500" b="1"/>
              <a:t>specific regions</a:t>
            </a:r>
            <a:r>
              <a:rPr lang="en-US" sz="2500"/>
              <a:t> within a bone.</a:t>
            </a:r>
            <a:endParaRPr sz="2500" b="1"/>
          </a:p>
        </p:txBody>
      </p:sp>
      <p:sp>
        <p:nvSpPr>
          <p:cNvPr id="256" name="Google Shape;25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57" name="Google Shape;257;p26"/>
          <p:cNvSpPr txBox="1"/>
          <p:nvPr/>
        </p:nvSpPr>
        <p:spPr>
          <a:xfrm>
            <a:off x="8962775" y="76200"/>
            <a:ext cx="299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ANATOMY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3184" y="2851539"/>
            <a:ext cx="8748942" cy="4006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64" name="Google Shape;264;p27"/>
          <p:cNvSpPr txBox="1"/>
          <p:nvPr/>
        </p:nvSpPr>
        <p:spPr>
          <a:xfrm>
            <a:off x="8962775" y="76200"/>
            <a:ext cx="299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ANATOMY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27" descr="https://upload.wikimedia.org/wikipedia/commons/thumb/f/fa/Structure_of_a_Long_Bone.png/250px-Structure_of_a_Long_Bon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342901"/>
            <a:ext cx="41148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Chondrosarcoma</a:t>
            </a:r>
            <a:endParaRPr/>
          </a:p>
        </p:txBody>
      </p:sp>
      <p:sp>
        <p:nvSpPr>
          <p:cNvPr id="295" name="Google Shape;29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cxnSp>
        <p:nvCxnSpPr>
          <p:cNvPr id="297" name="Google Shape;297;p29"/>
          <p:cNvCxnSpPr/>
          <p:nvPr/>
        </p:nvCxnSpPr>
        <p:spPr>
          <a:xfrm flipH="1">
            <a:off x="1933923" y="2478945"/>
            <a:ext cx="9000" cy="3491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98" name="Google Shape;298;p29"/>
          <p:cNvCxnSpPr/>
          <p:nvPr/>
        </p:nvCxnSpPr>
        <p:spPr>
          <a:xfrm rot="10800000">
            <a:off x="1916114" y="5978197"/>
            <a:ext cx="3393300" cy="90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99" name="Google Shape;299;p29"/>
          <p:cNvSpPr/>
          <p:nvPr/>
        </p:nvSpPr>
        <p:spPr>
          <a:xfrm>
            <a:off x="2487633" y="5613266"/>
            <a:ext cx="312600" cy="366000"/>
          </a:xfrm>
          <a:prstGeom prst="rect">
            <a:avLst/>
          </a:prstGeom>
          <a:blipFill rotWithShape="1">
            <a:blip r:embed="rId3">
              <a:alphaModFix/>
            </a:blip>
            <a:tile tx="0" ty="0" sx="99997" sy="99997" flip="none" algn="tl"/>
          </a:blip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9"/>
          <p:cNvSpPr/>
          <p:nvPr/>
        </p:nvSpPr>
        <p:spPr>
          <a:xfrm>
            <a:off x="2023290" y="5693633"/>
            <a:ext cx="312600" cy="285900"/>
          </a:xfrm>
          <a:prstGeom prst="rect">
            <a:avLst/>
          </a:prstGeom>
          <a:blipFill rotWithShape="1">
            <a:blip r:embed="rId3">
              <a:alphaModFix/>
            </a:blip>
            <a:tile tx="0" ty="0" sx="99997" sy="99997" flip="none" algn="tl"/>
          </a:blip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9"/>
          <p:cNvSpPr/>
          <p:nvPr/>
        </p:nvSpPr>
        <p:spPr>
          <a:xfrm>
            <a:off x="4737915" y="3255829"/>
            <a:ext cx="312600" cy="2723700"/>
          </a:xfrm>
          <a:prstGeom prst="rect">
            <a:avLst/>
          </a:prstGeom>
          <a:blipFill rotWithShape="1">
            <a:blip r:embed="rId3">
              <a:alphaModFix/>
            </a:blip>
            <a:tile tx="0" ty="0" sx="99997" sy="99997" flip="none" algn="tl"/>
          </a:blip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9"/>
          <p:cNvSpPr/>
          <p:nvPr/>
        </p:nvSpPr>
        <p:spPr>
          <a:xfrm>
            <a:off x="2987697" y="5488251"/>
            <a:ext cx="312600" cy="491100"/>
          </a:xfrm>
          <a:prstGeom prst="rect">
            <a:avLst/>
          </a:prstGeom>
          <a:blipFill rotWithShape="1">
            <a:blip r:embed="rId3">
              <a:alphaModFix/>
            </a:blip>
            <a:tile tx="0" ty="0" sx="99997" sy="99997" flip="none" algn="tl"/>
          </a:blip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9"/>
          <p:cNvSpPr/>
          <p:nvPr/>
        </p:nvSpPr>
        <p:spPr>
          <a:xfrm>
            <a:off x="1925063" y="6077610"/>
            <a:ext cx="4563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  20   30   40   50   60  70 yrs</a:t>
            </a:r>
            <a:endParaRPr/>
          </a:p>
        </p:txBody>
      </p:sp>
      <p:sp>
        <p:nvSpPr>
          <p:cNvPr id="304" name="Google Shape;304;p29"/>
          <p:cNvSpPr/>
          <p:nvPr/>
        </p:nvSpPr>
        <p:spPr>
          <a:xfrm>
            <a:off x="4309290" y="4068430"/>
            <a:ext cx="312600" cy="1911000"/>
          </a:xfrm>
          <a:prstGeom prst="rect">
            <a:avLst/>
          </a:prstGeom>
          <a:blipFill rotWithShape="1">
            <a:blip r:embed="rId3">
              <a:alphaModFix/>
            </a:blip>
            <a:tile tx="0" ty="0" sx="99997" sy="99997" flip="none" algn="tl"/>
          </a:blip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9"/>
          <p:cNvSpPr/>
          <p:nvPr/>
        </p:nvSpPr>
        <p:spPr>
          <a:xfrm>
            <a:off x="3880665" y="5122133"/>
            <a:ext cx="312600" cy="857400"/>
          </a:xfrm>
          <a:prstGeom prst="rect">
            <a:avLst/>
          </a:prstGeom>
          <a:blipFill rotWithShape="1">
            <a:blip r:embed="rId3">
              <a:alphaModFix/>
            </a:blip>
            <a:tile tx="0" ty="0" sx="99997" sy="99997" flip="none" algn="tl"/>
          </a:blip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9"/>
          <p:cNvSpPr/>
          <p:nvPr/>
        </p:nvSpPr>
        <p:spPr>
          <a:xfrm>
            <a:off x="3452039" y="5291797"/>
            <a:ext cx="312600" cy="687600"/>
          </a:xfrm>
          <a:prstGeom prst="rect">
            <a:avLst/>
          </a:prstGeom>
          <a:blipFill rotWithShape="1">
            <a:blip r:embed="rId3">
              <a:alphaModFix/>
            </a:blip>
            <a:tile tx="0" ty="0" sx="99997" sy="99997" flip="none" algn="tl"/>
          </a:blip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9"/>
          <p:cNvSpPr txBox="1"/>
          <p:nvPr/>
        </p:nvSpPr>
        <p:spPr>
          <a:xfrm>
            <a:off x="3300236" y="2316425"/>
            <a:ext cx="175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Old Age Elderly</a:t>
            </a:r>
            <a:endParaRPr/>
          </a:p>
        </p:txBody>
      </p:sp>
      <p:pic>
        <p:nvPicPr>
          <p:cNvPr id="308" name="Google Shape;308;p29" descr="Image result for chondrosarcom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4563" y="3688025"/>
            <a:ext cx="2514599" cy="188413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9"/>
          <p:cNvSpPr txBox="1"/>
          <p:nvPr/>
        </p:nvSpPr>
        <p:spPr>
          <a:xfrm>
            <a:off x="5849363" y="5821625"/>
            <a:ext cx="198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Medullary Cavity </a:t>
            </a:r>
            <a:endParaRPr/>
          </a:p>
        </p:txBody>
      </p:sp>
      <p:sp>
        <p:nvSpPr>
          <p:cNvPr id="310" name="Google Shape;310;p29"/>
          <p:cNvSpPr txBox="1"/>
          <p:nvPr/>
        </p:nvSpPr>
        <p:spPr>
          <a:xfrm>
            <a:off x="6763763" y="2164025"/>
            <a:ext cx="1676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Pelvis, Shoulder, Ribs, And Femur</a:t>
            </a:r>
            <a:endParaRPr/>
          </a:p>
        </p:txBody>
      </p:sp>
      <p:grpSp>
        <p:nvGrpSpPr>
          <p:cNvPr id="311" name="Google Shape;311;p29"/>
          <p:cNvGrpSpPr/>
          <p:nvPr/>
        </p:nvGrpSpPr>
        <p:grpSpPr>
          <a:xfrm>
            <a:off x="8911925" y="1432400"/>
            <a:ext cx="2140527" cy="5029200"/>
            <a:chOff x="6781800" y="990600"/>
            <a:chExt cx="2140527" cy="5029200"/>
          </a:xfrm>
        </p:grpSpPr>
        <p:pic>
          <p:nvPicPr>
            <p:cNvPr id="312" name="Google Shape;312;p29" descr="Image result for chondrosarcoma sites diagram"/>
            <p:cNvPicPr preferRelativeResize="0"/>
            <p:nvPr/>
          </p:nvPicPr>
          <p:blipFill rotWithShape="1">
            <a:blip r:embed="rId5">
              <a:alphaModFix/>
            </a:blip>
            <a:srcRect l="61229"/>
            <a:stretch/>
          </p:blipFill>
          <p:spPr>
            <a:xfrm>
              <a:off x="6781800" y="990600"/>
              <a:ext cx="2140527" cy="502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29"/>
            <p:cNvSpPr/>
            <p:nvPr/>
          </p:nvSpPr>
          <p:spPr>
            <a:xfrm>
              <a:off x="6781800" y="2514600"/>
              <a:ext cx="152400" cy="274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272;p28">
            <a:extLst>
              <a:ext uri="{FF2B5EF4-FFF2-40B4-BE49-F238E27FC236}">
                <a16:creationId xmlns:a16="http://schemas.microsoft.com/office/drawing/2014/main" id="{AE4247B3-93EB-45BA-98A5-911454EFEDB3}"/>
              </a:ext>
            </a:extLst>
          </p:cNvPr>
          <p:cNvSpPr txBox="1"/>
          <p:nvPr/>
        </p:nvSpPr>
        <p:spPr>
          <a:xfrm>
            <a:off x="9052531" y="-48111"/>
            <a:ext cx="29940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MEDICINE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 INTEGRATION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ANATOMY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9"/>
          <p:cNvSpPr txBox="1">
            <a:spLocks noGrp="1"/>
          </p:cNvSpPr>
          <p:nvPr>
            <p:ph type="title"/>
          </p:nvPr>
        </p:nvSpPr>
        <p:spPr>
          <a:xfrm>
            <a:off x="660400" y="-15875"/>
            <a:ext cx="1036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 b="1"/>
              <a:t>Osteochondroma </a:t>
            </a:r>
            <a:br>
              <a:rPr lang="en-US" b="1"/>
            </a:br>
            <a:r>
              <a:rPr lang="en-US" sz="3000"/>
              <a:t>Morphology</a:t>
            </a:r>
            <a:endParaRPr sz="3400"/>
          </a:p>
        </p:txBody>
      </p:sp>
      <p:pic>
        <p:nvPicPr>
          <p:cNvPr id="471" name="Google Shape;471;p49" descr="f0280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7484" y="752475"/>
            <a:ext cx="10875600" cy="364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49"/>
          <p:cNvSpPr txBox="1"/>
          <p:nvPr/>
        </p:nvSpPr>
        <p:spPr>
          <a:xfrm>
            <a:off x="431800" y="4403725"/>
            <a:ext cx="11425500" cy="23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Mushroom-shaped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range in size from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to 20 cm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outer layer of the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osteochondroma is composed of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benign hyaline cartilage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varying in thickness.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Newly formed bone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forms the inner portion of the head and stalk, with the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stalk cortex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merging with the cortex of the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 bone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49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0"/>
          <p:cNvSpPr txBox="1">
            <a:spLocks noGrp="1"/>
          </p:cNvSpPr>
          <p:nvPr>
            <p:ph type="title"/>
          </p:nvPr>
        </p:nvSpPr>
        <p:spPr>
          <a:xfrm>
            <a:off x="431800" y="349400"/>
            <a:ext cx="11525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/>
              <a:t>Osteochondroma (exostosis)</a:t>
            </a:r>
            <a:endParaRPr sz="2600"/>
          </a:p>
        </p:txBody>
      </p:sp>
      <p:pic>
        <p:nvPicPr>
          <p:cNvPr id="481" name="Google Shape;481;p50" descr="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1800" y="2166938"/>
            <a:ext cx="5562900" cy="45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50" descr="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197600" y="2166938"/>
            <a:ext cx="5562900" cy="453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50"/>
          <p:cNvSpPr txBox="1"/>
          <p:nvPr/>
        </p:nvSpPr>
        <p:spPr>
          <a:xfrm>
            <a:off x="527051" y="5157788"/>
            <a:ext cx="1085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0"/>
          <p:cNvSpPr txBox="1"/>
          <p:nvPr/>
        </p:nvSpPr>
        <p:spPr>
          <a:xfrm>
            <a:off x="431800" y="1522700"/>
            <a:ext cx="11425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Gross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50"/>
          <p:cNvSpPr txBox="1"/>
          <p:nvPr/>
        </p:nvSpPr>
        <p:spPr>
          <a:xfrm>
            <a:off x="8962775" y="76200"/>
            <a:ext cx="29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1"/>
          <p:cNvSpPr txBox="1">
            <a:spLocks noGrp="1"/>
          </p:cNvSpPr>
          <p:nvPr>
            <p:ph type="title"/>
          </p:nvPr>
        </p:nvSpPr>
        <p:spPr>
          <a:xfrm>
            <a:off x="431800" y="-184000"/>
            <a:ext cx="11525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/>
              <a:t>Osteochondroma (exostosis) </a:t>
            </a:r>
            <a:endParaRPr sz="2600"/>
          </a:p>
        </p:txBody>
      </p:sp>
      <p:pic>
        <p:nvPicPr>
          <p:cNvPr id="493" name="Google Shape;493;p51" descr="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9184" y="1255713"/>
            <a:ext cx="5376300" cy="418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51" descr="1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712884" y="1255713"/>
            <a:ext cx="6144900" cy="41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51"/>
          <p:cNvSpPr txBox="1"/>
          <p:nvPr/>
        </p:nvSpPr>
        <p:spPr>
          <a:xfrm>
            <a:off x="334425" y="5572125"/>
            <a:ext cx="11525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cap is benign hyaline cartilage, resembling disorganized growth plate undergoing endochondral ossification. Newly formed bone forms the inner portion of the head and stalk 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51"/>
          <p:cNvSpPr txBox="1"/>
          <p:nvPr/>
        </p:nvSpPr>
        <p:spPr>
          <a:xfrm>
            <a:off x="431800" y="684500"/>
            <a:ext cx="11425500" cy="70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Microscopy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51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Chondrosarcoma</a:t>
            </a:r>
            <a:endParaRPr/>
          </a:p>
        </p:txBody>
      </p:sp>
      <p:sp>
        <p:nvSpPr>
          <p:cNvPr id="512" name="Google Shape;512;p53"/>
          <p:cNvSpPr txBox="1">
            <a:spLocks noGrp="1"/>
          </p:cNvSpPr>
          <p:nvPr>
            <p:ph type="body" idx="1"/>
          </p:nvPr>
        </p:nvSpPr>
        <p:spPr>
          <a:xfrm>
            <a:off x="838200" y="1573376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1200"/>
              </a:spcBef>
              <a:buSzPts val="1100"/>
              <a:buNone/>
            </a:pPr>
            <a:r>
              <a:rPr lang="en-US" b="1" dirty="0"/>
              <a:t>Definition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Malignant tumor of chondroblast cells. Chondrosarcomas comprise a variety of tumors sharing the ability to produce neoplastic cartilage.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Second most common malignant matrix-producing tumor.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Etiology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The tumor may arise de novo (primary) or secondary to preexisting enchondroma, exostosis (osteochondromas), or Paget’s disease.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Primary chondrosarcoma is very uncommon, arises centrally in the bone, and is found in children.</a:t>
            </a:r>
            <a:endParaRPr b="1" dirty="0"/>
          </a:p>
        </p:txBody>
      </p:sp>
      <p:sp>
        <p:nvSpPr>
          <p:cNvPr id="513" name="Google Shape;51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514" name="Google Shape;514;p53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Chondrosarcoma</a:t>
            </a:r>
            <a:endParaRPr/>
          </a:p>
        </p:txBody>
      </p:sp>
      <p:sp>
        <p:nvSpPr>
          <p:cNvPr id="520" name="Google Shape;520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Occur more commonly after 40 years of age.</a:t>
            </a:r>
            <a:br>
              <a:rPr lang="en-US"/>
            </a:br>
            <a:r>
              <a:rPr lang="en-US"/>
              <a:t> Clear cell and especially mesenchymal variant occur in younger patients in their 20s.</a:t>
            </a:r>
            <a:br>
              <a:rPr lang="en-US"/>
            </a:br>
            <a:r>
              <a:rPr lang="en-US"/>
              <a:t> Male &gt; female.</a:t>
            </a:r>
            <a:br>
              <a:rPr lang="en-US"/>
            </a:br>
            <a:r>
              <a:rPr lang="en-US"/>
              <a:t> It is most common in the femur, humerus, ribs, and on the surface of the pelvis.</a:t>
            </a:r>
            <a:br>
              <a:rPr lang="en-US"/>
            </a:br>
            <a:r>
              <a:rPr lang="en-US"/>
              <a:t> Patients with </a:t>
            </a:r>
            <a:r>
              <a:rPr lang="en-US" b="1"/>
              <a:t>Ollier's disease</a:t>
            </a:r>
            <a:r>
              <a:rPr lang="en-US"/>
              <a:t> (multiple enchondromatosis) or </a:t>
            </a:r>
            <a:r>
              <a:rPr lang="en-US" b="1"/>
              <a:t>Maffucci's syndrome</a:t>
            </a:r>
            <a:r>
              <a:rPr lang="en-US"/>
              <a:t> (multiple enchondromas and hemangiomas) are at much higher risk of chondrosarcoma than the normal population.</a:t>
            </a:r>
            <a:endParaRPr b="1"/>
          </a:p>
        </p:txBody>
      </p:sp>
      <p:sp>
        <p:nvSpPr>
          <p:cNvPr id="521" name="Google Shape;521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522" name="Google Shape;522;p54"/>
          <p:cNvSpPr txBox="1"/>
          <p:nvPr/>
        </p:nvSpPr>
        <p:spPr>
          <a:xfrm>
            <a:off x="9010075" y="152400"/>
            <a:ext cx="294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3006725" y="-3208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Bone Tumors - Cartilage forming </a:t>
            </a:r>
            <a:endParaRPr sz="6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2930525" y="2593700"/>
            <a:ext cx="9144000" cy="28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CNS &amp; Psychiatry II</a:t>
            </a:r>
            <a:b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4th year MBBS 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Mudassira Zahid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Department of Pathology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Rawalpindi Medical University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l="30564" t="3559" b="-28"/>
          <a:stretch/>
        </p:blipFill>
        <p:spPr>
          <a:xfrm>
            <a:off x="187518" y="272736"/>
            <a:ext cx="1414454" cy="147021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Clinical Features</a:t>
            </a:r>
            <a:endParaRPr/>
          </a:p>
        </p:txBody>
      </p:sp>
      <p:sp>
        <p:nvSpPr>
          <p:cNvPr id="528" name="Google Shape;528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Presentation of chondrosarcoma depends on the grade of the tumor.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 </a:t>
            </a:r>
            <a:r>
              <a:rPr lang="en-US" b="1"/>
              <a:t>high-grade</a:t>
            </a:r>
            <a:r>
              <a:rPr lang="en-US"/>
              <a:t>, fast-growing tumor can present with </a:t>
            </a:r>
            <a:r>
              <a:rPr lang="en-US" b="1"/>
              <a:t>excruciating pain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 </a:t>
            </a:r>
            <a:r>
              <a:rPr lang="en-US" b="1"/>
              <a:t>low-grade</a:t>
            </a:r>
            <a:r>
              <a:rPr lang="en-US"/>
              <a:t>, more indolent tumor is more likely to present as an older patient complaining of </a:t>
            </a:r>
            <a:r>
              <a:rPr lang="en-US" b="1"/>
              <a:t>hip pain</a:t>
            </a:r>
            <a:r>
              <a:rPr lang="en-US"/>
              <a:t> and </a:t>
            </a:r>
            <a:r>
              <a:rPr lang="en-US" b="1"/>
              <a:t>swelling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Pelvic tumors</a:t>
            </a:r>
            <a:r>
              <a:rPr lang="en-US"/>
              <a:t> present with </a:t>
            </a:r>
            <a:r>
              <a:rPr lang="en-US" b="1"/>
              <a:t>urinary frequency</a:t>
            </a:r>
            <a:r>
              <a:rPr lang="en-US"/>
              <a:t> or </a:t>
            </a:r>
            <a:r>
              <a:rPr lang="en-US" b="1"/>
              <a:t>obstruction</a:t>
            </a:r>
            <a:r>
              <a:rPr lang="en-US"/>
              <a:t> or may masquerade as </a:t>
            </a:r>
            <a:r>
              <a:rPr lang="en-US" b="1"/>
              <a:t>"groin muscle pulls"</a:t>
            </a:r>
            <a:r>
              <a:rPr lang="en-US"/>
              <a:t>.</a:t>
            </a:r>
            <a:endParaRPr/>
          </a:p>
        </p:txBody>
      </p:sp>
      <p:sp>
        <p:nvSpPr>
          <p:cNvPr id="529" name="Google Shape;529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530" name="Google Shape;530;p55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536" name="Google Shape;536;p56" descr="chondrosarcoma of pelv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542" name="Google Shape;542;p57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3" name="Google Shape;543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74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8"/>
          <p:cNvSpPr txBox="1">
            <a:spLocks noGrp="1"/>
          </p:cNvSpPr>
          <p:nvPr>
            <p:ph type="title"/>
          </p:nvPr>
        </p:nvSpPr>
        <p:spPr>
          <a:xfrm>
            <a:off x="812800" y="-26975"/>
            <a:ext cx="8574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Cartilage-</a:t>
            </a:r>
            <a:r>
              <a:rPr lang="en-US"/>
              <a:t>Forming Tumors</a:t>
            </a:r>
            <a:endParaRPr sz="3600"/>
          </a:p>
        </p:txBody>
      </p:sp>
      <p:graphicFrame>
        <p:nvGraphicFramePr>
          <p:cNvPr id="549" name="Google Shape;549;p58"/>
          <p:cNvGraphicFramePr/>
          <p:nvPr/>
        </p:nvGraphicFramePr>
        <p:xfrm>
          <a:off x="609600" y="900113"/>
          <a:ext cx="10972825" cy="5958870"/>
        </p:xfrm>
        <a:graphic>
          <a:graphicData uri="http://schemas.openxmlformats.org/drawingml/2006/table">
            <a:tbl>
              <a:tblPr>
                <a:noFill/>
                <a:tableStyleId>{1DE09179-2725-4A31-A1BC-EE346A70BD3B}</a:tableStyleId>
              </a:tblPr>
              <a:tblGrid>
                <a:gridCol w="172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00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90"/>
                        <a:buFont typeface="Noto Sans Symbols"/>
                        <a:buNone/>
                      </a:pPr>
                      <a:endParaRPr sz="360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40"/>
                        <a:buFont typeface="Noto Sans Symbols"/>
                        <a:buNone/>
                      </a:pPr>
                      <a:r>
                        <a:rPr lang="en-US" sz="2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Tumor Type</a:t>
                      </a:r>
                      <a:endParaRPr sz="2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40"/>
                        <a:buFont typeface="Noto Sans Symbols"/>
                        <a:buNone/>
                      </a:pPr>
                      <a:r>
                        <a:rPr lang="en-US" sz="2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Locations</a:t>
                      </a:r>
                      <a:endParaRPr sz="2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40"/>
                        <a:buFont typeface="Noto Sans Symbols"/>
                        <a:buNone/>
                      </a:pPr>
                      <a:r>
                        <a:rPr lang="en-US" sz="2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</a:t>
                      </a:r>
                      <a:endParaRPr sz="2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40"/>
                        <a:buFont typeface="Noto Sans Symbols"/>
                        <a:buNone/>
                      </a:pPr>
                      <a:endParaRPr sz="2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040"/>
                        <a:buFont typeface="Noto Sans Symbols"/>
                        <a:buNone/>
                      </a:pPr>
                      <a:r>
                        <a:rPr lang="en-US" sz="2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Morphology</a:t>
                      </a:r>
                      <a:endParaRPr sz="2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90"/>
                        <a:buFont typeface="Noto Sans Symbols"/>
                        <a:buNone/>
                      </a:pPr>
                      <a:endParaRPr sz="360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5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780"/>
                        <a:buFont typeface="Noto Sans Symbols"/>
                        <a:buNone/>
                      </a:pPr>
                      <a:r>
                        <a:rPr lang="en-US" sz="2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BENIGN</a:t>
                      </a:r>
                      <a:endParaRPr sz="22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780"/>
                        <a:buFont typeface="Noto Sans Symbols"/>
                        <a:buNone/>
                      </a:pPr>
                      <a:r>
                        <a:rPr lang="en-US" sz="2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Osteochondroma 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780"/>
                        <a:buFont typeface="Noto Sans Symbols"/>
                        <a:buNone/>
                      </a:pPr>
                      <a:r>
                        <a:rPr lang="en-US" sz="22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Metaphysis of long tubular bones 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780"/>
                        <a:buFont typeface="Noto Sans Symbols"/>
                        <a:buNone/>
                      </a:pPr>
                      <a:r>
                        <a:rPr lang="en-US" sz="22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10-30 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780"/>
                        <a:buFont typeface="Noto Sans Symbols"/>
                        <a:buNone/>
                      </a:pPr>
                      <a:r>
                        <a:rPr lang="en-US" sz="22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Bony excrescences with a cartilaginous cap; may be solitary or multiple and hereditary 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90"/>
                        <a:buFont typeface="Noto Sans Symbols"/>
                        <a:buNone/>
                      </a:pPr>
                      <a:endParaRPr sz="360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780"/>
                        <a:buFont typeface="Noto Sans Symbols"/>
                        <a:buNone/>
                      </a:pPr>
                      <a:r>
                        <a:rPr lang="en-US" sz="2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Chondroma 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65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Small bones of hands and feet 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65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30-50 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65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Well-circumscribed single tumors resembling normal cartilage; arise with medullary cavity of bone; uncommonly multiple and hereditary 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8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90"/>
                        <a:buFont typeface="Noto Sans Symbols"/>
                        <a:buNone/>
                      </a:pPr>
                      <a:r>
                        <a:rPr lang="en-US" sz="36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MALIGNANT</a:t>
                      </a:r>
                      <a:endParaRPr sz="22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780"/>
                        <a:buFont typeface="Noto Sans Symbols"/>
                        <a:buNone/>
                      </a:pPr>
                      <a:r>
                        <a:rPr lang="en-US" sz="2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Chondrosarcoma 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780"/>
                        <a:buFont typeface="Noto Sans Symbols"/>
                        <a:buNone/>
                      </a:pPr>
                      <a:r>
                        <a:rPr lang="en-US" sz="22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Bones of shoulder, pelvis, proximal femur, and ribs 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780"/>
                        <a:buFont typeface="Noto Sans Symbols"/>
                        <a:buNone/>
                      </a:pPr>
                      <a:r>
                        <a:rPr lang="en-US" sz="22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40-60 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780"/>
                        <a:buFont typeface="Noto Sans Symbols"/>
                        <a:buNone/>
                      </a:pPr>
                      <a:r>
                        <a:rPr lang="en-US" sz="22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Arise within medullary cavity and erode cortex; microscopically well differentiated cartilage-like or anaplastic 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50" name="Google Shape;550;p58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58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68"/>
          <p:cNvSpPr txBox="1">
            <a:spLocks noGrp="1"/>
          </p:cNvSpPr>
          <p:nvPr>
            <p:ph type="title"/>
          </p:nvPr>
        </p:nvSpPr>
        <p:spPr>
          <a:xfrm>
            <a:off x="609600" y="60325"/>
            <a:ext cx="980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Metastatic Bone Tumors</a:t>
            </a:r>
            <a:endParaRPr b="1"/>
          </a:p>
        </p:txBody>
      </p:sp>
      <p:sp>
        <p:nvSpPr>
          <p:cNvPr id="630" name="Google Shape;630;p68"/>
          <p:cNvSpPr txBox="1">
            <a:spLocks noGrp="1"/>
          </p:cNvSpPr>
          <p:nvPr>
            <p:ph type="body" idx="4294967295"/>
          </p:nvPr>
        </p:nvSpPr>
        <p:spPr>
          <a:xfrm>
            <a:off x="609600" y="1295400"/>
            <a:ext cx="10972800" cy="53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Metastatic tumors</a:t>
            </a:r>
            <a:r>
              <a:rPr lang="en-US"/>
              <a:t> are the most common malignant tumors of bone.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Pathways of spread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Direct extension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Hematogenous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Intraspinal seeding</a:t>
            </a:r>
            <a:r>
              <a:rPr lang="en-US"/>
              <a:t> (Batson venous plexus)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Lymphatic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Metastatic deposits</a:t>
            </a:r>
            <a:r>
              <a:rPr lang="en-US"/>
              <a:t> are typically </a:t>
            </a:r>
            <a:r>
              <a:rPr lang="en-US" b="1"/>
              <a:t>multifocal</a:t>
            </a:r>
            <a:r>
              <a:rPr lang="en-US"/>
              <a:t>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Origin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Adults</a:t>
            </a:r>
            <a:r>
              <a:rPr lang="en-US"/>
              <a:t>: From </a:t>
            </a:r>
            <a:r>
              <a:rPr lang="en-US" b="1"/>
              <a:t>prostate</a:t>
            </a:r>
            <a:r>
              <a:rPr lang="en-US"/>
              <a:t>, </a:t>
            </a:r>
            <a:r>
              <a:rPr lang="en-US" b="1"/>
              <a:t>breast</a:t>
            </a:r>
            <a:r>
              <a:rPr lang="en-US"/>
              <a:t>, </a:t>
            </a:r>
            <a:r>
              <a:rPr lang="en-US" b="1"/>
              <a:t>kidney</a:t>
            </a:r>
            <a:r>
              <a:rPr lang="en-US"/>
              <a:t>, </a:t>
            </a:r>
            <a:r>
              <a:rPr lang="en-US" b="1"/>
              <a:t>lung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Children</a:t>
            </a:r>
            <a:r>
              <a:rPr lang="en-US"/>
              <a:t>: From </a:t>
            </a:r>
            <a:r>
              <a:rPr lang="en-US" b="1"/>
              <a:t>neuroblastoma</a:t>
            </a:r>
            <a:r>
              <a:rPr lang="en-US"/>
              <a:t>, </a:t>
            </a:r>
            <a:r>
              <a:rPr lang="en-US" b="1"/>
              <a:t>Wilms tumor</a:t>
            </a:r>
            <a:r>
              <a:rPr lang="en-US"/>
              <a:t>.</a:t>
            </a:r>
            <a:endParaRPr/>
          </a:p>
          <a:p>
            <a:pPr marL="342900" lvl="0" indent="-158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</a:pPr>
            <a:endParaRPr b="1" i="1"/>
          </a:p>
        </p:txBody>
      </p:sp>
      <p:sp>
        <p:nvSpPr>
          <p:cNvPr id="631" name="Google Shape;631;p68"/>
          <p:cNvSpPr txBox="1"/>
          <p:nvPr/>
        </p:nvSpPr>
        <p:spPr>
          <a:xfrm>
            <a:off x="9654975" y="0"/>
            <a:ext cx="253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69"/>
          <p:cNvPicPr preferRelativeResize="0"/>
          <p:nvPr/>
        </p:nvPicPr>
        <p:blipFill rotWithShape="1">
          <a:blip r:embed="rId3">
            <a:alphaModFix/>
          </a:blip>
          <a:srcRect l="27522" t="11459" r="26796" b="12500"/>
          <a:stretch/>
        </p:blipFill>
        <p:spPr>
          <a:xfrm>
            <a:off x="3039262" y="41525"/>
            <a:ext cx="6113475" cy="67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72;p28">
            <a:extLst>
              <a:ext uri="{FF2B5EF4-FFF2-40B4-BE49-F238E27FC236}">
                <a16:creationId xmlns:a16="http://schemas.microsoft.com/office/drawing/2014/main" id="{71DC8747-45FF-444B-A6D9-21115358E9E5}"/>
              </a:ext>
            </a:extLst>
          </p:cNvPr>
          <p:cNvSpPr txBox="1"/>
          <p:nvPr/>
        </p:nvSpPr>
        <p:spPr>
          <a:xfrm>
            <a:off x="9052531" y="-48111"/>
            <a:ext cx="29940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MEDICINE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 INTEGRATION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ANATOMY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0"/>
          <p:cNvSpPr txBox="1">
            <a:spLocks noGrp="1"/>
          </p:cNvSpPr>
          <p:nvPr>
            <p:ph type="title"/>
          </p:nvPr>
        </p:nvSpPr>
        <p:spPr>
          <a:xfrm>
            <a:off x="609600" y="369300"/>
            <a:ext cx="10723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Metastatic Bone Tumors</a:t>
            </a:r>
            <a:endParaRPr b="1"/>
          </a:p>
        </p:txBody>
      </p:sp>
      <p:sp>
        <p:nvSpPr>
          <p:cNvPr id="642" name="Google Shape;642;p70"/>
          <p:cNvSpPr txBox="1">
            <a:spLocks noGrp="1"/>
          </p:cNvSpPr>
          <p:nvPr>
            <p:ph type="body" idx="4294967295"/>
          </p:nvPr>
        </p:nvSpPr>
        <p:spPr>
          <a:xfrm>
            <a:off x="609600" y="1600201"/>
            <a:ext cx="109728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Axial skeleton</a:t>
            </a:r>
            <a:r>
              <a:rPr lang="en-US"/>
              <a:t> and </a:t>
            </a:r>
            <a:r>
              <a:rPr lang="en-US" b="1"/>
              <a:t>proximal femur</a:t>
            </a:r>
            <a:r>
              <a:rPr lang="en-US"/>
              <a:t> are common sites for metastatic bone tumors.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Types of deposits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Lytic deposits</a:t>
            </a:r>
            <a:r>
              <a:rPr lang="en-US"/>
              <a:t>: Associated with </a:t>
            </a:r>
            <a:r>
              <a:rPr lang="en-US" b="1"/>
              <a:t>PTH-related protein</a:t>
            </a:r>
            <a:r>
              <a:rPr lang="en-US"/>
              <a:t>, leading to </a:t>
            </a:r>
            <a:r>
              <a:rPr lang="en-US" b="1"/>
              <a:t>osteoclastic bone resorption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Blastic deposits</a:t>
            </a:r>
            <a:r>
              <a:rPr lang="en-US"/>
              <a:t>: </a:t>
            </a:r>
            <a:r>
              <a:rPr lang="en-US" b="1"/>
              <a:t>Osteoblastic bone response</a:t>
            </a:r>
            <a:r>
              <a:rPr lang="en-US"/>
              <a:t>, often seen in </a:t>
            </a:r>
            <a:r>
              <a:rPr lang="en-US" b="1"/>
              <a:t>prostate adenocarcinoma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Both lytic and blastic deposits</a:t>
            </a:r>
            <a:r>
              <a:rPr lang="en-US"/>
              <a:t> can occur in some cases.</a:t>
            </a:r>
            <a:endParaRPr/>
          </a:p>
          <a:p>
            <a:pPr marL="342900" lvl="0" indent="-158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</a:pPr>
            <a:endParaRPr b="1" u="sng"/>
          </a:p>
        </p:txBody>
      </p:sp>
      <p:sp>
        <p:nvSpPr>
          <p:cNvPr id="643" name="Google Shape;643;p70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71" descr="http://clincancerres.aacrjournals.org/content/clincanres/17/12/3924/F2.large.jpg?width=800&amp;height=600&amp;carousel=1"/>
          <p:cNvPicPr preferRelativeResize="0"/>
          <p:nvPr/>
        </p:nvPicPr>
        <p:blipFill rotWithShape="1">
          <a:blip r:embed="rId3">
            <a:alphaModFix/>
          </a:blip>
          <a:srcRect l="5624" t="11575" r="51275" b="60773"/>
          <a:stretch/>
        </p:blipFill>
        <p:spPr>
          <a:xfrm>
            <a:off x="677990" y="2667000"/>
            <a:ext cx="6517363" cy="3712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71" descr="http://clincancerres.aacrjournals.org/content/clincanres/17/12/3924/F2.large.jpg?width=800&amp;height=600&amp;carousel=1"/>
          <p:cNvPicPr preferRelativeResize="0"/>
          <p:nvPr/>
        </p:nvPicPr>
        <p:blipFill rotWithShape="1">
          <a:blip r:embed="rId3">
            <a:alphaModFix/>
          </a:blip>
          <a:srcRect l="14975" t="41549" r="55650" b="5716"/>
          <a:stretch/>
        </p:blipFill>
        <p:spPr>
          <a:xfrm>
            <a:off x="7399283" y="1203433"/>
            <a:ext cx="4004444" cy="5176346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71"/>
          <p:cNvSpPr txBox="1"/>
          <p:nvPr/>
        </p:nvSpPr>
        <p:spPr>
          <a:xfrm>
            <a:off x="914400" y="698718"/>
            <a:ext cx="5791200" cy="14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 arrows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indicate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metastatic tumor foci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the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yellow arrows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indicate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residual bone marrow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71"/>
          <p:cNvSpPr txBox="1"/>
          <p:nvPr/>
        </p:nvSpPr>
        <p:spPr>
          <a:xfrm>
            <a:off x="9313737" y="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72" descr="bone mets brea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72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73"/>
          <p:cNvPicPr preferRelativeResize="0"/>
          <p:nvPr/>
        </p:nvPicPr>
        <p:blipFill rotWithShape="1">
          <a:blip r:embed="rId3">
            <a:alphaModFix/>
          </a:blip>
          <a:srcRect l="19547" t="11456" r="38870" b="16667"/>
          <a:stretch/>
        </p:blipFill>
        <p:spPr>
          <a:xfrm>
            <a:off x="108375" y="59563"/>
            <a:ext cx="9245597" cy="6738872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73"/>
          <p:cNvSpPr txBox="1"/>
          <p:nvPr/>
        </p:nvSpPr>
        <p:spPr>
          <a:xfrm>
            <a:off x="8805600" y="152400"/>
            <a:ext cx="308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SURGERY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8" y="0"/>
            <a:ext cx="1215694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75"/>
          <p:cNvSpPr txBox="1">
            <a:spLocks noGrp="1"/>
          </p:cNvSpPr>
          <p:nvPr>
            <p:ph type="title"/>
          </p:nvPr>
        </p:nvSpPr>
        <p:spPr>
          <a:xfrm>
            <a:off x="508000" y="365125"/>
            <a:ext cx="11223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Chemotherapy Regimens</a:t>
            </a:r>
            <a:endParaRPr/>
          </a:p>
        </p:txBody>
      </p:sp>
      <p:sp>
        <p:nvSpPr>
          <p:cNvPr id="677" name="Google Shape;677;p75"/>
          <p:cNvSpPr txBox="1">
            <a:spLocks noGrp="1"/>
          </p:cNvSpPr>
          <p:nvPr>
            <p:ph type="body" idx="1"/>
          </p:nvPr>
        </p:nvSpPr>
        <p:spPr>
          <a:xfrm>
            <a:off x="508000" y="1825625"/>
            <a:ext cx="11223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For </a:t>
            </a:r>
            <a:r>
              <a:rPr lang="en-US" b="1" dirty="0"/>
              <a:t>first-line osteosarcoma therapy</a:t>
            </a:r>
            <a:r>
              <a:rPr lang="en-US" dirty="0"/>
              <a:t> (primary, neoadjuvant, adjuvant therapy, or for metastatic disease), the following regimens are used: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Cisplatin</a:t>
            </a:r>
            <a:r>
              <a:rPr lang="en-US" dirty="0"/>
              <a:t> and </a:t>
            </a:r>
            <a:r>
              <a:rPr lang="en-US" b="1" dirty="0"/>
              <a:t>doxorubicin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MAP</a:t>
            </a:r>
            <a:r>
              <a:rPr lang="en-US" dirty="0"/>
              <a:t> (high-dose </a:t>
            </a:r>
            <a:r>
              <a:rPr lang="en-US" b="1" dirty="0"/>
              <a:t>methotrexate</a:t>
            </a:r>
            <a:r>
              <a:rPr lang="en-US" dirty="0"/>
              <a:t>, </a:t>
            </a:r>
            <a:r>
              <a:rPr lang="en-US" b="1" dirty="0"/>
              <a:t>cisplatin</a:t>
            </a:r>
            <a:r>
              <a:rPr lang="en-US" dirty="0"/>
              <a:t>, and </a:t>
            </a:r>
            <a:r>
              <a:rPr lang="en-US" b="1" dirty="0"/>
              <a:t>doxorubicin</a:t>
            </a:r>
            <a:r>
              <a:rPr lang="en-US" dirty="0"/>
              <a:t>)</a:t>
            </a:r>
            <a:endParaRPr dirty="0"/>
          </a:p>
          <a:p>
            <a:pPr lvl="0" indent="-393700">
              <a:lnSpc>
                <a:spcPct val="115000"/>
              </a:lnSpc>
              <a:spcBef>
                <a:spcPts val="1200"/>
              </a:spcBef>
              <a:buSzPts val="2600"/>
            </a:pPr>
            <a:r>
              <a:rPr lang="en-US" b="1" dirty="0"/>
              <a:t>Doxorubicin</a:t>
            </a:r>
            <a:r>
              <a:rPr lang="en-US" dirty="0"/>
              <a:t>, </a:t>
            </a:r>
            <a:r>
              <a:rPr lang="en-US" b="1" dirty="0"/>
              <a:t>cisplatin</a:t>
            </a:r>
            <a:r>
              <a:rPr lang="en-US" dirty="0"/>
              <a:t>, </a:t>
            </a:r>
            <a:r>
              <a:rPr lang="en-US" b="1" dirty="0"/>
              <a:t>high-dose methotrexate</a:t>
            </a:r>
            <a:r>
              <a:rPr lang="en-US" dirty="0"/>
              <a:t>, and </a:t>
            </a:r>
            <a:r>
              <a:rPr lang="en-US" b="1" dirty="0" err="1"/>
              <a:t>ifosfamide</a:t>
            </a:r>
            <a:r>
              <a:rPr lang="en-US" dirty="0"/>
              <a:t> have </a:t>
            </a:r>
            <a:r>
              <a:rPr lang="en-US" b="1" dirty="0"/>
              <a:t>antitumor activity</a:t>
            </a:r>
            <a:r>
              <a:rPr lang="en-US" dirty="0"/>
              <a:t> in osteosarcoma.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</a:pPr>
            <a:r>
              <a:rPr lang="en-US" dirty="0"/>
              <a:t>In patients </a:t>
            </a:r>
            <a:r>
              <a:rPr lang="en-US" b="1" dirty="0"/>
              <a:t>older than 40 years</a:t>
            </a:r>
            <a:r>
              <a:rPr lang="en-US" dirty="0"/>
              <a:t>, preferred regimens often combine </a:t>
            </a:r>
            <a:r>
              <a:rPr lang="en-US" b="1" dirty="0"/>
              <a:t>doxorubicin</a:t>
            </a:r>
            <a:r>
              <a:rPr lang="en-US" dirty="0"/>
              <a:t>, </a:t>
            </a:r>
            <a:r>
              <a:rPr lang="en-US" b="1" dirty="0"/>
              <a:t>cisplatin</a:t>
            </a:r>
            <a:r>
              <a:rPr lang="en-US" dirty="0"/>
              <a:t>, and </a:t>
            </a:r>
            <a:r>
              <a:rPr lang="en-US" b="1" dirty="0" err="1"/>
              <a:t>ifosfamide</a:t>
            </a:r>
            <a:r>
              <a:rPr lang="en-US" dirty="0"/>
              <a:t> without </a:t>
            </a:r>
            <a:r>
              <a:rPr lang="en-US" b="1" dirty="0"/>
              <a:t>high-dose methotrexate</a:t>
            </a:r>
            <a:endParaRPr dirty="0"/>
          </a:p>
        </p:txBody>
      </p:sp>
      <p:sp>
        <p:nvSpPr>
          <p:cNvPr id="678" name="Google Shape;678;p75"/>
          <p:cNvSpPr txBox="1"/>
          <p:nvPr/>
        </p:nvSpPr>
        <p:spPr>
          <a:xfrm>
            <a:off x="8459544" y="115900"/>
            <a:ext cx="358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HORIZONTAL INTEGRATION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A40F-DF98-4838-85CB-BA25148BC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Multidisciplinary Approach to Bone Tumor Management</a:t>
            </a:r>
            <a:endParaRPr lang="en-P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CB7C1-08B1-44B4-85EA-C45E65B10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Pathology &amp; Imaging Teams:</a:t>
            </a:r>
            <a:r>
              <a:rPr lang="en-US" dirty="0"/>
              <a:t> </a:t>
            </a:r>
            <a:r>
              <a:rPr lang="en-US" b="1" dirty="0"/>
              <a:t>Radiologists and pathologists</a:t>
            </a:r>
            <a:r>
              <a:rPr lang="en-US" dirty="0"/>
              <a:t> ensure accurate diagnosis through imaging, biopsies, and molecular studies.</a:t>
            </a:r>
          </a:p>
          <a:p>
            <a:r>
              <a:rPr lang="en-US" b="1" dirty="0"/>
              <a:t>Oncology &amp; Surgery Collaboration:</a:t>
            </a:r>
            <a:r>
              <a:rPr lang="en-US" dirty="0"/>
              <a:t> </a:t>
            </a:r>
            <a:r>
              <a:rPr lang="en-US" b="1" dirty="0"/>
              <a:t>Orthopedic oncologists and surgical teams</a:t>
            </a:r>
            <a:r>
              <a:rPr lang="en-US" dirty="0"/>
              <a:t> plan tumor resection and limb-salvage procedures.</a:t>
            </a:r>
          </a:p>
          <a:p>
            <a:r>
              <a:rPr lang="en-US" b="1" dirty="0"/>
              <a:t>Medical &amp; Radiation Oncology:</a:t>
            </a:r>
            <a:r>
              <a:rPr lang="en-US" dirty="0"/>
              <a:t> Use of </a:t>
            </a:r>
            <a:r>
              <a:rPr lang="en-US" b="1" dirty="0"/>
              <a:t>chemotherapy and radiotherapy</a:t>
            </a:r>
            <a:r>
              <a:rPr lang="en-US" dirty="0"/>
              <a:t> for malignant tumors to improve survival and reduce recurrence.</a:t>
            </a:r>
          </a:p>
          <a:p>
            <a:r>
              <a:rPr lang="en-US" b="1" dirty="0"/>
              <a:t>Rehabilitation &amp; Supportive Care:</a:t>
            </a:r>
            <a:r>
              <a:rPr lang="en-US" dirty="0"/>
              <a:t> </a:t>
            </a:r>
            <a:r>
              <a:rPr lang="en-US" b="1" dirty="0"/>
              <a:t>Physiotherapists, prosthetists, and psychologists</a:t>
            </a:r>
            <a:r>
              <a:rPr lang="en-US" dirty="0"/>
              <a:t> aid in post-surgical recovery, mobility, and mental well-being.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ADA76-BA6A-47A4-8EE8-5035D13B6E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sp>
        <p:nvSpPr>
          <p:cNvPr id="5" name="Google Shape;678;p75">
            <a:extLst>
              <a:ext uri="{FF2B5EF4-FFF2-40B4-BE49-F238E27FC236}">
                <a16:creationId xmlns:a16="http://schemas.microsoft.com/office/drawing/2014/main" id="{C1E5AC11-9156-457E-B904-B484D06CADB5}"/>
              </a:ext>
            </a:extLst>
          </p:cNvPr>
          <p:cNvSpPr txBox="1"/>
          <p:nvPr/>
        </p:nvSpPr>
        <p:spPr>
          <a:xfrm>
            <a:off x="8459544" y="115900"/>
            <a:ext cx="35883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SPIRAL INTEGRATION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PROFESSIONALISM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7899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76"/>
          <p:cNvSpPr txBox="1">
            <a:spLocks noGrp="1"/>
          </p:cNvSpPr>
          <p:nvPr>
            <p:ph type="title"/>
          </p:nvPr>
        </p:nvSpPr>
        <p:spPr>
          <a:xfrm>
            <a:off x="508000" y="365125"/>
            <a:ext cx="11223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Research</a:t>
            </a:r>
            <a:endParaRPr/>
          </a:p>
        </p:txBody>
      </p:sp>
      <p:pic>
        <p:nvPicPr>
          <p:cNvPr id="684" name="Google Shape;684;p76"/>
          <p:cNvPicPr preferRelativeResize="0"/>
          <p:nvPr/>
        </p:nvPicPr>
        <p:blipFill rotWithShape="1">
          <a:blip r:embed="rId3">
            <a:alphaModFix/>
          </a:blip>
          <a:srcRect l="22881" t="28347" r="24542" b="11606"/>
          <a:stretch/>
        </p:blipFill>
        <p:spPr>
          <a:xfrm>
            <a:off x="2102350" y="2033325"/>
            <a:ext cx="7987299" cy="48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76"/>
          <p:cNvSpPr txBox="1">
            <a:spLocks noGrp="1"/>
          </p:cNvSpPr>
          <p:nvPr>
            <p:ph type="title"/>
          </p:nvPr>
        </p:nvSpPr>
        <p:spPr>
          <a:xfrm>
            <a:off x="1390650" y="1508113"/>
            <a:ext cx="10164300" cy="36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2022 Feb 21;23(4):2348. doi: 10.3390/ijms23042348. </a:t>
            </a:r>
            <a:endParaRPr sz="26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16663"/>
            <a:ext cx="12192000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2050" y="0"/>
            <a:ext cx="2599950" cy="30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910" y="0"/>
            <a:ext cx="10501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Objectives 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838200" y="1538425"/>
            <a:ext cx="10896600" cy="3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Classification of Bone Tumors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Correlation of Bone Tumors with Age and Site of Origin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Morphology of Benign Bone Tumors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Morphology of Osteosarcoma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Morphology of Ewing Sarcoma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Morphology of Giant Cell Tumor (GCT) of Bone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Correlation of Morphology of Tumor Metastasis to Bone with Clinical Presentation</a:t>
            </a:r>
            <a:endParaRPr b="1"/>
          </a:p>
        </p:txBody>
      </p:sp>
      <p:sp>
        <p:nvSpPr>
          <p:cNvPr id="122" name="Google Shape;122;p18"/>
          <p:cNvSpPr txBox="1"/>
          <p:nvPr/>
        </p:nvSpPr>
        <p:spPr>
          <a:xfrm>
            <a:off x="838200" y="5252484"/>
            <a:ext cx="10515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Resources: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Robbins &amp; Cotran Pathologic Basis Of Disease 10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Bone Tumors</a:t>
            </a:r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" name="Google Shape;131;p19"/>
          <p:cNvGrpSpPr/>
          <p:nvPr/>
        </p:nvGrpSpPr>
        <p:grpSpPr>
          <a:xfrm>
            <a:off x="1983921" y="2322098"/>
            <a:ext cx="8224158" cy="2835177"/>
            <a:chOff x="2684" y="847722"/>
            <a:chExt cx="8224158" cy="2835177"/>
          </a:xfrm>
        </p:grpSpPr>
        <p:sp>
          <p:nvSpPr>
            <p:cNvPr id="132" name="Google Shape;132;p19"/>
            <p:cNvSpPr/>
            <p:nvPr/>
          </p:nvSpPr>
          <p:spPr>
            <a:xfrm>
              <a:off x="2591927" y="2019325"/>
              <a:ext cx="1417500" cy="49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6FB6CD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3" name="Google Shape;133;p19"/>
            <p:cNvSpPr/>
            <p:nvPr/>
          </p:nvSpPr>
          <p:spPr>
            <a:xfrm>
              <a:off x="1174287" y="2019325"/>
              <a:ext cx="1417500" cy="49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6FB6CD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4" name="Google Shape;134;p19"/>
            <p:cNvSpPr/>
            <p:nvPr/>
          </p:nvSpPr>
          <p:spPr>
            <a:xfrm>
              <a:off x="1420324" y="847722"/>
              <a:ext cx="2343300" cy="1171500"/>
            </a:xfrm>
            <a:prstGeom prst="rect">
              <a:avLst/>
            </a:prstGeom>
            <a:gradFill>
              <a:gsLst>
                <a:gs pos="0">
                  <a:srgbClr val="99EAFF">
                    <a:alpha val="80000"/>
                  </a:srgbClr>
                </a:gs>
                <a:gs pos="35000">
                  <a:srgbClr val="B8F1FF">
                    <a:alpha val="80000"/>
                  </a:srgbClr>
                </a:gs>
                <a:gs pos="100000">
                  <a:srgbClr val="E2FBFF">
                    <a:alpha val="80000"/>
                  </a:srgbClr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 txBox="1"/>
            <p:nvPr/>
          </p:nvSpPr>
          <p:spPr>
            <a:xfrm>
              <a:off x="1420324" y="847722"/>
              <a:ext cx="2343300" cy="11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Bone tumors are classified into:</a:t>
              </a: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2684" y="2511399"/>
              <a:ext cx="2343300" cy="1171500"/>
            </a:xfrm>
            <a:prstGeom prst="rect">
              <a:avLst/>
            </a:prstGeom>
            <a:gradFill>
              <a:gsLst>
                <a:gs pos="0">
                  <a:srgbClr val="99EAFF">
                    <a:alpha val="69803"/>
                  </a:srgbClr>
                </a:gs>
                <a:gs pos="35000">
                  <a:srgbClr val="B8F1FF">
                    <a:alpha val="69803"/>
                  </a:srgbClr>
                </a:gs>
                <a:gs pos="100000">
                  <a:srgbClr val="E2FBFF">
                    <a:alpha val="69803"/>
                  </a:srgbClr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9"/>
            <p:cNvSpPr txBox="1"/>
            <p:nvPr/>
          </p:nvSpPr>
          <p:spPr>
            <a:xfrm>
              <a:off x="2684" y="2511399"/>
              <a:ext cx="2343300" cy="11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Primary bone tumors</a:t>
              </a: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2837963" y="2511399"/>
              <a:ext cx="2343300" cy="1171500"/>
            </a:xfrm>
            <a:prstGeom prst="rect">
              <a:avLst/>
            </a:prstGeom>
            <a:gradFill>
              <a:gsLst>
                <a:gs pos="0">
                  <a:srgbClr val="99EAFF">
                    <a:alpha val="69803"/>
                  </a:srgbClr>
                </a:gs>
                <a:gs pos="35000">
                  <a:srgbClr val="B8F1FF">
                    <a:alpha val="69803"/>
                  </a:srgbClr>
                </a:gs>
                <a:gs pos="100000">
                  <a:srgbClr val="E2FBFF">
                    <a:alpha val="69803"/>
                  </a:srgbClr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9"/>
            <p:cNvSpPr txBox="1"/>
            <p:nvPr/>
          </p:nvSpPr>
          <p:spPr>
            <a:xfrm>
              <a:off x="2837963" y="2511399"/>
              <a:ext cx="2343300" cy="11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Secondary bone tumors  (Metastasis)</a:t>
              </a: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5673242" y="847722"/>
              <a:ext cx="2553600" cy="2707200"/>
            </a:xfrm>
            <a:prstGeom prst="rect">
              <a:avLst/>
            </a:prstGeom>
            <a:gradFill>
              <a:gsLst>
                <a:gs pos="0">
                  <a:srgbClr val="99EAFF">
                    <a:alpha val="80000"/>
                  </a:srgbClr>
                </a:gs>
                <a:gs pos="35000">
                  <a:srgbClr val="B8F1FF">
                    <a:alpha val="80000"/>
                  </a:srgbClr>
                </a:gs>
                <a:gs pos="100000">
                  <a:srgbClr val="E2FBFF">
                    <a:alpha val="80000"/>
                  </a:srgbClr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9"/>
            <p:cNvSpPr txBox="1"/>
            <p:nvPr/>
          </p:nvSpPr>
          <p:spPr>
            <a:xfrm>
              <a:off x="5673242" y="847722"/>
              <a:ext cx="2553600" cy="27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Most are classified according to the </a:t>
              </a:r>
              <a:r>
                <a:rPr lang="en-US" sz="2400" b="1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normal cell of origin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and apparent pattern of differentiation 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7" name="Google Shape;147;p20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8" name="Google Shape;148;p20"/>
          <p:cNvGrpSpPr/>
          <p:nvPr/>
        </p:nvGrpSpPr>
        <p:grpSpPr>
          <a:xfrm>
            <a:off x="1052475" y="212723"/>
            <a:ext cx="8077305" cy="6390788"/>
            <a:chOff x="304800" y="4998"/>
            <a:chExt cx="8077305" cy="6390788"/>
          </a:xfrm>
        </p:grpSpPr>
        <p:sp>
          <p:nvSpPr>
            <p:cNvPr id="149" name="Google Shape;149;p20"/>
            <p:cNvSpPr/>
            <p:nvPr/>
          </p:nvSpPr>
          <p:spPr>
            <a:xfrm>
              <a:off x="304800" y="2629792"/>
              <a:ext cx="3654000" cy="11412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0"/>
            <p:cNvSpPr txBox="1"/>
            <p:nvPr/>
          </p:nvSpPr>
          <p:spPr>
            <a:xfrm>
              <a:off x="338225" y="2663217"/>
              <a:ext cx="3587100" cy="107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Primary bone tumors</a:t>
              </a: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 rot="-4249305">
              <a:off x="3025814" y="1871993"/>
              <a:ext cx="2778927" cy="3206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0"/>
            <p:cNvSpPr txBox="1"/>
            <p:nvPr/>
          </p:nvSpPr>
          <p:spPr>
            <a:xfrm rot="-4249260">
              <a:off x="4345823" y="1818646"/>
              <a:ext cx="138804" cy="13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libri"/>
                <a:buNone/>
              </a:pPr>
              <a:endPara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4871805" y="4998"/>
              <a:ext cx="3510300" cy="11412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0"/>
            <p:cNvSpPr txBox="1"/>
            <p:nvPr/>
          </p:nvSpPr>
          <p:spPr>
            <a:xfrm>
              <a:off x="4905230" y="38423"/>
              <a:ext cx="3443400" cy="107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Bone-forming tumors</a:t>
              </a:r>
              <a:endParaRPr/>
            </a:p>
          </p:txBody>
        </p:sp>
        <p:sp>
          <p:nvSpPr>
            <p:cNvPr id="155" name="Google Shape;155;p20"/>
            <p:cNvSpPr/>
            <p:nvPr/>
          </p:nvSpPr>
          <p:spPr>
            <a:xfrm rot="-3310784">
              <a:off x="3615929" y="2528075"/>
              <a:ext cx="1598763" cy="321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0"/>
            <p:cNvSpPr txBox="1"/>
            <p:nvPr/>
          </p:nvSpPr>
          <p:spPr>
            <a:xfrm rot="-3314213">
              <a:off x="4375348" y="2504149"/>
              <a:ext cx="79974" cy="79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endParaRPr sz="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4871805" y="1317395"/>
              <a:ext cx="3510300" cy="11412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0"/>
            <p:cNvSpPr txBox="1"/>
            <p:nvPr/>
          </p:nvSpPr>
          <p:spPr>
            <a:xfrm>
              <a:off x="4905230" y="1350820"/>
              <a:ext cx="3443400" cy="107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Cartilage-forming tumors</a:t>
              </a:r>
              <a:endParaRPr/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3958833" y="3184353"/>
              <a:ext cx="912900" cy="3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0"/>
            <p:cNvSpPr txBox="1"/>
            <p:nvPr/>
          </p:nvSpPr>
          <p:spPr>
            <a:xfrm>
              <a:off x="4392495" y="3177575"/>
              <a:ext cx="45600" cy="4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endParaRPr sz="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4871805" y="2629792"/>
              <a:ext cx="3510300" cy="11412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0"/>
            <p:cNvSpPr txBox="1"/>
            <p:nvPr/>
          </p:nvSpPr>
          <p:spPr>
            <a:xfrm>
              <a:off x="4905230" y="2663217"/>
              <a:ext cx="3443400" cy="107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Miscellaneous tumors</a:t>
              </a:r>
              <a:endParaRPr/>
            </a:p>
          </p:txBody>
        </p:sp>
        <p:sp>
          <p:nvSpPr>
            <p:cNvPr id="163" name="Google Shape;163;p20"/>
            <p:cNvSpPr/>
            <p:nvPr/>
          </p:nvSpPr>
          <p:spPr>
            <a:xfrm rot="3310784">
              <a:off x="3615874" y="3840575"/>
              <a:ext cx="1598763" cy="321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0"/>
            <p:cNvSpPr txBox="1"/>
            <p:nvPr/>
          </p:nvSpPr>
          <p:spPr>
            <a:xfrm rot="3314213">
              <a:off x="4375267" y="3816627"/>
              <a:ext cx="79974" cy="79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endParaRPr sz="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4871805" y="3942189"/>
              <a:ext cx="3510300" cy="11412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 txBox="1"/>
            <p:nvPr/>
          </p:nvSpPr>
          <p:spPr>
            <a:xfrm>
              <a:off x="4905230" y="3975614"/>
              <a:ext cx="3443400" cy="107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Fibrous tumors</a:t>
              </a:r>
              <a:endParaRPr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0"/>
            <p:cNvSpPr/>
            <p:nvPr/>
          </p:nvSpPr>
          <p:spPr>
            <a:xfrm rot="4249305">
              <a:off x="3025825" y="4496694"/>
              <a:ext cx="2778927" cy="3206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0"/>
            <p:cNvSpPr txBox="1"/>
            <p:nvPr/>
          </p:nvSpPr>
          <p:spPr>
            <a:xfrm rot="4249260">
              <a:off x="4345962" y="4443300"/>
              <a:ext cx="138804" cy="13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libri"/>
                <a:buNone/>
              </a:pPr>
              <a:endPara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4871805" y="5254586"/>
              <a:ext cx="3510300" cy="11412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0"/>
            <p:cNvSpPr txBox="1"/>
            <p:nvPr/>
          </p:nvSpPr>
          <p:spPr>
            <a:xfrm>
              <a:off x="4905230" y="5288011"/>
              <a:ext cx="3443400" cy="107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Hematopoietic tumors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76" name="Google Shape;176;p21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21"/>
          <p:cNvGrpSpPr/>
          <p:nvPr/>
        </p:nvGrpSpPr>
        <p:grpSpPr>
          <a:xfrm>
            <a:off x="1460340" y="1080085"/>
            <a:ext cx="8600833" cy="4656518"/>
            <a:chOff x="4865" y="376835"/>
            <a:chExt cx="8600833" cy="4656518"/>
          </a:xfrm>
        </p:grpSpPr>
        <p:sp>
          <p:nvSpPr>
            <p:cNvPr id="178" name="Google Shape;178;p21"/>
            <p:cNvSpPr/>
            <p:nvPr/>
          </p:nvSpPr>
          <p:spPr>
            <a:xfrm>
              <a:off x="4865" y="2181894"/>
              <a:ext cx="3578700" cy="10464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1"/>
            <p:cNvSpPr txBox="1"/>
            <p:nvPr/>
          </p:nvSpPr>
          <p:spPr>
            <a:xfrm>
              <a:off x="35513" y="2212542"/>
              <a:ext cx="3517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 b="1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Bone-Forming tumors</a:t>
              </a:r>
              <a:endParaRPr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1"/>
            <p:cNvSpPr/>
            <p:nvPr/>
          </p:nvSpPr>
          <p:spPr>
            <a:xfrm rot="-3907410">
              <a:off x="3007171" y="1785195"/>
              <a:ext cx="1989712" cy="347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1"/>
            <p:cNvSpPr txBox="1"/>
            <p:nvPr/>
          </p:nvSpPr>
          <p:spPr>
            <a:xfrm rot="-3903366">
              <a:off x="3952434" y="1752823"/>
              <a:ext cx="99590" cy="99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endParaRPr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1"/>
            <p:cNvSpPr/>
            <p:nvPr/>
          </p:nvSpPr>
          <p:spPr>
            <a:xfrm>
              <a:off x="4420698" y="376835"/>
              <a:ext cx="4185000" cy="10464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1"/>
            <p:cNvSpPr txBox="1"/>
            <p:nvPr/>
          </p:nvSpPr>
          <p:spPr>
            <a:xfrm>
              <a:off x="4451346" y="407483"/>
              <a:ext cx="4123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Osteoma</a:t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1"/>
            <p:cNvSpPr/>
            <p:nvPr/>
          </p:nvSpPr>
          <p:spPr>
            <a:xfrm rot="-2175118">
              <a:off x="3487776" y="2394871"/>
              <a:ext cx="990298" cy="3498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1"/>
            <p:cNvSpPr txBox="1"/>
            <p:nvPr/>
          </p:nvSpPr>
          <p:spPr>
            <a:xfrm rot="-2183061">
              <a:off x="3958093" y="2387434"/>
              <a:ext cx="49562" cy="49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endParaRPr sz="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4382085" y="1596270"/>
              <a:ext cx="4185000" cy="10464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1"/>
            <p:cNvSpPr txBox="1"/>
            <p:nvPr/>
          </p:nvSpPr>
          <p:spPr>
            <a:xfrm>
              <a:off x="4412733" y="1626918"/>
              <a:ext cx="4123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Osteoid osteoma </a:t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1"/>
            <p:cNvSpPr/>
            <p:nvPr/>
          </p:nvSpPr>
          <p:spPr>
            <a:xfrm rot="2142960">
              <a:off x="3486584" y="2988562"/>
              <a:ext cx="1030889" cy="348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1"/>
            <p:cNvSpPr txBox="1"/>
            <p:nvPr/>
          </p:nvSpPr>
          <p:spPr>
            <a:xfrm rot="2132261">
              <a:off x="3976440" y="2980165"/>
              <a:ext cx="51614" cy="51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endParaRPr sz="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4420698" y="2783580"/>
              <a:ext cx="4185000" cy="10464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1"/>
            <p:cNvSpPr txBox="1"/>
            <p:nvPr/>
          </p:nvSpPr>
          <p:spPr>
            <a:xfrm>
              <a:off x="4451346" y="2814228"/>
              <a:ext cx="4123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Osteoblastoma</a:t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1"/>
            <p:cNvSpPr/>
            <p:nvPr/>
          </p:nvSpPr>
          <p:spPr>
            <a:xfrm rot="3907410">
              <a:off x="3007254" y="3590296"/>
              <a:ext cx="1989712" cy="347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1"/>
            <p:cNvSpPr txBox="1"/>
            <p:nvPr/>
          </p:nvSpPr>
          <p:spPr>
            <a:xfrm rot="3903366">
              <a:off x="3952386" y="3557930"/>
              <a:ext cx="99590" cy="99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endParaRPr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4420698" y="3986953"/>
              <a:ext cx="4185000" cy="10464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1"/>
            <p:cNvSpPr txBox="1"/>
            <p:nvPr/>
          </p:nvSpPr>
          <p:spPr>
            <a:xfrm>
              <a:off x="4451346" y="4017601"/>
              <a:ext cx="4123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Osteosarcoma</a:t>
              </a:r>
              <a:endParaRPr sz="36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01" name="Google Shape;201;p22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2" name="Google Shape;202;p22"/>
          <p:cNvGrpSpPr/>
          <p:nvPr/>
        </p:nvGrpSpPr>
        <p:grpSpPr>
          <a:xfrm>
            <a:off x="1759631" y="1362026"/>
            <a:ext cx="8672751" cy="4286454"/>
            <a:chOff x="6981" y="1057226"/>
            <a:chExt cx="8672751" cy="4286454"/>
          </a:xfrm>
        </p:grpSpPr>
        <p:sp>
          <p:nvSpPr>
            <p:cNvPr id="203" name="Google Shape;203;p22"/>
            <p:cNvSpPr/>
            <p:nvPr/>
          </p:nvSpPr>
          <p:spPr>
            <a:xfrm>
              <a:off x="6981" y="2550953"/>
              <a:ext cx="3638400" cy="12990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2"/>
            <p:cNvSpPr txBox="1"/>
            <p:nvPr/>
          </p:nvSpPr>
          <p:spPr>
            <a:xfrm>
              <a:off x="45024" y="2588996"/>
              <a:ext cx="3562500" cy="122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 b="1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Cartilage-Forming tumors</a:t>
              </a:r>
              <a:endParaRPr sz="3600" b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2"/>
            <p:cNvSpPr/>
            <p:nvPr/>
          </p:nvSpPr>
          <p:spPr>
            <a:xfrm rot="-3310369">
              <a:off x="3255307" y="2435310"/>
              <a:ext cx="1819636" cy="366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2"/>
            <p:cNvSpPr txBox="1"/>
            <p:nvPr/>
          </p:nvSpPr>
          <p:spPr>
            <a:xfrm rot="-3312554">
              <a:off x="4119573" y="2408021"/>
              <a:ext cx="90960" cy="90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Calibri"/>
                <a:buNone/>
              </a:pPr>
              <a:endParaRPr sz="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4684632" y="1057226"/>
              <a:ext cx="3995100" cy="12990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2"/>
            <p:cNvSpPr txBox="1"/>
            <p:nvPr/>
          </p:nvSpPr>
          <p:spPr>
            <a:xfrm>
              <a:off x="4722675" y="1095269"/>
              <a:ext cx="3919200" cy="122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Chondroma (Enchondroma)</a:t>
              </a:r>
              <a:endParaRPr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3645517" y="3182136"/>
              <a:ext cx="1039200" cy="3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2"/>
            <p:cNvSpPr txBox="1"/>
            <p:nvPr/>
          </p:nvSpPr>
          <p:spPr>
            <a:xfrm>
              <a:off x="4139097" y="3174422"/>
              <a:ext cx="51900" cy="5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endParaRPr sz="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4684632" y="2550953"/>
              <a:ext cx="3995100" cy="12990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2"/>
            <p:cNvSpPr txBox="1"/>
            <p:nvPr/>
          </p:nvSpPr>
          <p:spPr>
            <a:xfrm>
              <a:off x="4722675" y="2588996"/>
              <a:ext cx="3919200" cy="122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600"/>
                <a:buFont typeface="Calibri"/>
                <a:buNone/>
              </a:pPr>
              <a:r>
                <a:rPr lang="en-US" sz="36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Osteochondroma</a:t>
              </a:r>
              <a:endParaRPr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2"/>
            <p:cNvSpPr/>
            <p:nvPr/>
          </p:nvSpPr>
          <p:spPr>
            <a:xfrm rot="3310369">
              <a:off x="3255292" y="3929010"/>
              <a:ext cx="1819636" cy="366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2"/>
            <p:cNvSpPr txBox="1"/>
            <p:nvPr/>
          </p:nvSpPr>
          <p:spPr>
            <a:xfrm rot="3312554">
              <a:off x="4119559" y="3901762"/>
              <a:ext cx="90960" cy="90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Calibri"/>
                <a:buNone/>
              </a:pPr>
              <a:endParaRPr sz="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2"/>
            <p:cNvSpPr/>
            <p:nvPr/>
          </p:nvSpPr>
          <p:spPr>
            <a:xfrm>
              <a:off x="4684632" y="4044680"/>
              <a:ext cx="3995100" cy="12990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2"/>
            <p:cNvSpPr txBox="1"/>
            <p:nvPr/>
          </p:nvSpPr>
          <p:spPr>
            <a:xfrm>
              <a:off x="4722675" y="4082723"/>
              <a:ext cx="3919200" cy="122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600"/>
                <a:buFont typeface="Calibri"/>
                <a:buNone/>
              </a:pPr>
              <a:r>
                <a:rPr lang="en-US" sz="36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Chondrosarcoma</a:t>
              </a:r>
              <a:endParaRPr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872</Words>
  <Application>Microsoft Office PowerPoint</Application>
  <PresentationFormat>Widescreen</PresentationFormat>
  <Paragraphs>191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Learning Objectives </vt:lpstr>
      <vt:lpstr>Bone Tumors</vt:lpstr>
      <vt:lpstr>PowerPoint Presentation</vt:lpstr>
      <vt:lpstr>PowerPoint Presentation</vt:lpstr>
      <vt:lpstr>PowerPoint Presentation</vt:lpstr>
      <vt:lpstr>PowerPoint Presentation</vt:lpstr>
      <vt:lpstr>Presentation of Bone Tumors</vt:lpstr>
      <vt:lpstr>Tumors and Tumor-Like Conditions of Bone</vt:lpstr>
      <vt:lpstr>PowerPoint Presentation</vt:lpstr>
      <vt:lpstr>Chondrosarcoma</vt:lpstr>
      <vt:lpstr>Osteochondroma  Morphology</vt:lpstr>
      <vt:lpstr>Osteochondroma (exostosis)</vt:lpstr>
      <vt:lpstr>Osteochondroma (exostosis) </vt:lpstr>
      <vt:lpstr>Chondrosarcoma</vt:lpstr>
      <vt:lpstr>Chondrosarcoma</vt:lpstr>
      <vt:lpstr>Clinical Features</vt:lpstr>
      <vt:lpstr>PowerPoint Presentation</vt:lpstr>
      <vt:lpstr>PowerPoint Presentation</vt:lpstr>
      <vt:lpstr>Cartilage-Forming Tumors</vt:lpstr>
      <vt:lpstr>Metastatic Bone Tumors</vt:lpstr>
      <vt:lpstr>PowerPoint Presentation</vt:lpstr>
      <vt:lpstr>Metastatic Bone Tumors</vt:lpstr>
      <vt:lpstr>PowerPoint Presentation</vt:lpstr>
      <vt:lpstr>PowerPoint Presentation</vt:lpstr>
      <vt:lpstr>PowerPoint Presentation</vt:lpstr>
      <vt:lpstr>Chemotherapy Regimens</vt:lpstr>
      <vt:lpstr>Multidisciplinary Approach to Bone Tumor Management</vt:lpstr>
      <vt:lpstr>Research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mz</cp:lastModifiedBy>
  <cp:revision>4</cp:revision>
  <dcterms:modified xsi:type="dcterms:W3CDTF">2025-03-04T01:13:07Z</dcterms:modified>
</cp:coreProperties>
</file>