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9" r:id="rId20"/>
    <p:sldId id="281" r:id="rId21"/>
    <p:sldId id="283" r:id="rId22"/>
    <p:sldId id="284" r:id="rId23"/>
    <p:sldId id="285" r:id="rId24"/>
    <p:sldId id="287" r:id="rId25"/>
    <p:sldId id="289" r:id="rId26"/>
    <p:sldId id="301" r:id="rId27"/>
    <p:sldId id="302" r:id="rId28"/>
    <p:sldId id="303" r:id="rId29"/>
    <p:sldId id="305" r:id="rId30"/>
    <p:sldId id="306" r:id="rId31"/>
    <p:sldId id="307" r:id="rId32"/>
    <p:sldId id="308" r:id="rId33"/>
    <p:sldId id="309" r:id="rId34"/>
    <p:sldId id="317" r:id="rId35"/>
    <p:sldId id="320" r:id="rId36"/>
    <p:sldId id="318" r:id="rId37"/>
    <p:sldId id="319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E09179-2725-4A31-A1BC-EE346A70BD3B}">
  <a:tblStyle styleId="{1DE09179-2725-4A31-A1BC-EE346A70BD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210b3dbe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33210b3dbe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210b3dbe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3210b3dbe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210b3dbe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33210b3dbe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210b3dbe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33210b3dbe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210b3dbe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33210b3dbe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210b3dbe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3210b3dbe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210b3dbe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33210b3dbe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210b3dbe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33210b3dbe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210b3dbe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g33210b3dbe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210b3dbe2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33210b3dbe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210b3dbe2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g33210b3dbe2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3210b3dbe2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33210b3dbe2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210b3dbe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g33210b3dbe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210b3dbe2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g33210b3dbe2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3a2a42b8c1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33a2a42b8c1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a2a42b8c1_1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33a2a42b8c1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g33a2a42b8c1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3a2a42b8c1_1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33a2a42b8c1_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g33a2a42b8c1_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a2a42b8c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33a2a42b8c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3a2a42b8c1_1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3a2a42b8c1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a2a42b8c1_1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33a2a42b8c1_1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3a2a42b8c1_1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33a2a42b8c1_1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a2a42b8c1_1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33a2a42b8c1_1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a2a42b8c1_1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33a2a42b8c1_1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3a2a42b8c1_1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33a2a42b8c1_1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cc3c9489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2dcc3c948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cc3c9489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2dcc3c9489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cc3c94894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2dcc3c948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Presentation of Bone Tumors</a:t>
            </a:r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Incidentally detected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Swelling and pain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Pathological fracture?</a:t>
            </a:r>
          </a:p>
          <a:p>
            <a:pPr marL="0" lvl="0" indent="0">
              <a:lnSpc>
                <a:spcPct val="115000"/>
              </a:lnSpc>
              <a:spcBef>
                <a:spcPts val="1400"/>
              </a:spcBef>
              <a:buNone/>
            </a:pPr>
            <a:r>
              <a:rPr lang="en-US" sz="2800" b="1" dirty="0"/>
              <a:t>Interpretation of Bone Tumors</a:t>
            </a:r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Font typeface="Calibri"/>
              <a:buChar char="●"/>
            </a:pPr>
            <a:r>
              <a:rPr lang="en-US" dirty="0"/>
              <a:t>Clinical Picture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dirty="0"/>
              <a:t>Radiology and Imaging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Font typeface="Calibri"/>
              <a:buChar char="●"/>
            </a:pPr>
            <a:r>
              <a:rPr lang="en-US" dirty="0"/>
              <a:t>Pathological Findings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  <p:sp>
        <p:nvSpPr>
          <p:cNvPr id="240" name="Google Shape;240;p24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Tumors and Tumor-Like Conditions of Bone</a:t>
            </a:r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body" idx="1"/>
          </p:nvPr>
        </p:nvSpPr>
        <p:spPr>
          <a:xfrm>
            <a:off x="282725" y="1292225"/>
            <a:ext cx="1183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Benign tumors</a:t>
            </a:r>
            <a:r>
              <a:rPr lang="en-US" sz="2500"/>
              <a:t> outnumber </a:t>
            </a:r>
            <a:r>
              <a:rPr lang="en-US" sz="2500" b="1"/>
              <a:t>malignancies</a:t>
            </a:r>
            <a:r>
              <a:rPr lang="en-US" sz="2500"/>
              <a:t> and are more common in </a:t>
            </a:r>
            <a:r>
              <a:rPr lang="en-US" sz="2500" b="1"/>
              <a:t>young</a:t>
            </a:r>
            <a:r>
              <a:rPr lang="en-US" sz="2500"/>
              <a:t> individuals.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Specific tumor types</a:t>
            </a:r>
            <a:r>
              <a:rPr lang="en-US" sz="2500"/>
              <a:t> have preferential </a:t>
            </a:r>
            <a:r>
              <a:rPr lang="en-US" sz="2500" b="1"/>
              <a:t>age</a:t>
            </a:r>
            <a:r>
              <a:rPr lang="en-US" sz="2500"/>
              <a:t> and </a:t>
            </a:r>
            <a:r>
              <a:rPr lang="en-US" sz="2500" b="1"/>
              <a:t>sex distribution</a:t>
            </a:r>
            <a:r>
              <a:rPr lang="en-US" sz="2500"/>
              <a:t>.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Specific tumor types</a:t>
            </a:r>
            <a:r>
              <a:rPr lang="en-US" sz="2500"/>
              <a:t> preferentially involve </a:t>
            </a:r>
            <a:r>
              <a:rPr lang="en-US" sz="2500" b="1"/>
              <a:t>specific bones</a:t>
            </a:r>
            <a:r>
              <a:rPr lang="en-US" sz="2500"/>
              <a:t> and </a:t>
            </a:r>
            <a:r>
              <a:rPr lang="en-US" sz="2500" b="1"/>
              <a:t>specific regions</a:t>
            </a:r>
            <a:r>
              <a:rPr lang="en-US" sz="2500"/>
              <a:t> within a bone.</a:t>
            </a:r>
            <a:endParaRPr sz="2500" b="1"/>
          </a:p>
        </p:txBody>
      </p:sp>
      <p:sp>
        <p:nvSpPr>
          <p:cNvPr id="256" name="Google Shape;25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184" y="2851539"/>
            <a:ext cx="8748942" cy="400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64" name="Google Shape;264;p27"/>
          <p:cNvSpPr txBox="1"/>
          <p:nvPr/>
        </p:nvSpPr>
        <p:spPr>
          <a:xfrm>
            <a:off x="8962775" y="76200"/>
            <a:ext cx="299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27" descr="https://upload.wikimedia.org/wikipedia/commons/thumb/f/fa/Structure_of_a_Long_Bone.png/250px-Structure_of_a_Long_Bo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42901"/>
            <a:ext cx="4114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Osteosarcoma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9052531" y="-48111"/>
            <a:ext cx="2994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280" y="1253909"/>
            <a:ext cx="2768203" cy="5348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8"/>
          <p:cNvCxnSpPr/>
          <p:nvPr/>
        </p:nvCxnSpPr>
        <p:spPr>
          <a:xfrm flipH="1">
            <a:off x="1823085" y="2227245"/>
            <a:ext cx="9000" cy="3491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28"/>
          <p:cNvCxnSpPr/>
          <p:nvPr/>
        </p:nvCxnSpPr>
        <p:spPr>
          <a:xfrm rot="10800000">
            <a:off x="1805276" y="5726497"/>
            <a:ext cx="3393300" cy="9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6" name="Google Shape;276;p28"/>
          <p:cNvSpPr/>
          <p:nvPr/>
        </p:nvSpPr>
        <p:spPr>
          <a:xfrm>
            <a:off x="2376795" y="3004129"/>
            <a:ext cx="312600" cy="27237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1912452" y="4870433"/>
            <a:ext cx="312600" cy="8574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4627077" y="4450738"/>
            <a:ext cx="312600" cy="12768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2876859" y="5040097"/>
            <a:ext cx="312600" cy="6876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1814225" y="5825919"/>
            <a:ext cx="4563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  20   30   40   50   60  70 yrs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4198452" y="5174052"/>
            <a:ext cx="312600" cy="5535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3769827" y="5174052"/>
            <a:ext cx="312600" cy="5535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3341202" y="5174052"/>
            <a:ext cx="312600" cy="553500"/>
          </a:xfrm>
          <a:prstGeom prst="rect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2232" y="2853451"/>
            <a:ext cx="2000250" cy="30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2233325" y="2227245"/>
            <a:ext cx="29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Bimodal Age Distribution </a:t>
            </a:r>
            <a:endParaRPr sz="1600"/>
          </a:p>
        </p:txBody>
      </p:sp>
      <p:cxnSp>
        <p:nvCxnSpPr>
          <p:cNvPr id="286" name="Google Shape;286;p28"/>
          <p:cNvCxnSpPr/>
          <p:nvPr/>
        </p:nvCxnSpPr>
        <p:spPr>
          <a:xfrm flipH="1">
            <a:off x="2766689" y="2699329"/>
            <a:ext cx="500100" cy="432300"/>
          </a:xfrm>
          <a:prstGeom prst="straightConnector1">
            <a:avLst/>
          </a:prstGeom>
          <a:blipFill rotWithShape="1">
            <a:blip r:embed="rId4">
              <a:alphaModFix/>
            </a:blip>
            <a:tile tx="500075" ty="0" sx="-99997" sy="99997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7" name="Google Shape;287;p28"/>
          <p:cNvCxnSpPr/>
          <p:nvPr/>
        </p:nvCxnSpPr>
        <p:spPr>
          <a:xfrm>
            <a:off x="3497471" y="2699329"/>
            <a:ext cx="1129500" cy="1666500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8" name="Google Shape;288;p28"/>
          <p:cNvSpPr txBox="1"/>
          <p:nvPr/>
        </p:nvSpPr>
        <p:spPr>
          <a:xfrm>
            <a:off x="9243725" y="4655525"/>
            <a:ext cx="2361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 Bones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Around Knee Joint </a:t>
            </a:r>
            <a:endParaRPr sz="1600"/>
          </a:p>
        </p:txBody>
      </p:sp>
      <p:sp>
        <p:nvSpPr>
          <p:cNvPr id="289" name="Google Shape;289;p28"/>
          <p:cNvSpPr txBox="1"/>
          <p:nvPr/>
        </p:nvSpPr>
        <p:spPr>
          <a:xfrm>
            <a:off x="5512232" y="2227245"/>
            <a:ext cx="20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Metaphysis 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20" name="Google Shape;3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42" y="687960"/>
            <a:ext cx="8450758" cy="6033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2;p28">
            <a:extLst>
              <a:ext uri="{FF2B5EF4-FFF2-40B4-BE49-F238E27FC236}">
                <a16:creationId xmlns:a16="http://schemas.microsoft.com/office/drawing/2014/main" id="{E5A6B0BF-A963-4B12-AE10-D7EB4CD2FDE9}"/>
              </a:ext>
            </a:extLst>
          </p:cNvPr>
          <p:cNvSpPr txBox="1"/>
          <p:nvPr/>
        </p:nvSpPr>
        <p:spPr>
          <a:xfrm>
            <a:off x="9052531" y="-48111"/>
            <a:ext cx="2994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MEDICINE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 INTEGRATION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ANATOMY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Osteoma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Type</a:t>
            </a:r>
            <a:r>
              <a:rPr lang="en-US"/>
              <a:t>: </a:t>
            </a:r>
            <a:r>
              <a:rPr lang="en-US" b="1"/>
              <a:t>Benign lesions</a:t>
            </a:r>
            <a:r>
              <a:rPr lang="en-US"/>
              <a:t> of bone that often represent </a:t>
            </a:r>
            <a:r>
              <a:rPr lang="en-US" b="1"/>
              <a:t>developmental aberrations</a:t>
            </a:r>
            <a:r>
              <a:rPr lang="en-US"/>
              <a:t> or </a:t>
            </a:r>
            <a:r>
              <a:rPr lang="en-US" b="1"/>
              <a:t>reactive growths</a:t>
            </a:r>
            <a:r>
              <a:rPr lang="en-US"/>
              <a:t> rather than true neoplasms.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Site</a:t>
            </a:r>
            <a:r>
              <a:rPr lang="en-US"/>
              <a:t>: </a:t>
            </a:r>
            <a:r>
              <a:rPr lang="en-US" b="1"/>
              <a:t>Head</a:t>
            </a:r>
            <a:r>
              <a:rPr lang="en-US"/>
              <a:t> and </a:t>
            </a:r>
            <a:r>
              <a:rPr lang="en-US" b="1"/>
              <a:t>neck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Age</a:t>
            </a:r>
            <a:r>
              <a:rPr lang="en-US"/>
              <a:t>: Typically seen in </a:t>
            </a:r>
            <a:r>
              <a:rPr lang="en-US" b="1"/>
              <a:t>middle age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Gross</a:t>
            </a:r>
            <a:r>
              <a:rPr lang="en-US"/>
              <a:t>: </a:t>
            </a:r>
            <a:r>
              <a:rPr lang="en-US" b="1"/>
              <a:t>Solitary</a:t>
            </a:r>
            <a:r>
              <a:rPr lang="en-US"/>
              <a:t>, </a:t>
            </a:r>
            <a:r>
              <a:rPr lang="en-US" b="1"/>
              <a:t>exophytic</a:t>
            </a:r>
            <a:r>
              <a:rPr lang="en-US"/>
              <a:t>, and </a:t>
            </a:r>
            <a:r>
              <a:rPr lang="en-US" b="1"/>
              <a:t>slow-growing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Histology</a:t>
            </a:r>
            <a:r>
              <a:rPr lang="en-US"/>
              <a:t>: Composed of </a:t>
            </a:r>
            <a:r>
              <a:rPr lang="en-US" b="1"/>
              <a:t>normal bone</a:t>
            </a:r>
            <a:r>
              <a:rPr lang="en-US"/>
              <a:t>.</a:t>
            </a:r>
            <a:endParaRPr b="1"/>
          </a:p>
        </p:txBody>
      </p:sp>
      <p:sp>
        <p:nvSpPr>
          <p:cNvPr id="333" name="Google Shape;333;p32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Osteoid Osteomas</a:t>
            </a:r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Bone tumors</a:t>
            </a:r>
            <a:r>
              <a:rPr lang="en-US"/>
              <a:t> less than </a:t>
            </a:r>
            <a:r>
              <a:rPr lang="en-US" b="1"/>
              <a:t>2 cm</a:t>
            </a:r>
            <a:r>
              <a:rPr lang="en-US"/>
              <a:t> in greatest dimension.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Usually occur in </a:t>
            </a:r>
            <a:r>
              <a:rPr lang="en-US" b="1"/>
              <a:t>patients in their teens and twenties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Predilection</a:t>
            </a:r>
            <a:r>
              <a:rPr lang="en-US"/>
              <a:t> for the </a:t>
            </a:r>
            <a:r>
              <a:rPr lang="en-US" b="1"/>
              <a:t>appendicular skeleton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50%</a:t>
            </a:r>
            <a:r>
              <a:rPr lang="en-US"/>
              <a:t> of cases involve the </a:t>
            </a:r>
            <a:r>
              <a:rPr lang="en-US" b="1"/>
              <a:t>femur</a:t>
            </a:r>
            <a:r>
              <a:rPr lang="en-US"/>
              <a:t> or </a:t>
            </a:r>
            <a:r>
              <a:rPr lang="en-US" b="1"/>
              <a:t>tibia</a:t>
            </a:r>
            <a:r>
              <a:rPr lang="en-US"/>
              <a:t>, commonly arising in the </a:t>
            </a:r>
            <a:r>
              <a:rPr lang="en-US" b="1"/>
              <a:t>cortex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Painful lesions</a:t>
            </a:r>
            <a:r>
              <a:rPr lang="en-US"/>
              <a:t>: The pain is caused by excess </a:t>
            </a:r>
            <a:r>
              <a:rPr lang="en-US" b="1"/>
              <a:t>prostaglandin E2</a:t>
            </a:r>
            <a:r>
              <a:rPr lang="en-US"/>
              <a:t>, produced by proliferating </a:t>
            </a:r>
            <a:r>
              <a:rPr lang="en-US" b="1"/>
              <a:t>osteoblasts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pain </a:t>
            </a:r>
            <a:r>
              <a:rPr lang="en-US" b="1"/>
              <a:t>characteristically occurs at night</a:t>
            </a:r>
            <a:r>
              <a:rPr lang="en-US"/>
              <a:t> and is </a:t>
            </a:r>
            <a:r>
              <a:rPr lang="en-US" b="1"/>
              <a:t>relieved by aspirin</a:t>
            </a:r>
            <a:r>
              <a:rPr lang="en-US"/>
              <a:t>.</a:t>
            </a:r>
            <a:endParaRPr b="1"/>
          </a:p>
        </p:txBody>
      </p:sp>
      <p:sp>
        <p:nvSpPr>
          <p:cNvPr id="341" name="Google Shape;341;p33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Osteoid Osteomas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body" idx="1"/>
          </p:nvPr>
        </p:nvSpPr>
        <p:spPr>
          <a:xfrm>
            <a:off x="838200" y="1636445"/>
            <a:ext cx="5477003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Specimen Radiograph of Intracortical Osteoid Osteoma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</a:t>
            </a:r>
            <a:r>
              <a:rPr lang="en-US" b="1" dirty="0"/>
              <a:t>round radiolucency</a:t>
            </a:r>
            <a:r>
              <a:rPr lang="en-US" dirty="0"/>
              <a:t> with </a:t>
            </a:r>
            <a:r>
              <a:rPr lang="en-US" b="1" dirty="0"/>
              <a:t>central mineralization</a:t>
            </a:r>
            <a:r>
              <a:rPr lang="en-US" dirty="0"/>
              <a:t> represents the </a:t>
            </a:r>
            <a:r>
              <a:rPr lang="en-US" b="1" dirty="0"/>
              <a:t>lesion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lesion is surrounded by </a:t>
            </a:r>
            <a:r>
              <a:rPr lang="en-US" b="1" dirty="0"/>
              <a:t>abundant reactive bone</a:t>
            </a:r>
            <a:r>
              <a:rPr lang="en-US" dirty="0"/>
              <a:t> that has </a:t>
            </a:r>
            <a:r>
              <a:rPr lang="en-US" b="1" dirty="0"/>
              <a:t>massively thickened</a:t>
            </a:r>
            <a:r>
              <a:rPr lang="en-US" dirty="0"/>
              <a:t> the </a:t>
            </a:r>
            <a:r>
              <a:rPr lang="en-US" b="1" dirty="0"/>
              <a:t>cortex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349" name="Google Shape;349;p34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51" name="Google Shape;351;p34" descr="C:\Documents and Settings\Owner\My Documents\My Pictures\Radiology\osteoid osteoma 2.jpe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6626" y="1760793"/>
            <a:ext cx="4581493" cy="410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Osteoid Osteomas</a:t>
            </a:r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3647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Osteoid osteomas</a:t>
            </a:r>
            <a:r>
              <a:rPr lang="en-US" dirty="0"/>
              <a:t>, especially those that arise beneath the </a:t>
            </a:r>
            <a:r>
              <a:rPr lang="en-US" b="1" dirty="0"/>
              <a:t>periosteum</a:t>
            </a:r>
            <a:r>
              <a:rPr lang="en-US" dirty="0"/>
              <a:t>, usually elicit a tremendous amount of </a:t>
            </a:r>
            <a:r>
              <a:rPr lang="en-US" b="1" dirty="0"/>
              <a:t>reactive bone formation</a:t>
            </a:r>
            <a:r>
              <a:rPr lang="en-US" dirty="0"/>
              <a:t> that encircles the lesion.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actual tumor, known as the </a:t>
            </a:r>
            <a:r>
              <a:rPr lang="en-US" b="1" dirty="0"/>
              <a:t>nidus</a:t>
            </a:r>
            <a:r>
              <a:rPr lang="en-US" dirty="0"/>
              <a:t>, manifests radiographically as a </a:t>
            </a:r>
            <a:r>
              <a:rPr lang="en-US" b="1" dirty="0"/>
              <a:t>small round </a:t>
            </a:r>
            <a:r>
              <a:rPr lang="en-US" b="1" dirty="0" err="1"/>
              <a:t>lucency</a:t>
            </a:r>
            <a:r>
              <a:rPr lang="en-US" dirty="0"/>
              <a:t> that is variably </a:t>
            </a:r>
            <a:r>
              <a:rPr lang="en-US" b="1" dirty="0"/>
              <a:t>mineralized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358" name="Google Shape;358;p35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7" name="Google Shape;367;p36">
            <a:extLst>
              <a:ext uri="{FF2B5EF4-FFF2-40B4-BE49-F238E27FC236}">
                <a16:creationId xmlns:a16="http://schemas.microsoft.com/office/drawing/2014/main" id="{4581B861-65A2-4647-B8E9-4911AB76A39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7510" y="1903550"/>
            <a:ext cx="4866290" cy="403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Osteoblastoma</a:t>
            </a:r>
            <a:endParaRPr/>
          </a:p>
        </p:txBody>
      </p:sp>
      <p:sp>
        <p:nvSpPr>
          <p:cNvPr id="373" name="Google Shape;373;p3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3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Larger than 2 cm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Commonly found in the </a:t>
            </a:r>
            <a:r>
              <a:rPr lang="en-US" b="1"/>
              <a:t>spine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Pain is not relieved by aspirin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Bone reaction is less</a:t>
            </a:r>
            <a:r>
              <a:rPr lang="en-US"/>
              <a:t> compared to osteoid osteomas.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</a:t>
            </a:r>
            <a:r>
              <a:rPr lang="en-US" b="1"/>
              <a:t>nidus is large</a:t>
            </a:r>
            <a:r>
              <a:rPr lang="en-US"/>
              <a:t>.</a:t>
            </a:r>
            <a:endParaRPr/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75" name="Google Shape;375;p37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06725" y="-10565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Tumors –Bone Forming</a:t>
            </a: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year MBBS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Mudassira Zahid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Department of Pathology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Osteosarcoma</a:t>
            </a:r>
            <a:endParaRPr/>
          </a:p>
        </p:txBody>
      </p:sp>
      <p:sp>
        <p:nvSpPr>
          <p:cNvPr id="389" name="Google Shape;389;p39"/>
          <p:cNvSpPr txBox="1">
            <a:spLocks noGrp="1"/>
          </p:cNvSpPr>
          <p:nvPr>
            <p:ph type="body" idx="1"/>
          </p:nvPr>
        </p:nvSpPr>
        <p:spPr>
          <a:xfrm>
            <a:off x="505722" y="1489294"/>
            <a:ext cx="848587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  <a:buChar char="●"/>
            </a:pPr>
            <a:r>
              <a:rPr lang="en-US" b="1" dirty="0"/>
              <a:t>Bone-producing malignant mesenchymal tumor</a:t>
            </a:r>
            <a:r>
              <a:rPr lang="en-US" dirty="0"/>
              <a:t> of bone.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  <a:buChar char="●"/>
            </a:pPr>
            <a:r>
              <a:rPr lang="en-US" b="1" dirty="0"/>
              <a:t>Malignant bone matrix (osteoid)</a:t>
            </a:r>
            <a:r>
              <a:rPr lang="en-US" dirty="0"/>
              <a:t> is produced by </a:t>
            </a:r>
            <a:r>
              <a:rPr lang="en-US" b="1" dirty="0"/>
              <a:t>malignant cells</a:t>
            </a:r>
            <a:r>
              <a:rPr lang="en-US" dirty="0"/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Metaphysis</a:t>
            </a:r>
            <a:r>
              <a:rPr lang="en-US" dirty="0"/>
              <a:t> involvement.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Commonly affects the </a:t>
            </a:r>
            <a:r>
              <a:rPr lang="en-US" b="1" dirty="0"/>
              <a:t>tibia</a:t>
            </a:r>
            <a:r>
              <a:rPr lang="en-US" dirty="0"/>
              <a:t> and </a:t>
            </a:r>
            <a:r>
              <a:rPr lang="en-US" b="1" dirty="0"/>
              <a:t>femur</a:t>
            </a:r>
            <a:r>
              <a:rPr lang="en-US" dirty="0"/>
              <a:t> (around the </a:t>
            </a:r>
            <a:r>
              <a:rPr lang="en-US" b="1" dirty="0"/>
              <a:t>knee</a:t>
            </a:r>
            <a:r>
              <a:rPr lang="en-US" dirty="0"/>
              <a:t>).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Primarily affects </a:t>
            </a:r>
            <a:r>
              <a:rPr lang="en-US" b="1" dirty="0"/>
              <a:t>young age</a:t>
            </a:r>
            <a:r>
              <a:rPr lang="en-US" dirty="0"/>
              <a:t> individuals, typically </a:t>
            </a:r>
            <a:r>
              <a:rPr lang="en-US" b="1" dirty="0"/>
              <a:t>less than 20 years</a:t>
            </a:r>
            <a:r>
              <a:rPr lang="en-US" dirty="0"/>
              <a:t> old.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</a:t>
            </a:r>
            <a:r>
              <a:rPr lang="en-US" b="1" dirty="0"/>
              <a:t>older age</a:t>
            </a:r>
            <a:r>
              <a:rPr lang="en-US" dirty="0"/>
              <a:t> patients, </a:t>
            </a:r>
            <a:r>
              <a:rPr lang="en-US" b="1" dirty="0"/>
              <a:t>secondary osteosarcoma</a:t>
            </a:r>
            <a:r>
              <a:rPr lang="en-US" dirty="0"/>
              <a:t> can develop, often due to </a:t>
            </a:r>
            <a:r>
              <a:rPr lang="en-US" b="1" dirty="0"/>
              <a:t>Paget's disease</a:t>
            </a:r>
            <a:r>
              <a:rPr lang="en-US" dirty="0"/>
              <a:t> or </a:t>
            </a:r>
            <a:r>
              <a:rPr lang="en-US" b="1" dirty="0"/>
              <a:t>radiation</a:t>
            </a:r>
            <a:r>
              <a:rPr lang="en-US" dirty="0"/>
              <a:t> exposure.</a:t>
            </a:r>
            <a:endParaRPr b="1" dirty="0"/>
          </a:p>
        </p:txBody>
      </p:sp>
      <p:sp>
        <p:nvSpPr>
          <p:cNvPr id="390" name="Google Shape;39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91" name="Google Shape;391;p39" descr="f0280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5099"/>
            <a:ext cx="3200400" cy="68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 txBox="1"/>
          <p:nvPr/>
        </p:nvSpPr>
        <p:spPr>
          <a:xfrm>
            <a:off x="6312298" y="89475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10337667" y="4242173"/>
            <a:ext cx="1223889" cy="1240014"/>
          </a:xfrm>
          <a:custGeom>
            <a:avLst/>
            <a:gdLst/>
            <a:ahLst/>
            <a:cxnLst/>
            <a:rect l="l" t="t" r="r" b="b"/>
            <a:pathLst>
              <a:path w="1223889" h="1240014" extrusionOk="0">
                <a:moveTo>
                  <a:pt x="42203" y="255276"/>
                </a:moveTo>
                <a:cubicBezTo>
                  <a:pt x="60960" y="241208"/>
                  <a:pt x="79394" y="226701"/>
                  <a:pt x="98473" y="213073"/>
                </a:cubicBezTo>
                <a:cubicBezTo>
                  <a:pt x="112231" y="203246"/>
                  <a:pt x="127474" y="195499"/>
                  <a:pt x="140676" y="184937"/>
                </a:cubicBezTo>
                <a:cubicBezTo>
                  <a:pt x="151033" y="176652"/>
                  <a:pt x="158455" y="165087"/>
                  <a:pt x="168812" y="156802"/>
                </a:cubicBezTo>
                <a:cubicBezTo>
                  <a:pt x="182014" y="146240"/>
                  <a:pt x="197257" y="138494"/>
                  <a:pt x="211015" y="128667"/>
                </a:cubicBezTo>
                <a:cubicBezTo>
                  <a:pt x="241199" y="107107"/>
                  <a:pt x="276343" y="77269"/>
                  <a:pt x="309489" y="58328"/>
                </a:cubicBezTo>
                <a:cubicBezTo>
                  <a:pt x="327697" y="47924"/>
                  <a:pt x="345865" y="36825"/>
                  <a:pt x="365760" y="30193"/>
                </a:cubicBezTo>
                <a:cubicBezTo>
                  <a:pt x="396618" y="19907"/>
                  <a:pt x="512267" y="5243"/>
                  <a:pt x="534572" y="2057"/>
                </a:cubicBezTo>
                <a:cubicBezTo>
                  <a:pt x="656492" y="6746"/>
                  <a:pt x="779392" y="0"/>
                  <a:pt x="900332" y="16125"/>
                </a:cubicBezTo>
                <a:cubicBezTo>
                  <a:pt x="939289" y="21319"/>
                  <a:pt x="955821" y="67186"/>
                  <a:pt x="984738" y="86464"/>
                </a:cubicBezTo>
                <a:cubicBezTo>
                  <a:pt x="1002187" y="98097"/>
                  <a:pt x="1022252" y="105221"/>
                  <a:pt x="1041009" y="114599"/>
                </a:cubicBezTo>
                <a:cubicBezTo>
                  <a:pt x="1059766" y="147424"/>
                  <a:pt x="1081636" y="178656"/>
                  <a:pt x="1097280" y="213073"/>
                </a:cubicBezTo>
                <a:cubicBezTo>
                  <a:pt x="1140491" y="308137"/>
                  <a:pt x="1079890" y="237888"/>
                  <a:pt x="1139483" y="297479"/>
                </a:cubicBezTo>
                <a:cubicBezTo>
                  <a:pt x="1144172" y="311547"/>
                  <a:pt x="1149476" y="325424"/>
                  <a:pt x="1153550" y="339682"/>
                </a:cubicBezTo>
                <a:cubicBezTo>
                  <a:pt x="1158861" y="358272"/>
                  <a:pt x="1160829" y="377850"/>
                  <a:pt x="1167618" y="395953"/>
                </a:cubicBezTo>
                <a:cubicBezTo>
                  <a:pt x="1174981" y="415589"/>
                  <a:pt x="1187492" y="432949"/>
                  <a:pt x="1195753" y="452224"/>
                </a:cubicBezTo>
                <a:cubicBezTo>
                  <a:pt x="1211975" y="490076"/>
                  <a:pt x="1215631" y="523477"/>
                  <a:pt x="1223889" y="564765"/>
                </a:cubicBezTo>
                <a:cubicBezTo>
                  <a:pt x="1217796" y="686625"/>
                  <a:pt x="1222404" y="810596"/>
                  <a:pt x="1195753" y="930525"/>
                </a:cubicBezTo>
                <a:cubicBezTo>
                  <a:pt x="1192536" y="945000"/>
                  <a:pt x="1190583" y="960865"/>
                  <a:pt x="1181686" y="972728"/>
                </a:cubicBezTo>
                <a:cubicBezTo>
                  <a:pt x="1161791" y="999255"/>
                  <a:pt x="1126176" y="1013409"/>
                  <a:pt x="1111347" y="1043067"/>
                </a:cubicBezTo>
                <a:cubicBezTo>
                  <a:pt x="1101969" y="1061824"/>
                  <a:pt x="1099134" y="1085690"/>
                  <a:pt x="1083212" y="1099337"/>
                </a:cubicBezTo>
                <a:cubicBezTo>
                  <a:pt x="1064039" y="1115771"/>
                  <a:pt x="1034948" y="1115209"/>
                  <a:pt x="1012873" y="1127473"/>
                </a:cubicBezTo>
                <a:cubicBezTo>
                  <a:pt x="992378" y="1138859"/>
                  <a:pt x="976960" y="1158043"/>
                  <a:pt x="956603" y="1169676"/>
                </a:cubicBezTo>
                <a:cubicBezTo>
                  <a:pt x="943728" y="1177033"/>
                  <a:pt x="928030" y="1177903"/>
                  <a:pt x="914400" y="1183744"/>
                </a:cubicBezTo>
                <a:cubicBezTo>
                  <a:pt x="895125" y="1192005"/>
                  <a:pt x="877600" y="1204091"/>
                  <a:pt x="858129" y="1211879"/>
                </a:cubicBezTo>
                <a:cubicBezTo>
                  <a:pt x="830593" y="1222893"/>
                  <a:pt x="773723" y="1240014"/>
                  <a:pt x="773723" y="1240014"/>
                </a:cubicBezTo>
                <a:cubicBezTo>
                  <a:pt x="665871" y="1235325"/>
                  <a:pt x="557825" y="1233922"/>
                  <a:pt x="450166" y="1225947"/>
                </a:cubicBezTo>
                <a:cubicBezTo>
                  <a:pt x="430885" y="1224519"/>
                  <a:pt x="411666" y="1219495"/>
                  <a:pt x="393895" y="1211879"/>
                </a:cubicBezTo>
                <a:cubicBezTo>
                  <a:pt x="378355" y="1205219"/>
                  <a:pt x="364529" y="1194747"/>
                  <a:pt x="351692" y="1183744"/>
                </a:cubicBezTo>
                <a:cubicBezTo>
                  <a:pt x="331552" y="1166481"/>
                  <a:pt x="315561" y="1144736"/>
                  <a:pt x="295421" y="1127473"/>
                </a:cubicBezTo>
                <a:cubicBezTo>
                  <a:pt x="282584" y="1116470"/>
                  <a:pt x="265173" y="1111292"/>
                  <a:pt x="253218" y="1099337"/>
                </a:cubicBezTo>
                <a:cubicBezTo>
                  <a:pt x="236639" y="1082758"/>
                  <a:pt x="226592" y="1060591"/>
                  <a:pt x="211015" y="1043067"/>
                </a:cubicBezTo>
                <a:cubicBezTo>
                  <a:pt x="188986" y="1018284"/>
                  <a:pt x="164122" y="996174"/>
                  <a:pt x="140676" y="972728"/>
                </a:cubicBezTo>
                <a:lnTo>
                  <a:pt x="84406" y="916457"/>
                </a:lnTo>
                <a:cubicBezTo>
                  <a:pt x="79717" y="902389"/>
                  <a:pt x="76970" y="887517"/>
                  <a:pt x="70338" y="874254"/>
                </a:cubicBezTo>
                <a:cubicBezTo>
                  <a:pt x="62777" y="859132"/>
                  <a:pt x="49070" y="847501"/>
                  <a:pt x="42203" y="832051"/>
                </a:cubicBezTo>
                <a:cubicBezTo>
                  <a:pt x="30158" y="804950"/>
                  <a:pt x="23445" y="775780"/>
                  <a:pt x="14067" y="747645"/>
                </a:cubicBezTo>
                <a:lnTo>
                  <a:pt x="0" y="705442"/>
                </a:lnTo>
                <a:cubicBezTo>
                  <a:pt x="4689" y="653860"/>
                  <a:pt x="3215" y="601342"/>
                  <a:pt x="14067" y="550697"/>
                </a:cubicBezTo>
                <a:cubicBezTo>
                  <a:pt x="17610" y="534165"/>
                  <a:pt x="35336" y="523944"/>
                  <a:pt x="42203" y="508494"/>
                </a:cubicBezTo>
                <a:cubicBezTo>
                  <a:pt x="54248" y="481393"/>
                  <a:pt x="60960" y="452223"/>
                  <a:pt x="70338" y="424088"/>
                </a:cubicBezTo>
                <a:cubicBezTo>
                  <a:pt x="75027" y="410020"/>
                  <a:pt x="76181" y="394223"/>
                  <a:pt x="84406" y="381885"/>
                </a:cubicBezTo>
                <a:lnTo>
                  <a:pt x="112541" y="339682"/>
                </a:lnTo>
                <a:cubicBezTo>
                  <a:pt x="130021" y="269763"/>
                  <a:pt x="126609" y="302745"/>
                  <a:pt x="126609" y="24120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Osteosarcoma - Sub Categorization</a:t>
            </a:r>
            <a:endParaRPr/>
          </a:p>
        </p:txBody>
      </p:sp>
      <p:sp>
        <p:nvSpPr>
          <p:cNvPr id="407" name="Google Shape;40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08" name="Google Shape;408;p41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9" name="Google Shape;409;p41"/>
          <p:cNvGraphicFramePr/>
          <p:nvPr/>
        </p:nvGraphicFramePr>
        <p:xfrm>
          <a:off x="1685960" y="1926205"/>
          <a:ext cx="8362875" cy="4795250"/>
        </p:xfrm>
        <a:graphic>
          <a:graphicData uri="http://schemas.openxmlformats.org/drawingml/2006/table">
            <a:tbl>
              <a:tblPr>
                <a:noFill/>
                <a:tableStyleId>{1DE09179-2725-4A31-A1BC-EE346A70BD3B}</a:tableStyleId>
              </a:tblPr>
              <a:tblGrid>
                <a:gridCol w="23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75"/>
                        <a:buFont typeface="Gill Sans"/>
                        <a:buNone/>
                      </a:pPr>
                      <a:r>
                        <a:rPr lang="en-US" sz="25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Based on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75"/>
                        <a:buFont typeface="Gill Sans"/>
                        <a:buNone/>
                      </a:pPr>
                      <a:r>
                        <a:rPr lang="en-US" sz="25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Subtypes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788"/>
                        <a:buFont typeface="Gill San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104"/>
                        <a:buFont typeface="Gill Sans"/>
                        <a:buNone/>
                      </a:pPr>
                      <a:r>
                        <a:rPr lang="en-US" sz="2400" b="0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Intramedullary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intracortical / periosteal 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788"/>
                        <a:buFont typeface="Gill San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Differentiation</a:t>
                      </a:r>
                      <a:endParaRPr/>
                    </a:p>
                  </a:txBody>
                  <a:tcPr marL="35725" marR="35725" marT="35725" marB="3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104"/>
                        <a:buFont typeface="Gill San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Well differentiated; moderately differentiated; </a:t>
                      </a:r>
                      <a:r>
                        <a:rPr lang="en-US" sz="2400" b="0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poorly differentiated </a:t>
                      </a:r>
                      <a:endParaRPr/>
                    </a:p>
                  </a:txBody>
                  <a:tcPr marL="35725" marR="35725" marT="35725" marB="3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788"/>
                        <a:buFont typeface="Gill San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Histology</a:t>
                      </a:r>
                      <a:endParaRPr/>
                    </a:p>
                  </a:txBody>
                  <a:tcPr marL="35725" marR="35725" marT="35725" marB="3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104"/>
                        <a:buFont typeface="Gill Sans"/>
                        <a:buNone/>
                      </a:pPr>
                      <a:r>
                        <a:rPr lang="en-US" sz="2400" b="0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Osteoblastic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chondroblastic / fibroblastic, telangiectatic / giant cell / small cell</a:t>
                      </a:r>
                      <a:endParaRPr/>
                    </a:p>
                  </a:txBody>
                  <a:tcPr marL="35725" marR="35725" marT="35725" marB="3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788"/>
                        <a:buFont typeface="Gill Sans"/>
                        <a:buNone/>
                      </a:pPr>
                      <a:r>
                        <a:rPr lang="en-US" sz="2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Others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104"/>
                        <a:buFont typeface="Gill Sans"/>
                        <a:buNone/>
                      </a:pPr>
                      <a:r>
                        <a:rPr lang="en-US" sz="2400" b="0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Solitary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/ multicentric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104"/>
                        <a:buFont typeface="Gill Sans"/>
                        <a:buNone/>
                      </a:pPr>
                      <a:r>
                        <a:rPr lang="en-US" sz="2400" b="0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secondary</a:t>
                      </a:r>
                      <a:endParaRPr/>
                    </a:p>
                  </a:txBody>
                  <a:tcPr marL="35725" marR="35725" marT="35725" marB="35725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Osteosarcoma</a:t>
            </a:r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body" idx="1"/>
          </p:nvPr>
        </p:nvSpPr>
        <p:spPr>
          <a:xfrm>
            <a:off x="609600" y="1597025"/>
            <a:ext cx="715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Gross Features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Osteosarcoma of the Upper End of the Tibia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 </a:t>
            </a:r>
            <a:r>
              <a:rPr lang="en-US" b="1"/>
              <a:t>tan-white tumor</a:t>
            </a:r>
            <a:r>
              <a:rPr lang="en-US"/>
              <a:t> present in the </a:t>
            </a:r>
            <a:r>
              <a:rPr lang="en-US" b="1"/>
              <a:t>metaphysis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tumor has </a:t>
            </a:r>
            <a:r>
              <a:rPr lang="en-US" b="1"/>
              <a:t>infiltrated through the cortex</a:t>
            </a:r>
            <a:r>
              <a:rPr lang="en-US"/>
              <a:t>, </a:t>
            </a:r>
            <a:r>
              <a:rPr lang="en-US" b="1"/>
              <a:t>lifted the periosteum</a:t>
            </a:r>
            <a:r>
              <a:rPr lang="en-US"/>
              <a:t>, and formed </a:t>
            </a:r>
            <a:r>
              <a:rPr lang="en-US" b="1"/>
              <a:t>soft tissue masses</a:t>
            </a:r>
            <a:r>
              <a:rPr lang="en-US"/>
              <a:t> on both sides of the bone.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tumor is </a:t>
            </a:r>
            <a:r>
              <a:rPr lang="en-US" b="1"/>
              <a:t>bulky</a:t>
            </a:r>
            <a:r>
              <a:rPr lang="en-US"/>
              <a:t>, </a:t>
            </a:r>
            <a:r>
              <a:rPr lang="en-US" b="1"/>
              <a:t>gritty</a:t>
            </a:r>
            <a:r>
              <a:rPr lang="en-US"/>
              <a:t>, </a:t>
            </a:r>
            <a:r>
              <a:rPr lang="en-US" b="1"/>
              <a:t>hemorrhagic</a:t>
            </a:r>
            <a:r>
              <a:rPr lang="en-US"/>
              <a:t>, and </a:t>
            </a:r>
            <a:r>
              <a:rPr lang="en-US" b="1"/>
              <a:t>necrotic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Bone destructive</a:t>
            </a:r>
            <a:r>
              <a:rPr lang="en-US"/>
              <a:t> and </a:t>
            </a:r>
            <a:r>
              <a:rPr lang="en-US" b="1"/>
              <a:t>spreading in different directions</a:t>
            </a:r>
            <a:r>
              <a:rPr lang="en-US"/>
              <a:t>.</a:t>
            </a:r>
            <a:endParaRPr b="1"/>
          </a:p>
        </p:txBody>
      </p:sp>
      <p:sp>
        <p:nvSpPr>
          <p:cNvPr id="416" name="Google Shape;41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17" name="Google Shape;417;p42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42" descr="f02802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9600" y="991925"/>
            <a:ext cx="4105200" cy="51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 txBox="1">
            <a:spLocks noGrp="1"/>
          </p:cNvSpPr>
          <p:nvPr>
            <p:ph type="title"/>
          </p:nvPr>
        </p:nvSpPr>
        <p:spPr>
          <a:xfrm>
            <a:off x="609600" y="1636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1100"/>
            </a:pPr>
            <a:r>
              <a:rPr lang="en-US" dirty="0"/>
              <a:t>Osteosarcoma Radiographic Features</a:t>
            </a:r>
            <a:endParaRPr dirty="0"/>
          </a:p>
        </p:txBody>
      </p:sp>
      <p:sp>
        <p:nvSpPr>
          <p:cNvPr id="424" name="Google Shape;424;p43"/>
          <p:cNvSpPr txBox="1">
            <a:spLocks noGrp="1"/>
          </p:cNvSpPr>
          <p:nvPr>
            <p:ph type="body" idx="1"/>
          </p:nvPr>
        </p:nvSpPr>
        <p:spPr>
          <a:xfrm>
            <a:off x="536028" y="1179828"/>
            <a:ext cx="589630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 </a:t>
            </a:r>
            <a:r>
              <a:rPr lang="en-US" b="1" dirty="0"/>
              <a:t>large, destructive</a:t>
            </a:r>
            <a:r>
              <a:rPr lang="en-US" dirty="0"/>
              <a:t>, mixed </a:t>
            </a:r>
            <a:r>
              <a:rPr lang="en-US" b="1" dirty="0"/>
              <a:t>lytic and </a:t>
            </a:r>
            <a:r>
              <a:rPr lang="en-US" b="1" dirty="0" err="1"/>
              <a:t>blastic</a:t>
            </a:r>
            <a:r>
              <a:rPr lang="en-US" b="1" dirty="0"/>
              <a:t> mass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tumor frequently </a:t>
            </a:r>
            <a:r>
              <a:rPr lang="en-US" b="1" dirty="0"/>
              <a:t>breaks through the cortex</a:t>
            </a:r>
            <a:r>
              <a:rPr lang="en-US" dirty="0"/>
              <a:t> and </a:t>
            </a:r>
            <a:r>
              <a:rPr lang="en-US" b="1" dirty="0"/>
              <a:t>lifts the periosteum</a:t>
            </a:r>
            <a:r>
              <a:rPr lang="en-US" dirty="0"/>
              <a:t>, resulting in </a:t>
            </a:r>
            <a:r>
              <a:rPr lang="en-US" b="1" dirty="0"/>
              <a:t>reactive periosteal bone formation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</a:t>
            </a:r>
            <a:r>
              <a:rPr lang="en-US" b="1" dirty="0"/>
              <a:t>triangular shadow</a:t>
            </a:r>
            <a:r>
              <a:rPr lang="en-US" dirty="0"/>
              <a:t> between the cortex and raised ends of the periosteum is known radiographically as </a:t>
            </a:r>
            <a:r>
              <a:rPr lang="en-US" b="1" dirty="0"/>
              <a:t>Codman’s triangle</a:t>
            </a:r>
            <a:r>
              <a:rPr lang="en-US" dirty="0"/>
              <a:t>, which is </a:t>
            </a:r>
            <a:r>
              <a:rPr lang="en-US" b="1" dirty="0"/>
              <a:t>characteristic</a:t>
            </a:r>
            <a:r>
              <a:rPr lang="en-US" dirty="0"/>
              <a:t>, but </a:t>
            </a:r>
            <a:r>
              <a:rPr lang="en-US" b="1" dirty="0"/>
              <a:t>not diagnostic</a:t>
            </a:r>
            <a:r>
              <a:rPr lang="en-US" dirty="0"/>
              <a:t> of this tumor.</a:t>
            </a:r>
            <a:endParaRPr b="1" dirty="0"/>
          </a:p>
        </p:txBody>
      </p:sp>
      <p:sp>
        <p:nvSpPr>
          <p:cNvPr id="425" name="Google Shape;42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26" name="Google Shape;426;p43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35;p44" descr="f028025">
            <a:extLst>
              <a:ext uri="{FF2B5EF4-FFF2-40B4-BE49-F238E27FC236}">
                <a16:creationId xmlns:a16="http://schemas.microsoft.com/office/drawing/2014/main" id="{ABB0A6BD-54AF-40EF-94D3-5D5E099FD4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06" r="9997"/>
          <a:stretch/>
        </p:blipFill>
        <p:spPr>
          <a:xfrm>
            <a:off x="6211614" y="1903549"/>
            <a:ext cx="2882460" cy="474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34;p44" descr="Codman triangle&#10;&#10;...">
            <a:extLst>
              <a:ext uri="{FF2B5EF4-FFF2-40B4-BE49-F238E27FC236}">
                <a16:creationId xmlns:a16="http://schemas.microsoft.com/office/drawing/2014/main" id="{3193C565-1DE5-4160-8DE9-7EE1832D4A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776" t="5079" b="2224"/>
          <a:stretch/>
        </p:blipFill>
        <p:spPr>
          <a:xfrm>
            <a:off x="9074212" y="1903549"/>
            <a:ext cx="2882460" cy="474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Osteosarcoma</a:t>
            </a:r>
            <a:endParaRPr/>
          </a:p>
        </p:txBody>
      </p:sp>
      <p:sp>
        <p:nvSpPr>
          <p:cNvPr id="441" name="Google Shape;441;p45"/>
          <p:cNvSpPr txBox="1">
            <a:spLocks noGrp="1"/>
          </p:cNvSpPr>
          <p:nvPr>
            <p:ph type="body" idx="1"/>
          </p:nvPr>
        </p:nvSpPr>
        <p:spPr>
          <a:xfrm>
            <a:off x="609600" y="1597025"/>
            <a:ext cx="601191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Microscopy of Osteosarcoma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Bizarre tumor cells</a:t>
            </a:r>
            <a:r>
              <a:rPr lang="en-US" dirty="0"/>
              <a:t> with </a:t>
            </a:r>
            <a:r>
              <a:rPr lang="en-US" b="1" dirty="0"/>
              <a:t>pleomorphic, hyperchromatic nuclei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Presence of </a:t>
            </a:r>
            <a:r>
              <a:rPr lang="en-US" b="1" dirty="0"/>
              <a:t>atypical mitosis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Formation of "lacy osteoid"</a:t>
            </a:r>
            <a:r>
              <a:rPr lang="en-US" dirty="0"/>
              <a:t>: Formation of bone by tumor cells.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Conspicuous vascular invasion</a:t>
            </a:r>
            <a:r>
              <a:rPr lang="en-US" dirty="0"/>
              <a:t>, leading to metastasis to the </a:t>
            </a:r>
            <a:r>
              <a:rPr lang="en-US" b="1" dirty="0"/>
              <a:t>lungs</a:t>
            </a:r>
            <a:r>
              <a:rPr lang="en-US" dirty="0"/>
              <a:t> and </a:t>
            </a:r>
            <a:r>
              <a:rPr lang="en-US" b="1" dirty="0"/>
              <a:t>brain</a:t>
            </a:r>
            <a:r>
              <a:rPr lang="en-US" dirty="0"/>
              <a:t>.</a:t>
            </a:r>
            <a:endParaRPr b="1" dirty="0"/>
          </a:p>
        </p:txBody>
      </p:sp>
      <p:sp>
        <p:nvSpPr>
          <p:cNvPr id="442" name="Google Shape;44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43" name="Google Shape;443;p45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50;p46">
            <a:extLst>
              <a:ext uri="{FF2B5EF4-FFF2-40B4-BE49-F238E27FC236}">
                <a16:creationId xmlns:a16="http://schemas.microsoft.com/office/drawing/2014/main" id="{60C69D44-9429-4C4E-B630-716FA56F3C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517" y="1295400"/>
            <a:ext cx="5194739" cy="49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" name="Google Shape;455;p47"/>
          <p:cNvGraphicFramePr/>
          <p:nvPr/>
        </p:nvGraphicFramePr>
        <p:xfrm>
          <a:off x="-38099" y="152400"/>
          <a:ext cx="9576050" cy="6606635"/>
        </p:xfrm>
        <a:graphic>
          <a:graphicData uri="http://schemas.openxmlformats.org/drawingml/2006/table">
            <a:tbl>
              <a:tblPr>
                <a:noFill/>
                <a:tableStyleId>{1DE09179-2725-4A31-A1BC-EE346A70BD3B}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40"/>
                        <a:buFont typeface="Noto Sans Symbols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Tumor Type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Morphology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820"/>
                        <a:buFont typeface="Noto Sans Symbols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91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BENIGN</a:t>
                      </a: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Osteoma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Facial bones, skull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40-50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Exophytic growths attached to bone surface; histologically resemble normal bone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820"/>
                        <a:buFont typeface="Noto Sans Symbols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Osteoid osteoma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Metaphysis of femur and tibia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10-20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Cortex, &lt;2cm sever nocturnal pain; histologically interlacing trabeculae of woven bone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820"/>
                        <a:buFont typeface="Noto Sans Symbols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/>
                        <a:t>Osteoblastoma</a:t>
                      </a: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Vertebral column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10-20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&gt;2cm Histologically similar to osteoid osteoma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910"/>
                        <a:buFont typeface="Noto Sans Symbols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MALIGNANT</a:t>
                      </a: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</a:t>
                      </a:r>
                      <a:r>
                        <a:rPr lang="en-US" sz="1800"/>
                        <a:t>osteosarcoma</a:t>
                      </a:r>
                      <a:r>
                        <a:rPr lang="en-US" sz="3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Metaphysis of distal femur, proximal tibia, and humerus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10-20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 outward, lifting periosteum, and inward to the medullary cavity; microscopically malignant cells form osteoid.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820"/>
                        <a:buFont typeface="Noto Sans Symbols"/>
                        <a:buNone/>
                      </a:pPr>
                      <a:endParaRPr sz="2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</a:t>
                      </a:r>
                      <a:r>
                        <a:rPr lang="en-US" sz="1800"/>
                        <a:t>osteosarcoma</a:t>
                      </a:r>
                      <a:r>
                        <a:rPr lang="en-US" sz="3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Femur, humerus, pelvis, jaw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&gt;40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17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Complications of polyostotic Paget disease; radiation, bone infarction. histologically similar to primary osteosarcoma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6" name="Google Shape;456;p47"/>
          <p:cNvSpPr txBox="1">
            <a:spLocks noGrp="1"/>
          </p:cNvSpPr>
          <p:nvPr>
            <p:ph type="title"/>
          </p:nvPr>
        </p:nvSpPr>
        <p:spPr>
          <a:xfrm rot="5400000">
            <a:off x="8456400" y="3145125"/>
            <a:ext cx="510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Bone-Forming Tumors</a:t>
            </a:r>
            <a:endParaRPr/>
          </a:p>
        </p:txBody>
      </p:sp>
      <p:sp>
        <p:nvSpPr>
          <p:cNvPr id="457" name="Google Shape;45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58" name="Google Shape;458;p47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9"/>
          <p:cNvSpPr txBox="1">
            <a:spLocks noGrp="1"/>
          </p:cNvSpPr>
          <p:nvPr>
            <p:ph type="title"/>
          </p:nvPr>
        </p:nvSpPr>
        <p:spPr>
          <a:xfrm>
            <a:off x="812800" y="365125"/>
            <a:ext cx="900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Giant Cell Tumor Of Bone</a:t>
            </a:r>
            <a:endParaRPr/>
          </a:p>
        </p:txBody>
      </p:sp>
      <p:sp>
        <p:nvSpPr>
          <p:cNvPr id="557" name="Google Shape;557;p59"/>
          <p:cNvSpPr txBox="1">
            <a:spLocks noGrp="1"/>
          </p:cNvSpPr>
          <p:nvPr>
            <p:ph type="body" idx="4294967295"/>
          </p:nvPr>
        </p:nvSpPr>
        <p:spPr>
          <a:xfrm>
            <a:off x="812801" y="1600200"/>
            <a:ext cx="10566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Osteoclastoma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Mononuclear cells and osteoclast-type giant cells.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Benign but </a:t>
            </a:r>
            <a:r>
              <a:rPr lang="en-US" b="1"/>
              <a:t>locally aggressive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Common in individuals </a:t>
            </a:r>
            <a:r>
              <a:rPr lang="en-US" b="1"/>
              <a:t>20-40 years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RANK ligand expression</a:t>
            </a:r>
            <a:r>
              <a:rPr lang="en-US"/>
              <a:t> stimulates the development of osteoclast-like giant cells.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Arise in the </a:t>
            </a:r>
            <a:r>
              <a:rPr lang="en-US" b="1"/>
              <a:t>epiphysis</a:t>
            </a:r>
            <a:r>
              <a:rPr lang="en-US"/>
              <a:t> and involve the </a:t>
            </a:r>
            <a:r>
              <a:rPr lang="en-US" b="1"/>
              <a:t>metaphysis</a:t>
            </a:r>
            <a:r>
              <a:rPr lang="en-US"/>
              <a:t> around the knee.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Pain</a:t>
            </a:r>
            <a:r>
              <a:rPr lang="en-US"/>
              <a:t> and </a:t>
            </a:r>
            <a:r>
              <a:rPr lang="en-US" b="1"/>
              <a:t>pathological fractures</a:t>
            </a:r>
            <a:r>
              <a:rPr lang="en-US"/>
              <a:t> are common symptoms.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These tumors are slightly more common in </a:t>
            </a:r>
            <a:r>
              <a:rPr lang="en-US" b="1"/>
              <a:t>females</a:t>
            </a:r>
            <a:r>
              <a:rPr lang="en-US"/>
              <a:t>.</a:t>
            </a:r>
            <a:endParaRPr/>
          </a:p>
          <a:p>
            <a:pPr marL="342900" lvl="0" indent="-17843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58" name="Google Shape;558;p59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 txBox="1">
            <a:spLocks noGrp="1"/>
          </p:cNvSpPr>
          <p:nvPr>
            <p:ph type="title"/>
          </p:nvPr>
        </p:nvSpPr>
        <p:spPr>
          <a:xfrm>
            <a:off x="812801" y="685800"/>
            <a:ext cx="1056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Giant Cell Tumor - Gross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/>
              <a:t>Large, red-brown</a:t>
            </a:r>
            <a:r>
              <a:rPr lang="en-US" sz="2600" b="0"/>
              <a:t> tumor.</a:t>
            </a:r>
            <a:endParaRPr sz="2600" b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sz="2600" b="0"/>
              <a:t>Typically located in the </a:t>
            </a:r>
            <a:r>
              <a:rPr lang="en-US" sz="2600"/>
              <a:t>epiphysis</a:t>
            </a:r>
            <a:r>
              <a:rPr lang="en-US" sz="2600" b="0"/>
              <a:t>.</a:t>
            </a:r>
            <a:endParaRPr sz="2600"/>
          </a:p>
        </p:txBody>
      </p:sp>
      <p:pic>
        <p:nvPicPr>
          <p:cNvPr id="566" name="Google Shape;566;p60" descr="f02803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3484" y="2424123"/>
            <a:ext cx="3147600" cy="3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 descr="bone05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91213" y="2389198"/>
            <a:ext cx="5592300" cy="38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0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1"/>
          <p:cNvSpPr txBox="1">
            <a:spLocks noGrp="1"/>
          </p:cNvSpPr>
          <p:nvPr>
            <p:ph type="body" idx="4294967295"/>
          </p:nvPr>
        </p:nvSpPr>
        <p:spPr>
          <a:xfrm>
            <a:off x="711200" y="1447800"/>
            <a:ext cx="6018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Composed of uniform oval </a:t>
            </a:r>
            <a:r>
              <a:rPr lang="en-US" b="1"/>
              <a:t>mononuclear cells</a:t>
            </a:r>
            <a:r>
              <a:rPr lang="en-US"/>
              <a:t>.</a:t>
            </a:r>
            <a:br>
              <a:rPr lang="en-US"/>
            </a:br>
            <a:r>
              <a:rPr lang="en-US"/>
              <a:t> Scattered within are </a:t>
            </a:r>
            <a:r>
              <a:rPr lang="en-US" b="1"/>
              <a:t>osteoclast-type giant cells</a:t>
            </a:r>
            <a:r>
              <a:rPr lang="en-US"/>
              <a:t>.</a:t>
            </a:r>
            <a:br>
              <a:rPr lang="en-US"/>
            </a:br>
            <a:r>
              <a:rPr lang="en-US"/>
              <a:t> Nuclei of giant cells resemble those of </a:t>
            </a:r>
            <a:r>
              <a:rPr lang="en-US" b="1"/>
              <a:t>mononuclear cell nuclei</a:t>
            </a:r>
            <a:r>
              <a:rPr lang="en-US"/>
              <a:t>.</a:t>
            </a:r>
            <a:br>
              <a:rPr lang="en-US"/>
            </a:br>
            <a:r>
              <a:rPr lang="en-US"/>
              <a:t> Features include </a:t>
            </a:r>
            <a:r>
              <a:rPr lang="en-US" b="1"/>
              <a:t>necrosis</a:t>
            </a:r>
            <a:r>
              <a:rPr lang="en-US"/>
              <a:t>, </a:t>
            </a:r>
            <a:r>
              <a:rPr lang="en-US" b="1"/>
              <a:t>hemorrhage</a:t>
            </a:r>
            <a:r>
              <a:rPr lang="en-US"/>
              <a:t>, and </a:t>
            </a:r>
            <a:r>
              <a:rPr lang="en-US" b="1"/>
              <a:t>hemosiderin deposition</a:t>
            </a:r>
            <a:r>
              <a:rPr lang="en-US"/>
              <a:t>.</a:t>
            </a:r>
            <a:endParaRPr/>
          </a:p>
        </p:txBody>
      </p:sp>
      <p:sp>
        <p:nvSpPr>
          <p:cNvPr id="576" name="Google Shape;576;p61"/>
          <p:cNvSpPr txBox="1">
            <a:spLocks noGrp="1"/>
          </p:cNvSpPr>
          <p:nvPr>
            <p:ph type="title"/>
          </p:nvPr>
        </p:nvSpPr>
        <p:spPr>
          <a:xfrm>
            <a:off x="609600" y="274650"/>
            <a:ext cx="1019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/>
              <a:t>Giant Cell Tumor Microscopy</a:t>
            </a:r>
            <a:endParaRPr/>
          </a:p>
        </p:txBody>
      </p:sp>
      <p:sp>
        <p:nvSpPr>
          <p:cNvPr id="577" name="Google Shape;577;p61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62" descr="giant cel tumor">
            <a:extLst>
              <a:ext uri="{FF2B5EF4-FFF2-40B4-BE49-F238E27FC236}">
                <a16:creationId xmlns:a16="http://schemas.microsoft.com/office/drawing/2014/main" id="{6BA3A9B9-28D9-4F6C-B3D2-A0DA7B8D3D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9200" y="1539900"/>
            <a:ext cx="5103928" cy="431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"/>
          <p:cNvSpPr txBox="1">
            <a:spLocks noGrp="1"/>
          </p:cNvSpPr>
          <p:nvPr>
            <p:ph type="title"/>
          </p:nvPr>
        </p:nvSpPr>
        <p:spPr>
          <a:xfrm>
            <a:off x="812801" y="365125"/>
            <a:ext cx="1067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Ewing Sarcoma / PNET</a:t>
            </a:r>
            <a:endParaRPr/>
          </a:p>
        </p:txBody>
      </p:sp>
      <p:sp>
        <p:nvSpPr>
          <p:cNvPr id="590" name="Google Shape;590;p63"/>
          <p:cNvSpPr txBox="1">
            <a:spLocks noGrp="1"/>
          </p:cNvSpPr>
          <p:nvPr>
            <p:ph type="body" idx="4294967295"/>
          </p:nvPr>
        </p:nvSpPr>
        <p:spPr>
          <a:xfrm>
            <a:off x="812801" y="1600200"/>
            <a:ext cx="10566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Malignant small round cell tumor of bone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PNET</a:t>
            </a:r>
            <a:r>
              <a:rPr lang="en-US"/>
              <a:t> – clear neural differentiation.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Ewing sarcoma</a:t>
            </a:r>
            <a:r>
              <a:rPr lang="en-US"/>
              <a:t> – undifferentiated.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Presenting age</a:t>
            </a:r>
            <a:r>
              <a:rPr lang="en-US"/>
              <a:t>: 10-15 years, with </a:t>
            </a:r>
            <a:r>
              <a:rPr lang="en-US" b="1"/>
              <a:t>80%</a:t>
            </a:r>
            <a:r>
              <a:rPr lang="en-US"/>
              <a:t> of cases occurring in those </a:t>
            </a:r>
            <a:r>
              <a:rPr lang="en-US" b="1"/>
              <a:t>less than 20 years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Males</a:t>
            </a:r>
            <a:r>
              <a:rPr lang="en-US"/>
              <a:t> are affected more than </a:t>
            </a:r>
            <a:r>
              <a:rPr lang="en-US" b="1"/>
              <a:t>females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Location</a:t>
            </a:r>
            <a:r>
              <a:rPr lang="en-US"/>
              <a:t>: </a:t>
            </a:r>
            <a:r>
              <a:rPr lang="en-US" b="1"/>
              <a:t>Diaphysis</a:t>
            </a:r>
            <a:r>
              <a:rPr lang="en-US"/>
              <a:t> of long bones, arises in the </a:t>
            </a:r>
            <a:r>
              <a:rPr lang="en-US" b="1"/>
              <a:t>medullary cavity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Combination chemotherapy</a:t>
            </a:r>
            <a:r>
              <a:rPr lang="en-US"/>
              <a:t> has improved the </a:t>
            </a:r>
            <a:r>
              <a:rPr lang="en-US" b="1"/>
              <a:t>5-year survival rate</a:t>
            </a:r>
            <a:r>
              <a:rPr lang="en-US"/>
              <a:t> to </a:t>
            </a:r>
            <a:r>
              <a:rPr lang="en-US" b="1"/>
              <a:t>75%</a:t>
            </a:r>
            <a:r>
              <a:rPr lang="en-US"/>
              <a:t>.</a:t>
            </a:r>
            <a:endParaRPr/>
          </a:p>
        </p:txBody>
      </p:sp>
      <p:sp>
        <p:nvSpPr>
          <p:cNvPr id="591" name="Google Shape;591;p63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4"/>
          <p:cNvSpPr txBox="1">
            <a:spLocks noGrp="1"/>
          </p:cNvSpPr>
          <p:nvPr>
            <p:ph type="title"/>
          </p:nvPr>
        </p:nvSpPr>
        <p:spPr>
          <a:xfrm>
            <a:off x="812801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Ewing Sarcoma / PNET</a:t>
            </a:r>
            <a:endParaRPr/>
          </a:p>
        </p:txBody>
      </p:sp>
      <p:sp>
        <p:nvSpPr>
          <p:cNvPr id="597" name="Google Shape;597;p64"/>
          <p:cNvSpPr txBox="1">
            <a:spLocks noGrp="1"/>
          </p:cNvSpPr>
          <p:nvPr>
            <p:ph type="body" idx="4294967295"/>
          </p:nvPr>
        </p:nvSpPr>
        <p:spPr>
          <a:xfrm>
            <a:off x="812801" y="1600200"/>
            <a:ext cx="10566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Tumors arise from the </a:t>
            </a:r>
            <a:r>
              <a:rPr lang="en-US" b="1"/>
              <a:t>medullary cavity</a:t>
            </a:r>
            <a:r>
              <a:rPr lang="en-US"/>
              <a:t>, invade the </a:t>
            </a:r>
            <a:r>
              <a:rPr lang="en-US" b="1"/>
              <a:t>cortex</a:t>
            </a:r>
            <a:r>
              <a:rPr lang="en-US"/>
              <a:t>, and spread to </a:t>
            </a:r>
            <a:r>
              <a:rPr lang="en-US" b="1"/>
              <a:t>soft tissue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Composed of small round cells, slightly larger than </a:t>
            </a:r>
            <a:r>
              <a:rPr lang="en-US" b="1"/>
              <a:t>lymphocytes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Cells are </a:t>
            </a:r>
            <a:r>
              <a:rPr lang="en-US" b="1"/>
              <a:t>rich in glycogen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May show </a:t>
            </a:r>
            <a:r>
              <a:rPr lang="en-US" b="1"/>
              <a:t>Homer-Wright rosettes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Necrosis</a:t>
            </a:r>
            <a:r>
              <a:rPr lang="en-US"/>
              <a:t> is commonly seen.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X-ray</a:t>
            </a:r>
            <a:r>
              <a:rPr lang="en-US"/>
              <a:t> shows typical layers of reactive bone, often described as the "</a:t>
            </a:r>
            <a:r>
              <a:rPr lang="en-US" b="1"/>
              <a:t>Onion-skin</a:t>
            </a:r>
            <a:r>
              <a:rPr lang="en-US"/>
              <a:t>" pattern.</a:t>
            </a:r>
            <a:endParaRPr/>
          </a:p>
        </p:txBody>
      </p:sp>
      <p:sp>
        <p:nvSpPr>
          <p:cNvPr id="598" name="Google Shape;598;p64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5"/>
          <p:cNvSpPr txBox="1">
            <a:spLocks noGrp="1"/>
          </p:cNvSpPr>
          <p:nvPr>
            <p:ph type="title"/>
          </p:nvPr>
        </p:nvSpPr>
        <p:spPr>
          <a:xfrm>
            <a:off x="812801" y="365125"/>
            <a:ext cx="1064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Genetics </a:t>
            </a:r>
            <a:endParaRPr/>
          </a:p>
        </p:txBody>
      </p:sp>
      <p:sp>
        <p:nvSpPr>
          <p:cNvPr id="604" name="Google Shape;604;p65"/>
          <p:cNvSpPr txBox="1">
            <a:spLocks noGrp="1"/>
          </p:cNvSpPr>
          <p:nvPr>
            <p:ph type="body" idx="4294967295"/>
          </p:nvPr>
        </p:nvSpPr>
        <p:spPr>
          <a:xfrm>
            <a:off x="812801" y="1600200"/>
            <a:ext cx="10566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Chromosomal translocation</a:t>
            </a:r>
            <a:r>
              <a:rPr lang="en-US"/>
              <a:t> resulting in fusion of: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EWS</a:t>
            </a:r>
            <a:r>
              <a:rPr lang="en-US"/>
              <a:t> (chromosome 22) with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FLI1</a:t>
            </a:r>
            <a:r>
              <a:rPr lang="en-US"/>
              <a:t> (chromosome 11)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fusion leads to the production of a </a:t>
            </a:r>
            <a:r>
              <a:rPr lang="en-US" b="1"/>
              <a:t>chimeric protein</a:t>
            </a:r>
            <a:r>
              <a:rPr lang="en-US"/>
              <a:t> that acts as a </a:t>
            </a:r>
            <a:r>
              <a:rPr lang="en-US" b="1"/>
              <a:t>transcription factor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US" b="1"/>
              <a:t>Diagnostic importance</a:t>
            </a:r>
            <a:r>
              <a:rPr lang="en-US"/>
              <a:t>: </a:t>
            </a:r>
            <a:r>
              <a:rPr lang="en-US" b="1"/>
              <a:t>FISH</a:t>
            </a:r>
            <a:r>
              <a:rPr lang="en-US"/>
              <a:t> (Fluorescence In Situ Hybridization) is used to detect this translocation.</a:t>
            </a:r>
            <a:endParaRPr/>
          </a:p>
        </p:txBody>
      </p:sp>
      <p:sp>
        <p:nvSpPr>
          <p:cNvPr id="605" name="Google Shape;605;p65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0387" y="1788618"/>
            <a:ext cx="3531475" cy="441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1862" y="1788618"/>
            <a:ext cx="2589609" cy="4475547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6"/>
          <p:cNvSpPr/>
          <p:nvPr/>
        </p:nvSpPr>
        <p:spPr>
          <a:xfrm>
            <a:off x="751583" y="2027337"/>
            <a:ext cx="5228804" cy="29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 in the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medullary cavity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(diaphysis).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Invade the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cortex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periosteum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Tan-white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color with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hemorrhage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necrosis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to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tissue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66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6"/>
          <p:cNvSpPr txBox="1">
            <a:spLocks noGrp="1"/>
          </p:cNvSpPr>
          <p:nvPr>
            <p:ph type="title"/>
          </p:nvPr>
        </p:nvSpPr>
        <p:spPr>
          <a:xfrm>
            <a:off x="751583" y="441325"/>
            <a:ext cx="1064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Gross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7"/>
          <p:cNvSpPr/>
          <p:nvPr/>
        </p:nvSpPr>
        <p:spPr>
          <a:xfrm>
            <a:off x="751583" y="1493937"/>
            <a:ext cx="7239300" cy="29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Sheets of uniform small cells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rosettes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(Homer-Wright).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mitotic figures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7"/>
          <p:cNvSpPr txBox="1">
            <a:spLocks noGrp="1"/>
          </p:cNvSpPr>
          <p:nvPr>
            <p:ph type="title"/>
          </p:nvPr>
        </p:nvSpPr>
        <p:spPr>
          <a:xfrm>
            <a:off x="751583" y="441325"/>
            <a:ext cx="1064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Microscopy</a:t>
            </a:r>
            <a:endParaRPr/>
          </a:p>
        </p:txBody>
      </p:sp>
      <p:pic>
        <p:nvPicPr>
          <p:cNvPr id="621" name="Google Shape;621;p67"/>
          <p:cNvPicPr preferRelativeResize="0"/>
          <p:nvPr/>
        </p:nvPicPr>
        <p:blipFill rotWithShape="1">
          <a:blip r:embed="rId3">
            <a:alphaModFix/>
          </a:blip>
          <a:srcRect t="47287"/>
          <a:stretch/>
        </p:blipFill>
        <p:spPr>
          <a:xfrm>
            <a:off x="6514097" y="3428999"/>
            <a:ext cx="4092029" cy="32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040" y="3429000"/>
            <a:ext cx="4175600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7"/>
          <p:cNvSpPr txBox="1"/>
          <p:nvPr/>
        </p:nvSpPr>
        <p:spPr>
          <a:xfrm>
            <a:off x="9277373" y="152400"/>
            <a:ext cx="267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5"/>
          <p:cNvSpPr txBox="1">
            <a:spLocks noGrp="1"/>
          </p:cNvSpPr>
          <p:nvPr>
            <p:ph type="title"/>
          </p:nvPr>
        </p:nvSpPr>
        <p:spPr>
          <a:xfrm>
            <a:off x="508000" y="365125"/>
            <a:ext cx="1122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Chemotherapy Regimens</a:t>
            </a:r>
            <a:endParaRPr/>
          </a:p>
        </p:txBody>
      </p:sp>
      <p:sp>
        <p:nvSpPr>
          <p:cNvPr id="677" name="Google Shape;677;p75"/>
          <p:cNvSpPr txBox="1">
            <a:spLocks noGrp="1"/>
          </p:cNvSpPr>
          <p:nvPr>
            <p:ph type="body" idx="1"/>
          </p:nvPr>
        </p:nvSpPr>
        <p:spPr>
          <a:xfrm>
            <a:off x="508000" y="1825625"/>
            <a:ext cx="1122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For </a:t>
            </a:r>
            <a:r>
              <a:rPr lang="en-US" b="1" dirty="0"/>
              <a:t>first-line osteosarcoma therapy</a:t>
            </a:r>
            <a:r>
              <a:rPr lang="en-US" dirty="0"/>
              <a:t> (primary, neoadjuvant, adjuvant therapy, or for metastatic disease), the following regimens are used: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Cisplatin</a:t>
            </a:r>
            <a:r>
              <a:rPr lang="en-US" dirty="0"/>
              <a:t> and </a:t>
            </a:r>
            <a:r>
              <a:rPr lang="en-US" b="1" dirty="0"/>
              <a:t>doxorubicin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MAP</a:t>
            </a:r>
            <a:r>
              <a:rPr lang="en-US" dirty="0"/>
              <a:t> (high-dose </a:t>
            </a:r>
            <a:r>
              <a:rPr lang="en-US" b="1" dirty="0"/>
              <a:t>methotrexate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and </a:t>
            </a:r>
            <a:r>
              <a:rPr lang="en-US" b="1" dirty="0"/>
              <a:t>doxorubicin</a:t>
            </a:r>
            <a:r>
              <a:rPr lang="en-US" dirty="0"/>
              <a:t>)</a:t>
            </a:r>
            <a:endParaRPr dirty="0"/>
          </a:p>
          <a:p>
            <a:pPr lvl="0" indent="-393700">
              <a:lnSpc>
                <a:spcPct val="115000"/>
              </a:lnSpc>
              <a:spcBef>
                <a:spcPts val="1200"/>
              </a:spcBef>
              <a:buSzPts val="2600"/>
            </a:pPr>
            <a:r>
              <a:rPr lang="en-US" b="1" dirty="0"/>
              <a:t>Doxorubicin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</a:t>
            </a:r>
            <a:r>
              <a:rPr lang="en-US" b="1" dirty="0"/>
              <a:t>high-dose methotrexate</a:t>
            </a:r>
            <a:r>
              <a:rPr lang="en-US" dirty="0"/>
              <a:t>, and </a:t>
            </a:r>
            <a:r>
              <a:rPr lang="en-US" b="1" dirty="0" err="1"/>
              <a:t>ifosfamide</a:t>
            </a:r>
            <a:r>
              <a:rPr lang="en-US" dirty="0"/>
              <a:t> have </a:t>
            </a:r>
            <a:r>
              <a:rPr lang="en-US" b="1" dirty="0"/>
              <a:t>antitumor activity</a:t>
            </a:r>
            <a:r>
              <a:rPr lang="en-US" dirty="0"/>
              <a:t> in osteosarcoma.</a:t>
            </a:r>
          </a:p>
          <a:p>
            <a:pPr lvl="0" indent="-393700">
              <a:lnSpc>
                <a:spcPct val="115000"/>
              </a:lnSpc>
              <a:spcBef>
                <a:spcPts val="0"/>
              </a:spcBef>
              <a:buSzPts val="2600"/>
            </a:pPr>
            <a:r>
              <a:rPr lang="en-US" dirty="0"/>
              <a:t>In patients </a:t>
            </a:r>
            <a:r>
              <a:rPr lang="en-US" b="1" dirty="0"/>
              <a:t>older than 40 years</a:t>
            </a:r>
            <a:r>
              <a:rPr lang="en-US" dirty="0"/>
              <a:t>, preferred regimens often combine </a:t>
            </a:r>
            <a:r>
              <a:rPr lang="en-US" b="1" dirty="0"/>
              <a:t>doxorubicin</a:t>
            </a:r>
            <a:r>
              <a:rPr lang="en-US" dirty="0"/>
              <a:t>, </a:t>
            </a:r>
            <a:r>
              <a:rPr lang="en-US" b="1" dirty="0"/>
              <a:t>cisplatin</a:t>
            </a:r>
            <a:r>
              <a:rPr lang="en-US" dirty="0"/>
              <a:t>, and </a:t>
            </a:r>
            <a:r>
              <a:rPr lang="en-US" b="1" dirty="0" err="1"/>
              <a:t>ifosfamide</a:t>
            </a:r>
            <a:r>
              <a:rPr lang="en-US" dirty="0"/>
              <a:t> without </a:t>
            </a:r>
            <a:r>
              <a:rPr lang="en-US" b="1" dirty="0"/>
              <a:t>high-dose methotrexate</a:t>
            </a:r>
            <a:endParaRPr dirty="0"/>
          </a:p>
        </p:txBody>
      </p:sp>
      <p:sp>
        <p:nvSpPr>
          <p:cNvPr id="678" name="Google Shape;678;p75"/>
          <p:cNvSpPr txBox="1"/>
          <p:nvPr/>
        </p:nvSpPr>
        <p:spPr>
          <a:xfrm>
            <a:off x="8459544" y="115900"/>
            <a:ext cx="358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HORIZONTAL INTEGRATION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A40F-DF98-4838-85CB-BA25148B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Multidisciplinary Approach to Bone Tumor Management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CB7C1-08B1-44B4-85EA-C45E65B10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Pathology &amp; Imaging Teams:</a:t>
            </a:r>
            <a:r>
              <a:rPr lang="en-US" dirty="0"/>
              <a:t> </a:t>
            </a:r>
            <a:r>
              <a:rPr lang="en-US" b="1" dirty="0"/>
              <a:t>Radiologists and pathologists</a:t>
            </a:r>
            <a:r>
              <a:rPr lang="en-US" dirty="0"/>
              <a:t> ensure accurate diagnosis through imaging, biopsies, and molecular studies.</a:t>
            </a:r>
          </a:p>
          <a:p>
            <a:r>
              <a:rPr lang="en-US" b="1" dirty="0"/>
              <a:t>Oncology &amp; Surgery Collaboration:</a:t>
            </a:r>
            <a:r>
              <a:rPr lang="en-US" dirty="0"/>
              <a:t> </a:t>
            </a:r>
            <a:r>
              <a:rPr lang="en-US" b="1" dirty="0"/>
              <a:t>Orthopedic oncologists and surgical teams</a:t>
            </a:r>
            <a:r>
              <a:rPr lang="en-US" dirty="0"/>
              <a:t> plan tumor resection and limb-salvage procedures.</a:t>
            </a:r>
          </a:p>
          <a:p>
            <a:r>
              <a:rPr lang="en-US" b="1" dirty="0"/>
              <a:t>Medical &amp; Radiation Oncology:</a:t>
            </a:r>
            <a:r>
              <a:rPr lang="en-US" dirty="0"/>
              <a:t> Use of </a:t>
            </a:r>
            <a:r>
              <a:rPr lang="en-US" b="1" dirty="0"/>
              <a:t>chemotherapy and radiotherapy</a:t>
            </a:r>
            <a:r>
              <a:rPr lang="en-US" dirty="0"/>
              <a:t> for malignant tumors to improve survival and reduce recurrence.</a:t>
            </a:r>
          </a:p>
          <a:p>
            <a:r>
              <a:rPr lang="en-US" b="1" dirty="0"/>
              <a:t>Rehabilitation &amp; Supportive Care:</a:t>
            </a:r>
            <a:r>
              <a:rPr lang="en-US" dirty="0"/>
              <a:t> </a:t>
            </a:r>
            <a:r>
              <a:rPr lang="en-US" b="1" dirty="0"/>
              <a:t>Physiotherapists, prosthetists, and psychologists</a:t>
            </a:r>
            <a:r>
              <a:rPr lang="en-US" dirty="0"/>
              <a:t> aid in post-surgical recovery, mobility, and mental well-being.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ADA76-BA6A-47A4-8EE8-5035D13B6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678;p75">
            <a:extLst>
              <a:ext uri="{FF2B5EF4-FFF2-40B4-BE49-F238E27FC236}">
                <a16:creationId xmlns:a16="http://schemas.microsoft.com/office/drawing/2014/main" id="{C1E5AC11-9156-457E-B904-B484D06CADB5}"/>
              </a:ext>
            </a:extLst>
          </p:cNvPr>
          <p:cNvSpPr txBox="1"/>
          <p:nvPr/>
        </p:nvSpPr>
        <p:spPr>
          <a:xfrm>
            <a:off x="8459544" y="115900"/>
            <a:ext cx="358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SPIRAL INTEGRATION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PROFESSIONALISM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899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/>
          <p:cNvSpPr txBox="1">
            <a:spLocks noGrp="1"/>
          </p:cNvSpPr>
          <p:nvPr>
            <p:ph type="title"/>
          </p:nvPr>
        </p:nvSpPr>
        <p:spPr>
          <a:xfrm>
            <a:off x="508000" y="365125"/>
            <a:ext cx="11223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pic>
        <p:nvPicPr>
          <p:cNvPr id="684" name="Google Shape;684;p76"/>
          <p:cNvPicPr preferRelativeResize="0"/>
          <p:nvPr/>
        </p:nvPicPr>
        <p:blipFill rotWithShape="1">
          <a:blip r:embed="rId3">
            <a:alphaModFix/>
          </a:blip>
          <a:srcRect l="22881" t="28347" r="24542" b="11606"/>
          <a:stretch/>
        </p:blipFill>
        <p:spPr>
          <a:xfrm>
            <a:off x="2102350" y="2033325"/>
            <a:ext cx="7987299" cy="48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76"/>
          <p:cNvSpPr txBox="1">
            <a:spLocks noGrp="1"/>
          </p:cNvSpPr>
          <p:nvPr>
            <p:ph type="title"/>
          </p:nvPr>
        </p:nvSpPr>
        <p:spPr>
          <a:xfrm>
            <a:off x="1390650" y="1508113"/>
            <a:ext cx="10164300" cy="36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2022 Feb 21;23(4):2348. doi: 10.3390/ijms23042348. </a:t>
            </a:r>
            <a:endParaRPr sz="2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Classification of Bone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Correlation of Bone Tumors with Age and Site of Origin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Benign Bone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Osteosarcoma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Ewing Sarcoma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Morphology of Giant Cell Tumor (GCT) of Bone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Correlation of Morphology of Tumor Metastasis to Bone with Clinical Presentation</a:t>
            </a:r>
            <a:endParaRPr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Bone Tumors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983921" y="2322098"/>
            <a:ext cx="8224158" cy="2835177"/>
            <a:chOff x="2684" y="847722"/>
            <a:chExt cx="8224158" cy="2835177"/>
          </a:xfrm>
        </p:grpSpPr>
        <p:sp>
          <p:nvSpPr>
            <p:cNvPr id="132" name="Google Shape;132;p19"/>
            <p:cNvSpPr/>
            <p:nvPr/>
          </p:nvSpPr>
          <p:spPr>
            <a:xfrm>
              <a:off x="2591927" y="2019325"/>
              <a:ext cx="1417500" cy="4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6FB6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3" name="Google Shape;133;p19"/>
            <p:cNvSpPr/>
            <p:nvPr/>
          </p:nvSpPr>
          <p:spPr>
            <a:xfrm>
              <a:off x="1174287" y="2019325"/>
              <a:ext cx="1417500" cy="49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6FB6C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4" name="Google Shape;134;p19"/>
            <p:cNvSpPr/>
            <p:nvPr/>
          </p:nvSpPr>
          <p:spPr>
            <a:xfrm>
              <a:off x="1420324" y="847722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80000"/>
                  </a:srgbClr>
                </a:gs>
                <a:gs pos="35000">
                  <a:srgbClr val="B8F1FF">
                    <a:alpha val="80000"/>
                  </a:srgbClr>
                </a:gs>
                <a:gs pos="100000">
                  <a:srgbClr val="E2FBFF">
                    <a:alpha val="80000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1420324" y="847722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 tumors are classified into: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2684" y="2511399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69803"/>
                  </a:srgbClr>
                </a:gs>
                <a:gs pos="35000">
                  <a:srgbClr val="B8F1FF">
                    <a:alpha val="69803"/>
                  </a:srgbClr>
                </a:gs>
                <a:gs pos="100000">
                  <a:srgbClr val="E2FBFF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2684" y="2511399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bone tumors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837963" y="2511399"/>
              <a:ext cx="2343300" cy="1171500"/>
            </a:xfrm>
            <a:prstGeom prst="rect">
              <a:avLst/>
            </a:prstGeom>
            <a:gradFill>
              <a:gsLst>
                <a:gs pos="0">
                  <a:srgbClr val="99EAFF">
                    <a:alpha val="69803"/>
                  </a:srgbClr>
                </a:gs>
                <a:gs pos="35000">
                  <a:srgbClr val="B8F1FF">
                    <a:alpha val="69803"/>
                  </a:srgbClr>
                </a:gs>
                <a:gs pos="100000">
                  <a:srgbClr val="E2FBFF">
                    <a:alpha val="69803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2837963" y="2511399"/>
              <a:ext cx="23433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Secondary bone tumors  (Metastasis)</a:t>
              </a: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5673242" y="847722"/>
              <a:ext cx="2553600" cy="2707200"/>
            </a:xfrm>
            <a:prstGeom prst="rect">
              <a:avLst/>
            </a:prstGeom>
            <a:gradFill>
              <a:gsLst>
                <a:gs pos="0">
                  <a:srgbClr val="99EAFF">
                    <a:alpha val="80000"/>
                  </a:srgbClr>
                </a:gs>
                <a:gs pos="35000">
                  <a:srgbClr val="B8F1FF">
                    <a:alpha val="80000"/>
                  </a:srgbClr>
                </a:gs>
                <a:gs pos="100000">
                  <a:srgbClr val="E2FBFF">
                    <a:alpha val="80000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5673242" y="847722"/>
              <a:ext cx="2553600" cy="27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Most are classified according to the </a:t>
              </a:r>
              <a:r>
                <a:rPr lang="en-US" sz="2400" b="1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normal cell of origin</a:t>
              </a:r>
              <a:r>
                <a:rPr lang="en-US" sz="2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and apparent pattern of differentiation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1052475" y="212723"/>
            <a:ext cx="8077305" cy="6390788"/>
            <a:chOff x="304800" y="4998"/>
            <a:chExt cx="8077305" cy="6390788"/>
          </a:xfrm>
        </p:grpSpPr>
        <p:sp>
          <p:nvSpPr>
            <p:cNvPr id="149" name="Google Shape;149;p20"/>
            <p:cNvSpPr/>
            <p:nvPr/>
          </p:nvSpPr>
          <p:spPr>
            <a:xfrm>
              <a:off x="304800" y="2629792"/>
              <a:ext cx="36540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338225" y="2663217"/>
              <a:ext cx="35871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Primary bone tumors</a:t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rot="-4249305">
              <a:off x="3025814" y="1871993"/>
              <a:ext cx="2778927" cy="320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 txBox="1"/>
            <p:nvPr/>
          </p:nvSpPr>
          <p:spPr>
            <a:xfrm rot="-4249260">
              <a:off x="4345823" y="1818646"/>
              <a:ext cx="138804" cy="13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4871805" y="4998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905230" y="38423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Bone-forming tumors</a:t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 rot="-3310784">
              <a:off x="3615929" y="2528075"/>
              <a:ext cx="1598763" cy="321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 rot="-3314213">
              <a:off x="4375348" y="2504149"/>
              <a:ext cx="79974" cy="7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4871805" y="1317395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4905230" y="1350820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Cartilage-forming tumors</a:t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958833" y="3184353"/>
              <a:ext cx="912900" cy="3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4392495" y="3177575"/>
              <a:ext cx="45600" cy="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871805" y="2629792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905230" y="2663217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 tumors</a:t>
              </a: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 rot="3310784">
              <a:off x="3615874" y="3840575"/>
              <a:ext cx="1598763" cy="321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 rot="3314213">
              <a:off x="4375267" y="3816627"/>
              <a:ext cx="79974" cy="79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871805" y="3942189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4905230" y="3975614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Fibrous tumors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 rot="4249305">
              <a:off x="3025825" y="4496694"/>
              <a:ext cx="2778927" cy="3206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 txBox="1"/>
            <p:nvPr/>
          </p:nvSpPr>
          <p:spPr>
            <a:xfrm rot="4249260">
              <a:off x="4345962" y="4443300"/>
              <a:ext cx="138804" cy="13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Calibri"/>
                <a:buNone/>
              </a:pP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871805" y="5254586"/>
              <a:ext cx="3510300" cy="1141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 txBox="1"/>
            <p:nvPr/>
          </p:nvSpPr>
          <p:spPr>
            <a:xfrm>
              <a:off x="4905230" y="5288011"/>
              <a:ext cx="3443400" cy="10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Hematopoietic tumors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460340" y="1080085"/>
            <a:ext cx="8600833" cy="4656518"/>
            <a:chOff x="4865" y="376835"/>
            <a:chExt cx="8600833" cy="4656518"/>
          </a:xfrm>
        </p:grpSpPr>
        <p:sp>
          <p:nvSpPr>
            <p:cNvPr id="178" name="Google Shape;178;p21"/>
            <p:cNvSpPr/>
            <p:nvPr/>
          </p:nvSpPr>
          <p:spPr>
            <a:xfrm>
              <a:off x="4865" y="2181894"/>
              <a:ext cx="35787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35513" y="2212542"/>
              <a:ext cx="3517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Bone-Forming tumors</a:t>
              </a:r>
              <a:endParaRPr sz="36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 rot="-3907410">
              <a:off x="3007171" y="1785195"/>
              <a:ext cx="1989712" cy="34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 rot="-3903366">
              <a:off x="3952434" y="1752823"/>
              <a:ext cx="99590" cy="99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endParaRPr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4420698" y="376835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4451346" y="407483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Osteoma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 rot="-2175118">
              <a:off x="3487776" y="2394871"/>
              <a:ext cx="990298" cy="349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 rot="-2183061">
              <a:off x="3958093" y="2387434"/>
              <a:ext cx="49562" cy="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4382085" y="1596270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4412733" y="1626918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Osteoid osteoma 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2142960">
              <a:off x="3486584" y="2988562"/>
              <a:ext cx="1030889" cy="348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 rot="2132261">
              <a:off x="3976440" y="2980165"/>
              <a:ext cx="51614" cy="51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420698" y="2783580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4451346" y="2814228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Osteoblastoma</a:t>
              </a:r>
              <a:endPara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3907410">
              <a:off x="3007254" y="3590296"/>
              <a:ext cx="1989712" cy="34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 txBox="1"/>
            <p:nvPr/>
          </p:nvSpPr>
          <p:spPr>
            <a:xfrm rot="3903366">
              <a:off x="3952386" y="3557930"/>
              <a:ext cx="99590" cy="99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Calibri"/>
                <a:buNone/>
              </a:pPr>
              <a:endParaRPr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4420698" y="3986953"/>
              <a:ext cx="4185000" cy="1046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4451346" y="4017601"/>
              <a:ext cx="4123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Osteosarcoma</a:t>
              </a:r>
              <a:endParaRPr sz="3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23"/>
          <p:cNvGrpSpPr/>
          <p:nvPr/>
        </p:nvGrpSpPr>
        <p:grpSpPr>
          <a:xfrm>
            <a:off x="1759631" y="2108890"/>
            <a:ext cx="8672751" cy="2792726"/>
            <a:chOff x="6981" y="1804090"/>
            <a:chExt cx="8672751" cy="2792726"/>
          </a:xfrm>
        </p:grpSpPr>
        <p:sp>
          <p:nvSpPr>
            <p:cNvPr id="224" name="Google Shape;224;p23"/>
            <p:cNvSpPr/>
            <p:nvPr/>
          </p:nvSpPr>
          <p:spPr>
            <a:xfrm>
              <a:off x="6981" y="2550953"/>
              <a:ext cx="36384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45024" y="2588996"/>
              <a:ext cx="35625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 b="1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 tumors</a:t>
              </a:r>
              <a:endParaRPr sz="3600" b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 rot="-2142565">
              <a:off x="3525197" y="2808645"/>
              <a:ext cx="1279823" cy="365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 txBox="1"/>
            <p:nvPr/>
          </p:nvSpPr>
          <p:spPr>
            <a:xfrm rot="-2137893">
              <a:off x="4133048" y="2795084"/>
              <a:ext cx="63855" cy="6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684632" y="1804090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4722675" y="1842133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600"/>
                <a:buFont typeface="Calibri"/>
                <a:buNone/>
              </a:pPr>
              <a:r>
                <a:rPr lang="en-US" sz="3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Ewing’s sarcoma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 rot="2142565">
              <a:off x="3525215" y="3555645"/>
              <a:ext cx="1279823" cy="365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 txBox="1"/>
            <p:nvPr/>
          </p:nvSpPr>
          <p:spPr>
            <a:xfrm rot="2137893">
              <a:off x="4133191" y="3541804"/>
              <a:ext cx="63855" cy="6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</a:pP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684632" y="3297816"/>
              <a:ext cx="3995100" cy="12990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4722675" y="3335859"/>
              <a:ext cx="3919200" cy="12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Giant cell tumor of bone</a:t>
              </a:r>
              <a:endParaRPr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1443</Words>
  <Application>Microsoft Office PowerPoint</Application>
  <PresentationFormat>Widescreen</PresentationFormat>
  <Paragraphs>268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Gill Sans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Bone Tumors</vt:lpstr>
      <vt:lpstr>PowerPoint Presentation</vt:lpstr>
      <vt:lpstr>PowerPoint Presentation</vt:lpstr>
      <vt:lpstr>PowerPoint Presentation</vt:lpstr>
      <vt:lpstr>Presentation of Bone Tumors</vt:lpstr>
      <vt:lpstr>Tumors and Tumor-Like Conditions of Bone</vt:lpstr>
      <vt:lpstr>PowerPoint Presentation</vt:lpstr>
      <vt:lpstr>Osteosarcoma</vt:lpstr>
      <vt:lpstr>PowerPoint Presentation</vt:lpstr>
      <vt:lpstr>Osteoma</vt:lpstr>
      <vt:lpstr>Osteoid Osteomas</vt:lpstr>
      <vt:lpstr>Osteoid Osteomas</vt:lpstr>
      <vt:lpstr>Osteoid Osteomas</vt:lpstr>
      <vt:lpstr>Osteoblastoma</vt:lpstr>
      <vt:lpstr>Osteosarcoma</vt:lpstr>
      <vt:lpstr>Osteosarcoma - Sub Categorization</vt:lpstr>
      <vt:lpstr>Osteosarcoma</vt:lpstr>
      <vt:lpstr>Osteosarcoma Radiographic Features</vt:lpstr>
      <vt:lpstr>Osteosarcoma</vt:lpstr>
      <vt:lpstr>Bone-Forming Tumors</vt:lpstr>
      <vt:lpstr>Giant Cell Tumor Of Bone</vt:lpstr>
      <vt:lpstr>Giant Cell Tumor - Gross Large, red-brown tumor. Typically located in the epiphysis.</vt:lpstr>
      <vt:lpstr>Giant Cell Tumor Microscopy</vt:lpstr>
      <vt:lpstr>Ewing Sarcoma / PNET</vt:lpstr>
      <vt:lpstr>Ewing Sarcoma / PNET</vt:lpstr>
      <vt:lpstr>Genetics </vt:lpstr>
      <vt:lpstr>Gross</vt:lpstr>
      <vt:lpstr>Microscopy</vt:lpstr>
      <vt:lpstr>Chemotherapy Regimens</vt:lpstr>
      <vt:lpstr>Multidisciplinary Approach to Bone Tumor Management</vt:lpstr>
      <vt:lpstr>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4</cp:revision>
  <dcterms:modified xsi:type="dcterms:W3CDTF">2025-03-04T01:17:47Z</dcterms:modified>
</cp:coreProperties>
</file>