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1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14" r:id="rId30"/>
    <p:sldId id="283" r:id="rId31"/>
    <p:sldId id="316" r:id="rId32"/>
    <p:sldId id="284" r:id="rId3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59" y="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DA1F2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A1F2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A1F2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7575" y="1476502"/>
            <a:ext cx="4864735" cy="425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00AF5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A1F2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361950"/>
          </a:xfrm>
          <a:custGeom>
            <a:avLst/>
            <a:gdLst/>
            <a:ahLst/>
            <a:cxnLst/>
            <a:rect l="l" t="t" r="r" b="b"/>
            <a:pathLst>
              <a:path w="12192000" h="361950">
                <a:moveTo>
                  <a:pt x="12192000" y="0"/>
                </a:moveTo>
                <a:lnTo>
                  <a:pt x="0" y="0"/>
                </a:lnTo>
                <a:lnTo>
                  <a:pt x="0" y="361950"/>
                </a:lnTo>
                <a:lnTo>
                  <a:pt x="12192000" y="36195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3232" y="458469"/>
            <a:ext cx="7795577" cy="1589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DA1F2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809" y="1299654"/>
            <a:ext cx="10660380" cy="4709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6692453/" TargetMode="External"/><Relationship Id="rId7" Type="http://schemas.openxmlformats.org/officeDocument/2006/relationships/hyperlink" Target="https://fcd.mcw.edu/?search/showPublication/id/1142834" TargetMode="External"/><Relationship Id="rId2" Type="http://schemas.openxmlformats.org/officeDocument/2006/relationships/hyperlink" Target="https://www.ncbi.nlm.nih.gov/books/NBK43091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medsci.com/index.php/Jmedsci/article/view/21" TargetMode="External"/><Relationship Id="rId5" Type="http://schemas.openxmlformats.org/officeDocument/2006/relationships/hyperlink" Target="https://gjms.com.pk/index.php/journal/article/download/180/178" TargetMode="External"/><Relationship Id="rId4" Type="http://schemas.openxmlformats.org/officeDocument/2006/relationships/hyperlink" Target="https://www.pafmj.org/index.php/PAFMJ/article/view/6203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3400425"/>
            <a:ext cx="10464800" cy="1905"/>
          </a:xfrm>
          <a:custGeom>
            <a:avLst/>
            <a:gdLst/>
            <a:ahLst/>
            <a:cxnLst/>
            <a:rect l="l" t="t" r="r" b="b"/>
            <a:pathLst>
              <a:path w="10464800" h="1904">
                <a:moveTo>
                  <a:pt x="0" y="0"/>
                </a:moveTo>
                <a:lnTo>
                  <a:pt x="10464800" y="1650"/>
                </a:lnTo>
              </a:path>
            </a:pathLst>
          </a:custGeom>
          <a:ln w="19049">
            <a:solidFill>
              <a:srgbClr val="46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2504" y="2017648"/>
            <a:ext cx="7383780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b="1" spc="-30" dirty="0">
                <a:latin typeface="Arial"/>
                <a:cs typeface="Arial"/>
              </a:rPr>
              <a:t>BLAST</a:t>
            </a:r>
            <a:r>
              <a:rPr sz="7200" b="1" spc="-465" dirty="0">
                <a:latin typeface="Arial"/>
                <a:cs typeface="Arial"/>
              </a:rPr>
              <a:t> </a:t>
            </a:r>
            <a:r>
              <a:rPr sz="7200" b="1" spc="-85" dirty="0">
                <a:latin typeface="Arial"/>
                <a:cs typeface="Arial"/>
              </a:rPr>
              <a:t>INJURIES</a:t>
            </a:r>
            <a:endParaRPr sz="7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4250" y="4864734"/>
            <a:ext cx="6224905" cy="10015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pt-BR" sz="3200" b="1" dirty="0">
                <a:solidFill>
                  <a:srgbClr val="2CA1BE"/>
                </a:solidFill>
                <a:latin typeface="Arial"/>
                <a:cs typeface="Arial"/>
              </a:rPr>
              <a:t>Dr Filza ali &amp; Dr Shahida </a:t>
            </a:r>
            <a:r>
              <a:rPr sz="3200" b="1" dirty="0">
                <a:solidFill>
                  <a:srgbClr val="052229"/>
                </a:solidFill>
                <a:latin typeface="Arial"/>
                <a:cs typeface="Arial"/>
              </a:rPr>
              <a:t>Forensic</a:t>
            </a:r>
            <a:r>
              <a:rPr sz="3200" b="1" spc="-60" dirty="0">
                <a:solidFill>
                  <a:srgbClr val="05222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52229"/>
                </a:solidFill>
                <a:latin typeface="Arial"/>
                <a:cs typeface="Arial"/>
              </a:rPr>
              <a:t>Medicine</a:t>
            </a:r>
            <a:r>
              <a:rPr sz="3200" b="1" spc="-60" dirty="0">
                <a:solidFill>
                  <a:srgbClr val="05222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52229"/>
                </a:solidFill>
                <a:latin typeface="Arial"/>
                <a:cs typeface="Arial"/>
              </a:rPr>
              <a:t>&amp;</a:t>
            </a:r>
            <a:r>
              <a:rPr sz="3200" b="1" spc="5" dirty="0">
                <a:solidFill>
                  <a:srgbClr val="05222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52229"/>
                </a:solidFill>
                <a:latin typeface="Arial"/>
                <a:cs typeface="Arial"/>
              </a:rPr>
              <a:t>Toxicology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232" y="920749"/>
            <a:ext cx="60661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u="sng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Classification</a:t>
            </a:r>
            <a:r>
              <a:rPr sz="3600" b="1" u="sng" spc="-8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of</a:t>
            </a:r>
            <a:r>
              <a:rPr sz="3600" b="1" u="sng" spc="-35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spc="-1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Explosives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232" y="1460105"/>
            <a:ext cx="6049010" cy="423291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3200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</a:rPr>
              <a:t>High</a:t>
            </a:r>
            <a:r>
              <a:rPr sz="3200" u="sng" spc="-3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</a:rPr>
              <a:t> </a:t>
            </a:r>
            <a:r>
              <a:rPr sz="3200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</a:rPr>
              <a:t>order</a:t>
            </a:r>
            <a:r>
              <a:rPr sz="3200" u="sng" spc="-3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</a:rPr>
              <a:t> </a:t>
            </a:r>
            <a:r>
              <a:rPr sz="3200" u="sng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</a:rPr>
              <a:t>Explosives</a:t>
            </a:r>
            <a:endParaRPr sz="3200">
              <a:latin typeface="Arial MT"/>
              <a:cs typeface="Arial MT"/>
            </a:endParaRPr>
          </a:p>
          <a:p>
            <a:pPr marL="12700" marR="5080">
              <a:lnSpc>
                <a:spcPts val="3829"/>
              </a:lnSpc>
              <a:spcBef>
                <a:spcPts val="955"/>
              </a:spcBef>
            </a:pP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Instantaneous</a:t>
            </a:r>
            <a:r>
              <a:rPr sz="32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blast</a:t>
            </a:r>
            <a:r>
              <a:rPr sz="3200" spc="-8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waves</a:t>
            </a:r>
            <a:r>
              <a:rPr sz="32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–</a:t>
            </a:r>
            <a:r>
              <a:rPr sz="3200" spc="-1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D0D0D"/>
                </a:solidFill>
                <a:latin typeface="Arial MT"/>
                <a:cs typeface="Arial MT"/>
              </a:rPr>
              <a:t>TNT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dynamite &amp;</a:t>
            </a:r>
            <a:r>
              <a:rPr sz="32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Arial MT"/>
                <a:cs typeface="Arial MT"/>
              </a:rPr>
              <a:t>C-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4</a:t>
            </a:r>
            <a:r>
              <a:rPr sz="3200" spc="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Arial MT"/>
                <a:cs typeface="Arial MT"/>
              </a:rPr>
              <a:t>plastic</a:t>
            </a:r>
            <a:endParaRPr sz="3200">
              <a:latin typeface="Arial MT"/>
              <a:cs typeface="Arial MT"/>
            </a:endParaRPr>
          </a:p>
          <a:p>
            <a:pPr marL="12700" marR="133985">
              <a:lnSpc>
                <a:spcPct val="100200"/>
              </a:lnSpc>
              <a:spcBef>
                <a:spcPts val="605"/>
              </a:spcBef>
            </a:pPr>
            <a:r>
              <a:rPr sz="3200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</a:rPr>
              <a:t>Low</a:t>
            </a:r>
            <a:r>
              <a:rPr sz="3200" u="sng" spc="-4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</a:rPr>
              <a:t> </a:t>
            </a:r>
            <a:r>
              <a:rPr sz="3200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</a:rPr>
              <a:t>order</a:t>
            </a:r>
            <a:r>
              <a:rPr sz="3200" u="sng" spc="-5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</a:rPr>
              <a:t> </a:t>
            </a:r>
            <a:r>
              <a:rPr sz="3200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</a:rPr>
              <a:t>Explosives</a:t>
            </a:r>
            <a:r>
              <a:rPr sz="3200" u="sng" spc="-6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Arial MT"/>
                <a:cs typeface="Arial MT"/>
              </a:rPr>
              <a:t>underdoes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deflagration</a:t>
            </a:r>
            <a:r>
              <a:rPr sz="32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not</a:t>
            </a:r>
            <a:r>
              <a:rPr sz="32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detonation</a:t>
            </a:r>
            <a:r>
              <a:rPr sz="32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spc="-50" dirty="0">
                <a:solidFill>
                  <a:srgbClr val="0D0D0D"/>
                </a:solidFill>
                <a:latin typeface="Arial MT"/>
                <a:cs typeface="Arial MT"/>
              </a:rPr>
              <a:t>–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composed</a:t>
            </a:r>
            <a:r>
              <a:rPr sz="3200" spc="-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of</a:t>
            </a:r>
            <a:r>
              <a:rPr sz="32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propellants</a:t>
            </a:r>
            <a:r>
              <a:rPr sz="32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like</a:t>
            </a:r>
            <a:r>
              <a:rPr sz="32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spc="-20" dirty="0">
                <a:solidFill>
                  <a:srgbClr val="0D0D0D"/>
                </a:solidFill>
                <a:latin typeface="Arial MT"/>
                <a:cs typeface="Arial MT"/>
              </a:rPr>
              <a:t>fire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works,</a:t>
            </a:r>
            <a:r>
              <a:rPr sz="32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oil</a:t>
            </a:r>
            <a:r>
              <a:rPr sz="3200" spc="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or</a:t>
            </a:r>
            <a:r>
              <a:rPr sz="32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petroleum</a:t>
            </a:r>
            <a:r>
              <a:rPr sz="3200" spc="-8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or</a:t>
            </a:r>
            <a:r>
              <a:rPr sz="32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0D0D0D"/>
                </a:solidFill>
                <a:latin typeface="Arial MT"/>
                <a:cs typeface="Arial MT"/>
              </a:rPr>
              <a:t>in </a:t>
            </a:r>
            <a:r>
              <a:rPr sz="3200" spc="-10" dirty="0">
                <a:solidFill>
                  <a:srgbClr val="0D0D0D"/>
                </a:solidFill>
                <a:latin typeface="Arial MT"/>
                <a:cs typeface="Arial MT"/>
              </a:rPr>
              <a:t>missiles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8025" y="895350"/>
            <a:ext cx="2152650" cy="18002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7850" y="609600"/>
            <a:ext cx="2571750" cy="29432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400" y="3190875"/>
            <a:ext cx="2581275" cy="30099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25000" y="4086225"/>
            <a:ext cx="2447925" cy="19716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91800" y="0"/>
            <a:ext cx="1600200" cy="228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82" y="561340"/>
            <a:ext cx="438658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85" dirty="0"/>
              <a:t>Elements</a:t>
            </a:r>
            <a:r>
              <a:rPr sz="3950" spc="-170" dirty="0"/>
              <a:t> </a:t>
            </a:r>
            <a:r>
              <a:rPr sz="3950" dirty="0"/>
              <a:t>of</a:t>
            </a:r>
            <a:r>
              <a:rPr sz="3950" spc="-185" dirty="0"/>
              <a:t> </a:t>
            </a:r>
            <a:r>
              <a:rPr sz="3950" dirty="0"/>
              <a:t>a</a:t>
            </a:r>
            <a:r>
              <a:rPr sz="3950" spc="-240" dirty="0"/>
              <a:t> </a:t>
            </a:r>
            <a:r>
              <a:rPr sz="3950" spc="-20" dirty="0"/>
              <a:t>Bomb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661352" y="1258506"/>
            <a:ext cx="3392170" cy="19253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815975" indent="-462280">
              <a:lnSpc>
                <a:spcPct val="100000"/>
              </a:lnSpc>
              <a:spcBef>
                <a:spcPts val="670"/>
              </a:spcBef>
              <a:buClr>
                <a:srgbClr val="2CA1BE"/>
              </a:buClr>
              <a:buSzPct val="83333"/>
              <a:buAutoNum type="arabicPeriod"/>
              <a:tabLst>
                <a:tab pos="815975" algn="l"/>
              </a:tabLst>
            </a:pPr>
            <a:r>
              <a:rPr sz="2400" dirty="0">
                <a:solidFill>
                  <a:srgbClr val="00AFEF"/>
                </a:solidFill>
                <a:latin typeface="Arial MT"/>
                <a:cs typeface="Arial MT"/>
              </a:rPr>
              <a:t>Explosive</a:t>
            </a:r>
            <a:r>
              <a:rPr sz="2400" spc="-114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AFEF"/>
                </a:solidFill>
                <a:latin typeface="Arial MT"/>
                <a:cs typeface="Arial MT"/>
              </a:rPr>
              <a:t>material:</a:t>
            </a:r>
            <a:endParaRPr sz="2400">
              <a:latin typeface="Arial MT"/>
              <a:cs typeface="Arial MT"/>
            </a:endParaRPr>
          </a:p>
          <a:p>
            <a:pPr marL="815975" indent="-46228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AutoNum type="arabicPeriod"/>
              <a:tabLst>
                <a:tab pos="815975" algn="l"/>
              </a:tabLst>
            </a:pPr>
            <a:r>
              <a:rPr sz="2400" spc="-10" dirty="0">
                <a:solidFill>
                  <a:srgbClr val="C00000"/>
                </a:solidFill>
                <a:latin typeface="Arial MT"/>
                <a:cs typeface="Arial MT"/>
              </a:rPr>
              <a:t>Container:</a:t>
            </a:r>
            <a:endParaRPr sz="2400">
              <a:latin typeface="Arial MT"/>
              <a:cs typeface="Arial MT"/>
            </a:endParaRPr>
          </a:p>
          <a:p>
            <a:pPr marL="815975" indent="-46228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AutoNum type="arabicPeriod"/>
              <a:tabLst>
                <a:tab pos="815975" algn="l"/>
              </a:tabLst>
            </a:pPr>
            <a:r>
              <a:rPr sz="2400" dirty="0">
                <a:solidFill>
                  <a:srgbClr val="FF0066"/>
                </a:solidFill>
                <a:latin typeface="Arial MT"/>
                <a:cs typeface="Arial MT"/>
              </a:rPr>
              <a:t>Detonation</a:t>
            </a:r>
            <a:r>
              <a:rPr sz="2400" spc="-120" dirty="0">
                <a:solidFill>
                  <a:srgbClr val="FF0066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66"/>
                </a:solidFill>
                <a:latin typeface="Arial MT"/>
                <a:cs typeface="Arial MT"/>
              </a:rPr>
              <a:t>device: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200" b="1" u="sng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Product</a:t>
            </a:r>
            <a:r>
              <a:rPr sz="3200" b="1" u="sng" spc="-3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Of</a:t>
            </a:r>
            <a:r>
              <a:rPr sz="3200" b="1" u="sng" spc="-3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spc="-1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Blast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1809" y="1258506"/>
            <a:ext cx="4395470" cy="134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485">
              <a:lnSpc>
                <a:spcPct val="1199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Gelignite,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sugar-</a:t>
            </a:r>
            <a:r>
              <a:rPr sz="2400" dirty="0">
                <a:latin typeface="Arial MT"/>
                <a:cs typeface="Arial MT"/>
              </a:rPr>
              <a:t>sodium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mixture </a:t>
            </a:r>
            <a:r>
              <a:rPr sz="2400" dirty="0">
                <a:latin typeface="Arial MT"/>
                <a:cs typeface="Arial MT"/>
              </a:rPr>
              <a:t>Plastic,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glass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metal.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30" dirty="0">
                <a:latin typeface="Arial MT"/>
                <a:cs typeface="Arial MT"/>
              </a:rPr>
              <a:t>Time-</a:t>
            </a:r>
            <a:r>
              <a:rPr sz="2400" dirty="0">
                <a:latin typeface="Arial MT"/>
                <a:cs typeface="Arial MT"/>
              </a:rPr>
              <a:t>delayed,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remote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controlled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352" y="3165665"/>
            <a:ext cx="9944735" cy="32499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068705" indent="-715010">
              <a:lnSpc>
                <a:spcPct val="100000"/>
              </a:lnSpc>
              <a:spcBef>
                <a:spcPts val="675"/>
              </a:spcBef>
              <a:buClr>
                <a:srgbClr val="2CA1BE"/>
              </a:buClr>
              <a:buSzPct val="83333"/>
              <a:buAutoNum type="arabicPeriod"/>
              <a:tabLst>
                <a:tab pos="1068705" algn="l"/>
              </a:tabLst>
            </a:pPr>
            <a:r>
              <a:rPr sz="2400" dirty="0">
                <a:latin typeface="Arial MT"/>
                <a:cs typeface="Arial MT"/>
              </a:rPr>
              <a:t>Blast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Waves</a:t>
            </a:r>
            <a:endParaRPr sz="2400">
              <a:latin typeface="Arial MT"/>
              <a:cs typeface="Arial MT"/>
            </a:endParaRPr>
          </a:p>
          <a:p>
            <a:pPr marL="1068705" indent="-71501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AutoNum type="arabicPeriod"/>
              <a:tabLst>
                <a:tab pos="1068705" algn="l"/>
              </a:tabLst>
            </a:pPr>
            <a:r>
              <a:rPr sz="2400" spc="-10" dirty="0">
                <a:latin typeface="Arial MT"/>
                <a:cs typeface="Arial MT"/>
              </a:rPr>
              <a:t>Flame</a:t>
            </a:r>
            <a:endParaRPr sz="2400">
              <a:latin typeface="Arial MT"/>
              <a:cs typeface="Arial MT"/>
            </a:endParaRPr>
          </a:p>
          <a:p>
            <a:pPr marL="1068705" indent="-71501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AutoNum type="arabicPeriod"/>
              <a:tabLst>
                <a:tab pos="1068705" algn="l"/>
              </a:tabLst>
            </a:pPr>
            <a:r>
              <a:rPr sz="2400" dirty="0">
                <a:latin typeface="Arial MT"/>
                <a:cs typeface="Arial MT"/>
              </a:rPr>
              <a:t>Solid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Fragments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200" b="1" u="sng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Pressure</a:t>
            </a:r>
            <a:r>
              <a:rPr sz="3200" b="1" u="sng" spc="-95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spc="-1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Waves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3200">
              <a:latin typeface="Arial"/>
              <a:cs typeface="Arial"/>
            </a:endParaRPr>
          </a:p>
          <a:p>
            <a:pPr marL="180975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Explosion…….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Increase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atmospheric </a:t>
            </a:r>
            <a:r>
              <a:rPr sz="2400" spc="-10" dirty="0">
                <a:latin typeface="Arial MT"/>
                <a:cs typeface="Arial MT"/>
              </a:rPr>
              <a:t>pressure……..pressure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waves</a:t>
            </a:r>
            <a:endParaRPr sz="2400">
              <a:latin typeface="Arial MT"/>
              <a:cs typeface="Arial MT"/>
            </a:endParaRPr>
          </a:p>
          <a:p>
            <a:pPr marL="60198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 MT"/>
                <a:cs typeface="Arial MT"/>
              </a:rPr>
              <a:t>………speed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21,000km/hr………concentrically </a:t>
            </a:r>
            <a:r>
              <a:rPr sz="2400" dirty="0">
                <a:latin typeface="Arial MT"/>
                <a:cs typeface="Arial MT"/>
              </a:rPr>
              <a:t>/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flow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around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barriers.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2809875"/>
            <a:ext cx="4124325" cy="243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4135" y="494665"/>
            <a:ext cx="66573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85" dirty="0">
                <a:solidFill>
                  <a:srgbClr val="2CA1BE"/>
                </a:solidFill>
                <a:latin typeface="Arial"/>
                <a:cs typeface="Arial"/>
              </a:rPr>
              <a:t>Peak</a:t>
            </a:r>
            <a:r>
              <a:rPr sz="3600" b="1" spc="-13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600" b="1" spc="-95" dirty="0">
                <a:solidFill>
                  <a:srgbClr val="2CA1BE"/>
                </a:solidFill>
                <a:latin typeface="Arial"/>
                <a:cs typeface="Arial"/>
              </a:rPr>
              <a:t>Over</a:t>
            </a:r>
            <a:r>
              <a:rPr sz="3600" b="1" spc="-135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600" b="1" spc="-105" dirty="0">
                <a:solidFill>
                  <a:srgbClr val="2CA1BE"/>
                </a:solidFill>
                <a:latin typeface="Arial"/>
                <a:cs typeface="Arial"/>
              </a:rPr>
              <a:t>Pressure(lbs/sq</a:t>
            </a:r>
            <a:r>
              <a:rPr sz="3600" b="1" spc="-16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3600" b="1" spc="-50" dirty="0">
                <a:solidFill>
                  <a:srgbClr val="2CA1BE"/>
                </a:solidFill>
                <a:latin typeface="Arial"/>
                <a:cs typeface="Arial"/>
              </a:rPr>
              <a:t>inch)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517" y="1144269"/>
            <a:ext cx="9676765" cy="5008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10525" algn="l"/>
              </a:tabLst>
            </a:pPr>
            <a:r>
              <a:rPr sz="2400" dirty="0">
                <a:latin typeface="Arial MT"/>
                <a:cs typeface="Arial MT"/>
              </a:rPr>
              <a:t>Maximum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difference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b/w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pressure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region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explosion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&amp;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normal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latin typeface="Arial MT"/>
                <a:cs typeface="Arial MT"/>
              </a:rPr>
              <a:t>atmospheric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pressure.</a:t>
            </a:r>
            <a:endParaRPr sz="2400">
              <a:latin typeface="Arial MT"/>
              <a:cs typeface="Arial MT"/>
            </a:endParaRPr>
          </a:p>
          <a:p>
            <a:pPr marL="180975">
              <a:lnSpc>
                <a:spcPts val="2865"/>
              </a:lnSpc>
              <a:spcBef>
                <a:spcPts val="575"/>
              </a:spcBef>
              <a:tabLst>
                <a:tab pos="4980305" algn="l"/>
              </a:tabLst>
            </a:pPr>
            <a:r>
              <a:rPr sz="2400" dirty="0">
                <a:latin typeface="Arial MT"/>
                <a:cs typeface="Arial MT"/>
              </a:rPr>
              <a:t>Blast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shock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wave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followed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by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dirty="0">
                <a:solidFill>
                  <a:srgbClr val="FF0066"/>
                </a:solidFill>
                <a:latin typeface="Arial MT"/>
                <a:cs typeface="Arial MT"/>
              </a:rPr>
              <a:t>negative</a:t>
            </a:r>
            <a:r>
              <a:rPr sz="2400" spc="-90" dirty="0">
                <a:solidFill>
                  <a:srgbClr val="FF0066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66"/>
                </a:solidFill>
                <a:latin typeface="Arial MT"/>
                <a:cs typeface="Arial MT"/>
              </a:rPr>
              <a:t>pressure</a:t>
            </a:r>
            <a:r>
              <a:rPr sz="2400" dirty="0">
                <a:latin typeface="Arial MT"/>
                <a:cs typeface="Arial MT"/>
              </a:rPr>
              <a:t>(vaccum)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which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Arial MT"/>
                <a:cs typeface="Arial MT"/>
              </a:rPr>
              <a:t>sucks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items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back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 </a:t>
            </a:r>
            <a:r>
              <a:rPr sz="2400" spc="-10" dirty="0">
                <a:latin typeface="Arial MT"/>
                <a:cs typeface="Arial MT"/>
              </a:rPr>
              <a:t>center.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Positive</a:t>
            </a:r>
            <a:r>
              <a:rPr sz="2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Pressure</a:t>
            </a:r>
            <a:r>
              <a:rPr sz="24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Duration:</a:t>
            </a:r>
            <a:endParaRPr sz="2400">
              <a:latin typeface="Arial"/>
              <a:cs typeface="Arial"/>
            </a:endParaRPr>
          </a:p>
          <a:p>
            <a:pPr marL="51244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 MT"/>
                <a:cs typeface="Arial MT"/>
              </a:rPr>
              <a:t>Time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duration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atmospheric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pressure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become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normal.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Blast</a:t>
            </a:r>
            <a:r>
              <a:rPr sz="24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/Shock</a:t>
            </a:r>
            <a:r>
              <a:rPr sz="24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Waves</a:t>
            </a:r>
            <a:r>
              <a:rPr sz="2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r>
              <a:rPr sz="2400" b="1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Water:</a:t>
            </a:r>
            <a:endParaRPr sz="2400">
              <a:latin typeface="Arial"/>
              <a:cs typeface="Arial"/>
            </a:endParaRPr>
          </a:p>
          <a:p>
            <a:pPr marL="813435" indent="-45974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Font typeface="Wingdings"/>
              <a:buChar char=""/>
              <a:tabLst>
                <a:tab pos="813435" algn="l"/>
              </a:tabLst>
            </a:pPr>
            <a:r>
              <a:rPr sz="2400" dirty="0">
                <a:latin typeface="Arial MT"/>
                <a:cs typeface="Arial MT"/>
              </a:rPr>
              <a:t>Water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800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times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denser</a:t>
            </a:r>
            <a:endParaRPr sz="2400">
              <a:latin typeface="Arial MT"/>
              <a:cs typeface="Arial MT"/>
            </a:endParaRPr>
          </a:p>
          <a:p>
            <a:pPr marL="813435" indent="-45974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Font typeface="Wingdings"/>
              <a:buChar char=""/>
              <a:tabLst>
                <a:tab pos="813435" algn="l"/>
              </a:tabLst>
            </a:pPr>
            <a:r>
              <a:rPr sz="2400" dirty="0">
                <a:latin typeface="Arial MT"/>
                <a:cs typeface="Arial MT"/>
              </a:rPr>
              <a:t>1000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times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less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compressible</a:t>
            </a:r>
            <a:endParaRPr sz="2400">
              <a:latin typeface="Arial MT"/>
              <a:cs typeface="Arial MT"/>
            </a:endParaRPr>
          </a:p>
          <a:p>
            <a:pPr marL="813435" indent="-45974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Font typeface="Wingdings"/>
              <a:buChar char=""/>
              <a:tabLst>
                <a:tab pos="813435" algn="l"/>
              </a:tabLst>
            </a:pPr>
            <a:r>
              <a:rPr sz="2400" dirty="0">
                <a:latin typeface="Arial MT"/>
                <a:cs typeface="Arial MT"/>
              </a:rPr>
              <a:t>Injuries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more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serious</a:t>
            </a:r>
            <a:endParaRPr sz="2400">
              <a:latin typeface="Arial MT"/>
              <a:cs typeface="Arial MT"/>
            </a:endParaRPr>
          </a:p>
          <a:p>
            <a:pPr marL="796290" indent="-442595">
              <a:lnSpc>
                <a:spcPts val="2865"/>
              </a:lnSpc>
              <a:spcBef>
                <a:spcPts val="650"/>
              </a:spcBef>
              <a:buClr>
                <a:srgbClr val="2CA1BE"/>
              </a:buClr>
              <a:buSzPct val="83333"/>
              <a:buFont typeface="Wingdings"/>
              <a:buChar char=""/>
              <a:tabLst>
                <a:tab pos="796290" algn="l"/>
              </a:tabLst>
            </a:pPr>
            <a:r>
              <a:rPr sz="2400" dirty="0">
                <a:latin typeface="Arial MT"/>
                <a:cs typeface="Arial MT"/>
              </a:rPr>
              <a:t>Air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over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pressure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more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than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100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lbs/sq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inch,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endangers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human</a:t>
            </a:r>
            <a:endParaRPr sz="2400">
              <a:latin typeface="Arial MT"/>
              <a:cs typeface="Arial MT"/>
            </a:endParaRPr>
          </a:p>
          <a:p>
            <a:pPr marL="645160">
              <a:lnSpc>
                <a:spcPts val="2865"/>
              </a:lnSpc>
            </a:pPr>
            <a:r>
              <a:rPr sz="2400" spc="-10" dirty="0">
                <a:latin typeface="Arial MT"/>
                <a:cs typeface="Arial MT"/>
              </a:rPr>
              <a:t>life.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66" y="1857299"/>
            <a:ext cx="5081668" cy="3814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6717" y="1868950"/>
            <a:ext cx="5652722" cy="39704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5536"/>
            <a:ext cx="529272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90" dirty="0"/>
              <a:t>Effect</a:t>
            </a:r>
            <a:r>
              <a:rPr sz="3950" spc="-185" dirty="0"/>
              <a:t> </a:t>
            </a:r>
            <a:r>
              <a:rPr sz="3950" dirty="0"/>
              <a:t>Of</a:t>
            </a:r>
            <a:r>
              <a:rPr sz="3950" spc="-225" dirty="0"/>
              <a:t> </a:t>
            </a:r>
            <a:r>
              <a:rPr sz="3950" spc="-75" dirty="0"/>
              <a:t>Blast</a:t>
            </a:r>
            <a:r>
              <a:rPr sz="3950" spc="-200" dirty="0"/>
              <a:t> </a:t>
            </a:r>
            <a:r>
              <a:rPr sz="3950" dirty="0"/>
              <a:t>On</a:t>
            </a:r>
            <a:r>
              <a:rPr sz="3950" spc="-265" dirty="0"/>
              <a:t> </a:t>
            </a:r>
            <a:r>
              <a:rPr sz="3950" spc="-40" dirty="0"/>
              <a:t>Victim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1157287" y="1384998"/>
            <a:ext cx="10105390" cy="478536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525780" indent="-513080">
              <a:lnSpc>
                <a:spcPct val="100000"/>
              </a:lnSpc>
              <a:spcBef>
                <a:spcPts val="730"/>
              </a:spcBef>
              <a:buSzPct val="82692"/>
              <a:buAutoNum type="arabicPeriod"/>
              <a:tabLst>
                <a:tab pos="525780" algn="l"/>
                <a:tab pos="1943735" algn="l"/>
                <a:tab pos="3152140" algn="l"/>
              </a:tabLst>
            </a:pPr>
            <a:r>
              <a:rPr sz="2600" b="1" u="sng" spc="-1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Primary</a:t>
            </a:r>
            <a:r>
              <a:rPr sz="2600" b="1" u="sng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	</a:t>
            </a:r>
            <a:r>
              <a:rPr sz="2600" b="1" u="sng" spc="-1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Effect:</a:t>
            </a:r>
            <a:r>
              <a:rPr sz="2600" b="1" u="sng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	Direct</a:t>
            </a:r>
            <a:r>
              <a:rPr sz="2600" b="1" u="sng" spc="-7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spc="-1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Impact</a:t>
            </a:r>
            <a:endParaRPr sz="2600">
              <a:latin typeface="Arial"/>
              <a:cs typeface="Arial"/>
            </a:endParaRPr>
          </a:p>
          <a:p>
            <a:pPr marL="934085" marR="5080">
              <a:lnSpc>
                <a:spcPts val="3760"/>
              </a:lnSpc>
              <a:spcBef>
                <a:spcPts val="225"/>
              </a:spcBef>
            </a:pPr>
            <a:r>
              <a:rPr sz="2600" dirty="0">
                <a:latin typeface="Arial MT"/>
                <a:cs typeface="Arial MT"/>
              </a:rPr>
              <a:t>Person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thrown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air.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Flash,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heat,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fragments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metal,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nails. </a:t>
            </a:r>
            <a:r>
              <a:rPr sz="2600" dirty="0">
                <a:latin typeface="Arial MT"/>
                <a:cs typeface="Arial MT"/>
              </a:rPr>
              <a:t>Organs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containing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air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like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lungs,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middle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ear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are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more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affected</a:t>
            </a:r>
            <a:endParaRPr sz="2600">
              <a:latin typeface="Arial MT"/>
              <a:cs typeface="Arial MT"/>
            </a:endParaRPr>
          </a:p>
          <a:p>
            <a:pPr marL="525780" indent="-513080">
              <a:lnSpc>
                <a:spcPct val="100000"/>
              </a:lnSpc>
              <a:spcBef>
                <a:spcPts val="325"/>
              </a:spcBef>
              <a:buSzPct val="82692"/>
              <a:buAutoNum type="arabicPeriod" startAt="2"/>
              <a:tabLst>
                <a:tab pos="525780" algn="l"/>
                <a:tab pos="3703954" algn="l"/>
              </a:tabLst>
            </a:pPr>
            <a:r>
              <a:rPr sz="2600" b="1" u="sng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Secondary</a:t>
            </a:r>
            <a:r>
              <a:rPr sz="2600" b="1" u="sng" spc="-125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spc="-1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Effects:</a:t>
            </a:r>
            <a:r>
              <a:rPr sz="2600" b="1" u="sng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	Indirect</a:t>
            </a:r>
            <a:r>
              <a:rPr sz="2600" b="1" u="sng" spc="-8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spc="-1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Impact</a:t>
            </a:r>
            <a:endParaRPr sz="2600">
              <a:latin typeface="Arial"/>
              <a:cs typeface="Arial"/>
            </a:endParaRPr>
          </a:p>
          <a:p>
            <a:pPr marL="1026160" marR="2078989">
              <a:lnSpc>
                <a:spcPts val="3760"/>
              </a:lnSpc>
              <a:spcBef>
                <a:spcPts val="225"/>
              </a:spcBef>
            </a:pPr>
            <a:r>
              <a:rPr sz="2600" dirty="0">
                <a:latin typeface="Arial MT"/>
                <a:cs typeface="Arial MT"/>
              </a:rPr>
              <a:t>Primary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missiles………….</a:t>
            </a:r>
            <a:r>
              <a:rPr sz="2600" spc="-9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components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20" dirty="0">
                <a:latin typeface="Arial MT"/>
                <a:cs typeface="Arial MT"/>
              </a:rPr>
              <a:t> bomb </a:t>
            </a:r>
            <a:r>
              <a:rPr sz="2600" dirty="0">
                <a:latin typeface="Arial MT"/>
                <a:cs typeface="Arial MT"/>
              </a:rPr>
              <a:t>Secondary</a:t>
            </a:r>
            <a:r>
              <a:rPr sz="2600" spc="-1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missiles………….nearby</a:t>
            </a:r>
            <a:r>
              <a:rPr sz="2600" spc="-12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things</a:t>
            </a:r>
            <a:endParaRPr sz="2600">
              <a:latin typeface="Arial MT"/>
              <a:cs typeface="Arial MT"/>
            </a:endParaRPr>
          </a:p>
          <a:p>
            <a:pPr marL="525780" indent="-513080">
              <a:lnSpc>
                <a:spcPct val="100000"/>
              </a:lnSpc>
              <a:spcBef>
                <a:spcPts val="400"/>
              </a:spcBef>
              <a:buSzPct val="82692"/>
              <a:buAutoNum type="arabicPeriod" startAt="3"/>
              <a:tabLst>
                <a:tab pos="525780" algn="l"/>
              </a:tabLst>
            </a:pPr>
            <a:r>
              <a:rPr sz="2600" b="1" u="sng" spc="-2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Tertiary</a:t>
            </a:r>
            <a:r>
              <a:rPr sz="2600" b="1" u="sng" spc="-8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Effect:</a:t>
            </a:r>
            <a:r>
              <a:rPr sz="2600" b="1" u="sng" spc="-95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Indirect</a:t>
            </a:r>
            <a:r>
              <a:rPr sz="2600" b="1" u="sng" spc="-95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spc="-1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Impact</a:t>
            </a:r>
            <a:endParaRPr sz="2600">
              <a:latin typeface="Arial"/>
              <a:cs typeface="Arial"/>
            </a:endParaRPr>
          </a:p>
          <a:p>
            <a:pPr marL="1026160">
              <a:lnSpc>
                <a:spcPct val="100000"/>
              </a:lnSpc>
              <a:spcBef>
                <a:spcPts val="635"/>
              </a:spcBef>
            </a:pPr>
            <a:r>
              <a:rPr sz="2600" dirty="0">
                <a:latin typeface="Arial MT"/>
                <a:cs typeface="Arial MT"/>
              </a:rPr>
              <a:t>Striking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against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wall.</a:t>
            </a:r>
            <a:endParaRPr sz="2600">
              <a:latin typeface="Arial MT"/>
              <a:cs typeface="Arial MT"/>
            </a:endParaRPr>
          </a:p>
          <a:p>
            <a:pPr marL="525780" indent="-513080">
              <a:lnSpc>
                <a:spcPct val="100000"/>
              </a:lnSpc>
              <a:spcBef>
                <a:spcPts val="635"/>
              </a:spcBef>
              <a:buSzPct val="82692"/>
              <a:buAutoNum type="arabicPeriod" startAt="4"/>
              <a:tabLst>
                <a:tab pos="525780" algn="l"/>
              </a:tabLst>
            </a:pPr>
            <a:r>
              <a:rPr sz="2600" b="1" u="sng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Other</a:t>
            </a:r>
            <a:r>
              <a:rPr sz="2600" b="1" u="sng" spc="-55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spc="-1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Effects:</a:t>
            </a:r>
            <a:endParaRPr sz="2600">
              <a:latin typeface="Arial"/>
              <a:cs typeface="Arial"/>
            </a:endParaRPr>
          </a:p>
          <a:p>
            <a:pPr marL="934085">
              <a:lnSpc>
                <a:spcPct val="100000"/>
              </a:lnSpc>
              <a:spcBef>
                <a:spcPts val="635"/>
              </a:spcBef>
            </a:pPr>
            <a:r>
              <a:rPr sz="2600" dirty="0">
                <a:latin typeface="Arial MT"/>
                <a:cs typeface="Arial MT"/>
              </a:rPr>
              <a:t>Burning,</a:t>
            </a:r>
            <a:r>
              <a:rPr sz="2600" spc="-1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inhalation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9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gases.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5600" y="-4482"/>
            <a:ext cx="16764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0" y="533400"/>
            <a:ext cx="11049000" cy="6162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15600" y="-28575"/>
            <a:ext cx="1676400" cy="1905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5" y="702246"/>
            <a:ext cx="528828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95" dirty="0"/>
              <a:t>Effect</a:t>
            </a:r>
            <a:r>
              <a:rPr sz="3950" spc="-180" dirty="0"/>
              <a:t> </a:t>
            </a:r>
            <a:r>
              <a:rPr sz="3950" spc="-10" dirty="0"/>
              <a:t>Of</a:t>
            </a:r>
            <a:r>
              <a:rPr sz="3950" spc="-220" dirty="0"/>
              <a:t> </a:t>
            </a:r>
            <a:r>
              <a:rPr sz="3950" spc="-80" dirty="0"/>
              <a:t>Blast</a:t>
            </a:r>
            <a:r>
              <a:rPr sz="3950" spc="-195" dirty="0"/>
              <a:t> </a:t>
            </a:r>
            <a:r>
              <a:rPr sz="3950" dirty="0"/>
              <a:t>On</a:t>
            </a:r>
            <a:r>
              <a:rPr sz="3950" spc="-260" dirty="0"/>
              <a:t> </a:t>
            </a:r>
            <a:r>
              <a:rPr sz="3950" spc="-35" dirty="0"/>
              <a:t>Victim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5925" y="1600200"/>
            <a:ext cx="9667875" cy="4981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5" y="695325"/>
            <a:ext cx="10810875" cy="5800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3781425"/>
            <a:ext cx="4276725" cy="25717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50" y="3781425"/>
            <a:ext cx="5381625" cy="25717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4200" y="638175"/>
            <a:ext cx="4276725" cy="2857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7225" y="838200"/>
            <a:ext cx="5181600" cy="2657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055" y="652081"/>
            <a:ext cx="588137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75" dirty="0"/>
              <a:t>Causes</a:t>
            </a:r>
            <a:r>
              <a:rPr sz="3950" spc="-240" dirty="0"/>
              <a:t> </a:t>
            </a:r>
            <a:r>
              <a:rPr sz="3950" dirty="0"/>
              <a:t>Of</a:t>
            </a:r>
            <a:r>
              <a:rPr sz="3950" spc="-185" dirty="0"/>
              <a:t> </a:t>
            </a:r>
            <a:r>
              <a:rPr sz="3950" spc="-85" dirty="0"/>
              <a:t>Injuries</a:t>
            </a:r>
            <a:r>
              <a:rPr sz="3950" spc="-240" dirty="0"/>
              <a:t> </a:t>
            </a:r>
            <a:r>
              <a:rPr sz="3950" dirty="0"/>
              <a:t>By</a:t>
            </a:r>
            <a:r>
              <a:rPr sz="3950" spc="-240" dirty="0"/>
              <a:t> </a:t>
            </a:r>
            <a:r>
              <a:rPr sz="3950" spc="-10" dirty="0"/>
              <a:t>Blast</a:t>
            </a:r>
            <a:endParaRPr sz="395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470"/>
              </a:spcBef>
              <a:buClr>
                <a:srgbClr val="2CA1BE"/>
              </a:buClr>
              <a:buSzPct val="87272"/>
              <a:buAutoNum type="arabicPeriod"/>
              <a:tabLst>
                <a:tab pos="527050" algn="l"/>
              </a:tabLst>
            </a:pPr>
            <a:r>
              <a:rPr spc="-10" dirty="0"/>
              <a:t>Flash:</a:t>
            </a:r>
          </a:p>
          <a:p>
            <a:pPr marL="527050" indent="-514350">
              <a:lnSpc>
                <a:spcPct val="100000"/>
              </a:lnSpc>
              <a:spcBef>
                <a:spcPts val="380"/>
              </a:spcBef>
              <a:buClr>
                <a:srgbClr val="2CA1BE"/>
              </a:buClr>
              <a:buSzPct val="87272"/>
              <a:buAutoNum type="arabicPeriod"/>
              <a:tabLst>
                <a:tab pos="527050" algn="l"/>
              </a:tabLst>
            </a:pPr>
            <a:r>
              <a:rPr dirty="0">
                <a:solidFill>
                  <a:srgbClr val="6F2F9F"/>
                </a:solidFill>
              </a:rPr>
              <a:t>Blast</a:t>
            </a:r>
            <a:r>
              <a:rPr spc="65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waves/</a:t>
            </a:r>
            <a:r>
              <a:rPr spc="150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sound</a:t>
            </a:r>
            <a:r>
              <a:rPr spc="120" dirty="0">
                <a:solidFill>
                  <a:srgbClr val="6F2F9F"/>
                </a:solidFill>
              </a:rPr>
              <a:t> </a:t>
            </a:r>
            <a:r>
              <a:rPr spc="-10" dirty="0">
                <a:solidFill>
                  <a:srgbClr val="6F2F9F"/>
                </a:solidFill>
              </a:rPr>
              <a:t>effect:</a:t>
            </a:r>
          </a:p>
          <a:p>
            <a:pPr marL="527050" indent="-514350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SzPct val="87272"/>
              <a:buAutoNum type="arabicPeriod"/>
              <a:tabLst>
                <a:tab pos="527050" algn="l"/>
              </a:tabLst>
            </a:pPr>
            <a:r>
              <a:rPr spc="-10" dirty="0">
                <a:solidFill>
                  <a:srgbClr val="00AFEF"/>
                </a:solidFill>
              </a:rPr>
              <a:t>Pressure:</a:t>
            </a:r>
          </a:p>
          <a:p>
            <a:pPr marL="1447165" lvl="1" indent="-354330">
              <a:lnSpc>
                <a:spcPct val="100000"/>
              </a:lnSpc>
              <a:spcBef>
                <a:spcPts val="455"/>
              </a:spcBef>
              <a:buClr>
                <a:srgbClr val="2CA1BE"/>
              </a:buClr>
              <a:buSzPct val="87272"/>
              <a:buAutoNum type="alphaLcPeriod"/>
              <a:tabLst>
                <a:tab pos="1447165" algn="l"/>
              </a:tabLst>
            </a:pPr>
            <a:r>
              <a:rPr sz="2750" dirty="0">
                <a:solidFill>
                  <a:srgbClr val="00AFEF"/>
                </a:solidFill>
                <a:latin typeface="Arial MT"/>
                <a:cs typeface="Arial MT"/>
              </a:rPr>
              <a:t>Wave</a:t>
            </a:r>
            <a:r>
              <a:rPr sz="2750" spc="1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00AFEF"/>
                </a:solidFill>
                <a:latin typeface="Arial MT"/>
                <a:cs typeface="Arial MT"/>
              </a:rPr>
              <a:t>of</a:t>
            </a:r>
            <a:r>
              <a:rPr sz="2750" spc="3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2750" spc="-10" dirty="0">
                <a:solidFill>
                  <a:srgbClr val="00AFEF"/>
                </a:solidFill>
                <a:latin typeface="Arial MT"/>
                <a:cs typeface="Arial MT"/>
              </a:rPr>
              <a:t>compression</a:t>
            </a:r>
            <a:endParaRPr sz="2750">
              <a:latin typeface="Arial MT"/>
              <a:cs typeface="Arial MT"/>
            </a:endParaRPr>
          </a:p>
          <a:p>
            <a:pPr marL="1447165" lvl="1" indent="-354330">
              <a:lnSpc>
                <a:spcPct val="100000"/>
              </a:lnSpc>
              <a:spcBef>
                <a:spcPts val="380"/>
              </a:spcBef>
              <a:buClr>
                <a:srgbClr val="2CA1BE"/>
              </a:buClr>
              <a:buSzPct val="87272"/>
              <a:buAutoNum type="alphaLcPeriod"/>
              <a:tabLst>
                <a:tab pos="1447165" algn="l"/>
              </a:tabLst>
            </a:pPr>
            <a:r>
              <a:rPr sz="2750" spc="-10" dirty="0">
                <a:solidFill>
                  <a:srgbClr val="00AFEF"/>
                </a:solidFill>
                <a:latin typeface="Arial MT"/>
                <a:cs typeface="Arial MT"/>
              </a:rPr>
              <a:t>Refraction</a:t>
            </a:r>
            <a:endParaRPr sz="2750">
              <a:latin typeface="Arial MT"/>
              <a:cs typeface="Arial MT"/>
            </a:endParaRPr>
          </a:p>
          <a:p>
            <a:pPr marL="407034" indent="-394335">
              <a:lnSpc>
                <a:spcPct val="100000"/>
              </a:lnSpc>
              <a:spcBef>
                <a:spcPts val="380"/>
              </a:spcBef>
              <a:buClr>
                <a:srgbClr val="00AFEF"/>
              </a:buClr>
              <a:buAutoNum type="arabicPeriod"/>
              <a:tabLst>
                <a:tab pos="407034" algn="l"/>
              </a:tabLst>
            </a:pPr>
            <a:r>
              <a:rPr spc="-10" dirty="0">
                <a:solidFill>
                  <a:srgbClr val="FF0000"/>
                </a:solidFill>
              </a:rPr>
              <a:t>Heat:</a:t>
            </a:r>
          </a:p>
          <a:p>
            <a:pPr marL="407034" indent="-394335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407034" algn="l"/>
              </a:tabLst>
            </a:pPr>
            <a:r>
              <a:rPr dirty="0">
                <a:solidFill>
                  <a:srgbClr val="000000"/>
                </a:solidFill>
              </a:rPr>
              <a:t>Sharpnels</a:t>
            </a:r>
            <a:r>
              <a:rPr spc="1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/flying</a:t>
            </a:r>
            <a:r>
              <a:rPr spc="19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missiles:</a:t>
            </a:r>
          </a:p>
          <a:p>
            <a:pPr marL="412115" indent="-399415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412115" algn="l"/>
              </a:tabLst>
            </a:pPr>
            <a:r>
              <a:rPr dirty="0">
                <a:solidFill>
                  <a:srgbClr val="C00000"/>
                </a:solidFill>
              </a:rPr>
              <a:t>Gas</a:t>
            </a:r>
            <a:r>
              <a:rPr spc="8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effect/</a:t>
            </a:r>
            <a:r>
              <a:rPr spc="10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smoke:</a:t>
            </a:r>
          </a:p>
          <a:p>
            <a:pPr marL="412115" indent="-399415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412115" algn="l"/>
              </a:tabLst>
            </a:pPr>
            <a:r>
              <a:rPr spc="-10" dirty="0">
                <a:solidFill>
                  <a:srgbClr val="FF0066"/>
                </a:solidFill>
              </a:rPr>
              <a:t>Debris: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26156" y="1476502"/>
            <a:ext cx="5026660" cy="960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5080" indent="-18415">
              <a:lnSpc>
                <a:spcPct val="111500"/>
              </a:lnSpc>
              <a:spcBef>
                <a:spcPts val="95"/>
              </a:spcBef>
            </a:pPr>
            <a:r>
              <a:rPr sz="2750" dirty="0">
                <a:solidFill>
                  <a:srgbClr val="00AF50"/>
                </a:solidFill>
                <a:latin typeface="Arial MT"/>
                <a:cs typeface="Arial MT"/>
              </a:rPr>
              <a:t>Temperature</a:t>
            </a:r>
            <a:r>
              <a:rPr sz="2750" spc="7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00AF50"/>
                </a:solidFill>
                <a:latin typeface="Arial MT"/>
                <a:cs typeface="Arial MT"/>
              </a:rPr>
              <a:t>of</a:t>
            </a:r>
            <a:r>
              <a:rPr sz="2750" spc="1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00AF50"/>
                </a:solidFill>
                <a:latin typeface="Arial MT"/>
                <a:cs typeface="Arial MT"/>
              </a:rPr>
              <a:t>gases</a:t>
            </a:r>
            <a:r>
              <a:rPr sz="2750" spc="7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00AF50"/>
                </a:solidFill>
                <a:latin typeface="Arial MT"/>
                <a:cs typeface="Arial MT"/>
              </a:rPr>
              <a:t>is</a:t>
            </a:r>
            <a:r>
              <a:rPr sz="2750" spc="7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Arial MT"/>
                <a:cs typeface="Arial MT"/>
              </a:rPr>
              <a:t>200oC </a:t>
            </a:r>
            <a:r>
              <a:rPr sz="2750" dirty="0">
                <a:solidFill>
                  <a:srgbClr val="6F2F9F"/>
                </a:solidFill>
                <a:latin typeface="Arial MT"/>
                <a:cs typeface="Arial MT"/>
              </a:rPr>
              <a:t>Rupture</a:t>
            </a:r>
            <a:r>
              <a:rPr sz="2750" spc="11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6F2F9F"/>
                </a:solidFill>
                <a:latin typeface="Arial MT"/>
                <a:cs typeface="Arial MT"/>
              </a:rPr>
              <a:t>of</a:t>
            </a:r>
            <a:r>
              <a:rPr sz="2750" spc="15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6F2F9F"/>
                </a:solidFill>
                <a:latin typeface="Arial MT"/>
                <a:cs typeface="Arial MT"/>
              </a:rPr>
              <a:t>tympanic</a:t>
            </a:r>
            <a:r>
              <a:rPr sz="2750" spc="13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750" spc="-10" dirty="0">
                <a:solidFill>
                  <a:srgbClr val="6F2F9F"/>
                </a:solidFill>
                <a:latin typeface="Arial MT"/>
                <a:cs typeface="Arial MT"/>
              </a:rPr>
              <a:t>membrane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0201" y="3813365"/>
            <a:ext cx="4420870" cy="1914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8260" marR="1773555" indent="-27940">
              <a:lnSpc>
                <a:spcPct val="112700"/>
              </a:lnSpc>
              <a:spcBef>
                <a:spcPts val="130"/>
              </a:spcBef>
            </a:pPr>
            <a:r>
              <a:rPr sz="2750" spc="-10" dirty="0">
                <a:solidFill>
                  <a:srgbClr val="FF0000"/>
                </a:solidFill>
                <a:latin typeface="Arial MT"/>
                <a:cs typeface="Arial MT"/>
              </a:rPr>
              <a:t>Burns </a:t>
            </a:r>
            <a:r>
              <a:rPr sz="2750" spc="-10" dirty="0">
                <a:latin typeface="Arial MT"/>
                <a:cs typeface="Arial MT"/>
              </a:rPr>
              <a:t>Bruise/Abrasion </a:t>
            </a:r>
            <a:r>
              <a:rPr sz="2750" spc="-10" dirty="0">
                <a:solidFill>
                  <a:srgbClr val="C00000"/>
                </a:solidFill>
                <a:latin typeface="Arial MT"/>
                <a:cs typeface="Arial MT"/>
              </a:rPr>
              <a:t>Asphyxia</a:t>
            </a:r>
            <a:endParaRPr sz="2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50" dirty="0">
                <a:solidFill>
                  <a:srgbClr val="FF0066"/>
                </a:solidFill>
                <a:latin typeface="Arial MT"/>
                <a:cs typeface="Arial MT"/>
              </a:rPr>
              <a:t>Mechanical</a:t>
            </a:r>
            <a:r>
              <a:rPr sz="2750" spc="100" dirty="0">
                <a:solidFill>
                  <a:srgbClr val="FF0066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FF0066"/>
                </a:solidFill>
                <a:latin typeface="Arial MT"/>
                <a:cs typeface="Arial MT"/>
              </a:rPr>
              <a:t>injury</a:t>
            </a:r>
            <a:r>
              <a:rPr sz="2750" spc="175" dirty="0">
                <a:solidFill>
                  <a:srgbClr val="FF0066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FF0066"/>
                </a:solidFill>
                <a:latin typeface="Arial MT"/>
                <a:cs typeface="Arial MT"/>
              </a:rPr>
              <a:t>by</a:t>
            </a:r>
            <a:r>
              <a:rPr sz="2750" spc="170" dirty="0">
                <a:solidFill>
                  <a:srgbClr val="FF0066"/>
                </a:solidFill>
                <a:latin typeface="Arial MT"/>
                <a:cs typeface="Arial MT"/>
              </a:rPr>
              <a:t> </a:t>
            </a:r>
            <a:r>
              <a:rPr sz="2750" spc="-10" dirty="0">
                <a:solidFill>
                  <a:srgbClr val="FF0066"/>
                </a:solidFill>
                <a:latin typeface="Arial MT"/>
                <a:cs typeface="Arial MT"/>
              </a:rPr>
              <a:t>debris.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5295" y="1136972"/>
            <a:ext cx="5704814" cy="4888855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036E56D5-30FB-D9C3-4515-CF1CEC290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11506200" y="-34962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3655" y="537844"/>
            <a:ext cx="520065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70" dirty="0"/>
              <a:t>Cause</a:t>
            </a:r>
            <a:r>
              <a:rPr sz="3950" spc="-204" dirty="0"/>
              <a:t> </a:t>
            </a:r>
            <a:r>
              <a:rPr sz="3950" dirty="0"/>
              <a:t>Of</a:t>
            </a:r>
            <a:r>
              <a:rPr sz="3950" spc="-250" dirty="0"/>
              <a:t> </a:t>
            </a:r>
            <a:r>
              <a:rPr sz="3950" spc="-65" dirty="0"/>
              <a:t>Death</a:t>
            </a:r>
            <a:r>
              <a:rPr sz="3950" spc="-235" dirty="0"/>
              <a:t> </a:t>
            </a:r>
            <a:r>
              <a:rPr sz="3950" dirty="0"/>
              <a:t>in</a:t>
            </a:r>
            <a:r>
              <a:rPr sz="3950" spc="-204" dirty="0"/>
              <a:t> </a:t>
            </a:r>
            <a:r>
              <a:rPr sz="3950" spc="-10" dirty="0"/>
              <a:t>Blast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917575" y="1531048"/>
            <a:ext cx="3252470" cy="13417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675"/>
              </a:spcBef>
              <a:buClr>
                <a:srgbClr val="2CA1BE"/>
              </a:buClr>
              <a:buSzPct val="83333"/>
              <a:buAutoNum type="arabicPeriod"/>
              <a:tabLst>
                <a:tab pos="527050" algn="l"/>
              </a:tabLst>
            </a:pPr>
            <a:r>
              <a:rPr sz="2400" dirty="0">
                <a:latin typeface="Arial MT"/>
                <a:cs typeface="Arial MT"/>
              </a:rPr>
              <a:t>Multiple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injuries:</a:t>
            </a:r>
            <a:endParaRPr sz="2400">
              <a:latin typeface="Arial MT"/>
              <a:cs typeface="Arial MT"/>
            </a:endParaRPr>
          </a:p>
          <a:p>
            <a:pPr marL="527050" indent="-51435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AutoNum type="arabicPeriod"/>
              <a:tabLst>
                <a:tab pos="527050" algn="l"/>
              </a:tabLst>
            </a:pPr>
            <a:r>
              <a:rPr sz="2400" dirty="0">
                <a:latin typeface="Arial MT"/>
                <a:cs typeface="Arial MT"/>
              </a:rPr>
              <a:t>Traumatic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asphyxia:</a:t>
            </a:r>
            <a:endParaRPr sz="2400">
              <a:latin typeface="Arial MT"/>
              <a:cs typeface="Arial MT"/>
            </a:endParaRPr>
          </a:p>
          <a:p>
            <a:pPr marL="527050" indent="-51435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AutoNum type="arabicPeriod"/>
              <a:tabLst>
                <a:tab pos="527050" algn="l"/>
              </a:tabLst>
            </a:pPr>
            <a:r>
              <a:rPr sz="2400" dirty="0">
                <a:latin typeface="Arial MT"/>
                <a:cs typeface="Arial MT"/>
              </a:rPr>
              <a:t>Inhalation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gases: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5531" y="1603692"/>
            <a:ext cx="4172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amputation,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bruises,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laceration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8637" y="2481262"/>
            <a:ext cx="57467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CO,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H2S,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HCN,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SO2,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Nitrous/Nitric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gases.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575" y="3276873"/>
            <a:ext cx="5132070" cy="2018664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3600" u="sng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 MT"/>
                <a:cs typeface="Arial MT"/>
              </a:rPr>
              <a:t>Postmortem</a:t>
            </a:r>
            <a:r>
              <a:rPr sz="3600" u="sng" spc="-5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 MT"/>
                <a:cs typeface="Arial MT"/>
              </a:rPr>
              <a:t> </a:t>
            </a:r>
            <a:r>
              <a:rPr sz="3600" u="sng" spc="-1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 MT"/>
                <a:cs typeface="Arial MT"/>
              </a:rPr>
              <a:t>Examination</a:t>
            </a:r>
            <a:endParaRPr sz="3600">
              <a:latin typeface="Arial MT"/>
              <a:cs typeface="Arial MT"/>
            </a:endParaRPr>
          </a:p>
          <a:p>
            <a:pPr marL="527050" indent="-514350">
              <a:lnSpc>
                <a:spcPct val="100000"/>
              </a:lnSpc>
              <a:spcBef>
                <a:spcPts val="635"/>
              </a:spcBef>
              <a:buClr>
                <a:srgbClr val="2CA1BE"/>
              </a:buClr>
              <a:buSzPct val="83333"/>
              <a:buAutoNum type="arabicPeriod"/>
              <a:tabLst>
                <a:tab pos="527050" algn="l"/>
              </a:tabLst>
            </a:pPr>
            <a:r>
              <a:rPr sz="2400" spc="-10" dirty="0">
                <a:latin typeface="Arial MT"/>
                <a:cs typeface="Arial MT"/>
              </a:rPr>
              <a:t>Identification</a:t>
            </a:r>
            <a:endParaRPr sz="2400">
              <a:latin typeface="Arial MT"/>
              <a:cs typeface="Arial MT"/>
            </a:endParaRPr>
          </a:p>
          <a:p>
            <a:pPr marL="527050" indent="-51435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AutoNum type="arabicPeriod"/>
              <a:tabLst>
                <a:tab pos="527050" algn="l"/>
              </a:tabLst>
            </a:pPr>
            <a:r>
              <a:rPr sz="2400" spc="-10" dirty="0">
                <a:latin typeface="Arial MT"/>
                <a:cs typeface="Arial MT"/>
              </a:rPr>
              <a:t>Injuries</a:t>
            </a:r>
            <a:endParaRPr sz="2400">
              <a:latin typeface="Arial MT"/>
              <a:cs typeface="Arial MT"/>
            </a:endParaRPr>
          </a:p>
          <a:p>
            <a:pPr marL="527050" indent="-51435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AutoNum type="arabicPeriod"/>
              <a:tabLst>
                <a:tab pos="527050" algn="l"/>
              </a:tabLst>
            </a:pPr>
            <a:r>
              <a:rPr sz="2400" dirty="0">
                <a:latin typeface="Arial MT"/>
                <a:cs typeface="Arial MT"/>
              </a:rPr>
              <a:t>Cause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death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0" y="0"/>
            <a:ext cx="2286000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Integration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5" y="702246"/>
            <a:ext cx="515493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90" dirty="0"/>
              <a:t>Medicolegal</a:t>
            </a:r>
            <a:r>
              <a:rPr sz="3950" spc="-95" dirty="0"/>
              <a:t> </a:t>
            </a:r>
            <a:r>
              <a:rPr sz="3950" spc="-50" dirty="0"/>
              <a:t>Importance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688975" y="1626298"/>
            <a:ext cx="7807325" cy="344360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94310" marR="437515" indent="-181610">
              <a:lnSpc>
                <a:spcPct val="102400"/>
              </a:lnSpc>
              <a:spcBef>
                <a:spcPts val="45"/>
              </a:spcBef>
              <a:buClr>
                <a:srgbClr val="2CA1BE"/>
              </a:buClr>
              <a:buSzPct val="87272"/>
              <a:buChar char="•"/>
              <a:tabLst>
                <a:tab pos="195580" algn="l"/>
              </a:tabLst>
            </a:pPr>
            <a:r>
              <a:rPr sz="2750" dirty="0">
                <a:latin typeface="Arial MT"/>
                <a:cs typeface="Arial MT"/>
              </a:rPr>
              <a:t>Whether</a:t>
            </a:r>
            <a:r>
              <a:rPr sz="2750" spc="14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a</a:t>
            </a:r>
            <a:r>
              <a:rPr sz="2750" spc="12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bomb</a:t>
            </a:r>
            <a:r>
              <a:rPr sz="2750" spc="12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has</a:t>
            </a:r>
            <a:r>
              <a:rPr sz="2750" spc="13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caused</a:t>
            </a:r>
            <a:r>
              <a:rPr sz="2750" spc="204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the</a:t>
            </a:r>
            <a:r>
              <a:rPr sz="2750" spc="12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explosion</a:t>
            </a:r>
            <a:r>
              <a:rPr sz="2750" spc="120" dirty="0">
                <a:latin typeface="Arial MT"/>
                <a:cs typeface="Arial MT"/>
              </a:rPr>
              <a:t> </a:t>
            </a:r>
            <a:r>
              <a:rPr sz="2750" spc="-25" dirty="0">
                <a:latin typeface="Arial MT"/>
                <a:cs typeface="Arial MT"/>
              </a:rPr>
              <a:t>or 	not</a:t>
            </a:r>
            <a:endParaRPr sz="2750">
              <a:latin typeface="Arial MT"/>
              <a:cs typeface="Arial MT"/>
            </a:endParaRPr>
          </a:p>
          <a:p>
            <a:pPr marL="194310" indent="-181610">
              <a:lnSpc>
                <a:spcPct val="100000"/>
              </a:lnSpc>
              <a:spcBef>
                <a:spcPts val="755"/>
              </a:spcBef>
              <a:buClr>
                <a:srgbClr val="2CA1BE"/>
              </a:buClr>
              <a:buSzPct val="87272"/>
              <a:buChar char="•"/>
              <a:tabLst>
                <a:tab pos="194310" algn="l"/>
              </a:tabLst>
            </a:pPr>
            <a:r>
              <a:rPr sz="2750" dirty="0">
                <a:latin typeface="Arial MT"/>
                <a:cs typeface="Arial MT"/>
              </a:rPr>
              <a:t>Number</a:t>
            </a:r>
            <a:r>
              <a:rPr sz="2750" spc="14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of</a:t>
            </a:r>
            <a:r>
              <a:rPr sz="2750" spc="14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dead</a:t>
            </a:r>
            <a:r>
              <a:rPr sz="2750" spc="12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persons</a:t>
            </a:r>
            <a:endParaRPr sz="2750">
              <a:latin typeface="Arial MT"/>
              <a:cs typeface="Arial MT"/>
            </a:endParaRPr>
          </a:p>
          <a:p>
            <a:pPr marL="194310" indent="-181610">
              <a:lnSpc>
                <a:spcPct val="100000"/>
              </a:lnSpc>
              <a:spcBef>
                <a:spcPts val="760"/>
              </a:spcBef>
              <a:buClr>
                <a:srgbClr val="2CA1BE"/>
              </a:buClr>
              <a:buSzPct val="87272"/>
              <a:buChar char="•"/>
              <a:tabLst>
                <a:tab pos="194310" algn="l"/>
              </a:tabLst>
            </a:pPr>
            <a:r>
              <a:rPr sz="2750" dirty="0">
                <a:latin typeface="Arial MT"/>
                <a:cs typeface="Arial MT"/>
              </a:rPr>
              <a:t>Identification</a:t>
            </a:r>
            <a:r>
              <a:rPr sz="2750" spc="10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of</a:t>
            </a:r>
            <a:r>
              <a:rPr sz="2750" spc="14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dead</a:t>
            </a:r>
            <a:r>
              <a:rPr sz="2750" spc="195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persons</a:t>
            </a:r>
            <a:endParaRPr sz="2750">
              <a:latin typeface="Arial MT"/>
              <a:cs typeface="Arial MT"/>
            </a:endParaRPr>
          </a:p>
          <a:p>
            <a:pPr marL="194310" indent="-181610">
              <a:lnSpc>
                <a:spcPct val="100000"/>
              </a:lnSpc>
              <a:spcBef>
                <a:spcPts val="675"/>
              </a:spcBef>
              <a:buClr>
                <a:srgbClr val="2CA1BE"/>
              </a:buClr>
              <a:buSzPct val="87272"/>
              <a:buChar char="•"/>
              <a:tabLst>
                <a:tab pos="194310" algn="l"/>
              </a:tabLst>
            </a:pPr>
            <a:r>
              <a:rPr sz="2750" dirty="0">
                <a:latin typeface="Arial MT"/>
                <a:cs typeface="Arial MT"/>
              </a:rPr>
              <a:t>Enlisting</a:t>
            </a:r>
            <a:r>
              <a:rPr sz="2750" spc="12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the</a:t>
            </a:r>
            <a:r>
              <a:rPr sz="2750" spc="114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injuries</a:t>
            </a:r>
            <a:r>
              <a:rPr sz="2750" spc="12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whether</a:t>
            </a:r>
            <a:r>
              <a:rPr sz="2750" spc="14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external</a:t>
            </a:r>
            <a:r>
              <a:rPr sz="2750" spc="15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or</a:t>
            </a:r>
            <a:r>
              <a:rPr sz="2750" spc="14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Internal</a:t>
            </a:r>
            <a:endParaRPr sz="2750">
              <a:latin typeface="Arial MT"/>
              <a:cs typeface="Arial MT"/>
            </a:endParaRPr>
          </a:p>
          <a:p>
            <a:pPr marL="194310" indent="-181610">
              <a:lnSpc>
                <a:spcPct val="100000"/>
              </a:lnSpc>
              <a:spcBef>
                <a:spcPts val="760"/>
              </a:spcBef>
              <a:buClr>
                <a:srgbClr val="2CA1BE"/>
              </a:buClr>
              <a:buSzPct val="87272"/>
              <a:buChar char="•"/>
              <a:tabLst>
                <a:tab pos="194310" algn="l"/>
              </a:tabLst>
            </a:pPr>
            <a:r>
              <a:rPr sz="2750" dirty="0">
                <a:latin typeface="Arial MT"/>
                <a:cs typeface="Arial MT"/>
              </a:rPr>
              <a:t>Cause</a:t>
            </a:r>
            <a:r>
              <a:rPr sz="2750" spc="114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of</a:t>
            </a:r>
            <a:r>
              <a:rPr sz="2750" spc="65" dirty="0">
                <a:latin typeface="Arial MT"/>
                <a:cs typeface="Arial MT"/>
              </a:rPr>
              <a:t> </a:t>
            </a:r>
            <a:r>
              <a:rPr sz="2750" spc="-20" dirty="0">
                <a:latin typeface="Arial MT"/>
                <a:cs typeface="Arial MT"/>
              </a:rPr>
              <a:t>death</a:t>
            </a:r>
            <a:endParaRPr sz="2750">
              <a:latin typeface="Arial MT"/>
              <a:cs typeface="Arial MT"/>
            </a:endParaRPr>
          </a:p>
          <a:p>
            <a:pPr marL="194310" indent="-181610">
              <a:lnSpc>
                <a:spcPct val="100000"/>
              </a:lnSpc>
              <a:spcBef>
                <a:spcPts val="755"/>
              </a:spcBef>
              <a:buClr>
                <a:srgbClr val="2CA1BE"/>
              </a:buClr>
              <a:buSzPct val="87272"/>
              <a:buChar char="•"/>
              <a:tabLst>
                <a:tab pos="194310" algn="l"/>
              </a:tabLst>
            </a:pPr>
            <a:r>
              <a:rPr sz="2750" dirty="0">
                <a:latin typeface="Arial MT"/>
                <a:cs typeface="Arial MT"/>
              </a:rPr>
              <a:t>Circumstances</a:t>
            </a:r>
            <a:r>
              <a:rPr sz="2750" spc="21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of</a:t>
            </a:r>
            <a:r>
              <a:rPr sz="2750" spc="145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death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29800" y="0"/>
            <a:ext cx="2362200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 Integration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4939" y="599932"/>
            <a:ext cx="4205372" cy="29290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8864" y="599932"/>
            <a:ext cx="4367296" cy="29099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7314" y="3800395"/>
            <a:ext cx="4224422" cy="27385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2189" y="3771820"/>
            <a:ext cx="4433971" cy="27671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5" y="702246"/>
            <a:ext cx="338264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95" dirty="0"/>
              <a:t>Marshall’s</a:t>
            </a:r>
            <a:r>
              <a:rPr sz="3950" spc="-229" dirty="0"/>
              <a:t> </a:t>
            </a:r>
            <a:r>
              <a:rPr sz="3950" spc="-50" dirty="0"/>
              <a:t>Triad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3510" y="1251225"/>
            <a:ext cx="4841980" cy="50066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8675" y="1778380"/>
            <a:ext cx="5629275" cy="38735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293370" indent="-343535">
              <a:lnSpc>
                <a:spcPct val="102400"/>
              </a:lnSpc>
              <a:spcBef>
                <a:spcPts val="50"/>
              </a:spcBef>
              <a:buClr>
                <a:srgbClr val="2CA1BE"/>
              </a:buClr>
              <a:buFont typeface="Wingdings"/>
              <a:buChar char=""/>
              <a:tabLst>
                <a:tab pos="355600" algn="l"/>
              </a:tabLst>
            </a:pPr>
            <a:r>
              <a:rPr sz="2750" dirty="0">
                <a:latin typeface="Arial MT"/>
                <a:cs typeface="Arial MT"/>
              </a:rPr>
              <a:t>Marshall's</a:t>
            </a:r>
            <a:r>
              <a:rPr sz="2750" spc="13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triad</a:t>
            </a:r>
            <a:r>
              <a:rPr sz="2750" spc="13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of</a:t>
            </a:r>
            <a:r>
              <a:rPr sz="2750" spc="7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bruises, </a:t>
            </a:r>
            <a:r>
              <a:rPr sz="2750" dirty="0">
                <a:latin typeface="Arial MT"/>
                <a:cs typeface="Arial MT"/>
              </a:rPr>
              <a:t>abrasions</a:t>
            </a:r>
            <a:r>
              <a:rPr sz="2750" spc="12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and</a:t>
            </a:r>
            <a:r>
              <a:rPr sz="2750" spc="215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punctate </a:t>
            </a:r>
            <a:r>
              <a:rPr sz="2750" dirty="0">
                <a:latin typeface="Arial MT"/>
                <a:cs typeface="Arial MT"/>
              </a:rPr>
              <a:t>lacerations</a:t>
            </a:r>
            <a:r>
              <a:rPr sz="2750" spc="14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with</a:t>
            </a:r>
            <a:r>
              <a:rPr sz="2750" spc="14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tattooing</a:t>
            </a:r>
            <a:r>
              <a:rPr sz="2750" spc="13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of</a:t>
            </a:r>
            <a:r>
              <a:rPr sz="2750" spc="165" dirty="0">
                <a:latin typeface="Arial MT"/>
                <a:cs typeface="Arial MT"/>
              </a:rPr>
              <a:t> </a:t>
            </a:r>
            <a:r>
              <a:rPr sz="2750" spc="-25" dirty="0">
                <a:latin typeface="Arial MT"/>
                <a:cs typeface="Arial MT"/>
              </a:rPr>
              <a:t>the </a:t>
            </a:r>
            <a:r>
              <a:rPr sz="2750" dirty="0">
                <a:latin typeface="Arial MT"/>
                <a:cs typeface="Arial MT"/>
              </a:rPr>
              <a:t>body</a:t>
            </a:r>
            <a:r>
              <a:rPr sz="2750" spc="12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indicates</a:t>
            </a:r>
            <a:r>
              <a:rPr sz="2750" spc="13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bomb</a:t>
            </a:r>
            <a:r>
              <a:rPr sz="2750" spc="210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explosion.</a:t>
            </a:r>
            <a:endParaRPr sz="2750">
              <a:latin typeface="Arial MT"/>
              <a:cs typeface="Arial MT"/>
            </a:endParaRPr>
          </a:p>
          <a:p>
            <a:pPr marL="354330" marR="894080" indent="-342265">
              <a:lnSpc>
                <a:spcPct val="100000"/>
              </a:lnSpc>
              <a:spcBef>
                <a:spcPts val="80"/>
              </a:spcBef>
              <a:buClr>
                <a:srgbClr val="2CA1BE"/>
              </a:buClr>
              <a:buFont typeface="Wingdings"/>
              <a:buChar char=""/>
              <a:tabLst>
                <a:tab pos="355600" algn="l"/>
              </a:tabLst>
            </a:pPr>
            <a:r>
              <a:rPr sz="2750" dirty="0">
                <a:latin typeface="Arial MT"/>
                <a:cs typeface="Arial MT"/>
              </a:rPr>
              <a:t>Injuries</a:t>
            </a:r>
            <a:r>
              <a:rPr sz="2750" spc="8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may</a:t>
            </a:r>
            <a:r>
              <a:rPr sz="2750" spc="8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be</a:t>
            </a:r>
            <a:r>
              <a:rPr sz="2750" spc="8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seen</a:t>
            </a:r>
            <a:r>
              <a:rPr sz="2750" spc="16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due</a:t>
            </a:r>
            <a:r>
              <a:rPr sz="2750" spc="85" dirty="0">
                <a:latin typeface="Arial MT"/>
                <a:cs typeface="Arial MT"/>
              </a:rPr>
              <a:t> </a:t>
            </a:r>
            <a:r>
              <a:rPr sz="2750" spc="-25" dirty="0">
                <a:latin typeface="Arial MT"/>
                <a:cs typeface="Arial MT"/>
              </a:rPr>
              <a:t>to 	</a:t>
            </a:r>
            <a:r>
              <a:rPr sz="2750" dirty="0">
                <a:latin typeface="Arial MT"/>
                <a:cs typeface="Arial MT"/>
              </a:rPr>
              <a:t>fallen</a:t>
            </a:r>
            <a:r>
              <a:rPr sz="2750" spc="114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rubble.</a:t>
            </a:r>
            <a:endParaRPr sz="2750">
              <a:latin typeface="Arial MT"/>
              <a:cs typeface="Arial MT"/>
            </a:endParaRPr>
          </a:p>
          <a:p>
            <a:pPr marL="355600" marR="5080" indent="-343535">
              <a:lnSpc>
                <a:spcPct val="102400"/>
              </a:lnSpc>
              <a:buClr>
                <a:srgbClr val="2CA1BE"/>
              </a:buClr>
              <a:buFont typeface="Wingdings"/>
              <a:buChar char=""/>
              <a:tabLst>
                <a:tab pos="355600" algn="l"/>
              </a:tabLst>
            </a:pPr>
            <a:r>
              <a:rPr sz="2750" dirty="0">
                <a:latin typeface="Arial MT"/>
                <a:cs typeface="Arial MT"/>
              </a:rPr>
              <a:t>Burns</a:t>
            </a:r>
            <a:r>
              <a:rPr sz="2750" spc="11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(flash</a:t>
            </a:r>
            <a:r>
              <a:rPr sz="2750" spc="114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burns</a:t>
            </a:r>
            <a:r>
              <a:rPr sz="2750" spc="12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and</a:t>
            </a:r>
            <a:r>
              <a:rPr sz="2750" spc="114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singed </a:t>
            </a:r>
            <a:r>
              <a:rPr sz="2750" dirty="0">
                <a:latin typeface="Arial MT"/>
                <a:cs typeface="Arial MT"/>
              </a:rPr>
              <a:t>hair</a:t>
            </a:r>
            <a:r>
              <a:rPr sz="2750" spc="10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seen</a:t>
            </a:r>
            <a:r>
              <a:rPr sz="2750" spc="7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on</a:t>
            </a:r>
            <a:r>
              <a:rPr sz="2750" spc="7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victims</a:t>
            </a:r>
            <a:r>
              <a:rPr sz="2750" spc="8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in</a:t>
            </a:r>
            <a:r>
              <a:rPr sz="2750" spc="75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immediate vicinity).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3862" y="1552434"/>
            <a:ext cx="3424326" cy="33862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9088" y="685659"/>
            <a:ext cx="3776749" cy="31862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085" y="2866948"/>
            <a:ext cx="3090954" cy="3538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465836"/>
            <a:ext cx="230949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75" dirty="0"/>
              <a:t>Blast</a:t>
            </a:r>
            <a:r>
              <a:rPr sz="3950" spc="-190" dirty="0"/>
              <a:t> </a:t>
            </a:r>
            <a:r>
              <a:rPr sz="3950" spc="-30" dirty="0"/>
              <a:t>Lung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621665" y="1204658"/>
            <a:ext cx="7753350" cy="21526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675"/>
              </a:spcBef>
              <a:buClr>
                <a:srgbClr val="2CA1BE"/>
              </a:buClr>
              <a:buSzPct val="83333"/>
              <a:buFont typeface="Wingdings"/>
              <a:buChar char=""/>
              <a:tabLst>
                <a:tab pos="194945" algn="l"/>
              </a:tabLst>
            </a:pPr>
            <a:r>
              <a:rPr sz="2400" dirty="0">
                <a:latin typeface="Arial MT"/>
                <a:cs typeface="Arial MT"/>
              </a:rPr>
              <a:t>Blast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lung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caused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blast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waves.</a:t>
            </a:r>
            <a:endParaRPr sz="2400">
              <a:latin typeface="Arial MT"/>
              <a:cs typeface="Arial MT"/>
            </a:endParaRPr>
          </a:p>
          <a:p>
            <a:pPr marL="194945" indent="-182245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Font typeface="Wingdings"/>
              <a:buChar char=""/>
              <a:tabLst>
                <a:tab pos="194945" algn="l"/>
              </a:tabLst>
            </a:pPr>
            <a:r>
              <a:rPr sz="2400" dirty="0">
                <a:latin typeface="Arial MT"/>
                <a:cs typeface="Arial MT"/>
              </a:rPr>
              <a:t>Bursting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alveoli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pressure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blast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waves.</a:t>
            </a:r>
            <a:endParaRPr sz="2400">
              <a:latin typeface="Arial MT"/>
              <a:cs typeface="Arial MT"/>
            </a:endParaRPr>
          </a:p>
          <a:p>
            <a:pPr marL="194945" indent="-182245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Font typeface="Wingdings"/>
              <a:buChar char=""/>
              <a:tabLst>
                <a:tab pos="194945" algn="l"/>
              </a:tabLst>
            </a:pPr>
            <a:r>
              <a:rPr sz="2400" spc="-35" dirty="0">
                <a:latin typeface="Arial MT"/>
                <a:cs typeface="Arial MT"/>
              </a:rPr>
              <a:t>Tearing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lungs,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hemorrhages,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contusions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etc.</a:t>
            </a:r>
            <a:endParaRPr sz="2400">
              <a:latin typeface="Arial MT"/>
              <a:cs typeface="Arial MT"/>
            </a:endParaRPr>
          </a:p>
          <a:p>
            <a:pPr marL="194945" indent="-182245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Font typeface="Wingdings"/>
              <a:buChar char=""/>
              <a:tabLst>
                <a:tab pos="194945" algn="l"/>
              </a:tabLst>
            </a:pPr>
            <a:r>
              <a:rPr sz="2400" dirty="0">
                <a:latin typeface="Arial MT"/>
                <a:cs typeface="Arial MT"/>
              </a:rPr>
              <a:t>Which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leads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rapid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deterioration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respiratory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system,</a:t>
            </a:r>
            <a:endParaRPr sz="2400">
              <a:latin typeface="Arial MT"/>
              <a:cs typeface="Arial MT"/>
            </a:endParaRPr>
          </a:p>
          <a:p>
            <a:pPr marL="194945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latin typeface="Arial MT"/>
                <a:cs typeface="Arial MT"/>
              </a:rPr>
              <a:t>apnea and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death.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193" y="3590847"/>
            <a:ext cx="7062863" cy="30623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2937" y="3514647"/>
            <a:ext cx="3586250" cy="31385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9400" y="0"/>
            <a:ext cx="1752600" cy="2047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5" y="458469"/>
            <a:ext cx="18903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90" dirty="0"/>
              <a:t>Research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975" y="1740598"/>
            <a:ext cx="8861425" cy="351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indent="-31369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326390" algn="l"/>
              </a:tabLst>
            </a:pPr>
            <a:r>
              <a:rPr sz="24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2"/>
              </a:rPr>
              <a:t>https://www.ncbi.nlm.nih.gov/books/NBK430914/</a:t>
            </a:r>
            <a:endParaRPr sz="2400">
              <a:latin typeface="Arial MT"/>
              <a:cs typeface="Arial MT"/>
            </a:endParaRPr>
          </a:p>
          <a:p>
            <a:pPr marL="326390" indent="-313690">
              <a:lnSpc>
                <a:spcPct val="100000"/>
              </a:lnSpc>
              <a:spcBef>
                <a:spcPts val="2005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326390" algn="l"/>
              </a:tabLst>
            </a:pPr>
            <a:r>
              <a:rPr sz="24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3"/>
              </a:rPr>
              <a:t>https://pubmed.ncbi.nlm.nih.gov/26692453/</a:t>
            </a:r>
            <a:endParaRPr sz="2400">
              <a:latin typeface="Arial MT"/>
              <a:cs typeface="Arial MT"/>
            </a:endParaRPr>
          </a:p>
          <a:p>
            <a:pPr marL="326390" indent="-313690">
              <a:lnSpc>
                <a:spcPct val="100000"/>
              </a:lnSpc>
              <a:spcBef>
                <a:spcPts val="2075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326390" algn="l"/>
              </a:tabLst>
            </a:pPr>
            <a:r>
              <a:rPr sz="24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4"/>
              </a:rPr>
              <a:t>https://www.pafmj.org/index.php/PAFMJ/article/view/6203</a:t>
            </a:r>
            <a:endParaRPr sz="2400">
              <a:latin typeface="Arial MT"/>
              <a:cs typeface="Arial MT"/>
            </a:endParaRPr>
          </a:p>
          <a:p>
            <a:pPr marL="326390" indent="-313690">
              <a:lnSpc>
                <a:spcPct val="100000"/>
              </a:lnSpc>
              <a:spcBef>
                <a:spcPts val="2000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326390" algn="l"/>
              </a:tabLst>
            </a:pPr>
            <a:r>
              <a:rPr sz="24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5"/>
              </a:rPr>
              <a:t>https://gjms.com.pk/index.php/journal/article/download/180/178</a:t>
            </a:r>
            <a:endParaRPr sz="2400">
              <a:latin typeface="Arial MT"/>
              <a:cs typeface="Arial MT"/>
            </a:endParaRPr>
          </a:p>
          <a:p>
            <a:pPr marL="326390" indent="-313690">
              <a:lnSpc>
                <a:spcPct val="100000"/>
              </a:lnSpc>
              <a:spcBef>
                <a:spcPts val="2005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326390" algn="l"/>
              </a:tabLst>
            </a:pPr>
            <a:r>
              <a:rPr sz="24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6"/>
              </a:rPr>
              <a:t>https://jmedsci.com/index.php/Jmedsci/article/view/21</a:t>
            </a:r>
            <a:endParaRPr sz="2400">
              <a:latin typeface="Arial MT"/>
              <a:cs typeface="Arial MT"/>
            </a:endParaRPr>
          </a:p>
          <a:p>
            <a:pPr marL="326390" indent="-313690">
              <a:lnSpc>
                <a:spcPct val="100000"/>
              </a:lnSpc>
              <a:spcBef>
                <a:spcPts val="2075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326390" algn="l"/>
              </a:tabLst>
            </a:pPr>
            <a:r>
              <a:rPr sz="24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 MT"/>
                <a:cs typeface="Arial MT"/>
                <a:hlinkClick r:id="rId7"/>
              </a:rPr>
              <a:t>https://fcd.mcw.edu/?search/showPublication/id/1142834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49000" y="0"/>
            <a:ext cx="1143000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-90" dirty="0"/>
              <a:t>Research </a:t>
            </a:r>
            <a:endParaRPr lang="en-US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5" y="458469"/>
            <a:ext cx="69970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37635" algn="l"/>
              </a:tabLst>
            </a:pPr>
            <a:r>
              <a:rPr sz="3600" spc="-100" dirty="0"/>
              <a:t>Ethical</a:t>
            </a:r>
            <a:r>
              <a:rPr sz="3600" spc="-110" dirty="0"/>
              <a:t> </a:t>
            </a:r>
            <a:r>
              <a:rPr sz="3600" spc="-100" dirty="0"/>
              <a:t>Concerns</a:t>
            </a:r>
            <a:r>
              <a:rPr sz="3600" spc="-210" dirty="0"/>
              <a:t> </a:t>
            </a:r>
            <a:r>
              <a:rPr sz="3600" spc="-25" dirty="0"/>
              <a:t>in</a:t>
            </a:r>
            <a:r>
              <a:rPr sz="3600" dirty="0"/>
              <a:t>	</a:t>
            </a:r>
            <a:r>
              <a:rPr sz="3600" spc="-85" dirty="0"/>
              <a:t>Blast</a:t>
            </a:r>
            <a:r>
              <a:rPr sz="3600" spc="-195" dirty="0"/>
              <a:t> </a:t>
            </a:r>
            <a:r>
              <a:rPr sz="3600" spc="-95" dirty="0"/>
              <a:t>injury</a:t>
            </a:r>
            <a:r>
              <a:rPr sz="3600" spc="-150" dirty="0"/>
              <a:t> </a:t>
            </a:r>
            <a:r>
              <a:rPr sz="3600" spc="-65" dirty="0"/>
              <a:t>care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975" y="1616074"/>
            <a:ext cx="10591165" cy="354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0" marR="137795" indent="-457200" algn="ctr">
              <a:lnSpc>
                <a:spcPts val="2870"/>
              </a:lnSpc>
              <a:spcBef>
                <a:spcPts val="105"/>
              </a:spcBef>
              <a:buClr>
                <a:srgbClr val="A9A47B"/>
              </a:buClr>
              <a:buSzPct val="83333"/>
              <a:buAutoNum type="arabicPeriod"/>
              <a:tabLst>
                <a:tab pos="457200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Amputation</a:t>
            </a:r>
            <a:r>
              <a:rPr sz="2400" b="1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b="1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rehabilitation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Blast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injuries</a:t>
            </a:r>
            <a:r>
              <a:rPr sz="24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often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result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amputations,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raising</a:t>
            </a:r>
            <a:endParaRPr sz="2400">
              <a:latin typeface="Calibri"/>
              <a:cs typeface="Calibri"/>
            </a:endParaRPr>
          </a:p>
          <a:p>
            <a:pPr marR="149860" algn="ctr">
              <a:lnSpc>
                <a:spcPts val="2870"/>
              </a:lnSpc>
            </a:pP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questions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about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prosthetic</a:t>
            </a:r>
            <a:r>
              <a:rPr sz="240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care,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rehabilitation,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reintegration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into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society</a:t>
            </a:r>
            <a:endParaRPr sz="2400">
              <a:latin typeface="Calibri"/>
              <a:cs typeface="Calibri"/>
            </a:endParaRPr>
          </a:p>
          <a:p>
            <a:pPr marL="469900" marR="5080" indent="-457834">
              <a:lnSpc>
                <a:spcPct val="101699"/>
              </a:lnSpc>
              <a:spcBef>
                <a:spcPts val="525"/>
              </a:spcBef>
              <a:buAutoNum type="arabicPeriod" startAt="2"/>
              <a:tabLst>
                <a:tab pos="469900" algn="l"/>
                <a:tab pos="537845" algn="l"/>
              </a:tabLst>
            </a:pPr>
            <a:r>
              <a:rPr sz="2000" dirty="0">
                <a:solidFill>
                  <a:srgbClr val="A9A47B"/>
                </a:solidFill>
                <a:latin typeface="Calibri"/>
                <a:cs typeface="Calibri"/>
              </a:rPr>
              <a:t>	</a:t>
            </a:r>
            <a:r>
              <a:rPr sz="2400" b="1" spc="-20" dirty="0">
                <a:solidFill>
                  <a:srgbClr val="2E2B1F"/>
                </a:solidFill>
                <a:latin typeface="Calibri"/>
                <a:cs typeface="Calibri"/>
              </a:rPr>
              <a:t>Traumatic</a:t>
            </a:r>
            <a:r>
              <a:rPr sz="2400" b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brain</a:t>
            </a:r>
            <a:r>
              <a:rPr sz="2400" b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injury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Blast-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induced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traumatic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brain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injuries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pose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unique</a:t>
            </a:r>
            <a:r>
              <a:rPr sz="24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ethical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concerns,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such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as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decision-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making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capacity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long-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term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care.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ts val="2865"/>
              </a:lnSpc>
              <a:spcBef>
                <a:spcPts val="575"/>
              </a:spcBef>
              <a:buClr>
                <a:srgbClr val="A9A47B"/>
              </a:buClr>
              <a:buSzPct val="83333"/>
              <a:buAutoNum type="arabicPeriod" startAt="2"/>
              <a:tabLst>
                <a:tab pos="469900" algn="l"/>
              </a:tabLst>
            </a:pP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Pediatric</a:t>
            </a:r>
            <a:r>
              <a:rPr sz="2400" b="1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b="1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geriatric</a:t>
            </a:r>
            <a:r>
              <a:rPr sz="2400" b="1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considerations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Blast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injuries</a:t>
            </a:r>
            <a:r>
              <a:rPr sz="24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affecting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children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older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ts val="2865"/>
              </a:lnSpc>
              <a:tabLst>
                <a:tab pos="5989320" algn="l"/>
              </a:tabLst>
            </a:pP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adults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require</a:t>
            </a:r>
            <a:r>
              <a:rPr sz="24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special</a:t>
            </a:r>
            <a:r>
              <a:rPr sz="2400" spc="-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psychological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support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	due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their</a:t>
            </a:r>
            <a:r>
              <a:rPr sz="24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unique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vulnerabilities.</a:t>
            </a:r>
            <a:endParaRPr sz="2400">
              <a:latin typeface="Calibri"/>
              <a:cs typeface="Calibri"/>
            </a:endParaRPr>
          </a:p>
          <a:p>
            <a:pPr marL="469900" marR="111760" indent="-457834">
              <a:lnSpc>
                <a:spcPct val="100400"/>
              </a:lnSpc>
              <a:spcBef>
                <a:spcPts val="560"/>
              </a:spcBef>
              <a:buClr>
                <a:srgbClr val="A9A47B"/>
              </a:buClr>
              <a:buSzPct val="83333"/>
              <a:buAutoNum type="arabicPeriod" startAt="4"/>
              <a:tabLst>
                <a:tab pos="469900" algn="l"/>
              </a:tabLst>
            </a:pP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Disaster</a:t>
            </a:r>
            <a:r>
              <a:rPr sz="2400" b="1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response</a:t>
            </a:r>
            <a:r>
              <a:rPr sz="2400" b="1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b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emergency</a:t>
            </a:r>
            <a:r>
              <a:rPr sz="2400" b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2B1F"/>
                </a:solidFill>
                <a:latin typeface="Calibri"/>
                <a:cs typeface="Calibri"/>
              </a:rPr>
              <a:t>preparedness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4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Ethical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planning</a:t>
            </a:r>
            <a:r>
              <a:rPr sz="2400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blast</a:t>
            </a:r>
            <a:r>
              <a:rPr sz="24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injury response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involves</a:t>
            </a:r>
            <a:r>
              <a:rPr sz="24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balancing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individual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needs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community-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wide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disaster response</a:t>
            </a: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efforts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80140" y="0"/>
            <a:ext cx="911860" cy="2480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pc="-100" dirty="0"/>
              <a:t>Ethics</a:t>
            </a:r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5" y="458469"/>
            <a:ext cx="31483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90" dirty="0"/>
              <a:t>Family</a:t>
            </a:r>
            <a:r>
              <a:rPr sz="3600" spc="-220" dirty="0"/>
              <a:t> </a:t>
            </a:r>
            <a:r>
              <a:rPr sz="3600" spc="-85" dirty="0"/>
              <a:t>Medicine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93065" indent="-342900">
              <a:lnSpc>
                <a:spcPct val="100000"/>
              </a:lnSpc>
              <a:spcBef>
                <a:spcPts val="670"/>
              </a:spcBef>
              <a:buClr>
                <a:srgbClr val="2CA1BE"/>
              </a:buClr>
              <a:buSzPct val="86046"/>
              <a:buFont typeface="Wingdings"/>
              <a:buChar char=""/>
              <a:tabLst>
                <a:tab pos="393065" algn="l"/>
              </a:tabLst>
            </a:pPr>
            <a:r>
              <a:rPr dirty="0"/>
              <a:t>The</a:t>
            </a:r>
            <a:r>
              <a:rPr spc="140" dirty="0"/>
              <a:t> </a:t>
            </a:r>
            <a:r>
              <a:rPr dirty="0"/>
              <a:t>treatment</a:t>
            </a:r>
            <a:r>
              <a:rPr spc="55" dirty="0"/>
              <a:t> </a:t>
            </a:r>
            <a:r>
              <a:rPr dirty="0"/>
              <a:t>protocols</a:t>
            </a:r>
            <a:r>
              <a:rPr spc="100" dirty="0"/>
              <a:t> </a:t>
            </a:r>
            <a:r>
              <a:rPr dirty="0"/>
              <a:t>are</a:t>
            </a:r>
            <a:r>
              <a:rPr spc="60" dirty="0"/>
              <a:t> </a:t>
            </a:r>
            <a:r>
              <a:rPr dirty="0"/>
              <a:t>based</a:t>
            </a:r>
            <a:r>
              <a:rPr spc="55" dirty="0"/>
              <a:t> </a:t>
            </a:r>
            <a:r>
              <a:rPr spc="-25" dirty="0"/>
              <a:t>on:</a:t>
            </a:r>
          </a:p>
          <a:p>
            <a:pPr marL="564515" indent="-51435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6046"/>
              <a:buAutoNum type="romanLcPeriod"/>
              <a:tabLst>
                <a:tab pos="564515" algn="l"/>
              </a:tabLst>
            </a:pPr>
            <a:r>
              <a:rPr dirty="0"/>
              <a:t>Mechanical</a:t>
            </a:r>
            <a:r>
              <a:rPr spc="204" dirty="0"/>
              <a:t> </a:t>
            </a:r>
            <a:r>
              <a:rPr spc="-10" dirty="0"/>
              <a:t>ventilation,</a:t>
            </a:r>
          </a:p>
          <a:p>
            <a:pPr marL="564515" indent="-514350">
              <a:lnSpc>
                <a:spcPct val="100000"/>
              </a:lnSpc>
              <a:spcBef>
                <a:spcPts val="570"/>
              </a:spcBef>
              <a:buClr>
                <a:srgbClr val="2CA1BE"/>
              </a:buClr>
              <a:buSzPct val="86046"/>
              <a:buAutoNum type="romanLcPeriod"/>
              <a:tabLst>
                <a:tab pos="564515" algn="l"/>
              </a:tabLst>
            </a:pPr>
            <a:r>
              <a:rPr dirty="0"/>
              <a:t>Intensive</a:t>
            </a:r>
            <a:r>
              <a:rPr spc="145" dirty="0"/>
              <a:t> </a:t>
            </a:r>
            <a:r>
              <a:rPr spc="-10" dirty="0"/>
              <a:t>therapy</a:t>
            </a:r>
          </a:p>
          <a:p>
            <a:pPr marL="564515" indent="-51435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6046"/>
              <a:buAutoNum type="romanLcPeriod"/>
              <a:tabLst>
                <a:tab pos="564515" algn="l"/>
              </a:tabLst>
            </a:pPr>
            <a:r>
              <a:rPr dirty="0"/>
              <a:t>Supportive</a:t>
            </a:r>
            <a:r>
              <a:rPr spc="240" dirty="0"/>
              <a:t> </a:t>
            </a:r>
            <a:r>
              <a:rPr spc="-20" dirty="0"/>
              <a:t>care.</a:t>
            </a:r>
          </a:p>
          <a:p>
            <a:pPr marL="393065" marR="5080" lvl="1" indent="-343535">
              <a:lnSpc>
                <a:spcPct val="103400"/>
              </a:lnSpc>
              <a:spcBef>
                <a:spcPts val="484"/>
              </a:spcBef>
              <a:buClr>
                <a:srgbClr val="2CA1BE"/>
              </a:buClr>
              <a:buSzPct val="86046"/>
              <a:buFont typeface="Wingdings"/>
              <a:buChar char=""/>
              <a:tabLst>
                <a:tab pos="393065" algn="l"/>
              </a:tabLst>
            </a:pPr>
            <a:r>
              <a:rPr sz="2150" dirty="0">
                <a:latin typeface="Arial MT"/>
                <a:cs typeface="Arial MT"/>
              </a:rPr>
              <a:t>Secondary</a:t>
            </a:r>
            <a:r>
              <a:rPr sz="2150" spc="7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and</a:t>
            </a:r>
            <a:r>
              <a:rPr sz="2150" spc="114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tertiary</a:t>
            </a:r>
            <a:r>
              <a:rPr sz="2150" spc="8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blast</a:t>
            </a:r>
            <a:r>
              <a:rPr sz="2150" spc="3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structural</a:t>
            </a:r>
            <a:r>
              <a:rPr sz="2150" spc="9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injuries</a:t>
            </a:r>
            <a:r>
              <a:rPr sz="2150" spc="8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to</a:t>
            </a:r>
            <a:r>
              <a:rPr sz="2150" spc="12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the</a:t>
            </a:r>
            <a:r>
              <a:rPr sz="2150" spc="114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thorax</a:t>
            </a:r>
            <a:r>
              <a:rPr sz="2150" spc="7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require</a:t>
            </a:r>
            <a:r>
              <a:rPr sz="2150" spc="4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damage</a:t>
            </a:r>
            <a:r>
              <a:rPr sz="2150" spc="105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control </a:t>
            </a:r>
            <a:r>
              <a:rPr sz="2150" dirty="0">
                <a:latin typeface="Arial MT"/>
                <a:cs typeface="Arial MT"/>
              </a:rPr>
              <a:t>surgery,</a:t>
            </a:r>
            <a:r>
              <a:rPr sz="2150" spc="4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dominated</a:t>
            </a:r>
            <a:r>
              <a:rPr sz="2150" spc="5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by</a:t>
            </a:r>
            <a:r>
              <a:rPr sz="2150" spc="10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pleural</a:t>
            </a:r>
            <a:r>
              <a:rPr sz="2150" spc="114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space</a:t>
            </a:r>
            <a:r>
              <a:rPr sz="2150" spc="5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management</a:t>
            </a:r>
            <a:r>
              <a:rPr sz="2150" spc="5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(drainage)</a:t>
            </a:r>
            <a:r>
              <a:rPr sz="2150" spc="9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and</a:t>
            </a:r>
            <a:r>
              <a:rPr sz="2150" spc="55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haemorrhage </a:t>
            </a:r>
            <a:r>
              <a:rPr sz="2150" dirty="0">
                <a:latin typeface="Arial MT"/>
                <a:cs typeface="Arial MT"/>
              </a:rPr>
              <a:t>control</a:t>
            </a:r>
            <a:r>
              <a:rPr sz="2150" spc="6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(thoracotomy</a:t>
            </a:r>
            <a:r>
              <a:rPr sz="2150" spc="14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if</a:t>
            </a:r>
            <a:r>
              <a:rPr sz="2150" spc="90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needed)</a:t>
            </a:r>
            <a:endParaRPr sz="2150">
              <a:latin typeface="Arial MT"/>
              <a:cs typeface="Arial MT"/>
            </a:endParaRPr>
          </a:p>
          <a:p>
            <a:pPr marL="393065" lvl="1" indent="-34290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6046"/>
              <a:buFont typeface="Wingdings"/>
              <a:buChar char=""/>
              <a:tabLst>
                <a:tab pos="393065" algn="l"/>
              </a:tabLst>
            </a:pPr>
            <a:r>
              <a:rPr sz="2150" dirty="0">
                <a:latin typeface="Arial MT"/>
                <a:cs typeface="Arial MT"/>
              </a:rPr>
              <a:t>People</a:t>
            </a:r>
            <a:r>
              <a:rPr sz="2150" spc="10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are</a:t>
            </a:r>
            <a:r>
              <a:rPr sz="2150" spc="3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given</a:t>
            </a:r>
            <a:r>
              <a:rPr sz="2150" spc="10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oxygen</a:t>
            </a:r>
            <a:r>
              <a:rPr sz="2150" spc="3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and</a:t>
            </a:r>
            <a:r>
              <a:rPr sz="2150" spc="10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fluids</a:t>
            </a:r>
            <a:r>
              <a:rPr sz="2150" spc="14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and</a:t>
            </a:r>
            <a:r>
              <a:rPr sz="2150" spc="3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are</a:t>
            </a:r>
            <a:r>
              <a:rPr sz="2150" spc="12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monitored</a:t>
            </a:r>
            <a:r>
              <a:rPr sz="2150" spc="114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for</a:t>
            </a:r>
            <a:r>
              <a:rPr sz="2150" spc="6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complications,</a:t>
            </a:r>
            <a:r>
              <a:rPr sz="2150" spc="3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such</a:t>
            </a:r>
            <a:r>
              <a:rPr sz="2150" spc="105" dirty="0">
                <a:latin typeface="Arial MT"/>
                <a:cs typeface="Arial MT"/>
              </a:rPr>
              <a:t> </a:t>
            </a:r>
            <a:r>
              <a:rPr sz="2150" spc="-25" dirty="0">
                <a:latin typeface="Arial MT"/>
                <a:cs typeface="Arial MT"/>
              </a:rPr>
              <a:t>as:</a:t>
            </a:r>
            <a:endParaRPr sz="2150">
              <a:latin typeface="Arial MT"/>
              <a:cs typeface="Arial MT"/>
            </a:endParaRPr>
          </a:p>
          <a:p>
            <a:pPr marL="564515" indent="-51435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6046"/>
              <a:buAutoNum type="romanLcPeriod"/>
              <a:tabLst>
                <a:tab pos="564515" algn="l"/>
              </a:tabLst>
            </a:pPr>
            <a:r>
              <a:rPr dirty="0"/>
              <a:t>Air</a:t>
            </a:r>
            <a:r>
              <a:rPr spc="60" dirty="0"/>
              <a:t> </a:t>
            </a:r>
            <a:r>
              <a:rPr spc="-10" dirty="0"/>
              <a:t>embolism</a:t>
            </a:r>
          </a:p>
          <a:p>
            <a:pPr marL="564515" indent="-514350">
              <a:lnSpc>
                <a:spcPct val="100000"/>
              </a:lnSpc>
              <a:spcBef>
                <a:spcPts val="650"/>
              </a:spcBef>
              <a:buClr>
                <a:srgbClr val="2CA1BE"/>
              </a:buClr>
              <a:buSzPct val="86046"/>
              <a:buAutoNum type="romanLcPeriod"/>
              <a:tabLst>
                <a:tab pos="564515" algn="l"/>
              </a:tabLst>
            </a:pPr>
            <a:r>
              <a:rPr dirty="0"/>
              <a:t>Acute</a:t>
            </a:r>
            <a:r>
              <a:rPr spc="95" dirty="0"/>
              <a:t> </a:t>
            </a:r>
            <a:r>
              <a:rPr dirty="0"/>
              <a:t>crush</a:t>
            </a:r>
            <a:r>
              <a:rPr spc="114" dirty="0"/>
              <a:t> </a:t>
            </a:r>
            <a:r>
              <a:rPr spc="-10" dirty="0"/>
              <a:t>syndrome</a:t>
            </a:r>
          </a:p>
          <a:p>
            <a:pPr marL="564515" indent="-51435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6046"/>
              <a:buAutoNum type="romanLcPeriod"/>
              <a:tabLst>
                <a:tab pos="564515" algn="l"/>
              </a:tabLst>
            </a:pPr>
            <a:r>
              <a:rPr dirty="0"/>
              <a:t>Compartment</a:t>
            </a:r>
            <a:r>
              <a:rPr spc="225" dirty="0"/>
              <a:t> </a:t>
            </a:r>
            <a:r>
              <a:rPr spc="-10" dirty="0"/>
              <a:t>syndrome.</a:t>
            </a:r>
          </a:p>
          <a:p>
            <a:pPr marL="564515" lvl="1" indent="-514350">
              <a:lnSpc>
                <a:spcPct val="100000"/>
              </a:lnSpc>
              <a:spcBef>
                <a:spcPts val="500"/>
              </a:spcBef>
              <a:buClr>
                <a:srgbClr val="2CA1BE"/>
              </a:buClr>
              <a:buSzPct val="86046"/>
              <a:buFont typeface="Wingdings"/>
              <a:buChar char=""/>
              <a:tabLst>
                <a:tab pos="564515" algn="l"/>
              </a:tabLst>
            </a:pPr>
            <a:r>
              <a:rPr sz="2150" dirty="0">
                <a:latin typeface="Arial MT"/>
                <a:cs typeface="Arial MT"/>
              </a:rPr>
              <a:t>It</a:t>
            </a:r>
            <a:r>
              <a:rPr sz="2150" spc="10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occurs</a:t>
            </a:r>
            <a:r>
              <a:rPr sz="2150" spc="8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when</a:t>
            </a:r>
            <a:r>
              <a:rPr sz="2150" spc="10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injured</a:t>
            </a:r>
            <a:r>
              <a:rPr sz="2150" spc="11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muscles</a:t>
            </a:r>
            <a:r>
              <a:rPr sz="2150" spc="8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swell</a:t>
            </a:r>
            <a:r>
              <a:rPr sz="2150" spc="8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so</a:t>
            </a:r>
            <a:r>
              <a:rPr sz="2150" spc="3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much</a:t>
            </a:r>
            <a:r>
              <a:rPr sz="2150" spc="3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that</a:t>
            </a:r>
            <a:r>
              <a:rPr sz="2150" spc="3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they</a:t>
            </a:r>
            <a:r>
              <a:rPr sz="2150" spc="85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cut</a:t>
            </a:r>
            <a:r>
              <a:rPr sz="2150" spc="3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off</a:t>
            </a:r>
            <a:r>
              <a:rPr sz="2150" spc="11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their</a:t>
            </a:r>
            <a:r>
              <a:rPr sz="2150" spc="60" dirty="0">
                <a:latin typeface="Arial MT"/>
                <a:cs typeface="Arial MT"/>
              </a:rPr>
              <a:t> </a:t>
            </a:r>
            <a:r>
              <a:rPr sz="2150" dirty="0">
                <a:latin typeface="Arial MT"/>
                <a:cs typeface="Arial MT"/>
              </a:rPr>
              <a:t>blood</a:t>
            </a:r>
            <a:r>
              <a:rPr sz="2150" spc="110" dirty="0">
                <a:latin typeface="Arial MT"/>
                <a:cs typeface="Arial MT"/>
              </a:rPr>
              <a:t> </a:t>
            </a:r>
            <a:r>
              <a:rPr sz="2150" spc="-10" dirty="0">
                <a:latin typeface="Arial MT"/>
                <a:cs typeface="Arial MT"/>
              </a:rPr>
              <a:t>supply.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5600" y="0"/>
            <a:ext cx="1676400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pc="-90" dirty="0"/>
              <a:t>Family</a:t>
            </a:r>
            <a:r>
              <a:rPr lang="en-US" sz="2000" spc="-220" dirty="0"/>
              <a:t>  Medicine </a:t>
            </a:r>
            <a:endParaRPr lang="en-US" sz="2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62" y="1167204"/>
            <a:ext cx="10591800" cy="3435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Digital Library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054656"/>
            <a:ext cx="6966124" cy="366034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1. Go to the website of HEC National Digital Library.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2. On Home Page, click on the INSTITUTES.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3. A page will appear showing the universities from Public and Private Sector and other Institutes which have access to HEC National Digital Library HNDL.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4. Select your desired Institute.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5. A page will appear showing the resources of the institution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6. Journals and Researches will appear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7. You can find a Journal by clicking on JOURNALS AND DATABASE and enter a keyword to search for your desired journal.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08C1D8EF-1B21-4746-AA08-19ADECB3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11506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884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130"/>
              </a:spcBef>
            </a:pPr>
            <a:r>
              <a:rPr sz="3950" spc="-65" dirty="0"/>
              <a:t>Motto</a:t>
            </a:r>
            <a:r>
              <a:rPr sz="3950" spc="-235" dirty="0"/>
              <a:t> </a:t>
            </a:r>
            <a:r>
              <a:rPr sz="3950" dirty="0"/>
              <a:t>of</a:t>
            </a:r>
            <a:r>
              <a:rPr sz="3950" spc="-210" dirty="0"/>
              <a:t> </a:t>
            </a:r>
            <a:r>
              <a:rPr sz="3950" spc="-25" dirty="0"/>
              <a:t>RMU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7090" y="2066796"/>
            <a:ext cx="3786320" cy="3910294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5AA6B5F9-2F6E-48D3-2729-57B733C65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11506200" y="-1"/>
            <a:ext cx="685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5" y="702246"/>
            <a:ext cx="242125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70" dirty="0"/>
              <a:t>Conclusion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1387728" y="1298828"/>
            <a:ext cx="10668000" cy="42703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675"/>
              </a:spcBef>
              <a:buClr>
                <a:srgbClr val="2CA1BE"/>
              </a:buClr>
              <a:buSzPct val="83333"/>
              <a:buChar char="•"/>
              <a:tabLst>
                <a:tab pos="194310" algn="l"/>
              </a:tabLst>
            </a:pPr>
            <a:r>
              <a:rPr sz="2400" dirty="0">
                <a:latin typeface="Arial MT"/>
                <a:cs typeface="Arial MT"/>
              </a:rPr>
              <a:t>Blast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injuries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confined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battle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field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but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pandemic</a:t>
            </a:r>
            <a:endParaRPr sz="2400">
              <a:latin typeface="Arial MT"/>
              <a:cs typeface="Arial MT"/>
            </a:endParaRPr>
          </a:p>
          <a:p>
            <a:pPr marL="194310" indent="-18161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Char char="•"/>
              <a:tabLst>
                <a:tab pos="194310" algn="l"/>
              </a:tabLst>
            </a:pPr>
            <a:r>
              <a:rPr sz="2400" dirty="0">
                <a:latin typeface="Arial MT"/>
                <a:cs typeface="Arial MT"/>
              </a:rPr>
              <a:t>Consider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exposure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carbon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monoxide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Cyanide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terrorist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explosion</a:t>
            </a:r>
            <a:endParaRPr sz="2400">
              <a:latin typeface="Arial MT"/>
              <a:cs typeface="Arial MT"/>
            </a:endParaRPr>
          </a:p>
          <a:p>
            <a:pPr marL="194310" indent="-18161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Char char="•"/>
              <a:tabLst>
                <a:tab pos="194310" algn="l"/>
              </a:tabLst>
            </a:pPr>
            <a:r>
              <a:rPr sz="2400" dirty="0">
                <a:latin typeface="Arial MT"/>
                <a:cs typeface="Arial MT"/>
              </a:rPr>
              <a:t>Penetrating/Blunt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trauma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most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common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injury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seen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among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survivors</a:t>
            </a:r>
            <a:endParaRPr sz="2400">
              <a:latin typeface="Arial MT"/>
              <a:cs typeface="Arial MT"/>
            </a:endParaRPr>
          </a:p>
          <a:p>
            <a:pPr marL="194310" indent="-18161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Char char="•"/>
              <a:tabLst>
                <a:tab pos="194310" algn="l"/>
              </a:tabLst>
            </a:pPr>
            <a:r>
              <a:rPr sz="2400" dirty="0">
                <a:latin typeface="Arial MT"/>
                <a:cs typeface="Arial MT"/>
              </a:rPr>
              <a:t>Patients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should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need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4-6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hours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rigorous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observation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blast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incidents</a:t>
            </a:r>
            <a:endParaRPr sz="2400">
              <a:latin typeface="Arial MT"/>
              <a:cs typeface="Arial MT"/>
            </a:endParaRPr>
          </a:p>
          <a:p>
            <a:pPr marL="193675" marR="5080" indent="-181610">
              <a:lnSpc>
                <a:spcPct val="100400"/>
              </a:lnSpc>
              <a:spcBef>
                <a:spcPts val="565"/>
              </a:spcBef>
              <a:buClr>
                <a:srgbClr val="2CA1BE"/>
              </a:buClr>
              <a:buSzPct val="83333"/>
              <a:buChar char="•"/>
              <a:tabLst>
                <a:tab pos="195580" algn="l"/>
              </a:tabLst>
            </a:pPr>
            <a:r>
              <a:rPr sz="2400" dirty="0">
                <a:latin typeface="Arial MT"/>
                <a:cs typeface="Arial MT"/>
              </a:rPr>
              <a:t>Radiological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imaging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head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,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chest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abdomen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will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help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early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diagnosis 	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Blast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Lung,head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injury,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abdominal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injury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well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any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penetrating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foreign 	bodies</a:t>
            </a:r>
            <a:endParaRPr sz="2400">
              <a:latin typeface="Arial MT"/>
              <a:cs typeface="Arial MT"/>
            </a:endParaRPr>
          </a:p>
          <a:p>
            <a:pPr marL="194310" indent="-18161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Char char="•"/>
              <a:tabLst>
                <a:tab pos="194310" algn="l"/>
              </a:tabLst>
            </a:pPr>
            <a:r>
              <a:rPr sz="2400" dirty="0">
                <a:latin typeface="Arial MT"/>
                <a:cs typeface="Arial MT"/>
              </a:rPr>
              <a:t>Isolated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tympanic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membrane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rupture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reliable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marker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morbidity</a:t>
            </a:r>
            <a:endParaRPr sz="2400">
              <a:latin typeface="Arial MT"/>
              <a:cs typeface="Arial MT"/>
            </a:endParaRPr>
          </a:p>
          <a:p>
            <a:pPr marL="194310" indent="-18161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Char char="•"/>
              <a:tabLst>
                <a:tab pos="194310" algn="l"/>
              </a:tabLst>
            </a:pPr>
            <a:r>
              <a:rPr sz="2400" dirty="0">
                <a:latin typeface="Arial MT"/>
                <a:cs typeface="Arial MT"/>
              </a:rPr>
              <a:t>Always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give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Tetanus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toxoid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1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Anti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35" dirty="0">
                <a:latin typeface="Arial MT"/>
                <a:cs typeface="Arial MT"/>
              </a:rPr>
              <a:t>Tetanus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serum</a:t>
            </a:r>
            <a:endParaRPr sz="2400">
              <a:latin typeface="Arial MT"/>
              <a:cs typeface="Arial MT"/>
            </a:endParaRPr>
          </a:p>
          <a:p>
            <a:pPr marL="194310" indent="-181610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Char char="•"/>
              <a:tabLst>
                <a:tab pos="194310" algn="l"/>
              </a:tabLst>
            </a:pPr>
            <a:r>
              <a:rPr sz="2400" dirty="0">
                <a:latin typeface="Arial MT"/>
                <a:cs typeface="Arial MT"/>
              </a:rPr>
              <a:t>Delay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primary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closure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case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contaminated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wound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87000" y="0"/>
            <a:ext cx="1897828" cy="228600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10"/>
            <a:ext cx="10515600" cy="1325563"/>
          </a:xfrm>
        </p:spPr>
        <p:txBody>
          <a:bodyPr>
            <a:normAutofit/>
          </a:bodyPr>
          <a:lstStyle/>
          <a:p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787144" cy="489490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r>
              <a:rPr lang="en-US" sz="3600" dirty="0"/>
              <a:t>Practical Manual Of Forensic Medicine 			</a:t>
            </a:r>
          </a:p>
          <a:p>
            <a:pPr marL="0" indent="0">
              <a:buNone/>
            </a:pPr>
            <a:r>
              <a:rPr lang="en-US" sz="3600" dirty="0"/>
              <a:t>   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2362200"/>
            <a:ext cx="1930400" cy="1846868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3BE8FE84-D06A-FC7B-A555-EBD8E36B5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11506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4929" y="3012439"/>
            <a:ext cx="4446270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0" b="1" spc="-80" dirty="0">
                <a:solidFill>
                  <a:srgbClr val="2CA1BE"/>
                </a:solidFill>
                <a:latin typeface="Arial"/>
                <a:cs typeface="Arial"/>
              </a:rPr>
              <a:t>THANK</a:t>
            </a:r>
            <a:r>
              <a:rPr sz="6000" b="1" spc="-320" dirty="0">
                <a:solidFill>
                  <a:srgbClr val="2CA1BE"/>
                </a:solidFill>
                <a:latin typeface="Arial"/>
                <a:cs typeface="Arial"/>
              </a:rPr>
              <a:t> </a:t>
            </a:r>
            <a:r>
              <a:rPr sz="6000" b="1" spc="-40" dirty="0">
                <a:solidFill>
                  <a:srgbClr val="2CA1BE"/>
                </a:solidFill>
                <a:latin typeface="Arial"/>
                <a:cs typeface="Arial"/>
              </a:rPr>
              <a:t>YOU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0050" y="1055999"/>
            <a:ext cx="4919980" cy="1320800"/>
            <a:chOff x="400050" y="1055999"/>
            <a:chExt cx="4919980" cy="1320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913" y="1055999"/>
              <a:ext cx="2758400" cy="3887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050" y="1333436"/>
              <a:ext cx="4919726" cy="10429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3870" rIns="0" bIns="0" rtlCol="0">
            <a:spAutoFit/>
          </a:bodyPr>
          <a:lstStyle/>
          <a:p>
            <a:pPr marL="229870">
              <a:lnSpc>
                <a:spcPts val="4300"/>
              </a:lnSpc>
              <a:spcBef>
                <a:spcPts val="105"/>
              </a:spcBef>
            </a:pPr>
            <a:r>
              <a:rPr sz="3600" spc="-110" dirty="0"/>
              <a:t>Vision</a:t>
            </a:r>
            <a:r>
              <a:rPr sz="3600" spc="-140" dirty="0"/>
              <a:t> </a:t>
            </a:r>
            <a:r>
              <a:rPr sz="3600" spc="-70" dirty="0"/>
              <a:t>of</a:t>
            </a:r>
            <a:r>
              <a:rPr sz="3600" spc="-175" dirty="0"/>
              <a:t> </a:t>
            </a:r>
            <a:r>
              <a:rPr sz="3600" spc="-25" dirty="0"/>
              <a:t>RMU</a:t>
            </a:r>
            <a:endParaRPr sz="3600"/>
          </a:p>
          <a:p>
            <a:pPr marL="229870">
              <a:lnSpc>
                <a:spcPts val="4300"/>
              </a:lnSpc>
            </a:pPr>
            <a:r>
              <a:rPr sz="3600" spc="-70" dirty="0"/>
              <a:t>The</a:t>
            </a:r>
            <a:r>
              <a:rPr sz="3600" spc="-140" dirty="0"/>
              <a:t> </a:t>
            </a:r>
            <a:r>
              <a:rPr sz="3600" spc="-100" dirty="0"/>
              <a:t>Dream/</a:t>
            </a:r>
            <a:r>
              <a:rPr sz="3600" spc="-265" dirty="0"/>
              <a:t> </a:t>
            </a:r>
            <a:r>
              <a:rPr sz="3600" spc="-125" dirty="0"/>
              <a:t>Tomorrow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896619" y="2316543"/>
            <a:ext cx="10066020" cy="13417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675"/>
              </a:spcBef>
              <a:buClr>
                <a:srgbClr val="2CA1BE"/>
              </a:buClr>
              <a:buSzPct val="83333"/>
              <a:buChar char="•"/>
              <a:tabLst>
                <a:tab pos="193675" algn="l"/>
              </a:tabLst>
            </a:pPr>
            <a:r>
              <a:rPr sz="2400" spc="-110" dirty="0">
                <a:latin typeface="Arial MT"/>
                <a:cs typeface="Arial MT"/>
              </a:rPr>
              <a:t>To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impart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evidence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based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research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oriented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medical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education</a:t>
            </a:r>
            <a:endParaRPr sz="2400">
              <a:latin typeface="Arial MT"/>
              <a:cs typeface="Arial MT"/>
            </a:endParaRPr>
          </a:p>
          <a:p>
            <a:pPr marL="193675" indent="-180975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Char char="•"/>
              <a:tabLst>
                <a:tab pos="193675" algn="l"/>
              </a:tabLst>
            </a:pPr>
            <a:r>
              <a:rPr sz="2400" spc="-110" dirty="0">
                <a:latin typeface="Arial MT"/>
                <a:cs typeface="Arial MT"/>
              </a:rPr>
              <a:t>To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provide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best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possible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patient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care</a:t>
            </a:r>
            <a:endParaRPr sz="2400">
              <a:latin typeface="Arial MT"/>
              <a:cs typeface="Arial MT"/>
            </a:endParaRPr>
          </a:p>
          <a:p>
            <a:pPr marL="193675" indent="-180975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3333"/>
              <a:buChar char="•"/>
              <a:tabLst>
                <a:tab pos="193675" algn="l"/>
              </a:tabLst>
            </a:pPr>
            <a:r>
              <a:rPr sz="2400" spc="-110" dirty="0">
                <a:latin typeface="Arial MT"/>
                <a:cs typeface="Arial MT"/>
              </a:rPr>
              <a:t>To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inculcate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values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mutual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respect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ethical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practice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medicine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7" name="Picture 6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DEC38552-81EC-C443-2BF9-11485539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11506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304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30"/>
              </a:spcBef>
            </a:pPr>
            <a:r>
              <a:rPr sz="3950" spc="-60" dirty="0"/>
              <a:t>Prof</a:t>
            </a:r>
            <a:r>
              <a:rPr sz="3950" spc="-190" dirty="0"/>
              <a:t> </a:t>
            </a:r>
            <a:r>
              <a:rPr sz="3950" spc="-55" dirty="0"/>
              <a:t>Umar’s</a:t>
            </a:r>
            <a:r>
              <a:rPr sz="3950" spc="-165" dirty="0"/>
              <a:t> </a:t>
            </a:r>
            <a:r>
              <a:rPr sz="3950" spc="-75" dirty="0"/>
              <a:t>LGIS</a:t>
            </a:r>
            <a:r>
              <a:rPr sz="3950" spc="-229" dirty="0"/>
              <a:t> </a:t>
            </a:r>
            <a:r>
              <a:rPr sz="3950" spc="-10" dirty="0"/>
              <a:t>model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733425" y="1504950"/>
            <a:ext cx="10525125" cy="4791075"/>
            <a:chOff x="733425" y="1504950"/>
            <a:chExt cx="10525125" cy="4791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475" y="1524000"/>
              <a:ext cx="10487025" cy="47529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2950" y="1514475"/>
              <a:ext cx="10506075" cy="4772025"/>
            </a:xfrm>
            <a:custGeom>
              <a:avLst/>
              <a:gdLst/>
              <a:ahLst/>
              <a:cxnLst/>
              <a:rect l="l" t="t" r="r" b="b"/>
              <a:pathLst>
                <a:path w="10506075" h="4772025">
                  <a:moveTo>
                    <a:pt x="0" y="4772025"/>
                  </a:moveTo>
                  <a:lnTo>
                    <a:pt x="10506075" y="4772025"/>
                  </a:lnTo>
                  <a:lnTo>
                    <a:pt x="10506075" y="0"/>
                  </a:lnTo>
                  <a:lnTo>
                    <a:pt x="0" y="0"/>
                  </a:lnTo>
                  <a:lnTo>
                    <a:pt x="0" y="47720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icture 5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F7DB99C0-C675-1259-9635-D4393502B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11506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058400" cy="830997"/>
          </a:xfrm>
        </p:spPr>
        <p:txBody>
          <a:bodyPr/>
          <a:lstStyle/>
          <a:p>
            <a:r>
              <a:rPr lang="en-US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43198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ell MT" pitchFamily="18" charset="0"/>
              </a:rPr>
              <a:t>Learning Objectives </a:t>
            </a:r>
          </a:p>
          <a:p>
            <a:r>
              <a:rPr lang="en-US" sz="3200" dirty="0">
                <a:latin typeface="Bell MT" pitchFamily="18" charset="0"/>
              </a:rPr>
              <a:t>Core concept </a:t>
            </a:r>
            <a:r>
              <a:rPr lang="en-US" sz="3200" i="1" dirty="0">
                <a:latin typeface="Bell MT" pitchFamily="18" charset="0"/>
              </a:rPr>
              <a:t>70 %</a:t>
            </a:r>
          </a:p>
          <a:p>
            <a:r>
              <a:rPr lang="en-US" sz="3200" dirty="0">
                <a:latin typeface="Bell MT" pitchFamily="18" charset="0"/>
              </a:rPr>
              <a:t>Horizontal integration related to Pathology and Pharmacology </a:t>
            </a:r>
            <a:r>
              <a:rPr lang="en-US" sz="3200" i="1" dirty="0">
                <a:latin typeface="Bell MT" pitchFamily="18" charset="0"/>
              </a:rPr>
              <a:t>15 %</a:t>
            </a:r>
          </a:p>
          <a:p>
            <a:r>
              <a:rPr lang="en-US" sz="32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3200" i="1" dirty="0">
                <a:latin typeface="Bell MT" pitchFamily="18" charset="0"/>
              </a:rPr>
              <a:t>10%</a:t>
            </a:r>
          </a:p>
          <a:p>
            <a:r>
              <a:rPr lang="en-US" sz="3200" dirty="0">
                <a:latin typeface="Bell MT" pitchFamily="18" charset="0"/>
              </a:rPr>
              <a:t>Research article relevant to the topic </a:t>
            </a:r>
            <a:r>
              <a:rPr lang="en-US" sz="3200" i="1" dirty="0">
                <a:latin typeface="Bell MT" pitchFamily="18" charset="0"/>
              </a:rPr>
              <a:t>3%</a:t>
            </a:r>
          </a:p>
          <a:p>
            <a:r>
              <a:rPr lang="en-US" sz="3200" dirty="0">
                <a:latin typeface="Bell MT" pitchFamily="18" charset="0"/>
              </a:rPr>
              <a:t>Ethics and family medicine </a:t>
            </a:r>
            <a:r>
              <a:rPr lang="en-US" sz="3200" i="1" dirty="0">
                <a:latin typeface="Bell MT" pitchFamily="18" charset="0"/>
              </a:rPr>
              <a:t>2%</a:t>
            </a: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BE25DD98-9ACD-03C6-B220-CBF5457C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11506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5" y="702246"/>
            <a:ext cx="569150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80" dirty="0"/>
              <a:t>LEARNING</a:t>
            </a:r>
            <a:r>
              <a:rPr sz="3950" spc="-195" dirty="0"/>
              <a:t> </a:t>
            </a:r>
            <a:r>
              <a:rPr sz="3950" spc="-50" dirty="0"/>
              <a:t>OBJECTIVES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688975" y="1438270"/>
            <a:ext cx="7919084" cy="3622675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400" dirty="0">
                <a:latin typeface="Arial MT"/>
                <a:cs typeface="Arial MT"/>
              </a:rPr>
              <a:t>By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end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lesson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students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will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able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to:</a:t>
            </a:r>
            <a:endParaRPr sz="2400">
              <a:latin typeface="Arial MT"/>
              <a:cs typeface="Arial MT"/>
            </a:endParaRPr>
          </a:p>
          <a:p>
            <a:pPr marL="326390" indent="-313690">
              <a:lnSpc>
                <a:spcPct val="100000"/>
              </a:lnSpc>
              <a:spcBef>
                <a:spcPts val="1475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326390" algn="l"/>
              </a:tabLst>
            </a:pPr>
            <a:r>
              <a:rPr sz="2400" dirty="0">
                <a:latin typeface="Arial MT"/>
                <a:cs typeface="Arial MT"/>
              </a:rPr>
              <a:t>Define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blast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injuries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,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Dynamite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explosives.</a:t>
            </a:r>
            <a:endParaRPr sz="2400">
              <a:latin typeface="Arial MT"/>
              <a:cs typeface="Arial MT"/>
            </a:endParaRPr>
          </a:p>
          <a:p>
            <a:pPr marL="326390" indent="-313690">
              <a:lnSpc>
                <a:spcPct val="100000"/>
              </a:lnSpc>
              <a:spcBef>
                <a:spcPts val="2080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326390" algn="l"/>
              </a:tabLst>
            </a:pPr>
            <a:r>
              <a:rPr sz="2400" dirty="0">
                <a:latin typeface="Arial MT"/>
                <a:cs typeface="Arial MT"/>
              </a:rPr>
              <a:t>Enlist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elements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bomb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products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" dirty="0">
                <a:latin typeface="Arial MT"/>
                <a:cs typeface="Arial MT"/>
              </a:rPr>
              <a:t> blast.</a:t>
            </a:r>
            <a:endParaRPr sz="2400">
              <a:latin typeface="Arial MT"/>
              <a:cs typeface="Arial MT"/>
            </a:endParaRPr>
          </a:p>
          <a:p>
            <a:pPr marL="326390" indent="-313690">
              <a:lnSpc>
                <a:spcPct val="100000"/>
              </a:lnSpc>
              <a:spcBef>
                <a:spcPts val="2000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326390" algn="l"/>
              </a:tabLst>
            </a:pPr>
            <a:r>
              <a:rPr sz="2400" dirty="0">
                <a:latin typeface="Arial MT"/>
                <a:cs typeface="Arial MT"/>
              </a:rPr>
              <a:t>Briefly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explain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effect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blast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10" dirty="0">
                <a:latin typeface="Arial MT"/>
                <a:cs typeface="Arial MT"/>
              </a:rPr>
              <a:t> victim</a:t>
            </a:r>
            <a:endParaRPr sz="2400">
              <a:latin typeface="Arial MT"/>
              <a:cs typeface="Arial MT"/>
            </a:endParaRPr>
          </a:p>
          <a:p>
            <a:pPr marL="242570" indent="-240029">
              <a:lnSpc>
                <a:spcPct val="100000"/>
              </a:lnSpc>
              <a:spcBef>
                <a:spcPts val="2000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242570" algn="l"/>
              </a:tabLst>
            </a:pPr>
            <a:r>
              <a:rPr sz="2400" dirty="0">
                <a:latin typeface="Arial MT"/>
                <a:cs typeface="Arial MT"/>
              </a:rPr>
              <a:t>State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cause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injury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death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blast.</a:t>
            </a:r>
            <a:endParaRPr sz="2400">
              <a:latin typeface="Arial MT"/>
              <a:cs typeface="Arial MT"/>
            </a:endParaRPr>
          </a:p>
          <a:p>
            <a:pPr marL="326390" indent="-313690">
              <a:lnSpc>
                <a:spcPct val="100000"/>
              </a:lnSpc>
              <a:spcBef>
                <a:spcPts val="2005"/>
              </a:spcBef>
              <a:buClr>
                <a:srgbClr val="2CA1BE"/>
              </a:buClr>
              <a:buSzPct val="83333"/>
              <a:buFont typeface="Wingdings"/>
              <a:buChar char=""/>
              <a:tabLst>
                <a:tab pos="326390" algn="l"/>
              </a:tabLst>
            </a:pPr>
            <a:r>
              <a:rPr sz="2400" dirty="0">
                <a:latin typeface="Arial MT"/>
                <a:cs typeface="Arial MT"/>
              </a:rPr>
              <a:t>Briefly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State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medicolegal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importance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blast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injuries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9B140B2B-852E-0318-A24C-277EB3C9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11506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066" rIns="0" bIns="0" rtlCol="0">
            <a:spAutoFit/>
          </a:bodyPr>
          <a:lstStyle/>
          <a:p>
            <a:pPr marL="466725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Blasts/</a:t>
            </a:r>
            <a:r>
              <a:rPr spc="-240" dirty="0"/>
              <a:t> </a:t>
            </a:r>
            <a:r>
              <a:rPr spc="-90" dirty="0"/>
              <a:t>Explosion</a:t>
            </a:r>
            <a:r>
              <a:rPr spc="-235" dirty="0"/>
              <a:t> </a:t>
            </a:r>
            <a:r>
              <a:rPr spc="-65" dirty="0"/>
              <a:t>Injuries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194" y="1876351"/>
            <a:ext cx="8882136" cy="44339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91800" y="0"/>
            <a:ext cx="1600200" cy="228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6630" y="892810"/>
            <a:ext cx="11404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u="sng" spc="-1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Blast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6630" y="1531874"/>
            <a:ext cx="10464165" cy="398017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5"/>
              </a:spcBef>
              <a:tabLst>
                <a:tab pos="9592310" algn="l"/>
              </a:tabLst>
            </a:pPr>
            <a:r>
              <a:rPr sz="3200" dirty="0">
                <a:latin typeface="Arial MT"/>
                <a:cs typeface="Arial MT"/>
              </a:rPr>
              <a:t>Sudden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release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large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amount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energy,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heat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and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10" dirty="0">
                <a:latin typeface="Arial MT"/>
                <a:cs typeface="Arial MT"/>
              </a:rPr>
              <a:t>blast waves.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600" b="1" u="sng" spc="-1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Dynamite</a:t>
            </a:r>
            <a:endParaRPr sz="3600">
              <a:latin typeface="Arial"/>
              <a:cs typeface="Arial"/>
            </a:endParaRPr>
          </a:p>
          <a:p>
            <a:pPr marL="2155825" marR="1868170">
              <a:lnSpc>
                <a:spcPts val="4660"/>
              </a:lnSpc>
              <a:spcBef>
                <a:spcPts val="280"/>
              </a:spcBef>
            </a:pP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Nitroglycerine,</a:t>
            </a:r>
            <a:r>
              <a:rPr sz="3200" spc="-1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ammonium</a:t>
            </a:r>
            <a:r>
              <a:rPr sz="32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Arial MT"/>
                <a:cs typeface="Arial MT"/>
              </a:rPr>
              <a:t>nitrate,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saltpeter,</a:t>
            </a:r>
            <a:r>
              <a:rPr sz="3200" spc="-8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aromatic</a:t>
            </a:r>
            <a:r>
              <a:rPr sz="3200" spc="-114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nitro</a:t>
            </a:r>
            <a:r>
              <a:rPr sz="3200" spc="-1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Arial MT"/>
                <a:cs typeface="Arial MT"/>
              </a:rPr>
              <a:t>compounds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990"/>
              </a:lnSpc>
            </a:pPr>
            <a:r>
              <a:rPr sz="3600" b="1" u="sng" spc="-10" dirty="0">
                <a:solidFill>
                  <a:srgbClr val="2CA1BE"/>
                </a:solidFill>
                <a:uFill>
                  <a:solidFill>
                    <a:srgbClr val="2CA1BE"/>
                  </a:solidFill>
                </a:uFill>
                <a:latin typeface="Arial"/>
                <a:cs typeface="Arial"/>
              </a:rPr>
              <a:t>Explosives</a:t>
            </a:r>
            <a:endParaRPr sz="3600">
              <a:latin typeface="Arial"/>
              <a:cs typeface="Arial"/>
            </a:endParaRPr>
          </a:p>
          <a:p>
            <a:pPr marL="2042795">
              <a:lnSpc>
                <a:spcPct val="100000"/>
              </a:lnSpc>
              <a:spcBef>
                <a:spcPts val="815"/>
              </a:spcBef>
            </a:pP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Substances</a:t>
            </a:r>
            <a:r>
              <a:rPr sz="32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having</a:t>
            </a:r>
            <a:r>
              <a:rPr sz="32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D0D0D"/>
                </a:solidFill>
                <a:latin typeface="Arial MT"/>
                <a:cs typeface="Arial MT"/>
              </a:rPr>
              <a:t>shattering</a:t>
            </a:r>
            <a:r>
              <a:rPr sz="32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Arial MT"/>
                <a:cs typeface="Arial MT"/>
              </a:rPr>
              <a:t>effect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91800" y="0"/>
            <a:ext cx="1600200" cy="228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1264</Words>
  <Application>Microsoft Office PowerPoint</Application>
  <PresentationFormat>Widescreen</PresentationFormat>
  <Paragraphs>188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MT</vt:lpstr>
      <vt:lpstr>Bell MT</vt:lpstr>
      <vt:lpstr>Calibri</vt:lpstr>
      <vt:lpstr>Times New Roman</vt:lpstr>
      <vt:lpstr>Wingdings</vt:lpstr>
      <vt:lpstr>Office Theme</vt:lpstr>
      <vt:lpstr>BLAST INJURIES</vt:lpstr>
      <vt:lpstr>PowerPoint Presentation</vt:lpstr>
      <vt:lpstr>Motto of RMU</vt:lpstr>
      <vt:lpstr>Vision of RMU The Dream/ Tomorrow</vt:lpstr>
      <vt:lpstr>Prof Umar’s LGIS model</vt:lpstr>
      <vt:lpstr>SEQUENCE OF LGIS</vt:lpstr>
      <vt:lpstr>LEARNING OBJECTIVES</vt:lpstr>
      <vt:lpstr>Blasts/ Explosion Injuries</vt:lpstr>
      <vt:lpstr>Blast</vt:lpstr>
      <vt:lpstr>Classification of Explosives</vt:lpstr>
      <vt:lpstr>Elements of a Bomb</vt:lpstr>
      <vt:lpstr>Peak Over Pressure(lbs/sq inch)</vt:lpstr>
      <vt:lpstr>PowerPoint Presentation</vt:lpstr>
      <vt:lpstr>Effect Of Blast On Victim</vt:lpstr>
      <vt:lpstr>PowerPoint Presentation</vt:lpstr>
      <vt:lpstr>Effect Of Blast On Victim</vt:lpstr>
      <vt:lpstr>PowerPoint Presentation</vt:lpstr>
      <vt:lpstr>PowerPoint Presentation</vt:lpstr>
      <vt:lpstr>Causes Of Injuries By Blast</vt:lpstr>
      <vt:lpstr>Cause Of Death in Blast</vt:lpstr>
      <vt:lpstr>Medicolegal Importance</vt:lpstr>
      <vt:lpstr>PowerPoint Presentation</vt:lpstr>
      <vt:lpstr>Marshall’s Triad</vt:lpstr>
      <vt:lpstr>PowerPoint Presentation</vt:lpstr>
      <vt:lpstr>Blast Lung</vt:lpstr>
      <vt:lpstr>Research</vt:lpstr>
      <vt:lpstr>Ethical Concerns in Blast injury care</vt:lpstr>
      <vt:lpstr>Family Medicine</vt:lpstr>
      <vt:lpstr>How To Access Digital Library</vt:lpstr>
      <vt:lpstr>Conclusion</vt:lpstr>
      <vt:lpstr> TEXT BOOKS &amp; PRACTICAL NOTEBOOK: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 INJURIES</dc:title>
  <cp:lastModifiedBy>54</cp:lastModifiedBy>
  <cp:revision>7</cp:revision>
  <dcterms:created xsi:type="dcterms:W3CDTF">2025-02-10T11:55:10Z</dcterms:created>
  <dcterms:modified xsi:type="dcterms:W3CDTF">2025-02-25T12:27:39Z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2024-10-14T00:00:00Z</vt:filetime>
  </property>
  <property fmtid="{D5CDD505-2E9C-101B-9397-08002B2CF9AE}" pid="3" name="LastSaved">
    <vt:filetime>2025-02-10T00:00:00Z</vt:filetime>
  </property>
</Properties>
</file>