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8" r:id="rId3"/>
    <p:sldId id="264" r:id="rId4"/>
    <p:sldId id="257" r:id="rId5"/>
    <p:sldId id="267" r:id="rId6"/>
    <p:sldId id="272" r:id="rId7"/>
    <p:sldId id="258" r:id="rId8"/>
    <p:sldId id="260" r:id="rId9"/>
    <p:sldId id="274" r:id="rId10"/>
    <p:sldId id="261" r:id="rId11"/>
    <p:sldId id="262" r:id="rId12"/>
    <p:sldId id="263" r:id="rId13"/>
    <p:sldId id="265" r:id="rId14"/>
    <p:sldId id="270" r:id="rId15"/>
    <p:sldId id="269" r:id="rId16"/>
    <p:sldId id="273"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EFA631-406F-4488-9850-BA5D92F8D85F}" type="datetimeFigureOut">
              <a:rPr lang="en-US" smtClean="0"/>
              <a:t>8/28/2024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CB99AC-CCBB-47F9-A6E3-64326CA333D8}" type="slidenum">
              <a:rPr lang="en-US" smtClean="0"/>
              <a:t>‹#›</a:t>
            </a:fld>
            <a:endParaRPr lang="en-US"/>
          </a:p>
        </p:txBody>
      </p:sp>
    </p:spTree>
    <p:extLst>
      <p:ext uri="{BB962C8B-B14F-4D97-AF65-F5344CB8AC3E}">
        <p14:creationId xmlns:p14="http://schemas.microsoft.com/office/powerpoint/2010/main" val="105502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the official power to make legal decisions and </a:t>
            </a:r>
            <a:r>
              <a:rPr lang="en-US" sz="1200" b="0" i="0" u="sng" kern="1200" dirty="0" err="1">
                <a:solidFill>
                  <a:schemeClr val="tx1"/>
                </a:solidFill>
                <a:latin typeface="+mn-lt"/>
                <a:ea typeface="+mn-ea"/>
                <a:cs typeface="+mn-cs"/>
              </a:rPr>
              <a:t>judgements</a:t>
            </a:r>
            <a:r>
              <a:rPr lang="en-US" sz="1200" b="0" i="0" kern="120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3DCB99AC-CCBB-47F9-A6E3-64326CA333D8}" type="slidenum">
              <a:rPr lang="en-US" smtClean="0"/>
              <a:t>13</a:t>
            </a:fld>
            <a:endParaRPr lang="en-US"/>
          </a:p>
        </p:txBody>
      </p:sp>
    </p:spTree>
    <p:extLst>
      <p:ext uri="{BB962C8B-B14F-4D97-AF65-F5344CB8AC3E}">
        <p14:creationId xmlns:p14="http://schemas.microsoft.com/office/powerpoint/2010/main" val="1437830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588D677-D794-407D-8EA3-7E94D0003F15}" type="datetimeFigureOut">
              <a:rPr lang="en-US" smtClean="0"/>
              <a:pPr/>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8D677-D794-407D-8EA3-7E94D0003F15}" type="datetimeFigureOut">
              <a:rPr lang="en-US" smtClean="0"/>
              <a:pPr/>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8D677-D794-407D-8EA3-7E94D0003F15}" type="datetimeFigureOut">
              <a:rPr lang="en-US" smtClean="0"/>
              <a:pPr/>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8D677-D794-407D-8EA3-7E94D0003F15}" type="datetimeFigureOut">
              <a:rPr lang="en-US" smtClean="0"/>
              <a:pPr/>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8D677-D794-407D-8EA3-7E94D0003F15}" type="datetimeFigureOut">
              <a:rPr lang="en-US" smtClean="0"/>
              <a:pPr/>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88D677-D794-407D-8EA3-7E94D0003F15}" type="datetimeFigureOut">
              <a:rPr lang="en-US" smtClean="0"/>
              <a:pPr/>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8D677-D794-407D-8EA3-7E94D0003F15}" type="datetimeFigureOut">
              <a:rPr lang="en-US" smtClean="0"/>
              <a:pPr/>
              <a:t>8/28/2024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88D677-D794-407D-8EA3-7E94D0003F15}" type="datetimeFigureOut">
              <a:rPr lang="en-US" smtClean="0"/>
              <a:pPr/>
              <a:t>8/28/2024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8D677-D794-407D-8EA3-7E94D0003F15}" type="datetimeFigureOut">
              <a:rPr lang="en-US" smtClean="0"/>
              <a:pPr/>
              <a:t>8/28/2024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8D677-D794-407D-8EA3-7E94D0003F15}" type="datetimeFigureOut">
              <a:rPr lang="en-US" smtClean="0"/>
              <a:pPr/>
              <a:t>8/28/2024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699C7-7962-4064-9310-F0E1270327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Biomedical Ethics</a:t>
            </a:r>
          </a:p>
        </p:txBody>
      </p:sp>
      <p:sp>
        <p:nvSpPr>
          <p:cNvPr id="3" name="Subtitle 2"/>
          <p:cNvSpPr>
            <a:spLocks noGrp="1"/>
          </p:cNvSpPr>
          <p:nvPr>
            <p:ph type="subTitle" idx="1"/>
          </p:nvPr>
        </p:nvSpPr>
        <p:spPr/>
        <p:txBody>
          <a:bodyPr/>
          <a:lstStyle/>
          <a:p>
            <a:r>
              <a:rPr lang="en-US" dirty="0" err="1"/>
              <a:t>Dr.Sidra</a:t>
            </a:r>
            <a:r>
              <a:rPr lang="en-US" dirty="0"/>
              <a:t> </a:t>
            </a:r>
            <a:r>
              <a:rPr lang="en-US" dirty="0" err="1"/>
              <a:t>Hamid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Autonomy</a:t>
            </a:r>
          </a:p>
        </p:txBody>
      </p:sp>
      <p:sp>
        <p:nvSpPr>
          <p:cNvPr id="3" name="Content Placeholder 2"/>
          <p:cNvSpPr>
            <a:spLocks noGrp="1"/>
          </p:cNvSpPr>
          <p:nvPr>
            <p:ph idx="1"/>
          </p:nvPr>
        </p:nvSpPr>
        <p:spPr/>
        <p:txBody>
          <a:bodyPr>
            <a:normAutofit fontScale="85000" lnSpcReduction="20000"/>
          </a:bodyPr>
          <a:lstStyle/>
          <a:p>
            <a:r>
              <a:rPr lang="en-US" dirty="0"/>
              <a:t>Autonomy means that </a:t>
            </a:r>
            <a:r>
              <a:rPr lang="en-US" b="1" dirty="0"/>
              <a:t>the patients are able to make independent decisions</a:t>
            </a:r>
            <a:r>
              <a:rPr lang="en-US" dirty="0"/>
              <a:t>. This means that doctors &amp; nurses should be sure patients have all of the needed information that is required to make a decision about their medical care and are educated. They do not influence the patient's choice.</a:t>
            </a:r>
          </a:p>
          <a:p>
            <a:r>
              <a:rPr lang="en-US" dirty="0"/>
              <a:t>The Right of Self-Determination or Autonomy would include </a:t>
            </a:r>
            <a:r>
              <a:rPr lang="en-US" b="1" dirty="0"/>
              <a:t>the right to refuse treatment, the right to participate in research or refuse it</a:t>
            </a:r>
            <a:r>
              <a:rPr lang="en-US" dirty="0"/>
              <a:t>. To exercise this right would require Informed Consent.</a:t>
            </a:r>
          </a:p>
          <a:p>
            <a:pPr>
              <a:buNone/>
            </a:pPr>
            <a:br>
              <a:rPr lang="en-US" dirty="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Beneficience</a:t>
            </a:r>
            <a:endParaRPr lang="en-US" dirty="0"/>
          </a:p>
        </p:txBody>
      </p:sp>
      <p:sp>
        <p:nvSpPr>
          <p:cNvPr id="3" name="Content Placeholder 2"/>
          <p:cNvSpPr>
            <a:spLocks noGrp="1"/>
          </p:cNvSpPr>
          <p:nvPr>
            <p:ph idx="1"/>
          </p:nvPr>
        </p:nvSpPr>
        <p:spPr/>
        <p:txBody>
          <a:bodyPr/>
          <a:lstStyle/>
          <a:p>
            <a:r>
              <a:rPr lang="en-US" dirty="0"/>
              <a:t>More commonly in medical ethics, beneficence is understood as </a:t>
            </a:r>
            <a:r>
              <a:rPr lang="en-US" b="1" dirty="0"/>
              <a:t>a principle requiring that physicians provide, and to the best of their ability, positive benefits such as good health, prevent and remove harmful conditions from patients</a:t>
            </a:r>
            <a:r>
              <a:rPr lang="en-US"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Truth and Justice</a:t>
            </a:r>
          </a:p>
        </p:txBody>
      </p:sp>
      <p:sp>
        <p:nvSpPr>
          <p:cNvPr id="3" name="Content Placeholder 2"/>
          <p:cNvSpPr>
            <a:spLocks noGrp="1"/>
          </p:cNvSpPr>
          <p:nvPr>
            <p:ph idx="1"/>
          </p:nvPr>
        </p:nvSpPr>
        <p:spPr/>
        <p:txBody>
          <a:bodyPr>
            <a:normAutofit fontScale="92500" lnSpcReduction="10000"/>
          </a:bodyPr>
          <a:lstStyle/>
          <a:p>
            <a:r>
              <a:rPr lang="en-US" dirty="0"/>
              <a:t>Justice in the context of medical ethics – is </a:t>
            </a:r>
            <a:r>
              <a:rPr lang="en-US" b="1" dirty="0"/>
              <a:t>the principle that when weighing up if something is ethical or not, we have to think about whether it's compatible with the law, the patient's rights, and if it's fair and balanced</a:t>
            </a:r>
            <a:r>
              <a:rPr lang="en-US" dirty="0"/>
              <a:t>.</a:t>
            </a:r>
          </a:p>
          <a:p>
            <a:r>
              <a:rPr lang="en-US" dirty="0"/>
              <a:t>Justice and fairness are used sometimes in place of each other.</a:t>
            </a:r>
          </a:p>
          <a:p>
            <a:r>
              <a:rPr lang="en-US" dirty="0"/>
              <a:t>Equality and/or Equity concept</a:t>
            </a:r>
          </a:p>
          <a:p>
            <a:pPr>
              <a:buNone/>
            </a:pP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914400" y="1676400"/>
            <a:ext cx="7176200" cy="42767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195862" y="609600"/>
            <a:ext cx="8948138" cy="5396706"/>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cstate="print"/>
          <a:srcRect b="25389"/>
          <a:stretch>
            <a:fillRect/>
          </a:stretch>
        </p:blipFill>
        <p:spPr bwMode="auto">
          <a:xfrm>
            <a:off x="685800" y="457200"/>
            <a:ext cx="7848600" cy="55626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Biomedical Ethical issues</a:t>
            </a:r>
          </a:p>
        </p:txBody>
      </p:sp>
      <p:sp>
        <p:nvSpPr>
          <p:cNvPr id="3" name="Content Placeholder 2"/>
          <p:cNvSpPr>
            <a:spLocks noGrp="1"/>
          </p:cNvSpPr>
          <p:nvPr>
            <p:ph idx="1"/>
          </p:nvPr>
        </p:nvSpPr>
        <p:spPr>
          <a:ln>
            <a:solidFill>
              <a:schemeClr val="accent1"/>
            </a:solidFill>
          </a:ln>
        </p:spPr>
        <p:txBody>
          <a:bodyPr>
            <a:normAutofit fontScale="77500" lnSpcReduction="20000"/>
          </a:bodyPr>
          <a:lstStyle/>
          <a:p>
            <a:pPr>
              <a:buNone/>
            </a:pPr>
            <a:endParaRPr lang="en-US" dirty="0"/>
          </a:p>
          <a:p>
            <a:pPr lvl="1"/>
            <a:r>
              <a:rPr lang="en-US" dirty="0"/>
              <a:t>(1) Patients’ Rights</a:t>
            </a:r>
          </a:p>
          <a:p>
            <a:pPr lvl="1"/>
            <a:r>
              <a:rPr lang="en-US" dirty="0"/>
              <a:t> (2) Equity of resources</a:t>
            </a:r>
          </a:p>
          <a:p>
            <a:pPr lvl="1"/>
            <a:r>
              <a:rPr lang="en-US" dirty="0"/>
              <a:t> (3) Confidentiality of the patients</a:t>
            </a:r>
          </a:p>
          <a:p>
            <a:pPr lvl="1"/>
            <a:r>
              <a:rPr lang="en-US" dirty="0"/>
              <a:t> (4) Patient Safety</a:t>
            </a:r>
          </a:p>
          <a:p>
            <a:pPr lvl="1"/>
            <a:r>
              <a:rPr lang="en-US" dirty="0"/>
              <a:t>(5) Conflict of Interests</a:t>
            </a:r>
          </a:p>
          <a:p>
            <a:pPr lvl="1"/>
            <a:r>
              <a:rPr lang="en-US" dirty="0"/>
              <a:t>(6) Ethics of privatization</a:t>
            </a:r>
          </a:p>
          <a:p>
            <a:pPr lvl="1"/>
            <a:r>
              <a:rPr lang="en-US" dirty="0"/>
              <a:t> (7) Informed Consent</a:t>
            </a:r>
          </a:p>
          <a:p>
            <a:pPr lvl="1"/>
            <a:r>
              <a:rPr lang="en-US" dirty="0"/>
              <a:t> (8) Dealing with the opposite sex</a:t>
            </a:r>
          </a:p>
          <a:p>
            <a:pPr lvl="1"/>
            <a:r>
              <a:rPr lang="en-US" dirty="0"/>
              <a:t>(9) Beginning and end of life</a:t>
            </a:r>
          </a:p>
          <a:p>
            <a:pPr lvl="1"/>
            <a:r>
              <a:rPr lang="en-US" dirty="0"/>
              <a:t> (10) Healthcare team ethics</a:t>
            </a:r>
          </a:p>
          <a:p>
            <a:pPr>
              <a:buNone/>
            </a:pPr>
            <a:br>
              <a:rPr lang="en-US" dirty="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10242" name="AutoShape 2" descr="1,000+ Best Thank You Images · 100% Free Download · Pexels Stock 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43" name="Picture 3" descr="C:\Users\Dr Sidra\Desktop\download (2).jpg"/>
          <p:cNvPicPr>
            <a:picLocks noChangeAspect="1" noChangeArrowheads="1"/>
          </p:cNvPicPr>
          <p:nvPr/>
        </p:nvPicPr>
        <p:blipFill>
          <a:blip r:embed="rId2" cstate="print"/>
          <a:srcRect/>
          <a:stretch>
            <a:fillRect/>
          </a:stretch>
        </p:blipFill>
        <p:spPr bwMode="auto">
          <a:xfrm>
            <a:off x="564213" y="381000"/>
            <a:ext cx="8130083" cy="5791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pPr>
              <a:buNone/>
            </a:pPr>
            <a:endParaRPr lang="en-US" dirty="0"/>
          </a:p>
          <a:p>
            <a:r>
              <a:rPr lang="en-GB" dirty="0"/>
              <a:t> Islamic peculiarity  of Biomedical ethics</a:t>
            </a:r>
          </a:p>
          <a:p>
            <a:r>
              <a:rPr lang="en-GB" dirty="0"/>
              <a:t>Introduction of biomedical ethics</a:t>
            </a:r>
          </a:p>
          <a:p>
            <a:pPr>
              <a:buNone/>
            </a:pPr>
            <a:endParaRPr lang="en-GB" dirty="0"/>
          </a:p>
          <a:p>
            <a:pPr>
              <a:buNone/>
            </a:pPr>
            <a:r>
              <a:rPr lang="en-GB" dirty="0"/>
              <a:t>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Sayings of Holy </a:t>
            </a:r>
            <a:r>
              <a:rPr lang="en-US" dirty="0" err="1"/>
              <a:t>Prphet</a:t>
            </a:r>
            <a:r>
              <a:rPr lang="en-US" dirty="0"/>
              <a:t> (PBUH)</a:t>
            </a:r>
          </a:p>
        </p:txBody>
      </p:sp>
      <p:sp>
        <p:nvSpPr>
          <p:cNvPr id="3" name="Content Placeholder 2"/>
          <p:cNvSpPr>
            <a:spLocks noGrp="1"/>
          </p:cNvSpPr>
          <p:nvPr>
            <p:ph idx="1"/>
          </p:nvPr>
        </p:nvSpPr>
        <p:spPr/>
        <p:txBody>
          <a:bodyPr/>
          <a:lstStyle/>
          <a:p>
            <a:pPr algn="r"/>
            <a:r>
              <a:rPr lang="ar-SA" dirty="0"/>
              <a:t>اِنَّمَا بُعِثْتُ لِأُتَمِّمَ مَکَارِمَ الْاَخْلَاقِ </a:t>
            </a:r>
            <a:endParaRPr lang="ur-PK" dirty="0"/>
          </a:p>
          <a:p>
            <a:pPr algn="ctr">
              <a:buNone/>
            </a:pPr>
            <a:r>
              <a:rPr lang="ar-SA" dirty="0">
                <a:solidFill>
                  <a:srgbClr val="00B0F0"/>
                </a:solidFill>
              </a:rPr>
              <a:t>میں مکارمِ اخلاق کی تکمیل کے لیے بھیجا گیا ہوں</a:t>
            </a:r>
            <a:endParaRPr lang="ur-PK" dirty="0">
              <a:solidFill>
                <a:srgbClr val="00B0F0"/>
              </a:solidFill>
            </a:endParaRPr>
          </a:p>
          <a:p>
            <a:pPr algn="r">
              <a:buNone/>
            </a:pPr>
            <a:r>
              <a:rPr lang="ur-PK" dirty="0"/>
              <a:t>	</a:t>
            </a:r>
            <a:r>
              <a:rPr lang="ar-SA" dirty="0"/>
              <a:t>۔(احمد)</a:t>
            </a:r>
            <a:endParaRPr lang="ur-PK" dirty="0"/>
          </a:p>
          <a:p>
            <a:pPr algn="r" rtl="1"/>
            <a:r>
              <a:rPr lang="ar-SA" dirty="0"/>
              <a:t>مَنْ تَطَبَّبَ وَلَمْ یُعْلَمْ مِنْہٗ طِبٌّ فَھُوَ ضَامِنٌ (ابوداؤد)</a:t>
            </a:r>
          </a:p>
          <a:p>
            <a:pPr algn="r" rtl="1"/>
            <a:r>
              <a:rPr lang="ar-SA" dirty="0">
                <a:solidFill>
                  <a:srgbClr val="00B0F0"/>
                </a:solidFill>
              </a:rPr>
              <a:t>جو آد</a:t>
            </a:r>
            <a:r>
              <a:rPr lang="ur-PK" dirty="0">
                <a:solidFill>
                  <a:srgbClr val="00B0F0"/>
                </a:solidFill>
              </a:rPr>
              <a:t> </a:t>
            </a:r>
            <a:r>
              <a:rPr lang="ar-SA" dirty="0">
                <a:solidFill>
                  <a:srgbClr val="00B0F0"/>
                </a:solidFill>
              </a:rPr>
              <a:t>می تجربے کے بغیر طبیب بن بیٹھا وہ (نقصان کی صورت میں) جواب دہ ہوگا۔</a:t>
            </a:r>
            <a:endParaRPr lang="ur-PK" dirty="0">
              <a:solidFill>
                <a:srgbClr val="00B0F0"/>
              </a:solidFill>
            </a:endParaRPr>
          </a:p>
          <a:p>
            <a:pPr algn="r" rtl="1"/>
            <a:r>
              <a:rPr lang="ar-SA" dirty="0"/>
              <a:t>خیر الناس من ینفع الناس(کنز العمال: ج ۸ ص ۲۰۱، کتاب المواعظ والرقاق والخطب والحکم من قسم الافعال)</a:t>
            </a:r>
            <a:endParaRPr lang="ur-PK" dirty="0"/>
          </a:p>
          <a:p>
            <a:pPr algn="r" rtl="1"/>
            <a:endParaRPr lang="ar-SA" dirty="0"/>
          </a:p>
          <a:p>
            <a:pPr algn="r" rtl="1"/>
            <a:endParaRPr lang="ar-SA" dirty="0"/>
          </a:p>
          <a:p>
            <a:pPr algn="r">
              <a:buNone/>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Biomedical ethics</a:t>
            </a:r>
          </a:p>
        </p:txBody>
      </p:sp>
      <p:sp>
        <p:nvSpPr>
          <p:cNvPr id="3" name="Content Placeholder 2"/>
          <p:cNvSpPr>
            <a:spLocks noGrp="1"/>
          </p:cNvSpPr>
          <p:nvPr>
            <p:ph idx="1"/>
          </p:nvPr>
        </p:nvSpPr>
        <p:spPr/>
        <p:txBody>
          <a:bodyPr>
            <a:normAutofit/>
          </a:bodyPr>
          <a:lstStyle/>
          <a:p>
            <a:r>
              <a:rPr lang="en-US" dirty="0"/>
              <a:t>Biomedical ethics are defined as:</a:t>
            </a:r>
          </a:p>
          <a:p>
            <a:pPr lvl="1"/>
            <a:r>
              <a:rPr lang="en-US" dirty="0"/>
              <a:t> “The </a:t>
            </a:r>
            <a:r>
              <a:rPr lang="en-US" dirty="0">
                <a:solidFill>
                  <a:srgbClr val="00B0F0"/>
                </a:solidFill>
              </a:rPr>
              <a:t>moral principles</a:t>
            </a:r>
            <a:r>
              <a:rPr lang="en-US" dirty="0"/>
              <a:t>, which should guide the </a:t>
            </a:r>
            <a:r>
              <a:rPr lang="en-US" dirty="0">
                <a:solidFill>
                  <a:schemeClr val="accent2">
                    <a:lumMod val="75000"/>
                  </a:schemeClr>
                </a:solidFill>
              </a:rPr>
              <a:t>members of the medical profession </a:t>
            </a:r>
            <a:r>
              <a:rPr lang="en-US" dirty="0"/>
              <a:t>in the course of their practice of medicine and in relationship </a:t>
            </a:r>
            <a:r>
              <a:rPr lang="en-US" dirty="0">
                <a:solidFill>
                  <a:schemeClr val="accent4">
                    <a:lumMod val="75000"/>
                  </a:schemeClr>
                </a:solidFill>
              </a:rPr>
              <a:t>with their patients </a:t>
            </a:r>
            <a:r>
              <a:rPr lang="en-US" dirty="0"/>
              <a:t>and </a:t>
            </a:r>
            <a:r>
              <a:rPr lang="en-US" dirty="0">
                <a:solidFill>
                  <a:srgbClr val="0070C0"/>
                </a:solidFill>
              </a:rPr>
              <a:t>other members of the profession.”</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Biomedical ethics</a:t>
            </a:r>
          </a:p>
        </p:txBody>
      </p:sp>
      <p:sp>
        <p:nvSpPr>
          <p:cNvPr id="3" name="Content Placeholder 2"/>
          <p:cNvSpPr>
            <a:spLocks noGrp="1"/>
          </p:cNvSpPr>
          <p:nvPr>
            <p:ph idx="1"/>
          </p:nvPr>
        </p:nvSpPr>
        <p:spPr/>
        <p:txBody>
          <a:bodyPr>
            <a:normAutofit/>
          </a:bodyPr>
          <a:lstStyle/>
          <a:p>
            <a:pPr>
              <a:buNone/>
            </a:pPr>
            <a:endParaRPr lang="en-US" dirty="0"/>
          </a:p>
          <a:p>
            <a:r>
              <a:rPr lang="en-US" dirty="0"/>
              <a:t> It is a </a:t>
            </a:r>
            <a:r>
              <a:rPr lang="en-US" dirty="0">
                <a:solidFill>
                  <a:schemeClr val="tx2">
                    <a:lumMod val="60000"/>
                    <a:lumOff val="40000"/>
                  </a:schemeClr>
                </a:solidFill>
              </a:rPr>
              <a:t>code of conduct for the members of the medical profession </a:t>
            </a:r>
            <a:r>
              <a:rPr lang="en-US" dirty="0"/>
              <a:t>in order to render the best possible </a:t>
            </a:r>
            <a:r>
              <a:rPr lang="en-US" dirty="0">
                <a:solidFill>
                  <a:schemeClr val="accent4">
                    <a:lumMod val="60000"/>
                    <a:lumOff val="40000"/>
                  </a:schemeClr>
                </a:solidFill>
              </a:rPr>
              <a:t>services to humanity </a:t>
            </a:r>
            <a:r>
              <a:rPr lang="en-US" dirty="0"/>
              <a:t>and maintain the </a:t>
            </a:r>
            <a:r>
              <a:rPr lang="en-US" dirty="0">
                <a:solidFill>
                  <a:schemeClr val="accent2">
                    <a:lumMod val="75000"/>
                  </a:schemeClr>
                </a:solidFill>
              </a:rPr>
              <a:t>honor and dignity of the profession</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85000" lnSpcReduction="10000"/>
          </a:bodyPr>
          <a:lstStyle/>
          <a:p>
            <a:r>
              <a:rPr lang="en-US" dirty="0"/>
              <a:t>Thomas L Beauchamp (1939—present) and James F Childress (1940—present) are </a:t>
            </a:r>
            <a:r>
              <a:rPr lang="en-US" b="1" dirty="0"/>
              <a:t>American philosophers, best known for their work in medical ethics</a:t>
            </a:r>
            <a:r>
              <a:rPr lang="en-US" dirty="0"/>
              <a:t>. </a:t>
            </a:r>
          </a:p>
          <a:p>
            <a:r>
              <a:rPr lang="en-US" dirty="0"/>
              <a:t>Their book Principles of Biomedical Ethics was first published in 1985, where it quickly became a must read for medical students, researchers, and academics</a:t>
            </a:r>
          </a:p>
        </p:txBody>
      </p:sp>
      <p:pic>
        <p:nvPicPr>
          <p:cNvPr id="4098" name="Picture 2" descr="C:\Users\Dr Sidra\Desktop\Big-Thinkers-Beauchamp-Childress.png"/>
          <p:cNvPicPr>
            <a:picLocks noGrp="1" noChangeAspect="1" noChangeArrowheads="1"/>
          </p:cNvPicPr>
          <p:nvPr>
            <p:ph sz="half" idx="2"/>
          </p:nvPr>
        </p:nvPicPr>
        <p:blipFill>
          <a:blip r:embed="rId2" cstate="print"/>
          <a:srcRect/>
          <a:stretch>
            <a:fillRect/>
          </a:stretch>
        </p:blipFill>
        <p:spPr bwMode="auto">
          <a:xfrm>
            <a:off x="4724400" y="1676400"/>
            <a:ext cx="4038600" cy="3657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four principles of Beauchamp and Childress </a:t>
            </a:r>
          </a:p>
        </p:txBody>
      </p:sp>
      <p:sp>
        <p:nvSpPr>
          <p:cNvPr id="3" name="Content Placeholder 2"/>
          <p:cNvSpPr>
            <a:spLocks noGrp="1"/>
          </p:cNvSpPr>
          <p:nvPr>
            <p:ph idx="1"/>
          </p:nvPr>
        </p:nvSpPr>
        <p:spPr/>
        <p:txBody>
          <a:bodyPr/>
          <a:lstStyle/>
          <a:p>
            <a:r>
              <a:rPr lang="en-US" dirty="0"/>
              <a:t>The four principles of Beauchamp and Childress - </a:t>
            </a:r>
            <a:r>
              <a:rPr lang="en-US" b="1" dirty="0"/>
              <a:t>autonomy, non-</a:t>
            </a:r>
            <a:r>
              <a:rPr lang="en-US" b="1" dirty="0" err="1"/>
              <a:t>maleficence</a:t>
            </a:r>
            <a:r>
              <a:rPr lang="en-US" b="1" dirty="0"/>
              <a:t>, beneficence and justice</a:t>
            </a:r>
            <a:r>
              <a:rPr lang="en-US" dirty="0"/>
              <a:t> </a:t>
            </a:r>
          </a:p>
          <a:p>
            <a:r>
              <a:rPr lang="en-US" dirty="0"/>
              <a:t> have been extremely influential in the field of medical ethics, and are fundamental for understanding the current approach to ethical assessment in health care.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t>
            </a:r>
            <a:r>
              <a:rPr lang="en-US" dirty="0" err="1"/>
              <a:t>maleficence</a:t>
            </a:r>
            <a:endParaRPr lang="en-US" dirty="0"/>
          </a:p>
        </p:txBody>
      </p:sp>
      <p:sp>
        <p:nvSpPr>
          <p:cNvPr id="3" name="Content Placeholder 2"/>
          <p:cNvSpPr>
            <a:spLocks noGrp="1"/>
          </p:cNvSpPr>
          <p:nvPr>
            <p:ph idx="1"/>
          </p:nvPr>
        </p:nvSpPr>
        <p:spPr/>
        <p:txBody>
          <a:bodyPr/>
          <a:lstStyle/>
          <a:p>
            <a:r>
              <a:rPr lang="en-US" dirty="0"/>
              <a:t>The principle of non-</a:t>
            </a:r>
            <a:r>
              <a:rPr lang="en-US" dirty="0" err="1"/>
              <a:t>maleficence</a:t>
            </a:r>
            <a:r>
              <a:rPr lang="en-US" dirty="0"/>
              <a:t> holds that there is an obligation not to inflict harm on others.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Example: stopping a medication known to be harmful or refusing to give a medication to a patient if it has not been proven to be effective.</a:t>
            </a:r>
          </a:p>
          <a:p>
            <a:r>
              <a:rPr lang="en-US" dirty="0"/>
              <a:t>Covid-19 vaccination??</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2914</TotalTime>
  <Words>624</Words>
  <Application>Microsoft Office PowerPoint</Application>
  <PresentationFormat>On-screen Show (4:3)</PresentationFormat>
  <Paragraphs>57</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Biomedical Ethics</vt:lpstr>
      <vt:lpstr>Learning objectives</vt:lpstr>
      <vt:lpstr>The Sayings of Holy Prphet (PBUH)</vt:lpstr>
      <vt:lpstr>Biomedical ethics</vt:lpstr>
      <vt:lpstr>Biomedical ethics</vt:lpstr>
      <vt:lpstr>PowerPoint Presentation</vt:lpstr>
      <vt:lpstr>The four principles of Beauchamp and Childress </vt:lpstr>
      <vt:lpstr>Non-maleficence</vt:lpstr>
      <vt:lpstr>PowerPoint Presentation</vt:lpstr>
      <vt:lpstr>Autonomy</vt:lpstr>
      <vt:lpstr>Beneficience</vt:lpstr>
      <vt:lpstr>Truth and Justice</vt:lpstr>
      <vt:lpstr>PowerPoint Presentation</vt:lpstr>
      <vt:lpstr>PowerPoint Presentation</vt:lpstr>
      <vt:lpstr>PowerPoint Presentation</vt:lpstr>
      <vt:lpstr>Major Biomedical Ethical issues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Ethics</dc:title>
  <dc:creator>asd</dc:creator>
  <cp:lastModifiedBy>dell</cp:lastModifiedBy>
  <cp:revision>28</cp:revision>
  <dcterms:created xsi:type="dcterms:W3CDTF">2022-10-29T14:12:37Z</dcterms:created>
  <dcterms:modified xsi:type="dcterms:W3CDTF">2024-08-28T09:31:49Z</dcterms:modified>
</cp:coreProperties>
</file>