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36"/>
  </p:notesMasterIdLst>
  <p:sldIdLst>
    <p:sldId id="300" r:id="rId2"/>
    <p:sldId id="302" r:id="rId3"/>
    <p:sldId id="342" r:id="rId4"/>
    <p:sldId id="343" r:id="rId5"/>
    <p:sldId id="319" r:id="rId6"/>
    <p:sldId id="331" r:id="rId7"/>
    <p:sldId id="344" r:id="rId8"/>
    <p:sldId id="266" r:id="rId9"/>
    <p:sldId id="345" r:id="rId10"/>
    <p:sldId id="289" r:id="rId11"/>
    <p:sldId id="307" r:id="rId12"/>
    <p:sldId id="288" r:id="rId13"/>
    <p:sldId id="270" r:id="rId14"/>
    <p:sldId id="346" r:id="rId15"/>
    <p:sldId id="259" r:id="rId16"/>
    <p:sldId id="267" r:id="rId17"/>
    <p:sldId id="260" r:id="rId18"/>
    <p:sldId id="282" r:id="rId19"/>
    <p:sldId id="291" r:id="rId20"/>
    <p:sldId id="278" r:id="rId21"/>
    <p:sldId id="285" r:id="rId22"/>
    <p:sldId id="292" r:id="rId23"/>
    <p:sldId id="275" r:id="rId24"/>
    <p:sldId id="280" r:id="rId25"/>
    <p:sldId id="281" r:id="rId26"/>
    <p:sldId id="296" r:id="rId27"/>
    <p:sldId id="347" r:id="rId28"/>
    <p:sldId id="348" r:id="rId29"/>
    <p:sldId id="349" r:id="rId30"/>
    <p:sldId id="350" r:id="rId31"/>
    <p:sldId id="330" r:id="rId32"/>
    <p:sldId id="304" r:id="rId33"/>
    <p:sldId id="305" r:id="rId34"/>
    <p:sldId id="306" r:id="rId35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8" autoAdjust="0"/>
    <p:restoredTop sz="94654"/>
  </p:normalViewPr>
  <p:slideViewPr>
    <p:cSldViewPr snapToGrid="0">
      <p:cViewPr varScale="1">
        <p:scale>
          <a:sx n="60" d="100"/>
          <a:sy n="60" d="100"/>
        </p:scale>
        <p:origin x="5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5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B269A-A2BA-7747-9574-E275C945A5F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56D7A-39E6-5349-971F-D8381251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formerly known as benign prostatic hypertrophy,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56D7A-39E6-5349-971F-D838125143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2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Permanent catheter for pts unfit for surgery. Treat symptoms not size of prostate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56D7A-39E6-5349-971F-D838125143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56D7A-39E6-5349-971F-D838125143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56D7A-39E6-5349-971F-D838125143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6A0F-2B28-AAE6-9BC2-340FC681D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8BB2F-3594-1915-8822-C1C6C0C43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8EE96-6D27-26FE-6932-9DA406B0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7F718-DB66-D990-AE8C-6BE42320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43F25-931B-0C2A-9226-3EB4AA00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7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DE59-6A30-FB90-2FCC-4D0CB138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0FDE1-DF43-8EF6-DCC0-29B478B4F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DDC0-9F5E-7950-E5CB-ACAA8BD0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4D91D-4C80-4035-A5EB-565A2580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7C602-144A-0D6D-EED0-77973B5F9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B0546E-ACA6-4225-8298-2D9D01BE0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8D1A0-68C7-4AEF-4249-4277DF8C9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DC1A6-D5E5-6DCA-88FE-BE93825B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9860-AACE-4871-A2EB-F1F321A2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C92A0-7DC5-F69C-6D3F-0E43B511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0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873E-9349-205C-C86C-8B01957A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4607-CD7C-9F0E-45A4-95B5F243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1059D-1FBB-3BF0-2F72-49591741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7DC42-4C61-8F82-3A2E-34646D2E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8B57F-B8C0-408D-5F52-11622B10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7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6548-E3C2-6B16-A2D6-1FFCCCEF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EE96F-4862-71A3-CE46-D48186B70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88C5E-B4CD-72C3-AD61-D660F8FC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C8A9C-961D-7D3E-FEB4-825B791F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2BB10-8E1D-E6B5-A6E4-1587DC8A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FF91-654F-36BC-96F1-F11F00FA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9F0F-6393-07FE-5D7E-A4A9332EE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DA585-193E-8550-434A-85F94FF29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021D3-B813-C39F-7AB9-35C2747F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E881D-A880-4871-B53D-323CA880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B4599-B1C6-613E-5F5E-5B354F52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9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EDE6-6B95-3561-5C10-EB1804D6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7CABF-26B5-2391-A87D-BB6F3BB4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81D96-6F4D-70B1-40FB-C2D895019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DEE1E-5CDF-B5FC-0365-0CE1EAD4C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E7D98-8CBC-5015-7638-0377E5F72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3BFEB-A7C3-909A-7F8F-B27B63EC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CCC415-33B0-27F7-F1B9-2C955609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876B4-AA5B-7548-8408-C406724E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5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B9B1-A5C6-8080-438E-E4D48B64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2593C-72E1-9DA7-1B6C-274464AD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152DA-0136-22C7-12BC-9776EE29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C8E01-13D0-50D5-41DD-1BE36A77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1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3EBAF-C106-328A-AF0E-1FB1B422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093AE-8FCA-DD18-4D66-F47263B8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28BF9-B50B-6E95-5FE5-FF3F9D8E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9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F457-66D0-7DE1-1A0B-1D7F1EEB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A6C4-8E0D-ECBD-249F-3DEA3604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7DF74-4F65-D0CF-4AF6-1F451FB5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0C069-B591-4255-D48C-1FAD48B5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5ACA7-99F2-3690-086F-77DFBC91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A4822-780A-629E-2452-6BAE3D26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1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B9B8-CEE6-BF07-CDA8-6938CC69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FA09C-A1D0-4367-86A8-9C12C6923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FF65B-0C89-5E4A-FD98-8C612BDF5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4F42D-78EB-0903-EE0D-BB6474EA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0CBF2-141F-4127-A075-0CECDB53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ABEF9-EFDC-F0EA-AD70-C24EA397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7F9B6D-8166-93D6-735E-A395776B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2F577-A1D7-33FE-EC68-153EA83D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FA942-4DD5-620F-4BE1-2A5698E72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A7B96-A9EF-42FD-8201-9831ABFA091D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9334D-D9D2-F841-9594-F25079728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30248-F195-18A8-FC9D-A400B66D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69250-3008-4523-9CB5-57127A202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1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8764-12AA-594A-617D-220EF6DF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DADB0-3B29-531A-9C2A-4A380C937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074" name="Picture 2" descr="Get to know the causes of frequent urination">
            <a:extLst>
              <a:ext uri="{FF2B5EF4-FFF2-40B4-BE49-F238E27FC236}">
                <a16:creationId xmlns:a16="http://schemas.microsoft.com/office/drawing/2014/main" id="{3EA2C1D7-69AE-867F-B88E-A7AAE2D82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0"/>
            <a:ext cx="11587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6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D818-764A-AA3E-AAA3-445BCF33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Anatomy of Prostate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6DD7-F57F-C43A-D89B-1FBFCC05B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solidFill>
                  <a:srgbClr val="444444"/>
                </a:solidFill>
                <a:effectLst/>
              </a:rPr>
              <a:t>Prostate weighs 20g</a:t>
            </a:r>
          </a:p>
          <a:p>
            <a:endParaRPr lang="en-GB" sz="2800" b="0" i="0" dirty="0">
              <a:solidFill>
                <a:srgbClr val="444444"/>
              </a:solidFill>
              <a:effectLst/>
            </a:endParaRPr>
          </a:p>
          <a:p>
            <a:r>
              <a:rPr lang="en-GB" sz="2800" b="0" i="0" dirty="0">
                <a:solidFill>
                  <a:srgbClr val="444444"/>
                </a:solidFill>
                <a:effectLst/>
              </a:rPr>
              <a:t>Apex = inferior portion of prostate, continuous with striated sphincter</a:t>
            </a:r>
          </a:p>
          <a:p>
            <a:endParaRPr lang="en-GB" sz="2800" b="0" i="0" dirty="0">
              <a:solidFill>
                <a:srgbClr val="444444"/>
              </a:solidFill>
              <a:effectLst/>
            </a:endParaRPr>
          </a:p>
          <a:p>
            <a:r>
              <a:rPr lang="en-GB" sz="2800" b="0" i="0" dirty="0">
                <a:solidFill>
                  <a:srgbClr val="444444"/>
                </a:solidFill>
                <a:effectLst/>
              </a:rPr>
              <a:t>Base = superior portion and continuous with bladder neck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4448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6424-A197-1A8A-B647-09C07348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73A30-0DEF-2E7C-61DC-2AAA4427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026" name="Picture 2" descr="The Prostate Gland | SpringerLink">
            <a:extLst>
              <a:ext uri="{FF2B5EF4-FFF2-40B4-BE49-F238E27FC236}">
                <a16:creationId xmlns:a16="http://schemas.microsoft.com/office/drawing/2014/main" id="{C7C0C649-14FD-2875-6C33-CF37E012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7" y="343142"/>
            <a:ext cx="10008524" cy="58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3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2528-1737-FC6A-3C07-11492818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D781-5F39-8A78-69F6-5A70D330C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800" b="1" i="0" dirty="0">
                <a:solidFill>
                  <a:srgbClr val="32323C"/>
                </a:solidFill>
                <a:effectLst/>
              </a:rPr>
              <a:t>Central zone </a:t>
            </a:r>
            <a:r>
              <a:rPr lang="en-GB" sz="2800" b="0" i="0" dirty="0">
                <a:solidFill>
                  <a:srgbClr val="32323C"/>
                </a:solidFill>
                <a:effectLst/>
              </a:rPr>
              <a:t>–</a:t>
            </a:r>
            <a:r>
              <a:rPr lang="en-GB" sz="2800" b="1" i="0" dirty="0">
                <a:solidFill>
                  <a:srgbClr val="32323C"/>
                </a:solidFill>
                <a:effectLst/>
              </a:rPr>
              <a:t> </a:t>
            </a:r>
            <a:r>
              <a:rPr lang="en-GB" sz="2800" b="0" i="0" dirty="0">
                <a:solidFill>
                  <a:srgbClr val="32323C"/>
                </a:solidFill>
                <a:effectLst/>
              </a:rPr>
              <a:t>surrounds the ejaculatory ducts, comprising 25% of prostate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800" b="1" i="0" dirty="0">
                <a:solidFill>
                  <a:srgbClr val="32323C"/>
                </a:solidFill>
                <a:effectLst/>
              </a:rPr>
              <a:t>Transitional zone </a:t>
            </a:r>
            <a:r>
              <a:rPr lang="en-GB" sz="2800" b="0" i="0" dirty="0">
                <a:solidFill>
                  <a:srgbClr val="32323C"/>
                </a:solidFill>
                <a:effectLst/>
              </a:rPr>
              <a:t>– located centrally and surrounds the urethra, 5-10% of normal prostate volume. </a:t>
            </a:r>
            <a:r>
              <a:rPr lang="en-GB" sz="2800" b="1" i="0" dirty="0">
                <a:solidFill>
                  <a:srgbClr val="32323C"/>
                </a:solidFill>
                <a:effectLst/>
              </a:rPr>
              <a:t>typically undergo benign hyperplasia (BPH)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800" b="1" i="0" dirty="0">
                <a:solidFill>
                  <a:srgbClr val="32323C"/>
                </a:solidFill>
                <a:effectLst/>
              </a:rPr>
              <a:t>Peripheral zone </a:t>
            </a:r>
            <a:r>
              <a:rPr lang="en-GB" sz="2800" b="0" i="0" dirty="0">
                <a:solidFill>
                  <a:srgbClr val="32323C"/>
                </a:solidFill>
                <a:effectLst/>
              </a:rPr>
              <a:t>–</a:t>
            </a:r>
            <a:r>
              <a:rPr lang="en-GB" sz="2800" b="1" i="0" dirty="0">
                <a:solidFill>
                  <a:srgbClr val="32323C"/>
                </a:solidFill>
                <a:effectLst/>
              </a:rPr>
              <a:t> </a:t>
            </a:r>
            <a:r>
              <a:rPr lang="en-GB" sz="2800" b="0" i="0" dirty="0">
                <a:solidFill>
                  <a:srgbClr val="32323C"/>
                </a:solidFill>
                <a:effectLst/>
              </a:rPr>
              <a:t>makes the main body of gland (65%) located posteriorly. </a:t>
            </a:r>
            <a:r>
              <a:rPr lang="en-GB" sz="2800" dirty="0">
                <a:solidFill>
                  <a:srgbClr val="32323C"/>
                </a:solidFill>
              </a:rPr>
              <a:t>P</a:t>
            </a:r>
            <a:r>
              <a:rPr lang="en-GB" sz="2800" b="0" i="0" dirty="0">
                <a:solidFill>
                  <a:srgbClr val="32323C"/>
                </a:solidFill>
                <a:effectLst/>
              </a:rPr>
              <a:t>rostate carcinoma develops in this zone. </a:t>
            </a:r>
            <a:endParaRPr lang="en-GB" sz="2800" dirty="0">
              <a:solidFill>
                <a:srgbClr val="32323C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2323C"/>
                </a:solidFill>
              </a:rPr>
              <a:t>Anterior Fibromuscular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7558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EC3C-2C28-9AA9-8166-0F940E4E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67D068F-20FD-99B1-504A-6CD78C494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4" y="685800"/>
            <a:ext cx="10963556" cy="4903622"/>
          </a:xfrm>
        </p:spPr>
      </p:pic>
    </p:spTree>
    <p:extLst>
      <p:ext uri="{BB962C8B-B14F-4D97-AF65-F5344CB8AC3E}">
        <p14:creationId xmlns:p14="http://schemas.microsoft.com/office/powerpoint/2010/main" val="1844775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4761-354E-34B1-8690-507FF413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D33B-AA25-E9E0-1960-5A0E39A5C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HORIZONTAL INTEGRATION WITH PATHOLOGY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82681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0840-D571-D71A-EAFC-FA2B83D9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Pathology (nodular hyperplasia)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59A22-D8F3-E385-4FD1-D5E1BEC38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solidFill>
                  <a:srgbClr val="212121"/>
                </a:solidFill>
                <a:latin typeface="Cambria" panose="02040503050406030204" pitchFamily="18" charset="0"/>
              </a:rPr>
              <a:t>P</a:t>
            </a:r>
            <a:r>
              <a:rPr lang="en-GB" sz="2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roliferation  of both  stromal </a:t>
            </a:r>
            <a:r>
              <a:rPr lang="en-GB" sz="2800" dirty="0">
                <a:solidFill>
                  <a:srgbClr val="212121"/>
                </a:solidFill>
                <a:latin typeface="Cambria" panose="02040503050406030204" pitchFamily="18" charset="0"/>
              </a:rPr>
              <a:t>&amp;</a:t>
            </a:r>
            <a:r>
              <a:rPr lang="en-GB" sz="2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epithelial </a:t>
            </a:r>
            <a:r>
              <a:rPr lang="en-GB" sz="2800" dirty="0">
                <a:solidFill>
                  <a:srgbClr val="212121"/>
                </a:solidFill>
                <a:latin typeface="Cambria" panose="02040503050406030204" pitchFamily="18" charset="0"/>
              </a:rPr>
              <a:t>components</a:t>
            </a:r>
            <a:r>
              <a:rPr lang="en-GB" sz="2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of the prostate gland, an age related change 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There is a  major role of  ­dihydrotestosterone ( potent form of testosterone hormone) in enlargement of prostate gland.</a:t>
            </a:r>
          </a:p>
          <a:p>
            <a:endParaRPr lang="en-GB" sz="2800" dirty="0"/>
          </a:p>
          <a:p>
            <a:r>
              <a:rPr lang="en-GB" sz="2800" dirty="0"/>
              <a:t>5 Alpha reductase inhibitor is enzyme which converts testosterone into dihydrotestosterone </a:t>
            </a:r>
          </a:p>
        </p:txBody>
      </p:sp>
    </p:spTree>
    <p:extLst>
      <p:ext uri="{BB962C8B-B14F-4D97-AF65-F5344CB8AC3E}">
        <p14:creationId xmlns:p14="http://schemas.microsoft.com/office/powerpoint/2010/main" val="123129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125A-55A0-B586-1DA6-BDE3DF62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B220-3317-16EE-F817-52EE1808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sz="3000" b="0" i="0" dirty="0">
                <a:solidFill>
                  <a:srgbClr val="000000"/>
                </a:solidFill>
                <a:effectLst/>
              </a:rPr>
              <a:t>50% prevalence in men between 50 - 60 years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30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</a:rPr>
              <a:t>Affects quality of life in 1/3 of men above 50 years of age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30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0000"/>
                </a:solidFill>
              </a:rPr>
              <a:t>90% men have BPH by the age of 85 years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000" dirty="0"/>
              <a:t>Worldwide, approximately 30 million men have symptoms related to BPH</a:t>
            </a:r>
            <a:endParaRPr lang="en-GB" sz="3000" dirty="0">
              <a:solidFill>
                <a:srgbClr val="000000"/>
              </a:solidFill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55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CCA1-C5F8-5D8F-7E34-03A06D35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Presentation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4CAC5-0345-4A32-3527-4D19177E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5" y="2286000"/>
            <a:ext cx="9601200" cy="3581400"/>
          </a:xfrm>
        </p:spPr>
        <p:txBody>
          <a:bodyPr/>
          <a:lstStyle/>
          <a:p>
            <a:r>
              <a:rPr lang="en-GB" sz="2800" b="1" u="sng" dirty="0"/>
              <a:t>Lower urinary tract symptoms (LUTS)</a:t>
            </a:r>
            <a:r>
              <a:rPr lang="en-GB" sz="2800" dirty="0"/>
              <a:t>:</a:t>
            </a:r>
          </a:p>
          <a:p>
            <a:pPr lvl="1"/>
            <a:endParaRPr lang="en-GB" sz="2800" b="1" i="0" dirty="0"/>
          </a:p>
          <a:p>
            <a:pPr lvl="1"/>
            <a:r>
              <a:rPr lang="en-GB" sz="3200" b="1" i="0" dirty="0"/>
              <a:t>Voiding</a:t>
            </a:r>
            <a:r>
              <a:rPr lang="en-GB" sz="2800" b="1" i="0" dirty="0"/>
              <a:t>: </a:t>
            </a:r>
            <a:r>
              <a:rPr lang="en-GB" sz="2800" i="0" dirty="0"/>
              <a:t>hesitancy, intermittency, weak stream, </a:t>
            </a:r>
          </a:p>
          <a:p>
            <a:pPr marL="530352" lvl="1" indent="0">
              <a:buNone/>
            </a:pPr>
            <a:r>
              <a:rPr lang="en-GB" sz="2800" i="0" dirty="0"/>
              <a:t>straining, dribbling, incomplete bladder emptying</a:t>
            </a:r>
          </a:p>
          <a:p>
            <a:pPr lvl="1"/>
            <a:endParaRPr lang="en-GB" sz="2800" b="1" i="0" dirty="0"/>
          </a:p>
          <a:p>
            <a:pPr lvl="1"/>
            <a:r>
              <a:rPr lang="en-GB" sz="3200" b="1" i="0" dirty="0"/>
              <a:t>Storage</a:t>
            </a:r>
            <a:r>
              <a:rPr lang="en-GB" sz="2800" b="1" i="0" dirty="0"/>
              <a:t>: </a:t>
            </a:r>
            <a:r>
              <a:rPr lang="en-GB" sz="2800" i="0" dirty="0"/>
              <a:t>frequency, nocturia, urgency and </a:t>
            </a:r>
          </a:p>
          <a:p>
            <a:pPr marL="530352" lvl="1" indent="0">
              <a:buNone/>
            </a:pPr>
            <a:r>
              <a:rPr lang="en-GB" sz="2800" i="0" dirty="0"/>
              <a:t>urge incontinence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6ADC8-6F5F-6C49-8CE5-6655BEA9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879793" y="-2298357"/>
            <a:ext cx="4460488" cy="11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66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C2F7-00EF-6149-809F-52395E57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FDFDF-4DAD-9949-A0DC-F7C881227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Chronic bladder outlet obstruction (BOO) secondary to BPH may lead to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urinary retention</a:t>
            </a:r>
          </a:p>
          <a:p>
            <a:pPr lvl="1"/>
            <a:r>
              <a:rPr lang="en-US" sz="2800" dirty="0"/>
              <a:t>impaired kidney function </a:t>
            </a:r>
          </a:p>
          <a:p>
            <a:pPr lvl="1"/>
            <a:r>
              <a:rPr lang="en-US" sz="2800" dirty="0"/>
              <a:t>recurrent urinary tract infections </a:t>
            </a:r>
          </a:p>
          <a:p>
            <a:pPr lvl="1"/>
            <a:r>
              <a:rPr lang="en-US" sz="2800" dirty="0"/>
              <a:t>gross hematuria </a:t>
            </a:r>
          </a:p>
          <a:p>
            <a:pPr lvl="1"/>
            <a:r>
              <a:rPr lang="en-US" sz="2800" dirty="0"/>
              <a:t>bladder calculi</a:t>
            </a:r>
          </a:p>
        </p:txBody>
      </p:sp>
    </p:spTree>
    <p:extLst>
      <p:ext uri="{BB962C8B-B14F-4D97-AF65-F5344CB8AC3E}">
        <p14:creationId xmlns:p14="http://schemas.microsoft.com/office/powerpoint/2010/main" val="4060565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Evaluation: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75" y="2360970"/>
            <a:ext cx="11968675" cy="35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x-none" sz="2800" b="1" dirty="0"/>
              <a:t>Physical Examination</a:t>
            </a:r>
          </a:p>
          <a:p>
            <a:pPr>
              <a:buNone/>
            </a:pPr>
            <a:endParaRPr lang="en-US" altLang="x-none" sz="2800" dirty="0"/>
          </a:p>
          <a:p>
            <a:pPr lvl="2"/>
            <a:r>
              <a:rPr lang="en-US" altLang="x-none" sz="2800" dirty="0"/>
              <a:t>Abdomen (assess bladder)</a:t>
            </a:r>
          </a:p>
          <a:p>
            <a:pPr lvl="2"/>
            <a:endParaRPr lang="en-US" altLang="x-none" sz="2800" dirty="0"/>
          </a:p>
          <a:p>
            <a:pPr lvl="2"/>
            <a:r>
              <a:rPr lang="en-US" altLang="x-none" sz="2800" dirty="0"/>
              <a:t>External genitalia</a:t>
            </a:r>
          </a:p>
          <a:p>
            <a:pPr lvl="2"/>
            <a:endParaRPr lang="en-US" altLang="x-none" sz="2800" dirty="0"/>
          </a:p>
          <a:p>
            <a:pPr lvl="2"/>
            <a:r>
              <a:rPr lang="en-US" altLang="x-none" sz="2800" dirty="0"/>
              <a:t>Focused neurological exam</a:t>
            </a:r>
          </a:p>
          <a:p>
            <a:pPr marL="987552" lvl="2" indent="0">
              <a:buNone/>
            </a:pPr>
            <a:r>
              <a:rPr lang="en-US" altLang="x-none" sz="2800" dirty="0"/>
              <a:t> </a:t>
            </a:r>
          </a:p>
          <a:p>
            <a:pPr lvl="2"/>
            <a:r>
              <a:rPr lang="en-US" altLang="x-none" sz="2800" dirty="0"/>
              <a:t>Digital Rectal Examination (DRE)</a:t>
            </a:r>
          </a:p>
        </p:txBody>
      </p:sp>
      <p:pic>
        <p:nvPicPr>
          <p:cNvPr id="4" name="Picture 4" descr="MDC_Male-Patient-Doctor-Abdom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713" y="36513"/>
            <a:ext cx="2698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val-Slide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713" y="4151670"/>
            <a:ext cx="30003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80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8030-E316-14EC-4981-5478B57F0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330774"/>
            <a:ext cx="8361229" cy="2098226"/>
          </a:xfrm>
        </p:spPr>
        <p:txBody>
          <a:bodyPr>
            <a:normAutofit/>
          </a:bodyPr>
          <a:lstStyle/>
          <a:p>
            <a:r>
              <a:rPr lang="en-GB" sz="5400" dirty="0"/>
              <a:t>Benign Prostatic Hyperplasia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F6335-0AC9-DDA8-F8C4-2F03451CD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Dr Zeeshan Qadeer</a:t>
            </a:r>
          </a:p>
          <a:p>
            <a:r>
              <a:rPr lang="en-GB" sz="2800" dirty="0"/>
              <a:t>Associate Professor Urology, RMU</a:t>
            </a:r>
          </a:p>
        </p:txBody>
      </p:sp>
    </p:spTree>
    <p:extLst>
      <p:ext uri="{BB962C8B-B14F-4D97-AF65-F5344CB8AC3E}">
        <p14:creationId xmlns:p14="http://schemas.microsoft.com/office/powerpoint/2010/main" val="104612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1B04-D4C4-564F-A6CD-0E42A1F8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11A5-A76C-654E-BF74-0AF13685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4500" dirty="0"/>
              <a:t>Ultrasound Prostate gland with Pre &amp; Post void Urine </a:t>
            </a:r>
          </a:p>
          <a:p>
            <a:pPr marL="0" indent="0">
              <a:buNone/>
            </a:pPr>
            <a:endParaRPr lang="en-GB" sz="4500" dirty="0"/>
          </a:p>
          <a:p>
            <a:r>
              <a:rPr lang="en-GB" sz="4500" dirty="0"/>
              <a:t>RFTS</a:t>
            </a:r>
          </a:p>
          <a:p>
            <a:endParaRPr lang="en-GB" sz="4500" dirty="0"/>
          </a:p>
          <a:p>
            <a:r>
              <a:rPr lang="en-GB" sz="4500" dirty="0"/>
              <a:t>Urinalysis</a:t>
            </a:r>
          </a:p>
          <a:p>
            <a:pPr marL="0" indent="0">
              <a:buNone/>
            </a:pPr>
            <a:r>
              <a:rPr lang="en-GB" sz="4500" dirty="0"/>
              <a:t> </a:t>
            </a:r>
          </a:p>
          <a:p>
            <a:r>
              <a:rPr lang="en-GB" sz="4500" dirty="0"/>
              <a:t>PSA</a:t>
            </a:r>
          </a:p>
          <a:p>
            <a:endParaRPr lang="en-GB" sz="3100" dirty="0"/>
          </a:p>
          <a:p>
            <a:pPr marL="0" indent="0">
              <a:buNone/>
            </a:pPr>
            <a:endParaRPr lang="en-GB" sz="59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E6B9A-8221-844F-9BFE-6C1465B833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753" y="2849184"/>
            <a:ext cx="5181047" cy="332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3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C7E5-2A61-4947-8807-81C5EF02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Cystoscopy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E0EF-4115-2943-A995-1DED35ED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09109-079B-1F47-BBEA-BE7F05A4A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05" y="1208092"/>
            <a:ext cx="6201357" cy="53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1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F1C7-E64C-173F-0653-6406D7BD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5C90-D9C5-4561-E001-17EE8E33E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800" b="1" i="0" u="sng" dirty="0">
                <a:solidFill>
                  <a:srgbClr val="000000"/>
                </a:solidFill>
                <a:effectLst/>
              </a:rPr>
              <a:t>Watchful waiting</a:t>
            </a:r>
            <a:r>
              <a:rPr lang="en-GB" sz="2800" b="1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0" indent="0" algn="l" fontAlgn="base">
              <a:buNone/>
            </a:pPr>
            <a:r>
              <a:rPr lang="en-GB" sz="2800" b="1" i="0" dirty="0">
                <a:solidFill>
                  <a:srgbClr val="000000"/>
                </a:solidFill>
                <a:effectLst/>
              </a:rPr>
              <a:t>          </a:t>
            </a:r>
            <a:r>
              <a:rPr lang="en-GB" sz="2800" b="0" i="0" dirty="0">
                <a:solidFill>
                  <a:srgbClr val="000000"/>
                </a:solidFill>
                <a:effectLst/>
              </a:rPr>
              <a:t>for patients with mild symptoms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800" b="1" i="0" u="sng" dirty="0">
                <a:solidFill>
                  <a:srgbClr val="000000"/>
                </a:solidFill>
                <a:effectLst/>
              </a:rPr>
              <a:t>Medical treatment</a:t>
            </a:r>
          </a:p>
          <a:p>
            <a:pPr lvl="1" fontAlgn="base"/>
            <a:r>
              <a:rPr lang="en-GB" sz="2800" b="0" i="0" dirty="0">
                <a:solidFill>
                  <a:srgbClr val="000000"/>
                </a:solidFill>
                <a:effectLst/>
              </a:rPr>
              <a:t>alpha blockers </a:t>
            </a:r>
          </a:p>
          <a:p>
            <a:pPr lvl="1" fontAlgn="base"/>
            <a:r>
              <a:rPr lang="en-GB" sz="2800" b="0" i="0" dirty="0">
                <a:solidFill>
                  <a:srgbClr val="000000"/>
                </a:solidFill>
                <a:effectLst/>
              </a:rPr>
              <a:t>5-alpha-reductase inhibitors</a:t>
            </a:r>
          </a:p>
          <a:p>
            <a:pPr lvl="1" fontAlgn="base"/>
            <a:r>
              <a:rPr lang="en-GB" sz="2800" b="0" i="0" dirty="0">
                <a:solidFill>
                  <a:srgbClr val="000000"/>
                </a:solidFill>
                <a:effectLst/>
              </a:rPr>
              <a:t>Anti muscarinic for storage symptoms</a:t>
            </a:r>
          </a:p>
        </p:txBody>
      </p:sp>
      <p:pic>
        <p:nvPicPr>
          <p:cNvPr id="4" name="Picture 6" descr="prostate">
            <a:extLst>
              <a:ext uri="{FF2B5EF4-FFF2-40B4-BE49-F238E27FC236}">
                <a16:creationId xmlns:a16="http://schemas.microsoft.com/office/drawing/2014/main" id="{86C4D66A-E289-803A-3CD4-94C29D662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7275" y="2697398"/>
            <a:ext cx="3128409" cy="208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rostate">
            <a:extLst>
              <a:ext uri="{FF2B5EF4-FFF2-40B4-BE49-F238E27FC236}">
                <a16:creationId xmlns:a16="http://schemas.microsoft.com/office/drawing/2014/main" id="{FEE245F2-C6D0-1AD6-C861-2A3D7E3AD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901" y="2511533"/>
            <a:ext cx="3685158" cy="246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08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FFC8-33FB-8F8D-2780-C66130EA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Surgery</a:t>
            </a:r>
            <a:b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8112-8814-9A61-2F44-6D002C75A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Indications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30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1" fontAlgn="base"/>
            <a:r>
              <a:rPr lang="en-GB" sz="3000" i="0" dirty="0">
                <a:solidFill>
                  <a:srgbClr val="000000"/>
                </a:solidFill>
                <a:cs typeface="Calibri" panose="020F0502020204030204" pitchFamily="34" charset="0"/>
              </a:rPr>
              <a:t>Failure of medical treatment</a:t>
            </a:r>
          </a:p>
          <a:p>
            <a:pPr lvl="1" fontAlgn="base"/>
            <a:r>
              <a:rPr lang="en-GB" sz="300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Renal failure </a:t>
            </a:r>
          </a:p>
          <a:p>
            <a:pPr lvl="1" fontAlgn="base"/>
            <a:r>
              <a:rPr lang="en-GB" sz="3000" i="0" dirty="0">
                <a:solidFill>
                  <a:srgbClr val="000000"/>
                </a:solidFill>
                <a:cs typeface="Calibri" panose="020F0502020204030204" pitchFamily="34" charset="0"/>
              </a:rPr>
              <a:t>Recurrent UTI’s</a:t>
            </a:r>
            <a:endParaRPr lang="en-GB" sz="3000" i="0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lvl="1" fontAlgn="base"/>
            <a:r>
              <a:rPr lang="en-GB" sz="3000" i="0" dirty="0">
                <a:solidFill>
                  <a:srgbClr val="000000"/>
                </a:solidFill>
                <a:cs typeface="Calibri" panose="020F0502020204030204" pitchFamily="34" charset="0"/>
              </a:rPr>
              <a:t>Recurrent retention of urine</a:t>
            </a:r>
          </a:p>
          <a:p>
            <a:pPr lvl="1" fontAlgn="base"/>
            <a:r>
              <a:rPr lang="en-GB" sz="3000" i="0" dirty="0">
                <a:solidFill>
                  <a:srgbClr val="000000"/>
                </a:solidFill>
                <a:cs typeface="Calibri" panose="020F0502020204030204" pitchFamily="34" charset="0"/>
              </a:rPr>
              <a:t>Bladder </a:t>
            </a:r>
            <a:r>
              <a:rPr lang="en-GB" sz="300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stones </a:t>
            </a:r>
          </a:p>
          <a:p>
            <a:pPr lvl="1" fontAlgn="base"/>
            <a:r>
              <a:rPr lang="en-GB" sz="3000" i="0" dirty="0">
                <a:solidFill>
                  <a:srgbClr val="000000"/>
                </a:solidFill>
                <a:cs typeface="Calibri" panose="020F0502020204030204" pitchFamily="34" charset="0"/>
              </a:rPr>
              <a:t>Haematuria</a:t>
            </a:r>
            <a:endParaRPr lang="en-GB" sz="3000" i="0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BFC36-765C-154C-9EDD-BC294544D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452" y="1440070"/>
            <a:ext cx="4290944" cy="42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28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71EF-C97F-CE43-9FE7-D294C87F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AE5F-9C53-A34E-9FA6-7A4A331C0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9B79C-1E93-7B4C-A1FE-FFC4EB48A1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123" y="2683566"/>
            <a:ext cx="4595192" cy="3063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D280C-D63B-2D42-910F-511781393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85" y="2754624"/>
            <a:ext cx="3248164" cy="29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89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3CE4-C2A0-824F-8360-DCC40908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surgical options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59CA3-31E8-DE4E-BC78-5AAB9B3A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Endoscopic Laser Resection/vaporization/enucleation</a:t>
            </a:r>
          </a:p>
          <a:p>
            <a:endParaRPr lang="en-US" sz="2800" dirty="0"/>
          </a:p>
          <a:p>
            <a:r>
              <a:rPr lang="en-US" sz="2800" dirty="0"/>
              <a:t>Open prostatectomy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5EE65-C883-F049-B72C-FD125E1F11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648" y="3118478"/>
            <a:ext cx="639074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80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8416-DAFF-1942-AD33-62BF6B25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Conventional prostate surgery     Recent prostate surgeries</a:t>
            </a:r>
            <a:endParaRPr lang="en-PK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92639-3B68-8E25-397B-B8E4E8A4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854418" cy="3581400"/>
          </a:xfrm>
        </p:spPr>
        <p:txBody>
          <a:bodyPr/>
          <a:lstStyle/>
          <a:p>
            <a:endParaRPr lang="en-PK" dirty="0"/>
          </a:p>
        </p:txBody>
      </p:sp>
      <p:pic>
        <p:nvPicPr>
          <p:cNvPr id="6146" name="Picture 2" descr="A Rare Cause of Abdominal Pain: Scar Endometriosis - Karapolat - 2019 -  Emergency Medicine International - Wiley Online Library">
            <a:extLst>
              <a:ext uri="{FF2B5EF4-FFF2-40B4-BE49-F238E27FC236}">
                <a16:creationId xmlns:a16="http://schemas.microsoft.com/office/drawing/2014/main" id="{1EB3017D-6B38-6F5F-C428-9F62EA35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280" y="2286000"/>
            <a:ext cx="499872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le Abdominoplasty New Jersey, Tummy ...">
            <a:extLst>
              <a:ext uri="{FF2B5EF4-FFF2-40B4-BE49-F238E27FC236}">
                <a16:creationId xmlns:a16="http://schemas.microsoft.com/office/drawing/2014/main" id="{0B8FC766-13FC-1908-E906-D0D2020E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25" y="2410691"/>
            <a:ext cx="3989834" cy="34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99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433E-85D4-F835-5FB0-95717C43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808" y="970694"/>
            <a:ext cx="5682386" cy="10156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Spiral Integration with Family Medicine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17A6408-C5FF-4FB6-6FA2-12F1873DFE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7938" y="2701282"/>
            <a:ext cx="10478387" cy="17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1800" dirty="0">
                <a:latin typeface="Arial" panose="020B0604020202020204" pitchFamily="34" charset="0"/>
              </a:rPr>
              <a:t> </a:t>
            </a:r>
            <a:r>
              <a:rPr lang="en-US" altLang="en-PK" sz="1800" b="1" dirty="0">
                <a:latin typeface="Arial" panose="020B0604020202020204" pitchFamily="34" charset="0"/>
              </a:rPr>
              <a:t>E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arly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screening for LUTS in aging men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lifestyle modifications to prevent BPH progression.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1800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edical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management of mild-to-moderate BPH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primary care, including pharmacotherapy and watchful waiting. </a:t>
            </a:r>
          </a:p>
        </p:txBody>
      </p:sp>
    </p:spTree>
    <p:extLst>
      <p:ext uri="{BB962C8B-B14F-4D97-AF65-F5344CB8AC3E}">
        <p14:creationId xmlns:p14="http://schemas.microsoft.com/office/powerpoint/2010/main" val="2022660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9597-F132-1DD7-4CD6-CAFE985A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808" y="970693"/>
            <a:ext cx="5682386" cy="507831"/>
          </a:xfrm>
        </p:spPr>
        <p:txBody>
          <a:bodyPr>
            <a:normAutofit fontScale="90000"/>
          </a:bodyPr>
          <a:lstStyle/>
          <a:p>
            <a:r>
              <a:rPr lang="en-US" dirty="0"/>
              <a:t>Biomedical Ethics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2EC6B95-EBD1-66B3-AE8D-3CB110BE6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 flipV="1">
            <a:off x="2166214" y="4292977"/>
            <a:ext cx="6529984" cy="83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PK" altLang="en-PK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PK" sz="1800" dirty="0">
                <a:latin typeface="Arial" panose="020B0604020202020204" pitchFamily="34" charset="0"/>
              </a:rPr>
              <a:t> </a:t>
            </a:r>
            <a:endParaRPr lang="en-PK" altLang="en-PK" sz="1800" dirty="0"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B416DED-3462-550A-2F21-AC7D232CC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907" y="1895736"/>
            <a:ext cx="10185991" cy="198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PK" altLang="en-PK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nformed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consent for TURP and other surgical options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ensuring patients understand potential risks like retrograde ejaculation.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dirty="0">
                <a:latin typeface="Arial" panose="020B0604020202020204" pitchFamily="34" charset="0"/>
              </a:rPr>
              <a:t> </a:t>
            </a:r>
            <a:r>
              <a:rPr kumimoji="0" lang="en-US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n-PK" altLang="en-PK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hared decision-making for medical vs. surgical treatment</a:t>
            </a:r>
            <a:r>
              <a:rPr kumimoji="0" lang="en-PK" altLang="en-P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considering patient quality of life and comorbidities </a:t>
            </a:r>
          </a:p>
        </p:txBody>
      </p:sp>
    </p:spTree>
    <p:extLst>
      <p:ext uri="{BB962C8B-B14F-4D97-AF65-F5344CB8AC3E}">
        <p14:creationId xmlns:p14="http://schemas.microsoft.com/office/powerpoint/2010/main" val="3076166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3749-15F9-D641-ACF2-268033AA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808" y="970693"/>
            <a:ext cx="5682386" cy="507831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920333-B144-368A-8117-78F74007B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 flipV="1">
            <a:off x="3350143" y="2740446"/>
            <a:ext cx="4344849" cy="8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PK" altLang="en-PK" sz="1350" dirty="0">
              <a:latin typeface="Arial" panose="020B060402020202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PK" sz="2100" dirty="0">
              <a:latin typeface="Arial" panose="020B060402020202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PK" altLang="en-PK" sz="2100" dirty="0"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9359A07-A96A-7EA4-C27A-5A96F58A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42" y="1287677"/>
            <a:ext cx="9760688" cy="280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2000" dirty="0">
                <a:latin typeface="Arial" panose="020B0604020202020204" pitchFamily="34" charset="0"/>
              </a:rPr>
              <a:t> </a:t>
            </a:r>
            <a:r>
              <a:rPr kumimoji="0" lang="en-US" altLang="en-P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n-PK" altLang="en-PK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dvancements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minimally invasive BPH procedures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such as laser enucleation and </a:t>
            </a:r>
            <a:r>
              <a:rPr kumimoji="0" lang="en-PK" altLang="en-P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UroLift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PK" sz="2000" dirty="0">
                <a:latin typeface="Arial" panose="020B0604020202020204" pitchFamily="34" charset="0"/>
              </a:rPr>
              <a:t> </a:t>
            </a:r>
            <a:r>
              <a:rPr kumimoji="0" lang="en-US" altLang="en-P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en-PK" altLang="en-PK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ngoing</a:t>
            </a:r>
            <a:r>
              <a:rPr kumimoji="0" lang="en-PK" altLang="en-P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studies on novel pharmacological therapies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selective androgen receptor inhibitors for BPH treatment. </a:t>
            </a:r>
            <a:endParaRPr kumimoji="0" lang="en-US" altLang="en-P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P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PK" altLang="en-P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https://pmc.ncbi.nlm.nih.gov/articles/PMC4754003/</a:t>
            </a:r>
          </a:p>
        </p:txBody>
      </p:sp>
    </p:spTree>
    <p:extLst>
      <p:ext uri="{BB962C8B-B14F-4D97-AF65-F5344CB8AC3E}">
        <p14:creationId xmlns:p14="http://schemas.microsoft.com/office/powerpoint/2010/main" val="281022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10" y="191114"/>
            <a:ext cx="4700111" cy="2024689"/>
          </a:xfrm>
          <a:prstGeom prst="rect">
            <a:avLst/>
          </a:prstGeom>
        </p:spPr>
        <p:txBody>
          <a:bodyPr vert="horz" wrap="square" lIns="0" tIns="238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 marR="3810">
              <a:lnSpc>
                <a:spcPct val="101699"/>
              </a:lnSpc>
              <a:spcBef>
                <a:spcPts val="19"/>
              </a:spcBef>
            </a:pPr>
            <a:r>
              <a:rPr b="1" dirty="0">
                <a:latin typeface="Century Gothic"/>
                <a:cs typeface="Century Gothic"/>
              </a:rPr>
              <a:t>University</a:t>
            </a:r>
            <a:r>
              <a:rPr b="1" spc="-26" dirty="0">
                <a:latin typeface="Century Gothic"/>
                <a:cs typeface="Century Gothic"/>
              </a:rPr>
              <a:t> </a:t>
            </a:r>
            <a:r>
              <a:rPr b="1" dirty="0">
                <a:latin typeface="Century Gothic"/>
                <a:cs typeface="Century Gothic"/>
              </a:rPr>
              <a:t>Motto,</a:t>
            </a:r>
            <a:r>
              <a:rPr b="1" spc="-11" dirty="0">
                <a:latin typeface="Century Gothic"/>
                <a:cs typeface="Century Gothic"/>
              </a:rPr>
              <a:t> </a:t>
            </a:r>
            <a:r>
              <a:rPr b="1" spc="-8" dirty="0">
                <a:latin typeface="Century Gothic"/>
                <a:cs typeface="Century Gothic"/>
              </a:rPr>
              <a:t>Vision, </a:t>
            </a:r>
            <a:r>
              <a:rPr b="1" dirty="0">
                <a:latin typeface="Century Gothic"/>
                <a:cs typeface="Century Gothic"/>
              </a:rPr>
              <a:t>Values &amp;</a:t>
            </a:r>
            <a:r>
              <a:rPr b="1" spc="-4" dirty="0">
                <a:latin typeface="Century Gothic"/>
                <a:cs typeface="Century Gothic"/>
              </a:rPr>
              <a:t> </a:t>
            </a:r>
            <a:r>
              <a:rPr b="1" spc="-8" dirty="0">
                <a:latin typeface="Century Gothic"/>
                <a:cs typeface="Century Gothic"/>
              </a:rPr>
              <a:t>Goals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76750" y="2047876"/>
            <a:ext cx="4781550" cy="3689033"/>
            <a:chOff x="2413000" y="1587500"/>
            <a:chExt cx="6375400" cy="4918710"/>
          </a:xfrm>
        </p:grpSpPr>
        <p:sp>
          <p:nvSpPr>
            <p:cNvPr id="4" name="object 4"/>
            <p:cNvSpPr/>
            <p:nvPr/>
          </p:nvSpPr>
          <p:spPr>
            <a:xfrm>
              <a:off x="2438400" y="1600199"/>
              <a:ext cx="6324600" cy="4880610"/>
            </a:xfrm>
            <a:custGeom>
              <a:avLst/>
              <a:gdLst/>
              <a:ahLst/>
              <a:cxnLst/>
              <a:rect l="l" t="t" r="r" b="b"/>
              <a:pathLst>
                <a:path w="6324600" h="4880610">
                  <a:moveTo>
                    <a:pt x="6324600" y="0"/>
                  </a:moveTo>
                  <a:lnTo>
                    <a:pt x="0" y="0"/>
                  </a:lnTo>
                  <a:lnTo>
                    <a:pt x="0" y="4880483"/>
                  </a:lnTo>
                  <a:lnTo>
                    <a:pt x="6324600" y="4880483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B6C8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2050" y="1593850"/>
              <a:ext cx="6337300" cy="4906010"/>
            </a:xfrm>
            <a:custGeom>
              <a:avLst/>
              <a:gdLst/>
              <a:ahLst/>
              <a:cxnLst/>
              <a:rect l="l" t="t" r="r" b="b"/>
              <a:pathLst>
                <a:path w="6337300" h="4906010">
                  <a:moveTo>
                    <a:pt x="6350" y="0"/>
                  </a:moveTo>
                  <a:lnTo>
                    <a:pt x="6350" y="4905883"/>
                  </a:lnTo>
                </a:path>
                <a:path w="6337300" h="4906010">
                  <a:moveTo>
                    <a:pt x="6330950" y="0"/>
                  </a:moveTo>
                  <a:lnTo>
                    <a:pt x="6330950" y="4905883"/>
                  </a:lnTo>
                </a:path>
                <a:path w="6337300" h="4906010">
                  <a:moveTo>
                    <a:pt x="0" y="6350"/>
                  </a:moveTo>
                  <a:lnTo>
                    <a:pt x="63373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2050" y="6480683"/>
              <a:ext cx="6337300" cy="0"/>
            </a:xfrm>
            <a:custGeom>
              <a:avLst/>
              <a:gdLst/>
              <a:ahLst/>
              <a:cxnLst/>
              <a:rect l="l" t="t" r="r" b="b"/>
              <a:pathLst>
                <a:path w="6337300">
                  <a:moveTo>
                    <a:pt x="0" y="0"/>
                  </a:moveTo>
                  <a:lnTo>
                    <a:pt x="63373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08983" y="2037397"/>
            <a:ext cx="5197017" cy="36171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1523"/>
              </a:lnSpc>
              <a:spcBef>
                <a:spcPts val="75"/>
              </a:spcBef>
            </a:pPr>
            <a:r>
              <a:rPr b="1" dirty="0">
                <a:solidFill>
                  <a:srgbClr val="0070C0"/>
                </a:solidFill>
                <a:latin typeface="Century Gothic"/>
                <a:cs typeface="Century Gothic"/>
              </a:rPr>
              <a:t>Mission</a:t>
            </a:r>
            <a:r>
              <a:rPr b="1" spc="-11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b="1" spc="-8" dirty="0">
                <a:solidFill>
                  <a:srgbClr val="0070C0"/>
                </a:solidFill>
                <a:latin typeface="Century Gothic"/>
                <a:cs typeface="Century Gothic"/>
              </a:rPr>
              <a:t>Statement</a:t>
            </a:r>
            <a:endParaRPr dirty="0">
              <a:latin typeface="Century Gothic"/>
              <a:cs typeface="Century Gothic"/>
            </a:endParaRPr>
          </a:p>
          <a:p>
            <a:pPr marL="9525" marR="667702">
              <a:lnSpc>
                <a:spcPts val="1185"/>
              </a:lnSpc>
              <a:spcBef>
                <a:spcPts val="153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impart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evidence-based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research-oriented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health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professional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endParaRPr sz="1200" dirty="0">
              <a:latin typeface="Century Gothic"/>
              <a:cs typeface="Century Gothic"/>
            </a:endParaRPr>
          </a:p>
          <a:p>
            <a:pPr marL="9525">
              <a:lnSpc>
                <a:spcPts val="1095"/>
              </a:lnSpc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Best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possible patient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care</a:t>
            </a:r>
            <a:endParaRPr sz="1200" dirty="0">
              <a:latin typeface="Century Gothic"/>
              <a:cs typeface="Century Gothic"/>
            </a:endParaRPr>
          </a:p>
          <a:p>
            <a:pPr marL="9525" marR="295275">
              <a:lnSpc>
                <a:spcPts val="1185"/>
              </a:lnSpc>
              <a:spcBef>
                <a:spcPts val="135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Mutual respect, ethical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practice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healthcare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social accountability.</a:t>
            </a:r>
            <a:endParaRPr sz="1200" dirty="0">
              <a:latin typeface="Century Gothic"/>
              <a:cs typeface="Century Gothic"/>
            </a:endParaRPr>
          </a:p>
          <a:p>
            <a:pPr marL="9525">
              <a:spcBef>
                <a:spcPts val="758"/>
              </a:spcBef>
            </a:pPr>
            <a:r>
              <a:rPr b="1" dirty="0">
                <a:solidFill>
                  <a:srgbClr val="0070C0"/>
                </a:solidFill>
                <a:latin typeface="Century Gothic"/>
                <a:cs typeface="Century Gothic"/>
              </a:rPr>
              <a:t>Vision</a:t>
            </a:r>
            <a:r>
              <a:rPr b="1" spc="-11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0070C0"/>
                </a:solidFill>
                <a:latin typeface="Century Gothic"/>
                <a:cs typeface="Century Gothic"/>
              </a:rPr>
              <a:t>and</a:t>
            </a:r>
            <a:r>
              <a:rPr b="1" spc="-11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b="1" spc="-8" dirty="0">
                <a:solidFill>
                  <a:srgbClr val="0070C0"/>
                </a:solidFill>
                <a:latin typeface="Century Gothic"/>
                <a:cs typeface="Century Gothic"/>
              </a:rPr>
              <a:t>Values</a:t>
            </a:r>
            <a:endParaRPr dirty="0">
              <a:latin typeface="Century Gothic"/>
              <a:cs typeface="Century Gothic"/>
            </a:endParaRPr>
          </a:p>
          <a:p>
            <a:pPr marL="9525">
              <a:spcBef>
                <a:spcPts val="472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Highly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recognized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accredited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centre of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excellence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endParaRPr sz="1200" dirty="0">
              <a:latin typeface="Century Gothic"/>
              <a:cs typeface="Century Gothic"/>
            </a:endParaRPr>
          </a:p>
          <a:p>
            <a:pPr marL="9525" marR="383381">
              <a:lnSpc>
                <a:spcPts val="2160"/>
              </a:lnSpc>
              <a:spcBef>
                <a:spcPts val="139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Medical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Education,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evidence-based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training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techniques</a:t>
            </a:r>
            <a:r>
              <a:rPr sz="1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for development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of highly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competent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health</a:t>
            </a:r>
            <a:endParaRPr sz="1200" dirty="0">
              <a:latin typeface="Century Gothic"/>
              <a:cs typeface="Century Gothic"/>
            </a:endParaRPr>
          </a:p>
          <a:p>
            <a:pPr marL="9525" marR="172403">
              <a:lnSpc>
                <a:spcPts val="2175"/>
              </a:lnSpc>
              <a:spcBef>
                <a:spcPts val="8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professionals, who are lifelong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experiential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learner and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socially </a:t>
            </a:r>
            <a:r>
              <a:rPr sz="1200" b="1" spc="-8" dirty="0">
                <a:solidFill>
                  <a:srgbClr val="FFFFFF"/>
                </a:solidFill>
                <a:latin typeface="Century Gothic"/>
                <a:cs typeface="Century Gothic"/>
              </a:rPr>
              <a:t>accountable.</a:t>
            </a:r>
            <a:endParaRPr sz="1200" dirty="0">
              <a:latin typeface="Century Gothic"/>
              <a:cs typeface="Century Gothic"/>
            </a:endParaRPr>
          </a:p>
          <a:p>
            <a:pPr marL="9525">
              <a:spcBef>
                <a:spcPts val="90"/>
              </a:spcBef>
            </a:pPr>
            <a:r>
              <a:rPr b="1" spc="-8" dirty="0">
                <a:solidFill>
                  <a:srgbClr val="0070C0"/>
                </a:solidFill>
                <a:latin typeface="Century Gothic"/>
                <a:cs typeface="Century Gothic"/>
              </a:rPr>
              <a:t>Goals</a:t>
            </a:r>
            <a:endParaRPr dirty="0">
              <a:latin typeface="Century Gothic"/>
              <a:cs typeface="Century Gothic"/>
            </a:endParaRPr>
          </a:p>
          <a:p>
            <a:pPr marL="9525" marR="3810">
              <a:lnSpc>
                <a:spcPct val="150600"/>
              </a:lnSpc>
              <a:spcBef>
                <a:spcPts val="285"/>
              </a:spcBef>
            </a:pP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Undergraduate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Integrated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Learning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Program is geared</a:t>
            </a:r>
            <a:r>
              <a:rPr sz="1200" b="1" spc="1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provide you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quality medical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1200" b="1" spc="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environment</a:t>
            </a:r>
            <a:r>
              <a:rPr sz="1200" b="1" spc="-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entury Gothic"/>
                <a:cs typeface="Century Gothic"/>
              </a:rPr>
              <a:t>designed</a:t>
            </a:r>
            <a:r>
              <a:rPr sz="1200" b="1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b="1" spc="-19" dirty="0">
                <a:solidFill>
                  <a:srgbClr val="FFFFFF"/>
                </a:solidFill>
                <a:latin typeface="Century Gothic"/>
                <a:cs typeface="Century Gothic"/>
              </a:rPr>
              <a:t>to:</a:t>
            </a:r>
            <a:endParaRPr sz="1200" dirty="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866" y="3124201"/>
            <a:ext cx="1600200" cy="16621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2902" y="1325333"/>
            <a:ext cx="4941899" cy="622927"/>
          </a:xfrm>
          <a:prstGeom prst="rect">
            <a:avLst/>
          </a:prstGeom>
        </p:spPr>
        <p:txBody>
          <a:bodyPr vert="horz" wrap="square" lIns="0" tIns="952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3388">
              <a:spcBef>
                <a:spcPts val="75"/>
              </a:spcBef>
            </a:pPr>
            <a:r>
              <a:rPr spc="-8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8505" y="2471547"/>
            <a:ext cx="5289232" cy="13279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274" indent="-256699">
              <a:spcBef>
                <a:spcPts val="75"/>
              </a:spcBef>
              <a:buClr>
                <a:srgbClr val="A53010"/>
              </a:buClr>
              <a:buFont typeface="Arial Narrow"/>
              <a:buChar char="•"/>
              <a:tabLst>
                <a:tab pos="285274" algn="l"/>
              </a:tabLst>
            </a:pPr>
            <a:r>
              <a:rPr lang="en-US" sz="2100" dirty="0">
                <a:latin typeface="Century Gothic"/>
                <a:cs typeface="Century Gothic"/>
              </a:rPr>
              <a:t>Campbells urology 12</a:t>
            </a:r>
            <a:r>
              <a:rPr lang="en-US" sz="2100" baseline="30000" dirty="0">
                <a:latin typeface="Century Gothic"/>
                <a:cs typeface="Century Gothic"/>
              </a:rPr>
              <a:t>th</a:t>
            </a:r>
            <a:r>
              <a:rPr lang="en-US" sz="2100" dirty="0">
                <a:latin typeface="Century Gothic"/>
                <a:cs typeface="Century Gothic"/>
              </a:rPr>
              <a:t> edition</a:t>
            </a:r>
          </a:p>
          <a:p>
            <a:pPr marL="285274" indent="-256699">
              <a:spcBef>
                <a:spcPts val="75"/>
              </a:spcBef>
              <a:buClr>
                <a:srgbClr val="A53010"/>
              </a:buClr>
              <a:buFont typeface="Arial Narrow"/>
              <a:buChar char="•"/>
              <a:tabLst>
                <a:tab pos="285274" algn="l"/>
              </a:tabLst>
            </a:pPr>
            <a:r>
              <a:rPr lang="en-US" sz="2100" dirty="0">
                <a:latin typeface="Century Gothic"/>
                <a:cs typeface="Century Gothic"/>
              </a:rPr>
              <a:t>Smith and </a:t>
            </a:r>
            <a:r>
              <a:rPr lang="en-US" sz="2100" dirty="0" err="1">
                <a:latin typeface="Century Gothic"/>
                <a:cs typeface="Century Gothic"/>
              </a:rPr>
              <a:t>Tanaghos</a:t>
            </a:r>
            <a:r>
              <a:rPr lang="en-US" sz="2100" dirty="0">
                <a:latin typeface="Century Gothic"/>
                <a:cs typeface="Century Gothic"/>
              </a:rPr>
              <a:t> urology 9</a:t>
            </a:r>
            <a:r>
              <a:rPr lang="en-US" sz="2100" baseline="30000" dirty="0">
                <a:latin typeface="Century Gothic"/>
                <a:cs typeface="Century Gothic"/>
              </a:rPr>
              <a:t>th</a:t>
            </a:r>
            <a:r>
              <a:rPr lang="en-US" sz="2100" dirty="0">
                <a:latin typeface="Century Gothic"/>
                <a:cs typeface="Century Gothic"/>
              </a:rPr>
              <a:t> edition</a:t>
            </a:r>
          </a:p>
          <a:p>
            <a:pPr marL="285274" indent="-256699">
              <a:spcBef>
                <a:spcPts val="75"/>
              </a:spcBef>
              <a:buClr>
                <a:srgbClr val="A53010"/>
              </a:buClr>
              <a:buFont typeface="Arial Narrow"/>
              <a:buChar char="•"/>
              <a:tabLst>
                <a:tab pos="285274" algn="l"/>
              </a:tabLst>
            </a:pPr>
            <a:r>
              <a:rPr lang="en-US" sz="2100" dirty="0">
                <a:latin typeface="Century Gothic"/>
                <a:cs typeface="Century Gothic"/>
              </a:rPr>
              <a:t>EAU 2024 guidelines</a:t>
            </a:r>
            <a:endParaRPr sz="21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2362200"/>
            <a:ext cx="6589199" cy="1280890"/>
          </a:xfrm>
        </p:spPr>
        <p:txBody>
          <a:bodyPr/>
          <a:lstStyle/>
          <a:p>
            <a:pPr algn="ctr"/>
            <a:r>
              <a:rPr lang="en-US" sz="5400" b="1" dirty="0"/>
              <a:t>THANK YOU </a:t>
            </a:r>
            <a:r>
              <a:rPr lang="en-US" sz="5400" b="1" dirty="0">
                <a:sym typeface="Wingdings" pitchFamily="2" charset="2"/>
              </a:rPr>
              <a:t></a:t>
            </a:r>
            <a:endParaRPr lang="en-US" sz="5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1A1F-E723-33B6-6DA0-C7E6FA87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BE61F-9CE2-0B43-67AC-6D5853EB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699"/>
            <a:ext cx="9601200" cy="4977245"/>
          </a:xfrm>
        </p:spPr>
        <p:txBody>
          <a:bodyPr>
            <a:noAutofit/>
          </a:bodyPr>
          <a:lstStyle/>
          <a:p>
            <a:r>
              <a:rPr lang="en-GB" sz="3200" dirty="0"/>
              <a:t>W</a:t>
            </a:r>
            <a:r>
              <a:rPr lang="en-PK" sz="3200" dirty="0"/>
              <a:t>hich of the following is most common symptom associated with benign prostatic hyperplasia (BPH)</a:t>
            </a:r>
          </a:p>
          <a:p>
            <a:r>
              <a:rPr lang="en-PK" sz="3200" dirty="0"/>
              <a:t>1- Hematuria</a:t>
            </a:r>
          </a:p>
          <a:p>
            <a:r>
              <a:rPr lang="en-PK" sz="3200" dirty="0"/>
              <a:t>2- Fl</a:t>
            </a:r>
            <a:r>
              <a:rPr lang="en-US" sz="3200" dirty="0" err="1"/>
              <a:t>ank</a:t>
            </a:r>
            <a:r>
              <a:rPr lang="en-US" sz="3200" dirty="0"/>
              <a:t> pain </a:t>
            </a:r>
          </a:p>
          <a:p>
            <a:r>
              <a:rPr lang="en-US" sz="3200" dirty="0"/>
              <a:t>3- Acute urinary retention </a:t>
            </a:r>
          </a:p>
          <a:p>
            <a:r>
              <a:rPr lang="en-US" sz="3200" dirty="0"/>
              <a:t>4- </a:t>
            </a:r>
            <a:r>
              <a:rPr lang="en-US" sz="3200" dirty="0" err="1"/>
              <a:t>Baldder</a:t>
            </a:r>
            <a:r>
              <a:rPr lang="en-US" sz="3200" dirty="0"/>
              <a:t> stone formation </a:t>
            </a:r>
          </a:p>
          <a:p>
            <a:r>
              <a:rPr lang="en-US" sz="3200" dirty="0"/>
              <a:t>5- Nocturia </a:t>
            </a:r>
            <a:endParaRPr lang="en-PK" sz="3200" dirty="0"/>
          </a:p>
        </p:txBody>
      </p:sp>
    </p:spTree>
    <p:extLst>
      <p:ext uri="{BB962C8B-B14F-4D97-AF65-F5344CB8AC3E}">
        <p14:creationId xmlns:p14="http://schemas.microsoft.com/office/powerpoint/2010/main" val="2646151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5561-3110-0BFF-0C0A-BAA0B8D1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20"/>
          </a:xfrm>
        </p:spPr>
        <p:txBody>
          <a:bodyPr>
            <a:normAutofit fontScale="90000"/>
          </a:bodyPr>
          <a:lstStyle/>
          <a:p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FBD2-6FF5-4ADF-B131-DD4FA5577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59378"/>
            <a:ext cx="9601200" cy="5266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K" sz="3200" dirty="0"/>
              <a:t>65 years old man is presented with frequency, nocturia and weak stream, on digital rectal examination (DRE) his prostate is enlarged </a:t>
            </a:r>
          </a:p>
          <a:p>
            <a:r>
              <a:rPr lang="en-GB" sz="3200" dirty="0"/>
              <a:t>W</a:t>
            </a:r>
            <a:r>
              <a:rPr lang="en-PK" sz="3200" dirty="0"/>
              <a:t>hich diagnostic test is most appropriate to confirm etiology of these symptoms </a:t>
            </a:r>
          </a:p>
          <a:p>
            <a:r>
              <a:rPr lang="en-PK" sz="3200" dirty="0"/>
              <a:t>1- Urine routine examination </a:t>
            </a:r>
          </a:p>
          <a:p>
            <a:r>
              <a:rPr lang="en-PK" sz="3200" dirty="0"/>
              <a:t>2- Serum PSA</a:t>
            </a:r>
          </a:p>
          <a:p>
            <a:r>
              <a:rPr lang="en-PK" sz="3200" dirty="0"/>
              <a:t>3- Ultrasound abdomen and pelvis </a:t>
            </a:r>
          </a:p>
          <a:p>
            <a:r>
              <a:rPr lang="en-PK" sz="3200" dirty="0"/>
              <a:t>4- Cystoscopy </a:t>
            </a:r>
          </a:p>
          <a:p>
            <a:r>
              <a:rPr lang="en-PK" sz="3200" dirty="0"/>
              <a:t>5- Renal function tests </a:t>
            </a:r>
          </a:p>
        </p:txBody>
      </p:sp>
    </p:spTree>
    <p:extLst>
      <p:ext uri="{BB962C8B-B14F-4D97-AF65-F5344CB8AC3E}">
        <p14:creationId xmlns:p14="http://schemas.microsoft.com/office/powerpoint/2010/main" val="1059630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B3DF-4AB8-B3FF-2AC5-11C191CF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14BC-AE10-FF78-D266-90816F01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9418"/>
            <a:ext cx="9601200" cy="5785658"/>
          </a:xfrm>
        </p:spPr>
        <p:txBody>
          <a:bodyPr>
            <a:normAutofit/>
          </a:bodyPr>
          <a:lstStyle/>
          <a:p>
            <a:r>
              <a:rPr lang="en-PK" sz="3200" dirty="0"/>
              <a:t>For a patient with severe prostate symptoms, not adequately controlled by medications alone which of following  surgical method is most commonly recommended </a:t>
            </a:r>
          </a:p>
          <a:p>
            <a:r>
              <a:rPr lang="en-PK" sz="3200" dirty="0"/>
              <a:t>1- Radical prostatectomy </a:t>
            </a:r>
          </a:p>
          <a:p>
            <a:r>
              <a:rPr lang="en-PK" sz="3200" dirty="0"/>
              <a:t>2- Laser prostatectomy</a:t>
            </a:r>
          </a:p>
          <a:p>
            <a:r>
              <a:rPr lang="en-PK" sz="3200" dirty="0"/>
              <a:t>3- Transurethral resection of prostate (TURP)</a:t>
            </a:r>
          </a:p>
          <a:p>
            <a:r>
              <a:rPr lang="en-PK" sz="3200" dirty="0"/>
              <a:t>4- Open prostatectomy </a:t>
            </a:r>
          </a:p>
          <a:p>
            <a:r>
              <a:rPr lang="en-PK" sz="3200" dirty="0"/>
              <a:t>5- Transurethral incision of prostate (TIP)</a:t>
            </a:r>
          </a:p>
        </p:txBody>
      </p:sp>
    </p:spTree>
    <p:extLst>
      <p:ext uri="{BB962C8B-B14F-4D97-AF65-F5344CB8AC3E}">
        <p14:creationId xmlns:p14="http://schemas.microsoft.com/office/powerpoint/2010/main" val="222572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1502" y="609601"/>
            <a:ext cx="5388997" cy="622927"/>
          </a:xfrm>
          <a:prstGeom prst="rect">
            <a:avLst/>
          </a:prstGeom>
        </p:spPr>
        <p:txBody>
          <a:bodyPr vert="horz" wrap="square" lIns="0" tIns="952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33388">
              <a:spcBef>
                <a:spcPts val="75"/>
              </a:spcBef>
            </a:pPr>
            <a:r>
              <a:rPr dirty="0"/>
              <a:t>SEQUENCE</a:t>
            </a:r>
            <a:r>
              <a:rPr spc="-26" dirty="0"/>
              <a:t> </a:t>
            </a:r>
            <a:r>
              <a:rPr dirty="0"/>
              <a:t>OF</a:t>
            </a:r>
            <a:r>
              <a:rPr spc="-8" dirty="0"/>
              <a:t> </a:t>
            </a:r>
            <a:r>
              <a:rPr spc="-15" dirty="0"/>
              <a:t>LGIS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352800" y="1313983"/>
            <a:ext cx="6629400" cy="4564230"/>
          </a:xfrm>
          <a:prstGeom prst="rect">
            <a:avLst/>
          </a:prstGeom>
        </p:spPr>
        <p:txBody>
          <a:bodyPr vert="horz" wrap="square" lIns="0" tIns="10525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3838" indent="-214313">
              <a:spcBef>
                <a:spcPts val="829"/>
              </a:spcBef>
            </a:pPr>
            <a:r>
              <a:rPr sz="2100" dirty="0"/>
              <a:t>Learning</a:t>
            </a:r>
            <a:r>
              <a:rPr sz="2100" spc="-23" dirty="0"/>
              <a:t> </a:t>
            </a:r>
            <a:r>
              <a:rPr sz="2100" spc="-8" dirty="0"/>
              <a:t>objectives</a:t>
            </a:r>
            <a:endParaRPr lang="en-US" sz="2100" spc="-8" dirty="0"/>
          </a:p>
          <a:p>
            <a:pPr marL="223838" indent="-214313">
              <a:spcBef>
                <a:spcPts val="829"/>
              </a:spcBef>
            </a:pPr>
            <a:endParaRPr sz="2100" spc="-8" dirty="0"/>
          </a:p>
          <a:p>
            <a:pPr marL="214313" indent="-214313"/>
            <a:r>
              <a:rPr lang="en-US" sz="2100" b="1" dirty="0"/>
              <a:t>Core Subject (70%)</a:t>
            </a:r>
          </a:p>
          <a:p>
            <a:pPr marL="214313" indent="-214313"/>
            <a:endParaRPr lang="en-US" sz="2100" b="1" dirty="0"/>
          </a:p>
          <a:p>
            <a:pPr marL="214313" indent="-214313"/>
            <a:r>
              <a:rPr lang="en-US" sz="2100" b="1" dirty="0"/>
              <a:t>Vertical Integration (10%)</a:t>
            </a:r>
          </a:p>
          <a:p>
            <a:pPr marL="214313" indent="-214313"/>
            <a:endParaRPr lang="en-US" sz="2100" b="1" dirty="0"/>
          </a:p>
          <a:p>
            <a:pPr marL="214313" indent="-214313"/>
            <a:r>
              <a:rPr lang="en-US" sz="2100" b="1" dirty="0"/>
              <a:t>Horizontal Integration (15%)</a:t>
            </a:r>
          </a:p>
          <a:p>
            <a:pPr marL="214313" indent="-214313"/>
            <a:endParaRPr lang="en-US" sz="2100" b="1" dirty="0"/>
          </a:p>
          <a:p>
            <a:pPr marL="214313" indent="-214313"/>
            <a:r>
              <a:rPr lang="en-US" sz="2100" b="1" dirty="0"/>
              <a:t>Research (3%)</a:t>
            </a:r>
          </a:p>
          <a:p>
            <a:pPr marL="214313" indent="-214313"/>
            <a:endParaRPr lang="en-US" sz="2100" dirty="0"/>
          </a:p>
          <a:p>
            <a:pPr marL="214313" indent="-214313"/>
            <a:r>
              <a:rPr lang="en-US" sz="2100" b="1" dirty="0"/>
              <a:t>Biomedical Ethics (2%)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2" y="1413989"/>
            <a:ext cx="5233511" cy="746903"/>
          </a:xfrm>
          <a:prstGeom prst="rect">
            <a:avLst/>
          </a:prstGeom>
        </p:spPr>
        <p:txBody>
          <a:bodyPr vert="horz" wrap="square" lIns="0" tIns="2381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 marR="3810">
              <a:lnSpc>
                <a:spcPct val="101899"/>
              </a:lnSpc>
              <a:spcBef>
                <a:spcPts val="19"/>
              </a:spcBef>
            </a:pPr>
            <a:r>
              <a:rPr sz="2400" dirty="0"/>
              <a:t>PROF</a:t>
            </a:r>
            <a:r>
              <a:rPr sz="2400" spc="-11" dirty="0"/>
              <a:t> </a:t>
            </a:r>
            <a:r>
              <a:rPr sz="2400" dirty="0"/>
              <a:t>UMER</a:t>
            </a:r>
            <a:r>
              <a:rPr sz="2400" spc="-4" dirty="0"/>
              <a:t> </a:t>
            </a:r>
            <a:r>
              <a:rPr sz="2400" dirty="0"/>
              <a:t>MODEL</a:t>
            </a:r>
            <a:r>
              <a:rPr sz="2400" spc="-4" dirty="0"/>
              <a:t> </a:t>
            </a:r>
            <a:r>
              <a:rPr sz="2400" dirty="0"/>
              <a:t>OF</a:t>
            </a:r>
            <a:r>
              <a:rPr sz="2400" spc="-4" dirty="0"/>
              <a:t> </a:t>
            </a:r>
            <a:r>
              <a:rPr sz="2400" spc="-8" dirty="0"/>
              <a:t>INTEGRATED LECTURE</a:t>
            </a:r>
            <a:endParaRPr sz="2400" dirty="0"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550" y="2171700"/>
            <a:ext cx="468630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7938-2F02-7424-4AC7-6ACDD790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sz="4000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C555D-52C6-802B-0540-8541E5970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pathophysiology of benign prostatic hyperplasia (BPH)</a:t>
            </a:r>
            <a:r>
              <a:rPr kumimoji="0" lang="en-PK" altLang="en-PK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the role of dihydrotestosterone and nodular hyperplasia.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Recognize the clinical presentation of BPH</a:t>
            </a:r>
            <a:r>
              <a:rPr kumimoji="0" lang="en-PK" altLang="en-PK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focusing on lower urinary tract symptoms (LUTS) categorized into voiding and storage symptoms.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complications associated with BPH</a:t>
            </a:r>
            <a:r>
              <a:rPr kumimoji="0" lang="en-PK" altLang="en-PK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such as urinary retention, bladder calculi, </a:t>
            </a:r>
            <a:r>
              <a:rPr kumimoji="0" lang="en-PK" altLang="en-PK" sz="6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hematuria</a:t>
            </a:r>
            <a:r>
              <a:rPr kumimoji="0" lang="en-PK" altLang="en-PK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recurrent </a:t>
            </a:r>
            <a:r>
              <a:rPr kumimoji="0" lang="en-PK" altLang="en-PK" sz="6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UTIs</a:t>
            </a:r>
            <a:r>
              <a:rPr kumimoji="0" lang="en-PK" altLang="en-PK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renal insufficiency.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the diagnostic approach to BPH</a:t>
            </a:r>
            <a:r>
              <a:rPr kumimoji="0" lang="en-PK" altLang="en-PK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history-taking, digital rectal examination (DRE), PSA levels, ultrasound, and cystoscopy.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Differentiate between medical and surgical treatment options</a:t>
            </a:r>
            <a:r>
              <a:rPr kumimoji="0" lang="en-PK" altLang="en-PK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alpha-blockers, 5-alpha reductase inhibitors, TURP, and minimally invasive procedures.</a:t>
            </a:r>
          </a:p>
          <a:p>
            <a:pPr marL="0" marR="0" lvl="0" indent="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Determine the indications for surgical intervention</a:t>
            </a:r>
            <a:r>
              <a:rPr kumimoji="0" lang="en-PK" altLang="en-PK" sz="6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such as failure of medical therapy, recurrent urinary retention, bladder stones, or renal impairment. </a:t>
            </a:r>
          </a:p>
          <a:p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D381C-6D52-7D5D-E78C-FF3AA3BA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A5DAC-F997-431D-BB9E-518B0396F9F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61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68A1-6C49-F077-AFC3-A6E21A7C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A3E2E-F1F1-DF52-90BC-87F265B9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9183" y="2320349"/>
            <a:ext cx="6030278" cy="46166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/>
              <a:t>CORE  SUBJECT</a:t>
            </a:r>
            <a:endParaRPr lang="en-PK" sz="3000" b="1" dirty="0"/>
          </a:p>
        </p:txBody>
      </p:sp>
    </p:spTree>
    <p:extLst>
      <p:ext uri="{BB962C8B-B14F-4D97-AF65-F5344CB8AC3E}">
        <p14:creationId xmlns:p14="http://schemas.microsoft.com/office/powerpoint/2010/main" val="404100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E1B9-9E31-D095-7486-F2A1EF37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Benign prostatic hyperplasia (BPH) is a histologic diagnosis characterized by proliferation of cellular elements of prostate, leading to enlarged prostate gland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9CA6-5B10-67BC-D159-D13C5BADF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A0EFB-403E-CA45-BF7B-1C5B0149C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895" y="3673764"/>
            <a:ext cx="3968750" cy="2921000"/>
          </a:xfrm>
          <a:prstGeom prst="rect">
            <a:avLst/>
          </a:prstGeom>
        </p:spPr>
      </p:pic>
      <p:pic>
        <p:nvPicPr>
          <p:cNvPr id="9218" name="Picture 2" descr="TURP (Transurethral Resection of the Prostate) or Prostatectomy">
            <a:extLst>
              <a:ext uri="{FF2B5EF4-FFF2-40B4-BE49-F238E27FC236}">
                <a16:creationId xmlns:a16="http://schemas.microsoft.com/office/drawing/2014/main" id="{A7FCCF5C-D0FA-5EDD-3D23-1B8E708E4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270" y="3046846"/>
            <a:ext cx="8128000" cy="31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4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2BCB-EDC0-BD11-35A9-15097837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E095D-3DA5-3971-C5C3-506840C98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INTEGRATION WITIH ANATOMY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78657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962</Words>
  <Application>Microsoft Office PowerPoint</Application>
  <PresentationFormat>Widescreen</PresentationFormat>
  <Paragraphs>171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</vt:lpstr>
      <vt:lpstr>Aptos Display</vt:lpstr>
      <vt:lpstr>Arial</vt:lpstr>
      <vt:lpstr>Arial Narrow</vt:lpstr>
      <vt:lpstr>Calibri</vt:lpstr>
      <vt:lpstr>Cambria</vt:lpstr>
      <vt:lpstr>Century Gothic</vt:lpstr>
      <vt:lpstr>Wingdings</vt:lpstr>
      <vt:lpstr>Office Theme</vt:lpstr>
      <vt:lpstr>PowerPoint Presentation</vt:lpstr>
      <vt:lpstr>Benign Prostatic Hyperplasia</vt:lpstr>
      <vt:lpstr>University Motto, Vision, Values &amp; Goals</vt:lpstr>
      <vt:lpstr>SEQUENCE OF LGIS</vt:lpstr>
      <vt:lpstr>PROF UMER MODEL OF INTEGRATED LECTURE</vt:lpstr>
      <vt:lpstr>Learning objectives</vt:lpstr>
      <vt:lpstr>PowerPoint Presentation</vt:lpstr>
      <vt:lpstr>Benign prostatic hyperplasia (BPH) is a histologic diagnosis characterized by proliferation of cellular elements of prostate, leading to enlarged prostate gland </vt:lpstr>
      <vt:lpstr>PowerPoint Presentation</vt:lpstr>
      <vt:lpstr>Anatomy of Prostate</vt:lpstr>
      <vt:lpstr>PowerPoint Presentation</vt:lpstr>
      <vt:lpstr>Zones</vt:lpstr>
      <vt:lpstr>PowerPoint Presentation</vt:lpstr>
      <vt:lpstr>PowerPoint Presentation</vt:lpstr>
      <vt:lpstr>Pathology (nodular hyperplasia)</vt:lpstr>
      <vt:lpstr>Epidemiology</vt:lpstr>
      <vt:lpstr>Presentation </vt:lpstr>
      <vt:lpstr>Complications</vt:lpstr>
      <vt:lpstr>Evaluation:</vt:lpstr>
      <vt:lpstr>Investigations</vt:lpstr>
      <vt:lpstr>Cystoscopy</vt:lpstr>
      <vt:lpstr>Management</vt:lpstr>
      <vt:lpstr>Surgery </vt:lpstr>
      <vt:lpstr>TURP</vt:lpstr>
      <vt:lpstr>Other surgical options </vt:lpstr>
      <vt:lpstr>Conventional prostate surgery     Recent prostate surgeries</vt:lpstr>
      <vt:lpstr>Spiral Integration with Family Medicine</vt:lpstr>
      <vt:lpstr>Biomedical Ethics</vt:lpstr>
      <vt:lpstr>Research</vt:lpstr>
      <vt:lpstr>REFERENCES</vt:lpstr>
      <vt:lpstr>THANK YOU 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prostatic hyperplasia</dc:title>
  <dc:creator>Ammar Asghar</dc:creator>
  <cp:lastModifiedBy>Rameez Ahmed Mughal</cp:lastModifiedBy>
  <cp:revision>35</cp:revision>
  <dcterms:created xsi:type="dcterms:W3CDTF">2022-10-18T15:09:40Z</dcterms:created>
  <dcterms:modified xsi:type="dcterms:W3CDTF">2025-03-03T06:43:40Z</dcterms:modified>
</cp:coreProperties>
</file>