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5" r:id="rId1"/>
  </p:sldMasterIdLst>
  <p:notesMasterIdLst>
    <p:notesMasterId r:id="rId68"/>
  </p:notesMasterIdLst>
  <p:sldIdLst>
    <p:sldId id="308" r:id="rId2"/>
    <p:sldId id="350" r:id="rId3"/>
    <p:sldId id="351" r:id="rId4"/>
    <p:sldId id="290" r:id="rId5"/>
    <p:sldId id="272" r:id="rId6"/>
    <p:sldId id="342" r:id="rId7"/>
    <p:sldId id="273" r:id="rId8"/>
    <p:sldId id="274" r:id="rId9"/>
    <p:sldId id="296" r:id="rId10"/>
    <p:sldId id="275" r:id="rId11"/>
    <p:sldId id="276" r:id="rId12"/>
    <p:sldId id="277" r:id="rId13"/>
    <p:sldId id="279" r:id="rId14"/>
    <p:sldId id="281" r:id="rId15"/>
    <p:sldId id="282" r:id="rId16"/>
    <p:sldId id="286" r:id="rId17"/>
    <p:sldId id="257" r:id="rId18"/>
    <p:sldId id="259" r:id="rId19"/>
    <p:sldId id="258" r:id="rId20"/>
    <p:sldId id="260" r:id="rId21"/>
    <p:sldId id="261" r:id="rId22"/>
    <p:sldId id="294" r:id="rId23"/>
    <p:sldId id="263" r:id="rId24"/>
    <p:sldId id="291" r:id="rId25"/>
    <p:sldId id="297" r:id="rId26"/>
    <p:sldId id="336" r:id="rId27"/>
    <p:sldId id="295" r:id="rId28"/>
    <p:sldId id="266" r:id="rId29"/>
    <p:sldId id="341" r:id="rId30"/>
    <p:sldId id="309" r:id="rId31"/>
    <p:sldId id="311" r:id="rId32"/>
    <p:sldId id="337" r:id="rId33"/>
    <p:sldId id="312" r:id="rId34"/>
    <p:sldId id="318" r:id="rId35"/>
    <p:sldId id="313" r:id="rId36"/>
    <p:sldId id="314" r:id="rId37"/>
    <p:sldId id="319" r:id="rId38"/>
    <p:sldId id="334" r:id="rId39"/>
    <p:sldId id="338" r:id="rId40"/>
    <p:sldId id="321" r:id="rId41"/>
    <p:sldId id="320" r:id="rId42"/>
    <p:sldId id="328" r:id="rId43"/>
    <p:sldId id="327" r:id="rId44"/>
    <p:sldId id="324" r:id="rId45"/>
    <p:sldId id="339" r:id="rId46"/>
    <p:sldId id="326" r:id="rId47"/>
    <p:sldId id="325" r:id="rId48"/>
    <p:sldId id="329" r:id="rId49"/>
    <p:sldId id="330" r:id="rId50"/>
    <p:sldId id="331" r:id="rId51"/>
    <p:sldId id="332" r:id="rId52"/>
    <p:sldId id="333" r:id="rId53"/>
    <p:sldId id="340" r:id="rId54"/>
    <p:sldId id="307" r:id="rId55"/>
    <p:sldId id="335" r:id="rId56"/>
    <p:sldId id="280" r:id="rId57"/>
    <p:sldId id="284" r:id="rId58"/>
    <p:sldId id="285" r:id="rId59"/>
    <p:sldId id="315" r:id="rId60"/>
    <p:sldId id="316" r:id="rId61"/>
    <p:sldId id="323" r:id="rId62"/>
    <p:sldId id="322" r:id="rId63"/>
    <p:sldId id="346" r:id="rId64"/>
    <p:sldId id="348" r:id="rId65"/>
    <p:sldId id="347" r:id="rId66"/>
    <p:sldId id="349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830"/>
  </p:normalViewPr>
  <p:slideViewPr>
    <p:cSldViewPr snapToGrid="0" snapToObjects="1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2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A6-4206-947D-A7D0185082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A6-4206-947D-A7D0185082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A6-4206-947D-A7D0185082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1A6-4206-947D-A7D0185082B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1A6-4206-947D-A7D0185082B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Sheet1!$G$8:$G$12</c:f>
              <c:strCache>
                <c:ptCount val="5"/>
                <c:pt idx="0">
                  <c:v>Squamous</c:v>
                </c:pt>
                <c:pt idx="1">
                  <c:v>melanoma</c:v>
                </c:pt>
                <c:pt idx="2">
                  <c:v>Basal cell</c:v>
                </c:pt>
                <c:pt idx="3">
                  <c:v>Sarcoma</c:v>
                </c:pt>
                <c:pt idx="4">
                  <c:v>Paget</c:v>
                </c:pt>
              </c:strCache>
            </c:strRef>
          </c:cat>
          <c:val>
            <c:numRef>
              <c:f>Sheet1!$H$8:$H$12</c:f>
              <c:numCache>
                <c:formatCode>General</c:formatCode>
                <c:ptCount val="5"/>
                <c:pt idx="0">
                  <c:v>90</c:v>
                </c:pt>
                <c:pt idx="1">
                  <c:v>10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1A6-4206-947D-A7D0185082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531428710830678"/>
          <c:y val="0.85210490293137453"/>
          <c:w val="0.78535050242655224"/>
          <c:h val="0.128964572342801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E0DCF6-2B67-4F03-9617-1ABD29F6E7B2}" type="doc">
      <dgm:prSet loTypeId="urn:microsoft.com/office/officeart/2005/8/layout/vList2" loCatId="list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85CC4959-6099-43C8-96BF-591E15C27F5D}">
      <dgm:prSet custT="1"/>
      <dgm:spPr/>
      <dgm:t>
        <a:bodyPr/>
        <a:lstStyle/>
        <a:p>
          <a:r>
            <a:rPr lang="en-US" sz="1800" dirty="0"/>
            <a:t>Learning objectives</a:t>
          </a:r>
        </a:p>
      </dgm:t>
    </dgm:pt>
    <dgm:pt modelId="{08556C56-6B04-4F78-8E74-45710BFA2499}" type="parTrans" cxnId="{9F211710-AB9C-4442-8013-56E4100D2FFB}">
      <dgm:prSet/>
      <dgm:spPr/>
      <dgm:t>
        <a:bodyPr/>
        <a:lstStyle/>
        <a:p>
          <a:endParaRPr lang="en-US" sz="1800"/>
        </a:p>
      </dgm:t>
    </dgm:pt>
    <dgm:pt modelId="{9CB2B99B-F478-45E2-9C4E-714F99C8B048}" type="sibTrans" cxnId="{9F211710-AB9C-4442-8013-56E4100D2FFB}">
      <dgm:prSet/>
      <dgm:spPr/>
      <dgm:t>
        <a:bodyPr/>
        <a:lstStyle/>
        <a:p>
          <a:endParaRPr lang="en-US" sz="1800"/>
        </a:p>
      </dgm:t>
    </dgm:pt>
    <dgm:pt modelId="{D506BA9B-B238-4101-A545-B8D1A3AAD73C}">
      <dgm:prSet custT="1"/>
      <dgm:spPr/>
      <dgm:t>
        <a:bodyPr/>
        <a:lstStyle/>
        <a:p>
          <a:r>
            <a:rPr lang="en-US" sz="1800" dirty="0"/>
            <a:t>Benign and Malignant Conditions of Vulva &amp; Vagina </a:t>
          </a:r>
        </a:p>
        <a:p>
          <a:r>
            <a:rPr lang="en-US" sz="1800" dirty="0"/>
            <a:t>(core concept = 70%)</a:t>
          </a:r>
        </a:p>
      </dgm:t>
    </dgm:pt>
    <dgm:pt modelId="{4242BCA2-C06C-4BA1-A09B-7CAC9C7AEC58}" type="parTrans" cxnId="{73B17656-3244-4A9A-9F97-89236CC19169}">
      <dgm:prSet/>
      <dgm:spPr/>
      <dgm:t>
        <a:bodyPr/>
        <a:lstStyle/>
        <a:p>
          <a:endParaRPr lang="en-US" sz="1800"/>
        </a:p>
      </dgm:t>
    </dgm:pt>
    <dgm:pt modelId="{1C3E2F74-97DA-4CC2-85DC-164EF48F38E1}" type="sibTrans" cxnId="{73B17656-3244-4A9A-9F97-89236CC19169}">
      <dgm:prSet/>
      <dgm:spPr/>
      <dgm:t>
        <a:bodyPr/>
        <a:lstStyle/>
        <a:p>
          <a:endParaRPr lang="en-US" sz="1800"/>
        </a:p>
      </dgm:t>
    </dgm:pt>
    <dgm:pt modelId="{22E0F8DF-642B-49F6-9EF6-5095487F60E7}">
      <dgm:prSet custT="1"/>
      <dgm:spPr/>
      <dgm:t>
        <a:bodyPr/>
        <a:lstStyle/>
        <a:p>
          <a:r>
            <a:rPr lang="en-US" sz="1800" dirty="0"/>
            <a:t>Related pathophysiology (horizontal integration 15%)</a:t>
          </a:r>
        </a:p>
      </dgm:t>
    </dgm:pt>
    <dgm:pt modelId="{963BF282-CA82-4CA1-AF12-08164D1EAB3D}" type="parTrans" cxnId="{CCE9DE24-BED4-463E-BE7A-46570F9970DF}">
      <dgm:prSet/>
      <dgm:spPr/>
      <dgm:t>
        <a:bodyPr/>
        <a:lstStyle/>
        <a:p>
          <a:endParaRPr lang="en-US" sz="1800"/>
        </a:p>
      </dgm:t>
    </dgm:pt>
    <dgm:pt modelId="{2327A703-FAAA-4199-B145-1410D7742E31}" type="sibTrans" cxnId="{CCE9DE24-BED4-463E-BE7A-46570F9970DF}">
      <dgm:prSet/>
      <dgm:spPr/>
      <dgm:t>
        <a:bodyPr/>
        <a:lstStyle/>
        <a:p>
          <a:endParaRPr lang="en-US" sz="1800"/>
        </a:p>
      </dgm:t>
    </dgm:pt>
    <dgm:pt modelId="{FC8138D8-B639-4573-A368-CE8116386537}">
      <dgm:prSet custT="1"/>
      <dgm:spPr/>
      <dgm:t>
        <a:bodyPr/>
        <a:lstStyle/>
        <a:p>
          <a:r>
            <a:rPr lang="en-US" sz="1800" dirty="0"/>
            <a:t>Related clinical findings (vertical integration – 10%)</a:t>
          </a:r>
        </a:p>
      </dgm:t>
    </dgm:pt>
    <dgm:pt modelId="{A7CBD70B-CD7C-4839-AAC7-4ADF7DCF1A2D}" type="parTrans" cxnId="{587927D1-75C0-47D9-8627-C5068A57D40A}">
      <dgm:prSet/>
      <dgm:spPr/>
      <dgm:t>
        <a:bodyPr/>
        <a:lstStyle/>
        <a:p>
          <a:endParaRPr lang="en-US" sz="1800"/>
        </a:p>
      </dgm:t>
    </dgm:pt>
    <dgm:pt modelId="{754F6C68-0673-46E2-AE5D-459913FA6225}" type="sibTrans" cxnId="{587927D1-75C0-47D9-8627-C5068A57D40A}">
      <dgm:prSet/>
      <dgm:spPr/>
      <dgm:t>
        <a:bodyPr/>
        <a:lstStyle/>
        <a:p>
          <a:endParaRPr lang="en-US" sz="1800"/>
        </a:p>
      </dgm:t>
    </dgm:pt>
    <dgm:pt modelId="{15B8FD52-1CE9-410C-B84A-A2CBCC5E5EC0}">
      <dgm:prSet custT="1"/>
      <dgm:spPr/>
      <dgm:t>
        <a:bodyPr/>
        <a:lstStyle/>
        <a:p>
          <a:r>
            <a:rPr lang="en-US" sz="1800" dirty="0"/>
            <a:t>Research article related to topic (3%)</a:t>
          </a:r>
        </a:p>
      </dgm:t>
    </dgm:pt>
    <dgm:pt modelId="{6E3BF939-AB88-4110-824C-545956869395}" type="parTrans" cxnId="{E09C88D1-F814-4F0B-BAC2-AEA7796424B0}">
      <dgm:prSet/>
      <dgm:spPr/>
      <dgm:t>
        <a:bodyPr/>
        <a:lstStyle/>
        <a:p>
          <a:endParaRPr lang="en-US" sz="1800"/>
        </a:p>
      </dgm:t>
    </dgm:pt>
    <dgm:pt modelId="{31E09013-DC71-4026-9131-E1C4E57BA20A}" type="sibTrans" cxnId="{E09C88D1-F814-4F0B-BAC2-AEA7796424B0}">
      <dgm:prSet/>
      <dgm:spPr/>
      <dgm:t>
        <a:bodyPr/>
        <a:lstStyle/>
        <a:p>
          <a:endParaRPr lang="en-US" sz="1800"/>
        </a:p>
      </dgm:t>
    </dgm:pt>
    <dgm:pt modelId="{9725E4DE-0C5F-4A87-9D5C-CF8A730123F0}">
      <dgm:prSet custT="1"/>
      <dgm:spPr/>
      <dgm:t>
        <a:bodyPr/>
        <a:lstStyle/>
        <a:p>
          <a:r>
            <a:rPr lang="en-US" sz="1800" dirty="0"/>
            <a:t>Ethics (2%)</a:t>
          </a:r>
        </a:p>
      </dgm:t>
    </dgm:pt>
    <dgm:pt modelId="{6CEBCFBD-9E61-4944-A7D5-2A707F9EFA07}" type="parTrans" cxnId="{7E6D1735-03D4-4968-AE37-FB9391A917F6}">
      <dgm:prSet/>
      <dgm:spPr/>
      <dgm:t>
        <a:bodyPr/>
        <a:lstStyle/>
        <a:p>
          <a:endParaRPr lang="en-US" sz="1800"/>
        </a:p>
      </dgm:t>
    </dgm:pt>
    <dgm:pt modelId="{567799BA-6AC0-4282-947C-45FDA12455BF}" type="sibTrans" cxnId="{7E6D1735-03D4-4968-AE37-FB9391A917F6}">
      <dgm:prSet/>
      <dgm:spPr/>
      <dgm:t>
        <a:bodyPr/>
        <a:lstStyle/>
        <a:p>
          <a:endParaRPr lang="en-US" sz="1800"/>
        </a:p>
      </dgm:t>
    </dgm:pt>
    <dgm:pt modelId="{7E0DE400-426E-4A61-8990-08CDE3586AB0}" type="pres">
      <dgm:prSet presAssocID="{DCE0DCF6-2B67-4F03-9617-1ABD29F6E7B2}" presName="linear" presStyleCnt="0">
        <dgm:presLayoutVars>
          <dgm:animLvl val="lvl"/>
          <dgm:resizeHandles val="exact"/>
        </dgm:presLayoutVars>
      </dgm:prSet>
      <dgm:spPr/>
    </dgm:pt>
    <dgm:pt modelId="{40A2F7BC-2A19-43DE-9823-7B25D9F0B099}" type="pres">
      <dgm:prSet presAssocID="{85CC4959-6099-43C8-96BF-591E15C27F5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D8B9D6A-8D1D-48B4-9AAB-09CDC392E105}" type="pres">
      <dgm:prSet presAssocID="{9CB2B99B-F478-45E2-9C4E-714F99C8B048}" presName="spacer" presStyleCnt="0"/>
      <dgm:spPr/>
    </dgm:pt>
    <dgm:pt modelId="{F76DA1C1-BE28-49DF-88F6-675B4B24DC4C}" type="pres">
      <dgm:prSet presAssocID="{D506BA9B-B238-4101-A545-B8D1A3AAD73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3EF787E-9CF8-4188-AC85-011D65AADE37}" type="pres">
      <dgm:prSet presAssocID="{1C3E2F74-97DA-4CC2-85DC-164EF48F38E1}" presName="spacer" presStyleCnt="0"/>
      <dgm:spPr/>
    </dgm:pt>
    <dgm:pt modelId="{4CA5F927-596E-4CBB-978C-C76D7B4D7297}" type="pres">
      <dgm:prSet presAssocID="{22E0F8DF-642B-49F6-9EF6-5095487F60E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CDD275A-52D8-406F-8C97-90525A1C31B8}" type="pres">
      <dgm:prSet presAssocID="{2327A703-FAAA-4199-B145-1410D7742E31}" presName="spacer" presStyleCnt="0"/>
      <dgm:spPr/>
    </dgm:pt>
    <dgm:pt modelId="{7007879B-F4AF-4541-9E04-BC2E3DE8A623}" type="pres">
      <dgm:prSet presAssocID="{FC8138D8-B639-4573-A368-CE811638653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9615CA8-1F4A-44EE-BA01-6B9EDF9FDF08}" type="pres">
      <dgm:prSet presAssocID="{754F6C68-0673-46E2-AE5D-459913FA6225}" presName="spacer" presStyleCnt="0"/>
      <dgm:spPr/>
    </dgm:pt>
    <dgm:pt modelId="{B6E438C8-B444-4975-B47C-DA2A839E5572}" type="pres">
      <dgm:prSet presAssocID="{15B8FD52-1CE9-410C-B84A-A2CBCC5E5EC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235BB4F-8270-43D2-B655-8CB901B8BC6F}" type="pres">
      <dgm:prSet presAssocID="{31E09013-DC71-4026-9131-E1C4E57BA20A}" presName="spacer" presStyleCnt="0"/>
      <dgm:spPr/>
    </dgm:pt>
    <dgm:pt modelId="{89816B95-3D49-43B3-ACC7-9222A899A4C7}" type="pres">
      <dgm:prSet presAssocID="{9725E4DE-0C5F-4A87-9D5C-CF8A730123F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9F211710-AB9C-4442-8013-56E4100D2FFB}" srcId="{DCE0DCF6-2B67-4F03-9617-1ABD29F6E7B2}" destId="{85CC4959-6099-43C8-96BF-591E15C27F5D}" srcOrd="0" destOrd="0" parTransId="{08556C56-6B04-4F78-8E74-45710BFA2499}" sibTransId="{9CB2B99B-F478-45E2-9C4E-714F99C8B048}"/>
    <dgm:cxn modelId="{60E88621-04E2-4224-BC88-CD03ADA84CAD}" type="presOf" srcId="{22E0F8DF-642B-49F6-9EF6-5095487F60E7}" destId="{4CA5F927-596E-4CBB-978C-C76D7B4D7297}" srcOrd="0" destOrd="0" presId="urn:microsoft.com/office/officeart/2005/8/layout/vList2"/>
    <dgm:cxn modelId="{CCE9DE24-BED4-463E-BE7A-46570F9970DF}" srcId="{DCE0DCF6-2B67-4F03-9617-1ABD29F6E7B2}" destId="{22E0F8DF-642B-49F6-9EF6-5095487F60E7}" srcOrd="2" destOrd="0" parTransId="{963BF282-CA82-4CA1-AF12-08164D1EAB3D}" sibTransId="{2327A703-FAAA-4199-B145-1410D7742E31}"/>
    <dgm:cxn modelId="{7E6D1735-03D4-4968-AE37-FB9391A917F6}" srcId="{DCE0DCF6-2B67-4F03-9617-1ABD29F6E7B2}" destId="{9725E4DE-0C5F-4A87-9D5C-CF8A730123F0}" srcOrd="5" destOrd="0" parTransId="{6CEBCFBD-9E61-4944-A7D5-2A707F9EFA07}" sibTransId="{567799BA-6AC0-4282-947C-45FDA12455BF}"/>
    <dgm:cxn modelId="{73B17656-3244-4A9A-9F97-89236CC19169}" srcId="{DCE0DCF6-2B67-4F03-9617-1ABD29F6E7B2}" destId="{D506BA9B-B238-4101-A545-B8D1A3AAD73C}" srcOrd="1" destOrd="0" parTransId="{4242BCA2-C06C-4BA1-A09B-7CAC9C7AEC58}" sibTransId="{1C3E2F74-97DA-4CC2-85DC-164EF48F38E1}"/>
    <dgm:cxn modelId="{9D75DFAB-73C4-40F8-94C5-F4BCF236C3A7}" type="presOf" srcId="{85CC4959-6099-43C8-96BF-591E15C27F5D}" destId="{40A2F7BC-2A19-43DE-9823-7B25D9F0B099}" srcOrd="0" destOrd="0" presId="urn:microsoft.com/office/officeart/2005/8/layout/vList2"/>
    <dgm:cxn modelId="{A003CBB0-EC4E-41C6-9C05-E6145C4D4130}" type="presOf" srcId="{9725E4DE-0C5F-4A87-9D5C-CF8A730123F0}" destId="{89816B95-3D49-43B3-ACC7-9222A899A4C7}" srcOrd="0" destOrd="0" presId="urn:microsoft.com/office/officeart/2005/8/layout/vList2"/>
    <dgm:cxn modelId="{FF4D8BBA-D5A1-40DF-9B55-557C30C68798}" type="presOf" srcId="{15B8FD52-1CE9-410C-B84A-A2CBCC5E5EC0}" destId="{B6E438C8-B444-4975-B47C-DA2A839E5572}" srcOrd="0" destOrd="0" presId="urn:microsoft.com/office/officeart/2005/8/layout/vList2"/>
    <dgm:cxn modelId="{2B1225BC-A4F8-4959-B41F-1E19FA45C70F}" type="presOf" srcId="{FC8138D8-B639-4573-A368-CE8116386537}" destId="{7007879B-F4AF-4541-9E04-BC2E3DE8A623}" srcOrd="0" destOrd="0" presId="urn:microsoft.com/office/officeart/2005/8/layout/vList2"/>
    <dgm:cxn modelId="{54213AC0-84AB-4595-AE78-54282A3B2ABA}" type="presOf" srcId="{D506BA9B-B238-4101-A545-B8D1A3AAD73C}" destId="{F76DA1C1-BE28-49DF-88F6-675B4B24DC4C}" srcOrd="0" destOrd="0" presId="urn:microsoft.com/office/officeart/2005/8/layout/vList2"/>
    <dgm:cxn modelId="{587927D1-75C0-47D9-8627-C5068A57D40A}" srcId="{DCE0DCF6-2B67-4F03-9617-1ABD29F6E7B2}" destId="{FC8138D8-B639-4573-A368-CE8116386537}" srcOrd="3" destOrd="0" parTransId="{A7CBD70B-CD7C-4839-AAC7-4ADF7DCF1A2D}" sibTransId="{754F6C68-0673-46E2-AE5D-459913FA6225}"/>
    <dgm:cxn modelId="{E09C88D1-F814-4F0B-BAC2-AEA7796424B0}" srcId="{DCE0DCF6-2B67-4F03-9617-1ABD29F6E7B2}" destId="{15B8FD52-1CE9-410C-B84A-A2CBCC5E5EC0}" srcOrd="4" destOrd="0" parTransId="{6E3BF939-AB88-4110-824C-545956869395}" sibTransId="{31E09013-DC71-4026-9131-E1C4E57BA20A}"/>
    <dgm:cxn modelId="{EA81E6E0-E11C-4140-8399-B118E21B3AE9}" type="presOf" srcId="{DCE0DCF6-2B67-4F03-9617-1ABD29F6E7B2}" destId="{7E0DE400-426E-4A61-8990-08CDE3586AB0}" srcOrd="0" destOrd="0" presId="urn:microsoft.com/office/officeart/2005/8/layout/vList2"/>
    <dgm:cxn modelId="{5E7ACFA7-4EC4-4098-B0B8-07A5A71D44A7}" type="presParOf" srcId="{7E0DE400-426E-4A61-8990-08CDE3586AB0}" destId="{40A2F7BC-2A19-43DE-9823-7B25D9F0B099}" srcOrd="0" destOrd="0" presId="urn:microsoft.com/office/officeart/2005/8/layout/vList2"/>
    <dgm:cxn modelId="{1807C5F9-BCC5-40FD-9DA7-4025A06D2F4B}" type="presParOf" srcId="{7E0DE400-426E-4A61-8990-08CDE3586AB0}" destId="{4D8B9D6A-8D1D-48B4-9AAB-09CDC392E105}" srcOrd="1" destOrd="0" presId="urn:microsoft.com/office/officeart/2005/8/layout/vList2"/>
    <dgm:cxn modelId="{EBC7B82F-73BE-43E6-B98C-A63376674D24}" type="presParOf" srcId="{7E0DE400-426E-4A61-8990-08CDE3586AB0}" destId="{F76DA1C1-BE28-49DF-88F6-675B4B24DC4C}" srcOrd="2" destOrd="0" presId="urn:microsoft.com/office/officeart/2005/8/layout/vList2"/>
    <dgm:cxn modelId="{F968C9E2-66FD-4806-90E3-EC12C14DEBDB}" type="presParOf" srcId="{7E0DE400-426E-4A61-8990-08CDE3586AB0}" destId="{03EF787E-9CF8-4188-AC85-011D65AADE37}" srcOrd="3" destOrd="0" presId="urn:microsoft.com/office/officeart/2005/8/layout/vList2"/>
    <dgm:cxn modelId="{705A8100-B266-4481-B4F0-7819F449076F}" type="presParOf" srcId="{7E0DE400-426E-4A61-8990-08CDE3586AB0}" destId="{4CA5F927-596E-4CBB-978C-C76D7B4D7297}" srcOrd="4" destOrd="0" presId="urn:microsoft.com/office/officeart/2005/8/layout/vList2"/>
    <dgm:cxn modelId="{5362AB6B-0C6C-4C56-9901-23639BCB1D19}" type="presParOf" srcId="{7E0DE400-426E-4A61-8990-08CDE3586AB0}" destId="{7CDD275A-52D8-406F-8C97-90525A1C31B8}" srcOrd="5" destOrd="0" presId="urn:microsoft.com/office/officeart/2005/8/layout/vList2"/>
    <dgm:cxn modelId="{7DD2B18B-FB59-4333-B0DA-909EC0F1267B}" type="presParOf" srcId="{7E0DE400-426E-4A61-8990-08CDE3586AB0}" destId="{7007879B-F4AF-4541-9E04-BC2E3DE8A623}" srcOrd="6" destOrd="0" presId="urn:microsoft.com/office/officeart/2005/8/layout/vList2"/>
    <dgm:cxn modelId="{1A0A211A-85C0-4404-BD93-B64B737D5CD5}" type="presParOf" srcId="{7E0DE400-426E-4A61-8990-08CDE3586AB0}" destId="{19615CA8-1F4A-44EE-BA01-6B9EDF9FDF08}" srcOrd="7" destOrd="0" presId="urn:microsoft.com/office/officeart/2005/8/layout/vList2"/>
    <dgm:cxn modelId="{632CBBC3-6A38-458B-99FD-CD55287157FA}" type="presParOf" srcId="{7E0DE400-426E-4A61-8990-08CDE3586AB0}" destId="{B6E438C8-B444-4975-B47C-DA2A839E5572}" srcOrd="8" destOrd="0" presId="urn:microsoft.com/office/officeart/2005/8/layout/vList2"/>
    <dgm:cxn modelId="{F22E2239-F0EF-4871-8537-2FE1EFA94A90}" type="presParOf" srcId="{7E0DE400-426E-4A61-8990-08CDE3586AB0}" destId="{9235BB4F-8270-43D2-B655-8CB901B8BC6F}" srcOrd="9" destOrd="0" presId="urn:microsoft.com/office/officeart/2005/8/layout/vList2"/>
    <dgm:cxn modelId="{1FEA6A49-DCEC-4094-AC9B-E036F8CEA721}" type="presParOf" srcId="{7E0DE400-426E-4A61-8990-08CDE3586AB0}" destId="{89816B95-3D49-43B3-ACC7-9222A899A4C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6507C2-E7FE-4C2F-8934-A8C949198A40}" type="doc">
      <dgm:prSet loTypeId="urn:microsoft.com/office/officeart/2005/8/layout/hierarchy3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7AACDF-1156-4984-BC9A-B2DA4C95700C}">
      <dgm:prSet phldrT="[Text]" custT="1"/>
      <dgm:spPr/>
      <dgm:t>
        <a:bodyPr/>
        <a:lstStyle/>
        <a:p>
          <a:r>
            <a:rPr lang="en-US" sz="2400" dirty="0"/>
            <a:t>Lichen sclerosis</a:t>
          </a:r>
        </a:p>
      </dgm:t>
    </dgm:pt>
    <dgm:pt modelId="{732FC76C-D682-4E35-9DE6-8BF5F5B8F5DE}" type="parTrans" cxnId="{2BC8F240-E95C-4E4D-A57E-631F86DC1A04}">
      <dgm:prSet/>
      <dgm:spPr/>
      <dgm:t>
        <a:bodyPr/>
        <a:lstStyle/>
        <a:p>
          <a:endParaRPr lang="en-US"/>
        </a:p>
      </dgm:t>
    </dgm:pt>
    <dgm:pt modelId="{10A469F5-33B9-4B6E-B4D2-1E56AC0ABC2C}" type="sibTrans" cxnId="{2BC8F240-E95C-4E4D-A57E-631F86DC1A04}">
      <dgm:prSet/>
      <dgm:spPr/>
      <dgm:t>
        <a:bodyPr/>
        <a:lstStyle/>
        <a:p>
          <a:endParaRPr lang="en-US"/>
        </a:p>
      </dgm:t>
    </dgm:pt>
    <dgm:pt modelId="{9C9DD1E0-1657-4A28-BEBA-3146CE12631A}">
      <dgm:prSet phldrT="[Text]" custT="1"/>
      <dgm:spPr/>
      <dgm:t>
        <a:bodyPr/>
        <a:lstStyle/>
        <a:p>
          <a:r>
            <a:rPr lang="en-US" sz="2400" dirty="0"/>
            <a:t>Other dermatoses</a:t>
          </a:r>
        </a:p>
      </dgm:t>
    </dgm:pt>
    <dgm:pt modelId="{7C9AB709-8505-46CD-904B-B2551292DE48}" type="parTrans" cxnId="{584CB49B-8E05-4935-825D-C65A87524CD6}">
      <dgm:prSet/>
      <dgm:spPr/>
      <dgm:t>
        <a:bodyPr/>
        <a:lstStyle/>
        <a:p>
          <a:endParaRPr lang="en-US"/>
        </a:p>
      </dgm:t>
    </dgm:pt>
    <dgm:pt modelId="{304A1567-6493-4444-B591-ED8B9DD04B76}" type="sibTrans" cxnId="{584CB49B-8E05-4935-825D-C65A87524CD6}">
      <dgm:prSet/>
      <dgm:spPr/>
      <dgm:t>
        <a:bodyPr/>
        <a:lstStyle/>
        <a:p>
          <a:endParaRPr lang="en-US"/>
        </a:p>
      </dgm:t>
    </dgm:pt>
    <dgm:pt modelId="{A5B7194A-B76D-441C-B010-B5F276480718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None/>
          </a:pPr>
          <a:r>
            <a:rPr lang="en-US" sz="1600" dirty="0"/>
            <a:t>lichen planus. </a:t>
          </a:r>
        </a:p>
      </dgm:t>
    </dgm:pt>
    <dgm:pt modelId="{2B34A8B5-E50F-440D-88B5-E1CFAA14ACD3}" type="parTrans" cxnId="{D4934726-4E04-4A20-BBBE-5AE63B8352BA}">
      <dgm:prSet/>
      <dgm:spPr/>
      <dgm:t>
        <a:bodyPr/>
        <a:lstStyle/>
        <a:p>
          <a:endParaRPr lang="en-US"/>
        </a:p>
      </dgm:t>
    </dgm:pt>
    <dgm:pt modelId="{4D0A0B73-F94D-4018-AC66-DB4715C3C7F8}" type="sibTrans" cxnId="{D4934726-4E04-4A20-BBBE-5AE63B8352BA}">
      <dgm:prSet/>
      <dgm:spPr/>
      <dgm:t>
        <a:bodyPr/>
        <a:lstStyle/>
        <a:p>
          <a:endParaRPr lang="en-US"/>
        </a:p>
      </dgm:t>
    </dgm:pt>
    <dgm:pt modelId="{A94B77C7-367E-4919-A0FB-5D5103D211AB}">
      <dgm:prSet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r>
            <a:rPr lang="en-US" sz="1600" dirty="0"/>
            <a:t>psoriasis. </a:t>
          </a:r>
        </a:p>
      </dgm:t>
    </dgm:pt>
    <dgm:pt modelId="{89F1D68A-B34D-47DE-900F-28F92F4A357D}" type="parTrans" cxnId="{EB705B51-8F83-43D3-A19D-90AC3AE86DE3}">
      <dgm:prSet/>
      <dgm:spPr/>
      <dgm:t>
        <a:bodyPr/>
        <a:lstStyle/>
        <a:p>
          <a:endParaRPr lang="en-US"/>
        </a:p>
      </dgm:t>
    </dgm:pt>
    <dgm:pt modelId="{F4688DF4-4EFA-4B26-A6B7-327610351B33}" type="sibTrans" cxnId="{EB705B51-8F83-43D3-A19D-90AC3AE86DE3}">
      <dgm:prSet/>
      <dgm:spPr/>
      <dgm:t>
        <a:bodyPr/>
        <a:lstStyle/>
        <a:p>
          <a:endParaRPr lang="en-US"/>
        </a:p>
      </dgm:t>
    </dgm:pt>
    <dgm:pt modelId="{5A3DA178-CE70-4FD1-86B2-4D8552D977CD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/>
            <a:t>Seborrheic dermatitis </a:t>
          </a:r>
        </a:p>
      </dgm:t>
    </dgm:pt>
    <dgm:pt modelId="{F99F4871-336F-449F-B648-EDFD143611D1}" type="parTrans" cxnId="{4A15A726-103D-4120-A2EA-D71B5C105290}">
      <dgm:prSet/>
      <dgm:spPr/>
      <dgm:t>
        <a:bodyPr/>
        <a:lstStyle/>
        <a:p>
          <a:endParaRPr lang="en-US"/>
        </a:p>
      </dgm:t>
    </dgm:pt>
    <dgm:pt modelId="{EEB5F0C9-D1BB-46ED-9CDD-743222647859}" type="sibTrans" cxnId="{4A15A726-103D-4120-A2EA-D71B5C105290}">
      <dgm:prSet/>
      <dgm:spPr/>
      <dgm:t>
        <a:bodyPr/>
        <a:lstStyle/>
        <a:p>
          <a:endParaRPr lang="en-US"/>
        </a:p>
      </dgm:t>
    </dgm:pt>
    <dgm:pt modelId="{F34A0E88-0657-4579-8FDB-4044C69148E1}">
      <dgm:prSet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1600" dirty="0"/>
            <a:t>inflammatory dermatoses</a:t>
          </a:r>
        </a:p>
      </dgm:t>
    </dgm:pt>
    <dgm:pt modelId="{E8CD54A0-D007-48F8-AE90-186623DFF2B5}" type="parTrans" cxnId="{C06BF520-4A0A-4EF5-B211-60FAD4653726}">
      <dgm:prSet/>
      <dgm:spPr/>
      <dgm:t>
        <a:bodyPr/>
        <a:lstStyle/>
        <a:p>
          <a:endParaRPr lang="en-US"/>
        </a:p>
      </dgm:t>
    </dgm:pt>
    <dgm:pt modelId="{08D6C088-EA00-4031-8876-F692BE705C78}" type="sibTrans" cxnId="{C06BF520-4A0A-4EF5-B211-60FAD4653726}">
      <dgm:prSet/>
      <dgm:spPr/>
      <dgm:t>
        <a:bodyPr/>
        <a:lstStyle/>
        <a:p>
          <a:endParaRPr lang="en-US"/>
        </a:p>
      </dgm:t>
    </dgm:pt>
    <dgm:pt modelId="{C33412B8-76EE-4524-A2E6-A4C1AB42F46D}">
      <dgm:prSet custT="1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en-US" sz="1600" dirty="0"/>
            <a:t>ulcerative dermatoses</a:t>
          </a:r>
        </a:p>
      </dgm:t>
    </dgm:pt>
    <dgm:pt modelId="{D0F3C98F-6AD9-41CB-B506-EB9477491F76}" type="parTrans" cxnId="{2F5ABAF1-9F35-4D0D-8AF6-4E4C59A19A87}">
      <dgm:prSet/>
      <dgm:spPr/>
      <dgm:t>
        <a:bodyPr/>
        <a:lstStyle/>
        <a:p>
          <a:endParaRPr lang="en-US"/>
        </a:p>
      </dgm:t>
    </dgm:pt>
    <dgm:pt modelId="{DB298761-B1EC-423B-B6B1-0A761B1B04D0}" type="sibTrans" cxnId="{2F5ABAF1-9F35-4D0D-8AF6-4E4C59A19A87}">
      <dgm:prSet/>
      <dgm:spPr/>
      <dgm:t>
        <a:bodyPr/>
        <a:lstStyle/>
        <a:p>
          <a:endParaRPr lang="en-US"/>
        </a:p>
      </dgm:t>
    </dgm:pt>
    <dgm:pt modelId="{D4EB501A-D7DB-4B56-A87B-3FD412ADB45C}" type="pres">
      <dgm:prSet presAssocID="{756507C2-E7FE-4C2F-8934-A8C949198A4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F1D3A07-9E01-47B0-A322-D48954F7C810}" type="pres">
      <dgm:prSet presAssocID="{F27AACDF-1156-4984-BC9A-B2DA4C95700C}" presName="root" presStyleCnt="0"/>
      <dgm:spPr/>
    </dgm:pt>
    <dgm:pt modelId="{E2F290AC-1473-4CE2-A653-4AF1865E5F0D}" type="pres">
      <dgm:prSet presAssocID="{F27AACDF-1156-4984-BC9A-B2DA4C95700C}" presName="rootComposite" presStyleCnt="0"/>
      <dgm:spPr/>
    </dgm:pt>
    <dgm:pt modelId="{95A35565-9D83-413B-AD7B-0EE34AFD9DB7}" type="pres">
      <dgm:prSet presAssocID="{F27AACDF-1156-4984-BC9A-B2DA4C95700C}" presName="rootText" presStyleLbl="node1" presStyleIdx="0" presStyleCnt="2" custScaleX="213723" custScaleY="128176" custLinFactX="-78668" custLinFactNeighborX="-100000" custLinFactNeighborY="-20835"/>
      <dgm:spPr/>
    </dgm:pt>
    <dgm:pt modelId="{5A8391CF-9A1B-40CE-8007-E80456237F1C}" type="pres">
      <dgm:prSet presAssocID="{F27AACDF-1156-4984-BC9A-B2DA4C95700C}" presName="rootConnector" presStyleLbl="node1" presStyleIdx="0" presStyleCnt="2"/>
      <dgm:spPr/>
    </dgm:pt>
    <dgm:pt modelId="{62FB6285-BC24-4B3C-8062-B5D8C9FE7060}" type="pres">
      <dgm:prSet presAssocID="{F27AACDF-1156-4984-BC9A-B2DA4C95700C}" presName="childShape" presStyleCnt="0"/>
      <dgm:spPr/>
    </dgm:pt>
    <dgm:pt modelId="{FDB6EC1A-1118-40F8-AA88-0EF9E89BD5C4}" type="pres">
      <dgm:prSet presAssocID="{9C9DD1E0-1657-4A28-BEBA-3146CE12631A}" presName="root" presStyleCnt="0"/>
      <dgm:spPr/>
    </dgm:pt>
    <dgm:pt modelId="{E678D71D-F5D0-4562-9BD3-F1EF49B1C501}" type="pres">
      <dgm:prSet presAssocID="{9C9DD1E0-1657-4A28-BEBA-3146CE12631A}" presName="rootComposite" presStyleCnt="0"/>
      <dgm:spPr/>
    </dgm:pt>
    <dgm:pt modelId="{F6DB5895-2833-4A1A-9250-C780BD2685CF}" type="pres">
      <dgm:prSet presAssocID="{9C9DD1E0-1657-4A28-BEBA-3146CE12631A}" presName="rootText" presStyleLbl="node1" presStyleIdx="1" presStyleCnt="2" custScaleX="223961" custScaleY="129787" custLinFactX="-23616" custLinFactNeighborX="-100000" custLinFactNeighborY="-95"/>
      <dgm:spPr/>
    </dgm:pt>
    <dgm:pt modelId="{099F8EA7-672A-4AEA-9851-815E4C7C21A6}" type="pres">
      <dgm:prSet presAssocID="{9C9DD1E0-1657-4A28-BEBA-3146CE12631A}" presName="rootConnector" presStyleLbl="node1" presStyleIdx="1" presStyleCnt="2"/>
      <dgm:spPr/>
    </dgm:pt>
    <dgm:pt modelId="{0C08CBD7-453A-4C3B-B39B-B506E4AE6DCA}" type="pres">
      <dgm:prSet presAssocID="{9C9DD1E0-1657-4A28-BEBA-3146CE12631A}" presName="childShape" presStyleCnt="0"/>
      <dgm:spPr/>
    </dgm:pt>
    <dgm:pt modelId="{D322435B-FAA9-4567-943E-CDFE0BE81C05}" type="pres">
      <dgm:prSet presAssocID="{D0F3C98F-6AD9-41CB-B506-EB9477491F76}" presName="Name13" presStyleLbl="parChTrans1D2" presStyleIdx="0" presStyleCnt="5"/>
      <dgm:spPr/>
    </dgm:pt>
    <dgm:pt modelId="{1250C410-2AD0-481F-9305-D5E78D5329D6}" type="pres">
      <dgm:prSet presAssocID="{C33412B8-76EE-4524-A2E6-A4C1AB42F46D}" presName="childText" presStyleLbl="bgAcc1" presStyleIdx="0" presStyleCnt="5" custScaleX="191076" custScaleY="118962" custLinFactNeighborX="-72196" custLinFactNeighborY="-239">
        <dgm:presLayoutVars>
          <dgm:bulletEnabled val="1"/>
        </dgm:presLayoutVars>
      </dgm:prSet>
      <dgm:spPr/>
    </dgm:pt>
    <dgm:pt modelId="{D3A673A7-EE11-4ADC-B734-CD3716114E81}" type="pres">
      <dgm:prSet presAssocID="{E8CD54A0-D007-48F8-AE90-186623DFF2B5}" presName="Name13" presStyleLbl="parChTrans1D2" presStyleIdx="1" presStyleCnt="5"/>
      <dgm:spPr/>
    </dgm:pt>
    <dgm:pt modelId="{0ABA9540-F021-4EA8-8DA0-0CB5C41B8072}" type="pres">
      <dgm:prSet presAssocID="{F34A0E88-0657-4579-8FDB-4044C69148E1}" presName="childText" presStyleLbl="bgAcc1" presStyleIdx="1" presStyleCnt="5" custScaleX="196481" custScaleY="136259" custLinFactY="36974" custLinFactNeighborX="-77962" custLinFactNeighborY="100000">
        <dgm:presLayoutVars>
          <dgm:bulletEnabled val="1"/>
        </dgm:presLayoutVars>
      </dgm:prSet>
      <dgm:spPr/>
    </dgm:pt>
    <dgm:pt modelId="{5E39C0C7-E573-435C-8C6B-ECA1CF840019}" type="pres">
      <dgm:prSet presAssocID="{F99F4871-336F-449F-B648-EDFD143611D1}" presName="Name13" presStyleLbl="parChTrans1D2" presStyleIdx="2" presStyleCnt="5"/>
      <dgm:spPr/>
    </dgm:pt>
    <dgm:pt modelId="{2CBAA17B-1F34-4998-BC85-87B822F593B8}" type="pres">
      <dgm:prSet presAssocID="{5A3DA178-CE70-4FD1-86B2-4D8552D977CD}" presName="childText" presStyleLbl="bgAcc1" presStyleIdx="2" presStyleCnt="5" custScaleX="192072" custScaleY="136063" custLinFactY="30679" custLinFactNeighborX="-73553" custLinFactNeighborY="100000">
        <dgm:presLayoutVars>
          <dgm:bulletEnabled val="1"/>
        </dgm:presLayoutVars>
      </dgm:prSet>
      <dgm:spPr/>
    </dgm:pt>
    <dgm:pt modelId="{17B5A4EF-01BA-4FE6-BC05-1C5B02C28B9B}" type="pres">
      <dgm:prSet presAssocID="{89F1D68A-B34D-47DE-900F-28F92F4A357D}" presName="Name13" presStyleLbl="parChTrans1D2" presStyleIdx="3" presStyleCnt="5"/>
      <dgm:spPr/>
    </dgm:pt>
    <dgm:pt modelId="{CD09A8A9-A4B4-4072-9CBF-10A31E502940}" type="pres">
      <dgm:prSet presAssocID="{A94B77C7-367E-4919-A0FB-5D5103D211AB}" presName="childText" presStyleLbl="bgAcc1" presStyleIdx="3" presStyleCnt="5" custScaleX="197931" custScaleY="118885" custLinFactY="-122698" custLinFactNeighborX="-79412" custLinFactNeighborY="-200000">
        <dgm:presLayoutVars>
          <dgm:bulletEnabled val="1"/>
        </dgm:presLayoutVars>
      </dgm:prSet>
      <dgm:spPr/>
    </dgm:pt>
    <dgm:pt modelId="{F367296A-2391-4AE4-9C12-87A2D4FFBEAE}" type="pres">
      <dgm:prSet presAssocID="{2B34A8B5-E50F-440D-88B5-E1CFAA14ACD3}" presName="Name13" presStyleLbl="parChTrans1D2" presStyleIdx="4" presStyleCnt="5"/>
      <dgm:spPr/>
    </dgm:pt>
    <dgm:pt modelId="{308C1395-23B1-491E-B7AB-BBD688F4F2D3}" type="pres">
      <dgm:prSet presAssocID="{A5B7194A-B76D-441C-B010-B5F276480718}" presName="childText" presStyleLbl="bgAcc1" presStyleIdx="4" presStyleCnt="5" custScaleX="208697" custScaleY="143552" custLinFactNeighborX="-81067" custLinFactNeighborY="-17961">
        <dgm:presLayoutVars>
          <dgm:bulletEnabled val="1"/>
        </dgm:presLayoutVars>
      </dgm:prSet>
      <dgm:spPr/>
    </dgm:pt>
  </dgm:ptLst>
  <dgm:cxnLst>
    <dgm:cxn modelId="{C06BF520-4A0A-4EF5-B211-60FAD4653726}" srcId="{9C9DD1E0-1657-4A28-BEBA-3146CE12631A}" destId="{F34A0E88-0657-4579-8FDB-4044C69148E1}" srcOrd="1" destOrd="0" parTransId="{E8CD54A0-D007-48F8-AE90-186623DFF2B5}" sibTransId="{08D6C088-EA00-4031-8876-F692BE705C78}"/>
    <dgm:cxn modelId="{9F60E521-C8C0-4A11-8DDA-2EA4A3FE8919}" type="presOf" srcId="{756507C2-E7FE-4C2F-8934-A8C949198A40}" destId="{D4EB501A-D7DB-4B56-A87B-3FD412ADB45C}" srcOrd="0" destOrd="0" presId="urn:microsoft.com/office/officeart/2005/8/layout/hierarchy3"/>
    <dgm:cxn modelId="{D4934726-4E04-4A20-BBBE-5AE63B8352BA}" srcId="{9C9DD1E0-1657-4A28-BEBA-3146CE12631A}" destId="{A5B7194A-B76D-441C-B010-B5F276480718}" srcOrd="4" destOrd="0" parTransId="{2B34A8B5-E50F-440D-88B5-E1CFAA14ACD3}" sibTransId="{4D0A0B73-F94D-4018-AC66-DB4715C3C7F8}"/>
    <dgm:cxn modelId="{4A15A726-103D-4120-A2EA-D71B5C105290}" srcId="{9C9DD1E0-1657-4A28-BEBA-3146CE12631A}" destId="{5A3DA178-CE70-4FD1-86B2-4D8552D977CD}" srcOrd="2" destOrd="0" parTransId="{F99F4871-336F-449F-B648-EDFD143611D1}" sibTransId="{EEB5F0C9-D1BB-46ED-9CDD-743222647859}"/>
    <dgm:cxn modelId="{642B0F2F-46EE-4A4B-8674-CE90387057FD}" type="presOf" srcId="{A5B7194A-B76D-441C-B010-B5F276480718}" destId="{308C1395-23B1-491E-B7AB-BBD688F4F2D3}" srcOrd="0" destOrd="0" presId="urn:microsoft.com/office/officeart/2005/8/layout/hierarchy3"/>
    <dgm:cxn modelId="{56600334-05F3-4126-8962-F553E17C5000}" type="presOf" srcId="{A94B77C7-367E-4919-A0FB-5D5103D211AB}" destId="{CD09A8A9-A4B4-4072-9CBF-10A31E502940}" srcOrd="0" destOrd="0" presId="urn:microsoft.com/office/officeart/2005/8/layout/hierarchy3"/>
    <dgm:cxn modelId="{E1289B39-15E2-4E02-83FA-D70DA87F70DD}" type="presOf" srcId="{2B34A8B5-E50F-440D-88B5-E1CFAA14ACD3}" destId="{F367296A-2391-4AE4-9C12-87A2D4FFBEAE}" srcOrd="0" destOrd="0" presId="urn:microsoft.com/office/officeart/2005/8/layout/hierarchy3"/>
    <dgm:cxn modelId="{BC56AC3E-1D52-4922-ACEC-9B71AC16FE9D}" type="presOf" srcId="{5A3DA178-CE70-4FD1-86B2-4D8552D977CD}" destId="{2CBAA17B-1F34-4998-BC85-87B822F593B8}" srcOrd="0" destOrd="0" presId="urn:microsoft.com/office/officeart/2005/8/layout/hierarchy3"/>
    <dgm:cxn modelId="{2BC8F240-E95C-4E4D-A57E-631F86DC1A04}" srcId="{756507C2-E7FE-4C2F-8934-A8C949198A40}" destId="{F27AACDF-1156-4984-BC9A-B2DA4C95700C}" srcOrd="0" destOrd="0" parTransId="{732FC76C-D682-4E35-9DE6-8BF5F5B8F5DE}" sibTransId="{10A469F5-33B9-4B6E-B4D2-1E56AC0ABC2C}"/>
    <dgm:cxn modelId="{87BE605C-F749-4452-BD06-0E9EC7AA7086}" type="presOf" srcId="{F99F4871-336F-449F-B648-EDFD143611D1}" destId="{5E39C0C7-E573-435C-8C6B-ECA1CF840019}" srcOrd="0" destOrd="0" presId="urn:microsoft.com/office/officeart/2005/8/layout/hierarchy3"/>
    <dgm:cxn modelId="{8723975E-2A50-474F-871A-2F80A2408C0B}" type="presOf" srcId="{F34A0E88-0657-4579-8FDB-4044C69148E1}" destId="{0ABA9540-F021-4EA8-8DA0-0CB5C41B8072}" srcOrd="0" destOrd="0" presId="urn:microsoft.com/office/officeart/2005/8/layout/hierarchy3"/>
    <dgm:cxn modelId="{EB705B51-8F83-43D3-A19D-90AC3AE86DE3}" srcId="{9C9DD1E0-1657-4A28-BEBA-3146CE12631A}" destId="{A94B77C7-367E-4919-A0FB-5D5103D211AB}" srcOrd="3" destOrd="0" parTransId="{89F1D68A-B34D-47DE-900F-28F92F4A357D}" sibTransId="{F4688DF4-4EFA-4B26-A6B7-327610351B33}"/>
    <dgm:cxn modelId="{F48F5D52-4B2E-4323-A156-4A9EE12640F2}" type="presOf" srcId="{9C9DD1E0-1657-4A28-BEBA-3146CE12631A}" destId="{F6DB5895-2833-4A1A-9250-C780BD2685CF}" srcOrd="0" destOrd="0" presId="urn:microsoft.com/office/officeart/2005/8/layout/hierarchy3"/>
    <dgm:cxn modelId="{E05E9B57-239D-4CDE-8565-5B119A6FB1B6}" type="presOf" srcId="{F27AACDF-1156-4984-BC9A-B2DA4C95700C}" destId="{5A8391CF-9A1B-40CE-8007-E80456237F1C}" srcOrd="1" destOrd="0" presId="urn:microsoft.com/office/officeart/2005/8/layout/hierarchy3"/>
    <dgm:cxn modelId="{29853693-0D00-4FBF-BEBE-0E7366EF18B7}" type="presOf" srcId="{E8CD54A0-D007-48F8-AE90-186623DFF2B5}" destId="{D3A673A7-EE11-4ADC-B734-CD3716114E81}" srcOrd="0" destOrd="0" presId="urn:microsoft.com/office/officeart/2005/8/layout/hierarchy3"/>
    <dgm:cxn modelId="{E160AE9B-8611-48B8-8EC8-BCFE4EED5D06}" type="presOf" srcId="{89F1D68A-B34D-47DE-900F-28F92F4A357D}" destId="{17B5A4EF-01BA-4FE6-BC05-1C5B02C28B9B}" srcOrd="0" destOrd="0" presId="urn:microsoft.com/office/officeart/2005/8/layout/hierarchy3"/>
    <dgm:cxn modelId="{584CB49B-8E05-4935-825D-C65A87524CD6}" srcId="{756507C2-E7FE-4C2F-8934-A8C949198A40}" destId="{9C9DD1E0-1657-4A28-BEBA-3146CE12631A}" srcOrd="1" destOrd="0" parTransId="{7C9AB709-8505-46CD-904B-B2551292DE48}" sibTransId="{304A1567-6493-4444-B591-ED8B9DD04B76}"/>
    <dgm:cxn modelId="{789127AC-A54E-46F8-908D-5C81CA815B48}" type="presOf" srcId="{C33412B8-76EE-4524-A2E6-A4C1AB42F46D}" destId="{1250C410-2AD0-481F-9305-D5E78D5329D6}" srcOrd="0" destOrd="0" presId="urn:microsoft.com/office/officeart/2005/8/layout/hierarchy3"/>
    <dgm:cxn modelId="{41F017BF-161B-48FC-A40B-8A81666CFE3F}" type="presOf" srcId="{D0F3C98F-6AD9-41CB-B506-EB9477491F76}" destId="{D322435B-FAA9-4567-943E-CDFE0BE81C05}" srcOrd="0" destOrd="0" presId="urn:microsoft.com/office/officeart/2005/8/layout/hierarchy3"/>
    <dgm:cxn modelId="{56BA84C1-BD4E-4AE1-BB55-5B3DD31DA4A0}" type="presOf" srcId="{F27AACDF-1156-4984-BC9A-B2DA4C95700C}" destId="{95A35565-9D83-413B-AD7B-0EE34AFD9DB7}" srcOrd="0" destOrd="0" presId="urn:microsoft.com/office/officeart/2005/8/layout/hierarchy3"/>
    <dgm:cxn modelId="{7F7BE3D2-1D66-424F-98A5-C6778F736982}" type="presOf" srcId="{9C9DD1E0-1657-4A28-BEBA-3146CE12631A}" destId="{099F8EA7-672A-4AEA-9851-815E4C7C21A6}" srcOrd="1" destOrd="0" presId="urn:microsoft.com/office/officeart/2005/8/layout/hierarchy3"/>
    <dgm:cxn modelId="{2F5ABAF1-9F35-4D0D-8AF6-4E4C59A19A87}" srcId="{9C9DD1E0-1657-4A28-BEBA-3146CE12631A}" destId="{C33412B8-76EE-4524-A2E6-A4C1AB42F46D}" srcOrd="0" destOrd="0" parTransId="{D0F3C98F-6AD9-41CB-B506-EB9477491F76}" sibTransId="{DB298761-B1EC-423B-B6B1-0A761B1B04D0}"/>
    <dgm:cxn modelId="{BE31F40B-FD1D-4A77-B917-229D6A7ACB84}" type="presParOf" srcId="{D4EB501A-D7DB-4B56-A87B-3FD412ADB45C}" destId="{2F1D3A07-9E01-47B0-A322-D48954F7C810}" srcOrd="0" destOrd="0" presId="urn:microsoft.com/office/officeart/2005/8/layout/hierarchy3"/>
    <dgm:cxn modelId="{B4FF3549-0D8F-4AEB-A289-ACC6D2358E6C}" type="presParOf" srcId="{2F1D3A07-9E01-47B0-A322-D48954F7C810}" destId="{E2F290AC-1473-4CE2-A653-4AF1865E5F0D}" srcOrd="0" destOrd="0" presId="urn:microsoft.com/office/officeart/2005/8/layout/hierarchy3"/>
    <dgm:cxn modelId="{D0311409-3E1C-4B73-A025-727CD5B93B5D}" type="presParOf" srcId="{E2F290AC-1473-4CE2-A653-4AF1865E5F0D}" destId="{95A35565-9D83-413B-AD7B-0EE34AFD9DB7}" srcOrd="0" destOrd="0" presId="urn:microsoft.com/office/officeart/2005/8/layout/hierarchy3"/>
    <dgm:cxn modelId="{46968F46-1120-4145-8317-E3137A7621BF}" type="presParOf" srcId="{E2F290AC-1473-4CE2-A653-4AF1865E5F0D}" destId="{5A8391CF-9A1B-40CE-8007-E80456237F1C}" srcOrd="1" destOrd="0" presId="urn:microsoft.com/office/officeart/2005/8/layout/hierarchy3"/>
    <dgm:cxn modelId="{04768519-FEA3-4D30-AE08-F46C18666492}" type="presParOf" srcId="{2F1D3A07-9E01-47B0-A322-D48954F7C810}" destId="{62FB6285-BC24-4B3C-8062-B5D8C9FE7060}" srcOrd="1" destOrd="0" presId="urn:microsoft.com/office/officeart/2005/8/layout/hierarchy3"/>
    <dgm:cxn modelId="{E51BB4EA-16AD-41BE-988E-2FBB47F48F07}" type="presParOf" srcId="{D4EB501A-D7DB-4B56-A87B-3FD412ADB45C}" destId="{FDB6EC1A-1118-40F8-AA88-0EF9E89BD5C4}" srcOrd="1" destOrd="0" presId="urn:microsoft.com/office/officeart/2005/8/layout/hierarchy3"/>
    <dgm:cxn modelId="{DFF187DD-4C93-4B81-BBD8-143045010197}" type="presParOf" srcId="{FDB6EC1A-1118-40F8-AA88-0EF9E89BD5C4}" destId="{E678D71D-F5D0-4562-9BD3-F1EF49B1C501}" srcOrd="0" destOrd="0" presId="urn:microsoft.com/office/officeart/2005/8/layout/hierarchy3"/>
    <dgm:cxn modelId="{8E1E9822-9C63-400E-B769-990E81D78C9D}" type="presParOf" srcId="{E678D71D-F5D0-4562-9BD3-F1EF49B1C501}" destId="{F6DB5895-2833-4A1A-9250-C780BD2685CF}" srcOrd="0" destOrd="0" presId="urn:microsoft.com/office/officeart/2005/8/layout/hierarchy3"/>
    <dgm:cxn modelId="{07400D87-1841-4104-8698-4916B668FED8}" type="presParOf" srcId="{E678D71D-F5D0-4562-9BD3-F1EF49B1C501}" destId="{099F8EA7-672A-4AEA-9851-815E4C7C21A6}" srcOrd="1" destOrd="0" presId="urn:microsoft.com/office/officeart/2005/8/layout/hierarchy3"/>
    <dgm:cxn modelId="{348CF4B3-7189-494D-94F5-C7BF11753657}" type="presParOf" srcId="{FDB6EC1A-1118-40F8-AA88-0EF9E89BD5C4}" destId="{0C08CBD7-453A-4C3B-B39B-B506E4AE6DCA}" srcOrd="1" destOrd="0" presId="urn:microsoft.com/office/officeart/2005/8/layout/hierarchy3"/>
    <dgm:cxn modelId="{1528C0C6-5CE4-4D4C-ABBC-ECE5970F2CFA}" type="presParOf" srcId="{0C08CBD7-453A-4C3B-B39B-B506E4AE6DCA}" destId="{D322435B-FAA9-4567-943E-CDFE0BE81C05}" srcOrd="0" destOrd="0" presId="urn:microsoft.com/office/officeart/2005/8/layout/hierarchy3"/>
    <dgm:cxn modelId="{2AEFEF4D-43E0-462A-A4F1-19E9A20F70D6}" type="presParOf" srcId="{0C08CBD7-453A-4C3B-B39B-B506E4AE6DCA}" destId="{1250C410-2AD0-481F-9305-D5E78D5329D6}" srcOrd="1" destOrd="0" presId="urn:microsoft.com/office/officeart/2005/8/layout/hierarchy3"/>
    <dgm:cxn modelId="{917CFC86-9F81-4DD7-B887-3286149AB1BC}" type="presParOf" srcId="{0C08CBD7-453A-4C3B-B39B-B506E4AE6DCA}" destId="{D3A673A7-EE11-4ADC-B734-CD3716114E81}" srcOrd="2" destOrd="0" presId="urn:microsoft.com/office/officeart/2005/8/layout/hierarchy3"/>
    <dgm:cxn modelId="{90677CA1-DFA0-4397-BF5B-B3F938EAE0C3}" type="presParOf" srcId="{0C08CBD7-453A-4C3B-B39B-B506E4AE6DCA}" destId="{0ABA9540-F021-4EA8-8DA0-0CB5C41B8072}" srcOrd="3" destOrd="0" presId="urn:microsoft.com/office/officeart/2005/8/layout/hierarchy3"/>
    <dgm:cxn modelId="{52D7484F-1DC0-47D3-911A-AB5D89C259E7}" type="presParOf" srcId="{0C08CBD7-453A-4C3B-B39B-B506E4AE6DCA}" destId="{5E39C0C7-E573-435C-8C6B-ECA1CF840019}" srcOrd="4" destOrd="0" presId="urn:microsoft.com/office/officeart/2005/8/layout/hierarchy3"/>
    <dgm:cxn modelId="{3BEBC8C4-BE41-4317-A7CF-3D1B4579CB39}" type="presParOf" srcId="{0C08CBD7-453A-4C3B-B39B-B506E4AE6DCA}" destId="{2CBAA17B-1F34-4998-BC85-87B822F593B8}" srcOrd="5" destOrd="0" presId="urn:microsoft.com/office/officeart/2005/8/layout/hierarchy3"/>
    <dgm:cxn modelId="{B7448691-7D53-4555-A913-B504D533539A}" type="presParOf" srcId="{0C08CBD7-453A-4C3B-B39B-B506E4AE6DCA}" destId="{17B5A4EF-01BA-4FE6-BC05-1C5B02C28B9B}" srcOrd="6" destOrd="0" presId="urn:microsoft.com/office/officeart/2005/8/layout/hierarchy3"/>
    <dgm:cxn modelId="{21F1BDF9-7401-4EBF-93C1-B488DDE4DBAF}" type="presParOf" srcId="{0C08CBD7-453A-4C3B-B39B-B506E4AE6DCA}" destId="{CD09A8A9-A4B4-4072-9CBF-10A31E502940}" srcOrd="7" destOrd="0" presId="urn:microsoft.com/office/officeart/2005/8/layout/hierarchy3"/>
    <dgm:cxn modelId="{F5E371B2-9E17-402F-802E-2DEE4F53B50C}" type="presParOf" srcId="{0C08CBD7-453A-4C3B-B39B-B506E4AE6DCA}" destId="{F367296A-2391-4AE4-9C12-87A2D4FFBEAE}" srcOrd="8" destOrd="0" presId="urn:microsoft.com/office/officeart/2005/8/layout/hierarchy3"/>
    <dgm:cxn modelId="{FB33CC88-7575-4BBC-B79C-B2B293BEA1F9}" type="presParOf" srcId="{0C08CBD7-453A-4C3B-B39B-B506E4AE6DCA}" destId="{308C1395-23B1-491E-B7AB-BBD688F4F2D3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721D8F-8937-46B0-880E-EFEC91FF287E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519597E-FD2D-4FFF-8B50-CDDB147BC06C}">
      <dgm:prSet/>
      <dgm:spPr/>
      <dgm:t>
        <a:bodyPr/>
        <a:lstStyle/>
        <a:p>
          <a:r>
            <a:rPr lang="en-US" dirty="0"/>
            <a:t>5 Year Stage Survival:</a:t>
          </a:r>
        </a:p>
      </dgm:t>
    </dgm:pt>
    <dgm:pt modelId="{6E6E3850-B4AD-476A-B9C0-C944E9F0F76A}" type="parTrans" cxnId="{CE5E414F-F39E-4C2C-9FEB-3E3A29D6B6FF}">
      <dgm:prSet/>
      <dgm:spPr/>
      <dgm:t>
        <a:bodyPr/>
        <a:lstStyle/>
        <a:p>
          <a:endParaRPr lang="en-US"/>
        </a:p>
      </dgm:t>
    </dgm:pt>
    <dgm:pt modelId="{88B0EDBA-4676-46F3-B1A5-6D10ACD12371}" type="sibTrans" cxnId="{CE5E414F-F39E-4C2C-9FEB-3E3A29D6B6FF}">
      <dgm:prSet/>
      <dgm:spPr/>
      <dgm:t>
        <a:bodyPr/>
        <a:lstStyle/>
        <a:p>
          <a:endParaRPr lang="en-US"/>
        </a:p>
      </dgm:t>
    </dgm:pt>
    <dgm:pt modelId="{DE0E065C-7875-4508-BB4B-1AB2E1EE41CF}">
      <dgm:prSet/>
      <dgm:spPr/>
      <dgm:t>
        <a:bodyPr/>
        <a:lstStyle/>
        <a:p>
          <a:r>
            <a:rPr lang="en-US"/>
            <a:t>I 79%</a:t>
          </a:r>
        </a:p>
      </dgm:t>
    </dgm:pt>
    <dgm:pt modelId="{DFD0AB67-710F-442B-8D2E-254691E48DC9}" type="parTrans" cxnId="{8747CF0B-CB3E-4946-9D18-1AC25B968152}">
      <dgm:prSet/>
      <dgm:spPr/>
      <dgm:t>
        <a:bodyPr/>
        <a:lstStyle/>
        <a:p>
          <a:endParaRPr lang="en-US"/>
        </a:p>
      </dgm:t>
    </dgm:pt>
    <dgm:pt modelId="{C1A052F9-297B-4FA3-9873-2BB4E45BD174}" type="sibTrans" cxnId="{8747CF0B-CB3E-4946-9D18-1AC25B968152}">
      <dgm:prSet/>
      <dgm:spPr/>
      <dgm:t>
        <a:bodyPr/>
        <a:lstStyle/>
        <a:p>
          <a:endParaRPr lang="en-US"/>
        </a:p>
      </dgm:t>
    </dgm:pt>
    <dgm:pt modelId="{8F720B4C-BE14-4842-A664-09241A7475A6}">
      <dgm:prSet/>
      <dgm:spPr/>
      <dgm:t>
        <a:bodyPr/>
        <a:lstStyle/>
        <a:p>
          <a:r>
            <a:rPr lang="en-US"/>
            <a:t>II 59% </a:t>
          </a:r>
        </a:p>
      </dgm:t>
    </dgm:pt>
    <dgm:pt modelId="{FB146DE3-BF5C-46C8-A4E6-D625A595D894}" type="parTrans" cxnId="{A39F6EB1-ADBE-4335-9F0B-4AD4F7147F3F}">
      <dgm:prSet/>
      <dgm:spPr/>
      <dgm:t>
        <a:bodyPr/>
        <a:lstStyle/>
        <a:p>
          <a:endParaRPr lang="en-US"/>
        </a:p>
      </dgm:t>
    </dgm:pt>
    <dgm:pt modelId="{A1A87DFA-AD4D-4694-9AEC-1022FEB8FC9D}" type="sibTrans" cxnId="{A39F6EB1-ADBE-4335-9F0B-4AD4F7147F3F}">
      <dgm:prSet/>
      <dgm:spPr/>
      <dgm:t>
        <a:bodyPr/>
        <a:lstStyle/>
        <a:p>
          <a:endParaRPr lang="en-US"/>
        </a:p>
      </dgm:t>
    </dgm:pt>
    <dgm:pt modelId="{70E71A66-61EB-4F86-A91F-3DF5B919CA31}">
      <dgm:prSet/>
      <dgm:spPr/>
      <dgm:t>
        <a:bodyPr/>
        <a:lstStyle/>
        <a:p>
          <a:r>
            <a:rPr lang="en-US"/>
            <a:t>III 43% </a:t>
          </a:r>
        </a:p>
      </dgm:t>
    </dgm:pt>
    <dgm:pt modelId="{4CF2E108-C2E1-4541-9E10-36FADA660671}" type="parTrans" cxnId="{356D662D-17EC-4774-809E-65C2ACE59D9E}">
      <dgm:prSet/>
      <dgm:spPr/>
      <dgm:t>
        <a:bodyPr/>
        <a:lstStyle/>
        <a:p>
          <a:endParaRPr lang="en-US"/>
        </a:p>
      </dgm:t>
    </dgm:pt>
    <dgm:pt modelId="{548A467A-353D-4C2B-8F24-34D642A67B35}" type="sibTrans" cxnId="{356D662D-17EC-4774-809E-65C2ACE59D9E}">
      <dgm:prSet/>
      <dgm:spPr/>
      <dgm:t>
        <a:bodyPr/>
        <a:lstStyle/>
        <a:p>
          <a:endParaRPr lang="en-US"/>
        </a:p>
      </dgm:t>
    </dgm:pt>
    <dgm:pt modelId="{6B239A53-543B-4343-B471-49FBB4F86C83}">
      <dgm:prSet/>
      <dgm:spPr/>
      <dgm:t>
        <a:bodyPr/>
        <a:lstStyle/>
        <a:p>
          <a:r>
            <a:rPr lang="en-US"/>
            <a:t>IV 13%</a:t>
          </a:r>
        </a:p>
      </dgm:t>
    </dgm:pt>
    <dgm:pt modelId="{6239541A-FB69-4B0B-8356-7F843B5DD22B}" type="parTrans" cxnId="{5060AA02-ED3B-4612-A50D-10EC7500BCBA}">
      <dgm:prSet/>
      <dgm:spPr/>
      <dgm:t>
        <a:bodyPr/>
        <a:lstStyle/>
        <a:p>
          <a:endParaRPr lang="en-US"/>
        </a:p>
      </dgm:t>
    </dgm:pt>
    <dgm:pt modelId="{627C293A-8CA3-4AF7-A34E-E57B3209748F}" type="sibTrans" cxnId="{5060AA02-ED3B-4612-A50D-10EC7500BCBA}">
      <dgm:prSet/>
      <dgm:spPr/>
      <dgm:t>
        <a:bodyPr/>
        <a:lstStyle/>
        <a:p>
          <a:endParaRPr lang="en-US"/>
        </a:p>
      </dgm:t>
    </dgm:pt>
    <dgm:pt modelId="{64EAE995-FC9A-49AE-9FDE-861F600D1B18}" type="pres">
      <dgm:prSet presAssocID="{C5721D8F-8937-46B0-880E-EFEC91FF287E}" presName="linear" presStyleCnt="0">
        <dgm:presLayoutVars>
          <dgm:animLvl val="lvl"/>
          <dgm:resizeHandles val="exact"/>
        </dgm:presLayoutVars>
      </dgm:prSet>
      <dgm:spPr/>
    </dgm:pt>
    <dgm:pt modelId="{A4291050-FBA3-440D-9EDE-86F8C8583619}" type="pres">
      <dgm:prSet presAssocID="{2519597E-FD2D-4FFF-8B50-CDDB147BC06C}" presName="parentText" presStyleLbl="node1" presStyleIdx="0" presStyleCnt="5" custLinFactNeighborY="37408">
        <dgm:presLayoutVars>
          <dgm:chMax val="0"/>
          <dgm:bulletEnabled val="1"/>
        </dgm:presLayoutVars>
      </dgm:prSet>
      <dgm:spPr/>
    </dgm:pt>
    <dgm:pt modelId="{A07DDC27-8C59-4FEF-8ACF-B90A18336217}" type="pres">
      <dgm:prSet presAssocID="{88B0EDBA-4676-46F3-B1A5-6D10ACD12371}" presName="spacer" presStyleCnt="0"/>
      <dgm:spPr/>
    </dgm:pt>
    <dgm:pt modelId="{BA794C27-6E14-4816-8883-E539E90B8C05}" type="pres">
      <dgm:prSet presAssocID="{DE0E065C-7875-4508-BB4B-1AB2E1EE41CF}" presName="parentText" presStyleLbl="node1" presStyleIdx="1" presStyleCnt="5" custLinFactNeighborY="28056">
        <dgm:presLayoutVars>
          <dgm:chMax val="0"/>
          <dgm:bulletEnabled val="1"/>
        </dgm:presLayoutVars>
      </dgm:prSet>
      <dgm:spPr/>
    </dgm:pt>
    <dgm:pt modelId="{F622847A-8393-462A-B084-3EFB0C880ADB}" type="pres">
      <dgm:prSet presAssocID="{C1A052F9-297B-4FA3-9873-2BB4E45BD174}" presName="spacer" presStyleCnt="0"/>
      <dgm:spPr/>
    </dgm:pt>
    <dgm:pt modelId="{7023A43A-0314-4865-BD19-A49B169970FB}" type="pres">
      <dgm:prSet presAssocID="{8F720B4C-BE14-4842-A664-09241A7475A6}" presName="parentText" presStyleLbl="node1" presStyleIdx="2" presStyleCnt="5" custLinFactY="345" custLinFactNeighborY="100000">
        <dgm:presLayoutVars>
          <dgm:chMax val="0"/>
          <dgm:bulletEnabled val="1"/>
        </dgm:presLayoutVars>
      </dgm:prSet>
      <dgm:spPr/>
    </dgm:pt>
    <dgm:pt modelId="{9225A379-157B-4D92-940B-742D5A94AE4B}" type="pres">
      <dgm:prSet presAssocID="{A1A87DFA-AD4D-4694-9AEC-1022FEB8FC9D}" presName="spacer" presStyleCnt="0"/>
      <dgm:spPr/>
    </dgm:pt>
    <dgm:pt modelId="{301FE7E3-BF39-490E-B861-68040CA69608}" type="pres">
      <dgm:prSet presAssocID="{70E71A66-61EB-4F86-A91F-3DF5B919CA31}" presName="parentText" presStyleLbl="node1" presStyleIdx="3" presStyleCnt="5" custLinFactY="2591" custLinFactNeighborY="100000">
        <dgm:presLayoutVars>
          <dgm:chMax val="0"/>
          <dgm:bulletEnabled val="1"/>
        </dgm:presLayoutVars>
      </dgm:prSet>
      <dgm:spPr/>
    </dgm:pt>
    <dgm:pt modelId="{83C1BFFB-15D5-4AEC-93D4-FE72B73B7F82}" type="pres">
      <dgm:prSet presAssocID="{548A467A-353D-4C2B-8F24-34D642A67B35}" presName="spacer" presStyleCnt="0"/>
      <dgm:spPr/>
    </dgm:pt>
    <dgm:pt modelId="{72308CC5-D64D-4869-AE7B-21699D816DB3}" type="pres">
      <dgm:prSet presAssocID="{6B239A53-543B-4343-B471-49FBB4F86C83}" presName="parentText" presStyleLbl="node1" presStyleIdx="4" presStyleCnt="5" custLinFactY="8675" custLinFactNeighborX="93" custLinFactNeighborY="100000">
        <dgm:presLayoutVars>
          <dgm:chMax val="0"/>
          <dgm:bulletEnabled val="1"/>
        </dgm:presLayoutVars>
      </dgm:prSet>
      <dgm:spPr/>
    </dgm:pt>
  </dgm:ptLst>
  <dgm:cxnLst>
    <dgm:cxn modelId="{5060AA02-ED3B-4612-A50D-10EC7500BCBA}" srcId="{C5721D8F-8937-46B0-880E-EFEC91FF287E}" destId="{6B239A53-543B-4343-B471-49FBB4F86C83}" srcOrd="4" destOrd="0" parTransId="{6239541A-FB69-4B0B-8356-7F843B5DD22B}" sibTransId="{627C293A-8CA3-4AF7-A34E-E57B3209748F}"/>
    <dgm:cxn modelId="{8747CF0B-CB3E-4946-9D18-1AC25B968152}" srcId="{C5721D8F-8937-46B0-880E-EFEC91FF287E}" destId="{DE0E065C-7875-4508-BB4B-1AB2E1EE41CF}" srcOrd="1" destOrd="0" parTransId="{DFD0AB67-710F-442B-8D2E-254691E48DC9}" sibTransId="{C1A052F9-297B-4FA3-9873-2BB4E45BD174}"/>
    <dgm:cxn modelId="{C61AB71D-6B79-4624-AFBF-C14C3719D904}" type="presOf" srcId="{6B239A53-543B-4343-B471-49FBB4F86C83}" destId="{72308CC5-D64D-4869-AE7B-21699D816DB3}" srcOrd="0" destOrd="0" presId="urn:microsoft.com/office/officeart/2005/8/layout/vList2"/>
    <dgm:cxn modelId="{356D662D-17EC-4774-809E-65C2ACE59D9E}" srcId="{C5721D8F-8937-46B0-880E-EFEC91FF287E}" destId="{70E71A66-61EB-4F86-A91F-3DF5B919CA31}" srcOrd="3" destOrd="0" parTransId="{4CF2E108-C2E1-4541-9E10-36FADA660671}" sibTransId="{548A467A-353D-4C2B-8F24-34D642A67B35}"/>
    <dgm:cxn modelId="{DE6C402E-A52D-41F2-B134-6247CD5736FB}" type="presOf" srcId="{DE0E065C-7875-4508-BB4B-1AB2E1EE41CF}" destId="{BA794C27-6E14-4816-8883-E539E90B8C05}" srcOrd="0" destOrd="0" presId="urn:microsoft.com/office/officeart/2005/8/layout/vList2"/>
    <dgm:cxn modelId="{CE5E414F-F39E-4C2C-9FEB-3E3A29D6B6FF}" srcId="{C5721D8F-8937-46B0-880E-EFEC91FF287E}" destId="{2519597E-FD2D-4FFF-8B50-CDDB147BC06C}" srcOrd="0" destOrd="0" parTransId="{6E6E3850-B4AD-476A-B9C0-C944E9F0F76A}" sibTransId="{88B0EDBA-4676-46F3-B1A5-6D10ACD12371}"/>
    <dgm:cxn modelId="{4A5CE976-272B-417D-B75F-290ACFF3BB14}" type="presOf" srcId="{70E71A66-61EB-4F86-A91F-3DF5B919CA31}" destId="{301FE7E3-BF39-490E-B861-68040CA69608}" srcOrd="0" destOrd="0" presId="urn:microsoft.com/office/officeart/2005/8/layout/vList2"/>
    <dgm:cxn modelId="{F2E970A3-0E6A-47BD-A9C9-B7ADEE3CA8ED}" type="presOf" srcId="{8F720B4C-BE14-4842-A664-09241A7475A6}" destId="{7023A43A-0314-4865-BD19-A49B169970FB}" srcOrd="0" destOrd="0" presId="urn:microsoft.com/office/officeart/2005/8/layout/vList2"/>
    <dgm:cxn modelId="{A39F6EB1-ADBE-4335-9F0B-4AD4F7147F3F}" srcId="{C5721D8F-8937-46B0-880E-EFEC91FF287E}" destId="{8F720B4C-BE14-4842-A664-09241A7475A6}" srcOrd="2" destOrd="0" parTransId="{FB146DE3-BF5C-46C8-A4E6-D625A595D894}" sibTransId="{A1A87DFA-AD4D-4694-9AEC-1022FEB8FC9D}"/>
    <dgm:cxn modelId="{5D8BE4B2-73F2-4864-83B3-A0BA6566CA39}" type="presOf" srcId="{C5721D8F-8937-46B0-880E-EFEC91FF287E}" destId="{64EAE995-FC9A-49AE-9FDE-861F600D1B18}" srcOrd="0" destOrd="0" presId="urn:microsoft.com/office/officeart/2005/8/layout/vList2"/>
    <dgm:cxn modelId="{EB69A9D6-3925-4655-8EE4-78DEDEBE43D4}" type="presOf" srcId="{2519597E-FD2D-4FFF-8B50-CDDB147BC06C}" destId="{A4291050-FBA3-440D-9EDE-86F8C8583619}" srcOrd="0" destOrd="0" presId="urn:microsoft.com/office/officeart/2005/8/layout/vList2"/>
    <dgm:cxn modelId="{6A64AF01-469A-41BC-9A98-19A066214138}" type="presParOf" srcId="{64EAE995-FC9A-49AE-9FDE-861F600D1B18}" destId="{A4291050-FBA3-440D-9EDE-86F8C8583619}" srcOrd="0" destOrd="0" presId="urn:microsoft.com/office/officeart/2005/8/layout/vList2"/>
    <dgm:cxn modelId="{CBFC060A-5D9E-4A09-8EE5-97AB818F1D6D}" type="presParOf" srcId="{64EAE995-FC9A-49AE-9FDE-861F600D1B18}" destId="{A07DDC27-8C59-4FEF-8ACF-B90A18336217}" srcOrd="1" destOrd="0" presId="urn:microsoft.com/office/officeart/2005/8/layout/vList2"/>
    <dgm:cxn modelId="{ED518037-068E-4A14-8154-FF7C36D3EEBE}" type="presParOf" srcId="{64EAE995-FC9A-49AE-9FDE-861F600D1B18}" destId="{BA794C27-6E14-4816-8883-E539E90B8C05}" srcOrd="2" destOrd="0" presId="urn:microsoft.com/office/officeart/2005/8/layout/vList2"/>
    <dgm:cxn modelId="{5175D39F-D598-4714-B548-1C9B29EB9F09}" type="presParOf" srcId="{64EAE995-FC9A-49AE-9FDE-861F600D1B18}" destId="{F622847A-8393-462A-B084-3EFB0C880ADB}" srcOrd="3" destOrd="0" presId="urn:microsoft.com/office/officeart/2005/8/layout/vList2"/>
    <dgm:cxn modelId="{B872C9F1-1E7D-417D-8C18-FBEAF69FAB93}" type="presParOf" srcId="{64EAE995-FC9A-49AE-9FDE-861F600D1B18}" destId="{7023A43A-0314-4865-BD19-A49B169970FB}" srcOrd="4" destOrd="0" presId="urn:microsoft.com/office/officeart/2005/8/layout/vList2"/>
    <dgm:cxn modelId="{244889DC-4D19-47FF-86B3-9C4D3B1D6399}" type="presParOf" srcId="{64EAE995-FC9A-49AE-9FDE-861F600D1B18}" destId="{9225A379-157B-4D92-940B-742D5A94AE4B}" srcOrd="5" destOrd="0" presId="urn:microsoft.com/office/officeart/2005/8/layout/vList2"/>
    <dgm:cxn modelId="{FEF7C337-7000-435E-BDF1-A10462695BB7}" type="presParOf" srcId="{64EAE995-FC9A-49AE-9FDE-861F600D1B18}" destId="{301FE7E3-BF39-490E-B861-68040CA69608}" srcOrd="6" destOrd="0" presId="urn:microsoft.com/office/officeart/2005/8/layout/vList2"/>
    <dgm:cxn modelId="{936B1924-9E84-48A3-9802-D26A62CAD08D}" type="presParOf" srcId="{64EAE995-FC9A-49AE-9FDE-861F600D1B18}" destId="{83C1BFFB-15D5-4AEC-93D4-FE72B73B7F82}" srcOrd="7" destOrd="0" presId="urn:microsoft.com/office/officeart/2005/8/layout/vList2"/>
    <dgm:cxn modelId="{5C2B681B-ABBA-4279-9607-6BC83ED4E97B}" type="presParOf" srcId="{64EAE995-FC9A-49AE-9FDE-861F600D1B18}" destId="{72308CC5-D64D-4869-AE7B-21699D816DB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6AF0DE-5E81-4F61-A895-382DE0F52E01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605C5A8-C077-4E21-B8BA-0307D2924D92}">
      <dgm:prSet phldrT="[Text]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/>
            <a:t>Vaginal Infections</a:t>
          </a:r>
        </a:p>
      </dgm:t>
    </dgm:pt>
    <dgm:pt modelId="{635F8C0C-1F7F-45EA-A814-C0E8650C28C8}" type="parTrans" cxnId="{16628DDF-7F87-494E-99BD-853064FF0A03}">
      <dgm:prSet/>
      <dgm:spPr/>
      <dgm:t>
        <a:bodyPr/>
        <a:lstStyle/>
        <a:p>
          <a:endParaRPr lang="en-US"/>
        </a:p>
      </dgm:t>
    </dgm:pt>
    <dgm:pt modelId="{9F1327A5-C8A5-41AD-B5ED-DDDEAB4560ED}" type="sibTrans" cxnId="{16628DDF-7F87-494E-99BD-853064FF0A03}">
      <dgm:prSet/>
      <dgm:spPr/>
      <dgm:t>
        <a:bodyPr/>
        <a:lstStyle/>
        <a:p>
          <a:endParaRPr lang="en-US"/>
        </a:p>
      </dgm:t>
    </dgm:pt>
    <dgm:pt modelId="{47D18B60-35EF-4DFB-9854-D4B256424296}">
      <dgm:prSet phldrT="[Text]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/>
            <a:t>Toxic Shock Syndrome</a:t>
          </a:r>
        </a:p>
      </dgm:t>
    </dgm:pt>
    <dgm:pt modelId="{67AE2561-AFFB-4B50-9EC9-FDDEFA1A1D40}" type="parTrans" cxnId="{777F26A8-046D-441E-B49F-5B799EBB5C5B}">
      <dgm:prSet/>
      <dgm:spPr/>
      <dgm:t>
        <a:bodyPr/>
        <a:lstStyle/>
        <a:p>
          <a:endParaRPr lang="en-US"/>
        </a:p>
      </dgm:t>
    </dgm:pt>
    <dgm:pt modelId="{B2D8700B-8DA6-46FE-A561-1E3A5880498F}" type="sibTrans" cxnId="{777F26A8-046D-441E-B49F-5B799EBB5C5B}">
      <dgm:prSet/>
      <dgm:spPr/>
      <dgm:t>
        <a:bodyPr/>
        <a:lstStyle/>
        <a:p>
          <a:endParaRPr lang="en-US"/>
        </a:p>
      </dgm:t>
    </dgm:pt>
    <dgm:pt modelId="{E758C46B-1E64-453B-95EB-7031673696B0}">
      <dgm:prSet phldrT="[Text]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/>
            <a:t>Vaginal Trauma</a:t>
          </a:r>
        </a:p>
      </dgm:t>
    </dgm:pt>
    <dgm:pt modelId="{C5A22999-1FCA-4F14-BA61-D95B8C96BC38}" type="parTrans" cxnId="{3F1F9186-2A83-414D-B517-2789C321F5DF}">
      <dgm:prSet/>
      <dgm:spPr/>
      <dgm:t>
        <a:bodyPr/>
        <a:lstStyle/>
        <a:p>
          <a:endParaRPr lang="en-US"/>
        </a:p>
      </dgm:t>
    </dgm:pt>
    <dgm:pt modelId="{2FED29C5-CB9C-4484-952D-10F5E892710B}" type="sibTrans" cxnId="{3F1F9186-2A83-414D-B517-2789C321F5DF}">
      <dgm:prSet/>
      <dgm:spPr/>
      <dgm:t>
        <a:bodyPr/>
        <a:lstStyle/>
        <a:p>
          <a:endParaRPr lang="en-US"/>
        </a:p>
      </dgm:t>
    </dgm:pt>
    <dgm:pt modelId="{D0C92294-A404-4BF5-9B8B-EBD6DF749A79}">
      <dgm:prSet phldrT="[Text]"/>
      <dgm:spPr/>
      <dgm:t>
        <a:bodyPr/>
        <a:lstStyle/>
        <a:p>
          <a:r>
            <a:rPr lang="en-US" dirty="0"/>
            <a:t>Endometriosis</a:t>
          </a:r>
        </a:p>
      </dgm:t>
    </dgm:pt>
    <dgm:pt modelId="{3D3FBDF3-01A5-4804-A234-0E4C9425D369}" type="parTrans" cxnId="{E87F7662-A710-4981-A0CB-C195F4ECA906}">
      <dgm:prSet/>
      <dgm:spPr/>
      <dgm:t>
        <a:bodyPr/>
        <a:lstStyle/>
        <a:p>
          <a:endParaRPr lang="en-US"/>
        </a:p>
      </dgm:t>
    </dgm:pt>
    <dgm:pt modelId="{9049FA57-9542-4167-9506-7665F0178EC4}" type="sibTrans" cxnId="{E87F7662-A710-4981-A0CB-C195F4ECA906}">
      <dgm:prSet/>
      <dgm:spPr/>
      <dgm:t>
        <a:bodyPr/>
        <a:lstStyle/>
        <a:p>
          <a:endParaRPr lang="en-US"/>
        </a:p>
      </dgm:t>
    </dgm:pt>
    <dgm:pt modelId="{1775E584-64D2-4B07-BD7F-5E5AE32A823D}">
      <dgm:prSet phldrT="[Text]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/>
            <a:t>Benign Vaginal Tumors</a:t>
          </a:r>
        </a:p>
      </dgm:t>
    </dgm:pt>
    <dgm:pt modelId="{B8720656-D5CD-4DCE-B045-C09DEB35B677}" type="parTrans" cxnId="{1C3B7793-6BB5-44FF-BB22-AEC0DC52FC14}">
      <dgm:prSet/>
      <dgm:spPr/>
      <dgm:t>
        <a:bodyPr/>
        <a:lstStyle/>
        <a:p>
          <a:endParaRPr lang="en-US"/>
        </a:p>
      </dgm:t>
    </dgm:pt>
    <dgm:pt modelId="{6916F289-8767-49B5-9D1C-DB496DC8EFF6}" type="sibTrans" cxnId="{1C3B7793-6BB5-44FF-BB22-AEC0DC52FC14}">
      <dgm:prSet/>
      <dgm:spPr/>
      <dgm:t>
        <a:bodyPr/>
        <a:lstStyle/>
        <a:p>
          <a:endParaRPr lang="en-US"/>
        </a:p>
      </dgm:t>
    </dgm:pt>
    <dgm:pt modelId="{9587E7F2-0BD5-4080-9A82-4506C877525F}">
      <dgm:prSet/>
      <dgm:spPr/>
      <dgm:t>
        <a:bodyPr/>
        <a:lstStyle/>
        <a:p>
          <a:r>
            <a:rPr lang="en-US" dirty="0"/>
            <a:t>Fistula</a:t>
          </a:r>
        </a:p>
      </dgm:t>
    </dgm:pt>
    <dgm:pt modelId="{F8B63211-FBA3-4242-97EF-A9030533945A}" type="parTrans" cxnId="{E5F0EB87-D517-4913-A182-C10E56D71EA4}">
      <dgm:prSet/>
      <dgm:spPr/>
      <dgm:t>
        <a:bodyPr/>
        <a:lstStyle/>
        <a:p>
          <a:endParaRPr lang="en-US"/>
        </a:p>
      </dgm:t>
    </dgm:pt>
    <dgm:pt modelId="{57638946-4EEC-46B3-88F6-0C30AD844205}" type="sibTrans" cxnId="{E5F0EB87-D517-4913-A182-C10E56D71EA4}">
      <dgm:prSet/>
      <dgm:spPr/>
      <dgm:t>
        <a:bodyPr/>
        <a:lstStyle/>
        <a:p>
          <a:endParaRPr lang="en-US"/>
        </a:p>
      </dgm:t>
    </dgm:pt>
    <dgm:pt modelId="{76532270-8317-4519-BA7D-4D5A6E2FF22C}" type="pres">
      <dgm:prSet presAssocID="{B76AF0DE-5E81-4F61-A895-382DE0F52E01}" presName="diagram" presStyleCnt="0">
        <dgm:presLayoutVars>
          <dgm:dir/>
          <dgm:resizeHandles val="exact"/>
        </dgm:presLayoutVars>
      </dgm:prSet>
      <dgm:spPr/>
    </dgm:pt>
    <dgm:pt modelId="{DED24F22-DAC2-4A0D-8966-D0AE110064A4}" type="pres">
      <dgm:prSet presAssocID="{2605C5A8-C077-4E21-B8BA-0307D2924D92}" presName="node" presStyleLbl="node1" presStyleIdx="0" presStyleCnt="6" custLinFactNeighborX="-1236" custLinFactNeighborY="-276">
        <dgm:presLayoutVars>
          <dgm:bulletEnabled val="1"/>
        </dgm:presLayoutVars>
      </dgm:prSet>
      <dgm:spPr/>
    </dgm:pt>
    <dgm:pt modelId="{0004E61E-B82F-464D-972F-6B2F0E223182}" type="pres">
      <dgm:prSet presAssocID="{9F1327A5-C8A5-41AD-B5ED-DDDEAB4560ED}" presName="sibTrans" presStyleCnt="0"/>
      <dgm:spPr/>
    </dgm:pt>
    <dgm:pt modelId="{557F22F1-07C7-43BD-91F4-34E7186A05CB}" type="pres">
      <dgm:prSet presAssocID="{47D18B60-35EF-4DFB-9854-D4B256424296}" presName="node" presStyleLbl="node1" presStyleIdx="1" presStyleCnt="6" custLinFactNeighborX="26" custLinFactNeighborY="1294">
        <dgm:presLayoutVars>
          <dgm:bulletEnabled val="1"/>
        </dgm:presLayoutVars>
      </dgm:prSet>
      <dgm:spPr/>
    </dgm:pt>
    <dgm:pt modelId="{92ED4AFB-1E99-4AA9-8471-BEE9C3045C7A}" type="pres">
      <dgm:prSet presAssocID="{B2D8700B-8DA6-46FE-A561-1E3A5880498F}" presName="sibTrans" presStyleCnt="0"/>
      <dgm:spPr/>
    </dgm:pt>
    <dgm:pt modelId="{716F0AB9-A9D6-48E4-ACC2-8838D289A97A}" type="pres">
      <dgm:prSet presAssocID="{9587E7F2-0BD5-4080-9A82-4506C877525F}" presName="node" presStyleLbl="node1" presStyleIdx="2" presStyleCnt="6">
        <dgm:presLayoutVars>
          <dgm:bulletEnabled val="1"/>
        </dgm:presLayoutVars>
      </dgm:prSet>
      <dgm:spPr/>
    </dgm:pt>
    <dgm:pt modelId="{1D8978ED-9EE2-4518-B1C2-2100F6993951}" type="pres">
      <dgm:prSet presAssocID="{57638946-4EEC-46B3-88F6-0C30AD844205}" presName="sibTrans" presStyleCnt="0"/>
      <dgm:spPr/>
    </dgm:pt>
    <dgm:pt modelId="{43B722DF-66C7-4EB9-BC55-558935970C04}" type="pres">
      <dgm:prSet presAssocID="{E758C46B-1E64-453B-95EB-7031673696B0}" presName="node" presStyleLbl="node1" presStyleIdx="3" presStyleCnt="6">
        <dgm:presLayoutVars>
          <dgm:bulletEnabled val="1"/>
        </dgm:presLayoutVars>
      </dgm:prSet>
      <dgm:spPr/>
    </dgm:pt>
    <dgm:pt modelId="{3C7F82E1-AD17-4D89-8477-0EF124347DC4}" type="pres">
      <dgm:prSet presAssocID="{2FED29C5-CB9C-4484-952D-10F5E892710B}" presName="sibTrans" presStyleCnt="0"/>
      <dgm:spPr/>
    </dgm:pt>
    <dgm:pt modelId="{2000D2F8-B1ED-423D-9426-292C989FB25A}" type="pres">
      <dgm:prSet presAssocID="{D0C92294-A404-4BF5-9B8B-EBD6DF749A79}" presName="node" presStyleLbl="node1" presStyleIdx="4" presStyleCnt="6">
        <dgm:presLayoutVars>
          <dgm:bulletEnabled val="1"/>
        </dgm:presLayoutVars>
      </dgm:prSet>
      <dgm:spPr/>
    </dgm:pt>
    <dgm:pt modelId="{72267BC1-6D7A-4717-A69E-4811C7377524}" type="pres">
      <dgm:prSet presAssocID="{9049FA57-9542-4167-9506-7665F0178EC4}" presName="sibTrans" presStyleCnt="0"/>
      <dgm:spPr/>
    </dgm:pt>
    <dgm:pt modelId="{A2BFF22C-E157-4517-84D3-BB03C884BC4F}" type="pres">
      <dgm:prSet presAssocID="{1775E584-64D2-4B07-BD7F-5E5AE32A823D}" presName="node" presStyleLbl="node1" presStyleIdx="5" presStyleCnt="6">
        <dgm:presLayoutVars>
          <dgm:bulletEnabled val="1"/>
        </dgm:presLayoutVars>
      </dgm:prSet>
      <dgm:spPr/>
    </dgm:pt>
  </dgm:ptLst>
  <dgm:cxnLst>
    <dgm:cxn modelId="{4E1DFD1B-B8D3-4FA0-BB2C-8E82B15E4B60}" type="presOf" srcId="{E758C46B-1E64-453B-95EB-7031673696B0}" destId="{43B722DF-66C7-4EB9-BC55-558935970C04}" srcOrd="0" destOrd="0" presId="urn:microsoft.com/office/officeart/2005/8/layout/default"/>
    <dgm:cxn modelId="{69C36329-C8BD-4211-BCDE-0D22B113E376}" type="presOf" srcId="{9587E7F2-0BD5-4080-9A82-4506C877525F}" destId="{716F0AB9-A9D6-48E4-ACC2-8838D289A97A}" srcOrd="0" destOrd="0" presId="urn:microsoft.com/office/officeart/2005/8/layout/default"/>
    <dgm:cxn modelId="{E581CB40-414E-44C4-BFE2-D94E929765A9}" type="presOf" srcId="{1775E584-64D2-4B07-BD7F-5E5AE32A823D}" destId="{A2BFF22C-E157-4517-84D3-BB03C884BC4F}" srcOrd="0" destOrd="0" presId="urn:microsoft.com/office/officeart/2005/8/layout/default"/>
    <dgm:cxn modelId="{E87F7662-A710-4981-A0CB-C195F4ECA906}" srcId="{B76AF0DE-5E81-4F61-A895-382DE0F52E01}" destId="{D0C92294-A404-4BF5-9B8B-EBD6DF749A79}" srcOrd="4" destOrd="0" parTransId="{3D3FBDF3-01A5-4804-A234-0E4C9425D369}" sibTransId="{9049FA57-9542-4167-9506-7665F0178EC4}"/>
    <dgm:cxn modelId="{3F1F9186-2A83-414D-B517-2789C321F5DF}" srcId="{B76AF0DE-5E81-4F61-A895-382DE0F52E01}" destId="{E758C46B-1E64-453B-95EB-7031673696B0}" srcOrd="3" destOrd="0" parTransId="{C5A22999-1FCA-4F14-BA61-D95B8C96BC38}" sibTransId="{2FED29C5-CB9C-4484-952D-10F5E892710B}"/>
    <dgm:cxn modelId="{E5F0EB87-D517-4913-A182-C10E56D71EA4}" srcId="{B76AF0DE-5E81-4F61-A895-382DE0F52E01}" destId="{9587E7F2-0BD5-4080-9A82-4506C877525F}" srcOrd="2" destOrd="0" parTransId="{F8B63211-FBA3-4242-97EF-A9030533945A}" sibTransId="{57638946-4EEC-46B3-88F6-0C30AD844205}"/>
    <dgm:cxn modelId="{1C3B7793-6BB5-44FF-BB22-AEC0DC52FC14}" srcId="{B76AF0DE-5E81-4F61-A895-382DE0F52E01}" destId="{1775E584-64D2-4B07-BD7F-5E5AE32A823D}" srcOrd="5" destOrd="0" parTransId="{B8720656-D5CD-4DCE-B045-C09DEB35B677}" sibTransId="{6916F289-8767-49B5-9D1C-DB496DC8EFF6}"/>
    <dgm:cxn modelId="{78FAA4A7-1321-4A90-8F3D-D4A405F0FB9D}" type="presOf" srcId="{47D18B60-35EF-4DFB-9854-D4B256424296}" destId="{557F22F1-07C7-43BD-91F4-34E7186A05CB}" srcOrd="0" destOrd="0" presId="urn:microsoft.com/office/officeart/2005/8/layout/default"/>
    <dgm:cxn modelId="{777F26A8-046D-441E-B49F-5B799EBB5C5B}" srcId="{B76AF0DE-5E81-4F61-A895-382DE0F52E01}" destId="{47D18B60-35EF-4DFB-9854-D4B256424296}" srcOrd="1" destOrd="0" parTransId="{67AE2561-AFFB-4B50-9EC9-FDDEFA1A1D40}" sibTransId="{B2D8700B-8DA6-46FE-A561-1E3A5880498F}"/>
    <dgm:cxn modelId="{A3FC8DB6-7CA5-41B4-AFF4-BCE39D731E5A}" type="presOf" srcId="{B76AF0DE-5E81-4F61-A895-382DE0F52E01}" destId="{76532270-8317-4519-BA7D-4D5A6E2FF22C}" srcOrd="0" destOrd="0" presId="urn:microsoft.com/office/officeart/2005/8/layout/default"/>
    <dgm:cxn modelId="{2D8E7FD6-E6A3-4168-BD9C-C3B91A483DB2}" type="presOf" srcId="{D0C92294-A404-4BF5-9B8B-EBD6DF749A79}" destId="{2000D2F8-B1ED-423D-9426-292C989FB25A}" srcOrd="0" destOrd="0" presId="urn:microsoft.com/office/officeart/2005/8/layout/default"/>
    <dgm:cxn modelId="{16628DDF-7F87-494E-99BD-853064FF0A03}" srcId="{B76AF0DE-5E81-4F61-A895-382DE0F52E01}" destId="{2605C5A8-C077-4E21-B8BA-0307D2924D92}" srcOrd="0" destOrd="0" parTransId="{635F8C0C-1F7F-45EA-A814-C0E8650C28C8}" sibTransId="{9F1327A5-C8A5-41AD-B5ED-DDDEAB4560ED}"/>
    <dgm:cxn modelId="{3E9A2EE1-3778-4E13-BD3A-6FC54FF0F4B7}" type="presOf" srcId="{2605C5A8-C077-4E21-B8BA-0307D2924D92}" destId="{DED24F22-DAC2-4A0D-8966-D0AE110064A4}" srcOrd="0" destOrd="0" presId="urn:microsoft.com/office/officeart/2005/8/layout/default"/>
    <dgm:cxn modelId="{D82338DC-0097-41ED-A8C9-B30F5D55D205}" type="presParOf" srcId="{76532270-8317-4519-BA7D-4D5A6E2FF22C}" destId="{DED24F22-DAC2-4A0D-8966-D0AE110064A4}" srcOrd="0" destOrd="0" presId="urn:microsoft.com/office/officeart/2005/8/layout/default"/>
    <dgm:cxn modelId="{DCC21BC7-26CC-4372-947C-288BFF16757E}" type="presParOf" srcId="{76532270-8317-4519-BA7D-4D5A6E2FF22C}" destId="{0004E61E-B82F-464D-972F-6B2F0E223182}" srcOrd="1" destOrd="0" presId="urn:microsoft.com/office/officeart/2005/8/layout/default"/>
    <dgm:cxn modelId="{69D37E24-CDBC-4919-BFAB-AC62B0E72BFA}" type="presParOf" srcId="{76532270-8317-4519-BA7D-4D5A6E2FF22C}" destId="{557F22F1-07C7-43BD-91F4-34E7186A05CB}" srcOrd="2" destOrd="0" presId="urn:microsoft.com/office/officeart/2005/8/layout/default"/>
    <dgm:cxn modelId="{B1E99595-C3A2-406F-989A-43CC78C5F420}" type="presParOf" srcId="{76532270-8317-4519-BA7D-4D5A6E2FF22C}" destId="{92ED4AFB-1E99-4AA9-8471-BEE9C3045C7A}" srcOrd="3" destOrd="0" presId="urn:microsoft.com/office/officeart/2005/8/layout/default"/>
    <dgm:cxn modelId="{B15203E4-AD8F-4C14-96DC-7AA1EF089701}" type="presParOf" srcId="{76532270-8317-4519-BA7D-4D5A6E2FF22C}" destId="{716F0AB9-A9D6-48E4-ACC2-8838D289A97A}" srcOrd="4" destOrd="0" presId="urn:microsoft.com/office/officeart/2005/8/layout/default"/>
    <dgm:cxn modelId="{1335DF76-2598-4DC8-B9E7-73EDE6B3B61A}" type="presParOf" srcId="{76532270-8317-4519-BA7D-4D5A6E2FF22C}" destId="{1D8978ED-9EE2-4518-B1C2-2100F6993951}" srcOrd="5" destOrd="0" presId="urn:microsoft.com/office/officeart/2005/8/layout/default"/>
    <dgm:cxn modelId="{4E251760-21E5-4955-8004-88D672A69549}" type="presParOf" srcId="{76532270-8317-4519-BA7D-4D5A6E2FF22C}" destId="{43B722DF-66C7-4EB9-BC55-558935970C04}" srcOrd="6" destOrd="0" presId="urn:microsoft.com/office/officeart/2005/8/layout/default"/>
    <dgm:cxn modelId="{66926DC3-A4B8-45EE-8E9F-4CEDAFC71353}" type="presParOf" srcId="{76532270-8317-4519-BA7D-4D5A6E2FF22C}" destId="{3C7F82E1-AD17-4D89-8477-0EF124347DC4}" srcOrd="7" destOrd="0" presId="urn:microsoft.com/office/officeart/2005/8/layout/default"/>
    <dgm:cxn modelId="{38D009BA-F127-48EF-9DD0-3A0E9E203105}" type="presParOf" srcId="{76532270-8317-4519-BA7D-4D5A6E2FF22C}" destId="{2000D2F8-B1ED-423D-9426-292C989FB25A}" srcOrd="8" destOrd="0" presId="urn:microsoft.com/office/officeart/2005/8/layout/default"/>
    <dgm:cxn modelId="{D0A55E64-219A-48AB-9B8C-016EDCB834AE}" type="presParOf" srcId="{76532270-8317-4519-BA7D-4D5A6E2FF22C}" destId="{72267BC1-6D7A-4717-A69E-4811C7377524}" srcOrd="9" destOrd="0" presId="urn:microsoft.com/office/officeart/2005/8/layout/default"/>
    <dgm:cxn modelId="{29046CB6-5C1D-4D8B-8B2F-7FD10CF962FE}" type="presParOf" srcId="{76532270-8317-4519-BA7D-4D5A6E2FF22C}" destId="{A2BFF22C-E157-4517-84D3-BB03C884BC4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114E42-1910-4A41-A03B-2F7084342C2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07268C5-1089-4B21-9DA2-C700B56D65C0}">
      <dgm:prSet phldrT="[Text]"/>
      <dgm:spPr/>
      <dgm:t>
        <a:bodyPr/>
        <a:lstStyle/>
        <a:p>
          <a:r>
            <a:rPr lang="en-US" dirty="0"/>
            <a:t>HPV infection</a:t>
          </a:r>
        </a:p>
      </dgm:t>
    </dgm:pt>
    <dgm:pt modelId="{54B14EA4-AACE-4B83-9AAF-414AA0061AE5}" type="parTrans" cxnId="{2843B7F2-51FD-48DA-9269-1AF0005BD9A9}">
      <dgm:prSet/>
      <dgm:spPr/>
      <dgm:t>
        <a:bodyPr/>
        <a:lstStyle/>
        <a:p>
          <a:endParaRPr lang="en-US"/>
        </a:p>
      </dgm:t>
    </dgm:pt>
    <dgm:pt modelId="{17347F9B-87ED-49F7-A2EB-98CBD299DFB1}" type="sibTrans" cxnId="{2843B7F2-51FD-48DA-9269-1AF0005BD9A9}">
      <dgm:prSet/>
      <dgm:spPr/>
      <dgm:t>
        <a:bodyPr/>
        <a:lstStyle/>
        <a:p>
          <a:endParaRPr lang="en-US"/>
        </a:p>
      </dgm:t>
    </dgm:pt>
    <dgm:pt modelId="{0E561977-4DF3-40FC-A1C2-C86195DC66A1}">
      <dgm:prSet phldrT="[Text]"/>
      <dgm:spPr/>
      <dgm:t>
        <a:bodyPr/>
        <a:lstStyle/>
        <a:p>
          <a:r>
            <a:rPr lang="en-US" dirty="0"/>
            <a:t>Prior lower genital tract intraepithelial neoplasia and</a:t>
          </a:r>
        </a:p>
        <a:p>
          <a:r>
            <a:rPr lang="en-US" dirty="0"/>
            <a:t>neoplasia (mainly CIN and/or cervical carcinoma)</a:t>
          </a:r>
        </a:p>
      </dgm:t>
    </dgm:pt>
    <dgm:pt modelId="{46431D63-C4E0-4181-9512-62345A8E1E2A}" type="parTrans" cxnId="{BFEE6C24-13D1-45E2-BFFD-AC31DB08B7A4}">
      <dgm:prSet/>
      <dgm:spPr/>
      <dgm:t>
        <a:bodyPr/>
        <a:lstStyle/>
        <a:p>
          <a:endParaRPr lang="en-US"/>
        </a:p>
      </dgm:t>
    </dgm:pt>
    <dgm:pt modelId="{C8FC2955-9F2B-4427-9582-D38F26DE267F}" type="sibTrans" cxnId="{BFEE6C24-13D1-45E2-BFFD-AC31DB08B7A4}">
      <dgm:prSet/>
      <dgm:spPr/>
      <dgm:t>
        <a:bodyPr/>
        <a:lstStyle/>
        <a:p>
          <a:endParaRPr lang="en-US"/>
        </a:p>
      </dgm:t>
    </dgm:pt>
    <dgm:pt modelId="{4234426B-63EF-42C2-99E2-43BED80F371F}" type="pres">
      <dgm:prSet presAssocID="{B1114E42-1910-4A41-A03B-2F7084342C2D}" presName="linear" presStyleCnt="0">
        <dgm:presLayoutVars>
          <dgm:animLvl val="lvl"/>
          <dgm:resizeHandles val="exact"/>
        </dgm:presLayoutVars>
      </dgm:prSet>
      <dgm:spPr/>
    </dgm:pt>
    <dgm:pt modelId="{ECBB1601-37BA-4316-9C0E-6C29655A91A0}" type="pres">
      <dgm:prSet presAssocID="{007268C5-1089-4B21-9DA2-C700B56D65C0}" presName="parentText" presStyleLbl="node1" presStyleIdx="0" presStyleCnt="2" custScaleY="112954" custLinFactY="979" custLinFactNeighborY="100000">
        <dgm:presLayoutVars>
          <dgm:chMax val="0"/>
          <dgm:bulletEnabled val="1"/>
        </dgm:presLayoutVars>
      </dgm:prSet>
      <dgm:spPr/>
    </dgm:pt>
    <dgm:pt modelId="{98CD03F0-495A-4D4B-A59B-74FE8FBE1332}" type="pres">
      <dgm:prSet presAssocID="{17347F9B-87ED-49F7-A2EB-98CBD299DFB1}" presName="spacer" presStyleCnt="0"/>
      <dgm:spPr/>
    </dgm:pt>
    <dgm:pt modelId="{7251DAD6-9132-4D5B-82D5-5BBC1FF1B72F}" type="pres">
      <dgm:prSet presAssocID="{0E561977-4DF3-40FC-A1C2-C86195DC66A1}" presName="parentText" presStyleLbl="node1" presStyleIdx="1" presStyleCnt="2" custLinFactY="7866" custLinFactNeighborY="100000">
        <dgm:presLayoutVars>
          <dgm:chMax val="0"/>
          <dgm:bulletEnabled val="1"/>
        </dgm:presLayoutVars>
      </dgm:prSet>
      <dgm:spPr/>
    </dgm:pt>
  </dgm:ptLst>
  <dgm:cxnLst>
    <dgm:cxn modelId="{BFEE6C24-13D1-45E2-BFFD-AC31DB08B7A4}" srcId="{B1114E42-1910-4A41-A03B-2F7084342C2D}" destId="{0E561977-4DF3-40FC-A1C2-C86195DC66A1}" srcOrd="1" destOrd="0" parTransId="{46431D63-C4E0-4181-9512-62345A8E1E2A}" sibTransId="{C8FC2955-9F2B-4427-9582-D38F26DE267F}"/>
    <dgm:cxn modelId="{FBF75879-C9D3-4688-9F01-0F67CD6AFE65}" type="presOf" srcId="{0E561977-4DF3-40FC-A1C2-C86195DC66A1}" destId="{7251DAD6-9132-4D5B-82D5-5BBC1FF1B72F}" srcOrd="0" destOrd="0" presId="urn:microsoft.com/office/officeart/2005/8/layout/vList2"/>
    <dgm:cxn modelId="{B33EA7DA-E439-4E3C-92C0-B278D0F4BCA0}" type="presOf" srcId="{007268C5-1089-4B21-9DA2-C700B56D65C0}" destId="{ECBB1601-37BA-4316-9C0E-6C29655A91A0}" srcOrd="0" destOrd="0" presId="urn:microsoft.com/office/officeart/2005/8/layout/vList2"/>
    <dgm:cxn modelId="{2843B7F2-51FD-48DA-9269-1AF0005BD9A9}" srcId="{B1114E42-1910-4A41-A03B-2F7084342C2D}" destId="{007268C5-1089-4B21-9DA2-C700B56D65C0}" srcOrd="0" destOrd="0" parTransId="{54B14EA4-AACE-4B83-9AAF-414AA0061AE5}" sibTransId="{17347F9B-87ED-49F7-A2EB-98CBD299DFB1}"/>
    <dgm:cxn modelId="{6D060DFF-C275-4912-8F7B-600AE9B91B79}" type="presOf" srcId="{B1114E42-1910-4A41-A03B-2F7084342C2D}" destId="{4234426B-63EF-42C2-99E2-43BED80F371F}" srcOrd="0" destOrd="0" presId="urn:microsoft.com/office/officeart/2005/8/layout/vList2"/>
    <dgm:cxn modelId="{CF63728B-2D43-4C0F-A5B1-1413774A6392}" type="presParOf" srcId="{4234426B-63EF-42C2-99E2-43BED80F371F}" destId="{ECBB1601-37BA-4316-9C0E-6C29655A91A0}" srcOrd="0" destOrd="0" presId="urn:microsoft.com/office/officeart/2005/8/layout/vList2"/>
    <dgm:cxn modelId="{857FD84D-0ED8-406A-8B46-1C8AFBFB4B9D}" type="presParOf" srcId="{4234426B-63EF-42C2-99E2-43BED80F371F}" destId="{98CD03F0-495A-4D4B-A59B-74FE8FBE1332}" srcOrd="1" destOrd="0" presId="urn:microsoft.com/office/officeart/2005/8/layout/vList2"/>
    <dgm:cxn modelId="{EB31EEAE-EB0D-4555-ABCE-1664C78E6AE1}" type="presParOf" srcId="{4234426B-63EF-42C2-99E2-43BED80F371F}" destId="{7251DAD6-9132-4D5B-82D5-5BBC1FF1B72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73D0648-6973-4ADE-A1B8-910FC228A11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160DB9-5CD7-4C2F-9F06-E2F8F4D80D8F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Squamous cell</a:t>
          </a:r>
        </a:p>
        <a:p>
          <a:r>
            <a:rPr lang="en-US" dirty="0"/>
            <a:t>80-90%</a:t>
          </a:r>
        </a:p>
      </dgm:t>
    </dgm:pt>
    <dgm:pt modelId="{00F51769-C689-4954-AB7D-4A1D88060DD2}" type="parTrans" cxnId="{F5852462-83A5-437E-8C48-5860B9166D8E}">
      <dgm:prSet/>
      <dgm:spPr/>
      <dgm:t>
        <a:bodyPr/>
        <a:lstStyle/>
        <a:p>
          <a:endParaRPr lang="en-US"/>
        </a:p>
      </dgm:t>
    </dgm:pt>
    <dgm:pt modelId="{C97573E9-8805-4539-9192-141E9B9E6984}" type="sibTrans" cxnId="{F5852462-83A5-437E-8C48-5860B9166D8E}">
      <dgm:prSet/>
      <dgm:spPr/>
      <dgm:t>
        <a:bodyPr/>
        <a:lstStyle/>
        <a:p>
          <a:endParaRPr lang="en-US"/>
        </a:p>
      </dgm:t>
    </dgm:pt>
    <dgm:pt modelId="{C39873AF-9504-4977-BFEA-9EE5DDEE114A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Adenocarcinoma</a:t>
          </a:r>
        </a:p>
      </dgm:t>
    </dgm:pt>
    <dgm:pt modelId="{8B70FD8D-E92F-43A3-A79F-4EA2DB59F0BB}" type="parTrans" cxnId="{F3A5AA8D-B7EE-469F-8B4D-C9D619B740BA}">
      <dgm:prSet/>
      <dgm:spPr/>
      <dgm:t>
        <a:bodyPr/>
        <a:lstStyle/>
        <a:p>
          <a:endParaRPr lang="en-US"/>
        </a:p>
      </dgm:t>
    </dgm:pt>
    <dgm:pt modelId="{0F9F8E2E-9808-49BD-95E1-074B3A1FEEE0}" type="sibTrans" cxnId="{F3A5AA8D-B7EE-469F-8B4D-C9D619B740BA}">
      <dgm:prSet/>
      <dgm:spPr/>
      <dgm:t>
        <a:bodyPr/>
        <a:lstStyle/>
        <a:p>
          <a:endParaRPr lang="en-US"/>
        </a:p>
      </dgm:t>
    </dgm:pt>
    <dgm:pt modelId="{814F8F4E-DC97-4CF8-8B62-5CFDB26A62AB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Adenosquamous</a:t>
          </a:r>
        </a:p>
      </dgm:t>
    </dgm:pt>
    <dgm:pt modelId="{2B0A6CA0-51CE-4476-A249-913D68A49CDB}" type="parTrans" cxnId="{50140DFD-6B47-4420-AC02-7B19BCEEA0B3}">
      <dgm:prSet/>
      <dgm:spPr/>
      <dgm:t>
        <a:bodyPr/>
        <a:lstStyle/>
        <a:p>
          <a:endParaRPr lang="en-US"/>
        </a:p>
      </dgm:t>
    </dgm:pt>
    <dgm:pt modelId="{20A2B845-12D6-4E81-9DA7-12F7F1D57911}" type="sibTrans" cxnId="{50140DFD-6B47-4420-AC02-7B19BCEEA0B3}">
      <dgm:prSet/>
      <dgm:spPr/>
      <dgm:t>
        <a:bodyPr/>
        <a:lstStyle/>
        <a:p>
          <a:endParaRPr lang="en-US"/>
        </a:p>
      </dgm:t>
    </dgm:pt>
    <dgm:pt modelId="{486C2199-FD06-4905-A4C9-CE1A80884587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Clear Cell</a:t>
          </a:r>
        </a:p>
      </dgm:t>
    </dgm:pt>
    <dgm:pt modelId="{375D804A-F36D-4911-8D23-97FA4CFD2A83}" type="parTrans" cxnId="{C589A130-963B-4874-BD7B-384936527E53}">
      <dgm:prSet/>
      <dgm:spPr/>
      <dgm:t>
        <a:bodyPr/>
        <a:lstStyle/>
        <a:p>
          <a:endParaRPr lang="en-US"/>
        </a:p>
      </dgm:t>
    </dgm:pt>
    <dgm:pt modelId="{D20B9022-6E7C-48B2-8C60-56603F02F488}" type="sibTrans" cxnId="{C589A130-963B-4874-BD7B-384936527E53}">
      <dgm:prSet/>
      <dgm:spPr/>
      <dgm:t>
        <a:bodyPr/>
        <a:lstStyle/>
        <a:p>
          <a:endParaRPr lang="en-US"/>
        </a:p>
      </dgm:t>
    </dgm:pt>
    <dgm:pt modelId="{FBC67FC7-BFB5-4964-B474-06B0A287108F}">
      <dgm:prSet phldrT="[Text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Primary Vaginal cancers</a:t>
          </a:r>
        </a:p>
      </dgm:t>
    </dgm:pt>
    <dgm:pt modelId="{3EA042BE-475D-4BB4-B47A-7F23561E5EB9}" type="parTrans" cxnId="{B41A1F4D-A9CF-4A67-8A97-AF9B8C926AB0}">
      <dgm:prSet/>
      <dgm:spPr/>
      <dgm:t>
        <a:bodyPr/>
        <a:lstStyle/>
        <a:p>
          <a:endParaRPr lang="en-US"/>
        </a:p>
      </dgm:t>
    </dgm:pt>
    <dgm:pt modelId="{B90270F2-42E0-4589-8CA7-88A21E3F040B}" type="sibTrans" cxnId="{B41A1F4D-A9CF-4A67-8A97-AF9B8C926AB0}">
      <dgm:prSet/>
      <dgm:spPr/>
      <dgm:t>
        <a:bodyPr/>
        <a:lstStyle/>
        <a:p>
          <a:endParaRPr lang="en-US"/>
        </a:p>
      </dgm:t>
    </dgm:pt>
    <dgm:pt modelId="{5A699461-F186-4800-A5C3-F76E0BD7A222}" type="pres">
      <dgm:prSet presAssocID="{C73D0648-6973-4ADE-A1B8-910FC228A11C}" presName="diagram" presStyleCnt="0">
        <dgm:presLayoutVars>
          <dgm:dir/>
          <dgm:resizeHandles val="exact"/>
        </dgm:presLayoutVars>
      </dgm:prSet>
      <dgm:spPr/>
    </dgm:pt>
    <dgm:pt modelId="{7BCBD5D0-135E-400A-B0C2-C4CF3D02F56F}" type="pres">
      <dgm:prSet presAssocID="{EC160DB9-5CD7-4C2F-9F06-E2F8F4D80D8F}" presName="node" presStyleLbl="node1" presStyleIdx="0" presStyleCnt="5">
        <dgm:presLayoutVars>
          <dgm:bulletEnabled val="1"/>
        </dgm:presLayoutVars>
      </dgm:prSet>
      <dgm:spPr/>
    </dgm:pt>
    <dgm:pt modelId="{0D739579-C7AB-4329-AFF5-E444B8D5B3CC}" type="pres">
      <dgm:prSet presAssocID="{C97573E9-8805-4539-9192-141E9B9E6984}" presName="sibTrans" presStyleCnt="0"/>
      <dgm:spPr/>
    </dgm:pt>
    <dgm:pt modelId="{D4D11EE2-7698-43C5-B7A8-D7AF4CACD384}" type="pres">
      <dgm:prSet presAssocID="{C39873AF-9504-4977-BFEA-9EE5DDEE114A}" presName="node" presStyleLbl="node1" presStyleIdx="1" presStyleCnt="5">
        <dgm:presLayoutVars>
          <dgm:bulletEnabled val="1"/>
        </dgm:presLayoutVars>
      </dgm:prSet>
      <dgm:spPr/>
    </dgm:pt>
    <dgm:pt modelId="{5766405A-BBEE-4C3C-91A8-CB34986C47E2}" type="pres">
      <dgm:prSet presAssocID="{0F9F8E2E-9808-49BD-95E1-074B3A1FEEE0}" presName="sibTrans" presStyleCnt="0"/>
      <dgm:spPr/>
    </dgm:pt>
    <dgm:pt modelId="{22160067-DDA4-461A-9D81-2DFA595B22D0}" type="pres">
      <dgm:prSet presAssocID="{814F8F4E-DC97-4CF8-8B62-5CFDB26A62AB}" presName="node" presStyleLbl="node1" presStyleIdx="2" presStyleCnt="5" custLinFactNeighborX="44770" custLinFactNeighborY="-5840">
        <dgm:presLayoutVars>
          <dgm:bulletEnabled val="1"/>
        </dgm:presLayoutVars>
      </dgm:prSet>
      <dgm:spPr/>
    </dgm:pt>
    <dgm:pt modelId="{7840F30B-4E53-4BC8-B372-83DF0AC277AB}" type="pres">
      <dgm:prSet presAssocID="{20A2B845-12D6-4E81-9DA7-12F7F1D57911}" presName="sibTrans" presStyleCnt="0"/>
      <dgm:spPr/>
    </dgm:pt>
    <dgm:pt modelId="{10CE540B-8EFF-4223-82B7-AFF7101B681E}" type="pres">
      <dgm:prSet presAssocID="{486C2199-FD06-4905-A4C9-CE1A80884587}" presName="node" presStyleLbl="node1" presStyleIdx="3" presStyleCnt="5">
        <dgm:presLayoutVars>
          <dgm:bulletEnabled val="1"/>
        </dgm:presLayoutVars>
      </dgm:prSet>
      <dgm:spPr/>
    </dgm:pt>
    <dgm:pt modelId="{D4EFFA89-46B6-40F6-BEDE-BA2F17DA7BB0}" type="pres">
      <dgm:prSet presAssocID="{D20B9022-6E7C-48B2-8C60-56603F02F488}" presName="sibTrans" presStyleCnt="0"/>
      <dgm:spPr/>
    </dgm:pt>
    <dgm:pt modelId="{7C1188FA-839F-4EFB-99A2-5A66C42BCC70}" type="pres">
      <dgm:prSet presAssocID="{FBC67FC7-BFB5-4964-B474-06B0A287108F}" presName="node" presStyleLbl="node1" presStyleIdx="4" presStyleCnt="5">
        <dgm:presLayoutVars>
          <dgm:bulletEnabled val="1"/>
        </dgm:presLayoutVars>
      </dgm:prSet>
      <dgm:spPr/>
    </dgm:pt>
  </dgm:ptLst>
  <dgm:cxnLst>
    <dgm:cxn modelId="{F1D8380E-0895-442E-A1F9-7F2EA0EBF6F6}" type="presOf" srcId="{EC160DB9-5CD7-4C2F-9F06-E2F8F4D80D8F}" destId="{7BCBD5D0-135E-400A-B0C2-C4CF3D02F56F}" srcOrd="0" destOrd="0" presId="urn:microsoft.com/office/officeart/2005/8/layout/default"/>
    <dgm:cxn modelId="{C589A130-963B-4874-BD7B-384936527E53}" srcId="{C73D0648-6973-4ADE-A1B8-910FC228A11C}" destId="{486C2199-FD06-4905-A4C9-CE1A80884587}" srcOrd="3" destOrd="0" parTransId="{375D804A-F36D-4911-8D23-97FA4CFD2A83}" sibTransId="{D20B9022-6E7C-48B2-8C60-56603F02F488}"/>
    <dgm:cxn modelId="{F5852462-83A5-437E-8C48-5860B9166D8E}" srcId="{C73D0648-6973-4ADE-A1B8-910FC228A11C}" destId="{EC160DB9-5CD7-4C2F-9F06-E2F8F4D80D8F}" srcOrd="0" destOrd="0" parTransId="{00F51769-C689-4954-AB7D-4A1D88060DD2}" sibTransId="{C97573E9-8805-4539-9192-141E9B9E6984}"/>
    <dgm:cxn modelId="{98E61C44-0EEC-4BF1-803E-FA5D316A421C}" type="presOf" srcId="{486C2199-FD06-4905-A4C9-CE1A80884587}" destId="{10CE540B-8EFF-4223-82B7-AFF7101B681E}" srcOrd="0" destOrd="0" presId="urn:microsoft.com/office/officeart/2005/8/layout/default"/>
    <dgm:cxn modelId="{B41A1F4D-A9CF-4A67-8A97-AF9B8C926AB0}" srcId="{C73D0648-6973-4ADE-A1B8-910FC228A11C}" destId="{FBC67FC7-BFB5-4964-B474-06B0A287108F}" srcOrd="4" destOrd="0" parTransId="{3EA042BE-475D-4BB4-B47A-7F23561E5EB9}" sibTransId="{B90270F2-42E0-4589-8CA7-88A21E3F040B}"/>
    <dgm:cxn modelId="{F3A5AA8D-B7EE-469F-8B4D-C9D619B740BA}" srcId="{C73D0648-6973-4ADE-A1B8-910FC228A11C}" destId="{C39873AF-9504-4977-BFEA-9EE5DDEE114A}" srcOrd="1" destOrd="0" parTransId="{8B70FD8D-E92F-43A3-A79F-4EA2DB59F0BB}" sibTransId="{0F9F8E2E-9808-49BD-95E1-074B3A1FEEE0}"/>
    <dgm:cxn modelId="{59A0CB9F-531C-4785-B6EC-57665971F673}" type="presOf" srcId="{C73D0648-6973-4ADE-A1B8-910FC228A11C}" destId="{5A699461-F186-4800-A5C3-F76E0BD7A222}" srcOrd="0" destOrd="0" presId="urn:microsoft.com/office/officeart/2005/8/layout/default"/>
    <dgm:cxn modelId="{6551E4AC-9D58-448D-94F1-874CC4681699}" type="presOf" srcId="{FBC67FC7-BFB5-4964-B474-06B0A287108F}" destId="{7C1188FA-839F-4EFB-99A2-5A66C42BCC70}" srcOrd="0" destOrd="0" presId="urn:microsoft.com/office/officeart/2005/8/layout/default"/>
    <dgm:cxn modelId="{E61A7BC0-0A2F-412C-A9D2-ADF4A7E6B63E}" type="presOf" srcId="{C39873AF-9504-4977-BFEA-9EE5DDEE114A}" destId="{D4D11EE2-7698-43C5-B7A8-D7AF4CACD384}" srcOrd="0" destOrd="0" presId="urn:microsoft.com/office/officeart/2005/8/layout/default"/>
    <dgm:cxn modelId="{C403AEDC-D13D-4A42-8F8E-2682AB3536D2}" type="presOf" srcId="{814F8F4E-DC97-4CF8-8B62-5CFDB26A62AB}" destId="{22160067-DDA4-461A-9D81-2DFA595B22D0}" srcOrd="0" destOrd="0" presId="urn:microsoft.com/office/officeart/2005/8/layout/default"/>
    <dgm:cxn modelId="{50140DFD-6B47-4420-AC02-7B19BCEEA0B3}" srcId="{C73D0648-6973-4ADE-A1B8-910FC228A11C}" destId="{814F8F4E-DC97-4CF8-8B62-5CFDB26A62AB}" srcOrd="2" destOrd="0" parTransId="{2B0A6CA0-51CE-4476-A249-913D68A49CDB}" sibTransId="{20A2B845-12D6-4E81-9DA7-12F7F1D57911}"/>
    <dgm:cxn modelId="{9A6BCD32-0032-4FC9-90CE-14702C6ECF9F}" type="presParOf" srcId="{5A699461-F186-4800-A5C3-F76E0BD7A222}" destId="{7BCBD5D0-135E-400A-B0C2-C4CF3D02F56F}" srcOrd="0" destOrd="0" presId="urn:microsoft.com/office/officeart/2005/8/layout/default"/>
    <dgm:cxn modelId="{38B93C98-80E2-4D2C-91A5-DA2BE51AFE48}" type="presParOf" srcId="{5A699461-F186-4800-A5C3-F76E0BD7A222}" destId="{0D739579-C7AB-4329-AFF5-E444B8D5B3CC}" srcOrd="1" destOrd="0" presId="urn:microsoft.com/office/officeart/2005/8/layout/default"/>
    <dgm:cxn modelId="{70A62672-B2FF-4311-AD8E-17FEB409B75D}" type="presParOf" srcId="{5A699461-F186-4800-A5C3-F76E0BD7A222}" destId="{D4D11EE2-7698-43C5-B7A8-D7AF4CACD384}" srcOrd="2" destOrd="0" presId="urn:microsoft.com/office/officeart/2005/8/layout/default"/>
    <dgm:cxn modelId="{A90748E9-B403-47DC-8AEC-9894487BD794}" type="presParOf" srcId="{5A699461-F186-4800-A5C3-F76E0BD7A222}" destId="{5766405A-BBEE-4C3C-91A8-CB34986C47E2}" srcOrd="3" destOrd="0" presId="urn:microsoft.com/office/officeart/2005/8/layout/default"/>
    <dgm:cxn modelId="{9080E4F0-F74F-42AD-90C3-5669EDCA3E6F}" type="presParOf" srcId="{5A699461-F186-4800-A5C3-F76E0BD7A222}" destId="{22160067-DDA4-461A-9D81-2DFA595B22D0}" srcOrd="4" destOrd="0" presId="urn:microsoft.com/office/officeart/2005/8/layout/default"/>
    <dgm:cxn modelId="{4A1A7352-F91A-4A30-BF43-D7C35EECD2AA}" type="presParOf" srcId="{5A699461-F186-4800-A5C3-F76E0BD7A222}" destId="{7840F30B-4E53-4BC8-B372-83DF0AC277AB}" srcOrd="5" destOrd="0" presId="urn:microsoft.com/office/officeart/2005/8/layout/default"/>
    <dgm:cxn modelId="{FDA5D724-0281-493E-94CA-DEA5A86BA357}" type="presParOf" srcId="{5A699461-F186-4800-A5C3-F76E0BD7A222}" destId="{10CE540B-8EFF-4223-82B7-AFF7101B681E}" srcOrd="6" destOrd="0" presId="urn:microsoft.com/office/officeart/2005/8/layout/default"/>
    <dgm:cxn modelId="{57065798-A9D9-4FD3-97A2-7DD41F62C791}" type="presParOf" srcId="{5A699461-F186-4800-A5C3-F76E0BD7A222}" destId="{D4EFFA89-46B6-40F6-BEDE-BA2F17DA7BB0}" srcOrd="7" destOrd="0" presId="urn:microsoft.com/office/officeart/2005/8/layout/default"/>
    <dgm:cxn modelId="{C4F88341-39FD-48E3-ADDC-7C0038107D26}" type="presParOf" srcId="{5A699461-F186-4800-A5C3-F76E0BD7A222}" destId="{7C1188FA-839F-4EFB-99A2-5A66C42BCC7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FDBF73-2D9A-4D87-B693-47106A77E28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E61C47-138E-4F0D-B879-0690BED377C0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2400" dirty="0"/>
            <a:t>Survival rates</a:t>
          </a:r>
        </a:p>
      </dgm:t>
    </dgm:pt>
    <dgm:pt modelId="{1A32B7CD-AFC0-42F3-8EFE-E9B465227471}" type="parTrans" cxnId="{3D249036-150B-43C2-90A0-B10C537EB7CB}">
      <dgm:prSet/>
      <dgm:spPr/>
      <dgm:t>
        <a:bodyPr/>
        <a:lstStyle/>
        <a:p>
          <a:endParaRPr lang="en-US"/>
        </a:p>
      </dgm:t>
    </dgm:pt>
    <dgm:pt modelId="{3F829D26-62F5-4312-9683-5CB9A19F3EAD}" type="sibTrans" cxnId="{3D249036-150B-43C2-90A0-B10C537EB7CB}">
      <dgm:prSet/>
      <dgm:spPr/>
      <dgm:t>
        <a:bodyPr/>
        <a:lstStyle/>
        <a:p>
          <a:endParaRPr lang="en-US"/>
        </a:p>
      </dgm:t>
    </dgm:pt>
    <dgm:pt modelId="{9B3214D6-FB04-4798-A679-FA65A7A911E0}">
      <dgm:prSet phldrT="[Text]"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pPr>
            <a:lnSpc>
              <a:spcPct val="150000"/>
            </a:lnSpc>
            <a:buFont typeface="Arial" panose="020B0604020202020204" pitchFamily="34" charset="0"/>
            <a:buChar char="•"/>
          </a:pPr>
          <a:r>
            <a:rPr lang="en-US" sz="2000" dirty="0"/>
            <a:t>5 years survival rates </a:t>
          </a:r>
          <a:r>
            <a:rPr lang="en-US" sz="2000" b="1" dirty="0">
              <a:solidFill>
                <a:srgbClr val="FF0000"/>
              </a:solidFill>
            </a:rPr>
            <a:t>39-66%</a:t>
          </a:r>
        </a:p>
      </dgm:t>
    </dgm:pt>
    <dgm:pt modelId="{77426B96-69C3-4DEC-A3E8-39037618C42D}" type="parTrans" cxnId="{A16A2739-176D-437C-9D17-063D7AF892FC}">
      <dgm:prSet/>
      <dgm:spPr/>
      <dgm:t>
        <a:bodyPr/>
        <a:lstStyle/>
        <a:p>
          <a:endParaRPr lang="en-US"/>
        </a:p>
      </dgm:t>
    </dgm:pt>
    <dgm:pt modelId="{ACCD2B96-36FB-44E9-B47B-921AD17CF12D}" type="sibTrans" cxnId="{A16A2739-176D-437C-9D17-063D7AF892FC}">
      <dgm:prSet/>
      <dgm:spPr/>
      <dgm:t>
        <a:bodyPr/>
        <a:lstStyle/>
        <a:p>
          <a:endParaRPr lang="en-US"/>
        </a:p>
      </dgm:t>
    </dgm:pt>
    <dgm:pt modelId="{C541DA64-3C6B-4E00-9244-BE25C4DA4B21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2400" dirty="0"/>
            <a:t>Prognostic factors</a:t>
          </a:r>
        </a:p>
      </dgm:t>
    </dgm:pt>
    <dgm:pt modelId="{6B5A1310-2A36-479B-A953-1AB22D52A52D}" type="parTrans" cxnId="{CB4D1532-A99C-4D84-989D-5FF27200D437}">
      <dgm:prSet/>
      <dgm:spPr/>
      <dgm:t>
        <a:bodyPr/>
        <a:lstStyle/>
        <a:p>
          <a:endParaRPr lang="en-US"/>
        </a:p>
      </dgm:t>
    </dgm:pt>
    <dgm:pt modelId="{47971446-7E0C-4496-97B5-52E777037E78}" type="sibTrans" cxnId="{CB4D1532-A99C-4D84-989D-5FF27200D437}">
      <dgm:prSet/>
      <dgm:spPr/>
      <dgm:t>
        <a:bodyPr/>
        <a:lstStyle/>
        <a:p>
          <a:endParaRPr lang="en-US"/>
        </a:p>
      </dgm:t>
    </dgm:pt>
    <dgm:pt modelId="{B905E339-2C38-433C-897B-F7E446275D5F}">
      <dgm:prSet phldrT="[Text]"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pPr>
            <a:lnSpc>
              <a:spcPct val="200000"/>
            </a:lnSpc>
            <a:buFont typeface="Arial" panose="020B0604020202020204" pitchFamily="34" charset="0"/>
            <a:buChar char="•"/>
          </a:pPr>
          <a:r>
            <a:rPr lang="en-US" sz="2000" dirty="0"/>
            <a:t>Stage</a:t>
          </a:r>
        </a:p>
      </dgm:t>
    </dgm:pt>
    <dgm:pt modelId="{E97AE65F-3131-4B85-A55D-43C61649FB2B}" type="parTrans" cxnId="{4EADDA26-F614-444E-AF24-3F1641DD7E75}">
      <dgm:prSet/>
      <dgm:spPr/>
      <dgm:t>
        <a:bodyPr/>
        <a:lstStyle/>
        <a:p>
          <a:endParaRPr lang="en-US"/>
        </a:p>
      </dgm:t>
    </dgm:pt>
    <dgm:pt modelId="{54E9C579-54C0-4BC7-B109-92F797136D9E}" type="sibTrans" cxnId="{4EADDA26-F614-444E-AF24-3F1641DD7E75}">
      <dgm:prSet/>
      <dgm:spPr/>
      <dgm:t>
        <a:bodyPr/>
        <a:lstStyle/>
        <a:p>
          <a:endParaRPr lang="en-US"/>
        </a:p>
      </dgm:t>
    </dgm:pt>
    <dgm:pt modelId="{90FF1C03-1B3B-4110-ABE1-9A2B11F49394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2400" dirty="0"/>
            <a:t>Recurrence </a:t>
          </a:r>
        </a:p>
      </dgm:t>
    </dgm:pt>
    <dgm:pt modelId="{607BF2CC-FDB7-4016-A955-3CAF9A162D52}" type="parTrans" cxnId="{01ADAF55-1445-46BF-A424-F8049F3A439A}">
      <dgm:prSet/>
      <dgm:spPr/>
      <dgm:t>
        <a:bodyPr/>
        <a:lstStyle/>
        <a:p>
          <a:endParaRPr lang="en-US"/>
        </a:p>
      </dgm:t>
    </dgm:pt>
    <dgm:pt modelId="{0C42881F-5C3A-46D7-86DC-CDAB0B554679}" type="sibTrans" cxnId="{01ADAF55-1445-46BF-A424-F8049F3A439A}">
      <dgm:prSet/>
      <dgm:spPr/>
      <dgm:t>
        <a:bodyPr/>
        <a:lstStyle/>
        <a:p>
          <a:endParaRPr lang="en-US"/>
        </a:p>
      </dgm:t>
    </dgm:pt>
    <dgm:pt modelId="{817A2D25-37F6-4BE5-9EE7-CA6DDF8A7C7B}">
      <dgm:prSet phldrT="[Text]"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pPr>
            <a:lnSpc>
              <a:spcPct val="150000"/>
            </a:lnSpc>
            <a:buFont typeface="Arial" panose="020B0604020202020204" pitchFamily="34" charset="0"/>
            <a:buChar char="•"/>
          </a:pPr>
          <a:r>
            <a:rPr lang="en-US" sz="2000" dirty="0"/>
            <a:t>Median time of relapse  is </a:t>
          </a:r>
          <a:r>
            <a:rPr lang="en-US" sz="2000" b="1" dirty="0">
              <a:solidFill>
                <a:srgbClr val="FF0000"/>
              </a:solidFill>
            </a:rPr>
            <a:t>0.7 year</a:t>
          </a:r>
        </a:p>
      </dgm:t>
    </dgm:pt>
    <dgm:pt modelId="{D5E3C610-AD3F-4EFD-ACB1-A6BD04B8FC06}" type="parTrans" cxnId="{DB4E09DA-609B-4EDA-B87F-29BFD8BD5E07}">
      <dgm:prSet/>
      <dgm:spPr/>
      <dgm:t>
        <a:bodyPr/>
        <a:lstStyle/>
        <a:p>
          <a:endParaRPr lang="en-US"/>
        </a:p>
      </dgm:t>
    </dgm:pt>
    <dgm:pt modelId="{6DAE9D18-8A21-4FF8-83D2-846DB907BCCC}" type="sibTrans" cxnId="{DB4E09DA-609B-4EDA-B87F-29BFD8BD5E07}">
      <dgm:prSet/>
      <dgm:spPr/>
      <dgm:t>
        <a:bodyPr/>
        <a:lstStyle/>
        <a:p>
          <a:endParaRPr lang="en-US"/>
        </a:p>
      </dgm:t>
    </dgm:pt>
    <dgm:pt modelId="{97DE1FE6-34D3-4413-89E9-39ED9FC980F5}">
      <dgm:prSet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000" dirty="0"/>
            <a:t>For Stage 1 disease </a:t>
          </a:r>
          <a:r>
            <a:rPr lang="en-US" sz="2000" b="1" dirty="0">
              <a:solidFill>
                <a:srgbClr val="FF0000"/>
              </a:solidFill>
            </a:rPr>
            <a:t>70 to 80%</a:t>
          </a:r>
        </a:p>
      </dgm:t>
    </dgm:pt>
    <dgm:pt modelId="{89246624-7426-4512-8B0A-4475EC492426}" type="parTrans" cxnId="{961DAC94-FE3D-4CCB-9FED-F01041B2776A}">
      <dgm:prSet/>
      <dgm:spPr/>
      <dgm:t>
        <a:bodyPr/>
        <a:lstStyle/>
        <a:p>
          <a:endParaRPr lang="en-US"/>
        </a:p>
      </dgm:t>
    </dgm:pt>
    <dgm:pt modelId="{BCC01F37-6F3C-4D36-8936-F2AEC70D6D3F}" type="sibTrans" cxnId="{961DAC94-FE3D-4CCB-9FED-F01041B2776A}">
      <dgm:prSet/>
      <dgm:spPr/>
      <dgm:t>
        <a:bodyPr/>
        <a:lstStyle/>
        <a:p>
          <a:endParaRPr lang="en-US"/>
        </a:p>
      </dgm:t>
    </dgm:pt>
    <dgm:pt modelId="{B85195AC-7A26-4A81-89B9-6513257A2EFA}">
      <dgm:prSet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pPr>
            <a:lnSpc>
              <a:spcPct val="200000"/>
            </a:lnSpc>
          </a:pPr>
          <a:r>
            <a:rPr lang="en-US" sz="2000" dirty="0"/>
            <a:t>Site</a:t>
          </a:r>
        </a:p>
      </dgm:t>
    </dgm:pt>
    <dgm:pt modelId="{F9AEBD65-0C02-4340-A3E6-9ED3E781F834}" type="parTrans" cxnId="{95CCB2FF-E541-4496-B76D-3A8B7DA7D297}">
      <dgm:prSet/>
      <dgm:spPr/>
      <dgm:t>
        <a:bodyPr/>
        <a:lstStyle/>
        <a:p>
          <a:endParaRPr lang="en-US"/>
        </a:p>
      </dgm:t>
    </dgm:pt>
    <dgm:pt modelId="{4AA70C42-EA2E-47DD-9402-1398D5C34360}" type="sibTrans" cxnId="{95CCB2FF-E541-4496-B76D-3A8B7DA7D297}">
      <dgm:prSet/>
      <dgm:spPr/>
      <dgm:t>
        <a:bodyPr/>
        <a:lstStyle/>
        <a:p>
          <a:endParaRPr lang="en-US"/>
        </a:p>
      </dgm:t>
    </dgm:pt>
    <dgm:pt modelId="{8D6F683D-C8CE-43A4-8FB4-7DA449B7E4EF}">
      <dgm:prSet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pPr>
            <a:lnSpc>
              <a:spcPct val="200000"/>
            </a:lnSpc>
          </a:pPr>
          <a:r>
            <a:rPr lang="en-US" sz="2000"/>
            <a:t>Size</a:t>
          </a:r>
          <a:endParaRPr lang="en-US" sz="2000" dirty="0"/>
        </a:p>
      </dgm:t>
    </dgm:pt>
    <dgm:pt modelId="{99724908-31A9-4015-A0AF-3678A331AC0D}" type="parTrans" cxnId="{403EAF5B-632B-4111-A52B-A44A3EE5E16A}">
      <dgm:prSet/>
      <dgm:spPr/>
      <dgm:t>
        <a:bodyPr/>
        <a:lstStyle/>
        <a:p>
          <a:endParaRPr lang="en-US"/>
        </a:p>
      </dgm:t>
    </dgm:pt>
    <dgm:pt modelId="{BEC4EE01-9FCF-4241-AA51-ECE89C0EC1C0}" type="sibTrans" cxnId="{403EAF5B-632B-4111-A52B-A44A3EE5E16A}">
      <dgm:prSet/>
      <dgm:spPr/>
      <dgm:t>
        <a:bodyPr/>
        <a:lstStyle/>
        <a:p>
          <a:endParaRPr lang="en-US"/>
        </a:p>
      </dgm:t>
    </dgm:pt>
    <dgm:pt modelId="{3D0CC140-DF3D-41E3-975D-BDD3129BEFA9}">
      <dgm:prSet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pPr>
            <a:lnSpc>
              <a:spcPct val="200000"/>
            </a:lnSpc>
          </a:pPr>
          <a:r>
            <a:rPr lang="en-US" sz="2000" dirty="0"/>
            <a:t>Histological grade</a:t>
          </a:r>
        </a:p>
      </dgm:t>
    </dgm:pt>
    <dgm:pt modelId="{3175D657-5540-431B-82BE-64E6709198A0}" type="parTrans" cxnId="{C1BD24ED-E6EE-4975-B0FD-568E11EC883A}">
      <dgm:prSet/>
      <dgm:spPr/>
      <dgm:t>
        <a:bodyPr/>
        <a:lstStyle/>
        <a:p>
          <a:endParaRPr lang="en-US"/>
        </a:p>
      </dgm:t>
    </dgm:pt>
    <dgm:pt modelId="{E768AC6A-B01F-4E18-9F17-8F0E7DAA0ABD}" type="sibTrans" cxnId="{C1BD24ED-E6EE-4975-B0FD-568E11EC883A}">
      <dgm:prSet/>
      <dgm:spPr/>
      <dgm:t>
        <a:bodyPr/>
        <a:lstStyle/>
        <a:p>
          <a:endParaRPr lang="en-US"/>
        </a:p>
      </dgm:t>
    </dgm:pt>
    <dgm:pt modelId="{664C2B9D-A8F2-426F-A502-7EC2229E90E5}">
      <dgm:prSet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000" dirty="0"/>
            <a:t>Occurs locally or within pelvis</a:t>
          </a:r>
        </a:p>
      </dgm:t>
    </dgm:pt>
    <dgm:pt modelId="{D4A1F535-74FE-40C3-9AA0-D6D187702EEE}" type="parTrans" cxnId="{19DEB175-4B3F-4952-9D41-C3FF47479E0E}">
      <dgm:prSet/>
      <dgm:spPr/>
      <dgm:t>
        <a:bodyPr/>
        <a:lstStyle/>
        <a:p>
          <a:endParaRPr lang="en-US"/>
        </a:p>
      </dgm:t>
    </dgm:pt>
    <dgm:pt modelId="{96BB68A2-E8B0-4AEC-B10B-BC5D422C4E82}" type="sibTrans" cxnId="{19DEB175-4B3F-4952-9D41-C3FF47479E0E}">
      <dgm:prSet/>
      <dgm:spPr/>
      <dgm:t>
        <a:bodyPr/>
        <a:lstStyle/>
        <a:p>
          <a:endParaRPr lang="en-US"/>
        </a:p>
      </dgm:t>
    </dgm:pt>
    <dgm:pt modelId="{86922CCA-E021-4678-AE09-E24319A46248}">
      <dgm:prSet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000" dirty="0"/>
            <a:t>In most cases with about </a:t>
          </a:r>
          <a:r>
            <a:rPr lang="en-US" sz="2000" b="1" dirty="0">
              <a:solidFill>
                <a:srgbClr val="FF0000"/>
              </a:solidFill>
            </a:rPr>
            <a:t>20%</a:t>
          </a:r>
          <a:r>
            <a:rPr lang="en-US" sz="2000" b="1" dirty="0">
              <a:solidFill>
                <a:srgbClr val="FFFF00"/>
              </a:solidFill>
            </a:rPr>
            <a:t> </a:t>
          </a:r>
          <a:r>
            <a:rPr lang="en-US" sz="2000" dirty="0" err="1"/>
            <a:t>relapcing</a:t>
          </a:r>
          <a:r>
            <a:rPr lang="en-US" sz="2000" dirty="0"/>
            <a:t> with distant metastasis</a:t>
          </a:r>
        </a:p>
      </dgm:t>
    </dgm:pt>
    <dgm:pt modelId="{C9FB4D76-95F3-45FC-BD72-32083E1F37F6}" type="parTrans" cxnId="{745E1879-1282-4E96-9C6C-D1CDD15F7B12}">
      <dgm:prSet/>
      <dgm:spPr/>
      <dgm:t>
        <a:bodyPr/>
        <a:lstStyle/>
        <a:p>
          <a:endParaRPr lang="en-US"/>
        </a:p>
      </dgm:t>
    </dgm:pt>
    <dgm:pt modelId="{BE3DCE07-944D-4C9F-9588-B30708F2D29F}" type="sibTrans" cxnId="{745E1879-1282-4E96-9C6C-D1CDD15F7B12}">
      <dgm:prSet/>
      <dgm:spPr/>
      <dgm:t>
        <a:bodyPr/>
        <a:lstStyle/>
        <a:p>
          <a:endParaRPr lang="en-US"/>
        </a:p>
      </dgm:t>
    </dgm:pt>
    <dgm:pt modelId="{CE3DD1F9-DAD5-49D9-953A-82C5718F3DCD}" type="pres">
      <dgm:prSet presAssocID="{4EFDBF73-2D9A-4D87-B693-47106A77E282}" presName="Name0" presStyleCnt="0">
        <dgm:presLayoutVars>
          <dgm:dir/>
          <dgm:animLvl val="lvl"/>
          <dgm:resizeHandles val="exact"/>
        </dgm:presLayoutVars>
      </dgm:prSet>
      <dgm:spPr/>
    </dgm:pt>
    <dgm:pt modelId="{809107C8-3FEF-46FA-8114-B7EE97096120}" type="pres">
      <dgm:prSet presAssocID="{88E61C47-138E-4F0D-B879-0690BED377C0}" presName="composite" presStyleCnt="0"/>
      <dgm:spPr/>
    </dgm:pt>
    <dgm:pt modelId="{0B16EFA1-FDDB-43B1-964E-5597FEC2D89B}" type="pres">
      <dgm:prSet presAssocID="{88E61C47-138E-4F0D-B879-0690BED377C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50F21B5-5A23-4DDB-924E-9EC88D09BC20}" type="pres">
      <dgm:prSet presAssocID="{88E61C47-138E-4F0D-B879-0690BED377C0}" presName="desTx" presStyleLbl="alignAccFollowNode1" presStyleIdx="0" presStyleCnt="3">
        <dgm:presLayoutVars>
          <dgm:bulletEnabled val="1"/>
        </dgm:presLayoutVars>
      </dgm:prSet>
      <dgm:spPr/>
    </dgm:pt>
    <dgm:pt modelId="{64ADF366-E55C-461A-8A71-213AE0C30D81}" type="pres">
      <dgm:prSet presAssocID="{3F829D26-62F5-4312-9683-5CB9A19F3EAD}" presName="space" presStyleCnt="0"/>
      <dgm:spPr/>
    </dgm:pt>
    <dgm:pt modelId="{14355CC3-7F29-41CC-94F3-8E32DB3E3721}" type="pres">
      <dgm:prSet presAssocID="{C541DA64-3C6B-4E00-9244-BE25C4DA4B21}" presName="composite" presStyleCnt="0"/>
      <dgm:spPr/>
    </dgm:pt>
    <dgm:pt modelId="{2E648D7E-580E-4DCD-BA8E-BA9D2B7A5D2B}" type="pres">
      <dgm:prSet presAssocID="{C541DA64-3C6B-4E00-9244-BE25C4DA4B2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ECFF787-40EE-4440-8865-6D2F61A39573}" type="pres">
      <dgm:prSet presAssocID="{C541DA64-3C6B-4E00-9244-BE25C4DA4B21}" presName="desTx" presStyleLbl="alignAccFollowNode1" presStyleIdx="1" presStyleCnt="3">
        <dgm:presLayoutVars>
          <dgm:bulletEnabled val="1"/>
        </dgm:presLayoutVars>
      </dgm:prSet>
      <dgm:spPr/>
    </dgm:pt>
    <dgm:pt modelId="{DBC16DD5-1CB1-408D-A01D-B6D19B2795A6}" type="pres">
      <dgm:prSet presAssocID="{47971446-7E0C-4496-97B5-52E777037E78}" presName="space" presStyleCnt="0"/>
      <dgm:spPr/>
    </dgm:pt>
    <dgm:pt modelId="{1AA94B08-3974-4A24-BCCD-195980C66697}" type="pres">
      <dgm:prSet presAssocID="{90FF1C03-1B3B-4110-ABE1-9A2B11F49394}" presName="composite" presStyleCnt="0"/>
      <dgm:spPr/>
    </dgm:pt>
    <dgm:pt modelId="{8CDA4F2B-235C-4C6A-9FF4-750964872B34}" type="pres">
      <dgm:prSet presAssocID="{90FF1C03-1B3B-4110-ABE1-9A2B11F4939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80E135C-166A-42A4-9394-5AC6B163C14D}" type="pres">
      <dgm:prSet presAssocID="{90FF1C03-1B3B-4110-ABE1-9A2B11F4939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326D306-1A2C-41FE-814E-A10B5F58908A}" type="presOf" srcId="{8D6F683D-C8CE-43A4-8FB4-7DA449B7E4EF}" destId="{0ECFF787-40EE-4440-8865-6D2F61A39573}" srcOrd="0" destOrd="2" presId="urn:microsoft.com/office/officeart/2005/8/layout/hList1"/>
    <dgm:cxn modelId="{45B9890A-F561-435C-8447-866195A60DE6}" type="presOf" srcId="{B85195AC-7A26-4A81-89B9-6513257A2EFA}" destId="{0ECFF787-40EE-4440-8865-6D2F61A39573}" srcOrd="0" destOrd="1" presId="urn:microsoft.com/office/officeart/2005/8/layout/hList1"/>
    <dgm:cxn modelId="{A0854920-6CC2-47AF-9B26-E69DC4B30180}" type="presOf" srcId="{C541DA64-3C6B-4E00-9244-BE25C4DA4B21}" destId="{2E648D7E-580E-4DCD-BA8E-BA9D2B7A5D2B}" srcOrd="0" destOrd="0" presId="urn:microsoft.com/office/officeart/2005/8/layout/hList1"/>
    <dgm:cxn modelId="{4EADDA26-F614-444E-AF24-3F1641DD7E75}" srcId="{C541DA64-3C6B-4E00-9244-BE25C4DA4B21}" destId="{B905E339-2C38-433C-897B-F7E446275D5F}" srcOrd="0" destOrd="0" parTransId="{E97AE65F-3131-4B85-A55D-43C61649FB2B}" sibTransId="{54E9C579-54C0-4BC7-B109-92F797136D9E}"/>
    <dgm:cxn modelId="{CB4D1532-A99C-4D84-989D-5FF27200D437}" srcId="{4EFDBF73-2D9A-4D87-B693-47106A77E282}" destId="{C541DA64-3C6B-4E00-9244-BE25C4DA4B21}" srcOrd="1" destOrd="0" parTransId="{6B5A1310-2A36-479B-A953-1AB22D52A52D}" sibTransId="{47971446-7E0C-4496-97B5-52E777037E78}"/>
    <dgm:cxn modelId="{3D249036-150B-43C2-90A0-B10C537EB7CB}" srcId="{4EFDBF73-2D9A-4D87-B693-47106A77E282}" destId="{88E61C47-138E-4F0D-B879-0690BED377C0}" srcOrd="0" destOrd="0" parTransId="{1A32B7CD-AFC0-42F3-8EFE-E9B465227471}" sibTransId="{3F829D26-62F5-4312-9683-5CB9A19F3EAD}"/>
    <dgm:cxn modelId="{15BDC436-6F17-4255-ADA2-1751AA54C436}" type="presOf" srcId="{90FF1C03-1B3B-4110-ABE1-9A2B11F49394}" destId="{8CDA4F2B-235C-4C6A-9FF4-750964872B34}" srcOrd="0" destOrd="0" presId="urn:microsoft.com/office/officeart/2005/8/layout/hList1"/>
    <dgm:cxn modelId="{A16A2739-176D-437C-9D17-063D7AF892FC}" srcId="{88E61C47-138E-4F0D-B879-0690BED377C0}" destId="{9B3214D6-FB04-4798-A679-FA65A7A911E0}" srcOrd="0" destOrd="0" parTransId="{77426B96-69C3-4DEC-A3E8-39037618C42D}" sibTransId="{ACCD2B96-36FB-44E9-B47B-921AD17CF12D}"/>
    <dgm:cxn modelId="{8F80C639-4DE8-4804-B8DB-4DE1E5F885D6}" type="presOf" srcId="{88E61C47-138E-4F0D-B879-0690BED377C0}" destId="{0B16EFA1-FDDB-43B1-964E-5597FEC2D89B}" srcOrd="0" destOrd="0" presId="urn:microsoft.com/office/officeart/2005/8/layout/hList1"/>
    <dgm:cxn modelId="{403EAF5B-632B-4111-A52B-A44A3EE5E16A}" srcId="{C541DA64-3C6B-4E00-9244-BE25C4DA4B21}" destId="{8D6F683D-C8CE-43A4-8FB4-7DA449B7E4EF}" srcOrd="2" destOrd="0" parTransId="{99724908-31A9-4015-A0AF-3678A331AC0D}" sibTransId="{BEC4EE01-9FCF-4241-AA51-ECE89C0EC1C0}"/>
    <dgm:cxn modelId="{B99AE261-B9C0-41AC-82AA-86057693B510}" type="presOf" srcId="{664C2B9D-A8F2-426F-A502-7EC2229E90E5}" destId="{380E135C-166A-42A4-9394-5AC6B163C14D}" srcOrd="0" destOrd="1" presId="urn:microsoft.com/office/officeart/2005/8/layout/hList1"/>
    <dgm:cxn modelId="{7E173A47-1BCB-4418-A4BF-1A2AC8A2B18D}" type="presOf" srcId="{97DE1FE6-34D3-4413-89E9-39ED9FC980F5}" destId="{C50F21B5-5A23-4DDB-924E-9EC88D09BC20}" srcOrd="0" destOrd="1" presId="urn:microsoft.com/office/officeart/2005/8/layout/hList1"/>
    <dgm:cxn modelId="{01ADAF55-1445-46BF-A424-F8049F3A439A}" srcId="{4EFDBF73-2D9A-4D87-B693-47106A77E282}" destId="{90FF1C03-1B3B-4110-ABE1-9A2B11F49394}" srcOrd="2" destOrd="0" parTransId="{607BF2CC-FDB7-4016-A955-3CAF9A162D52}" sibTransId="{0C42881F-5C3A-46D7-86DC-CDAB0B554679}"/>
    <dgm:cxn modelId="{19DEB175-4B3F-4952-9D41-C3FF47479E0E}" srcId="{90FF1C03-1B3B-4110-ABE1-9A2B11F49394}" destId="{664C2B9D-A8F2-426F-A502-7EC2229E90E5}" srcOrd="1" destOrd="0" parTransId="{D4A1F535-74FE-40C3-9AA0-D6D187702EEE}" sibTransId="{96BB68A2-E8B0-4AEC-B10B-BC5D422C4E82}"/>
    <dgm:cxn modelId="{745E1879-1282-4E96-9C6C-D1CDD15F7B12}" srcId="{90FF1C03-1B3B-4110-ABE1-9A2B11F49394}" destId="{86922CCA-E021-4678-AE09-E24319A46248}" srcOrd="2" destOrd="0" parTransId="{C9FB4D76-95F3-45FC-BD72-32083E1F37F6}" sibTransId="{BE3DCE07-944D-4C9F-9588-B30708F2D29F}"/>
    <dgm:cxn modelId="{8AFCED80-D135-462D-85EF-FAF71B96B22E}" type="presOf" srcId="{9B3214D6-FB04-4798-A679-FA65A7A911E0}" destId="{C50F21B5-5A23-4DDB-924E-9EC88D09BC20}" srcOrd="0" destOrd="0" presId="urn:microsoft.com/office/officeart/2005/8/layout/hList1"/>
    <dgm:cxn modelId="{961DAC94-FE3D-4CCB-9FED-F01041B2776A}" srcId="{88E61C47-138E-4F0D-B879-0690BED377C0}" destId="{97DE1FE6-34D3-4413-89E9-39ED9FC980F5}" srcOrd="1" destOrd="0" parTransId="{89246624-7426-4512-8B0A-4475EC492426}" sibTransId="{BCC01F37-6F3C-4D36-8936-F2AEC70D6D3F}"/>
    <dgm:cxn modelId="{AAC640AA-9371-4B18-B9C1-4070BCFD175B}" type="presOf" srcId="{817A2D25-37F6-4BE5-9EE7-CA6DDF8A7C7B}" destId="{380E135C-166A-42A4-9394-5AC6B163C14D}" srcOrd="0" destOrd="0" presId="urn:microsoft.com/office/officeart/2005/8/layout/hList1"/>
    <dgm:cxn modelId="{5287F4CF-2020-4215-8CE8-BE65E93DC6D5}" type="presOf" srcId="{3D0CC140-DF3D-41E3-975D-BDD3129BEFA9}" destId="{0ECFF787-40EE-4440-8865-6D2F61A39573}" srcOrd="0" destOrd="3" presId="urn:microsoft.com/office/officeart/2005/8/layout/hList1"/>
    <dgm:cxn modelId="{DB4E09DA-609B-4EDA-B87F-29BFD8BD5E07}" srcId="{90FF1C03-1B3B-4110-ABE1-9A2B11F49394}" destId="{817A2D25-37F6-4BE5-9EE7-CA6DDF8A7C7B}" srcOrd="0" destOrd="0" parTransId="{D5E3C610-AD3F-4EFD-ACB1-A6BD04B8FC06}" sibTransId="{6DAE9D18-8A21-4FF8-83D2-846DB907BCCC}"/>
    <dgm:cxn modelId="{0D0473DE-15DE-4A30-8990-0FD61D4AF235}" type="presOf" srcId="{4EFDBF73-2D9A-4D87-B693-47106A77E282}" destId="{CE3DD1F9-DAD5-49D9-953A-82C5718F3DCD}" srcOrd="0" destOrd="0" presId="urn:microsoft.com/office/officeart/2005/8/layout/hList1"/>
    <dgm:cxn modelId="{1133F9E3-C1F9-436B-BD34-3E6D98BC3575}" type="presOf" srcId="{86922CCA-E021-4678-AE09-E24319A46248}" destId="{380E135C-166A-42A4-9394-5AC6B163C14D}" srcOrd="0" destOrd="2" presId="urn:microsoft.com/office/officeart/2005/8/layout/hList1"/>
    <dgm:cxn modelId="{C1BD24ED-E6EE-4975-B0FD-568E11EC883A}" srcId="{C541DA64-3C6B-4E00-9244-BE25C4DA4B21}" destId="{3D0CC140-DF3D-41E3-975D-BDD3129BEFA9}" srcOrd="3" destOrd="0" parTransId="{3175D657-5540-431B-82BE-64E6709198A0}" sibTransId="{E768AC6A-B01F-4E18-9F17-8F0E7DAA0ABD}"/>
    <dgm:cxn modelId="{B018CEF8-D343-4A78-A50C-3CC21A825949}" type="presOf" srcId="{B905E339-2C38-433C-897B-F7E446275D5F}" destId="{0ECFF787-40EE-4440-8865-6D2F61A39573}" srcOrd="0" destOrd="0" presId="urn:microsoft.com/office/officeart/2005/8/layout/hList1"/>
    <dgm:cxn modelId="{95CCB2FF-E541-4496-B76D-3A8B7DA7D297}" srcId="{C541DA64-3C6B-4E00-9244-BE25C4DA4B21}" destId="{B85195AC-7A26-4A81-89B9-6513257A2EFA}" srcOrd="1" destOrd="0" parTransId="{F9AEBD65-0C02-4340-A3E6-9ED3E781F834}" sibTransId="{4AA70C42-EA2E-47DD-9402-1398D5C34360}"/>
    <dgm:cxn modelId="{205EE276-F112-4AE3-B91A-AE7D622B92F0}" type="presParOf" srcId="{CE3DD1F9-DAD5-49D9-953A-82C5718F3DCD}" destId="{809107C8-3FEF-46FA-8114-B7EE97096120}" srcOrd="0" destOrd="0" presId="urn:microsoft.com/office/officeart/2005/8/layout/hList1"/>
    <dgm:cxn modelId="{2DA68FB7-8247-42E1-B5B6-607C874331BF}" type="presParOf" srcId="{809107C8-3FEF-46FA-8114-B7EE97096120}" destId="{0B16EFA1-FDDB-43B1-964E-5597FEC2D89B}" srcOrd="0" destOrd="0" presId="urn:microsoft.com/office/officeart/2005/8/layout/hList1"/>
    <dgm:cxn modelId="{B151A054-B19E-4979-8196-F86BDDAAD05C}" type="presParOf" srcId="{809107C8-3FEF-46FA-8114-B7EE97096120}" destId="{C50F21B5-5A23-4DDB-924E-9EC88D09BC20}" srcOrd="1" destOrd="0" presId="urn:microsoft.com/office/officeart/2005/8/layout/hList1"/>
    <dgm:cxn modelId="{DC855A69-01D5-4A2C-B485-6577EB82E296}" type="presParOf" srcId="{CE3DD1F9-DAD5-49D9-953A-82C5718F3DCD}" destId="{64ADF366-E55C-461A-8A71-213AE0C30D81}" srcOrd="1" destOrd="0" presId="urn:microsoft.com/office/officeart/2005/8/layout/hList1"/>
    <dgm:cxn modelId="{431B7E20-F21C-4E69-8C3B-72FAB1B51494}" type="presParOf" srcId="{CE3DD1F9-DAD5-49D9-953A-82C5718F3DCD}" destId="{14355CC3-7F29-41CC-94F3-8E32DB3E3721}" srcOrd="2" destOrd="0" presId="urn:microsoft.com/office/officeart/2005/8/layout/hList1"/>
    <dgm:cxn modelId="{0B43EF4D-44DB-4E51-BABC-7E53A31318FE}" type="presParOf" srcId="{14355CC3-7F29-41CC-94F3-8E32DB3E3721}" destId="{2E648D7E-580E-4DCD-BA8E-BA9D2B7A5D2B}" srcOrd="0" destOrd="0" presId="urn:microsoft.com/office/officeart/2005/8/layout/hList1"/>
    <dgm:cxn modelId="{84C2D5CD-7C27-4686-99A2-A86AEB75B2B0}" type="presParOf" srcId="{14355CC3-7F29-41CC-94F3-8E32DB3E3721}" destId="{0ECFF787-40EE-4440-8865-6D2F61A39573}" srcOrd="1" destOrd="0" presId="urn:microsoft.com/office/officeart/2005/8/layout/hList1"/>
    <dgm:cxn modelId="{840CAB93-6D0F-4D62-A90A-DE38EFC65365}" type="presParOf" srcId="{CE3DD1F9-DAD5-49D9-953A-82C5718F3DCD}" destId="{DBC16DD5-1CB1-408D-A01D-B6D19B2795A6}" srcOrd="3" destOrd="0" presId="urn:microsoft.com/office/officeart/2005/8/layout/hList1"/>
    <dgm:cxn modelId="{43AA91C2-EC0D-4C76-8283-24A50C27DDC0}" type="presParOf" srcId="{CE3DD1F9-DAD5-49D9-953A-82C5718F3DCD}" destId="{1AA94B08-3974-4A24-BCCD-195980C66697}" srcOrd="4" destOrd="0" presId="urn:microsoft.com/office/officeart/2005/8/layout/hList1"/>
    <dgm:cxn modelId="{3322249C-EF44-4C2E-8F49-B318BF903CA0}" type="presParOf" srcId="{1AA94B08-3974-4A24-BCCD-195980C66697}" destId="{8CDA4F2B-235C-4C6A-9FF4-750964872B34}" srcOrd="0" destOrd="0" presId="urn:microsoft.com/office/officeart/2005/8/layout/hList1"/>
    <dgm:cxn modelId="{6F176397-874D-4E7A-8A94-4C224C0C2C55}" type="presParOf" srcId="{1AA94B08-3974-4A24-BCCD-195980C66697}" destId="{380E135C-166A-42A4-9394-5AC6B163C14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CA30A04-6E38-4618-BAFD-A92EB556418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3B1650-D581-4877-8547-E269C64128AC}">
      <dgm:prSet phldrT="[Text]"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Myoma</a:t>
          </a:r>
        </a:p>
      </dgm:t>
    </dgm:pt>
    <dgm:pt modelId="{91FB605E-C3BC-4ED3-A841-89A29C184909}" type="parTrans" cxnId="{5D102959-DC2B-437A-8C4E-6F1330C84B20}">
      <dgm:prSet/>
      <dgm:spPr/>
      <dgm:t>
        <a:bodyPr/>
        <a:lstStyle/>
        <a:p>
          <a:endParaRPr lang="en-US"/>
        </a:p>
      </dgm:t>
    </dgm:pt>
    <dgm:pt modelId="{3EE6A50C-23AD-4CFF-AEF6-04796D08BD12}" type="sibTrans" cxnId="{5D102959-DC2B-437A-8C4E-6F1330C84B20}">
      <dgm:prSet custT="1"/>
      <dgm:spPr/>
      <dgm:t>
        <a:bodyPr/>
        <a:lstStyle/>
        <a:p>
          <a:r>
            <a:rPr lang="en-US" sz="2000" dirty="0"/>
            <a:t>Fibromyoma</a:t>
          </a:r>
        </a:p>
      </dgm:t>
    </dgm:pt>
    <dgm:pt modelId="{B7119842-732D-4F00-ACC2-671441C0030D}">
      <dgm:prSet phldrT="[Text]" custT="1"/>
      <dgm:spPr/>
      <dgm:t>
        <a:bodyPr/>
        <a:lstStyle/>
        <a:p>
          <a:r>
            <a:rPr lang="en-US" sz="2000" dirty="0"/>
            <a:t>Neurofibroma</a:t>
          </a:r>
        </a:p>
      </dgm:t>
    </dgm:pt>
    <dgm:pt modelId="{370BC4E7-D909-4DE8-8178-F486E24431A9}" type="parTrans" cxnId="{08F7F6EC-6E6E-48AC-8D86-7FA27E018CB9}">
      <dgm:prSet/>
      <dgm:spPr/>
      <dgm:t>
        <a:bodyPr/>
        <a:lstStyle/>
        <a:p>
          <a:endParaRPr lang="en-US"/>
        </a:p>
      </dgm:t>
    </dgm:pt>
    <dgm:pt modelId="{D9A90D80-0968-4AA6-AED1-29E17E916F04}" type="sibTrans" cxnId="{08F7F6EC-6E6E-48AC-8D86-7FA27E018CB9}">
      <dgm:prSet custT="1"/>
      <dgm:spPr/>
      <dgm:t>
        <a:bodyPr/>
        <a:lstStyle/>
        <a:p>
          <a:r>
            <a:rPr lang="en-US" sz="2000" dirty="0"/>
            <a:t>Papilloma</a:t>
          </a:r>
        </a:p>
      </dgm:t>
    </dgm:pt>
    <dgm:pt modelId="{C29172AB-72CC-484F-ACC3-1C66CC69302D}">
      <dgm:prSet phldrT="[Text]" custT="1"/>
      <dgm:spPr/>
      <dgm:t>
        <a:bodyPr/>
        <a:lstStyle/>
        <a:p>
          <a:r>
            <a:rPr lang="en-US" sz="2000" dirty="0"/>
            <a:t>Adenomyoma</a:t>
          </a:r>
        </a:p>
      </dgm:t>
    </dgm:pt>
    <dgm:pt modelId="{48521F4C-BE3E-484F-824F-1CBC6CD1EFC1}" type="parTrans" cxnId="{B81C1834-943F-4C61-9723-B10C0E9FBB78}">
      <dgm:prSet/>
      <dgm:spPr/>
      <dgm:t>
        <a:bodyPr/>
        <a:lstStyle/>
        <a:p>
          <a:endParaRPr lang="en-US"/>
        </a:p>
      </dgm:t>
    </dgm:pt>
    <dgm:pt modelId="{D1808E2D-0F9A-4781-B45F-39B6EB09E374}" type="sibTrans" cxnId="{B81C1834-943F-4C61-9723-B10C0E9FBB78}">
      <dgm:prSet/>
      <dgm:spPr/>
      <dgm:t>
        <a:bodyPr/>
        <a:lstStyle/>
        <a:p>
          <a:r>
            <a:rPr lang="en-US" dirty="0"/>
            <a:t>Myxoma</a:t>
          </a:r>
        </a:p>
      </dgm:t>
    </dgm:pt>
    <dgm:pt modelId="{07F436E1-71D6-4692-8CB4-A8A653215E0A}" type="pres">
      <dgm:prSet presAssocID="{6CA30A04-6E38-4618-BAFD-A92EB5564185}" presName="Name0" presStyleCnt="0">
        <dgm:presLayoutVars>
          <dgm:chMax/>
          <dgm:chPref/>
          <dgm:dir/>
          <dgm:animLvl val="lvl"/>
        </dgm:presLayoutVars>
      </dgm:prSet>
      <dgm:spPr/>
    </dgm:pt>
    <dgm:pt modelId="{B508ECE6-B7C4-4B8C-83AC-418377855078}" type="pres">
      <dgm:prSet presAssocID="{703B1650-D581-4877-8547-E269C64128AC}" presName="composite" presStyleCnt="0"/>
      <dgm:spPr/>
    </dgm:pt>
    <dgm:pt modelId="{2272399E-CFB4-4CA8-9782-4046575406B6}" type="pres">
      <dgm:prSet presAssocID="{703B1650-D581-4877-8547-E269C64128AC}" presName="Parent1" presStyleLbl="node1" presStyleIdx="0" presStyleCnt="6" custLinFactNeighborX="31539" custLinFactNeighborY="-3882">
        <dgm:presLayoutVars>
          <dgm:chMax val="1"/>
          <dgm:chPref val="1"/>
          <dgm:bulletEnabled val="1"/>
        </dgm:presLayoutVars>
      </dgm:prSet>
      <dgm:spPr/>
    </dgm:pt>
    <dgm:pt modelId="{4D979590-B096-4283-89E2-D9C7F8780DB4}" type="pres">
      <dgm:prSet presAssocID="{703B1650-D581-4877-8547-E269C64128A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EEAF4D6-6AF5-4FB9-A165-87361F37447F}" type="pres">
      <dgm:prSet presAssocID="{703B1650-D581-4877-8547-E269C64128AC}" presName="BalanceSpacing" presStyleCnt="0"/>
      <dgm:spPr/>
    </dgm:pt>
    <dgm:pt modelId="{8D813469-AA49-49D6-B78D-CD93EF1A3B96}" type="pres">
      <dgm:prSet presAssocID="{703B1650-D581-4877-8547-E269C64128AC}" presName="BalanceSpacing1" presStyleCnt="0"/>
      <dgm:spPr/>
    </dgm:pt>
    <dgm:pt modelId="{D3A7D257-BBDA-4C2C-89F5-29FEA81E370F}" type="pres">
      <dgm:prSet presAssocID="{3EE6A50C-23AD-4CFF-AEF6-04796D08BD12}" presName="Accent1Text" presStyleLbl="node1" presStyleIdx="1" presStyleCnt="6" custLinFactNeighborX="32360" custLinFactNeighborY="184"/>
      <dgm:spPr/>
    </dgm:pt>
    <dgm:pt modelId="{C35F2BAC-0AC8-42A5-9AF1-BD4A089F625B}" type="pres">
      <dgm:prSet presAssocID="{3EE6A50C-23AD-4CFF-AEF6-04796D08BD12}" presName="spaceBetweenRectangles" presStyleCnt="0"/>
      <dgm:spPr/>
    </dgm:pt>
    <dgm:pt modelId="{F4C0698A-E58A-49C0-952E-8D34B8DFA9AA}" type="pres">
      <dgm:prSet presAssocID="{B7119842-732D-4F00-ACC2-671441C0030D}" presName="composite" presStyleCnt="0"/>
      <dgm:spPr/>
    </dgm:pt>
    <dgm:pt modelId="{2120C9C7-CBC5-4F72-95F5-DD02B4826016}" type="pres">
      <dgm:prSet presAssocID="{B7119842-732D-4F00-ACC2-671441C0030D}" presName="Parent1" presStyleLbl="node1" presStyleIdx="2" presStyleCnt="6" custLinFactNeighborX="-71433" custLinFactNeighborY="18">
        <dgm:presLayoutVars>
          <dgm:chMax val="1"/>
          <dgm:chPref val="1"/>
          <dgm:bulletEnabled val="1"/>
        </dgm:presLayoutVars>
      </dgm:prSet>
      <dgm:spPr/>
    </dgm:pt>
    <dgm:pt modelId="{C626EF77-6D7A-4E72-8298-76CAB7D25A15}" type="pres">
      <dgm:prSet presAssocID="{B7119842-732D-4F00-ACC2-671441C0030D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99FE5D3-A8D3-4007-B2F4-45F804BF15DB}" type="pres">
      <dgm:prSet presAssocID="{B7119842-732D-4F00-ACC2-671441C0030D}" presName="BalanceSpacing" presStyleCnt="0"/>
      <dgm:spPr/>
    </dgm:pt>
    <dgm:pt modelId="{296903DD-8B68-4010-B8B6-5464658D5C23}" type="pres">
      <dgm:prSet presAssocID="{B7119842-732D-4F00-ACC2-671441C0030D}" presName="BalanceSpacing1" presStyleCnt="0"/>
      <dgm:spPr/>
    </dgm:pt>
    <dgm:pt modelId="{5777E441-8871-45DD-8CED-28DF3FA0B6A8}" type="pres">
      <dgm:prSet presAssocID="{D9A90D80-0968-4AA6-AED1-29E17E916F04}" presName="Accent1Text" presStyleLbl="node1" presStyleIdx="3" presStyleCnt="6" custLinFactNeighborX="-72424" custLinFactNeighborY="-490"/>
      <dgm:spPr/>
    </dgm:pt>
    <dgm:pt modelId="{F9B6BCDF-C6F4-48ED-8691-F701A611CBBA}" type="pres">
      <dgm:prSet presAssocID="{D9A90D80-0968-4AA6-AED1-29E17E916F04}" presName="spaceBetweenRectangles" presStyleCnt="0"/>
      <dgm:spPr/>
    </dgm:pt>
    <dgm:pt modelId="{F83308EC-530E-4570-B4C1-81AE4C6B2765}" type="pres">
      <dgm:prSet presAssocID="{C29172AB-72CC-484F-ACC3-1C66CC69302D}" presName="composite" presStyleCnt="0"/>
      <dgm:spPr/>
    </dgm:pt>
    <dgm:pt modelId="{CA8F45A0-15C9-469C-AC67-8292FF49F2C6}" type="pres">
      <dgm:prSet presAssocID="{C29172AB-72CC-484F-ACC3-1C66CC69302D}" presName="Parent1" presStyleLbl="node1" presStyleIdx="4" presStyleCnt="6" custLinFactNeighborX="30372" custLinFactNeighborY="-2981">
        <dgm:presLayoutVars>
          <dgm:chMax val="1"/>
          <dgm:chPref val="1"/>
          <dgm:bulletEnabled val="1"/>
        </dgm:presLayoutVars>
      </dgm:prSet>
      <dgm:spPr/>
    </dgm:pt>
    <dgm:pt modelId="{7ED8AB36-4A6C-44D7-A03B-90778DE39FC2}" type="pres">
      <dgm:prSet presAssocID="{C29172AB-72CC-484F-ACC3-1C66CC69302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AEB96854-9895-447D-AE2D-7640EC700848}" type="pres">
      <dgm:prSet presAssocID="{C29172AB-72CC-484F-ACC3-1C66CC69302D}" presName="BalanceSpacing" presStyleCnt="0"/>
      <dgm:spPr/>
    </dgm:pt>
    <dgm:pt modelId="{89EF506E-1AC4-46EC-98B7-C7B04D0F61CC}" type="pres">
      <dgm:prSet presAssocID="{C29172AB-72CC-484F-ACC3-1C66CC69302D}" presName="BalanceSpacing1" presStyleCnt="0"/>
      <dgm:spPr/>
    </dgm:pt>
    <dgm:pt modelId="{CA3D624D-1289-448E-A684-8AAC942D667F}" type="pres">
      <dgm:prSet presAssocID="{D1808E2D-0F9A-4781-B45F-39B6EB09E374}" presName="Accent1Text" presStyleLbl="node1" presStyleIdx="5" presStyleCnt="6" custLinFactNeighborX="32360" custLinFactNeighborY="-2981"/>
      <dgm:spPr/>
    </dgm:pt>
  </dgm:ptLst>
  <dgm:cxnLst>
    <dgm:cxn modelId="{5BC1E711-C121-441D-96A8-15B1AB1CC9CF}" type="presOf" srcId="{D9A90D80-0968-4AA6-AED1-29E17E916F04}" destId="{5777E441-8871-45DD-8CED-28DF3FA0B6A8}" srcOrd="0" destOrd="0" presId="urn:microsoft.com/office/officeart/2008/layout/AlternatingHexagons"/>
    <dgm:cxn modelId="{FAC38E30-D084-4E35-9D6B-8B6EE9D0B461}" type="presOf" srcId="{6CA30A04-6E38-4618-BAFD-A92EB5564185}" destId="{07F436E1-71D6-4692-8CB4-A8A653215E0A}" srcOrd="0" destOrd="0" presId="urn:microsoft.com/office/officeart/2008/layout/AlternatingHexagons"/>
    <dgm:cxn modelId="{B81C1834-943F-4C61-9723-B10C0E9FBB78}" srcId="{6CA30A04-6E38-4618-BAFD-A92EB5564185}" destId="{C29172AB-72CC-484F-ACC3-1C66CC69302D}" srcOrd="2" destOrd="0" parTransId="{48521F4C-BE3E-484F-824F-1CBC6CD1EFC1}" sibTransId="{D1808E2D-0F9A-4781-B45F-39B6EB09E374}"/>
    <dgm:cxn modelId="{5D102959-DC2B-437A-8C4E-6F1330C84B20}" srcId="{6CA30A04-6E38-4618-BAFD-A92EB5564185}" destId="{703B1650-D581-4877-8547-E269C64128AC}" srcOrd="0" destOrd="0" parTransId="{91FB605E-C3BC-4ED3-A841-89A29C184909}" sibTransId="{3EE6A50C-23AD-4CFF-AEF6-04796D08BD12}"/>
    <dgm:cxn modelId="{44BCCCA0-D087-4F04-8445-AE52DB5F63D3}" type="presOf" srcId="{D1808E2D-0F9A-4781-B45F-39B6EB09E374}" destId="{CA3D624D-1289-448E-A684-8AAC942D667F}" srcOrd="0" destOrd="0" presId="urn:microsoft.com/office/officeart/2008/layout/AlternatingHexagons"/>
    <dgm:cxn modelId="{B0773FBC-FDA9-4031-8E14-172D78771EBD}" type="presOf" srcId="{B7119842-732D-4F00-ACC2-671441C0030D}" destId="{2120C9C7-CBC5-4F72-95F5-DD02B4826016}" srcOrd="0" destOrd="0" presId="urn:microsoft.com/office/officeart/2008/layout/AlternatingHexagons"/>
    <dgm:cxn modelId="{25C82DD1-FCA2-4654-96DC-597B2E220C57}" type="presOf" srcId="{703B1650-D581-4877-8547-E269C64128AC}" destId="{2272399E-CFB4-4CA8-9782-4046575406B6}" srcOrd="0" destOrd="0" presId="urn:microsoft.com/office/officeart/2008/layout/AlternatingHexagons"/>
    <dgm:cxn modelId="{3E3663D1-F3E9-4460-8793-42A587F141E5}" type="presOf" srcId="{C29172AB-72CC-484F-ACC3-1C66CC69302D}" destId="{CA8F45A0-15C9-469C-AC67-8292FF49F2C6}" srcOrd="0" destOrd="0" presId="urn:microsoft.com/office/officeart/2008/layout/AlternatingHexagons"/>
    <dgm:cxn modelId="{08F7F6EC-6E6E-48AC-8D86-7FA27E018CB9}" srcId="{6CA30A04-6E38-4618-BAFD-A92EB5564185}" destId="{B7119842-732D-4F00-ACC2-671441C0030D}" srcOrd="1" destOrd="0" parTransId="{370BC4E7-D909-4DE8-8178-F486E24431A9}" sibTransId="{D9A90D80-0968-4AA6-AED1-29E17E916F04}"/>
    <dgm:cxn modelId="{FE7C54F7-F4F5-418B-9E67-F36581AA83B3}" type="presOf" srcId="{3EE6A50C-23AD-4CFF-AEF6-04796D08BD12}" destId="{D3A7D257-BBDA-4C2C-89F5-29FEA81E370F}" srcOrd="0" destOrd="0" presId="urn:microsoft.com/office/officeart/2008/layout/AlternatingHexagons"/>
    <dgm:cxn modelId="{FFFA7E53-91D9-46CD-A04B-8AECD3496358}" type="presParOf" srcId="{07F436E1-71D6-4692-8CB4-A8A653215E0A}" destId="{B508ECE6-B7C4-4B8C-83AC-418377855078}" srcOrd="0" destOrd="0" presId="urn:microsoft.com/office/officeart/2008/layout/AlternatingHexagons"/>
    <dgm:cxn modelId="{A7003F90-9F96-43BE-9D2C-92C3380FBBB2}" type="presParOf" srcId="{B508ECE6-B7C4-4B8C-83AC-418377855078}" destId="{2272399E-CFB4-4CA8-9782-4046575406B6}" srcOrd="0" destOrd="0" presId="urn:microsoft.com/office/officeart/2008/layout/AlternatingHexagons"/>
    <dgm:cxn modelId="{94DC8CC0-44E5-47DF-8BB3-41DA150459EF}" type="presParOf" srcId="{B508ECE6-B7C4-4B8C-83AC-418377855078}" destId="{4D979590-B096-4283-89E2-D9C7F8780DB4}" srcOrd="1" destOrd="0" presId="urn:microsoft.com/office/officeart/2008/layout/AlternatingHexagons"/>
    <dgm:cxn modelId="{EBDD90CC-9254-49BF-A69B-9358430CD063}" type="presParOf" srcId="{B508ECE6-B7C4-4B8C-83AC-418377855078}" destId="{9EEAF4D6-6AF5-4FB9-A165-87361F37447F}" srcOrd="2" destOrd="0" presId="urn:microsoft.com/office/officeart/2008/layout/AlternatingHexagons"/>
    <dgm:cxn modelId="{E480D9C4-F97A-4B68-98B8-75A98DDCCCB4}" type="presParOf" srcId="{B508ECE6-B7C4-4B8C-83AC-418377855078}" destId="{8D813469-AA49-49D6-B78D-CD93EF1A3B96}" srcOrd="3" destOrd="0" presId="urn:microsoft.com/office/officeart/2008/layout/AlternatingHexagons"/>
    <dgm:cxn modelId="{D50AF8E3-6E77-4F8E-ACBB-15CA434BCF75}" type="presParOf" srcId="{B508ECE6-B7C4-4B8C-83AC-418377855078}" destId="{D3A7D257-BBDA-4C2C-89F5-29FEA81E370F}" srcOrd="4" destOrd="0" presId="urn:microsoft.com/office/officeart/2008/layout/AlternatingHexagons"/>
    <dgm:cxn modelId="{A7000414-E9CF-4527-A527-6EA599DD2964}" type="presParOf" srcId="{07F436E1-71D6-4692-8CB4-A8A653215E0A}" destId="{C35F2BAC-0AC8-42A5-9AF1-BD4A089F625B}" srcOrd="1" destOrd="0" presId="urn:microsoft.com/office/officeart/2008/layout/AlternatingHexagons"/>
    <dgm:cxn modelId="{ECBDDB9A-B091-4198-AD3E-F245083B98EE}" type="presParOf" srcId="{07F436E1-71D6-4692-8CB4-A8A653215E0A}" destId="{F4C0698A-E58A-49C0-952E-8D34B8DFA9AA}" srcOrd="2" destOrd="0" presId="urn:microsoft.com/office/officeart/2008/layout/AlternatingHexagons"/>
    <dgm:cxn modelId="{CC70692C-257B-45A8-A7BC-9A45F950A479}" type="presParOf" srcId="{F4C0698A-E58A-49C0-952E-8D34B8DFA9AA}" destId="{2120C9C7-CBC5-4F72-95F5-DD02B4826016}" srcOrd="0" destOrd="0" presId="urn:microsoft.com/office/officeart/2008/layout/AlternatingHexagons"/>
    <dgm:cxn modelId="{9ED228A1-0FA5-4B1D-A292-CE76ADC4563C}" type="presParOf" srcId="{F4C0698A-E58A-49C0-952E-8D34B8DFA9AA}" destId="{C626EF77-6D7A-4E72-8298-76CAB7D25A15}" srcOrd="1" destOrd="0" presId="urn:microsoft.com/office/officeart/2008/layout/AlternatingHexagons"/>
    <dgm:cxn modelId="{52298188-354E-4556-A133-814A21D315B9}" type="presParOf" srcId="{F4C0698A-E58A-49C0-952E-8D34B8DFA9AA}" destId="{F99FE5D3-A8D3-4007-B2F4-45F804BF15DB}" srcOrd="2" destOrd="0" presId="urn:microsoft.com/office/officeart/2008/layout/AlternatingHexagons"/>
    <dgm:cxn modelId="{52823D08-F412-4C0A-88BB-D64634BAF46F}" type="presParOf" srcId="{F4C0698A-E58A-49C0-952E-8D34B8DFA9AA}" destId="{296903DD-8B68-4010-B8B6-5464658D5C23}" srcOrd="3" destOrd="0" presId="urn:microsoft.com/office/officeart/2008/layout/AlternatingHexagons"/>
    <dgm:cxn modelId="{5723AB3F-1094-4E62-B4B1-7D255B91BD79}" type="presParOf" srcId="{F4C0698A-E58A-49C0-952E-8D34B8DFA9AA}" destId="{5777E441-8871-45DD-8CED-28DF3FA0B6A8}" srcOrd="4" destOrd="0" presId="urn:microsoft.com/office/officeart/2008/layout/AlternatingHexagons"/>
    <dgm:cxn modelId="{44EC29E4-DFD7-4871-98FE-9408924BBF98}" type="presParOf" srcId="{07F436E1-71D6-4692-8CB4-A8A653215E0A}" destId="{F9B6BCDF-C6F4-48ED-8691-F701A611CBBA}" srcOrd="3" destOrd="0" presId="urn:microsoft.com/office/officeart/2008/layout/AlternatingHexagons"/>
    <dgm:cxn modelId="{47C337DB-0BBB-4289-BC17-32653AA1B3DF}" type="presParOf" srcId="{07F436E1-71D6-4692-8CB4-A8A653215E0A}" destId="{F83308EC-530E-4570-B4C1-81AE4C6B2765}" srcOrd="4" destOrd="0" presId="urn:microsoft.com/office/officeart/2008/layout/AlternatingHexagons"/>
    <dgm:cxn modelId="{B10E89C8-DF39-4DCE-B0B1-77AB92B0C210}" type="presParOf" srcId="{F83308EC-530E-4570-B4C1-81AE4C6B2765}" destId="{CA8F45A0-15C9-469C-AC67-8292FF49F2C6}" srcOrd="0" destOrd="0" presId="urn:microsoft.com/office/officeart/2008/layout/AlternatingHexagons"/>
    <dgm:cxn modelId="{83F56663-5CA7-4440-8463-7EFBF0723CAF}" type="presParOf" srcId="{F83308EC-530E-4570-B4C1-81AE4C6B2765}" destId="{7ED8AB36-4A6C-44D7-A03B-90778DE39FC2}" srcOrd="1" destOrd="0" presId="urn:microsoft.com/office/officeart/2008/layout/AlternatingHexagons"/>
    <dgm:cxn modelId="{406C4B21-DD7F-47B8-BD3E-751E7F891010}" type="presParOf" srcId="{F83308EC-530E-4570-B4C1-81AE4C6B2765}" destId="{AEB96854-9895-447D-AE2D-7640EC700848}" srcOrd="2" destOrd="0" presId="urn:microsoft.com/office/officeart/2008/layout/AlternatingHexagons"/>
    <dgm:cxn modelId="{9F0A17E9-0008-4F9D-9E46-2D102B6B4AF7}" type="presParOf" srcId="{F83308EC-530E-4570-B4C1-81AE4C6B2765}" destId="{89EF506E-1AC4-46EC-98B7-C7B04D0F61CC}" srcOrd="3" destOrd="0" presId="urn:microsoft.com/office/officeart/2008/layout/AlternatingHexagons"/>
    <dgm:cxn modelId="{F3F1FC7D-546A-4BCF-9866-2562ED5FFB8F}" type="presParOf" srcId="{F83308EC-530E-4570-B4C1-81AE4C6B2765}" destId="{CA3D624D-1289-448E-A684-8AAC942D667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2F7BC-2A19-43DE-9823-7B25D9F0B099}">
      <dsp:nvSpPr>
        <dsp:cNvPr id="0" name=""/>
        <dsp:cNvSpPr/>
      </dsp:nvSpPr>
      <dsp:spPr>
        <a:xfrm>
          <a:off x="0" y="2199"/>
          <a:ext cx="5955658" cy="887228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Learning objectives</a:t>
          </a:r>
        </a:p>
      </dsp:txBody>
      <dsp:txXfrm>
        <a:off x="43311" y="45510"/>
        <a:ext cx="5869036" cy="800606"/>
      </dsp:txXfrm>
    </dsp:sp>
    <dsp:sp modelId="{F76DA1C1-BE28-49DF-88F6-675B4B24DC4C}">
      <dsp:nvSpPr>
        <dsp:cNvPr id="0" name=""/>
        <dsp:cNvSpPr/>
      </dsp:nvSpPr>
      <dsp:spPr>
        <a:xfrm>
          <a:off x="0" y="900944"/>
          <a:ext cx="5955658" cy="887228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85730"/>
                <a:satOff val="-1109"/>
                <a:lumOff val="13846"/>
                <a:alphaOff val="0"/>
                <a:satMod val="100000"/>
                <a:lumMod val="100000"/>
              </a:schemeClr>
            </a:gs>
            <a:gs pos="50000">
              <a:schemeClr val="accent1">
                <a:shade val="50000"/>
                <a:hueOff val="85730"/>
                <a:satOff val="-1109"/>
                <a:lumOff val="13846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shade val="50000"/>
                <a:hueOff val="85730"/>
                <a:satOff val="-1109"/>
                <a:lumOff val="13846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Benign and Malignant Conditions of Vulva &amp; Vagina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(core concept = 70%)</a:t>
          </a:r>
        </a:p>
      </dsp:txBody>
      <dsp:txXfrm>
        <a:off x="43311" y="944255"/>
        <a:ext cx="5869036" cy="800606"/>
      </dsp:txXfrm>
    </dsp:sp>
    <dsp:sp modelId="{4CA5F927-596E-4CBB-978C-C76D7B4D7297}">
      <dsp:nvSpPr>
        <dsp:cNvPr id="0" name=""/>
        <dsp:cNvSpPr/>
      </dsp:nvSpPr>
      <dsp:spPr>
        <a:xfrm>
          <a:off x="0" y="1799690"/>
          <a:ext cx="5955658" cy="887228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71460"/>
                <a:satOff val="-2219"/>
                <a:lumOff val="27693"/>
                <a:alphaOff val="0"/>
                <a:satMod val="100000"/>
                <a:lumMod val="100000"/>
              </a:schemeClr>
            </a:gs>
            <a:gs pos="50000">
              <a:schemeClr val="accent1">
                <a:shade val="50000"/>
                <a:hueOff val="171460"/>
                <a:satOff val="-2219"/>
                <a:lumOff val="27693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shade val="50000"/>
                <a:hueOff val="171460"/>
                <a:satOff val="-2219"/>
                <a:lumOff val="27693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Related pathophysiology (horizontal integration 15%)</a:t>
          </a:r>
        </a:p>
      </dsp:txBody>
      <dsp:txXfrm>
        <a:off x="43311" y="1843001"/>
        <a:ext cx="5869036" cy="800606"/>
      </dsp:txXfrm>
    </dsp:sp>
    <dsp:sp modelId="{7007879B-F4AF-4541-9E04-BC2E3DE8A623}">
      <dsp:nvSpPr>
        <dsp:cNvPr id="0" name=""/>
        <dsp:cNvSpPr/>
      </dsp:nvSpPr>
      <dsp:spPr>
        <a:xfrm>
          <a:off x="0" y="2698435"/>
          <a:ext cx="5955658" cy="887228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57190"/>
                <a:satOff val="-3328"/>
                <a:lumOff val="41539"/>
                <a:alphaOff val="0"/>
                <a:satMod val="100000"/>
                <a:lumMod val="100000"/>
              </a:schemeClr>
            </a:gs>
            <a:gs pos="50000">
              <a:schemeClr val="accent1">
                <a:shade val="50000"/>
                <a:hueOff val="257190"/>
                <a:satOff val="-3328"/>
                <a:lumOff val="41539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shade val="50000"/>
                <a:hueOff val="257190"/>
                <a:satOff val="-3328"/>
                <a:lumOff val="41539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Related clinical findings (vertical integration – 10%)</a:t>
          </a:r>
        </a:p>
      </dsp:txBody>
      <dsp:txXfrm>
        <a:off x="43311" y="2741746"/>
        <a:ext cx="5869036" cy="800606"/>
      </dsp:txXfrm>
    </dsp:sp>
    <dsp:sp modelId="{B6E438C8-B444-4975-B47C-DA2A839E5572}">
      <dsp:nvSpPr>
        <dsp:cNvPr id="0" name=""/>
        <dsp:cNvSpPr/>
      </dsp:nvSpPr>
      <dsp:spPr>
        <a:xfrm>
          <a:off x="0" y="3597181"/>
          <a:ext cx="5955658" cy="887228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71460"/>
                <a:satOff val="-2219"/>
                <a:lumOff val="27693"/>
                <a:alphaOff val="0"/>
                <a:satMod val="100000"/>
                <a:lumMod val="100000"/>
              </a:schemeClr>
            </a:gs>
            <a:gs pos="50000">
              <a:schemeClr val="accent1">
                <a:shade val="50000"/>
                <a:hueOff val="171460"/>
                <a:satOff val="-2219"/>
                <a:lumOff val="27693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shade val="50000"/>
                <a:hueOff val="171460"/>
                <a:satOff val="-2219"/>
                <a:lumOff val="27693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Research article related to topic (3%)</a:t>
          </a:r>
        </a:p>
      </dsp:txBody>
      <dsp:txXfrm>
        <a:off x="43311" y="3640492"/>
        <a:ext cx="5869036" cy="800606"/>
      </dsp:txXfrm>
    </dsp:sp>
    <dsp:sp modelId="{89816B95-3D49-43B3-ACC7-9222A899A4C7}">
      <dsp:nvSpPr>
        <dsp:cNvPr id="0" name=""/>
        <dsp:cNvSpPr/>
      </dsp:nvSpPr>
      <dsp:spPr>
        <a:xfrm>
          <a:off x="0" y="4495926"/>
          <a:ext cx="5955658" cy="887228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85730"/>
                <a:satOff val="-1109"/>
                <a:lumOff val="13846"/>
                <a:alphaOff val="0"/>
                <a:satMod val="100000"/>
                <a:lumMod val="100000"/>
              </a:schemeClr>
            </a:gs>
            <a:gs pos="50000">
              <a:schemeClr val="accent1">
                <a:shade val="50000"/>
                <a:hueOff val="85730"/>
                <a:satOff val="-1109"/>
                <a:lumOff val="13846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shade val="50000"/>
                <a:hueOff val="85730"/>
                <a:satOff val="-1109"/>
                <a:lumOff val="13846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Ethics (2%)</a:t>
          </a:r>
        </a:p>
      </dsp:txBody>
      <dsp:txXfrm>
        <a:off x="43311" y="4539237"/>
        <a:ext cx="5869036" cy="8006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35565-9D83-413B-AD7B-0EE34AFD9DB7}">
      <dsp:nvSpPr>
        <dsp:cNvPr id="0" name=""/>
        <dsp:cNvSpPr/>
      </dsp:nvSpPr>
      <dsp:spPr>
        <a:xfrm>
          <a:off x="151405" y="0"/>
          <a:ext cx="2464401" cy="7389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Lichen sclerosis</a:t>
          </a:r>
        </a:p>
      </dsp:txBody>
      <dsp:txXfrm>
        <a:off x="173049" y="21644"/>
        <a:ext cx="2421113" cy="695699"/>
      </dsp:txXfrm>
    </dsp:sp>
    <dsp:sp modelId="{F6DB5895-2833-4A1A-9250-C780BD2685CF}">
      <dsp:nvSpPr>
        <dsp:cNvPr id="0" name=""/>
        <dsp:cNvSpPr/>
      </dsp:nvSpPr>
      <dsp:spPr>
        <a:xfrm>
          <a:off x="3538872" y="0"/>
          <a:ext cx="2582454" cy="7482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Other dermatoses</a:t>
          </a:r>
        </a:p>
      </dsp:txBody>
      <dsp:txXfrm>
        <a:off x="3560788" y="21916"/>
        <a:ext cx="2538622" cy="704443"/>
      </dsp:txXfrm>
    </dsp:sp>
    <dsp:sp modelId="{D322435B-FAA9-4567-943E-CDFE0BE81C05}">
      <dsp:nvSpPr>
        <dsp:cNvPr id="0" name=""/>
        <dsp:cNvSpPr/>
      </dsp:nvSpPr>
      <dsp:spPr>
        <a:xfrm>
          <a:off x="3797117" y="748275"/>
          <a:ext cx="1017656" cy="485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5829"/>
              </a:lnTo>
              <a:lnTo>
                <a:pt x="1017656" y="4858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50C410-2AD0-481F-9305-D5E78D5329D6}">
      <dsp:nvSpPr>
        <dsp:cNvPr id="0" name=""/>
        <dsp:cNvSpPr/>
      </dsp:nvSpPr>
      <dsp:spPr>
        <a:xfrm>
          <a:off x="4814773" y="891172"/>
          <a:ext cx="1762610" cy="685864"/>
        </a:xfrm>
        <a:prstGeom prst="roundRect">
          <a:avLst>
            <a:gd name="adj" fmla="val 1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ulcerative dermatoses</a:t>
          </a:r>
        </a:p>
      </dsp:txBody>
      <dsp:txXfrm>
        <a:off x="4834861" y="911260"/>
        <a:ext cx="1722434" cy="645688"/>
      </dsp:txXfrm>
    </dsp:sp>
    <dsp:sp modelId="{D3A673A7-EE11-4ADC-B734-CD3716114E81}">
      <dsp:nvSpPr>
        <dsp:cNvPr id="0" name=""/>
        <dsp:cNvSpPr/>
      </dsp:nvSpPr>
      <dsp:spPr>
        <a:xfrm>
          <a:off x="3797117" y="748275"/>
          <a:ext cx="964466" cy="21567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780"/>
              </a:lnTo>
              <a:lnTo>
                <a:pt x="964466" y="21567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A9540-F021-4EA8-8DA0-0CB5C41B8072}">
      <dsp:nvSpPr>
        <dsp:cNvPr id="0" name=""/>
        <dsp:cNvSpPr/>
      </dsp:nvSpPr>
      <dsp:spPr>
        <a:xfrm>
          <a:off x="4761584" y="2512261"/>
          <a:ext cx="1812469" cy="78558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inflammatory dermatoses</a:t>
          </a:r>
        </a:p>
      </dsp:txBody>
      <dsp:txXfrm>
        <a:off x="4784593" y="2535270"/>
        <a:ext cx="1766451" cy="739571"/>
      </dsp:txXfrm>
    </dsp:sp>
    <dsp:sp modelId="{5E39C0C7-E573-435C-8C6B-ECA1CF840019}">
      <dsp:nvSpPr>
        <dsp:cNvPr id="0" name=""/>
        <dsp:cNvSpPr/>
      </dsp:nvSpPr>
      <dsp:spPr>
        <a:xfrm>
          <a:off x="3797117" y="748275"/>
          <a:ext cx="1005138" cy="3049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646"/>
              </a:lnTo>
              <a:lnTo>
                <a:pt x="1005138" y="30496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AA17B-1F34-4998-BC85-87B822F593B8}">
      <dsp:nvSpPr>
        <dsp:cNvPr id="0" name=""/>
        <dsp:cNvSpPr/>
      </dsp:nvSpPr>
      <dsp:spPr>
        <a:xfrm>
          <a:off x="4802255" y="3405692"/>
          <a:ext cx="1771798" cy="784458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Seborrheic dermatitis </a:t>
          </a:r>
        </a:p>
      </dsp:txBody>
      <dsp:txXfrm>
        <a:off x="4825231" y="3428668"/>
        <a:ext cx="1725846" cy="738506"/>
      </dsp:txXfrm>
    </dsp:sp>
    <dsp:sp modelId="{17B5A4EF-01BA-4FE6-BC05-1C5B02C28B9B}">
      <dsp:nvSpPr>
        <dsp:cNvPr id="0" name=""/>
        <dsp:cNvSpPr/>
      </dsp:nvSpPr>
      <dsp:spPr>
        <a:xfrm>
          <a:off x="3797117" y="748275"/>
          <a:ext cx="951090" cy="13148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4817"/>
              </a:lnTo>
              <a:lnTo>
                <a:pt x="951090" y="13148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09A8A9-A4B4-4072-9CBF-10A31E502940}">
      <dsp:nvSpPr>
        <dsp:cNvPr id="0" name=""/>
        <dsp:cNvSpPr/>
      </dsp:nvSpPr>
      <dsp:spPr>
        <a:xfrm>
          <a:off x="4748208" y="1720382"/>
          <a:ext cx="1825845" cy="685420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psoriasis. </a:t>
          </a:r>
        </a:p>
      </dsp:txBody>
      <dsp:txXfrm>
        <a:off x="4768283" y="1740457"/>
        <a:ext cx="1785695" cy="645270"/>
      </dsp:txXfrm>
    </dsp:sp>
    <dsp:sp modelId="{F367296A-2391-4AE4-9C12-87A2D4FFBEAE}">
      <dsp:nvSpPr>
        <dsp:cNvPr id="0" name=""/>
        <dsp:cNvSpPr/>
      </dsp:nvSpPr>
      <dsp:spPr>
        <a:xfrm>
          <a:off x="3797117" y="748275"/>
          <a:ext cx="935824" cy="3972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72415"/>
              </a:lnTo>
              <a:lnTo>
                <a:pt x="935824" y="39724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8C1395-23B1-491E-B7AB-BBD688F4F2D3}">
      <dsp:nvSpPr>
        <dsp:cNvPr id="0" name=""/>
        <dsp:cNvSpPr/>
      </dsp:nvSpPr>
      <dsp:spPr>
        <a:xfrm>
          <a:off x="4732941" y="4306872"/>
          <a:ext cx="1925158" cy="82763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kern="1200" dirty="0"/>
            <a:t>lichen planus. </a:t>
          </a:r>
        </a:p>
      </dsp:txBody>
      <dsp:txXfrm>
        <a:off x="4757182" y="4331113"/>
        <a:ext cx="1876676" cy="7791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91050-FBA3-440D-9EDE-86F8C8583619}">
      <dsp:nvSpPr>
        <dsp:cNvPr id="0" name=""/>
        <dsp:cNvSpPr/>
      </dsp:nvSpPr>
      <dsp:spPr>
        <a:xfrm>
          <a:off x="0" y="211328"/>
          <a:ext cx="5115491" cy="83947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5 Year Stage Survival:</a:t>
          </a:r>
        </a:p>
      </dsp:txBody>
      <dsp:txXfrm>
        <a:off x="40980" y="252308"/>
        <a:ext cx="5033531" cy="757514"/>
      </dsp:txXfrm>
    </dsp:sp>
    <dsp:sp modelId="{BA794C27-6E14-4816-8883-E539E90B8C05}">
      <dsp:nvSpPr>
        <dsp:cNvPr id="0" name=""/>
        <dsp:cNvSpPr/>
      </dsp:nvSpPr>
      <dsp:spPr>
        <a:xfrm>
          <a:off x="0" y="1142176"/>
          <a:ext cx="5115491" cy="83947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I 79%</a:t>
          </a:r>
        </a:p>
      </dsp:txBody>
      <dsp:txXfrm>
        <a:off x="40980" y="1183156"/>
        <a:ext cx="5033531" cy="757514"/>
      </dsp:txXfrm>
    </dsp:sp>
    <dsp:sp modelId="{7023A43A-0314-4865-BD19-A49B169970FB}">
      <dsp:nvSpPr>
        <dsp:cNvPr id="0" name=""/>
        <dsp:cNvSpPr/>
      </dsp:nvSpPr>
      <dsp:spPr>
        <a:xfrm>
          <a:off x="0" y="2157867"/>
          <a:ext cx="5115491" cy="83947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II 59% </a:t>
          </a:r>
        </a:p>
      </dsp:txBody>
      <dsp:txXfrm>
        <a:off x="40980" y="2198847"/>
        <a:ext cx="5033531" cy="757514"/>
      </dsp:txXfrm>
    </dsp:sp>
    <dsp:sp modelId="{301FE7E3-BF39-490E-B861-68040CA69608}">
      <dsp:nvSpPr>
        <dsp:cNvPr id="0" name=""/>
        <dsp:cNvSpPr/>
      </dsp:nvSpPr>
      <dsp:spPr>
        <a:xfrm>
          <a:off x="0" y="3116997"/>
          <a:ext cx="5115491" cy="83947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III 43% </a:t>
          </a:r>
        </a:p>
      </dsp:txBody>
      <dsp:txXfrm>
        <a:off x="40980" y="3157977"/>
        <a:ext cx="5033531" cy="757514"/>
      </dsp:txXfrm>
    </dsp:sp>
    <dsp:sp modelId="{72308CC5-D64D-4869-AE7B-21699D816DB3}">
      <dsp:nvSpPr>
        <dsp:cNvPr id="0" name=""/>
        <dsp:cNvSpPr/>
      </dsp:nvSpPr>
      <dsp:spPr>
        <a:xfrm>
          <a:off x="0" y="4108343"/>
          <a:ext cx="5115491" cy="83947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IV 13%</a:t>
          </a:r>
        </a:p>
      </dsp:txBody>
      <dsp:txXfrm>
        <a:off x="40980" y="4149323"/>
        <a:ext cx="5033531" cy="7575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D24F22-DAC2-4A0D-8966-D0AE110064A4}">
      <dsp:nvSpPr>
        <dsp:cNvPr id="0" name=""/>
        <dsp:cNvSpPr/>
      </dsp:nvSpPr>
      <dsp:spPr>
        <a:xfrm>
          <a:off x="0" y="313223"/>
          <a:ext cx="2275738" cy="136544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500" kern="1200" dirty="0"/>
            <a:t>Vaginal Infections</a:t>
          </a:r>
        </a:p>
      </dsp:txBody>
      <dsp:txXfrm>
        <a:off x="0" y="313223"/>
        <a:ext cx="2275738" cy="1365442"/>
      </dsp:txXfrm>
    </dsp:sp>
    <dsp:sp modelId="{557F22F1-07C7-43BD-91F4-34E7186A05CB}">
      <dsp:nvSpPr>
        <dsp:cNvPr id="0" name=""/>
        <dsp:cNvSpPr/>
      </dsp:nvSpPr>
      <dsp:spPr>
        <a:xfrm>
          <a:off x="2504478" y="334661"/>
          <a:ext cx="2275738" cy="136544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500" kern="1200" dirty="0"/>
            <a:t>Toxic Shock Syndrome</a:t>
          </a:r>
        </a:p>
      </dsp:txBody>
      <dsp:txXfrm>
        <a:off x="2504478" y="334661"/>
        <a:ext cx="2275738" cy="1365442"/>
      </dsp:txXfrm>
    </dsp:sp>
    <dsp:sp modelId="{716F0AB9-A9D6-48E4-ACC2-8838D289A97A}">
      <dsp:nvSpPr>
        <dsp:cNvPr id="0" name=""/>
        <dsp:cNvSpPr/>
      </dsp:nvSpPr>
      <dsp:spPr>
        <a:xfrm>
          <a:off x="583" y="1910009"/>
          <a:ext cx="2275738" cy="136544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Fistula</a:t>
          </a:r>
        </a:p>
      </dsp:txBody>
      <dsp:txXfrm>
        <a:off x="583" y="1910009"/>
        <a:ext cx="2275738" cy="1365442"/>
      </dsp:txXfrm>
    </dsp:sp>
    <dsp:sp modelId="{43B722DF-66C7-4EB9-BC55-558935970C04}">
      <dsp:nvSpPr>
        <dsp:cNvPr id="0" name=""/>
        <dsp:cNvSpPr/>
      </dsp:nvSpPr>
      <dsp:spPr>
        <a:xfrm>
          <a:off x="2503895" y="1910009"/>
          <a:ext cx="2275738" cy="136544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500" kern="1200" dirty="0"/>
            <a:t>Vaginal Trauma</a:t>
          </a:r>
        </a:p>
      </dsp:txBody>
      <dsp:txXfrm>
        <a:off x="2503895" y="1910009"/>
        <a:ext cx="2275738" cy="1365442"/>
      </dsp:txXfrm>
    </dsp:sp>
    <dsp:sp modelId="{2000D2F8-B1ED-423D-9426-292C989FB25A}">
      <dsp:nvSpPr>
        <dsp:cNvPr id="0" name=""/>
        <dsp:cNvSpPr/>
      </dsp:nvSpPr>
      <dsp:spPr>
        <a:xfrm>
          <a:off x="583" y="3503025"/>
          <a:ext cx="2275738" cy="136544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Endometriosis</a:t>
          </a:r>
        </a:p>
      </dsp:txBody>
      <dsp:txXfrm>
        <a:off x="583" y="3503025"/>
        <a:ext cx="2275738" cy="1365442"/>
      </dsp:txXfrm>
    </dsp:sp>
    <dsp:sp modelId="{A2BFF22C-E157-4517-84D3-BB03C884BC4F}">
      <dsp:nvSpPr>
        <dsp:cNvPr id="0" name=""/>
        <dsp:cNvSpPr/>
      </dsp:nvSpPr>
      <dsp:spPr>
        <a:xfrm>
          <a:off x="2503895" y="3503025"/>
          <a:ext cx="2275738" cy="136544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500" kern="1200" dirty="0"/>
            <a:t>Benign Vaginal Tumors</a:t>
          </a:r>
        </a:p>
      </dsp:txBody>
      <dsp:txXfrm>
        <a:off x="2503895" y="3503025"/>
        <a:ext cx="2275738" cy="13654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B1601-37BA-4316-9C0E-6C29655A91A0}">
      <dsp:nvSpPr>
        <dsp:cNvPr id="0" name=""/>
        <dsp:cNvSpPr/>
      </dsp:nvSpPr>
      <dsp:spPr>
        <a:xfrm>
          <a:off x="0" y="122549"/>
          <a:ext cx="9329194" cy="12911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HPV infection</a:t>
          </a:r>
        </a:p>
      </dsp:txBody>
      <dsp:txXfrm>
        <a:off x="63026" y="185575"/>
        <a:ext cx="9203142" cy="1165051"/>
      </dsp:txXfrm>
    </dsp:sp>
    <dsp:sp modelId="{7251DAD6-9132-4D5B-82D5-5BBC1FF1B72F}">
      <dsp:nvSpPr>
        <dsp:cNvPr id="0" name=""/>
        <dsp:cNvSpPr/>
      </dsp:nvSpPr>
      <dsp:spPr>
        <a:xfrm>
          <a:off x="0" y="1441822"/>
          <a:ext cx="9329194" cy="11430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Prior lower genital tract intraepithelial neoplasia and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neoplasia (mainly CIN and/or cervical carcinoma)</a:t>
          </a:r>
        </a:p>
      </dsp:txBody>
      <dsp:txXfrm>
        <a:off x="55798" y="1497620"/>
        <a:ext cx="9217598" cy="10314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BD5D0-135E-400A-B0C2-C4CF3D02F56F}">
      <dsp:nvSpPr>
        <dsp:cNvPr id="0" name=""/>
        <dsp:cNvSpPr/>
      </dsp:nvSpPr>
      <dsp:spPr>
        <a:xfrm>
          <a:off x="0" y="372670"/>
          <a:ext cx="2866337" cy="1719802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Squamous cell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80-90%</a:t>
          </a:r>
        </a:p>
      </dsp:txBody>
      <dsp:txXfrm>
        <a:off x="0" y="372670"/>
        <a:ext cx="2866337" cy="1719802"/>
      </dsp:txXfrm>
    </dsp:sp>
    <dsp:sp modelId="{D4D11EE2-7698-43C5-B7A8-D7AF4CACD384}">
      <dsp:nvSpPr>
        <dsp:cNvPr id="0" name=""/>
        <dsp:cNvSpPr/>
      </dsp:nvSpPr>
      <dsp:spPr>
        <a:xfrm>
          <a:off x="3152971" y="372670"/>
          <a:ext cx="2866337" cy="1719802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Adenocarcinoma</a:t>
          </a:r>
        </a:p>
      </dsp:txBody>
      <dsp:txXfrm>
        <a:off x="3152971" y="372670"/>
        <a:ext cx="2866337" cy="1719802"/>
      </dsp:txXfrm>
    </dsp:sp>
    <dsp:sp modelId="{22160067-DDA4-461A-9D81-2DFA595B22D0}">
      <dsp:nvSpPr>
        <dsp:cNvPr id="0" name=""/>
        <dsp:cNvSpPr/>
      </dsp:nvSpPr>
      <dsp:spPr>
        <a:xfrm>
          <a:off x="6305942" y="272233"/>
          <a:ext cx="2866337" cy="1719802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Adenosquamous</a:t>
          </a:r>
        </a:p>
      </dsp:txBody>
      <dsp:txXfrm>
        <a:off x="6305942" y="272233"/>
        <a:ext cx="2866337" cy="1719802"/>
      </dsp:txXfrm>
    </dsp:sp>
    <dsp:sp modelId="{10CE540B-8EFF-4223-82B7-AFF7101B681E}">
      <dsp:nvSpPr>
        <dsp:cNvPr id="0" name=""/>
        <dsp:cNvSpPr/>
      </dsp:nvSpPr>
      <dsp:spPr>
        <a:xfrm>
          <a:off x="1576485" y="2379106"/>
          <a:ext cx="2866337" cy="1719802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Clear Cell</a:t>
          </a:r>
        </a:p>
      </dsp:txBody>
      <dsp:txXfrm>
        <a:off x="1576485" y="2379106"/>
        <a:ext cx="2866337" cy="1719802"/>
      </dsp:txXfrm>
    </dsp:sp>
    <dsp:sp modelId="{7C1188FA-839F-4EFB-99A2-5A66C42BCC70}">
      <dsp:nvSpPr>
        <dsp:cNvPr id="0" name=""/>
        <dsp:cNvSpPr/>
      </dsp:nvSpPr>
      <dsp:spPr>
        <a:xfrm>
          <a:off x="4729456" y="2379106"/>
          <a:ext cx="2866337" cy="171980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Primary Vaginal cancers</a:t>
          </a:r>
        </a:p>
      </dsp:txBody>
      <dsp:txXfrm>
        <a:off x="4729456" y="2379106"/>
        <a:ext cx="2866337" cy="17198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6EFA1-FDDB-43B1-964E-5597FEC2D89B}">
      <dsp:nvSpPr>
        <dsp:cNvPr id="0" name=""/>
        <dsp:cNvSpPr/>
      </dsp:nvSpPr>
      <dsp:spPr>
        <a:xfrm>
          <a:off x="3254" y="77876"/>
          <a:ext cx="3173015" cy="1269206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Survival rates</a:t>
          </a:r>
        </a:p>
      </dsp:txBody>
      <dsp:txXfrm>
        <a:off x="3254" y="77876"/>
        <a:ext cx="3173015" cy="1269206"/>
      </dsp:txXfrm>
    </dsp:sp>
    <dsp:sp modelId="{C50F21B5-5A23-4DDB-924E-9EC88D09BC20}">
      <dsp:nvSpPr>
        <dsp:cNvPr id="0" name=""/>
        <dsp:cNvSpPr/>
      </dsp:nvSpPr>
      <dsp:spPr>
        <a:xfrm>
          <a:off x="3254" y="1347082"/>
          <a:ext cx="3173015" cy="4103774"/>
        </a:xfrm>
        <a:prstGeom prst="rect">
          <a:avLst/>
        </a:prstGeom>
        <a:solidFill>
          <a:schemeClr val="bg2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5 years survival rates </a:t>
          </a:r>
          <a:r>
            <a:rPr lang="en-US" sz="2000" b="1" kern="1200" dirty="0">
              <a:solidFill>
                <a:srgbClr val="FF0000"/>
              </a:solidFill>
            </a:rPr>
            <a:t>39-66%</a:t>
          </a: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For Stage 1 disease </a:t>
          </a:r>
          <a:r>
            <a:rPr lang="en-US" sz="2000" b="1" kern="1200" dirty="0">
              <a:solidFill>
                <a:srgbClr val="FF0000"/>
              </a:solidFill>
            </a:rPr>
            <a:t>70 to 80%</a:t>
          </a:r>
        </a:p>
      </dsp:txBody>
      <dsp:txXfrm>
        <a:off x="3254" y="1347082"/>
        <a:ext cx="3173015" cy="4103774"/>
      </dsp:txXfrm>
    </dsp:sp>
    <dsp:sp modelId="{2E648D7E-580E-4DCD-BA8E-BA9D2B7A5D2B}">
      <dsp:nvSpPr>
        <dsp:cNvPr id="0" name=""/>
        <dsp:cNvSpPr/>
      </dsp:nvSpPr>
      <dsp:spPr>
        <a:xfrm>
          <a:off x="3620492" y="77876"/>
          <a:ext cx="3173015" cy="1269206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Prognostic factors</a:t>
          </a:r>
        </a:p>
      </dsp:txBody>
      <dsp:txXfrm>
        <a:off x="3620492" y="77876"/>
        <a:ext cx="3173015" cy="1269206"/>
      </dsp:txXfrm>
    </dsp:sp>
    <dsp:sp modelId="{0ECFF787-40EE-4440-8865-6D2F61A39573}">
      <dsp:nvSpPr>
        <dsp:cNvPr id="0" name=""/>
        <dsp:cNvSpPr/>
      </dsp:nvSpPr>
      <dsp:spPr>
        <a:xfrm>
          <a:off x="3620492" y="1347082"/>
          <a:ext cx="3173015" cy="4103774"/>
        </a:xfrm>
        <a:prstGeom prst="rect">
          <a:avLst/>
        </a:prstGeom>
        <a:solidFill>
          <a:schemeClr val="bg2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2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Stage</a:t>
          </a:r>
        </a:p>
        <a:p>
          <a:pPr marL="228600" lvl="1" indent="-228600" algn="l" defTabSz="8890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Site</a:t>
          </a:r>
        </a:p>
        <a:p>
          <a:pPr marL="228600" lvl="1" indent="-228600" algn="l" defTabSz="8890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Size</a:t>
          </a:r>
          <a:endParaRPr lang="en-US" sz="2000" kern="1200" dirty="0"/>
        </a:p>
        <a:p>
          <a:pPr marL="228600" lvl="1" indent="-228600" algn="l" defTabSz="8890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Histological grade</a:t>
          </a:r>
        </a:p>
      </dsp:txBody>
      <dsp:txXfrm>
        <a:off x="3620492" y="1347082"/>
        <a:ext cx="3173015" cy="4103774"/>
      </dsp:txXfrm>
    </dsp:sp>
    <dsp:sp modelId="{8CDA4F2B-235C-4C6A-9FF4-750964872B34}">
      <dsp:nvSpPr>
        <dsp:cNvPr id="0" name=""/>
        <dsp:cNvSpPr/>
      </dsp:nvSpPr>
      <dsp:spPr>
        <a:xfrm>
          <a:off x="7237730" y="77876"/>
          <a:ext cx="3173015" cy="1269206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Recurrence </a:t>
          </a:r>
        </a:p>
      </dsp:txBody>
      <dsp:txXfrm>
        <a:off x="7237730" y="77876"/>
        <a:ext cx="3173015" cy="1269206"/>
      </dsp:txXfrm>
    </dsp:sp>
    <dsp:sp modelId="{380E135C-166A-42A4-9394-5AC6B163C14D}">
      <dsp:nvSpPr>
        <dsp:cNvPr id="0" name=""/>
        <dsp:cNvSpPr/>
      </dsp:nvSpPr>
      <dsp:spPr>
        <a:xfrm>
          <a:off x="7237730" y="1347082"/>
          <a:ext cx="3173015" cy="4103774"/>
        </a:xfrm>
        <a:prstGeom prst="rect">
          <a:avLst/>
        </a:prstGeom>
        <a:solidFill>
          <a:schemeClr val="bg2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/>
            <a:t>Median time of relapse  is </a:t>
          </a:r>
          <a:r>
            <a:rPr lang="en-US" sz="2000" b="1" kern="1200" dirty="0">
              <a:solidFill>
                <a:srgbClr val="FF0000"/>
              </a:solidFill>
            </a:rPr>
            <a:t>0.7 year</a:t>
          </a: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Occurs locally or within pelvis</a:t>
          </a: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In most cases with about </a:t>
          </a:r>
          <a:r>
            <a:rPr lang="en-US" sz="2000" b="1" kern="1200" dirty="0">
              <a:solidFill>
                <a:srgbClr val="FF0000"/>
              </a:solidFill>
            </a:rPr>
            <a:t>20%</a:t>
          </a:r>
          <a:r>
            <a:rPr lang="en-US" sz="2000" b="1" kern="1200" dirty="0">
              <a:solidFill>
                <a:srgbClr val="FFFF00"/>
              </a:solidFill>
            </a:rPr>
            <a:t> </a:t>
          </a:r>
          <a:r>
            <a:rPr lang="en-US" sz="2000" kern="1200" dirty="0" err="1"/>
            <a:t>relapcing</a:t>
          </a:r>
          <a:r>
            <a:rPr lang="en-US" sz="2000" kern="1200" dirty="0"/>
            <a:t> with distant metastasis</a:t>
          </a:r>
        </a:p>
      </dsp:txBody>
      <dsp:txXfrm>
        <a:off x="7237730" y="1347082"/>
        <a:ext cx="3173015" cy="41037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2399E-CFB4-4CA8-9782-4046575406B6}">
      <dsp:nvSpPr>
        <dsp:cNvPr id="0" name=""/>
        <dsp:cNvSpPr/>
      </dsp:nvSpPr>
      <dsp:spPr>
        <a:xfrm rot="5400000">
          <a:off x="3333716" y="294994"/>
          <a:ext cx="1853352" cy="161241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Myoma</a:t>
          </a:r>
        </a:p>
      </dsp:txBody>
      <dsp:txXfrm rot="-5400000">
        <a:off x="3705452" y="463340"/>
        <a:ext cx="1109880" cy="1275724"/>
      </dsp:txXfrm>
    </dsp:sp>
    <dsp:sp modelId="{4D979590-B096-4283-89E2-D9C7F8780DB4}">
      <dsp:nvSpPr>
        <dsp:cNvPr id="0" name=""/>
        <dsp:cNvSpPr/>
      </dsp:nvSpPr>
      <dsp:spPr>
        <a:xfrm>
          <a:off x="4606989" y="617143"/>
          <a:ext cx="2068341" cy="111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A7D257-BBDA-4C2C-89F5-29FEA81E370F}">
      <dsp:nvSpPr>
        <dsp:cNvPr id="0" name=""/>
        <dsp:cNvSpPr/>
      </dsp:nvSpPr>
      <dsp:spPr>
        <a:xfrm rot="5400000">
          <a:off x="1605543" y="370351"/>
          <a:ext cx="1853352" cy="161241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Fibromyoma</a:t>
          </a:r>
        </a:p>
      </dsp:txBody>
      <dsp:txXfrm rot="-5400000">
        <a:off x="1977279" y="538697"/>
        <a:ext cx="1109880" cy="1275724"/>
      </dsp:txXfrm>
    </dsp:sp>
    <dsp:sp modelId="{2120C9C7-CBC5-4F72-95F5-DD02B4826016}">
      <dsp:nvSpPr>
        <dsp:cNvPr id="0" name=""/>
        <dsp:cNvSpPr/>
      </dsp:nvSpPr>
      <dsp:spPr>
        <a:xfrm rot="5400000">
          <a:off x="799337" y="1940400"/>
          <a:ext cx="1853352" cy="161241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Neurofibroma</a:t>
          </a:r>
        </a:p>
      </dsp:txBody>
      <dsp:txXfrm rot="-5400000">
        <a:off x="1171073" y="2108746"/>
        <a:ext cx="1109880" cy="1275724"/>
      </dsp:txXfrm>
    </dsp:sp>
    <dsp:sp modelId="{C626EF77-6D7A-4E72-8298-76CAB7D25A15}">
      <dsp:nvSpPr>
        <dsp:cNvPr id="0" name=""/>
        <dsp:cNvSpPr/>
      </dsp:nvSpPr>
      <dsp:spPr>
        <a:xfrm>
          <a:off x="3261" y="2190269"/>
          <a:ext cx="2001620" cy="111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77E441-8871-45DD-8CED-28DF3FA0B6A8}">
      <dsp:nvSpPr>
        <dsp:cNvPr id="0" name=""/>
        <dsp:cNvSpPr/>
      </dsp:nvSpPr>
      <dsp:spPr>
        <a:xfrm rot="5400000">
          <a:off x="2524768" y="1930985"/>
          <a:ext cx="1853352" cy="161241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Papilloma</a:t>
          </a:r>
        </a:p>
      </dsp:txBody>
      <dsp:txXfrm rot="-5400000">
        <a:off x="2896504" y="2099331"/>
        <a:ext cx="1109880" cy="1275724"/>
      </dsp:txXfrm>
    </dsp:sp>
    <dsp:sp modelId="{CA8F45A0-15C9-469C-AC67-8292FF49F2C6}">
      <dsp:nvSpPr>
        <dsp:cNvPr id="0" name=""/>
        <dsp:cNvSpPr/>
      </dsp:nvSpPr>
      <dsp:spPr>
        <a:xfrm rot="5400000">
          <a:off x="3314899" y="3457944"/>
          <a:ext cx="1853352" cy="161241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Adenomyoma</a:t>
          </a:r>
        </a:p>
      </dsp:txBody>
      <dsp:txXfrm rot="-5400000">
        <a:off x="3686635" y="3626290"/>
        <a:ext cx="1109880" cy="1275724"/>
      </dsp:txXfrm>
    </dsp:sp>
    <dsp:sp modelId="{7ED8AB36-4A6C-44D7-A03B-90778DE39FC2}">
      <dsp:nvSpPr>
        <dsp:cNvPr id="0" name=""/>
        <dsp:cNvSpPr/>
      </dsp:nvSpPr>
      <dsp:spPr>
        <a:xfrm>
          <a:off x="4606989" y="3763395"/>
          <a:ext cx="2068341" cy="111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3D624D-1289-448E-A684-8AAC942D667F}">
      <dsp:nvSpPr>
        <dsp:cNvPr id="0" name=""/>
        <dsp:cNvSpPr/>
      </dsp:nvSpPr>
      <dsp:spPr>
        <a:xfrm rot="5400000">
          <a:off x="1605543" y="3457944"/>
          <a:ext cx="1853352" cy="161241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Myxoma</a:t>
          </a:r>
        </a:p>
      </dsp:txBody>
      <dsp:txXfrm rot="-5400000">
        <a:off x="1977279" y="3626290"/>
        <a:ext cx="1109880" cy="1275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0.41753</cdr:x>
      <cdr:y>0.63005</cdr:y>
    </cdr:from>
    <cdr:to>
      <cdr:x>0.5363</cdr:x>
      <cdr:y>0.70222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5BB4BE5-8875-6896-0A13-F305EA6871DC}"/>
            </a:ext>
          </a:extLst>
        </cdr:cNvPr>
        <cdr:cNvSpPr txBox="1"/>
      </cdr:nvSpPr>
      <cdr:spPr>
        <a:xfrm xmlns:a="http://schemas.openxmlformats.org/drawingml/2006/main">
          <a:off x="3214562" y="3044860"/>
          <a:ext cx="914410" cy="3487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>
              <a:solidFill>
                <a:srgbClr val="FFFF00"/>
              </a:solidFill>
            </a:rPr>
            <a:t>squamous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C09E1-63D1-EC45-9AB0-B198A194878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74036-1414-3C4B-BF60-951EF9E9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74036-1414-3C4B-BF60-951EF9E967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58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74036-1414-3C4B-BF60-951EF9E967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59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74036-1414-3C4B-BF60-951EF9E9677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21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74036-1414-3C4B-BF60-951EF9E9677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5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74036-1414-3C4B-BF60-951EF9E9677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6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5388D4CA-8BC8-D242-95D7-9D6F5F7D3BC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B6C417A-DB07-9040-9FEA-99C09636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99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8D4CA-8BC8-D242-95D7-9D6F5F7D3BC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417A-DB07-9040-9FEA-99C09636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8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8D4CA-8BC8-D242-95D7-9D6F5F7D3BC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417A-DB07-9040-9FEA-99C09636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2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8D4CA-8BC8-D242-95D7-9D6F5F7D3BC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417A-DB07-9040-9FEA-99C09636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87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388D4CA-8BC8-D242-95D7-9D6F5F7D3BC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EB6C417A-DB07-9040-9FEA-99C09636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76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8D4CA-8BC8-D242-95D7-9D6F5F7D3BC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417A-DB07-9040-9FEA-99C09636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62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8D4CA-8BC8-D242-95D7-9D6F5F7D3BC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417A-DB07-9040-9FEA-99C09636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21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8D4CA-8BC8-D242-95D7-9D6F5F7D3BC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417A-DB07-9040-9FEA-99C09636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87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8D4CA-8BC8-D242-95D7-9D6F5F7D3BC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417A-DB07-9040-9FEA-99C09636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19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8D4CA-8BC8-D242-95D7-9D6F5F7D3BC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B6C417A-DB07-9040-9FEA-99C09636763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53093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388D4CA-8BC8-D242-95D7-9D6F5F7D3BC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B6C417A-DB07-9040-9FEA-99C09636763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45520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388D4CA-8BC8-D242-95D7-9D6F5F7D3BC3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B6C417A-DB07-9040-9FEA-99C09636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9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eb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ngthuphoi.org/thuoc-clindamycin-la-thuoc-gi-gia-bao-nhieu-mua-o-dau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idibeauty.blogspot.com/2014/10/la-vaselina-usos-y-beneficios.html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huocdantoc.vn/thuoc/hydrocortisone-cream-1" TargetMode="Externa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2A339D8-1A0C-599B-514F-6D58813D43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PROF. HUMERA NOREEN </a:t>
            </a:r>
          </a:p>
          <a:p>
            <a:r>
              <a:rPr lang="en-US" dirty="0"/>
              <a:t>HOD OBS/GYNAE UNIT 2 HFH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9A037B-73CD-04E4-5C83-36BC956CD3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sz="3600" dirty="0"/>
              <a:t>BENIGN AND MALIGNANT CONDITIONS OF VULVA AND VAGINA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8DF23-75AE-B181-F34B-EEA37F8C9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35" y="3015932"/>
            <a:ext cx="2630078" cy="153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27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0D4F-B125-B94D-8E08-69AC03CB0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" y="311979"/>
            <a:ext cx="10916239" cy="764467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Lichen Planus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C4200-40F8-3A44-B9EA-1B1C2BA2B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4" y="1178352"/>
            <a:ext cx="7975076" cy="4977352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000" b="1" dirty="0"/>
              <a:t> General Appearance:</a:t>
            </a:r>
          </a:p>
          <a:p>
            <a:r>
              <a:rPr lang="en-US" sz="2000" dirty="0"/>
              <a:t>Erosive lesions at vestibule w/without adhesions</a:t>
            </a:r>
          </a:p>
          <a:p>
            <a:r>
              <a:rPr lang="en-US" sz="2000" dirty="0"/>
              <a:t> resulting in stenosis</a:t>
            </a:r>
          </a:p>
          <a:p>
            <a:r>
              <a:rPr lang="en-US" sz="2000" dirty="0"/>
              <a:t>May have associated oral mucocutaneous lesions &amp; desquamative vaginitis </a:t>
            </a:r>
          </a:p>
          <a:p>
            <a:pPr marL="0" indent="0">
              <a:buNone/>
            </a:pPr>
            <a:r>
              <a:rPr lang="en-US" sz="2000" b="1" dirty="0"/>
              <a:t> Symptoms: </a:t>
            </a:r>
          </a:p>
          <a:p>
            <a:pPr marL="0" indent="0">
              <a:buNone/>
            </a:pPr>
            <a:r>
              <a:rPr lang="en-US" sz="2000" dirty="0"/>
              <a:t> Irritating vaginal , vulvar soreness, intense       burning, pruritus, dyspareunia, post-coital bleeding </a:t>
            </a:r>
          </a:p>
          <a:p>
            <a:pPr marL="0" indent="0">
              <a:buNone/>
            </a:pPr>
            <a:r>
              <a:rPr lang="en-US" sz="2000" b="1" dirty="0"/>
              <a:t> Types</a:t>
            </a:r>
            <a:r>
              <a:rPr lang="en-US" sz="2000" dirty="0"/>
              <a:t>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 err="1"/>
              <a:t>Papulosquamous</a:t>
            </a:r>
            <a:r>
              <a:rPr lang="en-US" sz="2000" dirty="0"/>
              <a:t> (classic)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Hypertrophic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Erosive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423F48-82AB-3149-85DD-9D1C1C51D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034" y="1178352"/>
            <a:ext cx="2883398" cy="49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CA25E-1F79-554B-B3F7-DCB63FAC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60" y="416359"/>
            <a:ext cx="11133055" cy="952605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Treatment of Lichen Planus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912A6-3238-6C4F-9D6D-2A71D5553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060" y="1564850"/>
            <a:ext cx="6749567" cy="4691596"/>
          </a:xfr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</p:spPr>
        <p:txBody>
          <a:bodyPr anchor="ctr">
            <a:normAutofit/>
          </a:bodyPr>
          <a:lstStyle/>
          <a:p>
            <a:r>
              <a:rPr lang="en-US" sz="2000" b="1" dirty="0"/>
              <a:t>     </a:t>
            </a:r>
            <a:r>
              <a:rPr lang="en-US" sz="2000" dirty="0"/>
              <a:t>Intravaginal hydrocortisone suppositories </a:t>
            </a:r>
          </a:p>
          <a:p>
            <a:r>
              <a:rPr lang="en-US" sz="2000" dirty="0"/>
              <a:t>     Steroid creams (medium-high potency)</a:t>
            </a:r>
          </a:p>
          <a:p>
            <a:r>
              <a:rPr lang="en-US" sz="2000" dirty="0"/>
              <a:t>     Vaginal estrogen cream if atrophic epithelium present</a:t>
            </a:r>
          </a:p>
          <a:p>
            <a:r>
              <a:rPr lang="en-US" sz="2000" dirty="0"/>
              <a:t>    Vaginal dilators for stenosis</a:t>
            </a:r>
          </a:p>
          <a:p>
            <a:r>
              <a:rPr lang="en-US" sz="2000" dirty="0"/>
              <a:t>    Surgery for severe vaginal synechiae</a:t>
            </a:r>
          </a:p>
          <a:p>
            <a:r>
              <a:rPr lang="en-US" sz="2000" dirty="0"/>
              <a:t>    Vulvar hygiene</a:t>
            </a:r>
          </a:p>
          <a:p>
            <a:r>
              <a:rPr lang="en-US" sz="2000" dirty="0"/>
              <a:t>    Emotional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4B95A9-8CCA-2261-579E-A5C958B9E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71" b="64050"/>
          <a:stretch/>
        </p:blipFill>
        <p:spPr>
          <a:xfrm>
            <a:off x="7192629" y="1564850"/>
            <a:ext cx="4300317" cy="1863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8AA27C-4DDB-969D-8D46-392F23362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65" b="46667"/>
          <a:stretch/>
        </p:blipFill>
        <p:spPr>
          <a:xfrm>
            <a:off x="7192628" y="3428703"/>
            <a:ext cx="4300317" cy="282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44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B9AEF-D6EC-6F4F-BAEE-661AB7DF7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602" y="528776"/>
            <a:ext cx="9992784" cy="771248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Vulvar Psoriasis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068FD1-223A-EFE6-F1F2-C543DCB86423}"/>
              </a:ext>
            </a:extLst>
          </p:cNvPr>
          <p:cNvSpPr txBox="1"/>
          <p:nvPr/>
        </p:nvSpPr>
        <p:spPr>
          <a:xfrm>
            <a:off x="904601" y="1465121"/>
            <a:ext cx="5191397" cy="45243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anchor="b">
            <a:spAutoFit/>
          </a:bodyPr>
          <a:lstStyle/>
          <a:p>
            <a:pPr lvl="0"/>
            <a:r>
              <a:rPr lang="en-US" sz="2400" b="1" dirty="0"/>
              <a:t>Physical Appearance</a:t>
            </a:r>
          </a:p>
          <a:p>
            <a:pPr lvl="0"/>
            <a:r>
              <a:rPr lang="en-US" sz="2400" dirty="0"/>
              <a:t> Red moist lesions w/without scales</a:t>
            </a:r>
          </a:p>
          <a:p>
            <a:pPr lvl="0"/>
            <a:r>
              <a:rPr lang="en-US" sz="2400" dirty="0"/>
              <a:t>Well demarcated erythema </a:t>
            </a:r>
          </a:p>
          <a:p>
            <a:pPr lvl="0"/>
            <a:r>
              <a:rPr lang="en-US" sz="2400" i="1" dirty="0"/>
              <a:t>(salmon pink patches)</a:t>
            </a:r>
          </a:p>
          <a:p>
            <a:pPr lvl="0"/>
            <a:endParaRPr lang="en-US" sz="2400" i="1" dirty="0"/>
          </a:p>
          <a:p>
            <a:pPr lvl="0"/>
            <a:endParaRPr lang="en-US" sz="2400" i="1" dirty="0"/>
          </a:p>
          <a:p>
            <a:r>
              <a:rPr lang="en-US" sz="2400" b="1" dirty="0"/>
              <a:t>Treatment</a:t>
            </a: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Topical corticosteroids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Oral therapy with methotrexate, </a:t>
            </a:r>
            <a:r>
              <a:rPr lang="en-US" sz="2400" dirty="0" err="1"/>
              <a:t>cyclosporin</a:t>
            </a:r>
            <a:r>
              <a:rPr lang="en-US" sz="2400" dirty="0"/>
              <a:t> and </a:t>
            </a:r>
            <a:r>
              <a:rPr lang="en-US" sz="2400" dirty="0" err="1"/>
              <a:t>acetretin</a:t>
            </a:r>
            <a:r>
              <a:rPr lang="en-US" sz="2400" dirty="0"/>
              <a:t>  </a:t>
            </a:r>
          </a:p>
        </p:txBody>
      </p:sp>
      <p:pic>
        <p:nvPicPr>
          <p:cNvPr id="1026" name="Picture 2" descr="Genital Psoriasis: How to Treat It and More">
            <a:extLst>
              <a:ext uri="{FF2B5EF4-FFF2-40B4-BE49-F238E27FC236}">
                <a16:creationId xmlns:a16="http://schemas.microsoft.com/office/drawing/2014/main" id="{14FF4884-02F9-8EF0-516F-AD6F80F91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66"/>
          <a:stretch/>
        </p:blipFill>
        <p:spPr bwMode="auto">
          <a:xfrm>
            <a:off x="6095999" y="1821640"/>
            <a:ext cx="4801387" cy="378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634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78EDE-43A3-1145-9CEF-36B64B5A6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363" y="343889"/>
            <a:ext cx="10290114" cy="692566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Lichen Simplex </a:t>
            </a:r>
            <a:r>
              <a:rPr lang="en-US" sz="3600" dirty="0" err="1">
                <a:solidFill>
                  <a:schemeClr val="bg1"/>
                </a:solidFill>
              </a:rPr>
              <a:t>Chronicus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A7E5A-B3E7-6048-9096-1D6A89A35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363" y="1159497"/>
            <a:ext cx="5941215" cy="5030991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Physical Appearance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Thickened white epithelium on vulva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Generally unilateral and localized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Treatment: </a:t>
            </a:r>
            <a:r>
              <a:rPr lang="en-US" sz="2400" dirty="0"/>
              <a:t>Medium potency steroid twice daily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7CA1CC-9C82-AC46-A56B-ED95245B0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20" b="13840"/>
          <a:stretch/>
        </p:blipFill>
        <p:spPr>
          <a:xfrm>
            <a:off x="7126663" y="1182157"/>
            <a:ext cx="4275813" cy="500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82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751D2-C655-B04A-B93C-714B07BD9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381034"/>
            <a:ext cx="11048875" cy="812208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Bartholin glands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79A6E-822F-F64A-B93A-34461D86D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1272619"/>
            <a:ext cx="5465065" cy="4798243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Two in number.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Lie posterior-laterally to the vaginal orifice, one on either side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Normally not seen nor felt.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If enlarged, can be a painless cyst or painful abscess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395DA-9DDD-E44C-9B1E-042CE3EED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r="2743" b="5753"/>
          <a:stretch/>
        </p:blipFill>
        <p:spPr>
          <a:xfrm>
            <a:off x="6214745" y="1272618"/>
            <a:ext cx="5465065" cy="479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64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9744-CB55-B84C-B0A8-6B15FB421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72" y="355818"/>
            <a:ext cx="7343481" cy="696101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Bartholin Duct Cyst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97A6C-4107-C74F-91F5-7CA7A6492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71" y="1244339"/>
            <a:ext cx="7343481" cy="5173743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Most common vulval cyst.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Usually unilateral, on the posterior-lateral side of the introitus.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Usually about </a:t>
            </a:r>
            <a:r>
              <a:rPr lang="en-US" sz="2000" b="1" dirty="0"/>
              <a:t>2 cm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&amp; contains sterile mucus.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Usually asymptomatic.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Secondary infections → </a:t>
            </a:r>
            <a:r>
              <a:rPr lang="en-US" sz="2000" b="1" dirty="0">
                <a:solidFill>
                  <a:srgbClr val="FF0000"/>
                </a:solidFill>
              </a:rPr>
              <a:t>Bartholin’s abscess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Treatment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Excision or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Marsupialization.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F70BA-5EBA-114E-B191-B3A895646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9" r="-1" b="2857"/>
          <a:stretch/>
        </p:blipFill>
        <p:spPr>
          <a:xfrm>
            <a:off x="7801965" y="3429000"/>
            <a:ext cx="4390035" cy="3429000"/>
          </a:xfrm>
          <a:custGeom>
            <a:avLst/>
            <a:gdLst/>
            <a:ahLst/>
            <a:cxnLst/>
            <a:rect l="l" t="t" r="r" b="b"/>
            <a:pathLst>
              <a:path w="4390035" h="3429000">
                <a:moveTo>
                  <a:pt x="73290" y="0"/>
                </a:moveTo>
                <a:lnTo>
                  <a:pt x="4390035" y="0"/>
                </a:lnTo>
                <a:lnTo>
                  <a:pt x="4390035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FE1FB2-0734-3F4B-A652-5411A6F29E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23" r="3" b="1366"/>
          <a:stretch/>
        </p:blipFill>
        <p:spPr>
          <a:xfrm>
            <a:off x="7842932" y="-17"/>
            <a:ext cx="4349068" cy="3432349"/>
          </a:xfrm>
          <a:custGeom>
            <a:avLst/>
            <a:gdLst/>
            <a:ahLst/>
            <a:cxnLst/>
            <a:rect l="l" t="t" r="r" b="b"/>
            <a:pathLst>
              <a:path w="4349068" h="3428999">
                <a:moveTo>
                  <a:pt x="711944" y="0"/>
                </a:moveTo>
                <a:lnTo>
                  <a:pt x="4349068" y="0"/>
                </a:lnTo>
                <a:lnTo>
                  <a:pt x="4349068" y="3428999"/>
                </a:lnTo>
                <a:lnTo>
                  <a:pt x="32307" y="3428999"/>
                </a:lnTo>
                <a:lnTo>
                  <a:pt x="34693" y="3410051"/>
                </a:lnTo>
                <a:cubicBezTo>
                  <a:pt x="37039" y="3395347"/>
                  <a:pt x="38143" y="3381819"/>
                  <a:pt x="32792" y="3373027"/>
                </a:cubicBezTo>
                <a:cubicBezTo>
                  <a:pt x="29961" y="3298527"/>
                  <a:pt x="20335" y="3290617"/>
                  <a:pt x="14318" y="3222737"/>
                </a:cubicBezTo>
                <a:cubicBezTo>
                  <a:pt x="11384" y="3146284"/>
                  <a:pt x="-6116" y="3184007"/>
                  <a:pt x="2241" y="3118188"/>
                </a:cubicBezTo>
                <a:cubicBezTo>
                  <a:pt x="16306" y="3109217"/>
                  <a:pt x="34183" y="3024732"/>
                  <a:pt x="27952" y="3003808"/>
                </a:cubicBezTo>
                <a:cubicBezTo>
                  <a:pt x="27563" y="2966753"/>
                  <a:pt x="27366" y="2989870"/>
                  <a:pt x="27149" y="2944921"/>
                </a:cubicBezTo>
                <a:lnTo>
                  <a:pt x="41941" y="2877744"/>
                </a:lnTo>
                <a:cubicBezTo>
                  <a:pt x="36258" y="2880724"/>
                  <a:pt x="54303" y="2822146"/>
                  <a:pt x="53926" y="2807161"/>
                </a:cubicBezTo>
                <a:cubicBezTo>
                  <a:pt x="56083" y="2775643"/>
                  <a:pt x="30060" y="2769288"/>
                  <a:pt x="53334" y="2752347"/>
                </a:cubicBezTo>
                <a:lnTo>
                  <a:pt x="60008" y="2748299"/>
                </a:lnTo>
                <a:cubicBezTo>
                  <a:pt x="60210" y="2745962"/>
                  <a:pt x="60411" y="2743625"/>
                  <a:pt x="60613" y="2741288"/>
                </a:cubicBezTo>
                <a:cubicBezTo>
                  <a:pt x="60116" y="2737657"/>
                  <a:pt x="58269" y="2735847"/>
                  <a:pt x="53819" y="2737160"/>
                </a:cubicBezTo>
                <a:cubicBezTo>
                  <a:pt x="70191" y="2705347"/>
                  <a:pt x="64153" y="2699356"/>
                  <a:pt x="66799" y="2659631"/>
                </a:cubicBezTo>
                <a:cubicBezTo>
                  <a:pt x="77943" y="2612127"/>
                  <a:pt x="64846" y="2628594"/>
                  <a:pt x="86795" y="2573336"/>
                </a:cubicBezTo>
                <a:cubicBezTo>
                  <a:pt x="96119" y="2559732"/>
                  <a:pt x="108676" y="2541339"/>
                  <a:pt x="108890" y="2528057"/>
                </a:cubicBezTo>
                <a:lnTo>
                  <a:pt x="137074" y="2489594"/>
                </a:lnTo>
                <a:cubicBezTo>
                  <a:pt x="138076" y="2487774"/>
                  <a:pt x="138422" y="2473350"/>
                  <a:pt x="137897" y="2468303"/>
                </a:cubicBezTo>
                <a:lnTo>
                  <a:pt x="155171" y="2460480"/>
                </a:lnTo>
                <a:lnTo>
                  <a:pt x="147972" y="2423535"/>
                </a:lnTo>
                <a:lnTo>
                  <a:pt x="155293" y="2404394"/>
                </a:lnTo>
                <a:cubicBezTo>
                  <a:pt x="172891" y="2392610"/>
                  <a:pt x="160687" y="2347474"/>
                  <a:pt x="168818" y="2324643"/>
                </a:cubicBezTo>
                <a:cubicBezTo>
                  <a:pt x="169390" y="2297698"/>
                  <a:pt x="193082" y="2284202"/>
                  <a:pt x="198340" y="2255535"/>
                </a:cubicBezTo>
                <a:cubicBezTo>
                  <a:pt x="214268" y="2249648"/>
                  <a:pt x="228319" y="2207828"/>
                  <a:pt x="217338" y="2184679"/>
                </a:cubicBezTo>
                <a:lnTo>
                  <a:pt x="242924" y="2093132"/>
                </a:lnTo>
                <a:cubicBezTo>
                  <a:pt x="264937" y="2084587"/>
                  <a:pt x="280562" y="1985868"/>
                  <a:pt x="290446" y="1950235"/>
                </a:cubicBezTo>
                <a:cubicBezTo>
                  <a:pt x="308239" y="1920183"/>
                  <a:pt x="350073" y="1898905"/>
                  <a:pt x="361001" y="1861568"/>
                </a:cubicBezTo>
                <a:cubicBezTo>
                  <a:pt x="367163" y="1810687"/>
                  <a:pt x="352049" y="1869507"/>
                  <a:pt x="356015" y="1809499"/>
                </a:cubicBezTo>
                <a:cubicBezTo>
                  <a:pt x="355145" y="1754297"/>
                  <a:pt x="367821" y="1767680"/>
                  <a:pt x="375846" y="1693716"/>
                </a:cubicBezTo>
                <a:cubicBezTo>
                  <a:pt x="374712" y="1654244"/>
                  <a:pt x="382062" y="1627007"/>
                  <a:pt x="381776" y="1605195"/>
                </a:cubicBezTo>
                <a:cubicBezTo>
                  <a:pt x="389848" y="1568952"/>
                  <a:pt x="392552" y="1564518"/>
                  <a:pt x="396301" y="1516217"/>
                </a:cubicBezTo>
                <a:cubicBezTo>
                  <a:pt x="401397" y="1488452"/>
                  <a:pt x="428137" y="1457870"/>
                  <a:pt x="409866" y="1429841"/>
                </a:cubicBezTo>
                <a:cubicBezTo>
                  <a:pt x="422203" y="1412325"/>
                  <a:pt x="460064" y="1413592"/>
                  <a:pt x="442210" y="1380081"/>
                </a:cubicBezTo>
                <a:cubicBezTo>
                  <a:pt x="464590" y="1394128"/>
                  <a:pt x="443394" y="1335176"/>
                  <a:pt x="463662" y="1334891"/>
                </a:cubicBezTo>
                <a:cubicBezTo>
                  <a:pt x="480316" y="1336427"/>
                  <a:pt x="515162" y="1194568"/>
                  <a:pt x="519523" y="1185551"/>
                </a:cubicBezTo>
                <a:cubicBezTo>
                  <a:pt x="527731" y="1149210"/>
                  <a:pt x="536547" y="1148087"/>
                  <a:pt x="542909" y="1111168"/>
                </a:cubicBezTo>
                <a:cubicBezTo>
                  <a:pt x="555522" y="1057226"/>
                  <a:pt x="531818" y="1022543"/>
                  <a:pt x="543055" y="993353"/>
                </a:cubicBezTo>
                <a:cubicBezTo>
                  <a:pt x="559986" y="960214"/>
                  <a:pt x="580459" y="867450"/>
                  <a:pt x="592544" y="813953"/>
                </a:cubicBezTo>
                <a:cubicBezTo>
                  <a:pt x="604272" y="746430"/>
                  <a:pt x="608119" y="666470"/>
                  <a:pt x="613420" y="588218"/>
                </a:cubicBezTo>
                <a:cubicBezTo>
                  <a:pt x="604962" y="475380"/>
                  <a:pt x="590630" y="536119"/>
                  <a:pt x="596055" y="376479"/>
                </a:cubicBezTo>
                <a:lnTo>
                  <a:pt x="605018" y="280992"/>
                </a:lnTo>
                <a:cubicBezTo>
                  <a:pt x="604854" y="276227"/>
                  <a:pt x="610771" y="223140"/>
                  <a:pt x="610608" y="218374"/>
                </a:cubicBezTo>
                <a:lnTo>
                  <a:pt x="604880" y="188178"/>
                </a:lnTo>
                <a:lnTo>
                  <a:pt x="630913" y="152404"/>
                </a:lnTo>
                <a:cubicBezTo>
                  <a:pt x="640688" y="136342"/>
                  <a:pt x="647365" y="122048"/>
                  <a:pt x="663530" y="91810"/>
                </a:cubicBezTo>
                <a:lnTo>
                  <a:pt x="705264" y="30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1599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CB77B-B86F-C046-B242-32D8A7575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37" y="351661"/>
            <a:ext cx="11378153" cy="685288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Vulval intraepithelial neoplasia (VIN)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C6FF-B353-5B4E-898C-FBF22CD85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8" y="1131217"/>
            <a:ext cx="7230359" cy="5241304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t">
            <a:normAutofit/>
          </a:bodyPr>
          <a:lstStyle/>
          <a:p>
            <a:r>
              <a:rPr lang="en-US" sz="2000" b="1" dirty="0"/>
              <a:t>Classification</a:t>
            </a:r>
          </a:p>
          <a:p>
            <a:r>
              <a:rPr lang="en-US" sz="2000" dirty="0"/>
              <a:t> </a:t>
            </a:r>
            <a:r>
              <a:rPr lang="en-US" sz="2000" b="1" dirty="0"/>
              <a:t>VIN I : </a:t>
            </a:r>
            <a:r>
              <a:rPr lang="en-US" sz="2000" dirty="0"/>
              <a:t>mild dysplasia with hyperplastic vulvar dystrophy with mild atypia</a:t>
            </a:r>
          </a:p>
          <a:p>
            <a:r>
              <a:rPr lang="en-US" sz="2000" b="1" dirty="0"/>
              <a:t> VIN II: </a:t>
            </a:r>
            <a:r>
              <a:rPr lang="en-US" sz="2000" dirty="0"/>
              <a:t>Moderate dysplasia, hyperplastic vulvar dystrophy with moderate atypia</a:t>
            </a:r>
          </a:p>
          <a:p>
            <a:r>
              <a:rPr lang="en-US" sz="2000" dirty="0"/>
              <a:t> </a:t>
            </a:r>
            <a:r>
              <a:rPr lang="en-US" sz="2000" b="1" dirty="0"/>
              <a:t>VIN III: </a:t>
            </a:r>
            <a:r>
              <a:rPr lang="en-US" sz="2000" dirty="0"/>
              <a:t>Severe dysplasia; hyperplastic vulvar dystrophy with severe atypia (it replaces the term Carcinoma in situ carcinoma in situ, Bowen’s disease).</a:t>
            </a:r>
          </a:p>
          <a:p>
            <a:pPr marL="0" indent="0">
              <a:buNone/>
            </a:pPr>
            <a:r>
              <a:rPr lang="en-US" sz="2000" b="1" dirty="0"/>
              <a:t>Diagnosis :  </a:t>
            </a:r>
            <a:r>
              <a:rPr lang="en-US" sz="2000" dirty="0"/>
              <a:t>colposcopy + biopsies</a:t>
            </a:r>
          </a:p>
          <a:p>
            <a:pPr marL="0" indent="0">
              <a:buNone/>
            </a:pPr>
            <a:r>
              <a:rPr lang="en-US" sz="2000" b="1" dirty="0"/>
              <a:t>Treatment: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b="1" dirty="0"/>
              <a:t>Low grade VIN:     </a:t>
            </a:r>
            <a:r>
              <a:rPr lang="en-US" sz="2000" dirty="0"/>
              <a:t>Observation.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b="1" dirty="0"/>
              <a:t>VIN 3:                      </a:t>
            </a:r>
            <a:r>
              <a:rPr lang="en-US" sz="2000" dirty="0"/>
              <a:t>Local excision or laser vaporization </a:t>
            </a:r>
          </a:p>
          <a:p>
            <a:pPr marL="0" indent="0">
              <a:buNone/>
            </a:pPr>
            <a:r>
              <a:rPr lang="en-US" sz="2000" dirty="0"/>
              <a:t>                                 Topical immunomodulator: imiquimod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4C969-6B0C-D94C-BC24-DA88E1723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3507"/>
          <a:stretch/>
        </p:blipFill>
        <p:spPr>
          <a:xfrm>
            <a:off x="7678443" y="1131217"/>
            <a:ext cx="3941064" cy="52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26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29BD2-8C0B-3344-BAB9-62D3CBA3D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4" y="339008"/>
            <a:ext cx="10862577" cy="657007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Vulval cancer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25DCD-D559-8841-955C-DC59FBA47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45" y="1291471"/>
            <a:ext cx="6174556" cy="4955577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 dirty="0"/>
              <a:t>Incidence: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Uncommon (20</a:t>
            </a:r>
            <a:r>
              <a:rPr lang="en-US" sz="2800" baseline="30000" dirty="0"/>
              <a:t>th</a:t>
            </a:r>
            <a:r>
              <a:rPr lang="en-US" sz="2800" dirty="0"/>
              <a:t> )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Life time risk </a:t>
            </a:r>
            <a:r>
              <a:rPr lang="en-US" sz="2800" b="1" dirty="0">
                <a:solidFill>
                  <a:srgbClr val="FF0000"/>
                </a:solidFill>
              </a:rPr>
              <a:t>(1in 275)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Median age </a:t>
            </a:r>
            <a:r>
              <a:rPr lang="en-US" sz="2800" b="1" dirty="0">
                <a:solidFill>
                  <a:srgbClr val="FF0000"/>
                </a:solidFill>
              </a:rPr>
              <a:t>68 years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Strong association with </a:t>
            </a:r>
            <a:r>
              <a:rPr lang="en-US" sz="2800" b="1" dirty="0"/>
              <a:t>social deprivation </a:t>
            </a: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4B3007-107F-5FA4-895C-B59549AF2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270" y="1291470"/>
            <a:ext cx="4449451" cy="495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49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48A93-362F-2747-AB26-DDB790E0B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18" y="1312988"/>
            <a:ext cx="7338537" cy="5018442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Two independent pathways of vulval carcinogenesis </a:t>
            </a:r>
          </a:p>
          <a:p>
            <a:pPr>
              <a:lnSpc>
                <a:spcPct val="150000"/>
              </a:lnSpc>
            </a:pPr>
            <a:endParaRPr lang="en-US" sz="2400" b="1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Mucosal HPV (Human Papilloma Virus) infection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4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Lichen </a:t>
            </a:r>
            <a:r>
              <a:rPr lang="en-US" sz="2400" dirty="0" err="1"/>
              <a:t>sclerosus</a:t>
            </a:r>
            <a:r>
              <a:rPr lang="en-US" sz="2400" dirty="0"/>
              <a:t> OR autoimmune processes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711623-7A82-896F-30FB-4A432EF39F41}"/>
              </a:ext>
            </a:extLst>
          </p:cNvPr>
          <p:cNvSpPr txBox="1"/>
          <p:nvPr/>
        </p:nvSpPr>
        <p:spPr>
          <a:xfrm>
            <a:off x="523418" y="534674"/>
            <a:ext cx="11223411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lang="en-US" sz="48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</a:rPr>
              <a:t>Aetiology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4AD2AC-3E6D-42E6-15C0-B666D8744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955" y="1312987"/>
            <a:ext cx="3884874" cy="501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81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804A7-8C0C-2D43-86D8-C537B887F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67" y="342235"/>
            <a:ext cx="11061948" cy="807836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Clinical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6B978-376F-1A48-8EDB-52814F2FB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67" y="1263192"/>
            <a:ext cx="6805277" cy="5118754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Symptoms: </a:t>
            </a:r>
          </a:p>
          <a:p>
            <a:r>
              <a:rPr lang="en-US" sz="2000" dirty="0"/>
              <a:t>Lump or ulcer </a:t>
            </a:r>
          </a:p>
          <a:p>
            <a:r>
              <a:rPr lang="en-US" sz="2000" dirty="0"/>
              <a:t>Associated with bleeding or discharge or itching</a:t>
            </a:r>
          </a:p>
          <a:p>
            <a:r>
              <a:rPr lang="en-US" sz="2000" dirty="0"/>
              <a:t>May be painful or painless </a:t>
            </a:r>
          </a:p>
          <a:p>
            <a:pPr marL="0" indent="0">
              <a:buNone/>
            </a:pPr>
            <a:r>
              <a:rPr lang="en-US" sz="2000" b="1" dirty="0"/>
              <a:t>Signs:  </a:t>
            </a:r>
          </a:p>
          <a:p>
            <a:r>
              <a:rPr lang="en-US" sz="2000" dirty="0"/>
              <a:t>Well demarcated raised or ulcerated lesion </a:t>
            </a:r>
          </a:p>
          <a:p>
            <a:r>
              <a:rPr lang="en-US" sz="2000" dirty="0"/>
              <a:t>Hard , craggy</a:t>
            </a:r>
          </a:p>
          <a:p>
            <a:r>
              <a:rPr lang="en-US" sz="2000" dirty="0"/>
              <a:t>Bleeds on touch </a:t>
            </a:r>
          </a:p>
          <a:p>
            <a:r>
              <a:rPr lang="en-US" sz="2000" dirty="0"/>
              <a:t>Changes in the vulvar skin:  such as color changes or growths that look like a wart or ulcer. </a:t>
            </a:r>
          </a:p>
          <a:p>
            <a:r>
              <a:rPr lang="en-US" sz="2000" dirty="0"/>
              <a:t>Tenderness in the vulvar area.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D1E32A-6846-6F41-B7BF-E8D92B31B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8788"/>
          <a:stretch/>
        </p:blipFill>
        <p:spPr>
          <a:xfrm>
            <a:off x="7475456" y="1279833"/>
            <a:ext cx="4141266" cy="511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39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44753" y="5340353"/>
            <a:ext cx="7150103" cy="1400985"/>
          </a:xfrm>
          <a:custGeom>
            <a:avLst/>
            <a:gdLst/>
            <a:ahLst/>
            <a:cxnLst/>
            <a:rect l="l" t="t" r="r" b="b"/>
            <a:pathLst>
              <a:path w="7150103" h="1400985">
                <a:moveTo>
                  <a:pt x="0" y="0"/>
                </a:moveTo>
                <a:lnTo>
                  <a:pt x="7150103" y="0"/>
                </a:lnTo>
                <a:lnTo>
                  <a:pt x="7150103" y="1400985"/>
                </a:lnTo>
                <a:lnTo>
                  <a:pt x="0" y="1400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K"/>
          </a:p>
        </p:txBody>
      </p:sp>
      <p:sp>
        <p:nvSpPr>
          <p:cNvPr id="3" name="Freeform 3"/>
          <p:cNvSpPr/>
          <p:nvPr/>
        </p:nvSpPr>
        <p:spPr>
          <a:xfrm>
            <a:off x="9667237" y="102613"/>
            <a:ext cx="2266693" cy="680209"/>
          </a:xfrm>
          <a:custGeom>
            <a:avLst/>
            <a:gdLst/>
            <a:ahLst/>
            <a:cxnLst/>
            <a:rect l="l" t="t" r="r" b="b"/>
            <a:pathLst>
              <a:path w="2266693" h="680209">
                <a:moveTo>
                  <a:pt x="0" y="0"/>
                </a:moveTo>
                <a:lnTo>
                  <a:pt x="2266693" y="0"/>
                </a:lnTo>
                <a:lnTo>
                  <a:pt x="2266693" y="680209"/>
                </a:lnTo>
                <a:lnTo>
                  <a:pt x="0" y="6802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K"/>
          </a:p>
        </p:txBody>
      </p:sp>
      <p:sp>
        <p:nvSpPr>
          <p:cNvPr id="4" name="TextBox 4"/>
          <p:cNvSpPr txBox="1"/>
          <p:nvPr/>
        </p:nvSpPr>
        <p:spPr>
          <a:xfrm>
            <a:off x="2530097" y="233067"/>
            <a:ext cx="6096819" cy="850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5"/>
              </a:lnSpc>
            </a:pPr>
            <a:r>
              <a:rPr lang="en-US" sz="29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Prof. Umar’s Model of Teaching Strategy</a:t>
            </a:r>
          </a:p>
          <a:p>
            <a:pPr algn="l">
              <a:lnSpc>
                <a:spcPts val="3074"/>
              </a:lnSpc>
            </a:pPr>
            <a:r>
              <a:rPr lang="en-US" sz="2195" spc="2">
                <a:solidFill>
                  <a:srgbClr val="215F9A"/>
                </a:solidFill>
                <a:latin typeface="Arial"/>
                <a:ea typeface="Arial"/>
                <a:cs typeface="Arial"/>
                <a:sym typeface="Arial"/>
              </a:rPr>
              <a:t>Self Directed Learning Assessment Program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15697" y="1270178"/>
            <a:ext cx="1489081" cy="41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7"/>
              </a:lnSpc>
            </a:pPr>
            <a:r>
              <a:rPr lang="en-US" sz="2198">
                <a:solidFill>
                  <a:srgbClr val="215F9A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r>
              <a:rPr lang="en-US" sz="21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75689" y="1293047"/>
            <a:ext cx="7174459" cy="386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</a:pPr>
            <a:r>
              <a:rPr lang="en-US" sz="2006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cultivate critical thinking, analytical reasoning, and problem-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15697" y="1640815"/>
            <a:ext cx="2553929" cy="31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200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solving competencies.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80133" y="1915135"/>
            <a:ext cx="6854590" cy="31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200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instill a culture of self-directed learning, fostering lifelong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15697" y="2189455"/>
            <a:ext cx="3452917" cy="117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200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 habits and autonomy.</a:t>
            </a:r>
          </a:p>
          <a:p>
            <a:pPr algn="l">
              <a:lnSpc>
                <a:spcPts val="3606"/>
              </a:lnSpc>
            </a:pPr>
            <a:r>
              <a:rPr lang="en-US" sz="2402" dirty="0">
                <a:solidFill>
                  <a:srgbClr val="215F9A"/>
                </a:solidFill>
                <a:latin typeface="Calibri (MS)"/>
                <a:ea typeface="Calibri (MS)"/>
                <a:cs typeface="Calibri (MS)"/>
                <a:sym typeface="Calibri (MS)"/>
              </a:rPr>
              <a:t>How</a:t>
            </a:r>
            <a:r>
              <a:rPr lang="en-US" sz="2402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2" dirty="0">
                <a:solidFill>
                  <a:srgbClr val="215F9A"/>
                </a:solidFill>
                <a:latin typeface="Calibri (MS)"/>
                <a:ea typeface="Calibri (MS)"/>
                <a:cs typeface="Calibri (MS)"/>
                <a:sym typeface="Calibri (MS)"/>
              </a:rPr>
              <a:t>to</a:t>
            </a:r>
            <a:r>
              <a:rPr lang="en-US" sz="2402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2" dirty="0">
                <a:solidFill>
                  <a:srgbClr val="215F9A"/>
                </a:solidFill>
                <a:latin typeface="Calibri (MS)"/>
                <a:ea typeface="Calibri (MS)"/>
                <a:cs typeface="Calibri (MS)"/>
                <a:sym typeface="Calibri (MS)"/>
              </a:rPr>
              <a:t>Assess?</a:t>
            </a:r>
          </a:p>
          <a:p>
            <a:pPr algn="l">
              <a:lnSpc>
                <a:spcPts val="3602"/>
              </a:lnSpc>
            </a:pPr>
            <a:r>
              <a:rPr lang="en-US" sz="2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➢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44297" y="3158233"/>
            <a:ext cx="8907275" cy="134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94"/>
              </a:lnSpc>
            </a:pPr>
            <a:r>
              <a:rPr lang="en-US" sz="24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Ten randomly selected students will be evaluated within the</a:t>
            </a:r>
            <a:r>
              <a:rPr lang="en-US" sz="2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first 10 minutes of the lecture</a:t>
            </a:r>
            <a:r>
              <a:rPr lang="en-US" sz="24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through 10 multiple-choice questions (MCQs) based on the PowerPoint presentation shared on Students Official WhatsApp group, one day before the teaching session.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15697" y="4280306"/>
            <a:ext cx="246850" cy="53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4"/>
              </a:lnSpc>
            </a:pPr>
            <a:r>
              <a:rPr lang="en-US" sz="2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➢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44297" y="4725667"/>
            <a:ext cx="8906656" cy="56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number of MCQs from the components of the lecture will follow</a:t>
            </a:r>
          </a:p>
          <a:p>
            <a:pPr algn="just">
              <a:lnSpc>
                <a:spcPts val="3983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guidelines outlined in the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Prof. Umar model of Integrated Lecture</a:t>
            </a: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33175" y="237258"/>
            <a:ext cx="1769307" cy="345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Ten Minutes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606297" y="5427288"/>
            <a:ext cx="1203465" cy="52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9"/>
              </a:lnSpc>
            </a:pPr>
            <a:r>
              <a:rPr lang="en-US" sz="1596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Component of LGIS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08758" y="5427288"/>
            <a:ext cx="1106710" cy="52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9"/>
              </a:lnSpc>
            </a:pPr>
            <a:r>
              <a:rPr lang="en-US" sz="1596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Core Know ledge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10838" y="5427288"/>
            <a:ext cx="1066810" cy="52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9"/>
              </a:lnSpc>
            </a:pPr>
            <a:r>
              <a:rPr lang="en-US" sz="1596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Horizontal Integration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13166" y="5427288"/>
            <a:ext cx="1066810" cy="52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9"/>
              </a:lnSpc>
            </a:pPr>
            <a:r>
              <a:rPr lang="en-US" sz="1596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Vertical Integration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215246" y="5427288"/>
            <a:ext cx="1066810" cy="52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9"/>
              </a:lnSpc>
            </a:pPr>
            <a:r>
              <a:rPr lang="en-US" sz="1596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Spiral Integration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35253" y="6232969"/>
            <a:ext cx="1183948" cy="306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7"/>
              </a:lnSpc>
            </a:pPr>
            <a:r>
              <a:rPr lang="en-US" sz="1598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No of MCQs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449194" y="6273794"/>
            <a:ext cx="343186" cy="369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8"/>
              </a:lnSpc>
            </a:pPr>
            <a:r>
              <a:rPr lang="en-US" sz="2006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6-7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855846" y="6223521"/>
            <a:ext cx="336566" cy="34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3"/>
              </a:lnSpc>
            </a:pPr>
            <a:r>
              <a:rPr lang="en-US" sz="1802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1-2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64854" y="6270784"/>
            <a:ext cx="118377" cy="3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3"/>
              </a:lnSpc>
            </a:pPr>
            <a:r>
              <a:rPr lang="en-US" sz="1802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766934" y="6270784"/>
            <a:ext cx="118377" cy="3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3"/>
              </a:lnSpc>
            </a:pPr>
            <a:r>
              <a:rPr lang="en-US" sz="1802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29014-46DE-8C44-8AB1-7C44C2BD5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06" y="1404594"/>
            <a:ext cx="11173627" cy="5097031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Advanced  age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Precancerous untreated high grade VIN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Lichen sclerosis, Human papillomavirus (HPV) infection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Cancer of the vagina or cervix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Heavy cigarette smoking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Paget’s disease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Family history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B9D2B5-8939-DA97-24A1-DA3709D579C9}"/>
              </a:ext>
            </a:extLst>
          </p:cNvPr>
          <p:cNvSpPr txBox="1"/>
          <p:nvPr/>
        </p:nvSpPr>
        <p:spPr>
          <a:xfrm>
            <a:off x="424206" y="356375"/>
            <a:ext cx="11173627" cy="908660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lang="en-US" sz="48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Factors increasing the risk of vulvar cancer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B2EB44-B3AB-EC74-CFCE-DA3C103E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9" t="33540" r="8442" b="16426"/>
          <a:stretch/>
        </p:blipFill>
        <p:spPr>
          <a:xfrm>
            <a:off x="5658946" y="3070268"/>
            <a:ext cx="5938887" cy="343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83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0DD5FC-BA5B-7F95-B7AC-EA0743548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289049"/>
            <a:ext cx="10972799" cy="879875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Pathology/ Histology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B4E6-4A43-E544-BC49-D81F11840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55" y="1338607"/>
            <a:ext cx="5159605" cy="5052766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Squamous:</a:t>
            </a:r>
            <a:r>
              <a:rPr lang="en-US" sz="2000" dirty="0">
                <a:solidFill>
                  <a:srgbClr val="FFFF00"/>
                </a:solidFill>
              </a:rPr>
              <a:t>  </a:t>
            </a:r>
            <a:r>
              <a:rPr lang="en-US" sz="2000" b="1" dirty="0">
                <a:solidFill>
                  <a:srgbClr val="FF0000"/>
                </a:solidFill>
              </a:rPr>
              <a:t>&gt;90%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Melanoma: 5-10%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Basal Cell: 2%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Sarcoma: 1-2%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Paget: &lt;1%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CA of </a:t>
            </a:r>
            <a:r>
              <a:rPr lang="en-US" sz="2000" dirty="0" err="1"/>
              <a:t>Bartholin</a:t>
            </a:r>
            <a:r>
              <a:rPr lang="en-US" sz="2000" dirty="0"/>
              <a:t> gland :rare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231F85F-D10D-E5BC-1F7B-3169A159EC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7102441"/>
              </p:ext>
            </p:extLst>
          </p:nvPr>
        </p:nvGraphicFramePr>
        <p:xfrm>
          <a:off x="5854044" y="1338604"/>
          <a:ext cx="5753493" cy="5052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3756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24F38-A255-8B47-92ED-1DBBAAE0E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01" y="377072"/>
            <a:ext cx="11076495" cy="659876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SQUAMOUS CELL CARCINOMA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B8993-E0C3-7A44-80BA-061ADF18B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767" y="1112363"/>
            <a:ext cx="11066629" cy="5368565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Are usually seen in the anterior part of the vulva.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2/3 of cases </a:t>
            </a:r>
            <a:r>
              <a:rPr lang="en-US" sz="2000" dirty="0"/>
              <a:t>in the labia majora.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1/3 of cases </a:t>
            </a:r>
            <a:r>
              <a:rPr lang="en-US" sz="2000" dirty="0"/>
              <a:t>in the clitoris ,labia minora, fourchette, and perineum.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/>
              <a:t>Spread: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LYMPHATIC </a:t>
            </a:r>
            <a:r>
              <a:rPr lang="en-US" sz="2000" b="1" dirty="0">
                <a:solidFill>
                  <a:srgbClr val="FF0000"/>
                </a:solidFill>
              </a:rPr>
              <a:t>&gt; 50%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Direct spread occurs in </a:t>
            </a:r>
            <a:r>
              <a:rPr lang="en-US" sz="2000" b="1" dirty="0">
                <a:solidFill>
                  <a:srgbClr val="FF0000"/>
                </a:solidFill>
              </a:rPr>
              <a:t>25% </a:t>
            </a:r>
            <a:r>
              <a:rPr lang="en-US" sz="2000" dirty="0"/>
              <a:t>to the urethra, vagina and rectum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Hematogenous spread to bone or lung is rare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/>
              <a:t>The lymph nodes are arranged in 5 groups in each groin:</a:t>
            </a:r>
          </a:p>
        </p:txBody>
      </p:sp>
    </p:spTree>
    <p:extLst>
      <p:ext uri="{BB962C8B-B14F-4D97-AF65-F5344CB8AC3E}">
        <p14:creationId xmlns:p14="http://schemas.microsoft.com/office/powerpoint/2010/main" val="3993992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736A-0C8C-F24F-AF4B-8F26D112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79" y="367646"/>
            <a:ext cx="11151911" cy="838986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D0F2E-1735-8F44-9E9F-1C3082461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80" y="1329179"/>
            <a:ext cx="6730740" cy="5170601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The labia majora are the most common site of vulvar carcinoma - </a:t>
            </a:r>
            <a:r>
              <a:rPr lang="en-US" sz="2200" b="1" dirty="0">
                <a:solidFill>
                  <a:srgbClr val="FF0000"/>
                </a:solidFill>
              </a:rPr>
              <a:t>50% </a:t>
            </a:r>
            <a:r>
              <a:rPr lang="en-US" sz="2200" dirty="0"/>
              <a:t>of cases. 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The labia </a:t>
            </a:r>
            <a:r>
              <a:rPr lang="en-US" sz="2200" dirty="0" err="1"/>
              <a:t>minora</a:t>
            </a:r>
            <a:r>
              <a:rPr lang="en-US" sz="2200" dirty="0"/>
              <a:t> - </a:t>
            </a:r>
            <a:r>
              <a:rPr lang="en-US" sz="2200" b="1" dirty="0">
                <a:solidFill>
                  <a:srgbClr val="FF0000"/>
                </a:solidFill>
              </a:rPr>
              <a:t>15% to 20% </a:t>
            </a:r>
            <a:r>
              <a:rPr lang="en-US" sz="2200" dirty="0"/>
              <a:t>of vulvar carcinoma cases.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The clitoris and Bartholin glands are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b="1" dirty="0">
                <a:solidFill>
                  <a:srgbClr val="FF0000"/>
                </a:solidFill>
              </a:rPr>
              <a:t>less </a:t>
            </a:r>
            <a:r>
              <a:rPr lang="en-US" sz="2200" dirty="0"/>
              <a:t>frequently involved. 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Lesions are multifocal in about </a:t>
            </a:r>
            <a:r>
              <a:rPr lang="en-US" sz="2200" b="1" dirty="0">
                <a:solidFill>
                  <a:srgbClr val="FF0000"/>
                </a:solidFill>
              </a:rPr>
              <a:t>5%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dirty="0"/>
              <a:t>of cases.</a:t>
            </a:r>
          </a:p>
          <a:p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DDF8ED-2B77-6D07-BA55-67C2DC29C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547" y="1329178"/>
            <a:ext cx="4186273" cy="517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7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6696F-690F-3E4F-AF99-3334901DC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85" y="372358"/>
            <a:ext cx="10774837" cy="650450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New FIGO Staging </a:t>
            </a:r>
            <a:r>
              <a:rPr lang="en-US" sz="3200" b="1" dirty="0">
                <a:solidFill>
                  <a:srgbClr val="FF0000"/>
                </a:solidFill>
              </a:rPr>
              <a:t>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8174C-423D-9A47-AA72-93F998E59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985" y="1140643"/>
            <a:ext cx="10774837" cy="5344999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000" dirty="0"/>
              <a:t> </a:t>
            </a:r>
            <a:r>
              <a:rPr lang="en-US" sz="2000" b="1" dirty="0"/>
              <a:t>Stage I:     Tumor confined to vulva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b="1" dirty="0"/>
              <a:t>1A</a:t>
            </a:r>
            <a:r>
              <a:rPr lang="en-US" sz="2000" dirty="0"/>
              <a:t>:  Tumor size </a:t>
            </a:r>
            <a:r>
              <a:rPr lang="en-US" sz="2000" b="1" dirty="0">
                <a:solidFill>
                  <a:srgbClr val="FF0000"/>
                </a:solidFill>
              </a:rPr>
              <a:t>≤ 2 cm and stromal  invasion ≤ 1 mm 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b="1" dirty="0"/>
              <a:t>1B</a:t>
            </a:r>
            <a:r>
              <a:rPr lang="en-US" sz="2000" dirty="0"/>
              <a:t>: Tumor size </a:t>
            </a:r>
            <a:r>
              <a:rPr lang="en-US" sz="2000" b="1" dirty="0">
                <a:solidFill>
                  <a:srgbClr val="FF0000"/>
                </a:solidFill>
              </a:rPr>
              <a:t>&gt; 2 cm </a:t>
            </a:r>
            <a:r>
              <a:rPr lang="en-US" sz="2000" dirty="0"/>
              <a:t>&amp; </a:t>
            </a:r>
            <a:r>
              <a:rPr lang="en-US" sz="2000" b="1" dirty="0">
                <a:solidFill>
                  <a:srgbClr val="FF0000"/>
                </a:solidFill>
              </a:rPr>
              <a:t>stromal invasion &gt;1mm</a:t>
            </a:r>
            <a:r>
              <a:rPr lang="en-US" sz="2000" dirty="0"/>
              <a:t>,  no inguinal lymph nodes affection.</a:t>
            </a:r>
          </a:p>
          <a:p>
            <a:pPr>
              <a:lnSpc>
                <a:spcPct val="200000"/>
              </a:lnSpc>
            </a:pPr>
            <a:r>
              <a:rPr lang="en-US" sz="2000" b="1" dirty="0"/>
              <a:t>Stage II: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   Tumor of any size with </a:t>
            </a:r>
            <a:r>
              <a:rPr lang="en-US" sz="2000" b="1" dirty="0">
                <a:solidFill>
                  <a:srgbClr val="FF0000"/>
                </a:solidFill>
              </a:rPr>
              <a:t>extension</a:t>
            </a:r>
            <a:r>
              <a:rPr lang="en-US" sz="2000" dirty="0"/>
              <a:t> to lower 1/3 of urethra, lower 1/3 of vagina , lower 1/3 of anus with </a:t>
            </a:r>
            <a:r>
              <a:rPr lang="en-US" sz="2000" b="1" dirty="0"/>
              <a:t>negative nodes 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3667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3A9AA-23B2-B84D-95A6-3ABA61907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3" y="443059"/>
            <a:ext cx="11217897" cy="5920033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en-US" sz="2000" dirty="0"/>
              <a:t> </a:t>
            </a:r>
            <a:r>
              <a:rPr lang="en-US" sz="2000" b="1" dirty="0"/>
              <a:t>Stage III: Tumor of any size with </a:t>
            </a:r>
            <a:r>
              <a:rPr lang="en-US" sz="2000" b="1" dirty="0">
                <a:solidFill>
                  <a:srgbClr val="FF0000"/>
                </a:solidFill>
              </a:rPr>
              <a:t>extension to upper part </a:t>
            </a:r>
            <a:r>
              <a:rPr lang="en-US" sz="2000" b="1" dirty="0"/>
              <a:t>of adjacent </a:t>
            </a:r>
            <a:r>
              <a:rPr lang="en-US" sz="2000" b="1" dirty="0" err="1"/>
              <a:t>perineal</a:t>
            </a:r>
            <a:r>
              <a:rPr lang="en-US" sz="2000" b="1" dirty="0"/>
              <a:t> structures, or any no of non fixed, non ulcerated lymph nodes 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/>
              <a:t>   </a:t>
            </a:r>
            <a:r>
              <a:rPr lang="en-US" sz="2000" b="1" dirty="0"/>
              <a:t>III A:</a:t>
            </a:r>
            <a:r>
              <a:rPr lang="en-US" sz="2000" dirty="0"/>
              <a:t> tumor of any size with extension to upper 2/3 of urethra, upper 2/3 of vagina, bladder mucosa, rectal mucosa, or regional lymph node metastasis ≤ 5 mm.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b="1" dirty="0"/>
              <a:t>IIIB: </a:t>
            </a:r>
            <a:r>
              <a:rPr lang="en-US" sz="2000" dirty="0"/>
              <a:t>Regional lymph node metastases &gt;5 mm 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b="1" dirty="0"/>
              <a:t>III C: </a:t>
            </a:r>
            <a:r>
              <a:rPr lang="en-US" sz="2000" dirty="0"/>
              <a:t>Regional lymph node metastases with </a:t>
            </a:r>
            <a:r>
              <a:rPr lang="en-US" sz="2000" dirty="0" err="1"/>
              <a:t>extracapsular</a:t>
            </a:r>
            <a:r>
              <a:rPr lang="en-US" sz="2000" dirty="0"/>
              <a:t> spread</a:t>
            </a:r>
            <a:endParaRPr lang="en-US" sz="2000" b="1" dirty="0"/>
          </a:p>
          <a:p>
            <a:pPr>
              <a:lnSpc>
                <a:spcPct val="200000"/>
              </a:lnSpc>
            </a:pPr>
            <a:r>
              <a:rPr lang="en-US" sz="2000" b="1" dirty="0"/>
              <a:t>Stage IV: Tumor of any size fixed to bone</a:t>
            </a:r>
            <a:r>
              <a:rPr lang="en-US" sz="2000" b="1" dirty="0">
                <a:solidFill>
                  <a:srgbClr val="FF0000"/>
                </a:solidFill>
              </a:rPr>
              <a:t>, fixed, ulcerated </a:t>
            </a:r>
            <a:r>
              <a:rPr lang="en-US" sz="2000" b="1" dirty="0"/>
              <a:t>lymph nodes metastases or distant metastases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/>
              <a:t>   </a:t>
            </a:r>
            <a:r>
              <a:rPr lang="en-US" sz="2000" b="1" dirty="0"/>
              <a:t>VI A: </a:t>
            </a:r>
            <a:r>
              <a:rPr lang="en-US" sz="2000" dirty="0"/>
              <a:t>Disease fixed to pelvic bone, fixed or ulcerated lymph node metastasis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b="1" dirty="0"/>
              <a:t>   VI B:   </a:t>
            </a:r>
            <a:r>
              <a:rPr lang="en-US" sz="2000" dirty="0"/>
              <a:t>Distant metastasis.</a:t>
            </a: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7581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F51CF-29ED-585B-E299-C99F7E7DF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" t="4118" b="7700"/>
          <a:stretch/>
        </p:blipFill>
        <p:spPr>
          <a:xfrm>
            <a:off x="678730" y="348792"/>
            <a:ext cx="11114202" cy="582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36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3242-4E19-1344-B9B6-A79BE6B9E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723"/>
            <a:ext cx="10426831" cy="725865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Treatment of vulval carcinoma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EEB80-3E63-C64B-9DE6-98D7C3858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6631"/>
            <a:ext cx="10515600" cy="4974713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Stage I &amp; II 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/>
              <a:t>          </a:t>
            </a:r>
            <a:r>
              <a:rPr lang="en-US" sz="2000" dirty="0"/>
              <a:t>Wide local excision with 1-10 mm depth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/>
              <a:t>  Stage III &amp; IV </a:t>
            </a:r>
            <a:r>
              <a:rPr lang="en-US" sz="2000" dirty="0"/>
              <a:t>: According to the general health.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Chemotherapy &amp; radiotherapy to shrink the tumor to permit surgery  which may preserve the urethral &amp; anal sphincter function.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Radical vulvectomy + inguinal L. nodes dissection.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Reconstructive surgery with skin grafts or mucocutaneous flaps for  healing.</a:t>
            </a:r>
          </a:p>
        </p:txBody>
      </p:sp>
    </p:spTree>
    <p:extLst>
      <p:ext uri="{BB962C8B-B14F-4D97-AF65-F5344CB8AC3E}">
        <p14:creationId xmlns:p14="http://schemas.microsoft.com/office/powerpoint/2010/main" val="641486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BA6967-47D7-DCF0-36A3-DA35BCDC34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769088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504CC987-6F31-224C-9CC9-12EFDD4CDE06}"/>
              </a:ext>
            </a:extLst>
          </p:cNvPr>
          <p:cNvSpPr txBox="1">
            <a:spLocks/>
          </p:cNvSpPr>
          <p:nvPr/>
        </p:nvSpPr>
        <p:spPr>
          <a:xfrm>
            <a:off x="688157" y="1185249"/>
            <a:ext cx="5213023" cy="471822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Survival depends on:</a:t>
            </a:r>
          </a:p>
          <a:p>
            <a:pPr marL="571500" indent="-571500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Pathologic status of the inguinal nodes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Whether spread to adjacent structures has occurred  </a:t>
            </a:r>
            <a:br>
              <a:rPr lang="en-US" sz="2000" dirty="0"/>
            </a:br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7ECD5D-D34E-9685-3DF8-A35ACC155193}"/>
              </a:ext>
            </a:extLst>
          </p:cNvPr>
          <p:cNvSpPr txBox="1"/>
          <p:nvPr/>
        </p:nvSpPr>
        <p:spPr>
          <a:xfrm>
            <a:off x="688157" y="438669"/>
            <a:ext cx="10444899" cy="590931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lang="en-US" sz="36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Prognosis and Survival rates</a:t>
            </a:r>
          </a:p>
        </p:txBody>
      </p:sp>
    </p:spTree>
    <p:extLst>
      <p:ext uri="{BB962C8B-B14F-4D97-AF65-F5344CB8AC3E}">
        <p14:creationId xmlns:p14="http://schemas.microsoft.com/office/powerpoint/2010/main" val="3762486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1EA8D-6329-B9E1-072D-D5CABD30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29" y="312656"/>
            <a:ext cx="10367914" cy="592317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VAGINA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A0548C-A31A-DD63-51A6-FE03CDB35013}"/>
              </a:ext>
            </a:extLst>
          </p:cNvPr>
          <p:cNvSpPr txBox="1"/>
          <p:nvPr/>
        </p:nvSpPr>
        <p:spPr>
          <a:xfrm>
            <a:off x="933253" y="1161006"/>
            <a:ext cx="10265790" cy="13234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Lowest part of internal genital tract</a:t>
            </a:r>
          </a:p>
          <a:p>
            <a:r>
              <a:rPr lang="en-US" sz="2000" b="1" dirty="0"/>
              <a:t>Histology</a:t>
            </a:r>
            <a:r>
              <a:rPr lang="en-US" sz="2000" dirty="0"/>
              <a:t> ; non keratinized squamous epithelium</a:t>
            </a:r>
          </a:p>
          <a:p>
            <a:r>
              <a:rPr lang="en-US" sz="2000" dirty="0"/>
              <a:t>                  connective tissue</a:t>
            </a:r>
          </a:p>
          <a:p>
            <a:r>
              <a:rPr lang="en-US" sz="2000" dirty="0"/>
              <a:t>                  circular and longitudinal muscle coats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9300FF-4E32-36C3-AA0D-30FDC087B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53" y="2648146"/>
            <a:ext cx="4989921" cy="3897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38E6EC-EE78-A648-F5AD-9C57F1268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31"/>
          <a:stretch/>
        </p:blipFill>
        <p:spPr>
          <a:xfrm>
            <a:off x="6096000" y="2648146"/>
            <a:ext cx="4989921" cy="38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63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6152" y="1181100"/>
            <a:ext cx="9759696" cy="5448300"/>
          </a:xfrm>
          <a:custGeom>
            <a:avLst/>
            <a:gdLst/>
            <a:ahLst/>
            <a:cxnLst/>
            <a:rect l="l" t="t" r="r" b="b"/>
            <a:pathLst>
              <a:path w="9759696" h="5448300">
                <a:moveTo>
                  <a:pt x="0" y="0"/>
                </a:moveTo>
                <a:lnTo>
                  <a:pt x="9759696" y="0"/>
                </a:lnTo>
                <a:lnTo>
                  <a:pt x="9759696" y="5448300"/>
                </a:lnTo>
                <a:lnTo>
                  <a:pt x="0" y="544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K" dirty="0"/>
          </a:p>
        </p:txBody>
      </p:sp>
      <p:sp>
        <p:nvSpPr>
          <p:cNvPr id="3" name="TextBox 3"/>
          <p:cNvSpPr txBox="1"/>
          <p:nvPr/>
        </p:nvSpPr>
        <p:spPr>
          <a:xfrm>
            <a:off x="1844297" y="266805"/>
            <a:ext cx="8338471" cy="627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Professor Umar Model of Integrated Lecture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675107" y="6259811"/>
            <a:ext cx="118377" cy="3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3"/>
              </a:lnSpc>
            </a:pPr>
            <a:r>
              <a:rPr lang="en-US" sz="18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C838-5DFE-050E-841A-EC539DC130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13643" y="399326"/>
            <a:ext cx="9764713" cy="533400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BENIGN DISEASES OF VAGINA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70035F-7857-7079-5B8A-3EFD2206F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988" y="1273213"/>
            <a:ext cx="6720211" cy="5053315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B6E21D1-F92D-2155-4AA6-2861F7E8BE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4276099"/>
              </p:ext>
            </p:extLst>
          </p:nvPr>
        </p:nvGraphicFramePr>
        <p:xfrm>
          <a:off x="208343" y="1273212"/>
          <a:ext cx="4780217" cy="5185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6076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D62148-7A8F-7FDC-0551-F7CC7DA16912}"/>
              </a:ext>
            </a:extLst>
          </p:cNvPr>
          <p:cNvSpPr txBox="1"/>
          <p:nvPr/>
        </p:nvSpPr>
        <p:spPr>
          <a:xfrm>
            <a:off x="842419" y="310087"/>
            <a:ext cx="9743882" cy="590931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Vaginal Infections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F5B3A6-3C0E-A7AE-0012-83E7E3A38035}"/>
              </a:ext>
            </a:extLst>
          </p:cNvPr>
          <p:cNvSpPr txBox="1"/>
          <p:nvPr/>
        </p:nvSpPr>
        <p:spPr>
          <a:xfrm>
            <a:off x="842419" y="1324296"/>
            <a:ext cx="94739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pH of Vagina in reproductive age is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3.8 to 4.2 </a:t>
            </a:r>
            <a:r>
              <a:rPr lang="en-US" dirty="0"/>
              <a:t>due to the presence of </a:t>
            </a:r>
            <a:r>
              <a:rPr lang="en-US" b="1" dirty="0">
                <a:solidFill>
                  <a:srgbClr val="C00000"/>
                </a:solidFill>
              </a:rPr>
              <a:t>lactobacilli</a:t>
            </a:r>
            <a:r>
              <a:rPr lang="en-US" dirty="0"/>
              <a:t>, it protects from infections</a:t>
            </a:r>
          </a:p>
          <a:p>
            <a:pPr algn="ctr"/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Candidiasis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652671-7E26-5B42-A616-F69A8539F711}"/>
              </a:ext>
            </a:extLst>
          </p:cNvPr>
          <p:cNvSpPr/>
          <p:nvPr/>
        </p:nvSpPr>
        <p:spPr>
          <a:xfrm>
            <a:off x="842419" y="2476981"/>
            <a:ext cx="5039907" cy="390067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Caused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</a:p>
          <a:p>
            <a:r>
              <a:rPr lang="en-US" sz="2400" dirty="0">
                <a:solidFill>
                  <a:schemeClr val="tx1"/>
                </a:solidFill>
              </a:rPr>
              <a:t>Caused by candida albicans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factors</a:t>
            </a:r>
          </a:p>
          <a:p>
            <a:r>
              <a:rPr lang="en-US" sz="2400" dirty="0">
                <a:solidFill>
                  <a:schemeClr val="tx1"/>
                </a:solidFill>
              </a:rPr>
              <a:t>More common in pregnancy, Diabetics and immunosuppressed.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</a:p>
          <a:p>
            <a:r>
              <a:rPr lang="en-US" sz="2400" dirty="0">
                <a:solidFill>
                  <a:schemeClr val="tx1"/>
                </a:solidFill>
              </a:rPr>
              <a:t>Vaginal itching or soreness, White Discharge, painful urination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7C8A5D-CDEC-33F0-7C78-0BBC73B81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76981"/>
            <a:ext cx="5238000" cy="394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82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E56EC3-914F-A6C9-9786-A6CEFD7D1683}"/>
              </a:ext>
            </a:extLst>
          </p:cNvPr>
          <p:cNvSpPr/>
          <p:nvPr/>
        </p:nvSpPr>
        <p:spPr>
          <a:xfrm>
            <a:off x="848412" y="1404398"/>
            <a:ext cx="4722829" cy="483699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Speculum examination reveals thick curdy white discharge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 oral and topical antifungals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D593B-4955-D37C-09B6-73D26D962269}"/>
              </a:ext>
            </a:extLst>
          </p:cNvPr>
          <p:cNvSpPr txBox="1"/>
          <p:nvPr/>
        </p:nvSpPr>
        <p:spPr>
          <a:xfrm>
            <a:off x="2773838" y="616611"/>
            <a:ext cx="6094428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Candidiasis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4CE53-0D0B-934F-4914-5532DB569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205" y="1404397"/>
            <a:ext cx="4722829" cy="483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17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713263C-DA30-7D2A-22D5-86E78628C3D3}"/>
              </a:ext>
            </a:extLst>
          </p:cNvPr>
          <p:cNvSpPr txBox="1"/>
          <p:nvPr/>
        </p:nvSpPr>
        <p:spPr>
          <a:xfrm>
            <a:off x="890011" y="320747"/>
            <a:ext cx="10357314" cy="785885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Bacterial Vaginosis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3929A2-E4E1-21E8-3254-16A363FB00C7}"/>
              </a:ext>
            </a:extLst>
          </p:cNvPr>
          <p:cNvSpPr txBox="1"/>
          <p:nvPr/>
        </p:nvSpPr>
        <p:spPr>
          <a:xfrm>
            <a:off x="1010663" y="1604781"/>
            <a:ext cx="5085337" cy="372864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Caused by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Corynebacterium, </a:t>
            </a:r>
            <a:r>
              <a:rPr lang="en-US" sz="2000" b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Haemophilus</a:t>
            </a:r>
            <a:r>
              <a:rPr lang="en-US" sz="20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species, Gardnerella vaginalis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Milky white discharge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Strong fishy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odour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Nearly half will have no symptoms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1AEA3-DC29-C844-EAC7-B2E2DF545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39" t="10010" r="3375" b="9613"/>
          <a:stretch/>
        </p:blipFill>
        <p:spPr>
          <a:xfrm>
            <a:off x="6161988" y="1181692"/>
            <a:ext cx="5085337" cy="518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25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F64DBD-0021-F029-9D04-AC01620AF464}"/>
              </a:ext>
            </a:extLst>
          </p:cNvPr>
          <p:cNvSpPr txBox="1"/>
          <p:nvPr/>
        </p:nvSpPr>
        <p:spPr>
          <a:xfrm>
            <a:off x="942747" y="256151"/>
            <a:ext cx="9709542" cy="679313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Bacterial Vaginosis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9E7B8E-D3D4-E1DE-F819-DCA347230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4" t="21091" r="14586" b="17805"/>
          <a:stretch/>
        </p:blipFill>
        <p:spPr>
          <a:xfrm>
            <a:off x="6762040" y="1046375"/>
            <a:ext cx="3890249" cy="2429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0F6903-2AAA-6F51-5A59-B0615AA324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3611" t="8869" r="19760" b="5958"/>
          <a:stretch/>
        </p:blipFill>
        <p:spPr>
          <a:xfrm>
            <a:off x="6762040" y="3576151"/>
            <a:ext cx="3890249" cy="2583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307FBC-D8FE-9C88-5278-9F455F2ABDFD}"/>
              </a:ext>
            </a:extLst>
          </p:cNvPr>
          <p:cNvSpPr txBox="1"/>
          <p:nvPr/>
        </p:nvSpPr>
        <p:spPr>
          <a:xfrm>
            <a:off x="942747" y="1046375"/>
            <a:ext cx="5722004" cy="51706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Examination</a:t>
            </a:r>
          </a:p>
          <a:p>
            <a:pPr algn="l">
              <a:lnSpc>
                <a:spcPct val="150000"/>
              </a:lnSpc>
            </a:pPr>
            <a:r>
              <a:rPr lang="en-US" sz="2000" b="0" i="0" u="none" strike="noStrike" baseline="0" dirty="0">
                <a:latin typeface="Palatino-Roman"/>
              </a:rPr>
              <a:t>a thin grey white discharge and a vaginal pH increased to greater than 5</a:t>
            </a:r>
          </a:p>
          <a:p>
            <a:pPr algn="l">
              <a:lnSpc>
                <a:spcPct val="150000"/>
              </a:lnSpc>
            </a:pPr>
            <a:endParaRPr lang="en-US" sz="2000" b="0" i="0" u="none" strike="noStrike" baseline="0" dirty="0">
              <a:latin typeface="Palatino-Roman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investigations</a:t>
            </a:r>
          </a:p>
          <a:p>
            <a:pPr algn="l">
              <a:lnSpc>
                <a:spcPct val="150000"/>
              </a:lnSpc>
            </a:pPr>
            <a:r>
              <a:rPr lang="en-US" sz="2000" b="0" i="0" u="none" strike="noStrike" baseline="0" dirty="0">
                <a:latin typeface="Palatino-Roman"/>
              </a:rPr>
              <a:t> Gram stain shows 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Palatino-Roman"/>
              </a:rPr>
              <a:t>clue cells.</a:t>
            </a: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Palatino-Roman"/>
                <a:cs typeface="Arial" panose="020B0604020202020204" pitchFamily="34" charset="0"/>
              </a:rPr>
              <a:t>10 % KOH reveals </a:t>
            </a:r>
            <a:r>
              <a:rPr lang="en-US" sz="2000" dirty="0">
                <a:solidFill>
                  <a:srgbClr val="FF0000"/>
                </a:solidFill>
                <a:latin typeface="Palatino-Roman"/>
                <a:cs typeface="Arial" panose="020B0604020202020204" pitchFamily="34" charset="0"/>
              </a:rPr>
              <a:t>Fishy amine smell</a:t>
            </a:r>
          </a:p>
          <a:p>
            <a:pPr algn="l">
              <a:lnSpc>
                <a:spcPct val="150000"/>
              </a:lnSpc>
            </a:pPr>
            <a:endParaRPr lang="en-US" sz="2000" b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Treatment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Metronidazole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Clindamycin</a:t>
            </a:r>
          </a:p>
        </p:txBody>
      </p:sp>
    </p:spTree>
    <p:extLst>
      <p:ext uri="{BB962C8B-B14F-4D97-AF65-F5344CB8AC3E}">
        <p14:creationId xmlns:p14="http://schemas.microsoft.com/office/powerpoint/2010/main" val="71419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EBBD94-A1F3-BB47-620A-CF35AD252E04}"/>
              </a:ext>
            </a:extLst>
          </p:cNvPr>
          <p:cNvSpPr txBox="1"/>
          <p:nvPr/>
        </p:nvSpPr>
        <p:spPr>
          <a:xfrm>
            <a:off x="802637" y="1104974"/>
            <a:ext cx="5937530" cy="51706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§"/>
              <a:defRPr sz="2400">
                <a:latin typeface="Aharoni" panose="02010803020104030203" pitchFamily="2" charset="-79"/>
                <a:cs typeface="Aharoni" panose="02010803020104030203" pitchFamily="2" charset="-79"/>
              </a:defRPr>
            </a:lvl1pPr>
            <a:lvl2pPr marL="742950" lvl="1" indent="-285750">
              <a:buFont typeface="Wingdings" panose="05000000000000000000" pitchFamily="2" charset="2"/>
              <a:buChar char="Ø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Sexual Transmission</a:t>
            </a:r>
          </a:p>
          <a:p>
            <a:pPr>
              <a:lnSpc>
                <a:spcPct val="15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Caused By: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Trichomonas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vaginalis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Symptoms: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Offensive purulent yellow green discharge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Dysuria 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Vulval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irritation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C03237-A0BF-6693-9792-208CB886BC34}"/>
              </a:ext>
            </a:extLst>
          </p:cNvPr>
          <p:cNvSpPr txBox="1"/>
          <p:nvPr/>
        </p:nvSpPr>
        <p:spPr>
          <a:xfrm>
            <a:off x="802637" y="348792"/>
            <a:ext cx="10869532" cy="587699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Trichomonas Vaginalis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AA694-EFBF-2B7B-14B3-501954227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66" t="62717" r="34082" b="1313"/>
          <a:stretch/>
        </p:blipFill>
        <p:spPr>
          <a:xfrm>
            <a:off x="6864333" y="1104974"/>
            <a:ext cx="4807836" cy="513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65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A173CC-AB6C-64F9-A821-C5F706A435AF}"/>
              </a:ext>
            </a:extLst>
          </p:cNvPr>
          <p:cNvSpPr txBox="1"/>
          <p:nvPr/>
        </p:nvSpPr>
        <p:spPr>
          <a:xfrm>
            <a:off x="961023" y="309054"/>
            <a:ext cx="10473689" cy="590931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Trichomonas Vaginalis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2FB25B-8617-7367-FDAB-BF0727728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71" t="28903" r="20201" b="23582"/>
          <a:stretch/>
        </p:blipFill>
        <p:spPr>
          <a:xfrm>
            <a:off x="6757312" y="982176"/>
            <a:ext cx="4677401" cy="5113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4784F3-B5FD-2C3E-2F59-28F734B01970}"/>
              </a:ext>
            </a:extLst>
          </p:cNvPr>
          <p:cNvSpPr txBox="1"/>
          <p:nvPr/>
        </p:nvSpPr>
        <p:spPr>
          <a:xfrm>
            <a:off x="961024" y="982176"/>
            <a:ext cx="5713153" cy="51706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Examination: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Strawberry cervix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Foul smelling, frothy and mucopurulent Green/Grey discharge</a:t>
            </a: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investigations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Diagnosed by identifying Flagellate on a wet film</a:t>
            </a: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Metronidazole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286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01C2C6-2F47-9173-B050-71B36DE7C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095375"/>
            <a:ext cx="11369039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424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B4D0F-3B74-4AAC-F273-83E4F29D6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40" y="301660"/>
            <a:ext cx="11532120" cy="779282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Vaginal intraepithelial </a:t>
            </a:r>
            <a:r>
              <a:rPr lang="en-US" sz="3200" dirty="0" err="1">
                <a:solidFill>
                  <a:schemeClr val="bg1"/>
                </a:solidFill>
              </a:rPr>
              <a:t>neoplasia</a:t>
            </a:r>
            <a:r>
              <a:rPr lang="en-US" sz="3200" dirty="0">
                <a:solidFill>
                  <a:schemeClr val="bg1"/>
                </a:solidFill>
              </a:rPr>
              <a:t> (VAIN)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A92AE0-D4ED-8038-CA3D-99A3380D92CA}"/>
              </a:ext>
            </a:extLst>
          </p:cNvPr>
          <p:cNvSpPr txBox="1"/>
          <p:nvPr/>
        </p:nvSpPr>
        <p:spPr>
          <a:xfrm>
            <a:off x="329940" y="1212951"/>
            <a:ext cx="6004873" cy="53245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1-6 %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Almost always in upper vagina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Mean age is </a:t>
            </a:r>
            <a:r>
              <a:rPr lang="en-US" sz="2000" b="1" dirty="0">
                <a:solidFill>
                  <a:srgbClr val="FF0000"/>
                </a:solidFill>
              </a:rPr>
              <a:t>52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/>
              <a:t>ETIOLOGY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Human Papilloma Virus ( HPV) </a:t>
            </a:r>
            <a:r>
              <a:rPr lang="en-US" sz="2000" b="1" dirty="0"/>
              <a:t>98%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Weakened immune system patients(chemotherapy, radiotherapy , immunosuppressive therapy)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VAIN 1  mild dysplasia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VAIN 2 moderate dysplasia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VAIN 3 severe dysplasia /carcinoma in situ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C5F4D4-4DBC-555C-B2E6-4F34B64EF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610" y="1212951"/>
            <a:ext cx="5391450" cy="53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701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F9CFB2-4462-C0CB-24D7-E54B08A7BB64}"/>
              </a:ext>
            </a:extLst>
          </p:cNvPr>
          <p:cNvSpPr txBox="1"/>
          <p:nvPr/>
        </p:nvSpPr>
        <p:spPr>
          <a:xfrm>
            <a:off x="772997" y="1282045"/>
            <a:ext cx="6183984" cy="465044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dirty="0"/>
              <a:t>DIAGNOSIS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abnormal cytology seen in vaginal vault specimen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TREATMENT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Excision biopsy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5-fluorouracil cream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Laser evaporation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Surgery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6308A9-955A-1137-294C-F279261C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97" y="358218"/>
            <a:ext cx="10652290" cy="694785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Vaginal intraepithelial neoplasia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F07268-654B-543A-C500-132B00A22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067" y="1282045"/>
            <a:ext cx="4329936" cy="2775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1F5A72-95AD-255F-3EAE-DC6F3BEB54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1" t="22914" r="3350" b="21736"/>
          <a:stretch/>
        </p:blipFill>
        <p:spPr>
          <a:xfrm>
            <a:off x="7089066" y="4057613"/>
            <a:ext cx="4336221" cy="18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65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E80EC-D947-2570-64A5-60470CB80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9" cy="2661052"/>
          </a:xfrm>
        </p:spPr>
        <p:txBody>
          <a:bodyPr/>
          <a:lstStyle/>
          <a:p>
            <a:pPr algn="r">
              <a:defRPr/>
            </a:pPr>
            <a:r>
              <a:rPr lang="en-US" sz="4400" dirty="0">
                <a:solidFill>
                  <a:schemeClr val="tx1"/>
                </a:solidFill>
              </a:rPr>
              <a:t>SEQUENCE OF LGIS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834A78-8DB0-B2F4-FFE7-CF1B54AA20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249138"/>
              </p:ext>
            </p:extLst>
          </p:nvPr>
        </p:nvGraphicFramePr>
        <p:xfrm>
          <a:off x="5437509" y="777860"/>
          <a:ext cx="5955658" cy="5385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235892-8B36-14A5-09CD-A080B6E93960}"/>
              </a:ext>
            </a:extLst>
          </p:cNvPr>
          <p:cNvSpPr txBox="1"/>
          <p:nvPr/>
        </p:nvSpPr>
        <p:spPr>
          <a:xfrm>
            <a:off x="1402465" y="317225"/>
            <a:ext cx="9387067" cy="590931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Vaginal carcinoma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E64DB-7072-0069-F89A-F36E3BD74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9114" r="315" b="66245"/>
          <a:stretch/>
        </p:blipFill>
        <p:spPr>
          <a:xfrm>
            <a:off x="1402464" y="1133011"/>
            <a:ext cx="9387067" cy="50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8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A4F64A-C450-92A4-98DC-49B980A68C3C}"/>
              </a:ext>
            </a:extLst>
          </p:cNvPr>
          <p:cNvSpPr txBox="1"/>
          <p:nvPr/>
        </p:nvSpPr>
        <p:spPr>
          <a:xfrm>
            <a:off x="1431402" y="307799"/>
            <a:ext cx="9329196" cy="590931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Vaginal carcinoma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1842DA-57AF-FA37-3101-7975F3EFA268}"/>
              </a:ext>
            </a:extLst>
          </p:cNvPr>
          <p:cNvSpPr txBox="1"/>
          <p:nvPr/>
        </p:nvSpPr>
        <p:spPr>
          <a:xfrm>
            <a:off x="1473841" y="1342582"/>
            <a:ext cx="9329195" cy="25545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Rare,</a:t>
            </a:r>
            <a:r>
              <a:rPr lang="en-US" sz="2000" b="1" dirty="0">
                <a:solidFill>
                  <a:srgbClr val="FF0000"/>
                </a:solidFill>
              </a:rPr>
              <a:t>1-2%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dirty="0"/>
              <a:t>of all Gynecological malignancies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Mostly occurs in women </a:t>
            </a:r>
            <a:r>
              <a:rPr lang="en-US" sz="2000" b="1" dirty="0">
                <a:solidFill>
                  <a:srgbClr val="FF0000"/>
                </a:solidFill>
              </a:rPr>
              <a:t>&gt;60 years </a:t>
            </a:r>
            <a:r>
              <a:rPr lang="en-US" sz="2000" dirty="0"/>
              <a:t>of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/>
            <a:r>
              <a:rPr lang="en-US" sz="2000" b="1" dirty="0"/>
              <a:t>Etiology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Cause in unknown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Predisposing/ associated factors are.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0BBC01D-C63E-E5D4-3D57-4585C3307A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865855"/>
              </p:ext>
            </p:extLst>
          </p:nvPr>
        </p:nvGraphicFramePr>
        <p:xfrm>
          <a:off x="1473842" y="3842795"/>
          <a:ext cx="9329195" cy="2584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7872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96352B-DD52-97DC-62D9-3663BBB18402}"/>
              </a:ext>
            </a:extLst>
          </p:cNvPr>
          <p:cNvSpPr txBox="1"/>
          <p:nvPr/>
        </p:nvSpPr>
        <p:spPr>
          <a:xfrm>
            <a:off x="744717" y="282804"/>
            <a:ext cx="10595727" cy="1048285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Vaginal carcinoma</a:t>
            </a:r>
          </a:p>
          <a:p>
            <a:r>
              <a:rPr lang="en-US" sz="3200" dirty="0">
                <a:solidFill>
                  <a:schemeClr val="bg1"/>
                </a:solidFill>
              </a:rPr>
              <a:t>Pathology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58B3A92-5CEC-5FEC-B5C3-B1C221A420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4029532"/>
              </p:ext>
            </p:extLst>
          </p:nvPr>
        </p:nvGraphicFramePr>
        <p:xfrm>
          <a:off x="1498862" y="1666754"/>
          <a:ext cx="9172280" cy="4471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4637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2B8675-F7C0-FAA1-1AF4-29B4A0D0E66B}"/>
              </a:ext>
            </a:extLst>
          </p:cNvPr>
          <p:cNvSpPr txBox="1"/>
          <p:nvPr/>
        </p:nvSpPr>
        <p:spPr>
          <a:xfrm>
            <a:off x="313342" y="300303"/>
            <a:ext cx="11472258" cy="590931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Vaginal carcinoma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406EDF-C807-DA13-56E8-D562F43C45FB}"/>
              </a:ext>
            </a:extLst>
          </p:cNvPr>
          <p:cNvSpPr txBox="1"/>
          <p:nvPr/>
        </p:nvSpPr>
        <p:spPr>
          <a:xfrm>
            <a:off x="313342" y="919678"/>
            <a:ext cx="7711440" cy="563231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§"/>
              <a:defRPr sz="2400">
                <a:latin typeface="Aharoni" panose="02010803020104030203" pitchFamily="2" charset="-79"/>
                <a:cs typeface="Aharoni" panose="02010803020104030203" pitchFamily="2" charset="-79"/>
              </a:defRPr>
            </a:lvl1pPr>
            <a:lvl2pPr marL="742950" lvl="1" indent="-285750">
              <a:buFont typeface="Wingdings" panose="05000000000000000000" pitchFamily="2" charset="2"/>
              <a:buChar char="Ø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Presentation: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sz="2000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Depends on st</a:t>
            </a: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Most common features 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Vaginal Bleeding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50%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Urinary symptoms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Abdominal pain/ Mass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Asymptomatic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b="1" i="0" dirty="0">
              <a:solidFill>
                <a:schemeClr val="accent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occur at any site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common is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3</a:t>
            </a:r>
            <a:r>
              <a:rPr lang="en-US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vagina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from small ulcer of &lt;1cm in diameter to large pelvic masses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Majority are of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to 4cm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diameter</a:t>
            </a:r>
          </a:p>
          <a:p>
            <a:pPr marL="0" indent="0">
              <a:buNone/>
            </a:pPr>
            <a:endParaRPr lang="en-US" sz="2000" dirty="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5FE986-3C9C-342A-FED5-8620DA384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393" y="919678"/>
            <a:ext cx="3620207" cy="5632311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96C8CD8A-EC72-66AF-1FEA-56CA3BEDB3FF}"/>
              </a:ext>
            </a:extLst>
          </p:cNvPr>
          <p:cNvSpPr/>
          <p:nvPr/>
        </p:nvSpPr>
        <p:spPr>
          <a:xfrm>
            <a:off x="8165393" y="3735833"/>
            <a:ext cx="1315039" cy="7447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68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5D29D9-02F5-D248-C79F-BE2F13521168}"/>
              </a:ext>
            </a:extLst>
          </p:cNvPr>
          <p:cNvSpPr txBox="1"/>
          <p:nvPr/>
        </p:nvSpPr>
        <p:spPr>
          <a:xfrm>
            <a:off x="582979" y="318587"/>
            <a:ext cx="10911840" cy="590931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FIGO Classification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B9ECA-23AF-9277-F4C2-0B0BD0C5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79" y="1063942"/>
            <a:ext cx="10911840" cy="53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32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467429-4844-4648-6D91-03C5BC6AC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09" y="424628"/>
            <a:ext cx="11001080" cy="59181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97521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0AB946-F239-51F6-F42A-AF87FA734F1C}"/>
              </a:ext>
            </a:extLst>
          </p:cNvPr>
          <p:cNvSpPr txBox="1"/>
          <p:nvPr/>
        </p:nvSpPr>
        <p:spPr>
          <a:xfrm>
            <a:off x="518160" y="430347"/>
            <a:ext cx="11125200" cy="590931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Assessment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5ABCE-EA6D-440C-947E-CC730FBC5D2D}"/>
              </a:ext>
            </a:extLst>
          </p:cNvPr>
          <p:cNvSpPr txBox="1"/>
          <p:nvPr/>
        </p:nvSpPr>
        <p:spPr>
          <a:xfrm>
            <a:off x="525620" y="1099592"/>
            <a:ext cx="6484780" cy="49197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/>
              <a:t>Performed under General anesthesia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 </a:t>
            </a:r>
            <a:r>
              <a:rPr lang="en-US" sz="2000" dirty="0"/>
              <a:t>Full thickness Biopsy for Histology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Combined rectal and vaginal examination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Cystoscopy and sigmoidoscopy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Chest Xray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Intravenous </a:t>
            </a:r>
            <a:r>
              <a:rPr lang="en-US" sz="2000" dirty="0" err="1"/>
              <a:t>Urogram</a:t>
            </a:r>
            <a:endParaRPr lang="en-US" sz="20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Rectal USG/MRI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2AB6E-92E2-0776-7F6E-04A958D38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017" y="1099592"/>
            <a:ext cx="4620443" cy="49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917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9E30DF-5A6D-1C98-F94D-D801A45EBE09}"/>
              </a:ext>
            </a:extLst>
          </p:cNvPr>
          <p:cNvSpPr txBox="1"/>
          <p:nvPr/>
        </p:nvSpPr>
        <p:spPr>
          <a:xfrm>
            <a:off x="457200" y="430347"/>
            <a:ext cx="11308080" cy="590931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Treatment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BEC2D3-E1B8-1CA9-C8C7-D8C2BBAD00DF}"/>
              </a:ext>
            </a:extLst>
          </p:cNvPr>
          <p:cNvSpPr txBox="1"/>
          <p:nvPr/>
        </p:nvSpPr>
        <p:spPr>
          <a:xfrm>
            <a:off x="441960" y="1171356"/>
            <a:ext cx="11308080" cy="37856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Radiotherapy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Mid tumor dose should be </a:t>
            </a:r>
            <a:r>
              <a:rPr lang="en-US" sz="2000" b="1" dirty="0">
                <a:solidFill>
                  <a:schemeClr val="accent6"/>
                </a:solidFill>
              </a:rPr>
              <a:t>75Gy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endParaRPr lang="en-US" sz="2000" b="1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Teletherapy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Brachytherapy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Combination of two</a:t>
            </a:r>
          </a:p>
          <a:p>
            <a:pPr algn="ctr"/>
            <a:r>
              <a:rPr lang="en-US" sz="2000" b="1" dirty="0"/>
              <a:t>Complications</a:t>
            </a:r>
          </a:p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10 to 20%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43883-BDE3-DE52-6C22-61B3FB2C0D18}"/>
              </a:ext>
            </a:extLst>
          </p:cNvPr>
          <p:cNvSpPr txBox="1"/>
          <p:nvPr/>
        </p:nvSpPr>
        <p:spPr>
          <a:xfrm>
            <a:off x="1717041" y="4363885"/>
            <a:ext cx="4394200" cy="193899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Proctitis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Cystitis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Vulvar excoriation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Ulceration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Vaginal necrosis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F1BF8-4C81-9060-1982-0B0CF5019A73}"/>
              </a:ext>
            </a:extLst>
          </p:cNvPr>
          <p:cNvSpPr txBox="1"/>
          <p:nvPr/>
        </p:nvSpPr>
        <p:spPr>
          <a:xfrm>
            <a:off x="6309884" y="4363885"/>
            <a:ext cx="4053316" cy="193899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Chronic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Vesicovaginal or rectovaginal fistula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Renal stricture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Vaginal stenosis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9452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137B9-5051-2B89-0542-748B644B1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58" b="61350"/>
          <a:stretch/>
        </p:blipFill>
        <p:spPr>
          <a:xfrm>
            <a:off x="1325534" y="1226916"/>
            <a:ext cx="9346324" cy="52007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7EB955-A40E-3CF6-4505-BAF3DC090808}"/>
              </a:ext>
            </a:extLst>
          </p:cNvPr>
          <p:cNvSpPr txBox="1"/>
          <p:nvPr/>
        </p:nvSpPr>
        <p:spPr>
          <a:xfrm>
            <a:off x="1325534" y="430347"/>
            <a:ext cx="9346324" cy="590931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Radiotherapy</a:t>
            </a:r>
          </a:p>
        </p:txBody>
      </p:sp>
    </p:spTree>
    <p:extLst>
      <p:ext uri="{BB962C8B-B14F-4D97-AF65-F5344CB8AC3E}">
        <p14:creationId xmlns:p14="http://schemas.microsoft.com/office/powerpoint/2010/main" val="39457795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920DBB-58B0-EAC2-0AC5-36A86DD8CE09}"/>
              </a:ext>
            </a:extLst>
          </p:cNvPr>
          <p:cNvSpPr txBox="1"/>
          <p:nvPr/>
        </p:nvSpPr>
        <p:spPr>
          <a:xfrm>
            <a:off x="751840" y="430347"/>
            <a:ext cx="10566400" cy="590931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Surgery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6A6E0-7BCD-6BE3-EFB0-0DA5E765445B}"/>
              </a:ext>
            </a:extLst>
          </p:cNvPr>
          <p:cNvSpPr txBox="1"/>
          <p:nvPr/>
        </p:nvSpPr>
        <p:spPr>
          <a:xfrm>
            <a:off x="751840" y="1239520"/>
            <a:ext cx="10566400" cy="489364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Indications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Stage 1 tumor  in upper one 1/3 of vagina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Small mobile stage 1 tumor in lower segment of vagina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Bulky lesions that  are less likely to be cured by Radiotherapy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en-US" sz="2400" b="1" dirty="0"/>
              <a:t>Complications of Surgery</a:t>
            </a:r>
          </a:p>
          <a:p>
            <a:pPr algn="ctr">
              <a:lnSpc>
                <a:spcPct val="150000"/>
              </a:lnSpc>
            </a:pPr>
            <a:endParaRPr lang="en-US" sz="2000" b="1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Urinary problems(Stress/ Urge incontinence)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Fistula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Sexual Dysfunction</a:t>
            </a:r>
          </a:p>
        </p:txBody>
      </p:sp>
    </p:spTree>
    <p:extLst>
      <p:ext uri="{BB962C8B-B14F-4D97-AF65-F5344CB8AC3E}">
        <p14:creationId xmlns:p14="http://schemas.microsoft.com/office/powerpoint/2010/main" val="959074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A216-FD46-B844-89EB-2E10608CC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49" y="257347"/>
            <a:ext cx="11474183" cy="805058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b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Vulvar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9E026-EF9E-414B-9265-D007255E0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5571" y="1272619"/>
            <a:ext cx="6457361" cy="5128180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000" b="1" dirty="0"/>
              <a:t>The vulva (external genitalia ) includes:</a:t>
            </a:r>
          </a:p>
          <a:p>
            <a:r>
              <a:rPr lang="en-US" sz="2000" b="1" dirty="0"/>
              <a:t>Mons pubis</a:t>
            </a:r>
          </a:p>
          <a:p>
            <a:r>
              <a:rPr lang="en-US" sz="2000" b="1" dirty="0"/>
              <a:t>Clitoris</a:t>
            </a:r>
          </a:p>
          <a:p>
            <a:r>
              <a:rPr lang="en-US" sz="2000" b="1" dirty="0"/>
              <a:t>Labia majora and minora</a:t>
            </a:r>
          </a:p>
          <a:p>
            <a:r>
              <a:rPr lang="en-US" sz="2000" b="1" dirty="0"/>
              <a:t>Perineum</a:t>
            </a:r>
            <a:r>
              <a:rPr lang="en-US" sz="2000" dirty="0"/>
              <a:t>: a less hairy skin &amp; subcutaneous tissue area lying between the vaginal orifice &amp; the anus &amp; covering the perineal body. </a:t>
            </a:r>
          </a:p>
          <a:p>
            <a:pPr marL="0" indent="0">
              <a:buNone/>
            </a:pPr>
            <a:r>
              <a:rPr lang="en-US" sz="2000" dirty="0"/>
              <a:t>   Its length is 2-5 cm  </a:t>
            </a:r>
          </a:p>
          <a:p>
            <a:r>
              <a:rPr lang="en-US" sz="2000" b="1" dirty="0"/>
              <a:t>Vestibule</a:t>
            </a:r>
            <a:r>
              <a:rPr lang="en-US" sz="2000" dirty="0"/>
              <a:t>:  It is the area of smooth skin lying within the labia minora &amp; in front of the vaginal orifice.</a:t>
            </a:r>
          </a:p>
          <a:p>
            <a:r>
              <a:rPr lang="en-US" sz="2000" b="1" dirty="0"/>
              <a:t>Hymen</a:t>
            </a:r>
          </a:p>
        </p:txBody>
      </p:sp>
      <p:pic>
        <p:nvPicPr>
          <p:cNvPr id="5" name="Content Placeholder 3" descr="A diagram of a person's body&#10;&#10;Description automatically generated">
            <a:extLst>
              <a:ext uri="{FF2B5EF4-FFF2-40B4-BE49-F238E27FC236}">
                <a16:creationId xmlns:a16="http://schemas.microsoft.com/office/drawing/2014/main" id="{7D64E958-7D5A-2446-B838-4BEC6B70C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9" r="90" b="4768"/>
          <a:stretch/>
        </p:blipFill>
        <p:spPr>
          <a:xfrm>
            <a:off x="318749" y="1272619"/>
            <a:ext cx="5016821" cy="512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5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3AB3D4-FB9B-20C0-9FBA-99DD094F4882}"/>
              </a:ext>
            </a:extLst>
          </p:cNvPr>
          <p:cNvSpPr txBox="1"/>
          <p:nvPr/>
        </p:nvSpPr>
        <p:spPr>
          <a:xfrm>
            <a:off x="914399" y="430347"/>
            <a:ext cx="10509822" cy="590931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Chemotherapy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80E0A3-D91E-1A9A-0102-9E28DBA7568A}"/>
              </a:ext>
            </a:extLst>
          </p:cNvPr>
          <p:cNvSpPr txBox="1"/>
          <p:nvPr/>
        </p:nvSpPr>
        <p:spPr>
          <a:xfrm>
            <a:off x="914399" y="1472788"/>
            <a:ext cx="6522721" cy="466127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D0D0D"/>
                </a:solidFill>
                <a:effectLst/>
                <a:latin typeface="Söhne"/>
              </a:rPr>
              <a:t>Limited published research on chemotherapy.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D0D0D"/>
                </a:solidFill>
                <a:effectLst/>
                <a:latin typeface="Söhne"/>
              </a:rPr>
              <a:t>Chemotherapy mainly for advanced cases.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D0D0D"/>
                </a:solidFill>
                <a:effectLst/>
                <a:latin typeface="Söhne"/>
              </a:rPr>
              <a:t>Squamous cancer: chemotherapy still experimental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D0D0D"/>
              </a:solidFill>
              <a:latin typeface="Söhne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0D0D0D"/>
              </a:solidFill>
              <a:effectLst/>
              <a:latin typeface="Söhne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D0D0D"/>
                </a:solidFill>
                <a:latin typeface="Söhne"/>
              </a:rPr>
              <a:t>Side Effects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D0D0D"/>
                </a:solidFill>
                <a:latin typeface="Söhne"/>
              </a:rPr>
              <a:t>Fatigue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D0D0D"/>
                </a:solidFill>
                <a:latin typeface="Söhne"/>
              </a:rPr>
              <a:t>Mouth ulcers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D0D0D"/>
                </a:solidFill>
                <a:latin typeface="Söhne"/>
              </a:rPr>
              <a:t>Hair loss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D0D0D"/>
                </a:solidFill>
                <a:latin typeface="Söhne"/>
              </a:rPr>
              <a:t>constipation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A8431-9768-838A-876B-59A00C44F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811" y="1472788"/>
            <a:ext cx="3861410" cy="466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159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8E410BD-DF59-1800-A030-B3F2900D4D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5610085"/>
              </p:ext>
            </p:extLst>
          </p:nvPr>
        </p:nvGraphicFramePr>
        <p:xfrm>
          <a:off x="802640" y="719666"/>
          <a:ext cx="10414000" cy="5528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14128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ECE192-6C89-F607-176F-9620AE9A0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33387"/>
            <a:ext cx="685800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344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8BA989-DE3F-5555-6AB5-6C0A0CE23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58" y="603316"/>
            <a:ext cx="10614580" cy="56372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325715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84C0DFF-F6F3-AA44-967C-AF59FAE29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74" y="282804"/>
            <a:ext cx="10162094" cy="1018095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Squamous Cell Hyperplasia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(Atopic Eczema/Neurodermatitis)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2BEFC-3481-3B67-123B-0BA359712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974" y="2052373"/>
            <a:ext cx="5618374" cy="4207024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/>
              <a:t>Benign epithelial thickening and hyperkeratosis </a:t>
            </a:r>
          </a:p>
          <a:p>
            <a:pPr lvl="0">
              <a:lnSpc>
                <a:spcPct val="150000"/>
              </a:lnSpc>
            </a:pPr>
            <a:r>
              <a:rPr lang="en-US" sz="2000" dirty="0"/>
              <a:t>Acute phase with red/moist lesions </a:t>
            </a:r>
          </a:p>
          <a:p>
            <a:pPr lvl="0">
              <a:lnSpc>
                <a:spcPct val="150000"/>
              </a:lnSpc>
            </a:pPr>
            <a:r>
              <a:rPr lang="en-US" sz="2000" dirty="0"/>
              <a:t>Causing pruritus leading to rubbing &amp; scratching </a:t>
            </a:r>
          </a:p>
          <a:p>
            <a:pPr lvl="0">
              <a:lnSpc>
                <a:spcPct val="150000"/>
              </a:lnSpc>
            </a:pPr>
            <a:r>
              <a:rPr lang="en-US" sz="2000" dirty="0"/>
              <a:t>Circumscribed, single or unifocal </a:t>
            </a:r>
          </a:p>
          <a:p>
            <a:pPr lvl="0">
              <a:lnSpc>
                <a:spcPct val="150000"/>
              </a:lnSpc>
            </a:pPr>
            <a:r>
              <a:rPr lang="en-US" sz="2000" dirty="0"/>
              <a:t>Raised white lesions on vulva or labia majora and clitoris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90E295-91B6-6DE0-094D-79A40A8A58A0}"/>
              </a:ext>
            </a:extLst>
          </p:cNvPr>
          <p:cNvSpPr txBox="1"/>
          <p:nvPr/>
        </p:nvSpPr>
        <p:spPr>
          <a:xfrm>
            <a:off x="3544479" y="1415026"/>
            <a:ext cx="6212266" cy="523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kern="1200" dirty="0">
                <a:solidFill>
                  <a:schemeClr val="bg1"/>
                </a:solidFill>
              </a:rPr>
              <a:t>Physical Appearance</a:t>
            </a:r>
            <a:endParaRPr lang="en-US" sz="2800" kern="1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DF121-29C7-AB98-9279-9DBC19403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348" y="2052374"/>
            <a:ext cx="4543720" cy="42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343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456642D-E760-5C48-1A2B-A97996ABE64A}"/>
              </a:ext>
            </a:extLst>
          </p:cNvPr>
          <p:cNvSpPr txBox="1"/>
          <p:nvPr/>
        </p:nvSpPr>
        <p:spPr>
          <a:xfrm>
            <a:off x="2036191" y="1543185"/>
            <a:ext cx="7843100" cy="523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Treatment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7EED0-BEB5-9C71-A666-45A3821C6260}"/>
              </a:ext>
            </a:extLst>
          </p:cNvPr>
          <p:cNvSpPr txBox="1">
            <a:spLocks/>
          </p:cNvSpPr>
          <p:nvPr/>
        </p:nvSpPr>
        <p:spPr>
          <a:xfrm>
            <a:off x="904974" y="282804"/>
            <a:ext cx="10162094" cy="1018095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</a:rPr>
              <a:t>Squamous Cell Hyperplasia </a:t>
            </a:r>
            <a:br>
              <a:rPr lang="en-US" sz="3600">
                <a:solidFill>
                  <a:schemeClr val="bg1"/>
                </a:solidFill>
              </a:rPr>
            </a:br>
            <a:r>
              <a:rPr lang="en-US" sz="3600">
                <a:solidFill>
                  <a:schemeClr val="bg1"/>
                </a:solidFill>
              </a:rPr>
              <a:t>(Atopic Eczema/Neurodermatitis)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946EA-CB8C-B528-AF75-A322429D0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0" t="23024" b="22434"/>
          <a:stretch/>
        </p:blipFill>
        <p:spPr>
          <a:xfrm>
            <a:off x="4640848" y="2201257"/>
            <a:ext cx="3419070" cy="2868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F8CF8D-E9AC-1114-7F15-7DD06C726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83" y="2147053"/>
            <a:ext cx="3723637" cy="2877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360110-C75C-638D-7C1B-8BB744E33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233" y="2201257"/>
            <a:ext cx="3165065" cy="2868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1488AC-809D-7982-3E99-F9245673641D}"/>
              </a:ext>
            </a:extLst>
          </p:cNvPr>
          <p:cNvSpPr txBox="1"/>
          <p:nvPr/>
        </p:nvSpPr>
        <p:spPr>
          <a:xfrm>
            <a:off x="941142" y="5388782"/>
            <a:ext cx="3199071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 Sitz bath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1B7BC-56FB-F7EF-50AC-A42310C7AE96}"/>
              </a:ext>
            </a:extLst>
          </p:cNvPr>
          <p:cNvSpPr txBox="1"/>
          <p:nvPr/>
        </p:nvSpPr>
        <p:spPr>
          <a:xfrm>
            <a:off x="4640848" y="5388782"/>
            <a:ext cx="3391307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spcAft>
                <a:spcPct val="15000"/>
              </a:spcAft>
            </a:pPr>
            <a:r>
              <a:rPr lang="en-US" sz="1800" dirty="0">
                <a:solidFill>
                  <a:schemeClr val="tx1"/>
                </a:solidFill>
              </a:rPr>
              <a:t>Oral antihistamines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C5794-BF17-6190-9744-42E78B3FBF32}"/>
              </a:ext>
            </a:extLst>
          </p:cNvPr>
          <p:cNvSpPr txBox="1"/>
          <p:nvPr/>
        </p:nvSpPr>
        <p:spPr>
          <a:xfrm>
            <a:off x="8498233" y="5376005"/>
            <a:ext cx="3165065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spcAft>
                <a:spcPct val="15000"/>
              </a:spcAft>
            </a:pPr>
            <a:r>
              <a:rPr lang="en-US" sz="1800" dirty="0">
                <a:solidFill>
                  <a:schemeClr val="tx1"/>
                </a:solidFill>
              </a:rPr>
              <a:t> topical steroid </a:t>
            </a:r>
          </a:p>
        </p:txBody>
      </p:sp>
    </p:spTree>
    <p:extLst>
      <p:ext uri="{BB962C8B-B14F-4D97-AF65-F5344CB8AC3E}">
        <p14:creationId xmlns:p14="http://schemas.microsoft.com/office/powerpoint/2010/main" val="42459990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3C503-9672-424B-8783-54EAF7540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99" y="249811"/>
            <a:ext cx="11406433" cy="674263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Benign Vulvar lumps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14F5B-FC69-3C42-8578-720B03B2E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99" y="1027768"/>
            <a:ext cx="11406433" cy="5476727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000" dirty="0"/>
              <a:t>Bartholin’s cyst.</a:t>
            </a:r>
          </a:p>
          <a:p>
            <a:r>
              <a:rPr lang="en-US" sz="2000" dirty="0"/>
              <a:t>Epidermal inclusion cyst.</a:t>
            </a:r>
          </a:p>
          <a:p>
            <a:r>
              <a:rPr lang="en-US" sz="2000" dirty="0"/>
              <a:t>Skene’s duct cyst.</a:t>
            </a:r>
          </a:p>
          <a:p>
            <a:r>
              <a:rPr lang="en-US" sz="2000" dirty="0"/>
              <a:t>Congenital mucous cysts: arise from mesonephric ducts remnants.</a:t>
            </a:r>
          </a:p>
          <a:p>
            <a:r>
              <a:rPr lang="en-US" sz="2000" dirty="0"/>
              <a:t> Cyst of the canal of </a:t>
            </a:r>
            <a:r>
              <a:rPr lang="en-US" sz="2000" dirty="0" err="1"/>
              <a:t>Nuck</a:t>
            </a:r>
            <a:r>
              <a:rPr lang="en-US" sz="2000" dirty="0"/>
              <a:t>: can give rise to hydrocele in labia majora.</a:t>
            </a:r>
          </a:p>
          <a:p>
            <a:r>
              <a:rPr lang="en-US" sz="2000" dirty="0"/>
              <a:t> Sebaceous cyst.</a:t>
            </a:r>
          </a:p>
          <a:p>
            <a:r>
              <a:rPr lang="en-US" sz="2000" dirty="0"/>
              <a:t> Papillomatosis (solid).</a:t>
            </a:r>
          </a:p>
          <a:p>
            <a:r>
              <a:rPr lang="en-US" sz="2000" dirty="0"/>
              <a:t> Fibroma (solid).</a:t>
            </a:r>
          </a:p>
          <a:p>
            <a:r>
              <a:rPr lang="en-US" sz="2000" dirty="0"/>
              <a:t>Lipoma (solid).</a:t>
            </a:r>
          </a:p>
          <a:p>
            <a:r>
              <a:rPr lang="en-US" sz="2000" dirty="0" err="1"/>
              <a:t>Condylomata</a:t>
            </a:r>
            <a:r>
              <a:rPr lang="en-US" sz="2000" dirty="0"/>
              <a:t> (solid).</a:t>
            </a:r>
          </a:p>
          <a:p>
            <a:r>
              <a:rPr lang="en-US" sz="2000" dirty="0"/>
              <a:t> Cysts are either congenital or arise from obstructed glands.</a:t>
            </a:r>
          </a:p>
          <a:p>
            <a:r>
              <a:rPr lang="en-US" sz="2000" dirty="0"/>
              <a:t>Manifestations arise from the cysts or from infection.</a:t>
            </a:r>
          </a:p>
        </p:txBody>
      </p:sp>
    </p:spTree>
    <p:extLst>
      <p:ext uri="{BB962C8B-B14F-4D97-AF65-F5344CB8AC3E}">
        <p14:creationId xmlns:p14="http://schemas.microsoft.com/office/powerpoint/2010/main" val="26329636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D24C0-9A9C-6C4D-8E71-C4CCB9525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00" y="329937"/>
            <a:ext cx="10742600" cy="942681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Skene’s Gland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3AC90-3819-DA41-AAB9-924A893B2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040" y="1366887"/>
            <a:ext cx="6167673" cy="4823601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Found on each side of urethra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Normally neither seen nor felt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/>
              <a:t>  </a:t>
            </a:r>
            <a:r>
              <a:rPr lang="en-US" sz="2000" b="1" dirty="0" err="1"/>
              <a:t>Skenitis</a:t>
            </a:r>
            <a:r>
              <a:rPr lang="en-US" sz="20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  May become swollen and tender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  particularly with GC or chlamydia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 </a:t>
            </a:r>
            <a:r>
              <a:rPr lang="en-US" sz="2000" b="1" dirty="0"/>
              <a:t>Treatment:  </a:t>
            </a:r>
            <a:r>
              <a:rPr lang="en-US" sz="2000" dirty="0"/>
              <a:t>Drainage.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  </a:t>
            </a:r>
            <a:r>
              <a:rPr lang="en-US" sz="2000" b="1" dirty="0"/>
              <a:t>Culture:  </a:t>
            </a:r>
            <a:r>
              <a:rPr lang="en-US" sz="2000" dirty="0"/>
              <a:t>For </a:t>
            </a:r>
            <a:r>
              <a:rPr lang="en-US" sz="2000" dirty="0" err="1"/>
              <a:t>Gonnococcus</a:t>
            </a:r>
            <a:r>
              <a:rPr lang="en-US" sz="2000" dirty="0"/>
              <a:t>, Chlamydia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7FF05-E204-7341-919C-3443E3DCD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6974"/>
          <a:stretch/>
        </p:blipFill>
        <p:spPr>
          <a:xfrm>
            <a:off x="7078654" y="1366887"/>
            <a:ext cx="4418305" cy="482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417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A2FD8-0F8D-8D4E-ADF0-8552297EB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62" y="367645"/>
            <a:ext cx="10874575" cy="749127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Inclusion Cysts of the Vulva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C696D-3793-8144-A3AC-CD38B6B8F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463" y="1263192"/>
            <a:ext cx="6278250" cy="5071620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Contain creamy, yellow debris &amp; lined with stratified epithelium.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Found in the perineum, posterior vaginal wall &amp; other parts of the vulva.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Arise from perineal skin buried at obstetrical injuries.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Usually symptomless. 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Treatment</a:t>
            </a:r>
            <a:r>
              <a:rPr lang="en-US" sz="2000" dirty="0"/>
              <a:t>: excision.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42115-8EAA-7940-9767-5CEC888EB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7" b="2"/>
          <a:stretch/>
        </p:blipFill>
        <p:spPr>
          <a:xfrm>
            <a:off x="6966409" y="1263192"/>
            <a:ext cx="4492629" cy="507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319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5EA53F-68F4-F6A9-03C3-44041D31BEFD}"/>
              </a:ext>
            </a:extLst>
          </p:cNvPr>
          <p:cNvSpPr txBox="1"/>
          <p:nvPr/>
        </p:nvSpPr>
        <p:spPr>
          <a:xfrm>
            <a:off x="622169" y="388518"/>
            <a:ext cx="10848471" cy="590931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Toxic Shock Syndrome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445D2-D972-0055-5EC0-34D45CAA7185}"/>
              </a:ext>
            </a:extLst>
          </p:cNvPr>
          <p:cNvSpPr txBox="1"/>
          <p:nvPr/>
        </p:nvSpPr>
        <p:spPr>
          <a:xfrm>
            <a:off x="622169" y="1357470"/>
            <a:ext cx="5576168" cy="45243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§"/>
              <a:defRPr sz="2400">
                <a:latin typeface="Aharoni" panose="02010803020104030203" pitchFamily="2" charset="-79"/>
                <a:cs typeface="Aharoni" panose="02010803020104030203" pitchFamily="2" charset="-79"/>
              </a:defRPr>
            </a:lvl1pPr>
            <a:lvl2pPr marL="742950" lvl="1" indent="-285750">
              <a:buFont typeface="Wingdings" panose="05000000000000000000" pitchFamily="2" charset="2"/>
              <a:buChar char="Ø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Risk Factors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Vaginal tampons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Caused By: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Staph. Aureus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Symptoms: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Abrupt onset of pyrexia &gt;38.9C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Diffuse skin rash with oedema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Blanching Erythema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BBA2A0-046C-4106-DBB5-051DA0D52A1B}"/>
              </a:ext>
            </a:extLst>
          </p:cNvPr>
          <p:cNvSpPr txBox="1"/>
          <p:nvPr/>
        </p:nvSpPr>
        <p:spPr>
          <a:xfrm>
            <a:off x="6248400" y="1357470"/>
            <a:ext cx="5222240" cy="45243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§"/>
              <a:defRPr sz="2400">
                <a:latin typeface="Aharoni" panose="02010803020104030203" pitchFamily="2" charset="-79"/>
                <a:cs typeface="Aharoni" panose="02010803020104030203" pitchFamily="2" charset="-79"/>
              </a:defRPr>
            </a:lvl1pPr>
            <a:lvl2pPr marL="742950" lvl="1" indent="-285750">
              <a:buFont typeface="Wingdings" panose="05000000000000000000" pitchFamily="2" charset="2"/>
              <a:buChar char="Ø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Investigations: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Blood cultures are usually negative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Staph. Aureus is usually isolated from vagina.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Treatment: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Iv Fluids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Antibiotics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Symptomatic support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08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90537F-F028-F52A-8B02-16CDB449A735}"/>
              </a:ext>
            </a:extLst>
          </p:cNvPr>
          <p:cNvSpPr txBox="1"/>
          <p:nvPr/>
        </p:nvSpPr>
        <p:spPr>
          <a:xfrm>
            <a:off x="1055802" y="1397629"/>
            <a:ext cx="5279010" cy="501675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0" i="0" dirty="0">
                <a:solidFill>
                  <a:srgbClr val="040C28"/>
                </a:solidFill>
                <a:effectLst/>
                <a:latin typeface="Google Sans"/>
              </a:rPr>
              <a:t>The vulva has both keratinized and nonkeratinized epithelium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Google Sans"/>
              </a:rPr>
              <a:t>. On the labia majora, mons pubis and perineal region, the epithelium is </a:t>
            </a:r>
            <a:r>
              <a:rPr lang="en-US" sz="2000" b="1" i="0" dirty="0">
                <a:solidFill>
                  <a:srgbClr val="1F1F1F"/>
                </a:solidFill>
                <a:effectLst/>
                <a:latin typeface="Google Sans"/>
              </a:rPr>
              <a:t>keratinized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Google Sans"/>
              </a:rPr>
              <a:t> and is similar to skin at other body sites. The epithelium that covers the hymen, vestibule and inner surfaces of the labia minora is a </a:t>
            </a:r>
            <a:r>
              <a:rPr lang="en-US" sz="2000" b="1" i="0" dirty="0">
                <a:solidFill>
                  <a:srgbClr val="1F1F1F"/>
                </a:solidFill>
                <a:effectLst/>
                <a:latin typeface="Google Sans"/>
              </a:rPr>
              <a:t>non-keratinized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Google Sans"/>
              </a:rPr>
              <a:t> mucosal type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E4139D-2B98-CEAB-751D-6D17EDF99867}"/>
              </a:ext>
            </a:extLst>
          </p:cNvPr>
          <p:cNvSpPr txBox="1"/>
          <p:nvPr/>
        </p:nvSpPr>
        <p:spPr>
          <a:xfrm>
            <a:off x="1055802" y="329938"/>
            <a:ext cx="10077253" cy="772998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lang="en-US" sz="3200" cap="none" spc="0" baseline="0" dirty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Vulvar Histology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DCCB8-BD4A-362D-B2FC-9AE758FBC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98"/>
          <a:stretch/>
        </p:blipFill>
        <p:spPr>
          <a:xfrm>
            <a:off x="6443219" y="1397629"/>
            <a:ext cx="4689836" cy="492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140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0E80DC-2DB0-00C2-EE09-5899B4B45DD2}"/>
              </a:ext>
            </a:extLst>
          </p:cNvPr>
          <p:cNvSpPr txBox="1"/>
          <p:nvPr/>
        </p:nvSpPr>
        <p:spPr>
          <a:xfrm>
            <a:off x="658507" y="349278"/>
            <a:ext cx="11020908" cy="590931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z="3200" dirty="0">
                <a:solidFill>
                  <a:schemeClr val="bg1"/>
                </a:solidFill>
              </a:rPr>
              <a:t>Vaginal Fistula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36DF83-7D67-EFF0-6856-BFB808F5B94B}"/>
              </a:ext>
            </a:extLst>
          </p:cNvPr>
          <p:cNvSpPr txBox="1"/>
          <p:nvPr/>
        </p:nvSpPr>
        <p:spPr>
          <a:xfrm>
            <a:off x="658507" y="1822668"/>
            <a:ext cx="7183226" cy="37856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§"/>
              <a:defRPr sz="2400">
                <a:latin typeface="Aharoni" panose="02010803020104030203" pitchFamily="2" charset="-79"/>
                <a:cs typeface="Aharoni" panose="02010803020104030203" pitchFamily="2" charset="-79"/>
              </a:defRPr>
            </a:lvl1pPr>
            <a:lvl2pPr marL="742950" lvl="1" indent="-285750">
              <a:buFont typeface="Wingdings" panose="05000000000000000000" pitchFamily="2" charset="2"/>
              <a:buChar char="Ø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Caused by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Trauma (tears, poorly repaired episiotomies)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Medical conditions (Crohn's disease, carcinoma)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Gynecological surgeries (ureter, bladder, rectum)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Anterior wall fistulas (rare in childbirth)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Rectovaginal fistulas (possible after childbirth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0D0D0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Surgical repair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6084DF-A062-74DB-C13C-0BC74C5F1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881" y="1822668"/>
            <a:ext cx="3737534" cy="37856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AC8CA7-6B71-6B4F-1F2E-E6F11293F566}"/>
              </a:ext>
            </a:extLst>
          </p:cNvPr>
          <p:cNvSpPr txBox="1"/>
          <p:nvPr/>
        </p:nvSpPr>
        <p:spPr>
          <a:xfrm>
            <a:off x="975360" y="1249680"/>
            <a:ext cx="9377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abnormal opening between vagina and other near by organs in pelvis</a:t>
            </a:r>
          </a:p>
        </p:txBody>
      </p:sp>
    </p:spTree>
    <p:extLst>
      <p:ext uri="{BB962C8B-B14F-4D97-AF65-F5344CB8AC3E}">
        <p14:creationId xmlns:p14="http://schemas.microsoft.com/office/powerpoint/2010/main" val="3216815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FB4C1-4FA7-07A7-ADCD-974F0AA2E032}"/>
              </a:ext>
            </a:extLst>
          </p:cNvPr>
          <p:cNvSpPr txBox="1"/>
          <p:nvPr/>
        </p:nvSpPr>
        <p:spPr>
          <a:xfrm>
            <a:off x="1140644" y="298372"/>
            <a:ext cx="9621624" cy="590931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Endometriosis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0FC20-041B-76BB-E3C3-D96866595CD4}"/>
              </a:ext>
            </a:extLst>
          </p:cNvPr>
          <p:cNvSpPr txBox="1"/>
          <p:nvPr/>
        </p:nvSpPr>
        <p:spPr>
          <a:xfrm>
            <a:off x="637488" y="1554813"/>
            <a:ext cx="3832249" cy="47089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§"/>
              <a:defRPr sz="2400">
                <a:latin typeface="Aharoni" panose="02010803020104030203" pitchFamily="2" charset="-79"/>
                <a:cs typeface="Aharoni" panose="02010803020104030203" pitchFamily="2" charset="-79"/>
              </a:defRPr>
            </a:lvl1pPr>
            <a:lvl2pPr marL="742950" lvl="1" indent="-285750">
              <a:buFont typeface="Wingdings" panose="05000000000000000000" pitchFamily="2" charset="2"/>
              <a:buChar char="Ø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Risk Factors: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Episiotomy</a:t>
            </a: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Peritoneum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Ovaries and fallopian tubes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Bladder, ureter, rectum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Cul-de-Sac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Symptoms:</a:t>
            </a:r>
          </a:p>
          <a:p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pelvic pain</a:t>
            </a:r>
          </a:p>
          <a:p>
            <a:r>
              <a:rPr lang="en-US" sz="2000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Dysmenorrhea, HMB</a:t>
            </a:r>
          </a:p>
          <a:p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Dyspareunia</a:t>
            </a:r>
          </a:p>
          <a:p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Bladder and bowel symptoms</a:t>
            </a:r>
          </a:p>
          <a:p>
            <a:pPr marL="0" indent="0">
              <a:buNone/>
            </a:pPr>
            <a:endParaRPr lang="en-US" sz="2000" dirty="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744E1-070A-D9BE-44A2-0B4C9E9878D2}"/>
              </a:ext>
            </a:extLst>
          </p:cNvPr>
          <p:cNvSpPr txBox="1"/>
          <p:nvPr/>
        </p:nvSpPr>
        <p:spPr>
          <a:xfrm>
            <a:off x="1429732" y="901645"/>
            <a:ext cx="889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 condition in which the type of tissue that forms the lining of the uterus (endometrium) is found out the uterus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3F318-0CE8-5ECB-4F05-67FA52B03386}"/>
              </a:ext>
            </a:extLst>
          </p:cNvPr>
          <p:cNvSpPr txBox="1"/>
          <p:nvPr/>
        </p:nvSpPr>
        <p:spPr>
          <a:xfrm>
            <a:off x="7824594" y="1554813"/>
            <a:ext cx="3963531" cy="47089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§"/>
              <a:defRPr sz="2400">
                <a:latin typeface="Aharoni" panose="02010803020104030203" pitchFamily="2" charset="-79"/>
                <a:cs typeface="Aharoni" panose="02010803020104030203" pitchFamily="2" charset="-79"/>
              </a:defRPr>
            </a:lvl1pPr>
            <a:lvl2pPr marL="742950" lvl="1" indent="-285750">
              <a:buFont typeface="Wingdings" panose="05000000000000000000" pitchFamily="2" charset="2"/>
              <a:buChar char="Ø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0" indent="0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Pelvic examination (initial)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Laparoscopy is diagnostic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Biopsy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Treatment: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Hormonal medications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3FD556-77B5-5926-03C2-F2E8A2B62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478" y="1554813"/>
            <a:ext cx="3119375" cy="470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692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F573E2-69D6-0410-4EAD-21E4DF218B87}"/>
              </a:ext>
            </a:extLst>
          </p:cNvPr>
          <p:cNvSpPr txBox="1"/>
          <p:nvPr/>
        </p:nvSpPr>
        <p:spPr>
          <a:xfrm>
            <a:off x="4745424" y="359559"/>
            <a:ext cx="4213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u="none" strike="noStrike" baseline="0" dirty="0">
                <a:latin typeface="Palatino-Roman"/>
              </a:rPr>
              <a:t>These are uncommon but occur within the vaginal wall </a:t>
            </a:r>
            <a:r>
              <a:rPr lang="it-IT" sz="2000" b="1" i="0" u="none" strike="noStrike" baseline="0" dirty="0">
                <a:latin typeface="Palatino-Roman"/>
              </a:rPr>
              <a:t>and include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C007F6F-E8FF-BE5D-D75B-1EFF9DFDA6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5881277"/>
              </p:ext>
            </p:extLst>
          </p:nvPr>
        </p:nvGraphicFramePr>
        <p:xfrm>
          <a:off x="5127586" y="1005890"/>
          <a:ext cx="6678592" cy="5492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8B56C7B-C6D4-99C9-6BAE-940671B067CA}"/>
              </a:ext>
            </a:extLst>
          </p:cNvPr>
          <p:cNvSpPr txBox="1"/>
          <p:nvPr/>
        </p:nvSpPr>
        <p:spPr>
          <a:xfrm>
            <a:off x="3608928" y="396876"/>
            <a:ext cx="265488" cy="58022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D52F0-B7F9-1CD2-A9BD-0B15E57945CC}"/>
              </a:ext>
            </a:extLst>
          </p:cNvPr>
          <p:cNvSpPr txBox="1"/>
          <p:nvPr/>
        </p:nvSpPr>
        <p:spPr>
          <a:xfrm>
            <a:off x="873889" y="396876"/>
            <a:ext cx="2359505" cy="580222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</a:rPr>
              <a:t>Benign Vaginal Tumors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040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1200" y="510708"/>
            <a:ext cx="6705600" cy="749778"/>
          </a:xfrm>
          <a:prstGeom prst="rect">
            <a:avLst/>
          </a:prstGeom>
        </p:spPr>
        <p:txBody>
          <a:bodyPr vert="horz" wrap="square" lIns="0" tIns="1100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87"/>
              </a:spcBef>
            </a:pPr>
            <a:r>
              <a:rPr spc="103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pc="136" dirty="0">
                <a:latin typeface="Arial" panose="020B0604020202020204" pitchFamily="34" charset="0"/>
                <a:cs typeface="Arial" panose="020B0604020202020204" pitchFamily="34" charset="0"/>
              </a:rPr>
              <a:t>ioethics </a:t>
            </a:r>
            <a:endParaRPr spc="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149" y="2746153"/>
            <a:ext cx="76200" cy="76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149" y="4676553"/>
            <a:ext cx="76200" cy="761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711200" y="1428456"/>
            <a:ext cx="10674838" cy="450364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150291" marR="145210" algn="just">
              <a:lnSpc>
                <a:spcPct val="300000"/>
              </a:lnSpc>
              <a:spcBef>
                <a:spcPts val="63"/>
              </a:spcBef>
            </a:pPr>
            <a:r>
              <a:rPr sz="2000" b="1" spc="87" dirty="0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sz="2000" b="1" spc="133" dirty="0">
                <a:latin typeface="Arial" panose="020B0604020202020204" pitchFamily="34" charset="0"/>
                <a:cs typeface="Arial" panose="020B0604020202020204" pitchFamily="34" charset="0"/>
              </a:rPr>
              <a:t> informed</a:t>
            </a:r>
            <a:r>
              <a:rPr sz="2000" b="1" spc="13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93" dirty="0">
                <a:latin typeface="Arial" panose="020B0604020202020204" pitchFamily="34" charset="0"/>
                <a:cs typeface="Arial" panose="020B0604020202020204" pitchFamily="34" charset="0"/>
              </a:rPr>
              <a:t>consent:</a:t>
            </a:r>
            <a:r>
              <a:rPr sz="2000" spc="13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7" dirty="0">
                <a:latin typeface="Arial" panose="020B0604020202020204" pitchFamily="34" charset="0"/>
                <a:cs typeface="Arial" panose="020B0604020202020204" pitchFamily="34" charset="0"/>
              </a:rPr>
              <a:t>Ensuring</a:t>
            </a:r>
            <a:r>
              <a:rPr sz="2000" spc="13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10" dirty="0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sz="2000" spc="13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3" dirty="0">
                <a:latin typeface="Arial" panose="020B0604020202020204" pitchFamily="34" charset="0"/>
                <a:cs typeface="Arial" panose="020B0604020202020204" pitchFamily="34" charset="0"/>
              </a:rPr>
              <a:t>fully </a:t>
            </a:r>
            <a:r>
              <a:rPr sz="2000" spc="136" dirty="0"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sz="2000" spc="1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0" dirty="0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sz="2000" spc="1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17" dirty="0">
                <a:latin typeface="Arial" panose="020B0604020202020204" pitchFamily="34" charset="0"/>
                <a:cs typeface="Arial" panose="020B0604020202020204" pitchFamily="34" charset="0"/>
              </a:rPr>
              <a:t>diagnosis,</a:t>
            </a:r>
            <a:r>
              <a:rPr sz="2000" spc="1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23" dirty="0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sz="2000" spc="1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7" dirty="0"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r>
              <a:rPr lang="en-US" sz="2000" spc="9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47" dirty="0">
                <a:latin typeface="Arial" panose="020B0604020202020204" pitchFamily="34" charset="0"/>
                <a:cs typeface="Arial" panose="020B0604020202020204" pitchFamily="34" charset="0"/>
              </a:rPr>
              <a:t>(including </a:t>
            </a:r>
            <a:r>
              <a:rPr sz="2000" spc="113" dirty="0">
                <a:latin typeface="Arial" panose="020B0604020202020204" pitchFamily="34" charset="0"/>
                <a:cs typeface="Arial" panose="020B0604020202020204" pitchFamily="34" charset="0"/>
              </a:rPr>
              <a:t>conservative</a:t>
            </a:r>
            <a:r>
              <a:rPr sz="2000" spc="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9" dirty="0">
                <a:latin typeface="Arial" panose="020B0604020202020204" pitchFamily="34" charset="0"/>
                <a:cs typeface="Arial" panose="020B0604020202020204" pitchFamily="34" charset="0"/>
              </a:rPr>
              <a:t>management),</a:t>
            </a:r>
            <a:r>
              <a:rPr sz="2000" spc="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17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000" spc="11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13" dirty="0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sz="2000" spc="1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63" dirty="0"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  <a:r>
              <a:rPr sz="2000" spc="1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33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00" spc="1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7" dirty="0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r>
              <a:rPr sz="2000" spc="1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3" dirty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sz="2000" spc="1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17" dirty="0">
                <a:latin typeface="Arial" panose="020B0604020202020204" pitchFamily="34" charset="0"/>
                <a:cs typeface="Arial" panose="020B0604020202020204" pitchFamily="34" charset="0"/>
              </a:rPr>
              <a:t>proceeding</a:t>
            </a:r>
            <a:r>
              <a:rPr sz="2000" spc="1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3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sz="2000" spc="140" dirty="0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sz="2000" spc="1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10" dirty="0">
                <a:latin typeface="Arial" panose="020B0604020202020204" pitchFamily="34" charset="0"/>
                <a:cs typeface="Arial" panose="020B0604020202020204" pitchFamily="34" charset="0"/>
              </a:rPr>
              <a:t>intervention</a:t>
            </a:r>
          </a:p>
          <a:p>
            <a:pPr marL="273910" marR="268830" algn="just">
              <a:lnSpc>
                <a:spcPct val="300000"/>
              </a:lnSpc>
              <a:spcBef>
                <a:spcPts val="350"/>
              </a:spcBef>
            </a:pPr>
            <a:r>
              <a:rPr sz="2000" b="1" spc="103" dirty="0">
                <a:latin typeface="Arial" panose="020B0604020202020204" pitchFamily="34" charset="0"/>
                <a:cs typeface="Arial" panose="020B0604020202020204" pitchFamily="34" charset="0"/>
              </a:rPr>
              <a:t>Privacy</a:t>
            </a:r>
            <a:r>
              <a:rPr sz="2000" b="1" spc="1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133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00" b="1" spc="1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117" dirty="0">
                <a:latin typeface="Arial" panose="020B0604020202020204" pitchFamily="34" charset="0"/>
                <a:cs typeface="Arial" panose="020B0604020202020204" pitchFamily="34" charset="0"/>
              </a:rPr>
              <a:t>confidentiality:</a:t>
            </a:r>
            <a:r>
              <a:rPr sz="2000" spc="1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87" dirty="0">
                <a:latin typeface="Arial" panose="020B0604020202020204" pitchFamily="34" charset="0"/>
                <a:cs typeface="Arial" panose="020B0604020202020204" pitchFamily="34" charset="0"/>
              </a:rPr>
              <a:t>Respecting</a:t>
            </a:r>
            <a:r>
              <a:rPr sz="2000" spc="1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7" dirty="0">
                <a:latin typeface="Arial" panose="020B0604020202020204" pitchFamily="34" charset="0"/>
                <a:cs typeface="Arial" panose="020B0604020202020204" pitchFamily="34" charset="0"/>
              </a:rPr>
              <a:t>patient </a:t>
            </a:r>
            <a:r>
              <a:rPr sz="2000" spc="130" dirty="0">
                <a:latin typeface="Arial" panose="020B0604020202020204" pitchFamily="34" charset="0"/>
                <a:cs typeface="Arial" panose="020B0604020202020204" pitchFamily="34" charset="0"/>
              </a:rPr>
              <a:t>privacy</a:t>
            </a:r>
            <a:r>
              <a:rPr sz="2000" spc="1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13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2000" spc="1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10" dirty="0">
                <a:latin typeface="Arial" panose="020B0604020202020204" pitchFamily="34" charset="0"/>
                <a:cs typeface="Arial" panose="020B0604020202020204" pitchFamily="34" charset="0"/>
              </a:rPr>
              <a:t>discussing</a:t>
            </a:r>
            <a:r>
              <a:rPr sz="2000" spc="1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3" dirty="0">
                <a:latin typeface="Arial" panose="020B0604020202020204" pitchFamily="34" charset="0"/>
                <a:cs typeface="Arial" panose="020B0604020202020204" pitchFamily="34" charset="0"/>
              </a:rPr>
              <a:t>sensitive</a:t>
            </a:r>
            <a:r>
              <a:rPr sz="2000" spc="1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73" dirty="0"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r>
              <a:rPr sz="2000" spc="1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6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000" spc="1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33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23" dirty="0">
                <a:latin typeface="Arial" panose="020B0604020202020204" pitchFamily="34" charset="0"/>
                <a:cs typeface="Arial" panose="020B0604020202020204" pitchFamily="34" charset="0"/>
              </a:rPr>
              <a:t>supportive</a:t>
            </a:r>
            <a:r>
              <a:rPr sz="2000" spc="1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33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00" spc="1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13" dirty="0"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  <a:r>
              <a:rPr sz="2000" spc="1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27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474785" y="1602944"/>
            <a:ext cx="11370622" cy="4272815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608343" marR="216334" indent="-342900" algn="just">
              <a:lnSpc>
                <a:spcPct val="200000"/>
              </a:lnSpc>
              <a:spcBef>
                <a:spcPts val="63"/>
              </a:spcBef>
              <a:buFont typeface="Arial" panose="020B0604020202020204" pitchFamily="34" charset="0"/>
              <a:buChar char="•"/>
            </a:pP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Stein</a:t>
            </a:r>
            <a:r>
              <a:rPr sz="2000" spc="-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2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R,</a:t>
            </a:r>
            <a:r>
              <a:rPr sz="2000" spc="-6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8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Ganeshan</a:t>
            </a:r>
            <a:r>
              <a:rPr sz="2000" spc="-6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4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</a:t>
            </a:r>
            <a:r>
              <a:rPr sz="2000" spc="-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3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Gopireddy</a:t>
            </a:r>
            <a:r>
              <a:rPr sz="2000" spc="-6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1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DR,</a:t>
            </a:r>
            <a:r>
              <a:rPr sz="2000" spc="-6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Chaudhry</a:t>
            </a:r>
            <a:r>
              <a:rPr sz="2000" spc="-6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1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</a:t>
            </a:r>
            <a:r>
              <a:rPr sz="2000" spc="-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4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Kumar</a:t>
            </a:r>
            <a:r>
              <a:rPr sz="2000" spc="-6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 </a:t>
            </a:r>
            <a:r>
              <a:rPr sz="2000" spc="8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Bande</a:t>
            </a:r>
            <a:r>
              <a:rPr sz="2000" spc="-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</a:t>
            </a:r>
            <a:r>
              <a:rPr sz="2000" spc="-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3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sz="2000" spc="-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sz="2000" spc="-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sz="2000" spc="-6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7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  <a:r>
              <a:rPr sz="2000" spc="-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3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000" spc="-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vaginal</a:t>
            </a:r>
            <a:r>
              <a:rPr sz="2000" spc="-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3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malignancies.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60" dirty="0" err="1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Abdom</a:t>
            </a:r>
            <a:r>
              <a:rPr sz="2000" spc="-6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Radiol</a:t>
            </a:r>
            <a:r>
              <a:rPr sz="2000" spc="-6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7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(NY)</a:t>
            </a:r>
            <a:r>
              <a:rPr sz="2000" spc="-5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6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2021;</a:t>
            </a:r>
            <a:r>
              <a:rPr sz="2000" spc="-6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46:</a:t>
            </a:r>
            <a:r>
              <a:rPr sz="2000" spc="-6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5353–68.</a:t>
            </a:r>
            <a:r>
              <a:rPr sz="2000" spc="-5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3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doi:</a:t>
            </a:r>
            <a:r>
              <a:rPr sz="2000" spc="-6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10.1007/s00261-</a:t>
            </a:r>
            <a:r>
              <a:rPr sz="2000" spc="-18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021- </a:t>
            </a:r>
            <a:r>
              <a:rPr sz="2000" spc="-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03228-</a:t>
            </a:r>
            <a:r>
              <a:rPr sz="2000" spc="-23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343" marR="216334" indent="-342900" algn="just">
              <a:lnSpc>
                <a:spcPct val="200000"/>
              </a:lnSpc>
              <a:spcBef>
                <a:spcPts val="63"/>
              </a:spcBef>
              <a:buFont typeface="Arial" panose="020B0604020202020204" pitchFamily="34" charset="0"/>
              <a:buChar char="•"/>
            </a:pPr>
            <a:r>
              <a:rPr sz="2000" spc="6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Dasgupta</a:t>
            </a:r>
            <a:r>
              <a:rPr sz="2000" spc="-8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</a:t>
            </a:r>
            <a:r>
              <a:rPr sz="2000" spc="-8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Ewing-</a:t>
            </a:r>
            <a:r>
              <a:rPr sz="2000" spc="9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Graham</a:t>
            </a:r>
            <a:r>
              <a:rPr sz="2000" spc="-8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PC,</a:t>
            </a:r>
            <a:r>
              <a:rPr sz="2000" spc="-8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7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Swagemakers</a:t>
            </a:r>
            <a:r>
              <a:rPr sz="2000" spc="-8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4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SMA,</a:t>
            </a:r>
            <a:r>
              <a:rPr sz="2000" spc="-8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</a:t>
            </a:r>
            <a:r>
              <a:rPr sz="2000" spc="-8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</a:t>
            </a:r>
            <a:r>
              <a:rPr sz="2000" spc="-5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PJ,</a:t>
            </a:r>
            <a:r>
              <a:rPr sz="2000" spc="-5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</a:t>
            </a:r>
            <a:r>
              <a:rPr sz="2000" spc="-5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Doorn</a:t>
            </a:r>
            <a:r>
              <a:rPr sz="2000" spc="-5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HC,</a:t>
            </a:r>
            <a:r>
              <a:rPr sz="2000" spc="-5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Noordhoek</a:t>
            </a:r>
            <a:r>
              <a:rPr sz="2000" spc="-5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Hegt</a:t>
            </a:r>
            <a:r>
              <a:rPr sz="2000" spc="-5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9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V,</a:t>
            </a:r>
            <a:r>
              <a:rPr sz="2000" spc="-5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Koljenović</a:t>
            </a:r>
            <a:r>
              <a:rPr sz="2000" spc="-5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</a:t>
            </a:r>
            <a:r>
              <a:rPr sz="2000" spc="-5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8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sz="2000" spc="76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Kemenade</a:t>
            </a:r>
            <a:r>
              <a:rPr sz="2000" spc="-5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4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FJ.</a:t>
            </a:r>
            <a:r>
              <a:rPr sz="2000" spc="-5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Precursor</a:t>
            </a:r>
            <a:r>
              <a:rPr lang="en-US" sz="2000" spc="-5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lesions</a:t>
            </a:r>
            <a:r>
              <a:rPr sz="2000" spc="-5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-5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3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vulvar</a:t>
            </a:r>
            <a:r>
              <a:rPr sz="2000" spc="-5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6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squamous</a:t>
            </a:r>
            <a:r>
              <a:rPr sz="2000" spc="-5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sz="2000" spc="8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carcinoma</a:t>
            </a:r>
            <a:r>
              <a:rPr sz="2000" spc="-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2000" spc="-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histology</a:t>
            </a:r>
            <a:r>
              <a:rPr sz="2000" spc="-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00" spc="-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biomarkers:</a:t>
            </a:r>
            <a:r>
              <a:rPr sz="2000" spc="-6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-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</a:t>
            </a:r>
            <a:r>
              <a:rPr sz="2000" spc="-63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review.</a:t>
            </a:r>
            <a:r>
              <a:rPr lang="en-US" sz="2000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sz="2000" spc="-4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4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sz="2000" spc="-4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sz="2000" spc="-4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Hematol.</a:t>
            </a:r>
            <a:r>
              <a:rPr sz="2000" spc="-4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7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sz="2000" spc="-4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1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Mar;147:102866.</a:t>
            </a:r>
            <a:r>
              <a:rPr sz="2000" spc="-40" dirty="0">
                <a:solidFill>
                  <a:srgbClr val="0D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EC84D5FA-81F1-CB8E-632A-BAB05ECD8477}"/>
              </a:ext>
            </a:extLst>
          </p:cNvPr>
          <p:cNvSpPr txBox="1">
            <a:spLocks/>
          </p:cNvSpPr>
          <p:nvPr/>
        </p:nvSpPr>
        <p:spPr>
          <a:xfrm>
            <a:off x="711200" y="510708"/>
            <a:ext cx="6705600" cy="749778"/>
          </a:xfrm>
          <a:prstGeom prst="rect">
            <a:avLst/>
          </a:prstGeom>
        </p:spPr>
        <p:txBody>
          <a:bodyPr vert="horz" wrap="square" lIns="0" tIns="1100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8467">
              <a:lnSpc>
                <a:spcPct val="100000"/>
              </a:lnSpc>
              <a:spcBef>
                <a:spcPts val="87"/>
              </a:spcBef>
            </a:pPr>
            <a:r>
              <a:rPr lang="pt-BR" spc="103" dirty="0">
                <a:latin typeface="Arial" panose="020B0604020202020204" pitchFamily="34" charset="0"/>
                <a:cs typeface="Arial" panose="020B0604020202020204" pitchFamily="34" charset="0"/>
              </a:rPr>
              <a:t>Future Research </a:t>
            </a:r>
            <a:endParaRPr lang="pt-BR" spc="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11519323" cy="6040120"/>
            <a:chOff x="0" y="0"/>
            <a:chExt cx="17278985" cy="9060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0495" cy="905961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5111" y="1866770"/>
              <a:ext cx="5246370" cy="524509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73085" y="5176369"/>
            <a:ext cx="11519323" cy="1681903"/>
            <a:chOff x="1009627" y="7764552"/>
            <a:chExt cx="17278985" cy="2522855"/>
          </a:xfrm>
        </p:grpSpPr>
        <p:sp>
          <p:nvSpPr>
            <p:cNvPr id="6" name="object 6"/>
            <p:cNvSpPr/>
            <p:nvPr/>
          </p:nvSpPr>
          <p:spPr>
            <a:xfrm>
              <a:off x="1028677" y="9220199"/>
              <a:ext cx="16230600" cy="19050"/>
            </a:xfrm>
            <a:custGeom>
              <a:avLst/>
              <a:gdLst/>
              <a:ahLst/>
              <a:cxnLst/>
              <a:rect l="l" t="t" r="r" b="b"/>
              <a:pathLst>
                <a:path w="16230600" h="19050">
                  <a:moveTo>
                    <a:pt x="0" y="0"/>
                  </a:moveTo>
                  <a:lnTo>
                    <a:pt x="16230599" y="1904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82856" y="7764552"/>
              <a:ext cx="2405142" cy="2522447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7552" y="1465072"/>
            <a:ext cx="5104383" cy="79247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463738" y="2504331"/>
            <a:ext cx="6186070" cy="238811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642214" marR="3387" indent="-285750" algn="just">
              <a:lnSpc>
                <a:spcPct val="200000"/>
              </a:lnSpc>
              <a:spcBef>
                <a:spcPts val="67"/>
              </a:spcBef>
              <a:buFont typeface="Arial" panose="020B0604020202020204" pitchFamily="34" charset="0"/>
              <a:buChar char="•"/>
            </a:pPr>
            <a:r>
              <a:rPr sz="2000" spc="47" dirty="0">
                <a:latin typeface="Arial" panose="020B0604020202020204" pitchFamily="34" charset="0"/>
                <a:cs typeface="Arial" panose="020B0604020202020204" pitchFamily="34" charset="0"/>
              </a:rPr>
              <a:t>Physician</a:t>
            </a:r>
            <a:r>
              <a:rPr sz="2000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40" dirty="0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sz="2000" spc="-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60" dirty="0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sz="2000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47" dirty="0">
                <a:latin typeface="Arial" panose="020B0604020202020204" pitchFamily="34" charset="0"/>
                <a:cs typeface="Arial" panose="020B0604020202020204" pitchFamily="34" charset="0"/>
              </a:rPr>
              <a:t>the difference between </a:t>
            </a:r>
            <a:r>
              <a:rPr sz="2000" spc="57" dirty="0">
                <a:latin typeface="Arial" panose="020B0604020202020204" pitchFamily="34" charset="0"/>
                <a:cs typeface="Arial" panose="020B0604020202020204" pitchFamily="34" charset="0"/>
              </a:rPr>
              <a:t>benign</a:t>
            </a:r>
            <a:r>
              <a:rPr sz="2000" spc="-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7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2000" spc="63" dirty="0">
                <a:latin typeface="Arial" panose="020B0604020202020204" pitchFamily="34" charset="0"/>
                <a:cs typeface="Arial" panose="020B0604020202020204" pitchFamily="34" charset="0"/>
              </a:rPr>
              <a:t>malignant</a:t>
            </a:r>
            <a:r>
              <a:rPr lang="en-US" sz="2000" spc="63" dirty="0">
                <a:latin typeface="Arial" panose="020B0604020202020204" pitchFamily="34" charset="0"/>
                <a:cs typeface="Arial" panose="020B0604020202020204" pitchFamily="34" charset="0"/>
              </a:rPr>
              <a:t> conditions, their prevention and timings of vaccination</a:t>
            </a:r>
          </a:p>
          <a:p>
            <a:pPr marL="642214" marR="3387" indent="-285750" algn="just">
              <a:lnSpc>
                <a:spcPct val="200000"/>
              </a:lnSpc>
              <a:spcBef>
                <a:spcPts val="67"/>
              </a:spcBef>
              <a:buFont typeface="Arial" panose="020B0604020202020204" pitchFamily="34" charset="0"/>
              <a:buChar char="•"/>
            </a:pPr>
            <a:r>
              <a:rPr lang="en-US" sz="2000" spc="63" dirty="0">
                <a:latin typeface="Arial" panose="020B0604020202020204" pitchFamily="34" charset="0"/>
                <a:cs typeface="Arial" panose="020B0604020202020204" pitchFamily="34" charset="0"/>
              </a:rPr>
              <a:t>Timely referral to tertiary care hospital. 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F40244FF-9917-97AD-0444-F07A0A88C7AD}"/>
              </a:ext>
            </a:extLst>
          </p:cNvPr>
          <p:cNvSpPr txBox="1">
            <a:spLocks/>
          </p:cNvSpPr>
          <p:nvPr/>
        </p:nvSpPr>
        <p:spPr>
          <a:xfrm>
            <a:off x="2276230" y="2798886"/>
            <a:ext cx="6705600" cy="1026777"/>
          </a:xfrm>
          <a:prstGeom prst="rect">
            <a:avLst/>
          </a:prstGeom>
        </p:spPr>
        <p:txBody>
          <a:bodyPr vert="horz" wrap="square" lIns="0" tIns="1100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8467" algn="ctr">
              <a:lnSpc>
                <a:spcPct val="100000"/>
              </a:lnSpc>
              <a:spcBef>
                <a:spcPts val="87"/>
              </a:spcBef>
            </a:pPr>
            <a:r>
              <a:rPr lang="en-US" sz="6600" b="1" spc="103" dirty="0"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  <a:r>
              <a:rPr lang="en-US" sz="6600" b="1" spc="13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600" b="1" spc="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02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4560C-87AE-8944-AAC5-0A4216C34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996" y="300046"/>
            <a:ext cx="9673810" cy="720481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Non-neoplastic epithelial disorders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E6F251F-7ED6-13EE-33E1-2BD40A183B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2069507"/>
              </p:ext>
            </p:extLst>
          </p:nvPr>
        </p:nvGraphicFramePr>
        <p:xfrm>
          <a:off x="1491008" y="1178351"/>
          <a:ext cx="9758314" cy="5238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2E6BA4A-B9AD-A22B-C993-F98CB1C6098C}"/>
              </a:ext>
            </a:extLst>
          </p:cNvPr>
          <p:cNvSpPr txBox="1"/>
          <p:nvPr/>
        </p:nvSpPr>
        <p:spPr>
          <a:xfrm>
            <a:off x="371756" y="298594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991858-BC4B-007F-9ECF-B2B54E21E3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9109" y="1178351"/>
            <a:ext cx="3379872" cy="9248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FA3CC1-E56C-3624-6631-91D42FB1B402}"/>
              </a:ext>
            </a:extLst>
          </p:cNvPr>
          <p:cNvSpPr txBox="1"/>
          <p:nvPr/>
        </p:nvSpPr>
        <p:spPr>
          <a:xfrm>
            <a:off x="8603746" y="1272185"/>
            <a:ext cx="2616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entury Gothic" panose="020B0502020202020204"/>
              </a:rPr>
              <a:t> Squamous cell hyperplasia</a:t>
            </a:r>
          </a:p>
        </p:txBody>
      </p:sp>
    </p:spTree>
    <p:extLst>
      <p:ext uri="{BB962C8B-B14F-4D97-AF65-F5344CB8AC3E}">
        <p14:creationId xmlns:p14="http://schemas.microsoft.com/office/powerpoint/2010/main" val="440702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326E4-91A4-2A4B-8EB4-4475A1FD8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17" y="310563"/>
            <a:ext cx="8059584" cy="642065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Lichen sclerosis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C3176-0CE3-F345-86E1-08BF7D67A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6" y="1027522"/>
            <a:ext cx="8059585" cy="5400047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70% </a:t>
            </a:r>
            <a:r>
              <a:rPr lang="en-US" sz="2000" dirty="0"/>
              <a:t>of benign epithelial disorders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  Epithelial thinning, inflammation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  Histological changes in the dermis.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  </a:t>
            </a:r>
            <a:r>
              <a:rPr lang="en-US" sz="2000" b="1" dirty="0"/>
              <a:t>Etiology: </a:t>
            </a:r>
            <a:r>
              <a:rPr lang="en-US" sz="2000" dirty="0"/>
              <a:t>unknown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  </a:t>
            </a:r>
            <a:r>
              <a:rPr lang="en-US" sz="2000" b="1" dirty="0"/>
              <a:t>Symptoms</a:t>
            </a:r>
            <a:r>
              <a:rPr lang="en-US" sz="2000" dirty="0"/>
              <a:t>: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 Itching (commonest), vaginal soreness + Dyspareunia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 Burning and pain are uncommon.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  </a:t>
            </a:r>
            <a:r>
              <a:rPr lang="en-US" sz="2000" b="1" dirty="0"/>
              <a:t>Signs:   </a:t>
            </a:r>
            <a:r>
              <a:rPr lang="en-US" sz="2000" dirty="0"/>
              <a:t>wrinkled skin,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 Labia minora atrophy 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 Constriction of Vulval orifice, adhesions, ecchymoses &amp; fissures.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F29D89-F768-AD44-A14C-E236D865B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389" y="304859"/>
            <a:ext cx="2788848" cy="612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14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AD968-324E-D149-BA35-4C461AA9B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544009"/>
            <a:ext cx="10851822" cy="775703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Lichen sclerosis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991F5-EB1C-EB4A-89E1-E87D4868F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1" y="1535227"/>
            <a:ext cx="7814820" cy="4875000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Diagnosis:   </a:t>
            </a:r>
          </a:p>
          <a:p>
            <a:r>
              <a:rPr lang="en-US" sz="2000" b="1" dirty="0"/>
              <a:t>   </a:t>
            </a:r>
            <a:r>
              <a:rPr lang="en-US" sz="2000" dirty="0"/>
              <a:t>Biopsy in resistant cases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Treatment</a:t>
            </a:r>
          </a:p>
          <a:p>
            <a:r>
              <a:rPr lang="en-US" sz="2000" b="1" dirty="0"/>
              <a:t> Emollients</a:t>
            </a:r>
          </a:p>
          <a:p>
            <a:r>
              <a:rPr lang="en-US" sz="2000" b="1" dirty="0"/>
              <a:t>Topical steroids  (</a:t>
            </a:r>
            <a:r>
              <a:rPr lang="en-US" sz="2000" b="1" dirty="0" err="1"/>
              <a:t>clobetasol</a:t>
            </a:r>
            <a:r>
              <a:rPr lang="en-US" sz="2000" b="1" dirty="0"/>
              <a:t> propionate 0.05% ointment)</a:t>
            </a:r>
          </a:p>
          <a:p>
            <a:r>
              <a:rPr lang="en-US" sz="2000" b="1" dirty="0"/>
              <a:t>Testosterone: </a:t>
            </a:r>
            <a:r>
              <a:rPr lang="en-US" sz="2000" dirty="0"/>
              <a:t>not effective than petroleum jelly can cause pruritus, pain &amp; virilization.</a:t>
            </a:r>
          </a:p>
          <a:p>
            <a:r>
              <a:rPr lang="en-US" sz="2000" b="1" dirty="0"/>
              <a:t>Surgery:</a:t>
            </a:r>
            <a:r>
              <a:rPr lang="en-US" sz="2000" dirty="0"/>
              <a:t> avoided unless malignant changes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406296-AC22-0344-5F8A-8FD7D49F0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14441" y="1535227"/>
            <a:ext cx="3037002" cy="2171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1A9E8F-1C56-D6DE-D6B7-8F66F51F0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14441" y="3706453"/>
            <a:ext cx="3037002" cy="270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784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4729</TotalTime>
  <Words>2621</Words>
  <Application>Microsoft Office PowerPoint</Application>
  <PresentationFormat>Widescreen</PresentationFormat>
  <Paragraphs>541</Paragraphs>
  <Slides>66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1" baseType="lpstr">
      <vt:lpstr>Aharoni</vt:lpstr>
      <vt:lpstr>Arial</vt:lpstr>
      <vt:lpstr>Arial Bold</vt:lpstr>
      <vt:lpstr>Arimo</vt:lpstr>
      <vt:lpstr>Calibri</vt:lpstr>
      <vt:lpstr>Calibri (MS)</vt:lpstr>
      <vt:lpstr>Calibri (MS) Bold</vt:lpstr>
      <vt:lpstr>Century Gothic</vt:lpstr>
      <vt:lpstr>Courier New</vt:lpstr>
      <vt:lpstr>Garamond</vt:lpstr>
      <vt:lpstr>Google Sans</vt:lpstr>
      <vt:lpstr>Palatino-Roman</vt:lpstr>
      <vt:lpstr>Söhne</vt:lpstr>
      <vt:lpstr>Wingdings</vt:lpstr>
      <vt:lpstr>Savon</vt:lpstr>
      <vt:lpstr>BENIGN AND MALIGNANT CONDITIONS OF VULVA AND VAGINA</vt:lpstr>
      <vt:lpstr>PowerPoint Presentation</vt:lpstr>
      <vt:lpstr>PowerPoint Presentation</vt:lpstr>
      <vt:lpstr>SEQUENCE OF LGIS</vt:lpstr>
      <vt:lpstr>Vulvar Anatomy</vt:lpstr>
      <vt:lpstr>PowerPoint Presentation</vt:lpstr>
      <vt:lpstr>Non-neoplastic epithelial disorders</vt:lpstr>
      <vt:lpstr>Lichen sclerosis</vt:lpstr>
      <vt:lpstr>Lichen sclerosis</vt:lpstr>
      <vt:lpstr>Lichen Planus</vt:lpstr>
      <vt:lpstr>Treatment of Lichen Planus</vt:lpstr>
      <vt:lpstr>Vulvar Psoriasis</vt:lpstr>
      <vt:lpstr>Lichen Simplex Chronicus</vt:lpstr>
      <vt:lpstr>Bartholin glands</vt:lpstr>
      <vt:lpstr>Bartholin Duct Cyst</vt:lpstr>
      <vt:lpstr>Vulval intraepithelial neoplasia (VIN)</vt:lpstr>
      <vt:lpstr>Vulval cancer </vt:lpstr>
      <vt:lpstr>PowerPoint Presentation</vt:lpstr>
      <vt:lpstr>Clinical presentation</vt:lpstr>
      <vt:lpstr>PowerPoint Presentation</vt:lpstr>
      <vt:lpstr>Pathology/ Histology types</vt:lpstr>
      <vt:lpstr>SQUAMOUS CELL CARCINOMA</vt:lpstr>
      <vt:lpstr>Site</vt:lpstr>
      <vt:lpstr>New FIGO Staging (2021)</vt:lpstr>
      <vt:lpstr>PowerPoint Presentation</vt:lpstr>
      <vt:lpstr>PowerPoint Presentation</vt:lpstr>
      <vt:lpstr>Treatment of vulval carcinoma </vt:lpstr>
      <vt:lpstr>PowerPoint Presentation</vt:lpstr>
      <vt:lpstr>VAGINA</vt:lpstr>
      <vt:lpstr>BENIGN DISEASES OF VAGINA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Vaginal intraepithelial neoplasia (VAIN)</vt:lpstr>
      <vt:lpstr>Vaginal intraepithelial neoplasia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Squamous Cell Hyperplasia  (Atopic Eczema/Neurodermatitis)</vt:lpstr>
      <vt:lpstr>PowerPoint Presentation</vt:lpstr>
      <vt:lpstr>Benign Vulvar lumps</vt:lpstr>
      <vt:lpstr>Skene’s Gland  </vt:lpstr>
      <vt:lpstr>Inclusion Cysts of the Vulva</vt:lpstr>
      <vt:lpstr>PowerPoint Presentation</vt:lpstr>
      <vt:lpstr>PowerPoint Presentation</vt:lpstr>
      <vt:lpstr>PowerPoint Presentation</vt:lpstr>
      <vt:lpstr>PowerPoint Presentation</vt:lpstr>
      <vt:lpstr>Bioethics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DELL</cp:lastModifiedBy>
  <cp:revision>82</cp:revision>
  <dcterms:created xsi:type="dcterms:W3CDTF">2021-06-05T18:49:08Z</dcterms:created>
  <dcterms:modified xsi:type="dcterms:W3CDTF">2025-03-15T04:05:28Z</dcterms:modified>
</cp:coreProperties>
</file>