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</p:sldMasterIdLst>
  <p:notesMasterIdLst>
    <p:notesMasterId r:id="rId35"/>
  </p:notesMasterIdLst>
  <p:sldIdLst>
    <p:sldId id="335" r:id="rId3"/>
    <p:sldId id="333" r:id="rId4"/>
    <p:sldId id="315" r:id="rId5"/>
    <p:sldId id="336" r:id="rId6"/>
    <p:sldId id="318" r:id="rId7"/>
    <p:sldId id="320" r:id="rId8"/>
    <p:sldId id="292" r:id="rId9"/>
    <p:sldId id="262" r:id="rId10"/>
    <p:sldId id="289" r:id="rId11"/>
    <p:sldId id="261" r:id="rId12"/>
    <p:sldId id="293" r:id="rId13"/>
    <p:sldId id="294" r:id="rId14"/>
    <p:sldId id="295" r:id="rId15"/>
    <p:sldId id="296" r:id="rId16"/>
    <p:sldId id="331" r:id="rId17"/>
    <p:sldId id="332" r:id="rId18"/>
    <p:sldId id="299" r:id="rId19"/>
    <p:sldId id="298" r:id="rId20"/>
    <p:sldId id="303" r:id="rId21"/>
    <p:sldId id="302" r:id="rId22"/>
    <p:sldId id="301" r:id="rId23"/>
    <p:sldId id="304" r:id="rId24"/>
    <p:sldId id="305" r:id="rId25"/>
    <p:sldId id="290" r:id="rId26"/>
    <p:sldId id="306" r:id="rId27"/>
    <p:sldId id="308" r:id="rId28"/>
    <p:sldId id="309" r:id="rId29"/>
    <p:sldId id="310" r:id="rId30"/>
    <p:sldId id="322" r:id="rId31"/>
    <p:sldId id="329" r:id="rId32"/>
    <p:sldId id="33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000" autoAdjust="0"/>
  </p:normalViewPr>
  <p:slideViewPr>
    <p:cSldViewPr>
      <p:cViewPr varScale="1">
        <p:scale>
          <a:sx n="110" d="100"/>
          <a:sy n="110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506BA9B-B238-4101-A545-B8D1A3AAD73C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Benign Diseases of Uterus  </a:t>
          </a:r>
        </a:p>
        <a:p>
          <a:r>
            <a:rPr lang="en-US" sz="1800" dirty="0">
              <a:solidFill>
                <a:schemeClr val="tx1"/>
              </a:solidFill>
            </a:rPr>
            <a:t>(core 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2E0F8DF-642B-49F6-9EF6-5095487F60E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Related pathophysiology (horizontal 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C8138D8-B639-4573-A368-CE811638653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5B8FD52-1CE9-410C-B84A-A2CBCC5E5EC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725E4DE-0C5F-4A87-9D5C-CF8A730123F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60E88621-04E2-4224-BC88-CD03ADA84CAD}" type="presOf" srcId="{22E0F8DF-642B-49F6-9EF6-5095487F60E7}" destId="{4CA5F927-596E-4CBB-978C-C76D7B4D7297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9D75DFAB-73C4-40F8-94C5-F4BCF236C3A7}" type="presOf" srcId="{85CC4959-6099-43C8-96BF-591E15C27F5D}" destId="{40A2F7BC-2A19-43DE-9823-7B25D9F0B099}" srcOrd="0" destOrd="0" presId="urn:microsoft.com/office/officeart/2005/8/layout/vList2"/>
    <dgm:cxn modelId="{A003CBB0-EC4E-41C6-9C05-E6145C4D4130}" type="presOf" srcId="{9725E4DE-0C5F-4A87-9D5C-CF8A730123F0}" destId="{89816B95-3D49-43B3-ACC7-9222A899A4C7}" srcOrd="0" destOrd="0" presId="urn:microsoft.com/office/officeart/2005/8/layout/vList2"/>
    <dgm:cxn modelId="{FF4D8BBA-D5A1-40DF-9B55-557C30C68798}" type="presOf" srcId="{15B8FD52-1CE9-410C-B84A-A2CBCC5E5EC0}" destId="{B6E438C8-B444-4975-B47C-DA2A839E5572}" srcOrd="0" destOrd="0" presId="urn:microsoft.com/office/officeart/2005/8/layout/vList2"/>
    <dgm:cxn modelId="{2B1225BC-A4F8-4959-B41F-1E19FA45C70F}" type="presOf" srcId="{FC8138D8-B639-4573-A368-CE8116386537}" destId="{7007879B-F4AF-4541-9E04-BC2E3DE8A623}" srcOrd="0" destOrd="0" presId="urn:microsoft.com/office/officeart/2005/8/layout/vList2"/>
    <dgm:cxn modelId="{54213AC0-84AB-4595-AE78-54282A3B2ABA}" type="presOf" srcId="{D506BA9B-B238-4101-A545-B8D1A3AAD73C}" destId="{F76DA1C1-BE28-49DF-88F6-675B4B24DC4C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EA81E6E0-E11C-4140-8399-B118E21B3AE9}" type="presOf" srcId="{DCE0DCF6-2B67-4F03-9617-1ABD29F6E7B2}" destId="{7E0DE400-426E-4A61-8990-08CDE3586AB0}" srcOrd="0" destOrd="0" presId="urn:microsoft.com/office/officeart/2005/8/layout/vList2"/>
    <dgm:cxn modelId="{5E7ACFA7-4EC4-4098-B0B8-07A5A71D44A7}" type="presParOf" srcId="{7E0DE400-426E-4A61-8990-08CDE3586AB0}" destId="{40A2F7BC-2A19-43DE-9823-7B25D9F0B099}" srcOrd="0" destOrd="0" presId="urn:microsoft.com/office/officeart/2005/8/layout/vList2"/>
    <dgm:cxn modelId="{1807C5F9-BCC5-40FD-9DA7-4025A06D2F4B}" type="presParOf" srcId="{7E0DE400-426E-4A61-8990-08CDE3586AB0}" destId="{4D8B9D6A-8D1D-48B4-9AAB-09CDC392E105}" srcOrd="1" destOrd="0" presId="urn:microsoft.com/office/officeart/2005/8/layout/vList2"/>
    <dgm:cxn modelId="{EBC7B82F-73BE-43E6-B98C-A63376674D24}" type="presParOf" srcId="{7E0DE400-426E-4A61-8990-08CDE3586AB0}" destId="{F76DA1C1-BE28-49DF-88F6-675B4B24DC4C}" srcOrd="2" destOrd="0" presId="urn:microsoft.com/office/officeart/2005/8/layout/vList2"/>
    <dgm:cxn modelId="{F968C9E2-66FD-4806-90E3-EC12C14DEBDB}" type="presParOf" srcId="{7E0DE400-426E-4A61-8990-08CDE3586AB0}" destId="{03EF787E-9CF8-4188-AC85-011D65AADE37}" srcOrd="3" destOrd="0" presId="urn:microsoft.com/office/officeart/2005/8/layout/vList2"/>
    <dgm:cxn modelId="{705A8100-B266-4481-B4F0-7819F449076F}" type="presParOf" srcId="{7E0DE400-426E-4A61-8990-08CDE3586AB0}" destId="{4CA5F927-596E-4CBB-978C-C76D7B4D7297}" srcOrd="4" destOrd="0" presId="urn:microsoft.com/office/officeart/2005/8/layout/vList2"/>
    <dgm:cxn modelId="{5362AB6B-0C6C-4C56-9901-23639BCB1D19}" type="presParOf" srcId="{7E0DE400-426E-4A61-8990-08CDE3586AB0}" destId="{7CDD275A-52D8-406F-8C97-90525A1C31B8}" srcOrd="5" destOrd="0" presId="urn:microsoft.com/office/officeart/2005/8/layout/vList2"/>
    <dgm:cxn modelId="{7DD2B18B-FB59-4333-B0DA-909EC0F1267B}" type="presParOf" srcId="{7E0DE400-426E-4A61-8990-08CDE3586AB0}" destId="{7007879B-F4AF-4541-9E04-BC2E3DE8A623}" srcOrd="6" destOrd="0" presId="urn:microsoft.com/office/officeart/2005/8/layout/vList2"/>
    <dgm:cxn modelId="{1A0A211A-85C0-4404-BD93-B64B737D5CD5}" type="presParOf" srcId="{7E0DE400-426E-4A61-8990-08CDE3586AB0}" destId="{19615CA8-1F4A-44EE-BA01-6B9EDF9FDF08}" srcOrd="7" destOrd="0" presId="urn:microsoft.com/office/officeart/2005/8/layout/vList2"/>
    <dgm:cxn modelId="{632CBBC3-6A38-458B-99FD-CD55287157FA}" type="presParOf" srcId="{7E0DE400-426E-4A61-8990-08CDE3586AB0}" destId="{B6E438C8-B444-4975-B47C-DA2A839E5572}" srcOrd="8" destOrd="0" presId="urn:microsoft.com/office/officeart/2005/8/layout/vList2"/>
    <dgm:cxn modelId="{F22E2239-F0EF-4871-8537-2FE1EFA94A90}" type="presParOf" srcId="{7E0DE400-426E-4A61-8990-08CDE3586AB0}" destId="{9235BB4F-8270-43D2-B655-8CB901B8BC6F}" srcOrd="9" destOrd="0" presId="urn:microsoft.com/office/officeart/2005/8/layout/vList2"/>
    <dgm:cxn modelId="{1FEA6A49-DCEC-4094-AC9B-E036F8CEA721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153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Learning objectives</a:t>
          </a:r>
        </a:p>
      </dsp:txBody>
      <dsp:txXfrm>
        <a:off x="38553" y="38706"/>
        <a:ext cx="4478520" cy="712651"/>
      </dsp:txXfrm>
    </dsp:sp>
    <dsp:sp modelId="{F76DA1C1-BE28-49DF-88F6-675B4B24DC4C}">
      <dsp:nvSpPr>
        <dsp:cNvPr id="0" name=""/>
        <dsp:cNvSpPr/>
      </dsp:nvSpPr>
      <dsp:spPr>
        <a:xfrm>
          <a:off x="0" y="803691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317073"/>
                <a:satOff val="-769"/>
                <a:lumOff val="-1020"/>
                <a:alphaOff val="0"/>
                <a:tint val="98000"/>
                <a:lumMod val="114000"/>
              </a:schemeClr>
            </a:gs>
            <a:gs pos="100000">
              <a:schemeClr val="accent4">
                <a:hueOff val="317073"/>
                <a:satOff val="-769"/>
                <a:lumOff val="-102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Benign Diseases of Uterus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(core concept = 70%)</a:t>
          </a:r>
        </a:p>
      </dsp:txBody>
      <dsp:txXfrm>
        <a:off x="38553" y="842244"/>
        <a:ext cx="4478520" cy="712651"/>
      </dsp:txXfrm>
    </dsp:sp>
    <dsp:sp modelId="{4CA5F927-596E-4CBB-978C-C76D7B4D7297}">
      <dsp:nvSpPr>
        <dsp:cNvPr id="0" name=""/>
        <dsp:cNvSpPr/>
      </dsp:nvSpPr>
      <dsp:spPr>
        <a:xfrm>
          <a:off x="0" y="1607230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634147"/>
                <a:satOff val="-1538"/>
                <a:lumOff val="-2039"/>
                <a:alphaOff val="0"/>
                <a:tint val="98000"/>
                <a:lumMod val="114000"/>
              </a:schemeClr>
            </a:gs>
            <a:gs pos="100000">
              <a:schemeClr val="accent4">
                <a:hueOff val="634147"/>
                <a:satOff val="-1538"/>
                <a:lumOff val="-203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Related pathophysiology (horizontal integration 15%)</a:t>
          </a:r>
        </a:p>
      </dsp:txBody>
      <dsp:txXfrm>
        <a:off x="38553" y="1645783"/>
        <a:ext cx="4478520" cy="712651"/>
      </dsp:txXfrm>
    </dsp:sp>
    <dsp:sp modelId="{7007879B-F4AF-4541-9E04-BC2E3DE8A623}">
      <dsp:nvSpPr>
        <dsp:cNvPr id="0" name=""/>
        <dsp:cNvSpPr/>
      </dsp:nvSpPr>
      <dsp:spPr>
        <a:xfrm>
          <a:off x="0" y="2410768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951220"/>
                <a:satOff val="-2308"/>
                <a:lumOff val="-3059"/>
                <a:alphaOff val="0"/>
                <a:tint val="98000"/>
                <a:lumMod val="114000"/>
              </a:schemeClr>
            </a:gs>
            <a:gs pos="100000">
              <a:schemeClr val="accent4">
                <a:hueOff val="951220"/>
                <a:satOff val="-2308"/>
                <a:lumOff val="-305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Related clinical findings (vertical integration – 10%)</a:t>
          </a:r>
        </a:p>
      </dsp:txBody>
      <dsp:txXfrm>
        <a:off x="38553" y="2449321"/>
        <a:ext cx="4478520" cy="712651"/>
      </dsp:txXfrm>
    </dsp:sp>
    <dsp:sp modelId="{B6E438C8-B444-4975-B47C-DA2A839E5572}">
      <dsp:nvSpPr>
        <dsp:cNvPr id="0" name=""/>
        <dsp:cNvSpPr/>
      </dsp:nvSpPr>
      <dsp:spPr>
        <a:xfrm>
          <a:off x="0" y="3214307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1268293"/>
                <a:satOff val="-3077"/>
                <a:lumOff val="-4078"/>
                <a:alphaOff val="0"/>
                <a:tint val="98000"/>
                <a:lumMod val="114000"/>
              </a:schemeClr>
            </a:gs>
            <a:gs pos="100000">
              <a:schemeClr val="accent4">
                <a:hueOff val="1268293"/>
                <a:satOff val="-3077"/>
                <a:lumOff val="-407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Research article related to topic (3%)</a:t>
          </a:r>
        </a:p>
      </dsp:txBody>
      <dsp:txXfrm>
        <a:off x="38553" y="3252860"/>
        <a:ext cx="4478520" cy="712651"/>
      </dsp:txXfrm>
    </dsp:sp>
    <dsp:sp modelId="{89816B95-3D49-43B3-ACC7-9222A899A4C7}">
      <dsp:nvSpPr>
        <dsp:cNvPr id="0" name=""/>
        <dsp:cNvSpPr/>
      </dsp:nvSpPr>
      <dsp:spPr>
        <a:xfrm>
          <a:off x="0" y="4017845"/>
          <a:ext cx="4555626" cy="789757"/>
        </a:xfrm>
        <a:prstGeom prst="roundRect">
          <a:avLst/>
        </a:prstGeom>
        <a:gradFill rotWithShape="0">
          <a:gsLst>
            <a:gs pos="0">
              <a:schemeClr val="accent4">
                <a:hueOff val="1585367"/>
                <a:satOff val="-3846"/>
                <a:lumOff val="-5098"/>
                <a:alphaOff val="0"/>
                <a:tint val="98000"/>
                <a:lumMod val="114000"/>
              </a:schemeClr>
            </a:gs>
            <a:gs pos="100000">
              <a:schemeClr val="accent4">
                <a:hueOff val="1585367"/>
                <a:satOff val="-3846"/>
                <a:lumOff val="-509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Ethics (2%)</a:t>
          </a:r>
        </a:p>
      </dsp:txBody>
      <dsp:txXfrm>
        <a:off x="38553" y="4056398"/>
        <a:ext cx="4478520" cy="712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A5BB2-6A39-4485-8487-647BE694061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F762A-E88C-47FB-8FD9-18D0764F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1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  <a:prstGeom prst="rect">
            <a:avLst/>
          </a:prstGeo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5414" y="1830325"/>
            <a:ext cx="990599" cy="2285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 defTabSz="685800"/>
            <a:fld id="{278D04EA-BD88-4075-B66A-7A065F162219}" type="datetimeFigureOut">
              <a:rPr lang="en-US" smtClean="0">
                <a:solidFill>
                  <a:prstClr val="white"/>
                </a:solidFill>
              </a:rPr>
              <a:pPr defTabSz="685800"/>
              <a:t>3/1/2025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0493" y="3266694"/>
            <a:ext cx="3867912" cy="233172"/>
          </a:xfrm>
        </p:spPr>
        <p:txBody>
          <a:bodyPr/>
          <a:lstStyle>
            <a:lvl1pPr>
              <a:defRPr sz="750" b="0">
                <a:solidFill>
                  <a:schemeClr val="bg1"/>
                </a:solidFill>
              </a:defRPr>
            </a:lvl1pPr>
          </a:lstStyle>
          <a:p>
            <a:pPr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92609"/>
            <a:ext cx="628649" cy="767687"/>
          </a:xfrm>
        </p:spPr>
        <p:txBody>
          <a:bodyPr/>
          <a:lstStyle>
            <a:lvl1pPr>
              <a:defRPr sz="2100" b="0" i="0">
                <a:latin typeface="+mj-lt"/>
              </a:defRPr>
            </a:lvl1pPr>
          </a:lstStyle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12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9"/>
            <a:ext cx="6619244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/>
            </a:lvl1pPr>
          </a:lstStyle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7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679192"/>
            <a:ext cx="325755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0932" y="2679192"/>
            <a:ext cx="2818638" cy="2286000"/>
          </a:xfrm>
        </p:spPr>
        <p:txBody>
          <a:bodyPr anchor="ctr" anchorCtr="0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/>
            </a:lvl1pPr>
          </a:lstStyle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9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69264"/>
            <a:ext cx="6619244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6" y="2603501"/>
            <a:ext cx="362102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82" y="2603500"/>
            <a:ext cx="3621024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69264"/>
            <a:ext cx="6619244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6040"/>
            <a:ext cx="362102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6" y="3198448"/>
            <a:ext cx="3621024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2606040"/>
            <a:ext cx="362102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3187922"/>
            <a:ext cx="361887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9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09" y="969264"/>
            <a:ext cx="6619244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99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08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298448"/>
            <a:ext cx="2094869" cy="1597152"/>
          </a:xfrm>
          <a:prstGeom prst="rect">
            <a:avLst/>
          </a:prstGeo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256" y="1447800"/>
            <a:ext cx="3896998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7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1" y="1693332"/>
            <a:ext cx="2895194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5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969927"/>
            <a:ext cx="6619243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8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13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0704"/>
            <a:ext cx="6624828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109" y="3547872"/>
            <a:ext cx="6619244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66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673721" y="596768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7286297" y="2629301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980518"/>
            <a:ext cx="6345737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459459" y="3679987"/>
            <a:ext cx="579432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05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198"/>
            <a:ext cx="6619244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7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3525"/>
            <a:ext cx="6649217" cy="1819656"/>
          </a:xfrm>
          <a:prstGeom prst="rect">
            <a:avLst/>
          </a:prstGeo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9200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85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1"/>
            <a:ext cx="2346876" cy="57626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79764"/>
            <a:ext cx="2346876" cy="284729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1"/>
            <a:ext cx="2359035" cy="57626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59035" cy="284729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595032"/>
            <a:ext cx="2370772" cy="58473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5" y="3179764"/>
            <a:ext cx="2370772" cy="284729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8743" y="2603500"/>
            <a:ext cx="24423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31868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1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</p:spPr>
        <p:txBody>
          <a:bodyPr anchor="ctr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5"/>
            <a:ext cx="2287829" cy="57626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10916"/>
            <a:ext cx="201843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87829" cy="91794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2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09108"/>
            <a:ext cx="2287829" cy="91257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2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5" y="5109108"/>
            <a:ext cx="2287829" cy="91794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8184" y="2603501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5514" y="2603501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54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595033"/>
            <a:ext cx="6619244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42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8" y="1278466"/>
            <a:ext cx="1081175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6"/>
            <a:ext cx="4692019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4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3/1/2025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91" y="1"/>
            <a:ext cx="9145191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571" y="6391657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pPr defTabSz="685800"/>
            <a:fld id="{278D04EA-BD88-4075-B66A-7A065F162219}" type="datetimeFigureOut">
              <a:rPr lang="en-US" smtClean="0">
                <a:solidFill>
                  <a:srgbClr val="B01513"/>
                </a:solidFill>
              </a:rPr>
              <a:pPr defTabSz="685800"/>
              <a:t>3/1/2025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338" y="6391656"/>
            <a:ext cx="2900934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pPr defTabSz="685800"/>
            <a:endParaRPr lang="en-US">
              <a:solidFill>
                <a:srgbClr val="B01513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defTabSz="685800"/>
            <a:fld id="{65EACD9E-8FBC-47BF-93F6-5A0897E41795}" type="slidenum">
              <a:rPr lang="en-US" smtClean="0">
                <a:solidFill>
                  <a:prstClr val="white"/>
                </a:solidFill>
              </a:rPr>
              <a:pPr defTabSz="6858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" y="0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579"/>
          <a:stretch/>
        </p:blipFill>
        <p:spPr>
          <a:xfrm>
            <a:off x="1752600" y="1506956"/>
            <a:ext cx="6019800" cy="1281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3661"/>
          <a:stretch/>
        </p:blipFill>
        <p:spPr>
          <a:xfrm>
            <a:off x="1752601" y="2950745"/>
            <a:ext cx="6019800" cy="2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4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8006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Localized growths of endometrial tissue covered by epithelium and containing a variable amount of glands, stroma and blood vessels.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Presentations</a:t>
            </a:r>
            <a:r>
              <a:rPr lang="en-US" sz="2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be asymptomatic.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Intermenstrual bleeding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ostmenopausal bleeding.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Miscarriage.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be cancerous.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Endometrial Polyps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F1F8C-0015-E81B-3FA8-C1648EB76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38400"/>
            <a:ext cx="4749546" cy="2895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593" y="1470932"/>
            <a:ext cx="3357407" cy="44958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Hysteroscopy.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Hysterosalpingography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Saline infusion sonography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Treatment: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Polypectomy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Endometrial Polyps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" t="2512" r="39161" b="19613"/>
          <a:stretch/>
        </p:blipFill>
        <p:spPr>
          <a:xfrm>
            <a:off x="3810000" y="3962400"/>
            <a:ext cx="51816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775"/>
          <a:stretch/>
        </p:blipFill>
        <p:spPr>
          <a:xfrm>
            <a:off x="3810000" y="1434646"/>
            <a:ext cx="5181600" cy="25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25854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Proliferation of endometrial glands into irregular size and shape with increase in gland/stroma ratio compared with proliferative endometrium.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  <a:r>
              <a:rPr lang="en-US" sz="2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Simple hyperplasia with or without atypia.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Complex hyperplasia with or without atypia.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Risk Factors</a:t>
            </a:r>
            <a:r>
              <a:rPr lang="en-US" sz="2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Unopposed estrogen exposure.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PCO and anovulation.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Estrogen producing tumor.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Obesity, DM.</a:t>
            </a: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ENDOMETRIAL HYPERPLASIA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E3E4F-1EF4-F000-DBCC-25B970BA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02207"/>
            <a:ext cx="4362451" cy="25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36253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2681479-3506-72E1-4986-44240B3B437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81000"/>
            <a:ext cx="8534399" cy="5867400"/>
          </a:xfrm>
        </p:spPr>
      </p:pic>
    </p:spTree>
    <p:extLst>
      <p:ext uri="{BB962C8B-B14F-4D97-AF65-F5344CB8AC3E}">
        <p14:creationId xmlns:p14="http://schemas.microsoft.com/office/powerpoint/2010/main" val="2077898946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C726CD8-A462-9E24-8044-40508ABE9F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97428"/>
            <a:ext cx="8534400" cy="6050972"/>
          </a:xfrm>
        </p:spPr>
      </p:pic>
    </p:spTree>
    <p:extLst>
      <p:ext uri="{BB962C8B-B14F-4D97-AF65-F5344CB8AC3E}">
        <p14:creationId xmlns:p14="http://schemas.microsoft.com/office/powerpoint/2010/main" val="798548004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Asherman</a:t>
            </a:r>
            <a:r>
              <a:rPr lang="en-US" b="1" dirty="0">
                <a:solidFill>
                  <a:schemeClr val="tx1"/>
                </a:solidFill>
              </a:rPr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Irreversible damage of basal endometrium does not allow normal regeneration of the endometrium.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endometrial cavity undergoes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fibrosis and adhesion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formation, termed ‘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Asherman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syndrome’.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result is reduced, or absent, menstrual shedding and subfertility.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usually occurs after pregnancy where there has been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endometritis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following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overzealous curettage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uterine cavity during surgical management of miscarriage or following secondary postpartum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31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Asherman</a:t>
            </a:r>
            <a:r>
              <a:rPr lang="en-US" b="1" dirty="0">
                <a:solidFill>
                  <a:schemeClr val="tx1"/>
                </a:solidFill>
              </a:rPr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4165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uterine scarring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Conservative or less traumatic surgical approaches to managing RPOC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endometritis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Hysteroscopy,HSG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Hysteroscopic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adhesiolysis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treatment can be difficult and risks further uterine trauma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571" y="1527048"/>
            <a:ext cx="3640361" cy="44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571500" marR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Benign Conditions Of Myometrial Origin: </a:t>
            </a:r>
          </a:p>
          <a:p>
            <a:pPr marR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Leiomyoma (Fibroid).</a:t>
            </a:r>
          </a:p>
          <a:p>
            <a:pPr marR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Adenomyosis.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67088"/>
            <a:ext cx="4242758" cy="45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5523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7241" y="1371600"/>
            <a:ext cx="8503920" cy="480060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clonal tumors that arise from myometrium.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 demarcated firm, whorled tumor.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Highly prevalent, in 40% of women overall, more common in nulliparous and obese.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Estrogen dependent tumors ,so can enlarge during pregnancy.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Malignant prevalence is 0.5%.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 degeneration of fibroid is a known complication.</a:t>
            </a:r>
          </a:p>
          <a:p>
            <a:pPr marL="68580" marR="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AUB (usually HMB,IMB)</a:t>
            </a:r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Subfertility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Recurrent pregnancy loss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Pressure effects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Abdominal distention.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Leiomyoma /Fibroid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899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800600"/>
          </a:xfrm>
        </p:spPr>
        <p:txBody>
          <a:bodyPr>
            <a:noAutofit/>
          </a:bodyPr>
          <a:lstStyle/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 b="1" u="sng" dirty="0">
                <a:solidFill>
                  <a:srgbClr val="0070C0"/>
                </a:solidFill>
                <a:latin typeface="+mj-lt"/>
              </a:rPr>
              <a:t>Location of Fibroids</a:t>
            </a:r>
            <a:r>
              <a:rPr lang="en-US" sz="2200" b="1" dirty="0">
                <a:solidFill>
                  <a:srgbClr val="0070C0"/>
                </a:solidFill>
                <a:latin typeface="+mj-lt"/>
              </a:rPr>
              <a:t>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Leiomyoma /Fibroid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907FF-3C66-74DC-9A9C-87D506CE1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2" y="2019300"/>
            <a:ext cx="7239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64845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07457" y="4648200"/>
            <a:ext cx="5486400" cy="14508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Dr. Farah Deeba</a:t>
            </a:r>
          </a:p>
          <a:p>
            <a:pPr marL="0" indent="0">
              <a:buNone/>
            </a:pPr>
            <a:r>
              <a:rPr lang="en-US" sz="2400" dirty="0"/>
              <a:t>Assistant professor OBS &amp; GYNAE</a:t>
            </a:r>
          </a:p>
          <a:p>
            <a:pPr marL="0" indent="0">
              <a:buNone/>
            </a:pPr>
            <a:r>
              <a:rPr lang="en-US" sz="2400" dirty="0"/>
              <a:t>Holy family hospital Rawalpindi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304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447800"/>
            <a:ext cx="549365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800600"/>
          </a:xfrm>
        </p:spPr>
        <p:txBody>
          <a:bodyPr>
            <a:noAutofit/>
          </a:bodyPr>
          <a:lstStyle/>
          <a:p>
            <a:pPr marL="68580" marR="0" indent="-3429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Abdominopelvic USG.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Hysteroscopy.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MRI.</a:t>
            </a:r>
          </a:p>
          <a:p>
            <a:pPr marR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asymptomatic no treatment required.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en-US" sz="20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COCPs, Mefenamic acid, Tranexamic acid, LNG-IUS.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GnRH agonists.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Ineffective in cases of submucosal fibroids or large fibroids&gt;12 weeks size.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Leiomyoma /Fibroid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71600"/>
            <a:ext cx="4448175" cy="27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5272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4498848" cy="4343400"/>
          </a:xfrm>
        </p:spPr>
        <p:txBody>
          <a:bodyPr>
            <a:no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Surgical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Myomectomy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Hysterectomy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Radiological: Uterine artery embolization.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Thermal ablation of myoma.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Leiomyoma /Fibroid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40" y="1371600"/>
            <a:ext cx="441806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26865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4648200" cy="557860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glands and stroma develop deep within the myometrium</a:t>
            </a:r>
            <a:b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(Ectopic Endometrium).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Usually in multiparas in their late 30 or early 40s.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HMB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Increasingly severe secondary dysmenorrhea.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Adenomyosis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32" y="1607457"/>
            <a:ext cx="4573739" cy="49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30876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5413248" cy="42672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USG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MRI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Histopathological examination after hysterectomy.</a:t>
            </a: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Contraceptives (LARCs, LNG-IUS, Depot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rovera) only temporary treatments</a:t>
            </a: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Hysterectomy remains only definitive treatment.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8F1A38-F5B0-30B3-0C10-9BFB991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Adenomyosis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833" y="1371600"/>
            <a:ext cx="317660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8224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285750" indent="-285750" algn="ctr">
              <a:buNone/>
            </a:pPr>
            <a:endParaRPr lang="en-US" sz="5400" b="1" dirty="0">
              <a:solidFill>
                <a:srgbClr val="0070C0"/>
              </a:solidFill>
            </a:endParaRPr>
          </a:p>
          <a:p>
            <a:pPr marL="285750" indent="-28575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Questions</a:t>
            </a:r>
          </a:p>
          <a:p>
            <a:pPr marL="285750" indent="-28575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&amp;</a:t>
            </a:r>
          </a:p>
          <a:p>
            <a:pPr marL="285750" indent="-28575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Answers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387D5B-DCD6-2F41-425A-3E3338AC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6C34-C000-D17D-8B8D-C5D899F484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  <a:latin typeface="Georgia (Body)"/>
              </a:rPr>
              <a:t>A pregnant woman with fibroid uterus develops acute pain in abdomen with low grade fever &amp; mild leucocytosis at 28 week. The most likely diagnosis is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Preterm labor.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Torsion of fibroid.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Red degeneration of fibroid.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Infection in fibroid.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6DBC88-D56D-CAF8-C6CE-024F6F25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MCQ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96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6C34-C000-D17D-8B8D-C5D899F484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  <a:latin typeface="Georgia (Body)"/>
              </a:rPr>
              <a:t>A pregnant woman with fibroid uterus develops acute pain in abdomen with low grade fever &amp; mild leucocytosis at 28 week. The most likely diagnosis is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Preterm labor.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Torsion of fibroid.</a:t>
            </a:r>
          </a:p>
          <a:p>
            <a:pPr marL="514350" indent="-514350">
              <a:buAutoNum type="alphaLcParenR"/>
            </a:pPr>
            <a:r>
              <a:rPr lang="en-US" sz="2600" b="1" dirty="0">
                <a:latin typeface="Georgia (Body)"/>
              </a:rPr>
              <a:t>Red degeneration of fibroid.</a:t>
            </a:r>
          </a:p>
          <a:p>
            <a:pPr marL="514350" indent="-514350">
              <a:buAutoNum type="alphaLcParenR"/>
            </a:pPr>
            <a:r>
              <a:rPr lang="en-US" sz="2600" dirty="0">
                <a:latin typeface="Georgia (Body)"/>
              </a:rPr>
              <a:t>Infection in fibroid.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6DBC88-D56D-CAF8-C6CE-024F6F25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MCQ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1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6C34-C000-D17D-8B8D-C5D899F484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Least common complication in fibroid is</a:t>
            </a:r>
          </a:p>
          <a:p>
            <a:pPr marL="514350" indent="-514350">
              <a:buAutoNum type="alphaLcParenR"/>
            </a:pPr>
            <a:r>
              <a:rPr lang="en-US" sz="2600" dirty="0"/>
              <a:t>Menstrual disorder</a:t>
            </a:r>
          </a:p>
          <a:p>
            <a:pPr marL="514350" indent="-514350">
              <a:buAutoNum type="alphaLcParenR"/>
            </a:pPr>
            <a:r>
              <a:rPr lang="en-US" sz="2600" dirty="0"/>
              <a:t>Urinary retention</a:t>
            </a:r>
          </a:p>
          <a:p>
            <a:pPr marL="514350" indent="-514350">
              <a:buFont typeface="Wingdings 2"/>
              <a:buAutoNum type="alphaLcParenR"/>
            </a:pPr>
            <a:r>
              <a:rPr lang="en-US" sz="2600" dirty="0"/>
              <a:t>Malignancy</a:t>
            </a:r>
          </a:p>
          <a:p>
            <a:pPr marL="514350" indent="-514350">
              <a:buAutoNum type="alphaLcParenR"/>
            </a:pPr>
            <a:r>
              <a:rPr lang="en-US" sz="2600" dirty="0"/>
              <a:t>Degeneration </a:t>
            </a:r>
          </a:p>
          <a:p>
            <a:pPr marL="514350" indent="-514350">
              <a:buAutoNum type="alphaLcParenR"/>
            </a:pPr>
            <a:endParaRPr lang="en-US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6DBC88-D56D-CAF8-C6CE-024F6F25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98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6C34-C000-D17D-8B8D-C5D899F484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Least common complication in fibroid is</a:t>
            </a:r>
          </a:p>
          <a:p>
            <a:pPr marL="514350" indent="-514350">
              <a:buAutoNum type="alphaLcParenR"/>
            </a:pPr>
            <a:r>
              <a:rPr lang="en-US" sz="2600" dirty="0"/>
              <a:t>Menstrual disorder</a:t>
            </a:r>
          </a:p>
          <a:p>
            <a:pPr marL="514350" indent="-514350">
              <a:buAutoNum type="alphaLcParenR"/>
            </a:pPr>
            <a:r>
              <a:rPr lang="en-US" sz="2600" dirty="0"/>
              <a:t>Urinary retention</a:t>
            </a:r>
          </a:p>
          <a:p>
            <a:pPr marL="514350" indent="-514350">
              <a:buAutoNum type="alphaLcParenR"/>
            </a:pPr>
            <a:r>
              <a:rPr lang="en-US" sz="2600" b="1" dirty="0"/>
              <a:t>Malignancy</a:t>
            </a:r>
          </a:p>
          <a:p>
            <a:pPr marL="514350" indent="-514350">
              <a:buAutoNum type="alphaLcParenR"/>
            </a:pPr>
            <a:r>
              <a:rPr lang="en-US" sz="2600" dirty="0"/>
              <a:t>Degeneration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6DBC88-D56D-CAF8-C6CE-024F6F25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77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8B64-EECF-024D-7A57-B0462645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676400"/>
            <a:ext cx="2613959" cy="199578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F99C-B9E1-5EB6-FB19-A1586048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559" y="595086"/>
            <a:ext cx="5816459" cy="5562600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Addley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Fennessy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(2023). Benign Disease of the Uterus. In: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Kubik-Huch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R.A.,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J.E., von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Schulthess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G.K.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Diseases of the Abdomen and Pelvis 2023-2026. IDKD Springer Series. Springer, Cham. https://doi.org/10.1007/978-3-031-27355-1_13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Johnatty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SE, et al. Co-existence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leiomyomas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adenomyosis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endometriosis in women with endometrial cancer.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Rep. 2020;10:3621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9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57F6-15B8-6B80-F981-C2CE5CB4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Motto, Vision, Values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EEE8-C3ED-7E11-B48F-EBB99293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447059"/>
            <a:ext cx="7210396" cy="3418610"/>
          </a:xfrm>
        </p:spPr>
        <p:txBody>
          <a:bodyPr/>
          <a:lstStyle/>
          <a:p>
            <a:pPr marL="177404" indent="0" fontAlgn="base">
              <a:lnSpc>
                <a:spcPts val="1163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Mission Statement</a:t>
            </a:r>
          </a:p>
          <a:p>
            <a:pPr marL="177404" indent="0" fontAlgn="base">
              <a:lnSpc>
                <a:spcPts val="1163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200" b="1" dirty="0">
              <a:solidFill>
                <a:schemeClr val="tx1"/>
              </a:solidFill>
              <a:latin typeface="+mj-lt"/>
            </a:endParaRPr>
          </a:p>
          <a:p>
            <a:pPr marL="177404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j-lt"/>
              </a:rPr>
              <a:t>To impart evidence-based research-oriented health professional education </a:t>
            </a:r>
          </a:p>
          <a:p>
            <a:pPr marL="177404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j-lt"/>
              </a:rPr>
              <a:t>Best possible patient care</a:t>
            </a:r>
          </a:p>
          <a:p>
            <a:pPr marL="177404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j-lt"/>
              </a:rPr>
              <a:t>Mutual respect, ethical practice of healthcare and social accountability.</a:t>
            </a:r>
          </a:p>
          <a:p>
            <a:pPr marL="177404" indent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b="1" dirty="0">
              <a:solidFill>
                <a:srgbClr val="FFFFFF"/>
              </a:solidFill>
              <a:latin typeface="+mj-lt"/>
            </a:endParaRPr>
          </a:p>
          <a:p>
            <a:pPr marL="177404" indent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Vision and Values</a:t>
            </a:r>
            <a:endParaRPr lang="en-US" alt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77404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j-lt"/>
              </a:rPr>
              <a:t>Highly recognized and accredited center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177404" indent="0" fontAlgn="base">
              <a:spcBef>
                <a:spcPts val="19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77404" indent="0" fontAlgn="base">
              <a:spcBef>
                <a:spcPts val="19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Goals</a:t>
            </a:r>
            <a:endParaRPr lang="en-US" alt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77404" indent="0" fontAlgn="base">
              <a:lnSpc>
                <a:spcPct val="150000"/>
              </a:lnSpc>
              <a:spcBef>
                <a:spcPts val="581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+mj-lt"/>
              </a:rPr>
              <a:t>The Undergraduate Integrated Learning Program is geared to provide you with quality medical education in an environment designed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43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BIOMEDICAL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detailed history of pattern of menstrual irregularity before starting treatment.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Hysterectomy should be avoided in young girls who are willing to conserve their fertility.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embarking on surgery for fibroid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adenomyosis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,conservative options should be offered.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not be delayed in patients with menstrual irregularity.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Haemetenics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advised to those with excessive bleeding. </a:t>
            </a:r>
          </a:p>
        </p:txBody>
      </p:sp>
    </p:spTree>
    <p:extLst>
      <p:ext uri="{BB962C8B-B14F-4D97-AF65-F5344CB8AC3E}">
        <p14:creationId xmlns:p14="http://schemas.microsoft.com/office/powerpoint/2010/main" val="31010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FAMILY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physicians should take detailed history and do an examination of all patients with menstrual irregularity.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Hormonal treatment should be explained and make sure patient has understood.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patient with risk factors for malignancy should be referred without any delay.</a:t>
            </a:r>
          </a:p>
        </p:txBody>
      </p:sp>
    </p:spTree>
    <p:extLst>
      <p:ext uri="{BB962C8B-B14F-4D97-AF65-F5344CB8AC3E}">
        <p14:creationId xmlns:p14="http://schemas.microsoft.com/office/powerpoint/2010/main" val="38819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285750" indent="-285750" algn="ctr">
              <a:buNone/>
            </a:pPr>
            <a:endParaRPr lang="en-US" sz="5400" b="1" dirty="0">
              <a:solidFill>
                <a:srgbClr val="0070C0"/>
              </a:solidFill>
            </a:endParaRPr>
          </a:p>
          <a:p>
            <a:pPr marL="285750" indent="-285750" algn="ctr">
              <a:buNone/>
            </a:pPr>
            <a:endParaRPr lang="en-US" sz="5400" b="1" dirty="0">
              <a:solidFill>
                <a:srgbClr val="0070C0"/>
              </a:solidFill>
            </a:endParaRPr>
          </a:p>
          <a:p>
            <a:pPr marL="285750" indent="-285750" algn="ctr">
              <a:buNone/>
            </a:pPr>
            <a:r>
              <a:rPr lang="en-US" sz="5400" b="1" dirty="0">
                <a:solidFill>
                  <a:srgbClr val="0070C0"/>
                </a:solidFill>
              </a:rPr>
              <a:t>Thank you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8B8ECE-5AB8-3CF1-202E-A0CE2459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2" y="2404697"/>
            <a:ext cx="2804459" cy="1995789"/>
          </a:xfrm>
        </p:spPr>
        <p:txBody>
          <a:bodyPr/>
          <a:lstStyle/>
          <a:p>
            <a:pPr algn="r">
              <a:defRPr/>
            </a:pPr>
            <a:r>
              <a:rPr lang="en-US" sz="3300" dirty="0">
                <a:solidFill>
                  <a:schemeClr val="tx1"/>
                </a:solidFill>
              </a:rPr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498006"/>
              </p:ext>
            </p:extLst>
          </p:nvPr>
        </p:nvGraphicFramePr>
        <p:xfrm>
          <a:off x="4131174" y="1828800"/>
          <a:ext cx="4555626" cy="4807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89407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 Able to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792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benign conditions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affect the uterus according to their tissue of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symptoms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examination findings associated with benign uterine pathology.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tests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to evaluate the uterus and endometrial cavity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available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options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uterine fibroids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adenomyosis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rationale for selection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910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84872A-FB6A-6D90-EA8E-ECF48FFF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effectLst/>
                <a:latin typeface="Rockwell (Body)"/>
                <a:ea typeface="Calibri" panose="020F0502020204030204" pitchFamily="34" charset="0"/>
                <a:cs typeface="Times New Roman" panose="02020603050405020304" pitchFamily="18" charset="0"/>
              </a:rPr>
              <a:t>BENIGN DISEASES OF UTERUS</a:t>
            </a:r>
            <a:endParaRPr lang="en-US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66B46B-DE41-B0BC-14B6-863A488DAA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effectLst/>
                <a:latin typeface="Georgia (Headings)"/>
                <a:ea typeface="Calibri" panose="020F0502020204030204" pitchFamily="34" charset="0"/>
                <a:cs typeface="Times New Roman" panose="02020603050405020304" pitchFamily="18" charset="0"/>
              </a:rPr>
              <a:t>ANATOMY OF UTERUS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B8A54-5AB2-2E1A-9EEB-62667CD46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4" y="2405162"/>
            <a:ext cx="5509949" cy="3843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382" r="19879"/>
          <a:stretch/>
        </p:blipFill>
        <p:spPr>
          <a:xfrm>
            <a:off x="301752" y="2405162"/>
            <a:ext cx="3071860" cy="38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03920" cy="1174172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0070C0"/>
                </a:solidFill>
                <a:latin typeface="Georgia (Headings)"/>
                <a:ea typeface="Calibri" panose="020F0502020204030204" pitchFamily="34" charset="0"/>
                <a:cs typeface="Times New Roman" panose="02020603050405020304" pitchFamily="18" charset="0"/>
              </a:rPr>
              <a:t>Benign Conditions of Endometrial Origin</a:t>
            </a:r>
            <a:endParaRPr lang="en-US" sz="2800" b="1" dirty="0">
              <a:latin typeface="Georgia (Headings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Inflammation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Endometritis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Polyps: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Endometrial hyperplasia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Asherman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048"/>
            <a:ext cx="4513072" cy="4797552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 acute or chronic.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Mostly polymicrobial.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Acute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Mostly associated with childbirth or abortion.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PID, IUCD, Cancer, TB, Chlamydia, Gonorrhea etc.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 in lower abdomen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Fever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Abnormal vaginal bleeding/discharge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malaise.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55272E-EB74-86E4-1E7B-3B48A03E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97428"/>
            <a:ext cx="8534400" cy="9144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Endometritis</a:t>
            </a:r>
            <a:endParaRPr lang="en-US" sz="4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500"/>
          <a:stretch/>
        </p:blipFill>
        <p:spPr>
          <a:xfrm>
            <a:off x="4970272" y="1295400"/>
            <a:ext cx="4021328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72" y="3962400"/>
            <a:ext cx="4021328" cy="265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5722</TotalTime>
  <Words>1085</Words>
  <Application>Microsoft Office PowerPoint</Application>
  <PresentationFormat>On-screen Show (4:3)</PresentationFormat>
  <Paragraphs>185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Century Gothic</vt:lpstr>
      <vt:lpstr>Georgia</vt:lpstr>
      <vt:lpstr>Georgia (Body)</vt:lpstr>
      <vt:lpstr>Georgia (Headings)</vt:lpstr>
      <vt:lpstr>Rockwell (Body)</vt:lpstr>
      <vt:lpstr>Times New Roman</vt:lpstr>
      <vt:lpstr>Wingdings</vt:lpstr>
      <vt:lpstr>Wingdings 2</vt:lpstr>
      <vt:lpstr>Wingdings 3</vt:lpstr>
      <vt:lpstr>Civic</vt:lpstr>
      <vt:lpstr>Ion Boardroom</vt:lpstr>
      <vt:lpstr>PowerPoint Presentation</vt:lpstr>
      <vt:lpstr>PowerPoint Presentation</vt:lpstr>
      <vt:lpstr>University Motto, Vision, Values &amp; Goals</vt:lpstr>
      <vt:lpstr>SEQUENCE OF LGIS</vt:lpstr>
      <vt:lpstr>PowerPoint Presentation</vt:lpstr>
      <vt:lpstr>Learning Objectives: Able to</vt:lpstr>
      <vt:lpstr>BENIGN DISEASES OF UTERUS</vt:lpstr>
      <vt:lpstr>Benign Conditions of Endometrial Origin</vt:lpstr>
      <vt:lpstr>Endometritis</vt:lpstr>
      <vt:lpstr>Endometrial Polyps</vt:lpstr>
      <vt:lpstr>Endometrial Polyps</vt:lpstr>
      <vt:lpstr>ENDOMETRIAL HYPERPLASIA</vt:lpstr>
      <vt:lpstr>BENIGN DISEASES OF UTERUS</vt:lpstr>
      <vt:lpstr>BENIGN DISEASES OF UTERUS</vt:lpstr>
      <vt:lpstr>Asherman syndrome</vt:lpstr>
      <vt:lpstr>Asherman syndrome</vt:lpstr>
      <vt:lpstr>BENIGN DISEASES OF UTERUS</vt:lpstr>
      <vt:lpstr>Leiomyoma /Fibroid</vt:lpstr>
      <vt:lpstr>Leiomyoma /Fibroid</vt:lpstr>
      <vt:lpstr>Leiomyoma /Fibroid</vt:lpstr>
      <vt:lpstr>Leiomyoma /Fibroid</vt:lpstr>
      <vt:lpstr>Adenomyosis</vt:lpstr>
      <vt:lpstr>Adenomyosis</vt:lpstr>
      <vt:lpstr>BENIGN DISEASES OF UTERUS</vt:lpstr>
      <vt:lpstr>MCQ</vt:lpstr>
      <vt:lpstr>MCQ</vt:lpstr>
      <vt:lpstr>BENIGN DISEASES OF UTERUS</vt:lpstr>
      <vt:lpstr>BENIGN DISEASES OF UTERUS</vt:lpstr>
      <vt:lpstr>RESEARCH</vt:lpstr>
      <vt:lpstr>BIOMEDICAL ETHICS</vt:lpstr>
      <vt:lpstr>FAMILY MEDICINE</vt:lpstr>
      <vt:lpstr>BENIGN DISEASES OF UTERUS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Alee Jee</dc:creator>
  <cp:lastModifiedBy>DELL</cp:lastModifiedBy>
  <cp:revision>136</cp:revision>
  <dcterms:created xsi:type="dcterms:W3CDTF">2022-04-16T21:06:58Z</dcterms:created>
  <dcterms:modified xsi:type="dcterms:W3CDTF">2025-03-01T05:08:43Z</dcterms:modified>
  <cp:contentStatus/>
</cp:coreProperties>
</file>