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36"/>
  </p:notesMasterIdLst>
  <p:sldIdLst>
    <p:sldId id="335" r:id="rId3"/>
    <p:sldId id="333" r:id="rId4"/>
    <p:sldId id="324" r:id="rId5"/>
    <p:sldId id="325" r:id="rId6"/>
    <p:sldId id="315" r:id="rId7"/>
    <p:sldId id="336" r:id="rId8"/>
    <p:sldId id="320" r:id="rId9"/>
    <p:sldId id="292" r:id="rId10"/>
    <p:sldId id="262" r:id="rId11"/>
    <p:sldId id="289" r:id="rId12"/>
    <p:sldId id="261" r:id="rId13"/>
    <p:sldId id="293" r:id="rId14"/>
    <p:sldId id="294" r:id="rId15"/>
    <p:sldId id="295" r:id="rId16"/>
    <p:sldId id="296" r:id="rId17"/>
    <p:sldId id="331" r:id="rId18"/>
    <p:sldId id="332" r:id="rId19"/>
    <p:sldId id="299" r:id="rId20"/>
    <p:sldId id="298" r:id="rId21"/>
    <p:sldId id="303" r:id="rId22"/>
    <p:sldId id="302" r:id="rId23"/>
    <p:sldId id="301" r:id="rId24"/>
    <p:sldId id="304" r:id="rId25"/>
    <p:sldId id="305" r:id="rId26"/>
    <p:sldId id="290" r:id="rId27"/>
    <p:sldId id="306" r:id="rId28"/>
    <p:sldId id="308" r:id="rId29"/>
    <p:sldId id="309" r:id="rId30"/>
    <p:sldId id="310" r:id="rId31"/>
    <p:sldId id="322" r:id="rId32"/>
    <p:sldId id="329" r:id="rId33"/>
    <p:sldId id="33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000" autoAdjust="0"/>
  </p:normalViewPr>
  <p:slideViewPr>
    <p:cSldViewPr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Benign Diseases of Uterus  </a:t>
          </a:r>
        </a:p>
        <a:p>
          <a:r>
            <a:rPr lang="en-US" sz="1800" dirty="0">
              <a:solidFill>
                <a:schemeClr val="tx1"/>
              </a:solidFill>
            </a:rPr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153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Learning objectives</a:t>
          </a:r>
        </a:p>
      </dsp:txBody>
      <dsp:txXfrm>
        <a:off x="38553" y="38706"/>
        <a:ext cx="4478520" cy="712651"/>
      </dsp:txXfrm>
    </dsp:sp>
    <dsp:sp modelId="{F76DA1C1-BE28-49DF-88F6-675B4B24DC4C}">
      <dsp:nvSpPr>
        <dsp:cNvPr id="0" name=""/>
        <dsp:cNvSpPr/>
      </dsp:nvSpPr>
      <dsp:spPr>
        <a:xfrm>
          <a:off x="0" y="803691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317073"/>
                <a:satOff val="-769"/>
                <a:lumOff val="-1020"/>
                <a:alphaOff val="0"/>
                <a:tint val="98000"/>
                <a:lumMod val="114000"/>
              </a:schemeClr>
            </a:gs>
            <a:gs pos="100000">
              <a:schemeClr val="accent4">
                <a:hueOff val="317073"/>
                <a:satOff val="-769"/>
                <a:lumOff val="-102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Benign Diseases of Uterus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(core concept = 70%)</a:t>
          </a:r>
        </a:p>
      </dsp:txBody>
      <dsp:txXfrm>
        <a:off x="38553" y="842244"/>
        <a:ext cx="4478520" cy="712651"/>
      </dsp:txXfrm>
    </dsp:sp>
    <dsp:sp modelId="{4CA5F927-596E-4CBB-978C-C76D7B4D7297}">
      <dsp:nvSpPr>
        <dsp:cNvPr id="0" name=""/>
        <dsp:cNvSpPr/>
      </dsp:nvSpPr>
      <dsp:spPr>
        <a:xfrm>
          <a:off x="0" y="1607230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634147"/>
                <a:satOff val="-1538"/>
                <a:lumOff val="-2039"/>
                <a:alphaOff val="0"/>
                <a:tint val="98000"/>
                <a:lumMod val="114000"/>
              </a:schemeClr>
            </a:gs>
            <a:gs pos="100000">
              <a:schemeClr val="accent4">
                <a:hueOff val="634147"/>
                <a:satOff val="-1538"/>
                <a:lumOff val="-203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pathophysiology (horizontal integration 15%)</a:t>
          </a:r>
        </a:p>
      </dsp:txBody>
      <dsp:txXfrm>
        <a:off x="38553" y="1645783"/>
        <a:ext cx="4478520" cy="712651"/>
      </dsp:txXfrm>
    </dsp:sp>
    <dsp:sp modelId="{7007879B-F4AF-4541-9E04-BC2E3DE8A623}">
      <dsp:nvSpPr>
        <dsp:cNvPr id="0" name=""/>
        <dsp:cNvSpPr/>
      </dsp:nvSpPr>
      <dsp:spPr>
        <a:xfrm>
          <a:off x="0" y="2410768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951220"/>
                <a:satOff val="-2308"/>
                <a:lumOff val="-3059"/>
                <a:alphaOff val="0"/>
                <a:tint val="98000"/>
                <a:lumMod val="114000"/>
              </a:schemeClr>
            </a:gs>
            <a:gs pos="100000">
              <a:schemeClr val="accent4">
                <a:hueOff val="951220"/>
                <a:satOff val="-2308"/>
                <a:lumOff val="-305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clinical findings (vertical integration – 10%)</a:t>
          </a:r>
        </a:p>
      </dsp:txBody>
      <dsp:txXfrm>
        <a:off x="38553" y="2449321"/>
        <a:ext cx="4478520" cy="712651"/>
      </dsp:txXfrm>
    </dsp:sp>
    <dsp:sp modelId="{B6E438C8-B444-4975-B47C-DA2A839E5572}">
      <dsp:nvSpPr>
        <dsp:cNvPr id="0" name=""/>
        <dsp:cNvSpPr/>
      </dsp:nvSpPr>
      <dsp:spPr>
        <a:xfrm>
          <a:off x="0" y="3214307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1268293"/>
                <a:satOff val="-3077"/>
                <a:lumOff val="-4078"/>
                <a:alphaOff val="0"/>
                <a:tint val="98000"/>
                <a:lumMod val="114000"/>
              </a:schemeClr>
            </a:gs>
            <a:gs pos="100000">
              <a:schemeClr val="accent4">
                <a:hueOff val="1268293"/>
                <a:satOff val="-3077"/>
                <a:lumOff val="-407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Research article related to topic (3%)</a:t>
          </a:r>
        </a:p>
      </dsp:txBody>
      <dsp:txXfrm>
        <a:off x="38553" y="3252860"/>
        <a:ext cx="4478520" cy="712651"/>
      </dsp:txXfrm>
    </dsp:sp>
    <dsp:sp modelId="{89816B95-3D49-43B3-ACC7-9222A899A4C7}">
      <dsp:nvSpPr>
        <dsp:cNvPr id="0" name=""/>
        <dsp:cNvSpPr/>
      </dsp:nvSpPr>
      <dsp:spPr>
        <a:xfrm>
          <a:off x="0" y="4017845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1585367"/>
                <a:satOff val="-3846"/>
                <a:lumOff val="-5098"/>
                <a:alphaOff val="0"/>
                <a:tint val="98000"/>
                <a:lumMod val="114000"/>
              </a:schemeClr>
            </a:gs>
            <a:gs pos="100000">
              <a:schemeClr val="accent4">
                <a:hueOff val="1585367"/>
                <a:satOff val="-3846"/>
                <a:lumOff val="-5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Ethics (2%)</a:t>
          </a:r>
        </a:p>
      </dsp:txBody>
      <dsp:txXfrm>
        <a:off x="38553" y="4056398"/>
        <a:ext cx="4478520" cy="712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5BB2-6A39-4485-8487-647BE694061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762A-E88C-47FB-8FD9-18D0764F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  <a:prstGeom prst="rect">
            <a:avLst/>
          </a:prstGeo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5414" y="1830325"/>
            <a:ext cx="990599" cy="2285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defTabSz="685800"/>
            <a:fld id="{278D04EA-BD88-4075-B66A-7A065F162219}" type="datetimeFigureOut">
              <a:rPr lang="en-US" smtClean="0">
                <a:solidFill>
                  <a:prstClr val="white"/>
                </a:solidFill>
              </a:rPr>
              <a:pPr defTabSz="685800"/>
              <a:t>3/15/2025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0493" y="3266694"/>
            <a:ext cx="3867912" cy="233172"/>
          </a:xfrm>
        </p:spPr>
        <p:txBody>
          <a:bodyPr/>
          <a:lstStyle>
            <a:lvl1pPr>
              <a:defRPr sz="750" b="0">
                <a:solidFill>
                  <a:schemeClr val="bg1"/>
                </a:solidFill>
              </a:defRPr>
            </a:lvl1pPr>
          </a:lstStyle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9"/>
            <a:ext cx="6619244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/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7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679192"/>
            <a:ext cx="325755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32" y="2679192"/>
            <a:ext cx="2818638" cy="2286000"/>
          </a:xfrm>
        </p:spPr>
        <p:txBody>
          <a:bodyPr anchor="ctr" anchorCtr="0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/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9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69264"/>
            <a:ext cx="6619244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6" y="2603501"/>
            <a:ext cx="362102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82" y="2603500"/>
            <a:ext cx="3621024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69264"/>
            <a:ext cx="6619244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6040"/>
            <a:ext cx="362102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6" y="3198448"/>
            <a:ext cx="3621024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2606040"/>
            <a:ext cx="362102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87922"/>
            <a:ext cx="361887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9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9" y="969264"/>
            <a:ext cx="6619244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0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98448"/>
            <a:ext cx="2094869" cy="1597152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256" y="1447800"/>
            <a:ext cx="3896998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7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693332"/>
            <a:ext cx="2895194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3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8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1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0704"/>
            <a:ext cx="6624828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9" y="3547872"/>
            <a:ext cx="6619244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673721" y="596768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7286297" y="2629301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980518"/>
            <a:ext cx="6345737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459459" y="3679987"/>
            <a:ext cx="579432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05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198"/>
            <a:ext cx="6619244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7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3525"/>
            <a:ext cx="6649217" cy="1819656"/>
          </a:xfrm>
          <a:prstGeom prst="rect">
            <a:avLst/>
          </a:prstGeo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9200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1"/>
            <a:ext cx="2346876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79764"/>
            <a:ext cx="2346876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1"/>
            <a:ext cx="2359035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59035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595032"/>
            <a:ext cx="2370772" cy="58473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79764"/>
            <a:ext cx="2370772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8743" y="2603500"/>
            <a:ext cx="24423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1868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 anchor="ctr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10916"/>
            <a:ext cx="201843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9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2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09108"/>
            <a:ext cx="2287829" cy="91257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2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5" y="5109108"/>
            <a:ext cx="2287829" cy="91794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8184" y="2603501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5514" y="2603501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4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595033"/>
            <a:ext cx="6619244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42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8" y="1278466"/>
            <a:ext cx="1081175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6"/>
            <a:ext cx="4692019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3/15/2025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71" y="6391657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3/15/2025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338" y="6391656"/>
            <a:ext cx="2900934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579"/>
          <a:stretch/>
        </p:blipFill>
        <p:spPr>
          <a:xfrm>
            <a:off x="1752600" y="2286000"/>
            <a:ext cx="6019800" cy="23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048"/>
            <a:ext cx="4513072" cy="4797552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acute or chronic.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 polymicrobial.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 associated with childbirth or abortion.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PID, IUCD, Cancer, TB, Chlamydia, Gonorrhea etc.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 in lower abdomen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Fever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Abnormal vaginal bleeding/discharge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malaise.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55272E-EB74-86E4-1E7B-3B48A03E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Endometritis</a:t>
            </a: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500"/>
          <a:stretch/>
        </p:blipFill>
        <p:spPr>
          <a:xfrm>
            <a:off x="4970272" y="1295400"/>
            <a:ext cx="4021328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72" y="3962400"/>
            <a:ext cx="4021328" cy="265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Localized growths of endometrial tissue covered by epithelium and containing a variable amount of glands, stroma and blood vessels.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Presentations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asymptomatic.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Intermenstrual bleeding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ostmenopausal bleeding.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Miscarriage.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cancerous.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Polyps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F1F8C-0015-E81B-3FA8-C1648EB76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4749546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593" y="1470932"/>
            <a:ext cx="3357407" cy="4495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Hysteroscopy.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Hysterosalpingography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Saline infusion sonography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Treatment: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Polypectomy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Polyps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" t="2512" r="39161" b="19613"/>
          <a:stretch/>
        </p:blipFill>
        <p:spPr>
          <a:xfrm>
            <a:off x="3810000" y="3962400"/>
            <a:ext cx="5181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75"/>
          <a:stretch/>
        </p:blipFill>
        <p:spPr>
          <a:xfrm>
            <a:off x="3810000" y="1434646"/>
            <a:ext cx="5181600" cy="2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5854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Proliferation of endometrial glands into irregular size and shape with increase in gland/stroma ratio compared with proliferative endometrium.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Simple hyperplasia with or without atypia.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 hyperplasia with or without atypia.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 Factors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Unopposed estrogen exposure.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PCO and anovulation.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Estrogen producing tumor.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Obesity, DM.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HYPERPLASIA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3E4F-1EF4-F000-DBCC-25B970BA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2207"/>
            <a:ext cx="4362451" cy="25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625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2681479-3506-72E1-4986-44240B3B43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81000"/>
            <a:ext cx="8534399" cy="5867400"/>
          </a:xfrm>
        </p:spPr>
      </p:pic>
    </p:spTree>
    <p:extLst>
      <p:ext uri="{BB962C8B-B14F-4D97-AF65-F5344CB8AC3E}">
        <p14:creationId xmlns:p14="http://schemas.microsoft.com/office/powerpoint/2010/main" val="207789894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C726CD8-A462-9E24-8044-40508ABE9F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7428"/>
            <a:ext cx="8534400" cy="6050972"/>
          </a:xfrm>
        </p:spPr>
      </p:pic>
    </p:spTree>
    <p:extLst>
      <p:ext uri="{BB962C8B-B14F-4D97-AF65-F5344CB8AC3E}">
        <p14:creationId xmlns:p14="http://schemas.microsoft.com/office/powerpoint/2010/main" val="798548004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Asherman</a:t>
            </a:r>
            <a:r>
              <a:rPr lang="en-US" b="1" dirty="0">
                <a:solidFill>
                  <a:schemeClr val="tx1"/>
                </a:solidFill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damage of basal endometrium does not allow normal regeneration of the endometrium.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endometrial cavity undergoes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and adhesion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formation, termed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syndrome’.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 is reduced, or absent, menstrual shedding and subfertility.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usually occurs after pregnancy where there has been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following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overzealous curettage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uterine cavity during surgical management of miscarriage or following secondary postpartum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31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Asherman</a:t>
            </a:r>
            <a:r>
              <a:rPr lang="en-US" b="1" dirty="0">
                <a:solidFill>
                  <a:schemeClr val="tx1"/>
                </a:solidFill>
              </a:rPr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4165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uterine scarring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or less traumatic surgical approaches to managing RPOC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Hysteroscopy,HSG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Hysteroscopic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adhesiolysis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treatment can be difficult and risks further uterine trauma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571" y="1527048"/>
            <a:ext cx="3640361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571500" marR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Benign Conditions Of Myometrial Origin: 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Leiomyoma (Fibroid).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Adenomyosis.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67088"/>
            <a:ext cx="4242758" cy="45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5523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7241" y="1371600"/>
            <a:ext cx="8503920" cy="48006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clonal tumors that arise from myometrium.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demarcated firm, whorled tumor.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prevalent, in 40% of women overall, more common in nulliparous and obese.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Estrogen dependent tumors ,so can enlarge during pregnancy.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Malignant prevalence is 0.5%.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degeneration of fibroid is a known complication.</a:t>
            </a:r>
          </a:p>
          <a:p>
            <a:pPr marL="68580" marR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AUB (usually HMB,IMB)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Subfertility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Recurrent pregnancy loss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 effects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distention.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899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07457" y="4648200"/>
            <a:ext cx="5486400" cy="14508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Dr. Farah Deeba</a:t>
            </a:r>
          </a:p>
          <a:p>
            <a:pPr marL="0" indent="0">
              <a:buNone/>
            </a:pPr>
            <a:r>
              <a:rPr lang="en-US" sz="2400" dirty="0"/>
              <a:t>Assistant professor OBS &amp; GYNAE</a:t>
            </a:r>
          </a:p>
          <a:p>
            <a:pPr marL="0" indent="0">
              <a:buNone/>
            </a:pPr>
            <a:r>
              <a:rPr lang="en-US" sz="2400" dirty="0"/>
              <a:t>Holy family hospital Rawalpindi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447800"/>
            <a:ext cx="549365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1" u="sng" dirty="0">
                <a:solidFill>
                  <a:srgbClr val="0070C0"/>
                </a:solidFill>
                <a:latin typeface="+mj-lt"/>
              </a:rPr>
              <a:t>Location of Fibroids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907FF-3C66-74DC-9A9C-87D506CE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20193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4845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L="68580" marR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Abdominopelvic USG.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Hysteroscopy.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MRI.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asymptomatic no treatment required.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COCPs, Mefenamic acid, Tranexamic acid, LNG-IUS.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GnRH agonists.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Ineffective in cases of submucosal fibroids or large fibroids&gt;12 weeks size.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448175" cy="27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527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498848" cy="4343400"/>
          </a:xfrm>
        </p:spPr>
        <p:txBody>
          <a:bodyPr>
            <a:no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Radiological: Uterine artery embolization.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Thermal ablation of myoma.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40" y="1371600"/>
            <a:ext cx="44180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6865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648200" cy="55786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glands and stroma develop deep within the myometrium</a:t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(Ectopic Endometrium).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 in multiparas in their late 30 or early 40s.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HMB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severe secondary dysmenorrhea.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Adenomyosis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32" y="1607457"/>
            <a:ext cx="4573739" cy="4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0876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413248" cy="42672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USG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MRI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Histopathological examination after hysterectomy.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Contraceptives (LARCs, LNG-IUS, Depot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rovera) only temporary treatments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Hysterectomy remains only definitive treatment.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Adenomyosis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33" y="1371600"/>
            <a:ext cx="317660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224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Questions</a:t>
            </a: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&amp;</a:t>
            </a: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Answers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387D5B-DCD6-2F41-425A-3E3338AC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latin typeface="Georgia (Body)"/>
              </a:rPr>
              <a:t>A pregnant woman with fibroid uterus develops acute pain in abdomen with low grade fever &amp; mild leucocytosis at 28 week. The most likely diagnosis is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Preterm labor.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Torsion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Red degeneration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Infection in fibroid.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MCQ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6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latin typeface="Georgia (Body)"/>
              </a:rPr>
              <a:t>A pregnant woman with fibroid uterus develops acute pain in abdomen with low grade fever &amp; mild leucocytosis at 28 week. The most likely diagnosis is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Preterm labor.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Torsion of fibroid.</a:t>
            </a:r>
          </a:p>
          <a:p>
            <a:pPr marL="514350" indent="-514350">
              <a:buAutoNum type="alphaLcParenR"/>
            </a:pPr>
            <a:r>
              <a:rPr lang="en-US" sz="2600" b="1" dirty="0">
                <a:latin typeface="Georgia (Body)"/>
              </a:rPr>
              <a:t>Red degeneration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Infection in fibroid.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MCQ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Least common complication in fibroid is</a:t>
            </a:r>
          </a:p>
          <a:p>
            <a:pPr marL="514350" indent="-514350">
              <a:buAutoNum type="alphaLcParenR"/>
            </a:pPr>
            <a:r>
              <a:rPr lang="en-US" sz="2600" dirty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600" dirty="0"/>
              <a:t>Urinary retention</a:t>
            </a:r>
          </a:p>
          <a:p>
            <a:pPr marL="514350" indent="-514350">
              <a:buFont typeface="Wingdings 2"/>
              <a:buAutoNum type="alphaLcParenR"/>
            </a:pPr>
            <a:r>
              <a:rPr lang="en-US" sz="2600" dirty="0"/>
              <a:t>Malignancy</a:t>
            </a:r>
          </a:p>
          <a:p>
            <a:pPr marL="514350" indent="-514350">
              <a:buAutoNum type="alphaLcParenR"/>
            </a:pPr>
            <a:r>
              <a:rPr lang="en-US" sz="2600" dirty="0"/>
              <a:t>Degeneration </a:t>
            </a:r>
          </a:p>
          <a:p>
            <a:pPr marL="514350" indent="-514350">
              <a:buAutoNum type="alphaLcParenR"/>
            </a:pP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98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Least common complication in fibroid is</a:t>
            </a:r>
          </a:p>
          <a:p>
            <a:pPr marL="514350" indent="-514350">
              <a:buAutoNum type="alphaLcParenR"/>
            </a:pPr>
            <a:r>
              <a:rPr lang="en-US" sz="2600" dirty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600" dirty="0"/>
              <a:t>Urinary retention</a:t>
            </a:r>
          </a:p>
          <a:p>
            <a:pPr marL="514350" indent="-514350">
              <a:buAutoNum type="alphaLcParenR"/>
            </a:pPr>
            <a:r>
              <a:rPr lang="en-US" sz="2600" b="1" dirty="0"/>
              <a:t>Malignancy</a:t>
            </a:r>
          </a:p>
          <a:p>
            <a:pPr marL="514350" indent="-514350">
              <a:buAutoNum type="alphaLcParenR"/>
            </a:pPr>
            <a:r>
              <a:rPr lang="en-US" sz="2600" dirty="0"/>
              <a:t>Degeneration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7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3565" y="4862515"/>
            <a:ext cx="5362577" cy="1050739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350"/>
          </a:p>
        </p:txBody>
      </p:sp>
      <p:sp>
        <p:nvSpPr>
          <p:cNvPr id="3" name="Freeform 3"/>
          <p:cNvSpPr/>
          <p:nvPr/>
        </p:nvSpPr>
        <p:spPr>
          <a:xfrm>
            <a:off x="7250428" y="934210"/>
            <a:ext cx="1700020" cy="510157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 sz="1350"/>
          </a:p>
        </p:txBody>
      </p:sp>
      <p:sp>
        <p:nvSpPr>
          <p:cNvPr id="4" name="TextBox 4"/>
          <p:cNvSpPr txBox="1"/>
          <p:nvPr/>
        </p:nvSpPr>
        <p:spPr>
          <a:xfrm>
            <a:off x="1897573" y="1032051"/>
            <a:ext cx="457261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9"/>
              </a:lnSpc>
            </a:pPr>
            <a:r>
              <a:rPr lang="en-US" sz="217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>
              <a:lnSpc>
                <a:spcPts val="2306"/>
              </a:lnSpc>
            </a:pPr>
            <a:r>
              <a:rPr lang="en-US" sz="1646" spc="2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1773" y="1809884"/>
            <a:ext cx="1116811" cy="26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8"/>
              </a:lnSpc>
            </a:pPr>
            <a:r>
              <a:rPr lang="en-US" sz="1649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16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06767" y="1827036"/>
            <a:ext cx="5380844" cy="24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773" y="2087861"/>
            <a:ext cx="191544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5100" y="2293601"/>
            <a:ext cx="514094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1773" y="2499342"/>
            <a:ext cx="2589688" cy="8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5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>
              <a:lnSpc>
                <a:spcPts val="2705"/>
              </a:lnSpc>
            </a:pP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18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18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8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>
              <a:lnSpc>
                <a:spcPts val="2702"/>
              </a:lnSpc>
            </a:pPr>
            <a:r>
              <a:rPr lang="en-US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3223" y="3225925"/>
            <a:ext cx="668045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45"/>
              </a:lnSpc>
            </a:pP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1773" y="4067480"/>
            <a:ext cx="185138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1"/>
              </a:lnSpc>
            </a:pPr>
            <a:r>
              <a:rPr lang="en-US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3223" y="4401501"/>
            <a:ext cx="6679992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"/>
              </a:lnSpc>
            </a:pP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2987"/>
              </a:lnSpc>
            </a:pP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49882" y="1035194"/>
            <a:ext cx="1326980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0"/>
              </a:lnSpc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54723" y="4927716"/>
            <a:ext cx="90259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06568" y="4927716"/>
            <a:ext cx="83003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58128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09874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61434" y="4927716"/>
            <a:ext cx="8001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en-US" sz="119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6440" y="5531977"/>
            <a:ext cx="887961" cy="19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8"/>
              </a:lnSpc>
            </a:pPr>
            <a:r>
              <a:rPr lang="en-US" sz="1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36895" y="5562595"/>
            <a:ext cx="257390" cy="25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6"/>
              </a:lnSpc>
            </a:pPr>
            <a:r>
              <a:rPr lang="en-US" sz="1505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91884" y="5524891"/>
            <a:ext cx="252425" cy="22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23641" y="556033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5201" y="556033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8B64-EECF-024D-7A57-B046264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676400"/>
            <a:ext cx="2613959" cy="199578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F99C-B9E1-5EB6-FB19-A158604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559" y="595086"/>
            <a:ext cx="5816459" cy="5562600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Addley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Fennessy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(2023). Benign Disease of the Uterus. In: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Kubik-Huch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J.E., von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Schulthess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G.K.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Diseases of the Abdomen and Pelvis 2023-2026. IDKD Springer Series. Springer, Cham. https://doi.org/10.1007/978-3-031-27355-1_13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Johnatty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SE, et al. Co-existence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leiomyomas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endometriosis in women with endometrial cancer.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Rep. 2020;10:3621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92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BIOMEDICAL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detailed history of pattern of menstrual irregularity before starting treatment.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 should be avoided in young girls who are willing to conserve their fertility.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embarking on surgery for fibroid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,conservative options should be offered.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not be delayed in patients with menstrual irregularity.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Haemetenics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advised to those with excessive bleeding. </a:t>
            </a:r>
          </a:p>
        </p:txBody>
      </p:sp>
    </p:spTree>
    <p:extLst>
      <p:ext uri="{BB962C8B-B14F-4D97-AF65-F5344CB8AC3E}">
        <p14:creationId xmlns:p14="http://schemas.microsoft.com/office/powerpoint/2010/main" val="31010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should take detailed history and do an examination of all patients with menstrual irregularity.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treatment should be explained and make sure patient has understood.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patient with risk factors for malignancy should be referred without any delay.</a:t>
            </a:r>
          </a:p>
        </p:txBody>
      </p:sp>
    </p:spTree>
    <p:extLst>
      <p:ext uri="{BB962C8B-B14F-4D97-AF65-F5344CB8AC3E}">
        <p14:creationId xmlns:p14="http://schemas.microsoft.com/office/powerpoint/2010/main" val="38819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B8ECE-5AB8-3CF1-202E-A0CE245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114" y="1743075"/>
            <a:ext cx="7319772" cy="4086225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sz="1350" dirty="0"/>
          </a:p>
        </p:txBody>
      </p:sp>
      <p:sp>
        <p:nvSpPr>
          <p:cNvPr id="3" name="TextBox 3"/>
          <p:cNvSpPr txBox="1"/>
          <p:nvPr/>
        </p:nvSpPr>
        <p:spPr>
          <a:xfrm>
            <a:off x="1383223" y="1057354"/>
            <a:ext cx="6253853" cy="40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24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56331" y="5552108"/>
            <a:ext cx="88783" cy="22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2"/>
              </a:lnSpc>
            </a:pPr>
            <a:r>
              <a:rPr lang="en-US" sz="13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447059"/>
            <a:ext cx="7210396" cy="3418610"/>
          </a:xfrm>
        </p:spPr>
        <p:txBody>
          <a:bodyPr/>
          <a:lstStyle/>
          <a:p>
            <a:pPr marL="177404" indent="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Mission Statement</a:t>
            </a:r>
          </a:p>
          <a:p>
            <a:pPr marL="177404" indent="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200" b="1" dirty="0">
              <a:solidFill>
                <a:schemeClr val="tx1"/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To impart evidence-based research-oriented health professional education </a:t>
            </a: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Best possible patient care</a:t>
            </a: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Mutual respect, ethical practice of healthcare and social accountability.</a:t>
            </a:r>
          </a:p>
          <a:p>
            <a:pPr marL="177404" indent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rgbClr val="FFFFFF"/>
              </a:solidFill>
              <a:latin typeface="+mj-lt"/>
            </a:endParaRPr>
          </a:p>
          <a:p>
            <a:pPr marL="177404" indent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Vision and Values</a:t>
            </a:r>
            <a:endParaRPr lang="en-US" alt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77404" indent="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Goals</a:t>
            </a:r>
            <a:endParaRPr lang="en-US" alt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ts val="581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2" y="2404697"/>
            <a:ext cx="2804459" cy="1995789"/>
          </a:xfrm>
        </p:spPr>
        <p:txBody>
          <a:bodyPr/>
          <a:lstStyle/>
          <a:p>
            <a:pPr algn="r">
              <a:defRPr/>
            </a:pPr>
            <a:r>
              <a:rPr lang="en-US" sz="33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498006"/>
              </p:ext>
            </p:extLst>
          </p:nvPr>
        </p:nvGraphicFramePr>
        <p:xfrm>
          <a:off x="4131174" y="1828800"/>
          <a:ext cx="4555626" cy="480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Able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benign conditions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affect the uterus according to their tissue of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symptoms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examination findings associated with benign uterine pathology.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to evaluate the uterus and endometrial cavity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available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uterine fibroids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rationale for selection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910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84872A-FB6A-6D90-EA8E-ECF48FFF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66B46B-DE41-B0BC-14B6-863A488DAA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effectLst/>
                <a:latin typeface="Georgia (Headings)"/>
                <a:ea typeface="Calibri" panose="020F0502020204030204" pitchFamily="34" charset="0"/>
                <a:cs typeface="Times New Roman" panose="02020603050405020304" pitchFamily="18" charset="0"/>
              </a:rPr>
              <a:t>ANATOMY OF UTERUS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B8A54-5AB2-2E1A-9EEB-62667CD4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4" y="2405162"/>
            <a:ext cx="5509949" cy="3843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82" r="19879"/>
          <a:stretch/>
        </p:blipFill>
        <p:spPr>
          <a:xfrm>
            <a:off x="301752" y="2405162"/>
            <a:ext cx="3071860" cy="38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03920" cy="117417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latin typeface="Georgia (Headings)"/>
                <a:ea typeface="Calibri" panose="020F0502020204030204" pitchFamily="34" charset="0"/>
                <a:cs typeface="Times New Roman" panose="02020603050405020304" pitchFamily="18" charset="0"/>
              </a:rPr>
              <a:t>Benign Conditions of Endometrial Origin</a:t>
            </a:r>
            <a:endParaRPr lang="en-US" sz="2800" b="1" dirty="0">
              <a:latin typeface="Georgia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Inflammation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Endometritis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Polyps: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hyperplasia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5722</TotalTime>
  <Words>1228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Arial Bold</vt:lpstr>
      <vt:lpstr>Arimo</vt:lpstr>
      <vt:lpstr>Calibri</vt:lpstr>
      <vt:lpstr>Calibri (MS)</vt:lpstr>
      <vt:lpstr>Calibri (MS) Bold</vt:lpstr>
      <vt:lpstr>Century Gothic</vt:lpstr>
      <vt:lpstr>Georgia</vt:lpstr>
      <vt:lpstr>Georgia (Body)</vt:lpstr>
      <vt:lpstr>Georgia (Headings)</vt:lpstr>
      <vt:lpstr>Rockwell (Body)</vt:lpstr>
      <vt:lpstr>Times New Roman</vt:lpstr>
      <vt:lpstr>Wingdings</vt:lpstr>
      <vt:lpstr>Wingdings 2</vt:lpstr>
      <vt:lpstr>Wingdings 3</vt:lpstr>
      <vt:lpstr>Civic</vt:lpstr>
      <vt:lpstr>Ion Boardroom</vt:lpstr>
      <vt:lpstr>PowerPoint Presentation</vt:lpstr>
      <vt:lpstr>PowerPoint Presentation</vt:lpstr>
      <vt:lpstr>PowerPoint Presentation</vt:lpstr>
      <vt:lpstr>PowerPoint Presentation</vt:lpstr>
      <vt:lpstr>University Motto, Vision, Values &amp; Goals</vt:lpstr>
      <vt:lpstr>SEQUENCE OF LGIS</vt:lpstr>
      <vt:lpstr>Learning Objectives: Able to</vt:lpstr>
      <vt:lpstr>BENIGN DISEASES OF UTERUS</vt:lpstr>
      <vt:lpstr>Benign Conditions of Endometrial Origin</vt:lpstr>
      <vt:lpstr>Endometritis</vt:lpstr>
      <vt:lpstr>Endometrial Polyps</vt:lpstr>
      <vt:lpstr>Endometrial Polyps</vt:lpstr>
      <vt:lpstr>ENDOMETRIAL HYPERPLASIA</vt:lpstr>
      <vt:lpstr>BENIGN DISEASES OF UTERUS</vt:lpstr>
      <vt:lpstr>BENIGN DISEASES OF UTERUS</vt:lpstr>
      <vt:lpstr>Asherman syndrome</vt:lpstr>
      <vt:lpstr>Asherman syndrome</vt:lpstr>
      <vt:lpstr>BENIGN DISEASES OF UTERUS</vt:lpstr>
      <vt:lpstr>Leiomyoma /Fibroid</vt:lpstr>
      <vt:lpstr>Leiomyoma /Fibroid</vt:lpstr>
      <vt:lpstr>Leiomyoma /Fibroid</vt:lpstr>
      <vt:lpstr>Leiomyoma /Fibroid</vt:lpstr>
      <vt:lpstr>Adenomyosis</vt:lpstr>
      <vt:lpstr>Adenomyosis</vt:lpstr>
      <vt:lpstr>BENIGN DISEASES OF UTERUS</vt:lpstr>
      <vt:lpstr>MCQ</vt:lpstr>
      <vt:lpstr>MCQ</vt:lpstr>
      <vt:lpstr>BENIGN DISEASES OF UTERUS</vt:lpstr>
      <vt:lpstr>BENIGN DISEASES OF UTERUS</vt:lpstr>
      <vt:lpstr>RESEARCH</vt:lpstr>
      <vt:lpstr>BIOMEDICAL ETHICS</vt:lpstr>
      <vt:lpstr>FAMILY MEDICINE</vt:lpstr>
      <vt:lpstr>BENIGN DISEASES OF UTERUS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Alee Jee</dc:creator>
  <cp:lastModifiedBy>DELL</cp:lastModifiedBy>
  <cp:revision>138</cp:revision>
  <dcterms:created xsi:type="dcterms:W3CDTF">2022-04-16T21:06:58Z</dcterms:created>
  <dcterms:modified xsi:type="dcterms:W3CDTF">2025-03-15T04:21:01Z</dcterms:modified>
  <cp:contentStatus/>
</cp:coreProperties>
</file>