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42"/>
  </p:notesMasterIdLst>
  <p:sldIdLst>
    <p:sldId id="291" r:id="rId2"/>
    <p:sldId id="324" r:id="rId3"/>
    <p:sldId id="325" r:id="rId4"/>
    <p:sldId id="297" r:id="rId5"/>
    <p:sldId id="258" r:id="rId6"/>
    <p:sldId id="304" r:id="rId7"/>
    <p:sldId id="305" r:id="rId8"/>
    <p:sldId id="296" r:id="rId9"/>
    <p:sldId id="314" r:id="rId10"/>
    <p:sldId id="301" r:id="rId11"/>
    <p:sldId id="306" r:id="rId12"/>
    <p:sldId id="260" r:id="rId13"/>
    <p:sldId id="278" r:id="rId14"/>
    <p:sldId id="274" r:id="rId15"/>
    <p:sldId id="307" r:id="rId16"/>
    <p:sldId id="290" r:id="rId17"/>
    <p:sldId id="287" r:id="rId18"/>
    <p:sldId id="264" r:id="rId19"/>
    <p:sldId id="321" r:id="rId20"/>
    <p:sldId id="265" r:id="rId21"/>
    <p:sldId id="293" r:id="rId22"/>
    <p:sldId id="319" r:id="rId23"/>
    <p:sldId id="317" r:id="rId24"/>
    <p:sldId id="322" r:id="rId25"/>
    <p:sldId id="318" r:id="rId26"/>
    <p:sldId id="320" r:id="rId27"/>
    <p:sldId id="323" r:id="rId28"/>
    <p:sldId id="295" r:id="rId29"/>
    <p:sldId id="292" r:id="rId30"/>
    <p:sldId id="299" r:id="rId31"/>
    <p:sldId id="261" r:id="rId32"/>
    <p:sldId id="269" r:id="rId33"/>
    <p:sldId id="272" r:id="rId34"/>
    <p:sldId id="315" r:id="rId35"/>
    <p:sldId id="309" r:id="rId36"/>
    <p:sldId id="310" r:id="rId37"/>
    <p:sldId id="316" r:id="rId38"/>
    <p:sldId id="312" r:id="rId39"/>
    <p:sldId id="311" r:id="rId40"/>
    <p:sldId id="28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66FF"/>
    <a:srgbClr val="2FA3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7E4EA0-454D-48B3-AD83-DBDDE88E6907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3CDFD8-6B47-411D-A3A4-784BC0223F00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altLang="en-US" dirty="0">
              <a:ea typeface="Aharoni" pitchFamily="2" charset="0"/>
              <a:cs typeface="Aharoni" pitchFamily="2" charset="0"/>
            </a:rPr>
            <a:t>Benign</a:t>
          </a:r>
        </a:p>
        <a:p>
          <a:pPr rtl="0">
            <a:lnSpc>
              <a:spcPct val="100000"/>
            </a:lnSpc>
          </a:pPr>
          <a:r>
            <a:rPr lang="en-US" altLang="en-US" dirty="0">
              <a:ea typeface="Aharoni" pitchFamily="2" charset="0"/>
              <a:cs typeface="Aharoni" pitchFamily="2" charset="0"/>
            </a:rPr>
            <a:t>Breast disease</a:t>
          </a:r>
          <a:endParaRPr lang="en-US" dirty="0"/>
        </a:p>
      </dgm:t>
    </dgm:pt>
    <dgm:pt modelId="{36ABC570-59FE-47DE-9C42-32F2938EC79D}" type="parTrans" cxnId="{FB4A9F5E-70F7-4CAF-841D-DB3A329F5379}">
      <dgm:prSet/>
      <dgm:spPr/>
      <dgm:t>
        <a:bodyPr/>
        <a:lstStyle/>
        <a:p>
          <a:endParaRPr lang="en-US"/>
        </a:p>
      </dgm:t>
    </dgm:pt>
    <dgm:pt modelId="{B67C20D0-87B2-4E46-BDDD-2A75982D4667}" type="sibTrans" cxnId="{FB4A9F5E-70F7-4CAF-841D-DB3A329F5379}">
      <dgm:prSet/>
      <dgm:spPr/>
      <dgm:t>
        <a:bodyPr/>
        <a:lstStyle/>
        <a:p>
          <a:endParaRPr lang="en-US"/>
        </a:p>
      </dgm:t>
    </dgm:pt>
    <dgm:pt modelId="{C7842DFD-E171-4CA1-A7D4-423A657D9EFB}">
      <dgm:prSet/>
      <dgm:spPr/>
      <dgm:t>
        <a:bodyPr/>
        <a:lstStyle/>
        <a:p>
          <a:pPr rtl="0"/>
          <a:endParaRPr lang="en-US" dirty="0"/>
        </a:p>
      </dgm:t>
    </dgm:pt>
    <dgm:pt modelId="{4DEBEDE1-FB86-4ACD-8132-D12CE68B453B}" type="parTrans" cxnId="{BAA0806C-CA8F-48AF-BDA3-C5D106949230}">
      <dgm:prSet/>
      <dgm:spPr/>
      <dgm:t>
        <a:bodyPr/>
        <a:lstStyle/>
        <a:p>
          <a:endParaRPr lang="en-US"/>
        </a:p>
      </dgm:t>
    </dgm:pt>
    <dgm:pt modelId="{24AA8EC1-9B2B-4709-90DA-5B97F0D19DC6}" type="sibTrans" cxnId="{BAA0806C-CA8F-48AF-BDA3-C5D106949230}">
      <dgm:prSet/>
      <dgm:spPr/>
      <dgm:t>
        <a:bodyPr/>
        <a:lstStyle/>
        <a:p>
          <a:endParaRPr lang="en-US"/>
        </a:p>
      </dgm:t>
    </dgm:pt>
    <dgm:pt modelId="{1E4243DA-7D21-4527-BA3D-277A3859CC0F}">
      <dgm:prSet/>
      <dgm:spPr/>
      <dgm:t>
        <a:bodyPr/>
        <a:lstStyle/>
        <a:p>
          <a:r>
            <a:rPr lang="en-US" dirty="0"/>
            <a:t>Congenital disorders</a:t>
          </a:r>
        </a:p>
      </dgm:t>
    </dgm:pt>
    <dgm:pt modelId="{F31630A1-6C21-4B3E-8947-DF4F731E6248}" type="parTrans" cxnId="{BC1346F2-474A-4F3D-AF6E-7E5B353C9923}">
      <dgm:prSet/>
      <dgm:spPr/>
      <dgm:t>
        <a:bodyPr/>
        <a:lstStyle/>
        <a:p>
          <a:endParaRPr lang="en-US"/>
        </a:p>
      </dgm:t>
    </dgm:pt>
    <dgm:pt modelId="{4AD1DEAF-433F-4363-83B2-29B516D8CA6A}" type="sibTrans" cxnId="{BC1346F2-474A-4F3D-AF6E-7E5B353C9923}">
      <dgm:prSet/>
      <dgm:spPr/>
      <dgm:t>
        <a:bodyPr/>
        <a:lstStyle/>
        <a:p>
          <a:endParaRPr lang="en-US"/>
        </a:p>
      </dgm:t>
    </dgm:pt>
    <dgm:pt modelId="{CC728723-0359-4A28-B51E-EA986D6597F3}">
      <dgm:prSet/>
      <dgm:spPr/>
      <dgm:t>
        <a:bodyPr/>
        <a:lstStyle/>
        <a:p>
          <a:r>
            <a:rPr lang="en-US" dirty="0"/>
            <a:t>Inflammatory conditions (e.g. Mastitis, Abscess)</a:t>
          </a:r>
        </a:p>
      </dgm:t>
    </dgm:pt>
    <dgm:pt modelId="{40ECB234-7A24-43FB-A9E8-A4D3C4114145}" type="parTrans" cxnId="{08D4C735-BF0F-459C-BFC3-D322E1D5C71C}">
      <dgm:prSet/>
      <dgm:spPr/>
      <dgm:t>
        <a:bodyPr/>
        <a:lstStyle/>
        <a:p>
          <a:endParaRPr lang="en-US"/>
        </a:p>
      </dgm:t>
    </dgm:pt>
    <dgm:pt modelId="{3D2790DE-7C53-408C-B5EF-7C8BB533ADA1}" type="sibTrans" cxnId="{08D4C735-BF0F-459C-BFC3-D322E1D5C71C}">
      <dgm:prSet/>
      <dgm:spPr/>
      <dgm:t>
        <a:bodyPr/>
        <a:lstStyle/>
        <a:p>
          <a:endParaRPr lang="en-US"/>
        </a:p>
      </dgm:t>
    </dgm:pt>
    <dgm:pt modelId="{98ACDAAC-FE85-44E9-A937-62C3769BCCBF}">
      <dgm:prSet/>
      <dgm:spPr/>
      <dgm:t>
        <a:bodyPr/>
        <a:lstStyle/>
        <a:p>
          <a:r>
            <a:rPr lang="en-US" dirty="0"/>
            <a:t>tumors (e.g. Fibroadenoma, </a:t>
          </a:r>
          <a:r>
            <a:rPr lang="en-US" dirty="0" err="1"/>
            <a:t>Phyllodes</a:t>
          </a:r>
          <a:r>
            <a:rPr lang="en-US" dirty="0"/>
            <a:t> tumor)</a:t>
          </a:r>
        </a:p>
      </dgm:t>
    </dgm:pt>
    <dgm:pt modelId="{CBF9E86F-D455-4A8B-9204-A221F688E921}" type="parTrans" cxnId="{FB9F7F05-8F1D-4D66-B581-60C0738AD3EA}">
      <dgm:prSet/>
      <dgm:spPr/>
      <dgm:t>
        <a:bodyPr/>
        <a:lstStyle/>
        <a:p>
          <a:endParaRPr lang="en-US"/>
        </a:p>
      </dgm:t>
    </dgm:pt>
    <dgm:pt modelId="{5DFCFDA3-940A-4E1E-BFCF-5FB79C0E0BD4}" type="sibTrans" cxnId="{FB9F7F05-8F1D-4D66-B581-60C0738AD3EA}">
      <dgm:prSet/>
      <dgm:spPr/>
      <dgm:t>
        <a:bodyPr/>
        <a:lstStyle/>
        <a:p>
          <a:endParaRPr lang="en-US"/>
        </a:p>
      </dgm:t>
    </dgm:pt>
    <dgm:pt modelId="{EA01B827-DAD5-43BA-83F4-695C901EA398}">
      <dgm:prSet/>
      <dgm:spPr/>
      <dgm:t>
        <a:bodyPr/>
        <a:lstStyle/>
        <a:p>
          <a:r>
            <a:rPr lang="en-US" dirty="0"/>
            <a:t>Cysts and fibrocystic changes</a:t>
          </a:r>
        </a:p>
      </dgm:t>
    </dgm:pt>
    <dgm:pt modelId="{9312300D-8430-408E-A9E6-E70D7EEE5708}" type="parTrans" cxnId="{A28E7B15-B83E-456A-A29C-9F4408A3B353}">
      <dgm:prSet/>
      <dgm:spPr/>
      <dgm:t>
        <a:bodyPr/>
        <a:lstStyle/>
        <a:p>
          <a:endParaRPr lang="en-US"/>
        </a:p>
      </dgm:t>
    </dgm:pt>
    <dgm:pt modelId="{2304AEDA-CB57-4413-B735-14936F8DC285}" type="sibTrans" cxnId="{A28E7B15-B83E-456A-A29C-9F4408A3B353}">
      <dgm:prSet/>
      <dgm:spPr/>
      <dgm:t>
        <a:bodyPr/>
        <a:lstStyle/>
        <a:p>
          <a:endParaRPr lang="en-US"/>
        </a:p>
      </dgm:t>
    </dgm:pt>
    <dgm:pt modelId="{FC6CE6AF-A121-469B-9BA9-2E6F43CF26BD}" type="pres">
      <dgm:prSet presAssocID="{117E4EA0-454D-48B3-AD83-DBDDE88E6907}" presName="Name0" presStyleCnt="0">
        <dgm:presLayoutVars>
          <dgm:dir/>
          <dgm:animLvl val="lvl"/>
          <dgm:resizeHandles val="exact"/>
        </dgm:presLayoutVars>
      </dgm:prSet>
      <dgm:spPr/>
    </dgm:pt>
    <dgm:pt modelId="{75A4A34D-85B6-439A-B665-017F356CBD99}" type="pres">
      <dgm:prSet presAssocID="{B73CDFD8-6B47-411D-A3A4-784BC0223F00}" presName="linNode" presStyleCnt="0"/>
      <dgm:spPr/>
    </dgm:pt>
    <dgm:pt modelId="{AD0D5EAD-A992-4E7D-9863-CDDD5B6EAA1B}" type="pres">
      <dgm:prSet presAssocID="{B73CDFD8-6B47-411D-A3A4-784BC0223F00}" presName="parentText" presStyleLbl="node1" presStyleIdx="0" presStyleCnt="1" custScaleX="60445" custLinFactNeighborX="-15455" custLinFactNeighborY="210">
        <dgm:presLayoutVars>
          <dgm:chMax val="1"/>
          <dgm:bulletEnabled val="1"/>
        </dgm:presLayoutVars>
      </dgm:prSet>
      <dgm:spPr/>
    </dgm:pt>
    <dgm:pt modelId="{5EE6BDAB-ABCB-48A5-9D50-22494C79FEE8}" type="pres">
      <dgm:prSet presAssocID="{B73CDFD8-6B47-411D-A3A4-784BC0223F00}" presName="descendantText" presStyleLbl="alignAccFollowNode1" presStyleIdx="0" presStyleCnt="1" custScaleX="117041">
        <dgm:presLayoutVars>
          <dgm:bulletEnabled val="1"/>
        </dgm:presLayoutVars>
      </dgm:prSet>
      <dgm:spPr/>
    </dgm:pt>
  </dgm:ptLst>
  <dgm:cxnLst>
    <dgm:cxn modelId="{FB9F7F05-8F1D-4D66-B581-60C0738AD3EA}" srcId="{B73CDFD8-6B47-411D-A3A4-784BC0223F00}" destId="{98ACDAAC-FE85-44E9-A937-62C3769BCCBF}" srcOrd="3" destOrd="0" parTransId="{CBF9E86F-D455-4A8B-9204-A221F688E921}" sibTransId="{5DFCFDA3-940A-4E1E-BFCF-5FB79C0E0BD4}"/>
    <dgm:cxn modelId="{ECA92D0B-BB91-4F62-A309-A0310F7E3C36}" type="presOf" srcId="{B73CDFD8-6B47-411D-A3A4-784BC0223F00}" destId="{AD0D5EAD-A992-4E7D-9863-CDDD5B6EAA1B}" srcOrd="0" destOrd="0" presId="urn:microsoft.com/office/officeart/2005/8/layout/vList5"/>
    <dgm:cxn modelId="{A28E7B15-B83E-456A-A29C-9F4408A3B353}" srcId="{B73CDFD8-6B47-411D-A3A4-784BC0223F00}" destId="{EA01B827-DAD5-43BA-83F4-695C901EA398}" srcOrd="4" destOrd="0" parTransId="{9312300D-8430-408E-A9E6-E70D7EEE5708}" sibTransId="{2304AEDA-CB57-4413-B735-14936F8DC285}"/>
    <dgm:cxn modelId="{7CB6CF1A-32A3-4330-8151-F6521F3E01A0}" type="presOf" srcId="{CC728723-0359-4A28-B51E-EA986D6597F3}" destId="{5EE6BDAB-ABCB-48A5-9D50-22494C79FEE8}" srcOrd="0" destOrd="2" presId="urn:microsoft.com/office/officeart/2005/8/layout/vList5"/>
    <dgm:cxn modelId="{3C0B851D-A388-4052-A3E1-E2F8C1CEC1AB}" type="presOf" srcId="{1E4243DA-7D21-4527-BA3D-277A3859CC0F}" destId="{5EE6BDAB-ABCB-48A5-9D50-22494C79FEE8}" srcOrd="0" destOrd="1" presId="urn:microsoft.com/office/officeart/2005/8/layout/vList5"/>
    <dgm:cxn modelId="{08D4C735-BF0F-459C-BFC3-D322E1D5C71C}" srcId="{B73CDFD8-6B47-411D-A3A4-784BC0223F00}" destId="{CC728723-0359-4A28-B51E-EA986D6597F3}" srcOrd="2" destOrd="0" parTransId="{40ECB234-7A24-43FB-A9E8-A4D3C4114145}" sibTransId="{3D2790DE-7C53-408C-B5EF-7C8BB533ADA1}"/>
    <dgm:cxn modelId="{FB4A9F5E-70F7-4CAF-841D-DB3A329F5379}" srcId="{117E4EA0-454D-48B3-AD83-DBDDE88E6907}" destId="{B73CDFD8-6B47-411D-A3A4-784BC0223F00}" srcOrd="0" destOrd="0" parTransId="{36ABC570-59FE-47DE-9C42-32F2938EC79D}" sibTransId="{B67C20D0-87B2-4E46-BDDD-2A75982D4667}"/>
    <dgm:cxn modelId="{76FBB961-A9E1-42C8-B03D-1FA3057C5B14}" type="presOf" srcId="{117E4EA0-454D-48B3-AD83-DBDDE88E6907}" destId="{FC6CE6AF-A121-469B-9BA9-2E6F43CF26BD}" srcOrd="0" destOrd="0" presId="urn:microsoft.com/office/officeart/2005/8/layout/vList5"/>
    <dgm:cxn modelId="{BAA0806C-CA8F-48AF-BDA3-C5D106949230}" srcId="{B73CDFD8-6B47-411D-A3A4-784BC0223F00}" destId="{C7842DFD-E171-4CA1-A7D4-423A657D9EFB}" srcOrd="0" destOrd="0" parTransId="{4DEBEDE1-FB86-4ACD-8132-D12CE68B453B}" sibTransId="{24AA8EC1-9B2B-4709-90DA-5B97F0D19DC6}"/>
    <dgm:cxn modelId="{09254B52-4758-46D8-877D-E9FA54778E1D}" type="presOf" srcId="{C7842DFD-E171-4CA1-A7D4-423A657D9EFB}" destId="{5EE6BDAB-ABCB-48A5-9D50-22494C79FEE8}" srcOrd="0" destOrd="0" presId="urn:microsoft.com/office/officeart/2005/8/layout/vList5"/>
    <dgm:cxn modelId="{9D823698-7738-4B84-A650-2BCAC8362574}" type="presOf" srcId="{98ACDAAC-FE85-44E9-A937-62C3769BCCBF}" destId="{5EE6BDAB-ABCB-48A5-9D50-22494C79FEE8}" srcOrd="0" destOrd="3" presId="urn:microsoft.com/office/officeart/2005/8/layout/vList5"/>
    <dgm:cxn modelId="{F80741DD-9208-4210-B712-61BCF236C43F}" type="presOf" srcId="{EA01B827-DAD5-43BA-83F4-695C901EA398}" destId="{5EE6BDAB-ABCB-48A5-9D50-22494C79FEE8}" srcOrd="0" destOrd="4" presId="urn:microsoft.com/office/officeart/2005/8/layout/vList5"/>
    <dgm:cxn modelId="{BC1346F2-474A-4F3D-AF6E-7E5B353C9923}" srcId="{B73CDFD8-6B47-411D-A3A4-784BC0223F00}" destId="{1E4243DA-7D21-4527-BA3D-277A3859CC0F}" srcOrd="1" destOrd="0" parTransId="{F31630A1-6C21-4B3E-8947-DF4F731E6248}" sibTransId="{4AD1DEAF-433F-4363-83B2-29B516D8CA6A}"/>
    <dgm:cxn modelId="{330FFC62-86B8-4689-8171-09A1867F9B42}" type="presParOf" srcId="{FC6CE6AF-A121-469B-9BA9-2E6F43CF26BD}" destId="{75A4A34D-85B6-439A-B665-017F356CBD99}" srcOrd="0" destOrd="0" presId="urn:microsoft.com/office/officeart/2005/8/layout/vList5"/>
    <dgm:cxn modelId="{C739FA55-CBFD-4396-91F3-4395814F7C12}" type="presParOf" srcId="{75A4A34D-85B6-439A-B665-017F356CBD99}" destId="{AD0D5EAD-A992-4E7D-9863-CDDD5B6EAA1B}" srcOrd="0" destOrd="0" presId="urn:microsoft.com/office/officeart/2005/8/layout/vList5"/>
    <dgm:cxn modelId="{0F52FC63-03D7-4444-9210-3B83B18998FC}" type="presParOf" srcId="{75A4A34D-85B6-439A-B665-017F356CBD99}" destId="{5EE6BDAB-ABCB-48A5-9D50-22494C79FEE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27EAE-5A3E-47FD-ACC7-542AE79CD1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E8262C-B383-41D5-A060-BF1AD870CACA}">
      <dgm:prSet/>
      <dgm:spPr/>
      <dgm:t>
        <a:bodyPr/>
        <a:lstStyle/>
        <a:p>
          <a:pPr rtl="0"/>
          <a:r>
            <a:rPr lang="en-US" dirty="0" err="1">
              <a:solidFill>
                <a:schemeClr val="tx1"/>
              </a:solidFill>
            </a:rPr>
            <a:t>Polymastia</a:t>
          </a:r>
          <a:endParaRPr lang="en-US" dirty="0">
            <a:solidFill>
              <a:schemeClr val="tx1"/>
            </a:solidFill>
          </a:endParaRPr>
        </a:p>
      </dgm:t>
    </dgm:pt>
    <dgm:pt modelId="{F4CC1D11-A7AE-44DD-870E-7851F322F0B6}" type="parTrans" cxnId="{77BA083E-3DE6-454A-83A5-B5FEBC43CE71}">
      <dgm:prSet/>
      <dgm:spPr/>
      <dgm:t>
        <a:bodyPr/>
        <a:lstStyle/>
        <a:p>
          <a:endParaRPr lang="en-US"/>
        </a:p>
      </dgm:t>
    </dgm:pt>
    <dgm:pt modelId="{5D9E3906-D447-4CE0-8D72-15B058BD8A97}" type="sibTrans" cxnId="{77BA083E-3DE6-454A-83A5-B5FEBC43CE71}">
      <dgm:prSet/>
      <dgm:spPr/>
      <dgm:t>
        <a:bodyPr/>
        <a:lstStyle/>
        <a:p>
          <a:endParaRPr lang="en-US"/>
        </a:p>
      </dgm:t>
    </dgm:pt>
    <dgm:pt modelId="{F3DAA843-9282-4144-94F5-396BB5C0E0FE}">
      <dgm:prSet/>
      <dgm:spPr/>
      <dgm:t>
        <a:bodyPr/>
        <a:lstStyle/>
        <a:p>
          <a:pPr rtl="0"/>
          <a:r>
            <a:rPr lang="en-US" dirty="0" err="1">
              <a:solidFill>
                <a:schemeClr val="tx1"/>
              </a:solidFill>
            </a:rPr>
            <a:t>Polythelia</a:t>
          </a:r>
          <a:endParaRPr lang="en-US" dirty="0">
            <a:solidFill>
              <a:schemeClr val="tx1"/>
            </a:solidFill>
          </a:endParaRPr>
        </a:p>
      </dgm:t>
    </dgm:pt>
    <dgm:pt modelId="{6947D09C-DF67-4D01-BAA7-1C56C55FAAA1}" type="parTrans" cxnId="{ABB657B3-BB6A-45E9-A7A4-015FBAC8E1CF}">
      <dgm:prSet/>
      <dgm:spPr/>
      <dgm:t>
        <a:bodyPr/>
        <a:lstStyle/>
        <a:p>
          <a:endParaRPr lang="en-US"/>
        </a:p>
      </dgm:t>
    </dgm:pt>
    <dgm:pt modelId="{DEBEE97D-7BC7-4106-9ACB-A64851D78B96}" type="sibTrans" cxnId="{ABB657B3-BB6A-45E9-A7A4-015FBAC8E1CF}">
      <dgm:prSet/>
      <dgm:spPr/>
      <dgm:t>
        <a:bodyPr/>
        <a:lstStyle/>
        <a:p>
          <a:endParaRPr lang="en-US"/>
        </a:p>
      </dgm:t>
    </dgm:pt>
    <dgm:pt modelId="{222E231D-39B7-4756-83C5-4F999FDCC51D}">
      <dgm:prSet/>
      <dgm:spPr/>
      <dgm:t>
        <a:bodyPr/>
        <a:lstStyle/>
        <a:p>
          <a:pPr rtl="0"/>
          <a:r>
            <a:rPr lang="en-US" dirty="0" err="1">
              <a:solidFill>
                <a:schemeClr val="tx1"/>
              </a:solidFill>
            </a:rPr>
            <a:t>Amastia</a:t>
          </a:r>
          <a:endParaRPr lang="en-US" dirty="0">
            <a:solidFill>
              <a:schemeClr val="tx1"/>
            </a:solidFill>
          </a:endParaRPr>
        </a:p>
      </dgm:t>
    </dgm:pt>
    <dgm:pt modelId="{E006048A-279F-41AD-83D7-5BE10B4DD870}" type="parTrans" cxnId="{CBFEA7C6-A613-43C4-B595-82A60692643B}">
      <dgm:prSet/>
      <dgm:spPr/>
      <dgm:t>
        <a:bodyPr/>
        <a:lstStyle/>
        <a:p>
          <a:endParaRPr lang="en-US"/>
        </a:p>
      </dgm:t>
    </dgm:pt>
    <dgm:pt modelId="{8E52879D-5105-4934-A08D-BC3CB733125A}" type="sibTrans" cxnId="{CBFEA7C6-A613-43C4-B595-82A60692643B}">
      <dgm:prSet/>
      <dgm:spPr/>
      <dgm:t>
        <a:bodyPr/>
        <a:lstStyle/>
        <a:p>
          <a:endParaRPr lang="en-US"/>
        </a:p>
      </dgm:t>
    </dgm:pt>
    <dgm:pt modelId="{E54E08CF-08AE-4955-A6B6-A691B32E826E}">
      <dgm:prSet/>
      <dgm:spPr/>
      <dgm:t>
        <a:bodyPr/>
        <a:lstStyle/>
        <a:p>
          <a:pPr rtl="0"/>
          <a:r>
            <a:rPr lang="en-US" dirty="0">
              <a:solidFill>
                <a:schemeClr val="tx1"/>
              </a:solidFill>
            </a:rPr>
            <a:t>Poland syndrome</a:t>
          </a:r>
        </a:p>
      </dgm:t>
    </dgm:pt>
    <dgm:pt modelId="{3881AD71-D4EB-47B0-875F-9394E609FFC9}" type="parTrans" cxnId="{D48C54CC-A162-4F25-A481-1FE318D267AB}">
      <dgm:prSet/>
      <dgm:spPr/>
      <dgm:t>
        <a:bodyPr/>
        <a:lstStyle/>
        <a:p>
          <a:endParaRPr lang="en-US"/>
        </a:p>
      </dgm:t>
    </dgm:pt>
    <dgm:pt modelId="{2010C2C7-91A6-43D7-891F-CC7268FB7054}" type="sibTrans" cxnId="{D48C54CC-A162-4F25-A481-1FE318D267AB}">
      <dgm:prSet/>
      <dgm:spPr/>
      <dgm:t>
        <a:bodyPr/>
        <a:lstStyle/>
        <a:p>
          <a:endParaRPr lang="en-US"/>
        </a:p>
      </dgm:t>
    </dgm:pt>
    <dgm:pt modelId="{F43FCB5E-7977-4F0C-AB61-0D05DF2AE51A}">
      <dgm:prSet/>
      <dgm:spPr/>
      <dgm:t>
        <a:bodyPr/>
        <a:lstStyle/>
        <a:p>
          <a:pPr rtl="0"/>
          <a:r>
            <a:rPr lang="en-US" dirty="0" err="1">
              <a:solidFill>
                <a:schemeClr val="tx1"/>
              </a:solidFill>
            </a:rPr>
            <a:t>Symmastia</a:t>
          </a:r>
          <a:r>
            <a:rPr lang="en-US" dirty="0">
              <a:solidFill>
                <a:schemeClr val="tx1"/>
              </a:solidFill>
            </a:rPr>
            <a:t>.</a:t>
          </a:r>
        </a:p>
      </dgm:t>
    </dgm:pt>
    <dgm:pt modelId="{685A32DC-886B-4893-A42A-4D2DD2D6F8C4}" type="parTrans" cxnId="{8C0F78B2-FDFD-481A-B19F-BDE72BCFD966}">
      <dgm:prSet/>
      <dgm:spPr/>
      <dgm:t>
        <a:bodyPr/>
        <a:lstStyle/>
        <a:p>
          <a:endParaRPr lang="en-US"/>
        </a:p>
      </dgm:t>
    </dgm:pt>
    <dgm:pt modelId="{2DDCD589-943D-4E60-A2BF-160CB67F4A48}" type="sibTrans" cxnId="{8C0F78B2-FDFD-481A-B19F-BDE72BCFD966}">
      <dgm:prSet/>
      <dgm:spPr/>
      <dgm:t>
        <a:bodyPr/>
        <a:lstStyle/>
        <a:p>
          <a:endParaRPr lang="en-US"/>
        </a:p>
      </dgm:t>
    </dgm:pt>
    <dgm:pt modelId="{0E6D2AF8-76BC-4C20-8FFA-E9779385B372}" type="pres">
      <dgm:prSet presAssocID="{4D827EAE-5A3E-47FD-ACC7-542AE79CD175}" presName="linear" presStyleCnt="0">
        <dgm:presLayoutVars>
          <dgm:animLvl val="lvl"/>
          <dgm:resizeHandles val="exact"/>
        </dgm:presLayoutVars>
      </dgm:prSet>
      <dgm:spPr/>
    </dgm:pt>
    <dgm:pt modelId="{B142843D-899D-475F-83E1-AE1500809AE5}" type="pres">
      <dgm:prSet presAssocID="{15E8262C-B383-41D5-A060-BF1AD870CACA}" presName="parentText" presStyleLbl="node1" presStyleIdx="0" presStyleCnt="5" custLinFactNeighborX="0" custLinFactNeighborY="66795">
        <dgm:presLayoutVars>
          <dgm:chMax val="0"/>
          <dgm:bulletEnabled val="1"/>
        </dgm:presLayoutVars>
      </dgm:prSet>
      <dgm:spPr/>
    </dgm:pt>
    <dgm:pt modelId="{7096D960-1DCC-48DA-B6E7-254F1E3CE308}" type="pres">
      <dgm:prSet presAssocID="{5D9E3906-D447-4CE0-8D72-15B058BD8A97}" presName="spacer" presStyleCnt="0"/>
      <dgm:spPr/>
    </dgm:pt>
    <dgm:pt modelId="{EC8762FA-807D-4005-9B64-FD2D8B152B08}" type="pres">
      <dgm:prSet presAssocID="{F3DAA843-9282-4144-94F5-396BB5C0E0F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076E9B0-B393-4A67-8C5F-288CEFA2CAED}" type="pres">
      <dgm:prSet presAssocID="{DEBEE97D-7BC7-4106-9ACB-A64851D78B96}" presName="spacer" presStyleCnt="0"/>
      <dgm:spPr/>
    </dgm:pt>
    <dgm:pt modelId="{C3E8D958-CD61-41D6-BA54-11C7924BF293}" type="pres">
      <dgm:prSet presAssocID="{222E231D-39B7-4756-83C5-4F999FDCC51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A85A313-2AD1-4C16-9695-93EB3AE52D2B}" type="pres">
      <dgm:prSet presAssocID="{8E52879D-5105-4934-A08D-BC3CB733125A}" presName="spacer" presStyleCnt="0"/>
      <dgm:spPr/>
    </dgm:pt>
    <dgm:pt modelId="{23320431-6614-4315-92D8-81465C7594E0}" type="pres">
      <dgm:prSet presAssocID="{E54E08CF-08AE-4955-A6B6-A691B32E826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E66659D-8082-4613-AC5F-0D7545CECE59}" type="pres">
      <dgm:prSet presAssocID="{2010C2C7-91A6-43D7-891F-CC7268FB7054}" presName="spacer" presStyleCnt="0"/>
      <dgm:spPr/>
    </dgm:pt>
    <dgm:pt modelId="{5903321F-ACD0-44FC-9063-3FE3D61D4741}" type="pres">
      <dgm:prSet presAssocID="{F43FCB5E-7977-4F0C-AB61-0D05DF2AE51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A7E4416-97AC-4654-9C38-1EFA55D6F102}" type="presOf" srcId="{4D827EAE-5A3E-47FD-ACC7-542AE79CD175}" destId="{0E6D2AF8-76BC-4C20-8FFA-E9779385B372}" srcOrd="0" destOrd="0" presId="urn:microsoft.com/office/officeart/2005/8/layout/vList2"/>
    <dgm:cxn modelId="{10EE8727-FEEA-4040-8DD5-698FFA5E8CA8}" type="presOf" srcId="{E54E08CF-08AE-4955-A6B6-A691B32E826E}" destId="{23320431-6614-4315-92D8-81465C7594E0}" srcOrd="0" destOrd="0" presId="urn:microsoft.com/office/officeart/2005/8/layout/vList2"/>
    <dgm:cxn modelId="{77BA083E-3DE6-454A-83A5-B5FEBC43CE71}" srcId="{4D827EAE-5A3E-47FD-ACC7-542AE79CD175}" destId="{15E8262C-B383-41D5-A060-BF1AD870CACA}" srcOrd="0" destOrd="0" parTransId="{F4CC1D11-A7AE-44DD-870E-7851F322F0B6}" sibTransId="{5D9E3906-D447-4CE0-8D72-15B058BD8A97}"/>
    <dgm:cxn modelId="{0205266B-3C70-4047-B553-6E440853366F}" type="presOf" srcId="{15E8262C-B383-41D5-A060-BF1AD870CACA}" destId="{B142843D-899D-475F-83E1-AE1500809AE5}" srcOrd="0" destOrd="0" presId="urn:microsoft.com/office/officeart/2005/8/layout/vList2"/>
    <dgm:cxn modelId="{2676DF59-9569-4331-9769-BA0937093A55}" type="presOf" srcId="{222E231D-39B7-4756-83C5-4F999FDCC51D}" destId="{C3E8D958-CD61-41D6-BA54-11C7924BF293}" srcOrd="0" destOrd="0" presId="urn:microsoft.com/office/officeart/2005/8/layout/vList2"/>
    <dgm:cxn modelId="{8C0F78B2-FDFD-481A-B19F-BDE72BCFD966}" srcId="{4D827EAE-5A3E-47FD-ACC7-542AE79CD175}" destId="{F43FCB5E-7977-4F0C-AB61-0D05DF2AE51A}" srcOrd="4" destOrd="0" parTransId="{685A32DC-886B-4893-A42A-4D2DD2D6F8C4}" sibTransId="{2DDCD589-943D-4E60-A2BF-160CB67F4A48}"/>
    <dgm:cxn modelId="{ABB657B3-BB6A-45E9-A7A4-015FBAC8E1CF}" srcId="{4D827EAE-5A3E-47FD-ACC7-542AE79CD175}" destId="{F3DAA843-9282-4144-94F5-396BB5C0E0FE}" srcOrd="1" destOrd="0" parTransId="{6947D09C-DF67-4D01-BAA7-1C56C55FAAA1}" sibTransId="{DEBEE97D-7BC7-4106-9ACB-A64851D78B96}"/>
    <dgm:cxn modelId="{CBFEA7C6-A613-43C4-B595-82A60692643B}" srcId="{4D827EAE-5A3E-47FD-ACC7-542AE79CD175}" destId="{222E231D-39B7-4756-83C5-4F999FDCC51D}" srcOrd="2" destOrd="0" parTransId="{E006048A-279F-41AD-83D7-5BE10B4DD870}" sibTransId="{8E52879D-5105-4934-A08D-BC3CB733125A}"/>
    <dgm:cxn modelId="{D48C54CC-A162-4F25-A481-1FE318D267AB}" srcId="{4D827EAE-5A3E-47FD-ACC7-542AE79CD175}" destId="{E54E08CF-08AE-4955-A6B6-A691B32E826E}" srcOrd="3" destOrd="0" parTransId="{3881AD71-D4EB-47B0-875F-9394E609FFC9}" sibTransId="{2010C2C7-91A6-43D7-891F-CC7268FB7054}"/>
    <dgm:cxn modelId="{5B9DE7DA-8D7D-4EDA-9C40-DFEA9052FDFD}" type="presOf" srcId="{F3DAA843-9282-4144-94F5-396BB5C0E0FE}" destId="{EC8762FA-807D-4005-9B64-FD2D8B152B08}" srcOrd="0" destOrd="0" presId="urn:microsoft.com/office/officeart/2005/8/layout/vList2"/>
    <dgm:cxn modelId="{A1136EED-63C7-4687-A250-1218502FF977}" type="presOf" srcId="{F43FCB5E-7977-4F0C-AB61-0D05DF2AE51A}" destId="{5903321F-ACD0-44FC-9063-3FE3D61D4741}" srcOrd="0" destOrd="0" presId="urn:microsoft.com/office/officeart/2005/8/layout/vList2"/>
    <dgm:cxn modelId="{C69F1A8A-8AD8-4A5B-816C-FA8FD168864A}" type="presParOf" srcId="{0E6D2AF8-76BC-4C20-8FFA-E9779385B372}" destId="{B142843D-899D-475F-83E1-AE1500809AE5}" srcOrd="0" destOrd="0" presId="urn:microsoft.com/office/officeart/2005/8/layout/vList2"/>
    <dgm:cxn modelId="{D78BCCE2-3D94-4B94-B0B3-B9845145A22A}" type="presParOf" srcId="{0E6D2AF8-76BC-4C20-8FFA-E9779385B372}" destId="{7096D960-1DCC-48DA-B6E7-254F1E3CE308}" srcOrd="1" destOrd="0" presId="urn:microsoft.com/office/officeart/2005/8/layout/vList2"/>
    <dgm:cxn modelId="{8DA6F05F-AF62-48A5-BA3E-D26A975516AE}" type="presParOf" srcId="{0E6D2AF8-76BC-4C20-8FFA-E9779385B372}" destId="{EC8762FA-807D-4005-9B64-FD2D8B152B08}" srcOrd="2" destOrd="0" presId="urn:microsoft.com/office/officeart/2005/8/layout/vList2"/>
    <dgm:cxn modelId="{A3C533B3-7227-4B56-8B4F-80AECC8BE98D}" type="presParOf" srcId="{0E6D2AF8-76BC-4C20-8FFA-E9779385B372}" destId="{9076E9B0-B393-4A67-8C5F-288CEFA2CAED}" srcOrd="3" destOrd="0" presId="urn:microsoft.com/office/officeart/2005/8/layout/vList2"/>
    <dgm:cxn modelId="{B85EF26B-AE28-441B-A623-2F0D5C012B21}" type="presParOf" srcId="{0E6D2AF8-76BC-4C20-8FFA-E9779385B372}" destId="{C3E8D958-CD61-41D6-BA54-11C7924BF293}" srcOrd="4" destOrd="0" presId="urn:microsoft.com/office/officeart/2005/8/layout/vList2"/>
    <dgm:cxn modelId="{5A591363-DE54-4B32-B549-A407D070ECEB}" type="presParOf" srcId="{0E6D2AF8-76BC-4C20-8FFA-E9779385B372}" destId="{FA85A313-2AD1-4C16-9695-93EB3AE52D2B}" srcOrd="5" destOrd="0" presId="urn:microsoft.com/office/officeart/2005/8/layout/vList2"/>
    <dgm:cxn modelId="{7DAD45E4-ACDD-4598-98F0-1C10A966DFC4}" type="presParOf" srcId="{0E6D2AF8-76BC-4C20-8FFA-E9779385B372}" destId="{23320431-6614-4315-92D8-81465C7594E0}" srcOrd="6" destOrd="0" presId="urn:microsoft.com/office/officeart/2005/8/layout/vList2"/>
    <dgm:cxn modelId="{A0AE537C-4FCD-46FA-A852-3A02B1A52C55}" type="presParOf" srcId="{0E6D2AF8-76BC-4C20-8FFA-E9779385B372}" destId="{FE66659D-8082-4613-AC5F-0D7545CECE59}" srcOrd="7" destOrd="0" presId="urn:microsoft.com/office/officeart/2005/8/layout/vList2"/>
    <dgm:cxn modelId="{46C0AFD8-04CD-4B67-AF04-33915874B028}" type="presParOf" srcId="{0E6D2AF8-76BC-4C20-8FFA-E9779385B372}" destId="{5903321F-ACD0-44FC-9063-3FE3D61D474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E6BDAB-ABCB-48A5-9D50-22494C79FEE8}">
      <dsp:nvSpPr>
        <dsp:cNvPr id="0" name=""/>
        <dsp:cNvSpPr/>
      </dsp:nvSpPr>
      <dsp:spPr>
        <a:xfrm rot="5400000">
          <a:off x="4480448" y="-1394472"/>
          <a:ext cx="4290688" cy="815230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285750" lvl="1" indent="-285750" algn="l" defTabSz="1733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900" kern="1200" dirty="0"/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Congenital disorders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Inflammatory conditions (e.g. Mastitis, Abscess)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tumors (e.g. Fibroadenoma, </a:t>
          </a:r>
          <a:r>
            <a:rPr lang="en-US" sz="3900" kern="1200" dirty="0" err="1"/>
            <a:t>Phyllodes</a:t>
          </a:r>
          <a:r>
            <a:rPr lang="en-US" sz="3900" kern="1200" dirty="0"/>
            <a:t> tumor)</a:t>
          </a:r>
        </a:p>
        <a:p>
          <a:pPr marL="285750" lvl="1" indent="-285750" algn="l" defTabSz="1733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900" kern="1200" dirty="0"/>
            <a:t>Cysts and fibrocystic changes</a:t>
          </a:r>
        </a:p>
      </dsp:txBody>
      <dsp:txXfrm rot="-5400000">
        <a:off x="2549639" y="745791"/>
        <a:ext cx="7942852" cy="3871780"/>
      </dsp:txXfrm>
    </dsp:sp>
    <dsp:sp modelId="{AD0D5EAD-A992-4E7D-9863-CDDD5B6EAA1B}">
      <dsp:nvSpPr>
        <dsp:cNvPr id="0" name=""/>
        <dsp:cNvSpPr/>
      </dsp:nvSpPr>
      <dsp:spPr>
        <a:xfrm>
          <a:off x="0" y="0"/>
          <a:ext cx="2368238" cy="53633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marL="0" lvl="0" indent="0" algn="ctr" defTabSz="20447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4600" kern="1200" dirty="0">
              <a:ea typeface="Aharoni" pitchFamily="2" charset="0"/>
              <a:cs typeface="Aharoni" pitchFamily="2" charset="0"/>
            </a:rPr>
            <a:t>Benign</a:t>
          </a:r>
        </a:p>
        <a:p>
          <a:pPr marL="0" lvl="0" indent="0" algn="ctr" defTabSz="20447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4600" kern="1200" dirty="0">
              <a:ea typeface="Aharoni" pitchFamily="2" charset="0"/>
              <a:cs typeface="Aharoni" pitchFamily="2" charset="0"/>
            </a:rPr>
            <a:t>Breast disease</a:t>
          </a:r>
          <a:endParaRPr lang="en-US" sz="4600" kern="1200" dirty="0"/>
        </a:p>
      </dsp:txBody>
      <dsp:txXfrm>
        <a:off x="115608" y="115608"/>
        <a:ext cx="2137022" cy="51321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42843D-899D-475F-83E1-AE1500809AE5}">
      <dsp:nvSpPr>
        <dsp:cNvPr id="0" name=""/>
        <dsp:cNvSpPr/>
      </dsp:nvSpPr>
      <dsp:spPr>
        <a:xfrm>
          <a:off x="0" y="116023"/>
          <a:ext cx="8428384" cy="707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chemeClr val="tx1"/>
              </a:solidFill>
            </a:rPr>
            <a:t>Polymastia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34526" y="150549"/>
        <a:ext cx="8359332" cy="638212"/>
      </dsp:txXfrm>
    </dsp:sp>
    <dsp:sp modelId="{EC8762FA-807D-4005-9B64-FD2D8B152B08}">
      <dsp:nvSpPr>
        <dsp:cNvPr id="0" name=""/>
        <dsp:cNvSpPr/>
      </dsp:nvSpPr>
      <dsp:spPr>
        <a:xfrm>
          <a:off x="0" y="852933"/>
          <a:ext cx="8428384" cy="707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chemeClr val="tx1"/>
              </a:solidFill>
            </a:rPr>
            <a:t>Polythelia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34526" y="887459"/>
        <a:ext cx="8359332" cy="638212"/>
      </dsp:txXfrm>
    </dsp:sp>
    <dsp:sp modelId="{C3E8D958-CD61-41D6-BA54-11C7924BF293}">
      <dsp:nvSpPr>
        <dsp:cNvPr id="0" name=""/>
        <dsp:cNvSpPr/>
      </dsp:nvSpPr>
      <dsp:spPr>
        <a:xfrm>
          <a:off x="0" y="1649478"/>
          <a:ext cx="8428384" cy="707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chemeClr val="tx1"/>
              </a:solidFill>
            </a:rPr>
            <a:t>Amastia</a:t>
          </a:r>
          <a:endParaRPr lang="en-US" sz="3100" kern="1200" dirty="0">
            <a:solidFill>
              <a:schemeClr val="tx1"/>
            </a:solidFill>
          </a:endParaRPr>
        </a:p>
      </dsp:txBody>
      <dsp:txXfrm>
        <a:off x="34526" y="1684004"/>
        <a:ext cx="8359332" cy="638212"/>
      </dsp:txXfrm>
    </dsp:sp>
    <dsp:sp modelId="{23320431-6614-4315-92D8-81465C7594E0}">
      <dsp:nvSpPr>
        <dsp:cNvPr id="0" name=""/>
        <dsp:cNvSpPr/>
      </dsp:nvSpPr>
      <dsp:spPr>
        <a:xfrm>
          <a:off x="0" y="2446023"/>
          <a:ext cx="8428384" cy="707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>
              <a:solidFill>
                <a:schemeClr val="tx1"/>
              </a:solidFill>
            </a:rPr>
            <a:t>Poland syndrome</a:t>
          </a:r>
        </a:p>
      </dsp:txBody>
      <dsp:txXfrm>
        <a:off x="34526" y="2480549"/>
        <a:ext cx="8359332" cy="638212"/>
      </dsp:txXfrm>
    </dsp:sp>
    <dsp:sp modelId="{5903321F-ACD0-44FC-9063-3FE3D61D4741}">
      <dsp:nvSpPr>
        <dsp:cNvPr id="0" name=""/>
        <dsp:cNvSpPr/>
      </dsp:nvSpPr>
      <dsp:spPr>
        <a:xfrm>
          <a:off x="0" y="3242568"/>
          <a:ext cx="8428384" cy="707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 err="1">
              <a:solidFill>
                <a:schemeClr val="tx1"/>
              </a:solidFill>
            </a:rPr>
            <a:t>Symmastia</a:t>
          </a:r>
          <a:r>
            <a:rPr lang="en-US" sz="3100" kern="1200" dirty="0">
              <a:solidFill>
                <a:schemeClr val="tx1"/>
              </a:solidFill>
            </a:rPr>
            <a:t>.</a:t>
          </a:r>
        </a:p>
      </dsp:txBody>
      <dsp:txXfrm>
        <a:off x="34526" y="3277094"/>
        <a:ext cx="8359332" cy="638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AFE90-7A45-4227-B722-50742E586251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D5A2A-EC62-4603-94BB-92EE2AEC57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94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81F9E048-8592-9A46-C6BA-4C07DAB6A2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D7B7A39E-B9EE-E02E-9D67-673439F0DB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BA7DFAE2-9397-39A4-C8C4-5BCA31AFA5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fld id="{4AE54A53-0920-406B-A56A-261F1C42ED38}" type="slidenum">
              <a:rPr lang="en-IN" altLang="en-US">
                <a:latin typeface="Calibri" panose="020F0502020204030204" pitchFamily="34" charset="0"/>
                <a:cs typeface="Arial" panose="020B0604020202020204" pitchFamily="34" charset="0"/>
              </a:rPr>
              <a:pPr/>
              <a:t>4</a:t>
            </a:fld>
            <a:endParaRPr lang="en-IN" altLang="en-US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0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925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2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3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8035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01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3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74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28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519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69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742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07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67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40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28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149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43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77800" dist="38100" dir="2700000" algn="tl">
              <a:srgbClr val="000000">
                <a:alpha val="24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52400" dist="38100" dir="2700000" algn="tl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images.google.com/imgres?imgurl=http://georgiahealthinfo.gov/cms/files/global/images/image_popup/w7_mastitis.jpg&amp;imgrefurl=http://georgiahealthinfo.gov/cms/node/104904&amp;usg=__pzGRbVvhFBIWEXqVSi6XaNdaM8Y=&amp;h=400&amp;w=400&amp;sz=21&amp;hl=EN&amp;start=7&amp;tbnid=_JdlHzKW0gh4FM:&amp;tbnh=124&amp;tbnw=124&amp;prev=/images?q=mastitis&amp;gbv=2&amp;hl=EN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" y="0"/>
            <a:ext cx="12191222" cy="6783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-74645"/>
            <a:ext cx="8791575" cy="35846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569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78663" y="4880391"/>
            <a:ext cx="3856037" cy="354171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194" name="Picture 2" descr="PHYSIOLOGY OF BREAST&#10;• Lobular Development&#10;• Cyclical Hormonal Change&#10;• Involution&#10;6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50239"/>
            <a:ext cx="11459719" cy="6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722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125000"/>
            </a:pPr>
            <a:r>
              <a:rPr lang="en-US" sz="4000" b="1" dirty="0">
                <a:solidFill>
                  <a:schemeClr val="bg1"/>
                </a:solidFill>
              </a:rPr>
              <a:t>introduction</a:t>
            </a:r>
            <a:endParaRPr lang="en-US" sz="4000" b="1" dirty="0">
              <a:solidFill>
                <a:schemeClr val="bg1"/>
              </a:solidFill>
              <a:effectLst>
                <a:outerShdw blurRad="152400" dist="38100" dir="2700000" algn="tl">
                  <a:srgbClr val="000000">
                    <a:alpha val="36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4521" y="2249487"/>
            <a:ext cx="10823714" cy="354171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Non-cancerous</a:t>
            </a:r>
            <a:r>
              <a:rPr lang="en-US" sz="3200" dirty="0">
                <a:solidFill>
                  <a:schemeClr val="bg1"/>
                </a:solidFill>
              </a:rPr>
              <a:t> conditions that affect the breast tissue</a:t>
            </a:r>
          </a:p>
          <a:p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times more frequent than carcinoma,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 lumps are benign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30 % can have malignancy or malignant potential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alt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Mostly requires reassurance </a:t>
            </a:r>
            <a:endParaRPr lang="en-US" sz="32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Important to differentiate from malignant breast diseases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1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19125"/>
            <a:ext cx="9906000" cy="1477963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4338244"/>
              </p:ext>
            </p:extLst>
          </p:nvPr>
        </p:nvGraphicFramePr>
        <p:xfrm>
          <a:off x="755374" y="619125"/>
          <a:ext cx="10883347" cy="5363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0327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1399430" y="623888"/>
            <a:ext cx="8658970" cy="1281112"/>
          </a:xfrm>
        </p:spPr>
        <p:txBody>
          <a:bodyPr/>
          <a:lstStyle/>
          <a:p>
            <a:pPr eaLnBrk="1" hangingPunct="1"/>
            <a:r>
              <a:rPr lang="en-US" altLang="en-US" sz="4000" b="1" dirty="0">
                <a:solidFill>
                  <a:srgbClr val="000000"/>
                </a:solidFill>
              </a:rPr>
              <a:t>Congenital anomalies</a:t>
            </a:r>
            <a:endParaRPr lang="en-IN" altLang="en-US" sz="4000" b="1" dirty="0">
              <a:solidFill>
                <a:srgbClr val="00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572841"/>
              </p:ext>
            </p:extLst>
          </p:nvPr>
        </p:nvGraphicFramePr>
        <p:xfrm>
          <a:off x="1630018" y="1905000"/>
          <a:ext cx="8428384" cy="4006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199577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4EC9-E391-DA4C-82EF-080A1F2DF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               </a:t>
            </a:r>
            <a:r>
              <a:rPr lang="en-US" b="1" dirty="0">
                <a:solidFill>
                  <a:srgbClr val="000000"/>
                </a:solidFill>
              </a:rPr>
              <a:t>Congenital anomalies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   </a:t>
            </a:r>
            <a:r>
              <a:rPr lang="en-US" dirty="0" err="1">
                <a:solidFill>
                  <a:srgbClr val="000000"/>
                </a:solidFill>
              </a:rPr>
              <a:t>polymastia</a:t>
            </a:r>
            <a:r>
              <a:rPr lang="en-US" dirty="0">
                <a:solidFill>
                  <a:srgbClr val="000000"/>
                </a:solidFill>
              </a:rPr>
              <a:t>                             </a:t>
            </a:r>
            <a:r>
              <a:rPr lang="en-US" dirty="0" err="1">
                <a:solidFill>
                  <a:srgbClr val="000000"/>
                </a:solidFill>
              </a:rPr>
              <a:t>polythelia</a:t>
            </a:r>
            <a:r>
              <a:rPr lang="en-US" dirty="0">
                <a:solidFill>
                  <a:srgbClr val="000000"/>
                </a:solidFill>
              </a:rPr>
              <a:t>                             </a:t>
            </a:r>
          </a:p>
        </p:txBody>
      </p:sp>
      <p:pic>
        <p:nvPicPr>
          <p:cNvPr id="39938" name="Content Placeholder 4">
            <a:extLst>
              <a:ext uri="{FF2B5EF4-FFF2-40B4-BE49-F238E27FC236}">
                <a16:creationId xmlns:a16="http://schemas.microsoft.com/office/drawing/2014/main" id="{231C6AAE-FA77-FD82-C9A3-D1A47FF377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1413" y="2633870"/>
            <a:ext cx="4286424" cy="4469296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0E8DB2-CC79-81A5-A671-E71BC8FFA8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0305" y="2385391"/>
            <a:ext cx="4390182" cy="4717775"/>
          </a:xfrm>
        </p:spPr>
      </p:pic>
    </p:spTree>
    <p:extLst>
      <p:ext uri="{BB962C8B-B14F-4D97-AF65-F5344CB8AC3E}">
        <p14:creationId xmlns:p14="http://schemas.microsoft.com/office/powerpoint/2010/main" val="52989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B5EF1-EF32-0640-A21A-589DF92A1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br>
              <a:rPr lang="en-US" dirty="0"/>
            </a:br>
            <a:r>
              <a:rPr lang="en-US" dirty="0"/>
              <a:t>      </a:t>
            </a:r>
            <a:r>
              <a:rPr lang="en-US" dirty="0" err="1"/>
              <a:t>amastia</a:t>
            </a:r>
            <a:r>
              <a:rPr lang="en-US" dirty="0"/>
              <a:t>                    Poland syndrome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Content Placeholder 4">
            <a:extLst>
              <a:ext uri="{FF2B5EF4-FFF2-40B4-BE49-F238E27FC236}">
                <a16:creationId xmlns:a16="http://schemas.microsoft.com/office/drawing/2014/main" id="{3C13035C-B120-8EBA-1C39-C17770786F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4522" y="2166730"/>
            <a:ext cx="4191233" cy="362447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7E7F7494-B773-33E6-F555-302146AA2541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287" y="2338937"/>
            <a:ext cx="4959626" cy="3634480"/>
          </a:xfrm>
        </p:spPr>
      </p:pic>
    </p:spTree>
    <p:extLst>
      <p:ext uri="{BB962C8B-B14F-4D97-AF65-F5344CB8AC3E}">
        <p14:creationId xmlns:p14="http://schemas.microsoft.com/office/powerpoint/2010/main" val="3097371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Benign breast cyst</a:t>
            </a:r>
          </a:p>
        </p:txBody>
      </p:sp>
      <p:pic>
        <p:nvPicPr>
          <p:cNvPr id="12290" name="Picture 2" descr="https://radiologycases.my/wp-content/uploads/2020/09/Picture4-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40" y="2249488"/>
            <a:ext cx="5740345" cy="354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631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PHYLLODES TUMOUR&#10;24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050" y="1811775"/>
            <a:ext cx="3048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12" y="1038225"/>
            <a:ext cx="8943975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83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FibroadenomA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626" y="2249487"/>
            <a:ext cx="11320670" cy="38630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 Benign tumor of </a:t>
            </a:r>
            <a:r>
              <a:rPr lang="en-US" sz="3200" b="1" dirty="0">
                <a:solidFill>
                  <a:schemeClr val="bg1"/>
                </a:solidFill>
              </a:rPr>
              <a:t>glandular and fibrous </a:t>
            </a:r>
            <a:r>
              <a:rPr lang="en-US" sz="3200" dirty="0">
                <a:solidFill>
                  <a:schemeClr val="bg1"/>
                </a:solidFill>
              </a:rPr>
              <a:t>tissue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 Most common benign breast tumor in young women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</a:rPr>
              <a:t>  Clinical features</a:t>
            </a:r>
            <a:r>
              <a:rPr lang="en-US" sz="3200" dirty="0">
                <a:solidFill>
                  <a:schemeClr val="bg1"/>
                </a:solidFill>
              </a:rPr>
              <a:t>: Painless, firm, mobile lump   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3200" b="1" dirty="0">
                <a:solidFill>
                  <a:schemeClr val="bg1"/>
                </a:solidFill>
              </a:rPr>
              <a:t>Diagnosis: </a:t>
            </a:r>
            <a:r>
              <a:rPr lang="en-US" sz="3200" dirty="0">
                <a:solidFill>
                  <a:schemeClr val="bg1"/>
                </a:solidFill>
              </a:rPr>
              <a:t>Ultrasound, mammography, and biopsy    -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 </a:t>
            </a:r>
            <a:r>
              <a:rPr lang="en-US" sz="3200" b="1" dirty="0">
                <a:solidFill>
                  <a:schemeClr val="bg1"/>
                </a:solidFill>
              </a:rPr>
              <a:t>Management: </a:t>
            </a:r>
            <a:r>
              <a:rPr lang="en-US" sz="3200" dirty="0">
                <a:solidFill>
                  <a:schemeClr val="bg1"/>
                </a:solidFill>
              </a:rPr>
              <a:t>Reassurance, follow-up, or surgical excision-</a:t>
            </a:r>
          </a:p>
        </p:txBody>
      </p:sp>
    </p:spTree>
    <p:extLst>
      <p:ext uri="{BB962C8B-B14F-4D97-AF65-F5344CB8AC3E}">
        <p14:creationId xmlns:p14="http://schemas.microsoft.com/office/powerpoint/2010/main" val="162513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071" y="2249488"/>
            <a:ext cx="3666684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59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2" r="19284"/>
          <a:stretch/>
        </p:blipFill>
        <p:spPr bwMode="auto">
          <a:xfrm>
            <a:off x="1596566" y="180126"/>
            <a:ext cx="8598469" cy="6677874"/>
          </a:xfrm>
        </p:spPr>
      </p:pic>
    </p:spTree>
    <p:extLst>
      <p:ext uri="{BB962C8B-B14F-4D97-AF65-F5344CB8AC3E}">
        <p14:creationId xmlns:p14="http://schemas.microsoft.com/office/powerpoint/2010/main" val="2285032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Fibrocystic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678" y="2249486"/>
            <a:ext cx="11092070" cy="4151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2800" dirty="0">
                <a:solidFill>
                  <a:schemeClr val="bg1"/>
                </a:solidFill>
              </a:rPr>
              <a:t>Spectrum of changes including </a:t>
            </a:r>
            <a:r>
              <a:rPr lang="en-US" sz="2800" b="1" dirty="0">
                <a:solidFill>
                  <a:schemeClr val="bg1"/>
                </a:solidFill>
              </a:rPr>
              <a:t>fibrosis, cyst formation, and epithelial proliferation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Clinical features</a:t>
            </a:r>
            <a:r>
              <a:rPr lang="en-US" sz="2800" dirty="0">
                <a:solidFill>
                  <a:schemeClr val="bg1"/>
                </a:solidFill>
              </a:rPr>
              <a:t>: Cyclical breast pain, tenderness, and nodularity    - </a:t>
            </a:r>
            <a:r>
              <a:rPr lang="en-US" sz="2800" b="1" dirty="0">
                <a:solidFill>
                  <a:schemeClr val="bg1"/>
                </a:solidFill>
              </a:rPr>
              <a:t>Diagnosis</a:t>
            </a:r>
            <a:r>
              <a:rPr lang="en-US" sz="2800" dirty="0">
                <a:solidFill>
                  <a:schemeClr val="bg1"/>
                </a:solidFill>
              </a:rPr>
              <a:t>: Mammography, ultrasound, and biopsy </a:t>
            </a:r>
          </a:p>
          <a:p>
            <a:r>
              <a:rPr lang="en-US" sz="2800" b="1" dirty="0">
                <a:solidFill>
                  <a:schemeClr val="bg1"/>
                </a:solidFill>
              </a:rPr>
              <a:t>Management: </a:t>
            </a:r>
            <a:r>
              <a:rPr lang="en-US" sz="2800" dirty="0">
                <a:solidFill>
                  <a:schemeClr val="bg1"/>
                </a:solidFill>
              </a:rPr>
              <a:t>Reassurance, pain management, and hormonal therapy-</a:t>
            </a:r>
          </a:p>
        </p:txBody>
      </p:sp>
    </p:spTree>
    <p:extLst>
      <p:ext uri="{BB962C8B-B14F-4D97-AF65-F5344CB8AC3E}">
        <p14:creationId xmlns:p14="http://schemas.microsoft.com/office/powerpoint/2010/main" val="1935053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0744" y="770917"/>
            <a:ext cx="9905998" cy="147857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Mastitis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Infection of breast tissue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Presents with pain, redness, swelling, and fever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Treatment: Antibiotics, drainage (if abscess)   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9613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927350" y="114300"/>
            <a:ext cx="8459788" cy="141763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altLang="en-US" sz="4400" dirty="0">
                <a:solidFill>
                  <a:schemeClr val="bg1"/>
                </a:solidFill>
              </a:rPr>
              <a:t>Cellulitis, mastitis</a:t>
            </a:r>
            <a:br>
              <a:rPr lang="en-US" altLang="en-US" sz="4400" dirty="0">
                <a:solidFill>
                  <a:schemeClr val="bg1"/>
                </a:solidFill>
              </a:rPr>
            </a:br>
            <a:endParaRPr lang="en-US" alt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36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49087" y="1655764"/>
            <a:ext cx="8020878" cy="5373687"/>
          </a:xfrm>
        </p:spPr>
        <p:txBody>
          <a:bodyPr rtlCol="0">
            <a:normAutofit/>
          </a:bodyPr>
          <a:lstStyle/>
          <a:p>
            <a:pPr lvl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Breast cellulitis is a clinical diagnosis classically characterized by swelling, erythema, warmth, and tenderness often from S aureus.</a:t>
            </a:r>
          </a:p>
          <a:p>
            <a:pPr marL="457200" lvl="1" indent="0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 </a:t>
            </a:r>
          </a:p>
          <a:p>
            <a:pPr lvl="1">
              <a:buClr>
                <a:schemeClr val="accent1">
                  <a:lumMod val="75000"/>
                </a:schemeClr>
              </a:buClr>
              <a:defRPr/>
            </a:pPr>
            <a:r>
              <a:rPr lang="en-US" altLang="en-US" sz="2800" dirty="0">
                <a:solidFill>
                  <a:schemeClr val="bg1"/>
                </a:solidFill>
              </a:rPr>
              <a:t>Mastitis is defined as inflammation of the breast tissue parenchyma and presents similar to that of breast cellulitis with tenderness and swelling.</a:t>
            </a:r>
          </a:p>
        </p:txBody>
      </p:sp>
      <p:pic>
        <p:nvPicPr>
          <p:cNvPr id="5" name="Picture 5" descr="w7_mastiti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8"/>
          <a:stretch>
            <a:fillRect/>
          </a:stretch>
        </p:blipFill>
        <p:spPr bwMode="auto">
          <a:xfrm>
            <a:off x="8350872" y="1655764"/>
            <a:ext cx="314801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687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Breast Abscess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784" y="2097088"/>
            <a:ext cx="10848628" cy="41745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Collection of pus in breast tissue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Often caused by Staphylococcus aureus and Streptococcal species.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Common in lactating women   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Clinical features: </a:t>
            </a:r>
            <a:r>
              <a:rPr lang="en-US" dirty="0">
                <a:solidFill>
                  <a:schemeClr val="bg1"/>
                </a:solidFill>
              </a:rPr>
              <a:t>Painful, fluctuant breast mass  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Diagnosis:</a:t>
            </a:r>
            <a:r>
              <a:rPr lang="en-US" dirty="0">
                <a:solidFill>
                  <a:schemeClr val="bg1"/>
                </a:solidFill>
              </a:rPr>
              <a:t> Clinical examination, ultrasound, and culture   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Management: </a:t>
            </a:r>
            <a:r>
              <a:rPr lang="en-US" dirty="0">
                <a:solidFill>
                  <a:schemeClr val="bg1"/>
                </a:solidFill>
              </a:rPr>
              <a:t>Antibiotics, drainage, and supportive care-</a:t>
            </a:r>
          </a:p>
        </p:txBody>
      </p:sp>
    </p:spTree>
    <p:extLst>
      <p:ext uri="{BB962C8B-B14F-4D97-AF65-F5344CB8AC3E}">
        <p14:creationId xmlns:p14="http://schemas.microsoft.com/office/powerpoint/2010/main" val="37495136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resenting features :continuous throbbing pain,&#10;swelling, tenderness and a cracked nipple or&#10;skin abrasion, brawny induration ,purulent&#10;nipple discharge, fluctuant swelling&#10; 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22" y="-447261"/>
            <a:ext cx="10893287" cy="756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482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442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Benign breast disease and its managemen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069" y="0"/>
            <a:ext cx="12563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60293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2371_f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8" y="476250"/>
            <a:ext cx="7993062" cy="5976938"/>
          </a:xfrm>
          <a:noFill/>
        </p:spPr>
      </p:pic>
    </p:spTree>
    <p:extLst>
      <p:ext uri="{BB962C8B-B14F-4D97-AF65-F5344CB8AC3E}">
        <p14:creationId xmlns:p14="http://schemas.microsoft.com/office/powerpoint/2010/main" val="244221039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Fat necrosis</a:t>
            </a:r>
          </a:p>
          <a:p>
            <a:pPr marL="0" indent="0">
              <a:buNone/>
            </a:pPr>
            <a:r>
              <a:rPr lang="en-US" dirty="0"/>
              <a:t> Duct ectasia-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Intraductal</a:t>
            </a:r>
            <a:r>
              <a:rPr lang="en-US" dirty="0"/>
              <a:t> papilloma</a:t>
            </a:r>
          </a:p>
          <a:p>
            <a:pPr marL="0" indent="0">
              <a:buNone/>
            </a:pPr>
            <a:r>
              <a:rPr lang="en-US" dirty="0"/>
              <a:t> Clinical Evaluation- History and physical examination- Imaging (Ultrasound, Mammography)- Biopsy (if necessary) </a:t>
            </a:r>
          </a:p>
          <a:p>
            <a:pPr marL="0" indent="0">
              <a:buNone/>
            </a:pPr>
            <a:r>
              <a:rPr lang="en-US" dirty="0"/>
              <a:t>Management- Reassurance and supportive care- Pain management- Antibiotics (if infected)- Surgery</a:t>
            </a:r>
          </a:p>
        </p:txBody>
      </p:sp>
    </p:spTree>
    <p:extLst>
      <p:ext uri="{BB962C8B-B14F-4D97-AF65-F5344CB8AC3E}">
        <p14:creationId xmlns:p14="http://schemas.microsoft.com/office/powerpoint/2010/main" val="15246494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467600" cy="850900"/>
          </a:xfrm>
        </p:spPr>
        <p:txBody>
          <a:bodyPr/>
          <a:lstStyle/>
          <a:p>
            <a:pPr marL="342900" indent="-342900" algn="ctr"/>
            <a:r>
              <a:rPr lang="en-US" altLang="en-US" sz="4000" b="1">
                <a:solidFill>
                  <a:srgbClr val="000000"/>
                </a:solidFill>
              </a:rPr>
              <a:t>Simple Cyst</a:t>
            </a:r>
            <a:endParaRPr lang="en-IN" altLang="en-US" sz="2000" b="1">
              <a:solidFill>
                <a:srgbClr val="000000"/>
              </a:solidFill>
            </a:endParaRPr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3467100" y="2133600"/>
            <a:ext cx="6591300" cy="3778250"/>
          </a:xfrm>
        </p:spPr>
        <p:txBody>
          <a:bodyPr/>
          <a:lstStyle/>
          <a:p>
            <a:pPr eaLnBrk="1" hangingPunct="1"/>
            <a:endParaRPr lang="en-IN" altLang="en-US" sz="1800"/>
          </a:p>
        </p:txBody>
      </p:sp>
      <p:pic>
        <p:nvPicPr>
          <p:cNvPr id="39940" name="Picture 8" descr="msub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1901825"/>
            <a:ext cx="3890962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10" descr="1983_f1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1901825"/>
            <a:ext cx="3873500" cy="431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0192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8" y="441708"/>
            <a:ext cx="10223492" cy="6251075"/>
          </a:xfrm>
        </p:spPr>
      </p:pic>
    </p:spTree>
    <p:extLst>
      <p:ext uri="{BB962C8B-B14F-4D97-AF65-F5344CB8AC3E}">
        <p14:creationId xmlns:p14="http://schemas.microsoft.com/office/powerpoint/2010/main" val="3246083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0"/>
            <a:ext cx="93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520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Conclusion- Benign breast diseases are common and important to diagnose and manage appropriately- A thorough clinical approach and understanding of each condition are essential for providing optimal care   diseases:</a:t>
            </a:r>
          </a:p>
        </p:txBody>
      </p:sp>
    </p:spTree>
    <p:extLst>
      <p:ext uri="{BB962C8B-B14F-4D97-AF65-F5344CB8AC3E}">
        <p14:creationId xmlns:p14="http://schemas.microsoft.com/office/powerpoint/2010/main" val="28393409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dirty="0"/>
              <a:t>Triple Assessment for Benign Breast Diseases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comprehensive approach to evaluate breast lesions-</a:t>
            </a:r>
          </a:p>
        </p:txBody>
      </p:sp>
    </p:spTree>
    <p:extLst>
      <p:ext uri="{BB962C8B-B14F-4D97-AF65-F5344CB8AC3E}">
        <p14:creationId xmlns:p14="http://schemas.microsoft.com/office/powerpoint/2010/main" val="3744440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3" y="476250"/>
            <a:ext cx="3573462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3821114"/>
            <a:ext cx="3321050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itle 1"/>
          <p:cNvSpPr>
            <a:spLocks noGrp="1"/>
          </p:cNvSpPr>
          <p:nvPr>
            <p:ph type="title"/>
          </p:nvPr>
        </p:nvSpPr>
        <p:spPr>
          <a:xfrm>
            <a:off x="2965450" y="692150"/>
            <a:ext cx="5867400" cy="1149350"/>
          </a:xfrm>
        </p:spPr>
        <p:txBody>
          <a:bodyPr/>
          <a:lstStyle/>
          <a:p>
            <a:pPr eaLnBrk="1" hangingPunct="1"/>
            <a:r>
              <a:rPr lang="en-US" altLang="en-US" sz="3200"/>
              <a:t>Nipple discharge</a:t>
            </a:r>
          </a:p>
        </p:txBody>
      </p:sp>
      <p:pic>
        <p:nvPicPr>
          <p:cNvPr id="48133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87" y="2249488"/>
            <a:ext cx="4731452" cy="3541712"/>
          </a:xfrm>
        </p:spPr>
      </p:pic>
    </p:spTree>
    <p:extLst>
      <p:ext uri="{BB962C8B-B14F-4D97-AF65-F5344CB8AC3E}">
        <p14:creationId xmlns:p14="http://schemas.microsoft.com/office/powerpoint/2010/main" val="29117164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47750"/>
            <a:ext cx="97536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15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08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403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3"/>
          <a:stretch>
            <a:fillRect/>
          </a:stretch>
        </p:blipFill>
        <p:spPr>
          <a:xfrm>
            <a:off x="3140076" y="1125539"/>
            <a:ext cx="6575425" cy="4967287"/>
          </a:xfrm>
        </p:spPr>
      </p:pic>
    </p:spTree>
    <p:extLst>
      <p:ext uri="{BB962C8B-B14F-4D97-AF65-F5344CB8AC3E}">
        <p14:creationId xmlns:p14="http://schemas.microsoft.com/office/powerpoint/2010/main" val="2640620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6617" y="836613"/>
            <a:ext cx="8791575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mage.slidesharecdn.com/benignbreastdiseaseanditsmanagement-210807070031/85/benign-breast-disease-and-its-management-32-638.jpg?cb=16662408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61" y="947737"/>
            <a:ext cx="1069476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7756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467100" y="446088"/>
            <a:ext cx="2628900" cy="97631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6267450" y="446088"/>
            <a:ext cx="3790950" cy="5414962"/>
          </a:xfrm>
        </p:spPr>
        <p:txBody>
          <a:bodyPr/>
          <a:lstStyle/>
          <a:p>
            <a:pPr eaLnBrk="1" hangingPunct="1"/>
            <a:endParaRPr lang="en-US" altLang="en-US" sz="1800"/>
          </a:p>
        </p:txBody>
      </p:sp>
      <p:pic>
        <p:nvPicPr>
          <p:cNvPr id="5120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1598613"/>
            <a:ext cx="6791325" cy="451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5" name="Text Placeholder 3"/>
          <p:cNvSpPr>
            <a:spLocks noGrp="1"/>
          </p:cNvSpPr>
          <p:nvPr>
            <p:ph type="body" sz="half" idx="2"/>
          </p:nvPr>
        </p:nvSpPr>
        <p:spPr>
          <a:xfrm>
            <a:off x="3467100" y="1598614"/>
            <a:ext cx="2628900" cy="4262437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5270356" y="3501008"/>
            <a:ext cx="367555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/>
                <a:solidFill>
                  <a:schemeClr val="accent3"/>
                </a:solidFill>
              </a:rPr>
              <a:t>THANKYOU</a:t>
            </a:r>
          </a:p>
        </p:txBody>
      </p:sp>
    </p:spTree>
    <p:extLst>
      <p:ext uri="{BB962C8B-B14F-4D97-AF65-F5344CB8AC3E}">
        <p14:creationId xmlns:p14="http://schemas.microsoft.com/office/powerpoint/2010/main" val="2204488214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4"/>
          <p:cNvSpPr>
            <a:spLocks noGrp="1"/>
          </p:cNvSpPr>
          <p:nvPr>
            <p:ph type="title"/>
          </p:nvPr>
        </p:nvSpPr>
        <p:spPr>
          <a:xfrm>
            <a:off x="1981201" y="273050"/>
            <a:ext cx="1954213" cy="1162050"/>
          </a:xfrm>
        </p:spPr>
        <p:txBody>
          <a:bodyPr/>
          <a:lstStyle/>
          <a:p>
            <a:pPr eaLnBrk="1" hangingPunct="1"/>
            <a:endParaRPr lang="en-IN" altLang="en-US" sz="6600"/>
          </a:p>
        </p:txBody>
      </p:sp>
      <p:sp>
        <p:nvSpPr>
          <p:cNvPr id="50179" name="Content Placeholder 1"/>
          <p:cNvSpPr>
            <a:spLocks noGrp="1"/>
          </p:cNvSpPr>
          <p:nvPr>
            <p:ph idx="1"/>
          </p:nvPr>
        </p:nvSpPr>
        <p:spPr>
          <a:xfrm>
            <a:off x="6267450" y="446088"/>
            <a:ext cx="3790950" cy="5414962"/>
          </a:xfrm>
        </p:spPr>
        <p:txBody>
          <a:bodyPr/>
          <a:lstStyle/>
          <a:p>
            <a:pPr eaLnBrk="1" hangingPunct="1"/>
            <a:endParaRPr lang="en-US" altLang="en-US" sz="1800"/>
          </a:p>
        </p:txBody>
      </p:sp>
      <p:pic>
        <p:nvPicPr>
          <p:cNvPr id="5018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"/>
          <a:stretch>
            <a:fillRect/>
          </a:stretch>
        </p:blipFill>
        <p:spPr bwMode="auto">
          <a:xfrm>
            <a:off x="3576638" y="268288"/>
            <a:ext cx="6481762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16111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481CE965-59B8-C34F-9DE4-A4997154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5" y="465139"/>
            <a:ext cx="7153760" cy="9620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objectives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2F7ED4A-0DAC-D8CE-7BDE-E27F25D884CF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4" y="1292088"/>
            <a:ext cx="9389717" cy="6309360"/>
          </a:xfrm>
          <a:prstGeom prst="rect">
            <a:avLst/>
          </a:prstGeom>
          <a:solidFill>
            <a:srgbClr val="FF66FF"/>
          </a:solidFill>
          <a:ln w="38100" cap="sq" cmpd="dbl">
            <a:solidFill>
              <a:schemeClr val="bg1">
                <a:alpha val="8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63993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97" y="-680892"/>
            <a:ext cx="9905998" cy="147857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011" y="296779"/>
            <a:ext cx="9745577" cy="628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8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Case scenario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714027" y="2447926"/>
            <a:ext cx="10407860" cy="4211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30-year-old unmarried woman, presents to breast clinic with complaint of lump in her left breast.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She first noticed the lump while showering a week ago.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She has no family history of breast cancer.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https://finestservices.com.sg/wordpress/wp-content/uploads/2022/10/the-breast-clinic-logo-3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03" y="564425"/>
            <a:ext cx="4762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29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-97100"/>
            <a:ext cx="9905998" cy="147857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480930"/>
            <a:ext cx="9905999" cy="431027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Physical examination reveals a 2-cm, </a:t>
            </a:r>
            <a:r>
              <a:rPr lang="en-US" sz="3200" b="1" dirty="0" err="1">
                <a:solidFill>
                  <a:schemeClr val="bg1"/>
                </a:solidFill>
              </a:rPr>
              <a:t>firm,mobile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mass in the upper outer quadrant of the left breast. The mass is non tender and has a </a:t>
            </a:r>
            <a:r>
              <a:rPr lang="en-US" sz="3200" b="1" dirty="0">
                <a:solidFill>
                  <a:schemeClr val="bg1"/>
                </a:solidFill>
              </a:rPr>
              <a:t>well-defined border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</a:rPr>
              <a:t>There are no nipple discharge, skin changes, or axillary lymphadenopathy</a:t>
            </a:r>
          </a:p>
        </p:txBody>
      </p:sp>
    </p:spTree>
    <p:extLst>
      <p:ext uri="{BB962C8B-B14F-4D97-AF65-F5344CB8AC3E}">
        <p14:creationId xmlns:p14="http://schemas.microsoft.com/office/powerpoint/2010/main" val="2008671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52330"/>
            <a:ext cx="9905999" cy="4538871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Ultrasound breast</a:t>
            </a:r>
            <a:r>
              <a:rPr lang="en-US" sz="3200" dirty="0">
                <a:solidFill>
                  <a:schemeClr val="bg1"/>
                </a:solidFill>
              </a:rPr>
              <a:t>: A 2-cm, </a:t>
            </a:r>
            <a:r>
              <a:rPr lang="en-US" sz="3200" b="1" dirty="0">
                <a:solidFill>
                  <a:schemeClr val="bg1"/>
                </a:solidFill>
              </a:rPr>
              <a:t>hypoechoic mass </a:t>
            </a:r>
            <a:r>
              <a:rPr lang="en-US" sz="3200" dirty="0">
                <a:solidFill>
                  <a:schemeClr val="bg1"/>
                </a:solidFill>
              </a:rPr>
              <a:t>with a smooth border and no posterior shadowing.</a:t>
            </a:r>
          </a:p>
          <a:p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Fine-needle aspiration biopsy </a:t>
            </a:r>
            <a:r>
              <a:rPr lang="en-US" sz="3200" dirty="0">
                <a:solidFill>
                  <a:schemeClr val="bg1"/>
                </a:solidFill>
              </a:rPr>
              <a:t>(FNAB): C2 Benign breast tissue with no atypia</a:t>
            </a:r>
          </a:p>
          <a:p>
            <a:r>
              <a:rPr lang="en-US" sz="3200" b="1" dirty="0">
                <a:solidFill>
                  <a:schemeClr val="bg1"/>
                </a:solidFill>
              </a:rPr>
              <a:t>Core needle </a:t>
            </a:r>
            <a:r>
              <a:rPr lang="en-US" sz="3200" b="1" dirty="0" err="1">
                <a:solidFill>
                  <a:schemeClr val="bg1"/>
                </a:solidFill>
              </a:rPr>
              <a:t>biops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dirty="0">
                <a:solidFill>
                  <a:schemeClr val="bg1"/>
                </a:solidFill>
              </a:rPr>
              <a:t>CNB): Fibroadenoma</a:t>
            </a:r>
          </a:p>
        </p:txBody>
      </p:sp>
    </p:spTree>
    <p:extLst>
      <p:ext uri="{BB962C8B-B14F-4D97-AF65-F5344CB8AC3E}">
        <p14:creationId xmlns:p14="http://schemas.microsoft.com/office/powerpoint/2010/main" val="1469052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MBRYOGENESIS&#10;2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" y="149086"/>
            <a:ext cx="11542644" cy="6599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56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77800-8B50-2743-A991-0395E1AB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688" y="623888"/>
            <a:ext cx="6589712" cy="128111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D4C58-9697-184C-825F-01B20010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100" y="2133600"/>
            <a:ext cx="6591300" cy="377825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5603" name="Content Placeholder 4">
            <a:extLst>
              <a:ext uri="{FF2B5EF4-FFF2-40B4-BE49-F238E27FC236}">
                <a16:creationId xmlns:a16="http://schemas.microsoft.com/office/drawing/2014/main" id="{F754DD08-C581-BDC9-7A93-A35C09AFA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-19050"/>
            <a:ext cx="91948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527332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457</TotalTime>
  <Words>505</Words>
  <Application>Microsoft Office PowerPoint</Application>
  <PresentationFormat>Widescreen</PresentationFormat>
  <Paragraphs>72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Circuit</vt:lpstr>
      <vt:lpstr>PowerPoint Presentation</vt:lpstr>
      <vt:lpstr>PowerPoint Presentation</vt:lpstr>
      <vt:lpstr>PowerPoint Presentation</vt:lpstr>
      <vt:lpstr>Learning objectives</vt:lpstr>
      <vt:lpstr>Case scenario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PowerPoint Presentation</vt:lpstr>
      <vt:lpstr>Congenital anomalies</vt:lpstr>
      <vt:lpstr>                 Congenital anomalies    polymastia                             polythelia                             </vt:lpstr>
      <vt:lpstr>       amastia                    Poland syndrome</vt:lpstr>
      <vt:lpstr>Benign breast cyst</vt:lpstr>
      <vt:lpstr>PowerPoint Presentation</vt:lpstr>
      <vt:lpstr>FibroadenomA</vt:lpstr>
      <vt:lpstr>PowerPoint Presentation</vt:lpstr>
      <vt:lpstr>Fibrocystic Changes</vt:lpstr>
      <vt:lpstr>Mastitis</vt:lpstr>
      <vt:lpstr>Cellulitis, mastitis </vt:lpstr>
      <vt:lpstr>Breast Abscess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Simple Cyst</vt:lpstr>
      <vt:lpstr>PowerPoint Presentation</vt:lpstr>
      <vt:lpstr>PowerPoint Presentation</vt:lpstr>
      <vt:lpstr>Triple Assessment for Benign Breast Diseases </vt:lpstr>
      <vt:lpstr>Nipple discharge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H.A.R</cp:lastModifiedBy>
  <cp:revision>42</cp:revision>
  <dcterms:created xsi:type="dcterms:W3CDTF">2024-08-26T14:33:40Z</dcterms:created>
  <dcterms:modified xsi:type="dcterms:W3CDTF">2025-03-05T07:12:57Z</dcterms:modified>
</cp:coreProperties>
</file>