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84" r:id="rId11"/>
    <p:sldId id="286" r:id="rId12"/>
    <p:sldId id="287" r:id="rId13"/>
    <p:sldId id="288" r:id="rId14"/>
    <p:sldId id="285" r:id="rId15"/>
    <p:sldId id="289" r:id="rId16"/>
    <p:sldId id="291" r:id="rId17"/>
    <p:sldId id="292" r:id="rId18"/>
    <p:sldId id="294" r:id="rId19"/>
    <p:sldId id="270" r:id="rId20"/>
    <p:sldId id="271" r:id="rId21"/>
    <p:sldId id="278" r:id="rId22"/>
    <p:sldId id="295" r:id="rId23"/>
    <p:sldId id="272" r:id="rId24"/>
    <p:sldId id="296" r:id="rId25"/>
    <p:sldId id="297" r:id="rId26"/>
    <p:sldId id="298" r:id="rId27"/>
    <p:sldId id="264" r:id="rId28"/>
    <p:sldId id="303" r:id="rId29"/>
    <p:sldId id="267" r:id="rId30"/>
    <p:sldId id="268" r:id="rId31"/>
    <p:sldId id="26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74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881B5-1630-4582-BACD-04F136DB3EF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8DEF49-0678-4296-A6B6-21927454CA5E}">
      <dgm:prSet phldrT="[Text]"/>
      <dgm:spPr/>
      <dgm:t>
        <a:bodyPr/>
        <a:lstStyle/>
        <a:p>
          <a:r>
            <a:rPr lang="en-US" dirty="0"/>
            <a:t>Reversible loss of consciousness</a:t>
          </a:r>
        </a:p>
      </dgm:t>
    </dgm:pt>
    <dgm:pt modelId="{76702D56-00C4-4162-B559-F18E73977960}" type="parTrans" cxnId="{0978760C-851D-41DF-B470-4AE235952E1A}">
      <dgm:prSet/>
      <dgm:spPr/>
      <dgm:t>
        <a:bodyPr/>
        <a:lstStyle/>
        <a:p>
          <a:endParaRPr lang="en-US"/>
        </a:p>
      </dgm:t>
    </dgm:pt>
    <dgm:pt modelId="{40DD8E9E-2309-4B29-BEE6-431BA0889C06}" type="sibTrans" cxnId="{0978760C-851D-41DF-B470-4AE235952E1A}">
      <dgm:prSet/>
      <dgm:spPr/>
      <dgm:t>
        <a:bodyPr/>
        <a:lstStyle/>
        <a:p>
          <a:endParaRPr lang="en-US"/>
        </a:p>
      </dgm:t>
    </dgm:pt>
    <dgm:pt modelId="{F88E0BCF-BA4F-45DC-96AD-0D526FC83953}">
      <dgm:prSet phldrT="[Text]"/>
      <dgm:spPr/>
      <dgm:t>
        <a:bodyPr/>
        <a:lstStyle/>
        <a:p>
          <a:r>
            <a:rPr lang="en-US" dirty="0"/>
            <a:t>Analgesia </a:t>
          </a:r>
        </a:p>
      </dgm:t>
    </dgm:pt>
    <dgm:pt modelId="{C78CC522-1BF8-4D08-B7EF-1AE82FBB7D9E}" type="parTrans" cxnId="{C65BF849-289E-4C29-ACB8-2D6C962962C2}">
      <dgm:prSet/>
      <dgm:spPr/>
      <dgm:t>
        <a:bodyPr/>
        <a:lstStyle/>
        <a:p>
          <a:endParaRPr lang="en-US"/>
        </a:p>
      </dgm:t>
    </dgm:pt>
    <dgm:pt modelId="{39132583-6740-4297-86C6-42ACFEF1F811}" type="sibTrans" cxnId="{C65BF849-289E-4C29-ACB8-2D6C962962C2}">
      <dgm:prSet/>
      <dgm:spPr/>
      <dgm:t>
        <a:bodyPr/>
        <a:lstStyle/>
        <a:p>
          <a:endParaRPr lang="en-US"/>
        </a:p>
      </dgm:t>
    </dgm:pt>
    <dgm:pt modelId="{4787CAC0-4054-4915-9F23-FCFA3BE9AFA2}">
      <dgm:prSet phldrT="[Text]"/>
      <dgm:spPr/>
      <dgm:t>
        <a:bodyPr/>
        <a:lstStyle/>
        <a:p>
          <a:r>
            <a:rPr lang="en-US" dirty="0"/>
            <a:t>Amnesia </a:t>
          </a:r>
        </a:p>
      </dgm:t>
    </dgm:pt>
    <dgm:pt modelId="{C8B1A808-2ABE-4984-8B6A-452AE420AA80}" type="parTrans" cxnId="{D784D415-5718-4ADF-91F6-8A858364FB44}">
      <dgm:prSet/>
      <dgm:spPr/>
      <dgm:t>
        <a:bodyPr/>
        <a:lstStyle/>
        <a:p>
          <a:endParaRPr lang="en-US"/>
        </a:p>
      </dgm:t>
    </dgm:pt>
    <dgm:pt modelId="{7CABB5F5-73A4-402B-8ECB-79CC93EF6FD5}" type="sibTrans" cxnId="{D784D415-5718-4ADF-91F6-8A858364FB44}">
      <dgm:prSet/>
      <dgm:spPr/>
      <dgm:t>
        <a:bodyPr/>
        <a:lstStyle/>
        <a:p>
          <a:endParaRPr lang="en-US"/>
        </a:p>
      </dgm:t>
    </dgm:pt>
    <dgm:pt modelId="{D9DDE3E4-6889-43DA-8D02-35E2148676BA}">
      <dgm:prSet phldrT="[Text]"/>
      <dgm:spPr/>
      <dgm:t>
        <a:bodyPr/>
        <a:lstStyle/>
        <a:p>
          <a:r>
            <a:rPr lang="en-US" dirty="0"/>
            <a:t>Muscle relaxation (some degree)</a:t>
          </a:r>
        </a:p>
      </dgm:t>
    </dgm:pt>
    <dgm:pt modelId="{79371B99-F074-4B64-ACEE-10A96283A6C0}" type="parTrans" cxnId="{70E0BEFC-2587-4376-A40C-B863CF52562F}">
      <dgm:prSet/>
      <dgm:spPr/>
      <dgm:t>
        <a:bodyPr/>
        <a:lstStyle/>
        <a:p>
          <a:endParaRPr lang="en-US"/>
        </a:p>
      </dgm:t>
    </dgm:pt>
    <dgm:pt modelId="{0B6CA564-39C1-49D9-961E-035F34BC968C}" type="sibTrans" cxnId="{70E0BEFC-2587-4376-A40C-B863CF52562F}">
      <dgm:prSet/>
      <dgm:spPr/>
      <dgm:t>
        <a:bodyPr/>
        <a:lstStyle/>
        <a:p>
          <a:endParaRPr lang="en-US"/>
        </a:p>
      </dgm:t>
    </dgm:pt>
    <dgm:pt modelId="{104E7197-EABD-433D-BD91-9CA3B3245B50}" type="pres">
      <dgm:prSet presAssocID="{A25881B5-1630-4582-BACD-04F136DB3EF3}" presName="Name0" presStyleCnt="0">
        <dgm:presLayoutVars>
          <dgm:dir/>
          <dgm:resizeHandles val="exact"/>
        </dgm:presLayoutVars>
      </dgm:prSet>
      <dgm:spPr/>
    </dgm:pt>
    <dgm:pt modelId="{E11513BD-D580-46A2-B25E-3408C599FCA9}" type="pres">
      <dgm:prSet presAssocID="{098DEF49-0678-4296-A6B6-21927454CA5E}" presName="composite" presStyleCnt="0"/>
      <dgm:spPr/>
    </dgm:pt>
    <dgm:pt modelId="{02ECC6F7-3485-4C16-BB62-113CFF68DD4E}" type="pres">
      <dgm:prSet presAssocID="{098DEF49-0678-4296-A6B6-21927454CA5E}" presName="rect1" presStyleLbl="trAlignAcc1" presStyleIdx="0" presStyleCnt="4">
        <dgm:presLayoutVars>
          <dgm:bulletEnabled val="1"/>
        </dgm:presLayoutVars>
      </dgm:prSet>
      <dgm:spPr/>
    </dgm:pt>
    <dgm:pt modelId="{EE7A8CFA-B520-4BDB-BD6F-313E1BC7D70A}" type="pres">
      <dgm:prSet presAssocID="{098DEF49-0678-4296-A6B6-21927454CA5E}" presName="rect2" presStyleLbl="fgImgPlace1" presStyleIdx="0" presStyleCnt="4"/>
      <dgm:spPr/>
    </dgm:pt>
    <dgm:pt modelId="{4418207D-7010-4449-B3BE-5752B28E06B4}" type="pres">
      <dgm:prSet presAssocID="{40DD8E9E-2309-4B29-BEE6-431BA0889C06}" presName="sibTrans" presStyleCnt="0"/>
      <dgm:spPr/>
    </dgm:pt>
    <dgm:pt modelId="{DC70D626-9A81-4252-86BC-772C612853A5}" type="pres">
      <dgm:prSet presAssocID="{F88E0BCF-BA4F-45DC-96AD-0D526FC83953}" presName="composite" presStyleCnt="0"/>
      <dgm:spPr/>
    </dgm:pt>
    <dgm:pt modelId="{1261BD37-3484-48FB-909E-51AF03DAE718}" type="pres">
      <dgm:prSet presAssocID="{F88E0BCF-BA4F-45DC-96AD-0D526FC83953}" presName="rect1" presStyleLbl="trAlignAcc1" presStyleIdx="1" presStyleCnt="4">
        <dgm:presLayoutVars>
          <dgm:bulletEnabled val="1"/>
        </dgm:presLayoutVars>
      </dgm:prSet>
      <dgm:spPr/>
    </dgm:pt>
    <dgm:pt modelId="{EFF3187C-CFC4-4BAA-AC8B-F47946F9F88E}" type="pres">
      <dgm:prSet presAssocID="{F88E0BCF-BA4F-45DC-96AD-0D526FC83953}" presName="rect2" presStyleLbl="fgImgPlace1" presStyleIdx="1" presStyleCnt="4"/>
      <dgm:spPr/>
    </dgm:pt>
    <dgm:pt modelId="{F1B57B8B-B453-498A-A239-97848B571DB4}" type="pres">
      <dgm:prSet presAssocID="{39132583-6740-4297-86C6-42ACFEF1F811}" presName="sibTrans" presStyleCnt="0"/>
      <dgm:spPr/>
    </dgm:pt>
    <dgm:pt modelId="{F8B35480-4102-44EF-B247-A824BF076878}" type="pres">
      <dgm:prSet presAssocID="{4787CAC0-4054-4915-9F23-FCFA3BE9AFA2}" presName="composite" presStyleCnt="0"/>
      <dgm:spPr/>
    </dgm:pt>
    <dgm:pt modelId="{B14CCC0F-1D04-4E18-9364-C887AC8EBF81}" type="pres">
      <dgm:prSet presAssocID="{4787CAC0-4054-4915-9F23-FCFA3BE9AFA2}" presName="rect1" presStyleLbl="trAlignAcc1" presStyleIdx="2" presStyleCnt="4">
        <dgm:presLayoutVars>
          <dgm:bulletEnabled val="1"/>
        </dgm:presLayoutVars>
      </dgm:prSet>
      <dgm:spPr/>
    </dgm:pt>
    <dgm:pt modelId="{858119D6-EC60-49C5-841B-2FD84A5D953F}" type="pres">
      <dgm:prSet presAssocID="{4787CAC0-4054-4915-9F23-FCFA3BE9AFA2}" presName="rect2" presStyleLbl="fgImgPlace1" presStyleIdx="2" presStyleCnt="4"/>
      <dgm:spPr/>
    </dgm:pt>
    <dgm:pt modelId="{16E8F79D-28C8-4865-8A11-0EB8DBFC5602}" type="pres">
      <dgm:prSet presAssocID="{7CABB5F5-73A4-402B-8ECB-79CC93EF6FD5}" presName="sibTrans" presStyleCnt="0"/>
      <dgm:spPr/>
    </dgm:pt>
    <dgm:pt modelId="{B4F54FFE-AB46-4E8B-9B2C-552F8428835B}" type="pres">
      <dgm:prSet presAssocID="{D9DDE3E4-6889-43DA-8D02-35E2148676BA}" presName="composite" presStyleCnt="0"/>
      <dgm:spPr/>
    </dgm:pt>
    <dgm:pt modelId="{AA5009A4-AF10-40B2-B3A6-14822F02B839}" type="pres">
      <dgm:prSet presAssocID="{D9DDE3E4-6889-43DA-8D02-35E2148676BA}" presName="rect1" presStyleLbl="trAlignAcc1" presStyleIdx="3" presStyleCnt="4">
        <dgm:presLayoutVars>
          <dgm:bulletEnabled val="1"/>
        </dgm:presLayoutVars>
      </dgm:prSet>
      <dgm:spPr/>
    </dgm:pt>
    <dgm:pt modelId="{82CF61C4-6635-43E9-B020-F0141E7267E4}" type="pres">
      <dgm:prSet presAssocID="{D9DDE3E4-6889-43DA-8D02-35E2148676BA}" presName="rect2" presStyleLbl="fgImgPlace1" presStyleIdx="3" presStyleCnt="4"/>
      <dgm:spPr/>
    </dgm:pt>
  </dgm:ptLst>
  <dgm:cxnLst>
    <dgm:cxn modelId="{49D9E302-2973-49C3-9030-8094CD02862B}" type="presOf" srcId="{A25881B5-1630-4582-BACD-04F136DB3EF3}" destId="{104E7197-EABD-433D-BD91-9CA3B3245B50}" srcOrd="0" destOrd="0" presId="urn:microsoft.com/office/officeart/2008/layout/PictureStrips"/>
    <dgm:cxn modelId="{0978760C-851D-41DF-B470-4AE235952E1A}" srcId="{A25881B5-1630-4582-BACD-04F136DB3EF3}" destId="{098DEF49-0678-4296-A6B6-21927454CA5E}" srcOrd="0" destOrd="0" parTransId="{76702D56-00C4-4162-B559-F18E73977960}" sibTransId="{40DD8E9E-2309-4B29-BEE6-431BA0889C06}"/>
    <dgm:cxn modelId="{D784D415-5718-4ADF-91F6-8A858364FB44}" srcId="{A25881B5-1630-4582-BACD-04F136DB3EF3}" destId="{4787CAC0-4054-4915-9F23-FCFA3BE9AFA2}" srcOrd="2" destOrd="0" parTransId="{C8B1A808-2ABE-4984-8B6A-452AE420AA80}" sibTransId="{7CABB5F5-73A4-402B-8ECB-79CC93EF6FD5}"/>
    <dgm:cxn modelId="{C65BF849-289E-4C29-ACB8-2D6C962962C2}" srcId="{A25881B5-1630-4582-BACD-04F136DB3EF3}" destId="{F88E0BCF-BA4F-45DC-96AD-0D526FC83953}" srcOrd="1" destOrd="0" parTransId="{C78CC522-1BF8-4D08-B7EF-1AE82FBB7D9E}" sibTransId="{39132583-6740-4297-86C6-42ACFEF1F811}"/>
    <dgm:cxn modelId="{58540086-7127-478C-B9FF-7F595CB0A4C3}" type="presOf" srcId="{D9DDE3E4-6889-43DA-8D02-35E2148676BA}" destId="{AA5009A4-AF10-40B2-B3A6-14822F02B839}" srcOrd="0" destOrd="0" presId="urn:microsoft.com/office/officeart/2008/layout/PictureStrips"/>
    <dgm:cxn modelId="{059198C7-A2C4-4302-A8FC-AC44492659B4}" type="presOf" srcId="{4787CAC0-4054-4915-9F23-FCFA3BE9AFA2}" destId="{B14CCC0F-1D04-4E18-9364-C887AC8EBF81}" srcOrd="0" destOrd="0" presId="urn:microsoft.com/office/officeart/2008/layout/PictureStrips"/>
    <dgm:cxn modelId="{B2419FC9-7F78-4851-93C4-EE5C9EEED702}" type="presOf" srcId="{098DEF49-0678-4296-A6B6-21927454CA5E}" destId="{02ECC6F7-3485-4C16-BB62-113CFF68DD4E}" srcOrd="0" destOrd="0" presId="urn:microsoft.com/office/officeart/2008/layout/PictureStrips"/>
    <dgm:cxn modelId="{281280DB-D93B-4BF6-9B7A-7E3FE44EA54B}" type="presOf" srcId="{F88E0BCF-BA4F-45DC-96AD-0D526FC83953}" destId="{1261BD37-3484-48FB-909E-51AF03DAE718}" srcOrd="0" destOrd="0" presId="urn:microsoft.com/office/officeart/2008/layout/PictureStrips"/>
    <dgm:cxn modelId="{70E0BEFC-2587-4376-A40C-B863CF52562F}" srcId="{A25881B5-1630-4582-BACD-04F136DB3EF3}" destId="{D9DDE3E4-6889-43DA-8D02-35E2148676BA}" srcOrd="3" destOrd="0" parTransId="{79371B99-F074-4B64-ACEE-10A96283A6C0}" sibTransId="{0B6CA564-39C1-49D9-961E-035F34BC968C}"/>
    <dgm:cxn modelId="{75C56A6D-70D5-4EF3-B212-210A8D39586A}" type="presParOf" srcId="{104E7197-EABD-433D-BD91-9CA3B3245B50}" destId="{E11513BD-D580-46A2-B25E-3408C599FCA9}" srcOrd="0" destOrd="0" presId="urn:microsoft.com/office/officeart/2008/layout/PictureStrips"/>
    <dgm:cxn modelId="{7D855ABA-D918-42A0-86E0-858C096F1E52}" type="presParOf" srcId="{E11513BD-D580-46A2-B25E-3408C599FCA9}" destId="{02ECC6F7-3485-4C16-BB62-113CFF68DD4E}" srcOrd="0" destOrd="0" presId="urn:microsoft.com/office/officeart/2008/layout/PictureStrips"/>
    <dgm:cxn modelId="{911F4B93-B50A-44CE-9547-4ECC97A7C35F}" type="presParOf" srcId="{E11513BD-D580-46A2-B25E-3408C599FCA9}" destId="{EE7A8CFA-B520-4BDB-BD6F-313E1BC7D70A}" srcOrd="1" destOrd="0" presId="urn:microsoft.com/office/officeart/2008/layout/PictureStrips"/>
    <dgm:cxn modelId="{5C0A7186-2C25-4E52-A520-1A7C49E093DB}" type="presParOf" srcId="{104E7197-EABD-433D-BD91-9CA3B3245B50}" destId="{4418207D-7010-4449-B3BE-5752B28E06B4}" srcOrd="1" destOrd="0" presId="urn:microsoft.com/office/officeart/2008/layout/PictureStrips"/>
    <dgm:cxn modelId="{2EBF92AB-3634-4BE1-9B92-ABA2B35A73D9}" type="presParOf" srcId="{104E7197-EABD-433D-BD91-9CA3B3245B50}" destId="{DC70D626-9A81-4252-86BC-772C612853A5}" srcOrd="2" destOrd="0" presId="urn:microsoft.com/office/officeart/2008/layout/PictureStrips"/>
    <dgm:cxn modelId="{6847D660-ED01-438C-8534-2B1062BFB9A7}" type="presParOf" srcId="{DC70D626-9A81-4252-86BC-772C612853A5}" destId="{1261BD37-3484-48FB-909E-51AF03DAE718}" srcOrd="0" destOrd="0" presId="urn:microsoft.com/office/officeart/2008/layout/PictureStrips"/>
    <dgm:cxn modelId="{5DD50367-1353-4350-8DD9-C637BD69F305}" type="presParOf" srcId="{DC70D626-9A81-4252-86BC-772C612853A5}" destId="{EFF3187C-CFC4-4BAA-AC8B-F47946F9F88E}" srcOrd="1" destOrd="0" presId="urn:microsoft.com/office/officeart/2008/layout/PictureStrips"/>
    <dgm:cxn modelId="{A3BBD349-0D1E-4A9B-8756-C43CBB6B8216}" type="presParOf" srcId="{104E7197-EABD-433D-BD91-9CA3B3245B50}" destId="{F1B57B8B-B453-498A-A239-97848B571DB4}" srcOrd="3" destOrd="0" presId="urn:microsoft.com/office/officeart/2008/layout/PictureStrips"/>
    <dgm:cxn modelId="{081EC871-844F-431B-8D33-39B2BF3D082B}" type="presParOf" srcId="{104E7197-EABD-433D-BD91-9CA3B3245B50}" destId="{F8B35480-4102-44EF-B247-A824BF076878}" srcOrd="4" destOrd="0" presId="urn:microsoft.com/office/officeart/2008/layout/PictureStrips"/>
    <dgm:cxn modelId="{91D61F72-B73C-47EC-96AA-259EF9886F22}" type="presParOf" srcId="{F8B35480-4102-44EF-B247-A824BF076878}" destId="{B14CCC0F-1D04-4E18-9364-C887AC8EBF81}" srcOrd="0" destOrd="0" presId="urn:microsoft.com/office/officeart/2008/layout/PictureStrips"/>
    <dgm:cxn modelId="{A3E7C1E5-7DF1-4F75-BDE6-11B59B97E82E}" type="presParOf" srcId="{F8B35480-4102-44EF-B247-A824BF076878}" destId="{858119D6-EC60-49C5-841B-2FD84A5D953F}" srcOrd="1" destOrd="0" presId="urn:microsoft.com/office/officeart/2008/layout/PictureStrips"/>
    <dgm:cxn modelId="{DE2CAA98-725A-49AF-A66A-9D696C16D7D7}" type="presParOf" srcId="{104E7197-EABD-433D-BD91-9CA3B3245B50}" destId="{16E8F79D-28C8-4865-8A11-0EB8DBFC5602}" srcOrd="5" destOrd="0" presId="urn:microsoft.com/office/officeart/2008/layout/PictureStrips"/>
    <dgm:cxn modelId="{5C75B336-DF59-4E60-86C7-59B46D9DFACE}" type="presParOf" srcId="{104E7197-EABD-433D-BD91-9CA3B3245B50}" destId="{B4F54FFE-AB46-4E8B-9B2C-552F8428835B}" srcOrd="6" destOrd="0" presId="urn:microsoft.com/office/officeart/2008/layout/PictureStrips"/>
    <dgm:cxn modelId="{817CBA89-B3DB-4661-9E93-E9CA2D3317B5}" type="presParOf" srcId="{B4F54FFE-AB46-4E8B-9B2C-552F8428835B}" destId="{AA5009A4-AF10-40B2-B3A6-14822F02B839}" srcOrd="0" destOrd="0" presId="urn:microsoft.com/office/officeart/2008/layout/PictureStrips"/>
    <dgm:cxn modelId="{C3465C2F-7B38-4FDA-94DD-33609E619ADD}" type="presParOf" srcId="{B4F54FFE-AB46-4E8B-9B2C-552F8428835B}" destId="{82CF61C4-6635-43E9-B020-F0141E7267E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CC6F7-3485-4C16-BB62-113CFF68DD4E}">
      <dsp:nvSpPr>
        <dsp:cNvPr id="0" name=""/>
        <dsp:cNvSpPr/>
      </dsp:nvSpPr>
      <dsp:spPr>
        <a:xfrm>
          <a:off x="1779867" y="255499"/>
          <a:ext cx="3487547" cy="10898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198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Reversible loss of consciousness</a:t>
          </a:r>
        </a:p>
      </dsp:txBody>
      <dsp:txXfrm>
        <a:off x="1779867" y="255499"/>
        <a:ext cx="3487547" cy="1089858"/>
      </dsp:txXfrm>
    </dsp:sp>
    <dsp:sp modelId="{EE7A8CFA-B520-4BDB-BD6F-313E1BC7D70A}">
      <dsp:nvSpPr>
        <dsp:cNvPr id="0" name=""/>
        <dsp:cNvSpPr/>
      </dsp:nvSpPr>
      <dsp:spPr>
        <a:xfrm>
          <a:off x="1634553" y="98075"/>
          <a:ext cx="762901" cy="11443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1BD37-3484-48FB-909E-51AF03DAE718}">
      <dsp:nvSpPr>
        <dsp:cNvPr id="0" name=""/>
        <dsp:cNvSpPr/>
      </dsp:nvSpPr>
      <dsp:spPr>
        <a:xfrm>
          <a:off x="5542324" y="255794"/>
          <a:ext cx="3485345" cy="10891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731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Analgesia </a:t>
          </a:r>
        </a:p>
      </dsp:txBody>
      <dsp:txXfrm>
        <a:off x="5542324" y="255794"/>
        <a:ext cx="3485345" cy="1089170"/>
      </dsp:txXfrm>
    </dsp:sp>
    <dsp:sp modelId="{EFF3187C-CFC4-4BAA-AC8B-F47946F9F88E}">
      <dsp:nvSpPr>
        <dsp:cNvPr id="0" name=""/>
        <dsp:cNvSpPr/>
      </dsp:nvSpPr>
      <dsp:spPr>
        <a:xfrm>
          <a:off x="5397101" y="98469"/>
          <a:ext cx="762419" cy="11436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CCC0F-1D04-4E18-9364-C887AC8EBF81}">
      <dsp:nvSpPr>
        <dsp:cNvPr id="0" name=""/>
        <dsp:cNvSpPr/>
      </dsp:nvSpPr>
      <dsp:spPr>
        <a:xfrm>
          <a:off x="1794127" y="1631200"/>
          <a:ext cx="3472140" cy="1085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93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Amnesia </a:t>
          </a:r>
        </a:p>
      </dsp:txBody>
      <dsp:txXfrm>
        <a:off x="1794127" y="1631200"/>
        <a:ext cx="3472140" cy="1085044"/>
      </dsp:txXfrm>
    </dsp:sp>
    <dsp:sp modelId="{858119D6-EC60-49C5-841B-2FD84A5D953F}">
      <dsp:nvSpPr>
        <dsp:cNvPr id="0" name=""/>
        <dsp:cNvSpPr/>
      </dsp:nvSpPr>
      <dsp:spPr>
        <a:xfrm>
          <a:off x="1649454" y="1474471"/>
          <a:ext cx="759530" cy="113929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009A4-AF10-40B2-B3A6-14822F02B839}">
      <dsp:nvSpPr>
        <dsp:cNvPr id="0" name=""/>
        <dsp:cNvSpPr/>
      </dsp:nvSpPr>
      <dsp:spPr>
        <a:xfrm>
          <a:off x="5540627" y="1631200"/>
          <a:ext cx="3472140" cy="10850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93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Muscle relaxation (some degree)</a:t>
          </a:r>
        </a:p>
      </dsp:txBody>
      <dsp:txXfrm>
        <a:off x="5540627" y="1631200"/>
        <a:ext cx="3472140" cy="1085044"/>
      </dsp:txXfrm>
    </dsp:sp>
    <dsp:sp modelId="{82CF61C4-6635-43E9-B020-F0141E7267E4}">
      <dsp:nvSpPr>
        <dsp:cNvPr id="0" name=""/>
        <dsp:cNvSpPr/>
      </dsp:nvSpPr>
      <dsp:spPr>
        <a:xfrm>
          <a:off x="5395954" y="1474471"/>
          <a:ext cx="759530" cy="113929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46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1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0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9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77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3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7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4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1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6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9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lvl="0"/>
            <a:fld id="{566ABCEB-ACFC-4714-9973-3DA970169C29}" type="datetime1">
              <a:rPr lang="en-US" altLang="en-US" sz="1200" smtClean="0">
                <a:solidFill>
                  <a:srgbClr val="898989"/>
                </a:solidFill>
              </a:rPr>
              <a:pPr lvl="0"/>
              <a:t>10/31/2024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lvl="0" algn="ctr"/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lvl="0" algn="r"/>
            <a:fld id="{566ABCEB-ACFC-4714-9973-3DA970169C29}" type="slidenum">
              <a:rPr lang="en-US" altLang="en-US" sz="1200" smtClean="0">
                <a:solidFill>
                  <a:srgbClr val="898989"/>
                </a:solidFill>
              </a:rPr>
              <a:pPr lvl="0" algn="r"/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7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80033B-CC5D-3460-8FC4-6F5232863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"/>
            <a:ext cx="12110720" cy="6073140"/>
          </a:xfrm>
          <a:prstGeom prst="rect">
            <a:avLst/>
          </a:prstGeom>
        </p:spPr>
      </p:pic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0080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>
            <a:normAutofit/>
          </a:bodyPr>
          <a:lstStyle>
            <a:lvl1pPr algn="l">
              <a:defRPr sz="4400"/>
            </a:lvl1pPr>
          </a:lstStyle>
          <a:p>
            <a:pPr lvl="0" algn="ctr"/>
            <a:r>
              <a:rPr lang="en-US" altLang="en-US" sz="5400" b="1" dirty="0">
                <a:solidFill>
                  <a:schemeClr val="bg1"/>
                </a:solidFill>
              </a:rPr>
              <a:t>Basics of Anesthesia And its Types</a:t>
            </a:r>
            <a:br>
              <a:rPr lang="en-US" altLang="en-US" sz="5400" dirty="0"/>
            </a:br>
            <a:endParaRPr lang="en-US" altLang="en-US" sz="5400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0" algn="ctr">
              <a:buNone/>
              <a:defRPr sz="2800">
                <a:solidFill>
                  <a:schemeClr val="dk1"/>
                </a:solidFill>
              </a:defRPr>
            </a:lvl1pPr>
            <a:lvl2pPr marL="457200" algn="ctr">
              <a:buNone/>
            </a:lvl2pPr>
            <a:lvl3pPr marL="914400" algn="ctr">
              <a:buNone/>
            </a:lvl3pPr>
            <a:lvl4pPr marL="1371600" algn="ctr">
              <a:buNone/>
            </a:lvl4pPr>
            <a:lvl5pPr marL="1828800" algn="ctr">
              <a:buNone/>
            </a:lvl5pPr>
          </a:lstStyle>
          <a:p>
            <a:pPr lvl="0"/>
            <a:r>
              <a:rPr lang="en-US" altLang="en-US" sz="3200" b="1" dirty="0">
                <a:solidFill>
                  <a:schemeClr val="bg1"/>
                </a:solidFill>
              </a:rPr>
              <a:t>Dr. Ayesha Nazir</a:t>
            </a:r>
          </a:p>
          <a:p>
            <a:pPr lvl="0"/>
            <a:r>
              <a:rPr lang="en-US" altLang="en-US" sz="3200" b="1" dirty="0">
                <a:solidFill>
                  <a:schemeClr val="bg1"/>
                </a:solidFill>
              </a:rPr>
              <a:t>Assistant Professor</a:t>
            </a:r>
          </a:p>
          <a:p>
            <a:pPr lvl="0"/>
            <a:r>
              <a:rPr lang="en-US" altLang="en-US" sz="3200" b="1" dirty="0">
                <a:solidFill>
                  <a:schemeClr val="bg1"/>
                </a:solidFill>
              </a:rPr>
              <a:t>Rawalpindi Medical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8EAE-5676-A09E-5C7A-0472FF24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Anesthesia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DA31-C9AD-106C-558D-483F2C620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Anesthesia is attained through 4 stages, namely:</a:t>
            </a:r>
          </a:p>
          <a:p>
            <a:r>
              <a:rPr lang="en-US" sz="2400" dirty="0"/>
              <a:t>Stage I: Analgesia/Disorientation</a:t>
            </a:r>
          </a:p>
          <a:p>
            <a:r>
              <a:rPr lang="en-US" sz="2400" dirty="0"/>
              <a:t>Stage II: Delirium/Excitement</a:t>
            </a:r>
          </a:p>
          <a:p>
            <a:r>
              <a:rPr lang="en-US" sz="2400" dirty="0"/>
              <a:t>Stage III: Surgical Anesthesia</a:t>
            </a:r>
          </a:p>
          <a:p>
            <a:r>
              <a:rPr lang="en-US" sz="2400" dirty="0"/>
              <a:t>Stage IV: Respiratory Arrest</a:t>
            </a:r>
          </a:p>
          <a:p>
            <a:r>
              <a:rPr lang="en-US" sz="2400" dirty="0"/>
              <a:t>All the stages are categorized according to the physiological changes resulting from different degrees of unconsciousness.</a:t>
            </a:r>
          </a:p>
        </p:txBody>
      </p:sp>
    </p:spTree>
    <p:extLst>
      <p:ext uri="{BB962C8B-B14F-4D97-AF65-F5344CB8AC3E}">
        <p14:creationId xmlns:p14="http://schemas.microsoft.com/office/powerpoint/2010/main" val="252279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B998-9E9B-6B34-EF81-BD397D88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 of General Anesthesia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6C87-EBE1-9409-FC87-4C9AA818B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Induction:</a:t>
            </a:r>
          </a:p>
          <a:p>
            <a:r>
              <a:rPr lang="en-US" dirty="0"/>
              <a:t>Pre-op review.</a:t>
            </a:r>
          </a:p>
          <a:p>
            <a:r>
              <a:rPr lang="en-US" dirty="0"/>
              <a:t>Intravenous line.</a:t>
            </a:r>
          </a:p>
          <a:p>
            <a:r>
              <a:rPr lang="en-US" dirty="0"/>
              <a:t>Pre-medication.</a:t>
            </a:r>
          </a:p>
          <a:p>
            <a:r>
              <a:rPr lang="en-US" dirty="0"/>
              <a:t>ASA standard monitoring.</a:t>
            </a:r>
          </a:p>
          <a:p>
            <a:r>
              <a:rPr lang="en-US" dirty="0"/>
              <a:t>Drugs for hypnosis/sedation: Propofol Midazolam Etomidate etamine </a:t>
            </a:r>
            <a:r>
              <a:rPr lang="en-US" dirty="0" err="1"/>
              <a:t>Thiopentol</a:t>
            </a:r>
            <a:r>
              <a:rPr lang="en-US" dirty="0"/>
              <a:t>.</a:t>
            </a:r>
          </a:p>
          <a:p>
            <a:r>
              <a:rPr lang="en-US" dirty="0"/>
              <a:t>Drugs for muscle relaxation : Succinylcholine , Atracurium , </a:t>
            </a:r>
            <a:r>
              <a:rPr lang="en-US" dirty="0" err="1"/>
              <a:t>Cisatracurium</a:t>
            </a:r>
            <a:r>
              <a:rPr lang="en-US" dirty="0"/>
              <a:t> , Rocuronium.</a:t>
            </a:r>
          </a:p>
          <a:p>
            <a:r>
              <a:rPr lang="en-US" dirty="0"/>
              <a:t>Airway maintenance.</a:t>
            </a:r>
          </a:p>
          <a:p>
            <a:r>
              <a:rPr lang="en-US" dirty="0"/>
              <a:t>Analgesia.</a:t>
            </a:r>
          </a:p>
          <a:p>
            <a:r>
              <a:rPr lang="en-US" dirty="0"/>
              <a:t>Amnesia.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5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740C-A27E-E300-A8E0-3872FBD9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224502"/>
          </a:xfrm>
        </p:spPr>
        <p:txBody>
          <a:bodyPr/>
          <a:lstStyle/>
          <a:p>
            <a:r>
              <a:rPr lang="en-US" dirty="0"/>
              <a:t>Maintenance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EEE29-911B-C786-E204-3B1FAA277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Inhalational agents : isoflurane , sevoflurane , halothane , desflurane.</a:t>
            </a:r>
          </a:p>
          <a:p>
            <a:r>
              <a:rPr lang="en-US" sz="2400" dirty="0"/>
              <a:t>Maintenance of muscle relaxation.</a:t>
            </a:r>
          </a:p>
          <a:p>
            <a:r>
              <a:rPr lang="en-US" sz="2400" dirty="0"/>
              <a:t>Ongoing Analgesia And amnesia.</a:t>
            </a:r>
          </a:p>
          <a:p>
            <a:r>
              <a:rPr lang="en-US" sz="2400" dirty="0"/>
              <a:t>Monitoring.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F918F-A660-E9AF-4F86-E7A7F9F4C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7A933-CE77-3E67-5AD0-8D1AFA5A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4722"/>
            <a:ext cx="4104861" cy="43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4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D4B2-406E-19B0-2FA2-72C87348F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C946F-DB2C-D2D5-C53F-40AA8CA98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Hypnotics –off</a:t>
            </a:r>
          </a:p>
          <a:p>
            <a:r>
              <a:rPr lang="en-US" dirty="0"/>
              <a:t>Wait for muscle relaxants effect to wear off</a:t>
            </a:r>
          </a:p>
          <a:p>
            <a:r>
              <a:rPr lang="en-US" dirty="0"/>
              <a:t>Reversal agent- Neostigmine and Glycopyrrolate.</a:t>
            </a:r>
          </a:p>
          <a:p>
            <a:r>
              <a:rPr lang="en-US" dirty="0"/>
              <a:t>Suctioning</a:t>
            </a:r>
          </a:p>
          <a:p>
            <a:r>
              <a:rPr lang="en-US" dirty="0" err="1"/>
              <a:t>Extubation</a:t>
            </a:r>
            <a:endParaRPr lang="en-US" dirty="0"/>
          </a:p>
          <a:p>
            <a:r>
              <a:rPr lang="en-US" dirty="0"/>
              <a:t>Post </a:t>
            </a:r>
            <a:r>
              <a:rPr lang="en-US" dirty="0" err="1"/>
              <a:t>extubation</a:t>
            </a:r>
            <a:r>
              <a:rPr lang="en-US" dirty="0"/>
              <a:t> observation</a:t>
            </a:r>
          </a:p>
          <a:p>
            <a:r>
              <a:rPr lang="en-US" dirty="0"/>
              <a:t>PACU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1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2ABC-7445-2F69-048E-21BBE262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Anesthesia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1C15-FDB1-4C81-345B-30E1404B0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Regional anesthesia is </a:t>
            </a:r>
            <a:r>
              <a:rPr lang="en-US" sz="2800" b="1" dirty="0"/>
              <a:t>the use of local anesthetics to block sensations of pain from a large area of the body, such as an arm or leg or the abdomen</a:t>
            </a:r>
            <a:r>
              <a:rPr lang="en-US" sz="2800" dirty="0"/>
              <a:t>. </a:t>
            </a:r>
          </a:p>
          <a:p>
            <a:r>
              <a:rPr lang="en-US" sz="2800" dirty="0"/>
              <a:t>Regional anesthesia allows a procedure to be done on a region of the body without inducing unconsciousness.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218DB4-EF7A-5A14-F204-1F60B0BA8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stockphoto-511063365-612x612.jpg">
            <a:extLst>
              <a:ext uri="{FF2B5EF4-FFF2-40B4-BE49-F238E27FC236}">
                <a16:creationId xmlns:a16="http://schemas.microsoft.com/office/drawing/2014/main" id="{DBF3B26E-48D9-CAF5-040F-89B45848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6080"/>
            <a:ext cx="412473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C3E9-F01F-72F4-9093-DF7F22C2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Regional Anesthesia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8A88-F9A7-4763-CA39-3E6E8E278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Topical Anesthesia </a:t>
            </a:r>
          </a:p>
          <a:p>
            <a:r>
              <a:rPr lang="en-US" sz="2800" dirty="0"/>
              <a:t>Intravenous Regional Anesthesia</a:t>
            </a:r>
          </a:p>
          <a:p>
            <a:r>
              <a:rPr lang="en-US" sz="2800" dirty="0"/>
              <a:t>Peripheral nerve blocks</a:t>
            </a:r>
          </a:p>
          <a:p>
            <a:r>
              <a:rPr lang="en-US" sz="2800" dirty="0"/>
              <a:t>Neuraxial block</a:t>
            </a:r>
          </a:p>
          <a:p>
            <a:endParaRPr lang="en-US" dirty="0"/>
          </a:p>
        </p:txBody>
      </p:sp>
      <p:pic>
        <p:nvPicPr>
          <p:cNvPr id="4" name="Picture 3" descr="regional-anesthesia-block-of-the-deep-peroneal-nerve-768x1024.jpg">
            <a:extLst>
              <a:ext uri="{FF2B5EF4-FFF2-40B4-BE49-F238E27FC236}">
                <a16:creationId xmlns:a16="http://schemas.microsoft.com/office/drawing/2014/main" id="{2055516A-CD83-855E-86DE-6262D080D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052" y="0"/>
            <a:ext cx="396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02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Topical sprays</a:t>
            </a:r>
          </a:p>
          <a:p>
            <a:r>
              <a:rPr lang="en-US" dirty="0"/>
              <a:t>EMLA (0.5% </a:t>
            </a:r>
            <a:r>
              <a:rPr lang="en-US" dirty="0" err="1"/>
              <a:t>Prilocaine</a:t>
            </a:r>
            <a:r>
              <a:rPr lang="en-US" dirty="0"/>
              <a:t> + 0.5% </a:t>
            </a:r>
            <a:r>
              <a:rPr lang="en-US" dirty="0" err="1"/>
              <a:t>Lignocaine</a:t>
            </a:r>
            <a:r>
              <a:rPr lang="en-US" dirty="0"/>
              <a:t>)</a:t>
            </a:r>
          </a:p>
          <a:p>
            <a:r>
              <a:rPr lang="en-US" dirty="0"/>
              <a:t>LMX cream (plain </a:t>
            </a:r>
            <a:r>
              <a:rPr lang="en-US" dirty="0" err="1"/>
              <a:t>lidocaine</a:t>
            </a:r>
            <a:r>
              <a:rPr lang="en-US" dirty="0"/>
              <a:t> cream 4% and 5%)</a:t>
            </a:r>
          </a:p>
          <a:p>
            <a:r>
              <a:rPr lang="en-US" dirty="0"/>
              <a:t>2% </a:t>
            </a:r>
            <a:r>
              <a:rPr lang="en-US" dirty="0" err="1"/>
              <a:t>lidocaine</a:t>
            </a:r>
            <a:r>
              <a:rPr lang="en-US" dirty="0"/>
              <a:t> jelly</a:t>
            </a:r>
          </a:p>
          <a:p>
            <a:endParaRPr lang="en-US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25" y="793143"/>
            <a:ext cx="5496339" cy="482246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Intravenous Regional Anesthesia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Bier`s block</a:t>
            </a:r>
          </a:p>
          <a:p>
            <a:r>
              <a:rPr lang="en-US" dirty="0"/>
              <a:t>Surgical </a:t>
            </a:r>
            <a:r>
              <a:rPr lang="en-US" dirty="0" err="1"/>
              <a:t>anaesthesia</a:t>
            </a:r>
            <a:r>
              <a:rPr lang="en-US" dirty="0"/>
              <a:t> for extremities(45-60min)</a:t>
            </a:r>
          </a:p>
          <a:p>
            <a:r>
              <a:rPr lang="en-US" dirty="0"/>
              <a:t>Intravenous catheter (hand/foot)</a:t>
            </a:r>
          </a:p>
          <a:p>
            <a:r>
              <a:rPr lang="en-US" dirty="0"/>
              <a:t>Double pneumatic </a:t>
            </a:r>
            <a:r>
              <a:rPr lang="en-US" dirty="0" err="1"/>
              <a:t>torniquet</a:t>
            </a:r>
            <a:endParaRPr lang="en-US" dirty="0"/>
          </a:p>
          <a:p>
            <a:r>
              <a:rPr lang="en-US" dirty="0" err="1"/>
              <a:t>Esmarch</a:t>
            </a:r>
            <a:r>
              <a:rPr lang="en-US" dirty="0"/>
              <a:t> bandage on elevated limb</a:t>
            </a:r>
          </a:p>
          <a:p>
            <a:r>
              <a:rPr lang="en-US" dirty="0"/>
              <a:t>Proximal </a:t>
            </a:r>
            <a:r>
              <a:rPr lang="en-US" dirty="0" err="1"/>
              <a:t>torniquet</a:t>
            </a:r>
            <a:r>
              <a:rPr lang="en-US" dirty="0"/>
              <a:t> inflated</a:t>
            </a:r>
          </a:p>
          <a:p>
            <a:r>
              <a:rPr lang="en-US" dirty="0"/>
              <a:t>Bandage removed</a:t>
            </a:r>
          </a:p>
          <a:p>
            <a:endParaRPr lang="en-US" dirty="0"/>
          </a:p>
        </p:txBody>
      </p:sp>
      <p:pic>
        <p:nvPicPr>
          <p:cNvPr id="4" name="Content Placeholder 3" descr="WhatsApp Image 2022-05-12 at 8.29.34 PM.jpeg">
            <a:extLst>
              <a:ext uri="{FF2B5EF4-FFF2-40B4-BE49-F238E27FC236}">
                <a16:creationId xmlns:a16="http://schemas.microsoft.com/office/drawing/2014/main" id="{18D5807C-4F82-3B14-E731-6CA238C38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737360"/>
            <a:ext cx="5473148" cy="37172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0.5% </a:t>
            </a:r>
            <a:r>
              <a:rPr lang="en-US" dirty="0" err="1"/>
              <a:t>lidocaine</a:t>
            </a:r>
            <a:r>
              <a:rPr lang="en-US" dirty="0"/>
              <a:t> (25ml for forearm, 50ml for arm/below knee and 100ml for thigh) injected over 2-3min.</a:t>
            </a:r>
          </a:p>
          <a:p>
            <a:r>
              <a:rPr lang="en-US" dirty="0"/>
              <a:t>Remove iv </a:t>
            </a:r>
            <a:r>
              <a:rPr lang="en-US" dirty="0" err="1"/>
              <a:t>cannula</a:t>
            </a:r>
            <a:endParaRPr lang="en-US" dirty="0"/>
          </a:p>
          <a:p>
            <a:r>
              <a:rPr lang="en-US" dirty="0" err="1"/>
              <a:t>Torniquet</a:t>
            </a:r>
            <a:r>
              <a:rPr lang="en-US" dirty="0"/>
              <a:t> pain 20-30mins</a:t>
            </a:r>
          </a:p>
          <a:p>
            <a:r>
              <a:rPr lang="en-US" dirty="0"/>
              <a:t>Distal </a:t>
            </a:r>
            <a:r>
              <a:rPr lang="en-US" dirty="0" err="1"/>
              <a:t>torniquet</a:t>
            </a:r>
            <a:r>
              <a:rPr lang="en-US" dirty="0"/>
              <a:t> is inflated, proximal deflated</a:t>
            </a:r>
          </a:p>
          <a:p>
            <a:r>
              <a:rPr lang="en-US" dirty="0" err="1"/>
              <a:t>Torniquet</a:t>
            </a:r>
            <a:r>
              <a:rPr lang="en-US" dirty="0"/>
              <a:t> must be left inflated for a min of 15-20min.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Nerve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Upper Limb : </a:t>
            </a:r>
            <a:br>
              <a:rPr lang="en-US" u="sng" dirty="0"/>
            </a:br>
            <a:r>
              <a:rPr lang="en-US" dirty="0"/>
              <a:t>Brachial plexus block</a:t>
            </a:r>
            <a:br>
              <a:rPr lang="en-US" dirty="0"/>
            </a:br>
            <a:r>
              <a:rPr lang="en-US" dirty="0"/>
              <a:t>Radial nerve block </a:t>
            </a:r>
            <a:br>
              <a:rPr lang="en-US" dirty="0"/>
            </a:br>
            <a:r>
              <a:rPr lang="en-US" dirty="0" err="1"/>
              <a:t>Ulnar</a:t>
            </a:r>
            <a:r>
              <a:rPr lang="en-US" dirty="0"/>
              <a:t> nerve block</a:t>
            </a:r>
            <a:br>
              <a:rPr lang="en-US" dirty="0"/>
            </a:br>
            <a:r>
              <a:rPr lang="en-US" dirty="0"/>
              <a:t>Median nerve block</a:t>
            </a:r>
            <a:br>
              <a:rPr lang="en-US" dirty="0"/>
            </a:br>
            <a:r>
              <a:rPr lang="en-US" dirty="0" err="1"/>
              <a:t>Musculocutaneous</a:t>
            </a:r>
            <a:r>
              <a:rPr lang="en-US" dirty="0"/>
              <a:t> nerve block.</a:t>
            </a:r>
          </a:p>
          <a:p>
            <a:endParaRPr lang="en-US" dirty="0"/>
          </a:p>
        </p:txBody>
      </p:sp>
      <p:pic>
        <p:nvPicPr>
          <p:cNvPr id="4" name="Picture 3" descr="WhatsApp Image 2022-05-12 at 8.29.34 PM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737360"/>
            <a:ext cx="4482548" cy="3818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title"/>
          </p:nvPr>
        </p:nvSpPr>
        <p:spPr>
          <a:xfrm>
            <a:off x="1097280" y="-78315"/>
            <a:ext cx="9459759" cy="245644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normAutofit/>
          </a:bodyPr>
          <a:lstStyle>
            <a:lvl1pPr marL="0" indent="0" algn="l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r>
              <a:rPr lang="en-US" altLang="en-US" dirty="0"/>
              <a:t>University motto, mission statement , vision and goals</a:t>
            </a:r>
          </a:p>
        </p:txBody>
      </p:sp>
      <p:sp>
        <p:nvSpPr>
          <p:cNvPr id="1048586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228600" indent="-228600" algn="l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/>
            <a:r>
              <a:rPr lang="en-US" altLang="en-US" sz="2400" dirty="0">
                <a:latin typeface="+mn-lt"/>
              </a:rPr>
              <a:t>Mission Statement :</a:t>
            </a:r>
          </a:p>
          <a:p>
            <a:pPr lvl="0">
              <a:buNone/>
            </a:pPr>
            <a:r>
              <a:rPr lang="en-US" altLang="en-US" sz="2400" dirty="0">
                <a:latin typeface="+mn-lt"/>
              </a:rPr>
              <a:t> To impart evidence-based research-oriented health professional education Best possible patient care Mutual respect, ethical practice of healthcare and social accountability. </a:t>
            </a:r>
          </a:p>
          <a:p>
            <a:pPr lvl="0"/>
            <a:r>
              <a:rPr lang="en-US" altLang="en-US" sz="2400" dirty="0">
                <a:latin typeface="+mn-lt"/>
              </a:rPr>
              <a:t>Vision and Values </a:t>
            </a:r>
          </a:p>
          <a:p>
            <a:pPr lvl="0">
              <a:buNone/>
            </a:pPr>
            <a:r>
              <a:rPr lang="en-US" altLang="en-US" sz="2400" dirty="0">
                <a:latin typeface="+mn-lt"/>
              </a:rPr>
              <a:t>Highly recognized and accredited center of excellence in Medical Education, using evidence-based training techniques for development of highly competent health professionals, who are lifelong experiential learner and are socially accountable.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Nerve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Lower Limb : </a:t>
            </a:r>
            <a:br>
              <a:rPr lang="en-US" u="sng" dirty="0"/>
            </a:br>
            <a:r>
              <a:rPr lang="en-US" dirty="0"/>
              <a:t>Lumbar and sacral Plexus block</a:t>
            </a:r>
            <a:br>
              <a:rPr lang="en-US" dirty="0"/>
            </a:br>
            <a:r>
              <a:rPr lang="en-US" dirty="0"/>
              <a:t>Sciatic nerve block</a:t>
            </a:r>
            <a:br>
              <a:rPr lang="en-US" dirty="0"/>
            </a:br>
            <a:r>
              <a:rPr lang="en-US" dirty="0" err="1"/>
              <a:t>Saphenous</a:t>
            </a:r>
            <a:r>
              <a:rPr lang="en-US" dirty="0"/>
              <a:t> nerve block</a:t>
            </a:r>
            <a:br>
              <a:rPr lang="en-US" dirty="0"/>
            </a:br>
            <a:r>
              <a:rPr lang="en-US" dirty="0"/>
              <a:t>Femoral Nerve Block</a:t>
            </a:r>
            <a:br>
              <a:rPr lang="en-US" dirty="0"/>
            </a:br>
            <a:r>
              <a:rPr lang="en-US" dirty="0"/>
              <a:t>Ankle block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28191"/>
            <a:ext cx="3981450" cy="37201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Nerve blocks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/>
              <a:t>Truncal</a:t>
            </a:r>
            <a:r>
              <a:rPr lang="en-US" u="sng" dirty="0"/>
              <a:t> blocks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Intercostal</a:t>
            </a:r>
            <a:r>
              <a:rPr lang="en-US" dirty="0"/>
              <a:t> nerve block</a:t>
            </a:r>
            <a:br>
              <a:rPr lang="en-US" dirty="0"/>
            </a:br>
            <a:r>
              <a:rPr lang="en-US" dirty="0" err="1"/>
              <a:t>Paravertebral</a:t>
            </a:r>
            <a:br>
              <a:rPr lang="en-US" dirty="0"/>
            </a:br>
            <a:r>
              <a:rPr lang="en-US" dirty="0"/>
              <a:t>Pecs block</a:t>
            </a:r>
            <a:br>
              <a:rPr lang="en-US" dirty="0"/>
            </a:br>
            <a:r>
              <a:rPr lang="en-US" dirty="0" err="1"/>
              <a:t>Transversus</a:t>
            </a:r>
            <a:r>
              <a:rPr lang="en-US" dirty="0"/>
              <a:t> </a:t>
            </a:r>
            <a:r>
              <a:rPr lang="en-US" dirty="0" err="1"/>
              <a:t>abdominus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plane block (TAP)</a:t>
            </a:r>
          </a:p>
          <a:p>
            <a:endParaRPr lang="en-US" dirty="0"/>
          </a:p>
        </p:txBody>
      </p:sp>
      <p:pic>
        <p:nvPicPr>
          <p:cNvPr id="4" name="Picture 3" descr="modi_figur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81200"/>
            <a:ext cx="3835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Neuraxial</a:t>
            </a:r>
            <a:r>
              <a:rPr lang="en-US" dirty="0"/>
              <a:t>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Spinal block </a:t>
            </a:r>
          </a:p>
          <a:p>
            <a:r>
              <a:rPr lang="en-US" dirty="0"/>
              <a:t>Epidural block </a:t>
            </a:r>
          </a:p>
          <a:p>
            <a:r>
              <a:rPr lang="en-US" dirty="0"/>
              <a:t>Caudal block</a:t>
            </a:r>
          </a:p>
        </p:txBody>
      </p:sp>
      <p:pic>
        <p:nvPicPr>
          <p:cNvPr id="5" name="Picture 4" descr="WhatsApp Image 2022-05-12 at 8.29.35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1" y="723900"/>
            <a:ext cx="4381153" cy="54101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622067"/>
          </a:xfrm>
        </p:spPr>
        <p:txBody>
          <a:bodyPr/>
          <a:lstStyle/>
          <a:p>
            <a:r>
              <a:rPr lang="en-US" dirty="0"/>
              <a:t>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Spinal Anesthesia</a:t>
            </a:r>
            <a:r>
              <a:rPr lang="en-US" dirty="0"/>
              <a:t>: Below the umbilicus surgeries ( </a:t>
            </a:r>
            <a:r>
              <a:rPr lang="en-US" dirty="0" err="1"/>
              <a:t>Gynaecological</a:t>
            </a:r>
            <a:r>
              <a:rPr lang="en-US" dirty="0"/>
              <a:t>, Obstetrical, Orthopedic, Plastic/Reconstructive, Urological surgeries)</a:t>
            </a:r>
          </a:p>
          <a:p>
            <a:r>
              <a:rPr lang="en-US" u="sng" dirty="0"/>
              <a:t>Epidural </a:t>
            </a:r>
            <a:r>
              <a:rPr lang="en-US" u="sng" dirty="0" err="1"/>
              <a:t>Anaesthesia</a:t>
            </a:r>
            <a:r>
              <a:rPr lang="en-US" u="sng" dirty="0"/>
              <a:t>/Analgesia </a:t>
            </a:r>
            <a:r>
              <a:rPr lang="en-US" dirty="0"/>
              <a:t>: </a:t>
            </a:r>
            <a:r>
              <a:rPr lang="en-US" dirty="0" err="1"/>
              <a:t>Labour</a:t>
            </a:r>
            <a:r>
              <a:rPr lang="en-US" dirty="0"/>
              <a:t> analgesia, for intra-op/post-op analgesia, below the umbilicus surgeries of longer duration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4D625-9C49-54A7-8444-0E4ABC2DB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ownload (2).jpg">
            <a:extLst>
              <a:ext uri="{FF2B5EF4-FFF2-40B4-BE49-F238E27FC236}">
                <a16:creationId xmlns:a16="http://schemas.microsoft.com/office/drawing/2014/main" id="{E4D3BBF8-F008-0318-6431-308B1705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80359"/>
            <a:ext cx="4124739" cy="39776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Patient’s refusal </a:t>
            </a:r>
          </a:p>
          <a:p>
            <a:r>
              <a:rPr lang="en-US" dirty="0" err="1"/>
              <a:t>Coagulopathy</a:t>
            </a:r>
            <a:r>
              <a:rPr lang="en-US" dirty="0"/>
              <a:t> </a:t>
            </a:r>
          </a:p>
          <a:p>
            <a:r>
              <a:rPr lang="en-US" dirty="0"/>
              <a:t>Skin infection at site of insertion </a:t>
            </a:r>
          </a:p>
          <a:p>
            <a:r>
              <a:rPr lang="en-US" dirty="0"/>
              <a:t>Increased ICP </a:t>
            </a:r>
          </a:p>
          <a:p>
            <a:r>
              <a:rPr lang="en-US" dirty="0"/>
              <a:t>Severe </a:t>
            </a:r>
            <a:r>
              <a:rPr lang="en-US" dirty="0" err="1"/>
              <a:t>Hypovolemia</a:t>
            </a:r>
            <a:endParaRPr lang="en-US" dirty="0"/>
          </a:p>
          <a:p>
            <a:r>
              <a:rPr lang="en-US" dirty="0"/>
              <a:t>Severe Aortic </a:t>
            </a:r>
            <a:r>
              <a:rPr lang="en-US" dirty="0" err="1"/>
              <a:t>stenosis</a:t>
            </a:r>
            <a:endParaRPr lang="en-US" dirty="0"/>
          </a:p>
          <a:p>
            <a:r>
              <a:rPr lang="en-US" dirty="0"/>
              <a:t>Severe Mitral </a:t>
            </a:r>
            <a:r>
              <a:rPr lang="en-US" dirty="0" err="1"/>
              <a:t>stenosis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Sepsis</a:t>
            </a:r>
          </a:p>
          <a:p>
            <a:r>
              <a:rPr lang="en-US" dirty="0"/>
              <a:t>Uncooperative patient. </a:t>
            </a:r>
          </a:p>
          <a:p>
            <a:r>
              <a:rPr lang="en-US" dirty="0"/>
              <a:t>Pre-existing neurological disorder.</a:t>
            </a:r>
          </a:p>
          <a:p>
            <a:r>
              <a:rPr lang="en-US" dirty="0" err="1"/>
              <a:t>Demyelinating</a:t>
            </a:r>
            <a:r>
              <a:rPr lang="en-US" dirty="0"/>
              <a:t> lesions</a:t>
            </a:r>
          </a:p>
          <a:p>
            <a:r>
              <a:rPr lang="en-US" dirty="0" err="1"/>
              <a:t>Stenotic</a:t>
            </a:r>
            <a:r>
              <a:rPr lang="en-US" dirty="0"/>
              <a:t> </a:t>
            </a:r>
            <a:r>
              <a:rPr lang="en-US" dirty="0" err="1"/>
              <a:t>valvular</a:t>
            </a:r>
            <a:r>
              <a:rPr lang="en-US" dirty="0"/>
              <a:t> heart lesions</a:t>
            </a:r>
          </a:p>
          <a:p>
            <a:r>
              <a:rPr lang="en-US" dirty="0"/>
              <a:t>Severe spinal deformity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Spinal  &amp; Epidural </a:t>
            </a:r>
            <a:r>
              <a:rPr lang="en-US" dirty="0" err="1"/>
              <a:t>Anaesthesia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anesthetic injected into the subarachnoid or epidural space. </a:t>
            </a:r>
          </a:p>
          <a:p>
            <a:r>
              <a:rPr lang="en-US" dirty="0"/>
              <a:t>Patient’s position: Sitting, Lateral. </a:t>
            </a:r>
          </a:p>
          <a:p>
            <a:r>
              <a:rPr lang="en-US" dirty="0"/>
              <a:t>Approach: Midline, Para-median </a:t>
            </a:r>
          </a:p>
          <a:p>
            <a:r>
              <a:rPr lang="en-US" dirty="0" err="1"/>
              <a:t>Bupivacaine</a:t>
            </a:r>
            <a:r>
              <a:rPr lang="en-US" dirty="0"/>
              <a:t> 0.75% 0.5% 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AC43E-18B9-8531-0362-E4AEBB4EF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2-05-12 at 8.29.35 PM (4).jpeg">
            <a:extLst>
              <a:ext uri="{FF2B5EF4-FFF2-40B4-BE49-F238E27FC236}">
                <a16:creationId xmlns:a16="http://schemas.microsoft.com/office/drawing/2014/main" id="{904BB42E-9997-CE34-87B3-0F0DA661C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0359"/>
            <a:ext cx="4111487" cy="44547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Pre-Procedure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Patient’s assessment </a:t>
            </a:r>
          </a:p>
          <a:p>
            <a:r>
              <a:rPr lang="en-US" dirty="0"/>
              <a:t>Explain the procedure &amp; Obtain consent</a:t>
            </a:r>
          </a:p>
          <a:p>
            <a:r>
              <a:rPr lang="en-US" dirty="0"/>
              <a:t>Patient should be fasting</a:t>
            </a:r>
          </a:p>
          <a:p>
            <a:r>
              <a:rPr lang="en-US" dirty="0"/>
              <a:t>Equipments for resuscitation &amp; GA </a:t>
            </a:r>
          </a:p>
          <a:p>
            <a:r>
              <a:rPr lang="en-US" dirty="0"/>
              <a:t>IV line insertion &amp; start fluid load </a:t>
            </a:r>
          </a:p>
          <a:p>
            <a:r>
              <a:rPr lang="en-US" dirty="0"/>
              <a:t>Ensure asepsis.</a:t>
            </a:r>
          </a:p>
        </p:txBody>
      </p:sp>
      <p:pic>
        <p:nvPicPr>
          <p:cNvPr id="4" name="Content Placeholder 3" descr="WhatsApp Image 2022-05-12 at 8.29.35 PM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2" y="1938130"/>
            <a:ext cx="6112565" cy="42387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23330A-3FBD-7D6D-4633-C93FBC3AB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am_disp_img_0051910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6963" y="2065692"/>
            <a:ext cx="4938712" cy="3583867"/>
          </a:xfrm>
        </p:spPr>
      </p:pic>
      <p:pic>
        <p:nvPicPr>
          <p:cNvPr id="5" name="Content Placeholder 3" descr="CEN-9122.jpg">
            <a:extLst>
              <a:ext uri="{FF2B5EF4-FFF2-40B4-BE49-F238E27FC236}">
                <a16:creationId xmlns:a16="http://schemas.microsoft.com/office/drawing/2014/main" id="{F5A493C2-1CB1-A892-E060-25A6652347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5438" y="1846263"/>
            <a:ext cx="4575658" cy="40227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7991" y="805070"/>
            <a:ext cx="11439939" cy="5302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r>
              <a:rPr lang="en-US" altLang="en-US" dirty="0"/>
              <a:t>Sequence of LGIS</a:t>
            </a:r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r>
              <a:rPr lang="en-US" altLang="en-US" dirty="0">
                <a:latin typeface="+mn-lt"/>
              </a:rPr>
              <a:t>Learning objectives</a:t>
            </a:r>
          </a:p>
          <a:p>
            <a:r>
              <a:rPr lang="en-US" altLang="en-US" dirty="0">
                <a:latin typeface="+mn-lt"/>
              </a:rPr>
              <a:t>Basics of Anesthesia and its types (core concept 70%)</a:t>
            </a:r>
          </a:p>
          <a:p>
            <a:r>
              <a:rPr lang="en-US" altLang="en-US" dirty="0">
                <a:latin typeface="+mn-lt"/>
              </a:rPr>
              <a:t>Related basic sciences ( horizontal integration 15%)</a:t>
            </a:r>
          </a:p>
          <a:p>
            <a:r>
              <a:rPr lang="en-US" altLang="en-US" dirty="0">
                <a:latin typeface="+mn-lt"/>
              </a:rPr>
              <a:t>Related clinical sciences (vertical integration 10%)</a:t>
            </a:r>
          </a:p>
          <a:p>
            <a:r>
              <a:rPr lang="en-US" altLang="en-US" dirty="0">
                <a:latin typeface="+mn-lt"/>
              </a:rPr>
              <a:t>Research article related to topic 3%</a:t>
            </a:r>
          </a:p>
          <a:p>
            <a:r>
              <a:rPr lang="en-US" altLang="en-US" dirty="0">
                <a:latin typeface="+mn-lt"/>
              </a:rPr>
              <a:t>Ethics 2%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r>
              <a:rPr lang="en-US" altLang="en-US"/>
              <a:t>Recent Advances</a:t>
            </a:r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228600" indent="-228600" algn="l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lvl="0">
              <a:lnSpc>
                <a:spcPct val="70000"/>
              </a:lnSpc>
            </a:pPr>
            <a:r>
              <a:rPr lang="en-US" altLang="en-US" sz="2600" dirty="0"/>
              <a:t>Target-Controlled Infusion (TCI): allows for the precise administration of intravenous anesthesia by calculating drug dosage based on patient-specific factors such as age, weight, and medical condition.</a:t>
            </a:r>
          </a:p>
          <a:p>
            <a:pPr lvl="0">
              <a:lnSpc>
                <a:spcPct val="70000"/>
              </a:lnSpc>
            </a:pPr>
            <a:r>
              <a:rPr lang="en-US" altLang="en-US" sz="2600" dirty="0"/>
              <a:t>Ultrasound-Guided Regional Anesthesia: Ultrasound technology has revolutionized the administration of regional anesthesia, such as nerve blocks.</a:t>
            </a:r>
          </a:p>
          <a:p>
            <a:pPr lvl="0">
              <a:lnSpc>
                <a:spcPct val="70000"/>
              </a:lnSpc>
            </a:pPr>
            <a:r>
              <a:rPr lang="en-US" altLang="en-US" sz="2600" dirty="0"/>
              <a:t>Automation in the delivery of anesthetics.</a:t>
            </a:r>
          </a:p>
          <a:p>
            <a:pPr lvl="0">
              <a:lnSpc>
                <a:spcPct val="70000"/>
              </a:lnSpc>
            </a:pPr>
            <a:r>
              <a:rPr lang="en-US" altLang="en-US" sz="2600" dirty="0"/>
              <a:t>Monitoring inside the operating rooms: advances in non-invasive monitoring.</a:t>
            </a:r>
          </a:p>
          <a:p>
            <a:pPr lvl="0">
              <a:lnSpc>
                <a:spcPct val="70000"/>
              </a:lnSpc>
            </a:pPr>
            <a:r>
              <a:rPr lang="en-US" altLang="en-US" sz="2600" dirty="0"/>
              <a:t>Monitoring beyond the operating room: telemedicine and wearable health-care technologies.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normAutofit/>
          </a:bodyPr>
          <a:lstStyle>
            <a:lvl1pPr marL="0" indent="0" algn="l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r>
              <a:rPr lang="en-US" altLang="en-US"/>
              <a:t>What is the most important skill for anesthetist?</a:t>
            </a:r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514350" lvl="0" indent="-514350">
              <a:buFont typeface="Calibri Light" pitchFamily="34" charset="0"/>
              <a:buAutoNum type="arabicPeriod"/>
            </a:pPr>
            <a:r>
              <a:rPr lang="en-US" altLang="en-US"/>
              <a:t>Critical thinking</a:t>
            </a:r>
          </a:p>
          <a:p>
            <a:pPr marL="514350" lvl="0" indent="-514350">
              <a:buFont typeface="Calibri Light" pitchFamily="34" charset="0"/>
              <a:buAutoNum type="arabicPeriod"/>
            </a:pPr>
            <a:endParaRPr lang="en-US" altLang="en-US"/>
          </a:p>
          <a:p>
            <a:pPr marL="514350" lvl="0" indent="-514350">
              <a:buFont typeface="Calibri Light" pitchFamily="34" charset="0"/>
              <a:buAutoNum type="arabicPeriod"/>
            </a:pPr>
            <a:r>
              <a:rPr lang="en-US" altLang="en-US"/>
              <a:t>Ability to Work under pressure</a:t>
            </a:r>
          </a:p>
          <a:p>
            <a:pPr marL="514350" lvl="0" indent="-514350">
              <a:buFont typeface="Calibri Light" pitchFamily="34" charset="0"/>
              <a:buAutoNum type="arabicPeriod"/>
            </a:pPr>
            <a:endParaRPr lang="en-US" altLang="en-US"/>
          </a:p>
          <a:p>
            <a:pPr marL="514350" lvl="0" indent="-514350">
              <a:buFont typeface="Calibri Light" pitchFamily="34" charset="0"/>
              <a:buAutoNum type="arabicPeriod"/>
            </a:pPr>
            <a:r>
              <a:rPr lang="en-US" altLang="en-US"/>
              <a:t>Medical knowledge</a:t>
            </a:r>
          </a:p>
          <a:p>
            <a:pPr marL="514350" lvl="0" indent="-514350">
              <a:buFont typeface="Calibri Light" pitchFamily="34" charset="0"/>
              <a:buAutoNum type="arabicPeriod"/>
            </a:pPr>
            <a:endParaRPr lang="en-US" altLang="en-US"/>
          </a:p>
          <a:p>
            <a:pPr marL="514350" lvl="0" indent="-514350">
              <a:buFont typeface="Calibri Light" pitchFamily="34" charset="0"/>
              <a:buAutoNum type="arabicPeriod"/>
            </a:pPr>
            <a:r>
              <a:rPr lang="en-US" altLang="en-US"/>
              <a:t>Attention to detail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r>
              <a:rPr lang="en-US" altLang="en-US"/>
              <a:t>Learning objectives</a:t>
            </a:r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>
              <a:buNone/>
            </a:pPr>
            <a:r>
              <a:rPr lang="en-US" altLang="en-US" dirty="0">
                <a:latin typeface="+mn-lt"/>
              </a:rPr>
              <a:t>By the end of this lecture students will be able to</a:t>
            </a:r>
          </a:p>
          <a:p>
            <a:pPr marL="0" lvl="0" indent="0"/>
            <a:r>
              <a:rPr lang="en-US" altLang="en-US" dirty="0">
                <a:latin typeface="+mn-lt"/>
              </a:rPr>
              <a:t>Define Anesthesia</a:t>
            </a:r>
          </a:p>
          <a:p>
            <a:pPr marL="0" lvl="0" indent="0"/>
            <a:r>
              <a:rPr lang="en-US" altLang="en-US" dirty="0">
                <a:latin typeface="+mn-lt"/>
              </a:rPr>
              <a:t>Enumerate components of Anesthesia</a:t>
            </a:r>
          </a:p>
          <a:p>
            <a:pPr marL="0" lvl="0" indent="0"/>
            <a:r>
              <a:rPr lang="en-US" altLang="en-US" dirty="0">
                <a:latin typeface="+mn-lt"/>
              </a:rPr>
              <a:t>Understand different modalities of anesthesia</a:t>
            </a:r>
          </a:p>
          <a:p>
            <a:pPr marL="0" lvl="0" indent="0"/>
            <a:r>
              <a:rPr lang="en-US" altLang="en-US" dirty="0">
                <a:latin typeface="+mn-lt"/>
              </a:rPr>
              <a:t>Briefly explain pros and cons of general anesthesia and regional anesthesia</a:t>
            </a:r>
          </a:p>
          <a:p>
            <a:pPr marL="0" lvl="0" indent="0"/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>
            <a:normAutofit/>
          </a:bodyPr>
          <a:lstStyle>
            <a:lvl1pPr marL="0" indent="0" algn="l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r>
              <a:rPr lang="en-US" altLang="en-US"/>
              <a:t>Prof Umar's model of integrated lecture</a:t>
            </a:r>
          </a:p>
        </p:txBody>
      </p:sp>
      <p:pic>
        <p:nvPicPr>
          <p:cNvPr id="2097152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443" y="1846263"/>
            <a:ext cx="8040757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r>
              <a:rPr lang="en-US" altLang="en-US" dirty="0"/>
              <a:t>DEFINITION                                      </a:t>
            </a:r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>
              <a:buNone/>
            </a:pPr>
            <a:r>
              <a:rPr lang="en-US" altLang="en-US" dirty="0"/>
              <a:t>Absence of sensation with or with out loss of consciousness.</a:t>
            </a:r>
          </a:p>
          <a:p>
            <a:pPr marL="0" lvl="0" indent="0">
              <a:buNone/>
            </a:pPr>
            <a:endParaRPr lang="en-US" altLang="en-US" dirty="0"/>
          </a:p>
          <a:p>
            <a:pPr marL="0" lvl="0" indent="0">
              <a:buNone/>
            </a:pPr>
            <a:r>
              <a:rPr lang="en-US" altLang="en-US" dirty="0"/>
              <a:t>TYPES OF ANESTHESIA</a:t>
            </a:r>
          </a:p>
          <a:p>
            <a:pPr marL="0" lvl="0" indent="0">
              <a:buNone/>
            </a:pPr>
            <a:r>
              <a:rPr lang="en-US" altLang="en-US" dirty="0"/>
              <a:t>1.General Anesthesia</a:t>
            </a:r>
          </a:p>
          <a:p>
            <a:pPr marL="0" lvl="0" indent="0">
              <a:buNone/>
            </a:pPr>
            <a:r>
              <a:rPr lang="en-US" altLang="en-US" dirty="0"/>
              <a:t>2.Regional Anesthesia</a:t>
            </a:r>
          </a:p>
          <a:p>
            <a:pPr marL="0" lvl="0" indent="0">
              <a:buNone/>
            </a:pPr>
            <a:r>
              <a:rPr lang="en-US" altLang="en-US" dirty="0"/>
              <a:t>3.Monitored Anesthesia Care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r>
              <a:rPr lang="en-US" altLang="en-US" dirty="0"/>
              <a:t>General Anesthesia</a:t>
            </a:r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1463040" y="1950720"/>
            <a:ext cx="9937281" cy="41010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228600" indent="-228600" algn="l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pPr marL="0" lvl="0" indent="0">
              <a:buNone/>
            </a:pPr>
            <a:r>
              <a:rPr lang="en-US" altLang="en-US" dirty="0"/>
              <a:t>Altered physiological state of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92E2F6-5869-C44D-93ED-AA80204B8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331148"/>
              </p:ext>
            </p:extLst>
          </p:nvPr>
        </p:nvGraphicFramePr>
        <p:xfrm>
          <a:off x="609600" y="2712720"/>
          <a:ext cx="10662223" cy="281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r>
              <a:rPr lang="en-US" altLang="en-US" dirty="0"/>
              <a:t>How does it work ?</a:t>
            </a: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rmAutofit/>
          </a:bodyPr>
          <a:lstStyle>
            <a:lvl1pPr marL="228600" indent="-228600" algn="l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1pPr>
            <a:lvl2pPr marL="6858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 algn="l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Calibri" pitchFamily="34" charset="0"/>
              </a:defRPr>
            </a:lvl5pPr>
          </a:lstStyle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The mode of action of each class of anesthetics varies depending upon the target of the anesthetic compounds. The target mainly comprises of:</a:t>
            </a:r>
          </a:p>
          <a:p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en-US" dirty="0">
                <a:solidFill>
                  <a:srgbClr val="000000"/>
                </a:solidFill>
                <a:latin typeface="+mn-lt"/>
              </a:rPr>
              <a:t>Potentiation of inhibitory chloride channels by GABA, glycine etc.</a:t>
            </a:r>
            <a:endParaRPr lang="en-US" b="0" i="0" dirty="0">
              <a:solidFill>
                <a:srgbClr val="000000"/>
              </a:solidFill>
              <a:effectLst/>
              <a:latin typeface="+mn-lt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+mn-lt"/>
              </a:rPr>
              <a:t>Inhibition of excitatory receptors by glutamate, NMDA.</a:t>
            </a:r>
            <a:endParaRPr lang="en-US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 Light" pitchFamily="34" charset="0"/>
                <a:sym typeface="Calibri" pitchFamily="34" charset="0"/>
              </a:defRPr>
            </a:lvl1pPr>
          </a:lstStyle>
          <a:p>
            <a:r>
              <a:rPr lang="en-US" altLang="en-US"/>
              <a:t>Horizontal integration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C21B46-6946-134A-6F40-77299D2C7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58" y="1920434"/>
            <a:ext cx="7507410" cy="415524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0</TotalTime>
  <Words>924</Words>
  <Application>Microsoft Office PowerPoint</Application>
  <PresentationFormat>Widescreen</PresentationFormat>
  <Paragraphs>154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Retrospect</vt:lpstr>
      <vt:lpstr>Basics of Anesthesia And its Types </vt:lpstr>
      <vt:lpstr>University motto, mission statement , vision and goals</vt:lpstr>
      <vt:lpstr>Sequence of LGIS</vt:lpstr>
      <vt:lpstr>Learning objectives</vt:lpstr>
      <vt:lpstr>Prof Umar's model of integrated lecture</vt:lpstr>
      <vt:lpstr>DEFINITION                                      </vt:lpstr>
      <vt:lpstr>General Anesthesia</vt:lpstr>
      <vt:lpstr>How does it work ?</vt:lpstr>
      <vt:lpstr>Horizontal integration</vt:lpstr>
      <vt:lpstr>Stages of Anesthesia</vt:lpstr>
      <vt:lpstr>Conduct of General Anesthesia</vt:lpstr>
      <vt:lpstr>Maintenance  </vt:lpstr>
      <vt:lpstr>Emergence  </vt:lpstr>
      <vt:lpstr>Regional Anesthesia</vt:lpstr>
      <vt:lpstr>Types of Regional Anesthesia </vt:lpstr>
      <vt:lpstr>Topical</vt:lpstr>
      <vt:lpstr>Intravenous Regional Anesthesia</vt:lpstr>
      <vt:lpstr>PowerPoint Presentation</vt:lpstr>
      <vt:lpstr>Peripheral Nerve blocks</vt:lpstr>
      <vt:lpstr>Peripheral Nerve blocks</vt:lpstr>
      <vt:lpstr>Peripheral Nerve blocks</vt:lpstr>
      <vt:lpstr>Neuraxial Block</vt:lpstr>
      <vt:lpstr>Indications </vt:lpstr>
      <vt:lpstr>Absolute Contraindications</vt:lpstr>
      <vt:lpstr>Relative Contraindications</vt:lpstr>
      <vt:lpstr>Spinal  &amp; Epidural Anaesthesia</vt:lpstr>
      <vt:lpstr>Pre-Procedure Preparation</vt:lpstr>
      <vt:lpstr>PowerPoint Presentation</vt:lpstr>
      <vt:lpstr>PowerPoint Presentation</vt:lpstr>
      <vt:lpstr>Recent Advances</vt:lpstr>
      <vt:lpstr>What is the most important skill for anesthetist?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Anesthesia And its Types</dc:title>
  <dc:creator>Arsalan</dc:creator>
  <cp:lastModifiedBy>Ayesha Chaudhry</cp:lastModifiedBy>
  <cp:revision>1</cp:revision>
  <dcterms:created xsi:type="dcterms:W3CDTF">2024-10-30T13:14:27Z</dcterms:created>
  <dcterms:modified xsi:type="dcterms:W3CDTF">2024-10-31T20:13:04Z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974679a0682e4c0989e037165f45db0e</vt:lpwstr>
  </property>
</Properties>
</file>